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61" d="100"/>
          <a:sy n="61" d="100"/>
        </p:scale>
        <p:origin x="84" y="71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9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5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6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6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8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5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3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8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0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6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5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9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1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4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6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8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10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1104" y="4349559"/>
            <a:ext cx="4066305" cy="213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234950" indent="-234950" algn="l">
              <a:spcBef>
                <a:spcPts val="6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200" dirty="0"/>
              <a:t>The tweets were filtered for particular keywords that signify a non-professional touch to the post. E.g.: “my review”, “my thoughts”, “my experience”, “my blog”, etc.</a:t>
            </a:r>
          </a:p>
          <a:p>
            <a:pPr marL="234950" indent="-234950" algn="l">
              <a:spcBef>
                <a:spcPts val="6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200" dirty="0"/>
              <a:t>Then these tweets were checked for the Klout score of the author, the number of followers he has and his profession</a:t>
            </a:r>
          </a:p>
          <a:p>
            <a:pPr marL="234950" indent="234950" algn="l" eaLnBrk="1" hangingPunct="1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endParaRPr lang="en-US" sz="1200" kern="0" dirty="0">
              <a:latin typeface="+mn-lt"/>
              <a:cs typeface="+mn-cs"/>
            </a:endParaRPr>
          </a:p>
        </p:txBody>
      </p:sp>
      <p:pic>
        <p:nvPicPr>
          <p:cNvPr id="28" name="Diagram 2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4071" y="1924334"/>
            <a:ext cx="1443961" cy="1692322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5676" y="1781428"/>
            <a:ext cx="4067556" cy="210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91440" rIns="91440" bIns="91440" anchor="t"/>
          <a:lstStyle/>
          <a:p>
            <a:pPr marL="234950" lvl="0" indent="-234950" algn="l">
              <a:spcBef>
                <a:spcPts val="6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200" dirty="0"/>
              <a:t>The client is a Fortune 500 manufacturer and retailer of technology products</a:t>
            </a:r>
          </a:p>
          <a:p>
            <a:pPr marL="234950" lvl="0" indent="-234950" algn="l">
              <a:spcBef>
                <a:spcPts val="6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200" dirty="0"/>
              <a:t>The client wants to identify key influencers who can become brand advocates for a new product to be launched. These influencers will be given a demo product for review and buzz creation</a:t>
            </a:r>
          </a:p>
          <a:p>
            <a:pPr marL="234950" lvl="0" indent="-234950" algn="l">
              <a:spcBef>
                <a:spcPts val="6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sz="1200" dirty="0"/>
              <a:t>Currently there is no framework in place to identify these influencers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Mu Sigma developed a framework to identify influencers to create positive buzz before a product launch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14097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Background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850" y="39751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Analytical Approach</a:t>
            </a: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5264150" y="1409700"/>
            <a:ext cx="4076700" cy="2494724"/>
            <a:chOff x="457200" y="1403350"/>
            <a:chExt cx="4076700" cy="249472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blackWhite">
            <a:xfrm>
              <a:off x="457200" y="1780349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E22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 eaLnBrk="0" hangingPunct="0"/>
              <a:r>
                <a:rPr lang="en-US" sz="1600" b="1" dirty="0">
                  <a:solidFill>
                    <a:srgbClr val="FFFFFF"/>
                  </a:solidFill>
                </a:rPr>
                <a:t>Insights/Recommendations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5264150" y="3975100"/>
            <a:ext cx="4076700" cy="2494724"/>
            <a:chOff x="457200" y="1403350"/>
            <a:chExt cx="4076700" cy="2494724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blackWhite">
            <a:xfrm>
              <a:off x="457200" y="1780349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just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/>
                <a:t>The influencers that were selected generated significant buzz about the product which resulted in an increase in website traffic to the official product page</a:t>
              </a:r>
            </a:p>
            <a:p>
              <a:pPr marL="234950" indent="-234950" algn="just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/>
                <a:t>The reviews written by the influencers maintained a high positive sentiment for the product</a:t>
              </a:r>
            </a:p>
            <a:p>
              <a:pPr marL="234950" indent="-234950" algn="just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/>
                <a:t>There was an 13% increase in sales than expected values which can be attributed to the high positive sentiment</a:t>
              </a:r>
            </a:p>
            <a:p>
              <a:pPr marL="234950" indent="-234950" algn="just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/>
                <a:t>The impact created by these influencers led to a better Net Promoter Score (NPS) for the client</a:t>
              </a:r>
            </a:p>
            <a:p>
              <a:pPr marL="234950" indent="-234950" algn="just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endParaRPr lang="en-US" sz="1200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E22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 eaLnBrk="0" hangingPunct="0"/>
              <a:r>
                <a:rPr lang="en-US" sz="1600" b="1" dirty="0">
                  <a:solidFill>
                    <a:srgbClr val="FFFFFF"/>
                  </a:solidFill>
                </a:rPr>
                <a:t>Business Impact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AutoShape 9"/>
          <p:cNvSpPr>
            <a:spLocks noChangeArrowheads="1"/>
          </p:cNvSpPr>
          <p:nvPr/>
        </p:nvSpPr>
        <p:spPr bwMode="blackWhite">
          <a:xfrm rot="5400000">
            <a:off x="3852862" y="3767139"/>
            <a:ext cx="2073276" cy="33020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Char char="4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3" y="0"/>
            <a:ext cx="181011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FFFF">
                    <a:lumMod val="50000"/>
                  </a:srgbClr>
                </a:solidFill>
              </a:rPr>
              <a:t>Influencer Identification</a:t>
            </a:r>
          </a:p>
        </p:txBody>
      </p:sp>
      <p:grpSp>
        <p:nvGrpSpPr>
          <p:cNvPr id="19" name="Group 76"/>
          <p:cNvGrpSpPr/>
          <p:nvPr/>
        </p:nvGrpSpPr>
        <p:grpSpPr>
          <a:xfrm>
            <a:off x="573204" y="5706550"/>
            <a:ext cx="3885025" cy="1943012"/>
            <a:chOff x="276653" y="1966087"/>
            <a:chExt cx="6661637" cy="3621160"/>
          </a:xfrm>
        </p:grpSpPr>
        <p:grpSp>
          <p:nvGrpSpPr>
            <p:cNvPr id="22" name="Group 47"/>
            <p:cNvGrpSpPr/>
            <p:nvPr/>
          </p:nvGrpSpPr>
          <p:grpSpPr>
            <a:xfrm>
              <a:off x="1755223" y="1966087"/>
              <a:ext cx="1410435" cy="1303590"/>
              <a:chOff x="2379904" y="2973182"/>
              <a:chExt cx="2023653" cy="1870354"/>
            </a:xfrm>
          </p:grpSpPr>
          <p:grpSp>
            <p:nvGrpSpPr>
              <p:cNvPr id="40" name="Group 23"/>
              <p:cNvGrpSpPr>
                <a:grpSpLocks/>
              </p:cNvGrpSpPr>
              <p:nvPr/>
            </p:nvGrpSpPr>
            <p:grpSpPr bwMode="auto">
              <a:xfrm>
                <a:off x="2577226" y="2973182"/>
                <a:ext cx="1826331" cy="1870354"/>
                <a:chOff x="3851780" y="1451974"/>
                <a:chExt cx="2860133" cy="4126704"/>
              </a:xfrm>
            </p:grpSpPr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auto">
                <a:xfrm rot="16200000">
                  <a:off x="2057080" y="3259966"/>
                  <a:ext cx="4113412" cy="5240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21176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" name="Oval 13"/>
                <p:cNvSpPr>
                  <a:spLocks noChangeArrowheads="1"/>
                </p:cNvSpPr>
                <p:nvPr/>
              </p:nvSpPr>
              <p:spPr bwMode="auto">
                <a:xfrm rot="16200000">
                  <a:off x="5862566" y="3407484"/>
                  <a:ext cx="1486321" cy="18467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 rot="16200000">
                  <a:off x="5844099" y="3407484"/>
                  <a:ext cx="1486321" cy="184674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" name="Line 18"/>
                <p:cNvSpPr>
                  <a:spLocks noChangeShapeType="1"/>
                </p:cNvSpPr>
                <p:nvPr/>
              </p:nvSpPr>
              <p:spPr bwMode="auto">
                <a:xfrm rot="16200000">
                  <a:off x="5557703" y="2346718"/>
                  <a:ext cx="0" cy="230842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959827" y="1356983"/>
                  <a:ext cx="1041090" cy="2343047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" name="Line 21"/>
                <p:cNvSpPr>
                  <a:spLocks noChangeShapeType="1"/>
                </p:cNvSpPr>
                <p:nvPr/>
              </p:nvSpPr>
              <p:spPr bwMode="auto">
                <a:xfrm rot="16200000">
                  <a:off x="4724757" y="3652473"/>
                  <a:ext cx="1333481" cy="2474627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50" name="Line 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733197" y="872961"/>
                  <a:ext cx="1295825" cy="2453852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51" name="Line 20"/>
                <p:cNvSpPr>
                  <a:spLocks noChangeShapeType="1"/>
                </p:cNvSpPr>
                <p:nvPr/>
              </p:nvSpPr>
              <p:spPr bwMode="auto">
                <a:xfrm rot="16200000">
                  <a:off x="5123675" y="3178342"/>
                  <a:ext cx="819581" cy="2315347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" name="Oval 17"/>
              <p:cNvSpPr>
                <a:spLocks noChangeArrowheads="1"/>
              </p:cNvSpPr>
              <p:nvPr/>
            </p:nvSpPr>
            <p:spPr bwMode="auto">
              <a:xfrm rot="5400000" flipV="1">
                <a:off x="3246936" y="3781873"/>
                <a:ext cx="1113377" cy="23289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F65"/>
                  </a:buClr>
                  <a:buSzTx/>
                  <a:buFont typeface="Webdings" pitchFamily="18" charset="2"/>
                  <a:buChar char="4"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 rot="16893608">
                <a:off x="2334228" y="4191272"/>
                <a:ext cx="346362" cy="255008"/>
              </a:xfrm>
              <a:custGeom>
                <a:avLst/>
                <a:gdLst/>
                <a:ahLst/>
                <a:cxnLst>
                  <a:cxn ang="0">
                    <a:pos x="84" y="76"/>
                  </a:cxn>
                  <a:cxn ang="0">
                    <a:pos x="132" y="128"/>
                  </a:cxn>
                  <a:cxn ang="0">
                    <a:pos x="172" y="168"/>
                  </a:cxn>
                  <a:cxn ang="0">
                    <a:pos x="216" y="228"/>
                  </a:cxn>
                  <a:cxn ang="0">
                    <a:pos x="254" y="306"/>
                  </a:cxn>
                  <a:cxn ang="0">
                    <a:pos x="188" y="332"/>
                  </a:cxn>
                  <a:cxn ang="0">
                    <a:pos x="399" y="412"/>
                  </a:cxn>
                  <a:cxn ang="0">
                    <a:pos x="424" y="202"/>
                  </a:cxn>
                  <a:cxn ang="0">
                    <a:pos x="385" y="252"/>
                  </a:cxn>
                  <a:cxn ang="0">
                    <a:pos x="320" y="184"/>
                  </a:cxn>
                  <a:cxn ang="0">
                    <a:pos x="264" y="132"/>
                  </a:cxn>
                  <a:cxn ang="0">
                    <a:pos x="200" y="92"/>
                  </a:cxn>
                  <a:cxn ang="0">
                    <a:pos x="136" y="60"/>
                  </a:cxn>
                  <a:cxn ang="0">
                    <a:pos x="84" y="36"/>
                  </a:cxn>
                  <a:cxn ang="0">
                    <a:pos x="0" y="0"/>
                  </a:cxn>
                </a:cxnLst>
                <a:rect l="0" t="0" r="r" b="b"/>
                <a:pathLst>
                  <a:path w="424" h="412">
                    <a:moveTo>
                      <a:pt x="84" y="76"/>
                    </a:moveTo>
                    <a:lnTo>
                      <a:pt x="132" y="128"/>
                    </a:lnTo>
                    <a:lnTo>
                      <a:pt x="172" y="168"/>
                    </a:lnTo>
                    <a:cubicBezTo>
                      <a:pt x="186" y="182"/>
                      <a:pt x="202" y="205"/>
                      <a:pt x="216" y="228"/>
                    </a:cubicBezTo>
                    <a:cubicBezTo>
                      <a:pt x="230" y="251"/>
                      <a:pt x="259" y="286"/>
                      <a:pt x="254" y="306"/>
                    </a:cubicBezTo>
                    <a:lnTo>
                      <a:pt x="188" y="332"/>
                    </a:lnTo>
                    <a:lnTo>
                      <a:pt x="399" y="412"/>
                    </a:lnTo>
                    <a:lnTo>
                      <a:pt x="424" y="202"/>
                    </a:lnTo>
                    <a:lnTo>
                      <a:pt x="385" y="252"/>
                    </a:lnTo>
                    <a:cubicBezTo>
                      <a:pt x="369" y="247"/>
                      <a:pt x="340" y="204"/>
                      <a:pt x="320" y="184"/>
                    </a:cubicBezTo>
                    <a:cubicBezTo>
                      <a:pt x="300" y="164"/>
                      <a:pt x="285" y="146"/>
                      <a:pt x="264" y="132"/>
                    </a:cubicBezTo>
                    <a:lnTo>
                      <a:pt x="200" y="92"/>
                    </a:lnTo>
                    <a:lnTo>
                      <a:pt x="136" y="60"/>
                    </a:lnTo>
                    <a:lnTo>
                      <a:pt x="84" y="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9933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7" algn="ctr" rotWithShape="0">
                  <a:srgbClr val="777777"/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 rot="15506392" flipH="1">
                <a:off x="2334228" y="3379432"/>
                <a:ext cx="346362" cy="255009"/>
              </a:xfrm>
              <a:custGeom>
                <a:avLst/>
                <a:gdLst/>
                <a:ahLst/>
                <a:cxnLst>
                  <a:cxn ang="0">
                    <a:pos x="84" y="76"/>
                  </a:cxn>
                  <a:cxn ang="0">
                    <a:pos x="132" y="128"/>
                  </a:cxn>
                  <a:cxn ang="0">
                    <a:pos x="172" y="168"/>
                  </a:cxn>
                  <a:cxn ang="0">
                    <a:pos x="216" y="228"/>
                  </a:cxn>
                  <a:cxn ang="0">
                    <a:pos x="254" y="306"/>
                  </a:cxn>
                  <a:cxn ang="0">
                    <a:pos x="188" y="332"/>
                  </a:cxn>
                  <a:cxn ang="0">
                    <a:pos x="399" y="412"/>
                  </a:cxn>
                  <a:cxn ang="0">
                    <a:pos x="424" y="202"/>
                  </a:cxn>
                  <a:cxn ang="0">
                    <a:pos x="385" y="252"/>
                  </a:cxn>
                  <a:cxn ang="0">
                    <a:pos x="320" y="184"/>
                  </a:cxn>
                  <a:cxn ang="0">
                    <a:pos x="264" y="132"/>
                  </a:cxn>
                  <a:cxn ang="0">
                    <a:pos x="200" y="92"/>
                  </a:cxn>
                  <a:cxn ang="0">
                    <a:pos x="136" y="60"/>
                  </a:cxn>
                  <a:cxn ang="0">
                    <a:pos x="84" y="36"/>
                  </a:cxn>
                  <a:cxn ang="0">
                    <a:pos x="0" y="0"/>
                  </a:cxn>
                </a:cxnLst>
                <a:rect l="0" t="0" r="r" b="b"/>
                <a:pathLst>
                  <a:path w="424" h="412">
                    <a:moveTo>
                      <a:pt x="84" y="76"/>
                    </a:moveTo>
                    <a:lnTo>
                      <a:pt x="132" y="128"/>
                    </a:lnTo>
                    <a:lnTo>
                      <a:pt x="172" y="168"/>
                    </a:lnTo>
                    <a:cubicBezTo>
                      <a:pt x="186" y="182"/>
                      <a:pt x="202" y="205"/>
                      <a:pt x="216" y="228"/>
                    </a:cubicBezTo>
                    <a:cubicBezTo>
                      <a:pt x="230" y="251"/>
                      <a:pt x="259" y="286"/>
                      <a:pt x="254" y="306"/>
                    </a:cubicBezTo>
                    <a:lnTo>
                      <a:pt x="188" y="332"/>
                    </a:lnTo>
                    <a:lnTo>
                      <a:pt x="399" y="412"/>
                    </a:lnTo>
                    <a:lnTo>
                      <a:pt x="424" y="202"/>
                    </a:lnTo>
                    <a:lnTo>
                      <a:pt x="385" y="252"/>
                    </a:lnTo>
                    <a:cubicBezTo>
                      <a:pt x="369" y="247"/>
                      <a:pt x="340" y="204"/>
                      <a:pt x="320" y="184"/>
                    </a:cubicBezTo>
                    <a:cubicBezTo>
                      <a:pt x="300" y="164"/>
                      <a:pt x="285" y="146"/>
                      <a:pt x="264" y="132"/>
                    </a:cubicBezTo>
                    <a:lnTo>
                      <a:pt x="200" y="92"/>
                    </a:lnTo>
                    <a:lnTo>
                      <a:pt x="136" y="60"/>
                    </a:lnTo>
                    <a:lnTo>
                      <a:pt x="84" y="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9933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3806097" algn="ctr" rotWithShape="0">
                  <a:srgbClr val="777777"/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276653" y="2131990"/>
              <a:ext cx="6661637" cy="3455257"/>
              <a:chOff x="230881" y="972264"/>
              <a:chExt cx="8997458" cy="4730685"/>
            </a:xfrm>
          </p:grpSpPr>
          <p:grpSp>
            <p:nvGrpSpPr>
              <p:cNvPr id="27" name="Group 23"/>
              <p:cNvGrpSpPr>
                <a:grpSpLocks/>
              </p:cNvGrpSpPr>
              <p:nvPr/>
            </p:nvGrpSpPr>
            <p:grpSpPr bwMode="auto">
              <a:xfrm>
                <a:off x="2705232" y="1598397"/>
                <a:ext cx="1547547" cy="4104552"/>
                <a:chOff x="4055671" y="1451985"/>
                <a:chExt cx="2656242" cy="4104552"/>
              </a:xfrm>
            </p:grpSpPr>
            <p:sp>
              <p:nvSpPr>
                <p:cNvPr id="36" name="Line 18"/>
                <p:cNvSpPr>
                  <a:spLocks noChangeShapeType="1"/>
                </p:cNvSpPr>
                <p:nvPr/>
              </p:nvSpPr>
              <p:spPr bwMode="auto">
                <a:xfrm rot="16200000">
                  <a:off x="5557703" y="2346718"/>
                  <a:ext cx="0" cy="2308421"/>
                </a:xfrm>
                <a:prstGeom prst="line">
                  <a:avLst/>
                </a:prstGeom>
                <a:noFill/>
                <a:ln w="12700">
                  <a:noFill/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" name="Line 21"/>
                <p:cNvSpPr>
                  <a:spLocks noChangeShapeType="1"/>
                </p:cNvSpPr>
                <p:nvPr/>
              </p:nvSpPr>
              <p:spPr bwMode="auto">
                <a:xfrm rot="16200000">
                  <a:off x="4626245" y="3652483"/>
                  <a:ext cx="1333480" cy="2474627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" name="Line 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634686" y="872970"/>
                  <a:ext cx="1295823" cy="2453853"/>
                </a:xfrm>
                <a:prstGeom prst="line">
                  <a:avLst/>
                </a:prstGeom>
                <a:noFill/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" name="Line 20"/>
                <p:cNvSpPr>
                  <a:spLocks noChangeShapeType="1"/>
                </p:cNvSpPr>
                <p:nvPr/>
              </p:nvSpPr>
              <p:spPr bwMode="auto">
                <a:xfrm rot="16200000">
                  <a:off x="5025163" y="3178352"/>
                  <a:ext cx="819580" cy="2315348"/>
                </a:xfrm>
                <a:prstGeom prst="line">
                  <a:avLst/>
                </a:prstGeom>
                <a:noFill/>
                <a:ln w="12700">
                  <a:noFill/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F65"/>
                    </a:buClr>
                    <a:buSzTx/>
                    <a:buFont typeface="Webdings" pitchFamily="18" charset="2"/>
                    <a:buChar char="4"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9" name="Cloud"/>
              <p:cNvSpPr txBox="1">
                <a:spLocks noChangeAspect="1" noEditPoints="1" noChangeArrowheads="1"/>
              </p:cNvSpPr>
              <p:nvPr/>
            </p:nvSpPr>
            <p:spPr bwMode="auto">
              <a:xfrm>
                <a:off x="230881" y="1174174"/>
                <a:ext cx="1745322" cy="100840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0085C3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lvl="0" indent="-228600" defTabSz="914400" rtl="0" eaLnBrk="1" fontAlgn="base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>
                    <a:srgbClr val="0085C3"/>
                  </a:buClr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800" kern="0" dirty="0">
                    <a:latin typeface="Museo Sans For Dell" pitchFamily="2" charset="0"/>
                    <a:ea typeface="Museo Sans For Dell" pitchFamily="2" charset="0"/>
                    <a:cs typeface="Museo Sans For Dell" charset="0"/>
                  </a:rPr>
                  <a:t>Tweet </a:t>
                </a:r>
              </a:p>
              <a:p>
                <a:pPr marL="228600" marR="0" lvl="0" indent="-228600" defTabSz="914400" rtl="0" eaLnBrk="1" fontAlgn="base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>
                    <a:srgbClr val="0085C3"/>
                  </a:buClr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useo Sans For Dell" pitchFamily="2" charset="0"/>
                    <a:ea typeface="Museo Sans For Dell" pitchFamily="2" charset="0"/>
                    <a:cs typeface="Museo Sans For Dell" charset="0"/>
                  </a:rPr>
                  <a:t>Cloud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91523" y="1255869"/>
                <a:ext cx="1653488" cy="937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marL="233363" marR="0" lvl="0" indent="-233363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>
                    <a:srgbClr val="0085C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useo Sans For Dell"/>
                  </a:rPr>
                  <a:t>Keyword</a:t>
                </a:r>
              </a:p>
              <a:p>
                <a:pPr marL="233363" marR="0" lvl="0" indent="-233363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>
                    <a:srgbClr val="0085C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useo Sans For Dell"/>
                  </a:rPr>
                  <a:t>funnel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871314" y="972264"/>
                <a:ext cx="1965495" cy="1487941"/>
              </a:xfrm>
              <a:prstGeom prst="roundRect">
                <a:avLst/>
              </a:prstGeom>
              <a:solidFill>
                <a:srgbClr val="0085C3">
                  <a:lumMod val="40000"/>
                  <a:lumOff val="60000"/>
                </a:srgbClr>
              </a:solidFill>
              <a:ln>
                <a:noFill/>
              </a:ln>
              <a:effectLst/>
            </p:spPr>
            <p:txBody>
              <a:bodyPr wrap="square" rtlCol="0" anchor="t">
                <a:no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useo Sans For Dell"/>
                  </a:rPr>
                  <a:t>Checks –</a:t>
                </a:r>
              </a:p>
              <a:p>
                <a:pPr marL="57150" marR="0" lvl="0" indent="-57150" algn="l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useo Sans For Dell"/>
                  </a:rPr>
                  <a:t>Klout score</a:t>
                </a:r>
              </a:p>
              <a:p>
                <a:pPr marL="57150" marR="0" lvl="0" indent="-57150" algn="l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useo Sans For Dell"/>
                  </a:rPr>
                  <a:t>Followers</a:t>
                </a:r>
              </a:p>
              <a:p>
                <a:pPr marL="57150" marR="0" lvl="0" indent="-57150" algn="l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useo Sans For Dell"/>
                  </a:rPr>
                  <a:t>Profession</a:t>
                </a:r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6666969" y="1510778"/>
                <a:ext cx="423191" cy="314372"/>
              </a:xfrm>
              <a:prstGeom prst="rightArrow">
                <a:avLst/>
              </a:prstGeom>
              <a:solidFill>
                <a:srgbClr val="0085C3"/>
              </a:solidFill>
              <a:ln>
                <a:noFill/>
              </a:ln>
              <a:effectLst/>
            </p:spPr>
            <p:txBody>
              <a:bodyPr wrap="square" rtlCol="0" anchor="t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382235" y="1497525"/>
                <a:ext cx="423189" cy="314372"/>
              </a:xfrm>
              <a:prstGeom prst="rightArrow">
                <a:avLst/>
              </a:prstGeom>
              <a:solidFill>
                <a:srgbClr val="0085C3"/>
              </a:solidFill>
              <a:ln>
                <a:noFill/>
              </a:ln>
              <a:effectLst/>
            </p:spPr>
            <p:txBody>
              <a:bodyPr wrap="square" rtlCol="0" anchor="t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124064" y="1130967"/>
                <a:ext cx="2104275" cy="1155031"/>
              </a:xfrm>
              <a:prstGeom prst="ellipse">
                <a:avLst/>
              </a:prstGeom>
              <a:solidFill>
                <a:srgbClr val="DC5034"/>
              </a:solidFill>
              <a:ln>
                <a:noFill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R="0" lvl="0" algn="ctr" defTabSz="914400" eaLnBrk="1" fontAlgn="auto" latinLnBrk="0" hangingPunct="1">
                  <a:lnSpc>
                    <a:spcPct val="9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useo Sans For Dell"/>
                  </a:rPr>
                  <a:t>Influencer</a:t>
                </a:r>
              </a:p>
            </p:txBody>
          </p:sp>
        </p:grpSp>
      </p:grp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5278747" y="1787857"/>
            <a:ext cx="4042674" cy="20638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t"/>
          <a:lstStyle/>
          <a:p>
            <a:pPr marL="234950" marR="0" indent="-234950" algn="l" defTabSz="914400" latinLnBrk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Tx/>
              <a:buFont typeface="Webdings" pitchFamily="18" charset="2"/>
              <a:buChar char="4"/>
              <a:tabLst/>
              <a:defRPr/>
            </a:pPr>
            <a:r>
              <a:rPr lang="en-US" altLang="ja-JP" sz="1200" dirty="0"/>
              <a:t>A list of influencers using the framework was generated. Examples:</a:t>
            </a:r>
          </a:p>
        </p:txBody>
      </p:sp>
      <p:grpSp>
        <p:nvGrpSpPr>
          <p:cNvPr id="53" name="Group 77"/>
          <p:cNvGrpSpPr/>
          <p:nvPr/>
        </p:nvGrpSpPr>
        <p:grpSpPr>
          <a:xfrm>
            <a:off x="5435600" y="2235318"/>
            <a:ext cx="1864819" cy="864466"/>
            <a:chOff x="299404" y="1643786"/>
            <a:chExt cx="3583483" cy="1661180"/>
          </a:xfrm>
        </p:grpSpPr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9404" y="1643786"/>
              <a:ext cx="3583483" cy="1661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5" name="Oval 54"/>
            <p:cNvSpPr/>
            <p:nvPr/>
          </p:nvSpPr>
          <p:spPr>
            <a:xfrm>
              <a:off x="980661" y="2059057"/>
              <a:ext cx="1152939" cy="3538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rgbClr val="FFFFFF"/>
                </a:solidFill>
                <a:latin typeface="Museo Sans For Dell"/>
              </a:endParaRPr>
            </a:p>
          </p:txBody>
        </p:sp>
      </p:grpSp>
      <p:grpSp>
        <p:nvGrpSpPr>
          <p:cNvPr id="56" name="Group 80"/>
          <p:cNvGrpSpPr/>
          <p:nvPr/>
        </p:nvGrpSpPr>
        <p:grpSpPr>
          <a:xfrm>
            <a:off x="7379076" y="2241668"/>
            <a:ext cx="1885950" cy="832730"/>
            <a:chOff x="4781646" y="3678555"/>
            <a:chExt cx="3994534" cy="176376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1646" y="3678555"/>
              <a:ext cx="3994534" cy="1763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8" name="Oval 57"/>
            <p:cNvSpPr/>
            <p:nvPr/>
          </p:nvSpPr>
          <p:spPr>
            <a:xfrm>
              <a:off x="6472030" y="4252127"/>
              <a:ext cx="1563260" cy="3538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rgbClr val="FFFFFF"/>
                </a:solidFill>
                <a:latin typeface="Museo Sans For Dell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435600" y="3211071"/>
            <a:ext cx="1880623" cy="531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3363" indent="-233363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000" kern="0" dirty="0">
                <a:solidFill>
                  <a:srgbClr val="0085C3"/>
                </a:solidFill>
                <a:latin typeface="+mj-lt"/>
                <a:cs typeface="+mj-cs"/>
              </a:rPr>
              <a:t>Klout score: 73</a:t>
            </a:r>
          </a:p>
          <a:p>
            <a:pPr marL="233363" indent="-233363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000" kern="0" dirty="0">
                <a:solidFill>
                  <a:srgbClr val="0085C3"/>
                </a:solidFill>
                <a:latin typeface="+mj-lt"/>
                <a:cs typeface="+mj-cs"/>
              </a:rPr>
              <a:t>Followers: 18,880</a:t>
            </a:r>
          </a:p>
          <a:p>
            <a:pPr marL="233363" indent="-233363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800" dirty="0">
                <a:solidFill>
                  <a:srgbClr val="000000"/>
                </a:solidFill>
                <a:latin typeface="+mj-lt"/>
              </a:rPr>
              <a:t>Tech entrepreneur and investor,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79076" y="3197222"/>
            <a:ext cx="1885950" cy="5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3363" indent="-233363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000" kern="0" dirty="0">
                <a:solidFill>
                  <a:srgbClr val="0085C3"/>
                </a:solidFill>
                <a:latin typeface="+mj-lt"/>
                <a:cs typeface="+mj-cs"/>
              </a:rPr>
              <a:t>Klout score: 51</a:t>
            </a:r>
          </a:p>
          <a:p>
            <a:pPr marL="233363" indent="-233363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1000" kern="0" dirty="0">
                <a:solidFill>
                  <a:srgbClr val="0085C3"/>
                </a:solidFill>
                <a:latin typeface="+mj-lt"/>
                <a:cs typeface="+mj-cs"/>
              </a:rPr>
              <a:t>Followers: 791</a:t>
            </a:r>
          </a:p>
          <a:p>
            <a:pPr marL="233363" indent="-233363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</a:pPr>
            <a:r>
              <a:rPr lang="en-US" sz="800" dirty="0">
                <a:latin typeface="+mj-lt"/>
              </a:rPr>
              <a:t>Co-host of Phones Show Chat</a:t>
            </a:r>
          </a:p>
        </p:txBody>
      </p:sp>
      <p:sp>
        <p:nvSpPr>
          <p:cNvPr id="61" name="Action Button: Home 60">
            <a:hlinkClick r:id="" action="ppaction://noaction" highlightClick="1"/>
          </p:cNvPr>
          <p:cNvSpPr/>
          <p:nvPr/>
        </p:nvSpPr>
        <p:spPr bwMode="auto">
          <a:xfrm>
            <a:off x="9247188" y="6530937"/>
            <a:ext cx="238752" cy="298449"/>
          </a:xfrm>
          <a:prstGeom prst="actionButtonHome">
            <a:avLst/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943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1084A0-8A19-4FAC-AC68-CE178DB7D61A}"/>
</file>

<file path=customXml/itemProps2.xml><?xml version="1.0" encoding="utf-8"?>
<ds:datastoreItem xmlns:ds="http://schemas.openxmlformats.org/officeDocument/2006/customXml" ds:itemID="{7025C3B0-A7FA-4815-970D-14840B676F0B}"/>
</file>

<file path=customXml/itemProps3.xml><?xml version="1.0" encoding="utf-8"?>
<ds:datastoreItem xmlns:ds="http://schemas.openxmlformats.org/officeDocument/2006/customXml" ds:itemID="{4A73ACF9-80E7-40FA-921E-09F3422F4199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246</TotalTime>
  <Pages>8</Pages>
  <Words>267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Museo Sans For Dell</vt:lpstr>
      <vt:lpstr>Times New Roman</vt:lpstr>
      <vt:lpstr>Webdings</vt:lpstr>
      <vt:lpstr>blank</vt:lpstr>
      <vt:lpstr>Mu Sigma developed a framework to identify influencers to create positive buzz before a product launch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Krishan Pandotra</dc:creator>
  <cp:lastModifiedBy>Partha Pratim Dutta</cp:lastModifiedBy>
  <cp:revision>30</cp:revision>
  <cp:lastPrinted>2001-09-28T15:01:44Z</cp:lastPrinted>
  <dcterms:created xsi:type="dcterms:W3CDTF">2015-09-16T18:41:03Z</dcterms:created>
  <dcterms:modified xsi:type="dcterms:W3CDTF">2018-02-10T08:21:39Z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