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759" r:id="rId1"/>
  </p:sldMasterIdLst>
  <p:notesMasterIdLst>
    <p:notesMasterId r:id="rId74"/>
  </p:notesMasterIdLst>
  <p:handoutMasterIdLst>
    <p:handoutMasterId r:id="rId75"/>
  </p:handout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1"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300" r:id="rId44"/>
    <p:sldId id="303" r:id="rId45"/>
    <p:sldId id="304" r:id="rId46"/>
    <p:sldId id="306" r:id="rId47"/>
    <p:sldId id="307" r:id="rId48"/>
    <p:sldId id="308" r:id="rId49"/>
    <p:sldId id="309" r:id="rId50"/>
    <p:sldId id="310" r:id="rId51"/>
    <p:sldId id="311" r:id="rId52"/>
    <p:sldId id="312" r:id="rId53"/>
    <p:sldId id="313" r:id="rId54"/>
    <p:sldId id="319" r:id="rId55"/>
    <p:sldId id="320" r:id="rId56"/>
    <p:sldId id="321" r:id="rId57"/>
    <p:sldId id="323" r:id="rId58"/>
    <p:sldId id="322" r:id="rId59"/>
    <p:sldId id="324" r:id="rId60"/>
    <p:sldId id="325" r:id="rId61"/>
    <p:sldId id="326" r:id="rId62"/>
    <p:sldId id="327" r:id="rId63"/>
    <p:sldId id="328" r:id="rId64"/>
    <p:sldId id="329" r:id="rId65"/>
    <p:sldId id="330" r:id="rId66"/>
    <p:sldId id="305" r:id="rId67"/>
    <p:sldId id="314" r:id="rId68"/>
    <p:sldId id="315" r:id="rId69"/>
    <p:sldId id="316" r:id="rId70"/>
    <p:sldId id="317" r:id="rId71"/>
    <p:sldId id="318" r:id="rId72"/>
    <p:sldId id="331" r:id="rId73"/>
  </p:sldIdLst>
  <p:sldSz cx="9902825" cy="6858000"/>
  <p:notesSz cx="7315200" cy="9601200"/>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1pPr>
    <a:lvl2pPr marL="4572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2pPr>
    <a:lvl3pPr marL="9144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3pPr>
    <a:lvl4pPr marL="13716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4pPr>
    <a:lvl5pPr marL="18288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5pPr>
    <a:lvl6pPr marL="2286000" algn="l" defTabSz="914400" rtl="0" eaLnBrk="1" latinLnBrk="0" hangingPunct="1">
      <a:defRPr sz="1100" kern="1200">
        <a:solidFill>
          <a:schemeClr val="tx1"/>
        </a:solidFill>
        <a:latin typeface="Arial" charset="0"/>
        <a:ea typeface="+mn-ea"/>
        <a:cs typeface="Times New Roman" pitchFamily="18" charset="0"/>
      </a:defRPr>
    </a:lvl6pPr>
    <a:lvl7pPr marL="2743200" algn="l" defTabSz="914400" rtl="0" eaLnBrk="1" latinLnBrk="0" hangingPunct="1">
      <a:defRPr sz="1100" kern="1200">
        <a:solidFill>
          <a:schemeClr val="tx1"/>
        </a:solidFill>
        <a:latin typeface="Arial" charset="0"/>
        <a:ea typeface="+mn-ea"/>
        <a:cs typeface="Times New Roman" pitchFamily="18" charset="0"/>
      </a:defRPr>
    </a:lvl7pPr>
    <a:lvl8pPr marL="3200400" algn="l" defTabSz="914400" rtl="0" eaLnBrk="1" latinLnBrk="0" hangingPunct="1">
      <a:defRPr sz="1100" kern="1200">
        <a:solidFill>
          <a:schemeClr val="tx1"/>
        </a:solidFill>
        <a:latin typeface="Arial" charset="0"/>
        <a:ea typeface="+mn-ea"/>
        <a:cs typeface="Times New Roman" pitchFamily="18" charset="0"/>
      </a:defRPr>
    </a:lvl8pPr>
    <a:lvl9pPr marL="3657600" algn="l" defTabSz="914400" rtl="0" eaLnBrk="1" latinLnBrk="0" hangingPunct="1">
      <a:defRPr sz="1100" kern="1200">
        <a:solidFill>
          <a:schemeClr val="tx1"/>
        </a:solidFill>
        <a:latin typeface="Arial"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311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riram Thiagarajan"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006666"/>
    <a:srgbClr val="D8CBCB"/>
    <a:srgbClr val="666666"/>
    <a:srgbClr val="CBD3D3"/>
    <a:srgbClr val="CDFFFF"/>
    <a:srgbClr val="EDE7E7"/>
    <a:srgbClr val="FF0000"/>
    <a:srgbClr val="D40000"/>
    <a:srgbClr val="A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5810" autoAdjust="0"/>
  </p:normalViewPr>
  <p:slideViewPr>
    <p:cSldViewPr snapToObjects="1">
      <p:cViewPr varScale="1">
        <p:scale>
          <a:sx n="95" d="100"/>
          <a:sy n="95" d="100"/>
        </p:scale>
        <p:origin x="1008" y="90"/>
      </p:cViewPr>
      <p:guideLst>
        <p:guide orient="horz" pos="2160"/>
        <p:guide pos="3119"/>
      </p:guideLst>
    </p:cSldViewPr>
  </p:slid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notesMaster" Target="notesMasters/notesMaster1.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8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cap="all" spc="120" normalizeH="0" baseline="0">
                <a:solidFill>
                  <a:schemeClr val="tx1">
                    <a:lumMod val="65000"/>
                    <a:lumOff val="35000"/>
                  </a:schemeClr>
                </a:solidFill>
                <a:latin typeface="+mn-lt"/>
                <a:ea typeface="+mn-ea"/>
                <a:cs typeface="+mn-cs"/>
              </a:defRPr>
            </a:pPr>
            <a:r>
              <a:rPr lang="en-US" sz="1200" dirty="0"/>
              <a:t>Simple exponential</a:t>
            </a:r>
            <a:r>
              <a:rPr lang="en-US" sz="1200" baseline="0" dirty="0"/>
              <a:t> smoothing</a:t>
            </a:r>
            <a:endParaRPr lang="en-US" sz="1200" dirty="0"/>
          </a:p>
        </c:rich>
      </c:tx>
      <c:overlay val="0"/>
      <c:spPr>
        <a:noFill/>
        <a:ln>
          <a:noFill/>
        </a:ln>
        <a:effectLst/>
      </c:spPr>
      <c:txPr>
        <a:bodyPr rot="0" spcFirstLastPara="1" vertOverflow="ellipsis" vert="horz" wrap="square" anchor="ctr" anchorCtr="1"/>
        <a:lstStyle/>
        <a:p>
          <a:pPr>
            <a:defRPr sz="12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Actual</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Sheet1!$A$2:$A$19</c:f>
              <c:numCache>
                <c:formatCode>mmm-yy</c:formatCode>
                <c:ptCount val="18"/>
                <c:pt idx="0">
                  <c:v>42736</c:v>
                </c:pt>
                <c:pt idx="1">
                  <c:v>42767</c:v>
                </c:pt>
                <c:pt idx="2">
                  <c:v>42795</c:v>
                </c:pt>
                <c:pt idx="3">
                  <c:v>42826</c:v>
                </c:pt>
                <c:pt idx="4">
                  <c:v>42856</c:v>
                </c:pt>
                <c:pt idx="5">
                  <c:v>42887</c:v>
                </c:pt>
                <c:pt idx="6">
                  <c:v>42917</c:v>
                </c:pt>
                <c:pt idx="7">
                  <c:v>42948</c:v>
                </c:pt>
                <c:pt idx="8">
                  <c:v>42979</c:v>
                </c:pt>
                <c:pt idx="9">
                  <c:v>43009</c:v>
                </c:pt>
                <c:pt idx="10">
                  <c:v>43040</c:v>
                </c:pt>
                <c:pt idx="11">
                  <c:v>43070</c:v>
                </c:pt>
                <c:pt idx="12">
                  <c:v>43101</c:v>
                </c:pt>
                <c:pt idx="13">
                  <c:v>43132</c:v>
                </c:pt>
                <c:pt idx="14">
                  <c:v>43160</c:v>
                </c:pt>
                <c:pt idx="15">
                  <c:v>43191</c:v>
                </c:pt>
                <c:pt idx="16">
                  <c:v>43221</c:v>
                </c:pt>
                <c:pt idx="17">
                  <c:v>43252</c:v>
                </c:pt>
              </c:numCache>
            </c:numRef>
          </c:cat>
          <c:val>
            <c:numRef>
              <c:f>Sheet1!$B$2:$B$19</c:f>
              <c:numCache>
                <c:formatCode>General</c:formatCode>
                <c:ptCount val="18"/>
                <c:pt idx="0">
                  <c:v>97.6</c:v>
                </c:pt>
                <c:pt idx="1">
                  <c:v>95.1</c:v>
                </c:pt>
                <c:pt idx="2">
                  <c:v>90.3</c:v>
                </c:pt>
                <c:pt idx="3">
                  <c:v>92.5</c:v>
                </c:pt>
                <c:pt idx="4">
                  <c:v>94.6</c:v>
                </c:pt>
                <c:pt idx="5">
                  <c:v>91</c:v>
                </c:pt>
                <c:pt idx="6">
                  <c:v>90.2</c:v>
                </c:pt>
                <c:pt idx="7">
                  <c:v>93</c:v>
                </c:pt>
                <c:pt idx="8">
                  <c:v>93.8</c:v>
                </c:pt>
                <c:pt idx="9">
                  <c:v>97</c:v>
                </c:pt>
                <c:pt idx="10">
                  <c:v>99</c:v>
                </c:pt>
                <c:pt idx="11">
                  <c:v>90</c:v>
                </c:pt>
                <c:pt idx="12">
                  <c:v>90.1</c:v>
                </c:pt>
                <c:pt idx="13">
                  <c:v>94.2</c:v>
                </c:pt>
                <c:pt idx="14">
                  <c:v>95</c:v>
                </c:pt>
                <c:pt idx="15">
                  <c:v>96.7</c:v>
                </c:pt>
                <c:pt idx="16">
                  <c:v>98</c:v>
                </c:pt>
                <c:pt idx="17">
                  <c:v>99</c:v>
                </c:pt>
              </c:numCache>
            </c:numRef>
          </c:val>
          <c:smooth val="0"/>
          <c:extLst>
            <c:ext xmlns:c16="http://schemas.microsoft.com/office/drawing/2014/chart" uri="{C3380CC4-5D6E-409C-BE32-E72D297353CC}">
              <c16:uniqueId val="{00000000-F14F-4112-8857-6025A56DB53E}"/>
            </c:ext>
          </c:extLst>
        </c:ser>
        <c:ser>
          <c:idx val="1"/>
          <c:order val="1"/>
          <c:tx>
            <c:strRef>
              <c:f>Sheet1!$C$1:$C$2</c:f>
              <c:strCache>
                <c:ptCount val="2"/>
                <c:pt idx="0">
                  <c:v>Predicted</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numRef>
              <c:f>Sheet1!$A$2:$A$19</c:f>
              <c:numCache>
                <c:formatCode>mmm-yy</c:formatCode>
                <c:ptCount val="18"/>
                <c:pt idx="0">
                  <c:v>42736</c:v>
                </c:pt>
                <c:pt idx="1">
                  <c:v>42767</c:v>
                </c:pt>
                <c:pt idx="2">
                  <c:v>42795</c:v>
                </c:pt>
                <c:pt idx="3">
                  <c:v>42826</c:v>
                </c:pt>
                <c:pt idx="4">
                  <c:v>42856</c:v>
                </c:pt>
                <c:pt idx="5">
                  <c:v>42887</c:v>
                </c:pt>
                <c:pt idx="6">
                  <c:v>42917</c:v>
                </c:pt>
                <c:pt idx="7">
                  <c:v>42948</c:v>
                </c:pt>
                <c:pt idx="8">
                  <c:v>42979</c:v>
                </c:pt>
                <c:pt idx="9">
                  <c:v>43009</c:v>
                </c:pt>
                <c:pt idx="10">
                  <c:v>43040</c:v>
                </c:pt>
                <c:pt idx="11">
                  <c:v>43070</c:v>
                </c:pt>
                <c:pt idx="12">
                  <c:v>43101</c:v>
                </c:pt>
                <c:pt idx="13">
                  <c:v>43132</c:v>
                </c:pt>
                <c:pt idx="14">
                  <c:v>43160</c:v>
                </c:pt>
                <c:pt idx="15">
                  <c:v>43191</c:v>
                </c:pt>
                <c:pt idx="16">
                  <c:v>43221</c:v>
                </c:pt>
                <c:pt idx="17">
                  <c:v>43252</c:v>
                </c:pt>
              </c:numCache>
            </c:numRef>
          </c:cat>
          <c:val>
            <c:numRef>
              <c:f>Sheet1!$C$2:$C$19</c:f>
              <c:numCache>
                <c:formatCode>General</c:formatCode>
                <c:ptCount val="18"/>
                <c:pt idx="1">
                  <c:v>97.6</c:v>
                </c:pt>
                <c:pt idx="2">
                  <c:v>96.1</c:v>
                </c:pt>
                <c:pt idx="3">
                  <c:v>92.62</c:v>
                </c:pt>
                <c:pt idx="4">
                  <c:v>92.55</c:v>
                </c:pt>
                <c:pt idx="5">
                  <c:v>93.78</c:v>
                </c:pt>
                <c:pt idx="6">
                  <c:v>92.11</c:v>
                </c:pt>
                <c:pt idx="7">
                  <c:v>90.96</c:v>
                </c:pt>
                <c:pt idx="8">
                  <c:v>92.19</c:v>
                </c:pt>
                <c:pt idx="9">
                  <c:v>93.15</c:v>
                </c:pt>
                <c:pt idx="10">
                  <c:v>95.46</c:v>
                </c:pt>
                <c:pt idx="11">
                  <c:v>97.58</c:v>
                </c:pt>
                <c:pt idx="12">
                  <c:v>93.03</c:v>
                </c:pt>
                <c:pt idx="13">
                  <c:v>91.27</c:v>
                </c:pt>
                <c:pt idx="14">
                  <c:v>93.03</c:v>
                </c:pt>
                <c:pt idx="15">
                  <c:v>94.21</c:v>
                </c:pt>
                <c:pt idx="16">
                  <c:v>95.7</c:v>
                </c:pt>
                <c:pt idx="17">
                  <c:v>97.08</c:v>
                </c:pt>
              </c:numCache>
            </c:numRef>
          </c:val>
          <c:smooth val="0"/>
          <c:extLst>
            <c:ext xmlns:c16="http://schemas.microsoft.com/office/drawing/2014/chart" uri="{C3380CC4-5D6E-409C-BE32-E72D297353CC}">
              <c16:uniqueId val="{00000001-F14F-4112-8857-6025A56DB53E}"/>
            </c:ext>
          </c:extLst>
        </c:ser>
        <c:dLbls>
          <c:showLegendKey val="0"/>
          <c:showVal val="0"/>
          <c:showCatName val="0"/>
          <c:showSerName val="0"/>
          <c:showPercent val="0"/>
          <c:showBubbleSize val="0"/>
        </c:dLbls>
        <c:marker val="1"/>
        <c:smooth val="0"/>
        <c:axId val="1402034176"/>
        <c:axId val="1401157712"/>
      </c:lineChart>
      <c:dateAx>
        <c:axId val="1402034176"/>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600" b="0" i="0" u="none" strike="noStrike" kern="1200" cap="all" spc="120" normalizeH="0" baseline="0">
                <a:solidFill>
                  <a:schemeClr val="tx1">
                    <a:lumMod val="65000"/>
                    <a:lumOff val="35000"/>
                  </a:schemeClr>
                </a:solidFill>
                <a:latin typeface="+mn-lt"/>
                <a:ea typeface="+mn-ea"/>
                <a:cs typeface="+mn-cs"/>
              </a:defRPr>
            </a:pPr>
            <a:endParaRPr lang="en-US"/>
          </a:p>
        </c:txPr>
        <c:crossAx val="1401157712"/>
        <c:crosses val="autoZero"/>
        <c:auto val="1"/>
        <c:lblOffset val="100"/>
        <c:baseTimeUnit val="months"/>
      </c:dateAx>
      <c:valAx>
        <c:axId val="1401157712"/>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402034176"/>
        <c:crosses val="autoZero"/>
        <c:crossBetween val="between"/>
      </c:valAx>
      <c:spPr>
        <a:solidFill>
          <a:schemeClr val="bg1"/>
        </a:solid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lumMod val="95000"/>
      </a:schemeClr>
    </a:solidFill>
    <a:ln>
      <a:solidFill>
        <a:srgbClr val="002060"/>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7D68E9-0A85-4605-8277-AF6678D365C3}"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CCB75EA6-4961-4844-BCA8-B1406441CF82}">
      <dgm:prSet phldrT="[Text]" custT="1"/>
      <dgm:spPr>
        <a:solidFill>
          <a:srgbClr val="002060"/>
        </a:solidFill>
        <a:ln w="12700">
          <a:solidFill>
            <a:srgbClr val="002060"/>
          </a:solidFill>
        </a:ln>
      </dgm:spPr>
      <dgm:t>
        <a:bodyPr/>
        <a:lstStyle/>
        <a:p>
          <a:r>
            <a:rPr lang="en-US" sz="1200" b="1" dirty="0">
              <a:latin typeface="Arial" panose="020B0604020202020204" pitchFamily="34" charset="0"/>
              <a:cs typeface="Arial" panose="020B0604020202020204" pitchFamily="34" charset="0"/>
            </a:rPr>
            <a:t>Predictive Modeling</a:t>
          </a:r>
          <a:endParaRPr lang="en-US" sz="1200" dirty="0"/>
        </a:p>
      </dgm:t>
    </dgm:pt>
    <dgm:pt modelId="{8CAA727A-D5DA-4556-9F20-C9CFB0932EAB}" type="parTrans" cxnId="{F96674B4-94BA-49E4-92B6-3F5193DFAA85}">
      <dgm:prSet/>
      <dgm:spPr/>
      <dgm:t>
        <a:bodyPr/>
        <a:lstStyle/>
        <a:p>
          <a:endParaRPr lang="en-US"/>
        </a:p>
      </dgm:t>
    </dgm:pt>
    <dgm:pt modelId="{AF15458E-EB64-4C3A-A3D4-825CB8BCDA18}" type="sibTrans" cxnId="{F96674B4-94BA-49E4-92B6-3F5193DFAA85}">
      <dgm:prSet/>
      <dgm:spPr/>
      <dgm:t>
        <a:bodyPr/>
        <a:lstStyle/>
        <a:p>
          <a:endParaRPr lang="en-US"/>
        </a:p>
      </dgm:t>
    </dgm:pt>
    <dgm:pt modelId="{9D954FB0-69AB-4B6A-A1DC-6F5C0DAE465A}">
      <dgm:prSet phldrT="[Text]" custT="1"/>
      <dgm:spPr>
        <a:solidFill>
          <a:srgbClr val="006666"/>
        </a:solidFill>
        <a:ln w="12700">
          <a:solidFill>
            <a:srgbClr val="002060"/>
          </a:solidFill>
        </a:ln>
      </dgm:spPr>
      <dgm:t>
        <a:bodyPr/>
        <a:lstStyle/>
        <a:p>
          <a:r>
            <a:rPr lang="en-US" sz="1200" b="1" dirty="0">
              <a:latin typeface="Arial" panose="020B0604020202020204" pitchFamily="34" charset="0"/>
              <a:cs typeface="Arial" panose="020B0604020202020204" pitchFamily="34" charset="0"/>
            </a:rPr>
            <a:t>Regression Modeling</a:t>
          </a:r>
        </a:p>
      </dgm:t>
    </dgm:pt>
    <dgm:pt modelId="{C5ED7741-5227-484F-8AB2-114DAAA334F1}" type="parTrans" cxnId="{45570862-7478-4F03-8B40-EA214254BBD9}">
      <dgm:prSet/>
      <dgm:spPr>
        <a:ln w="12700">
          <a:solidFill>
            <a:srgbClr val="002060"/>
          </a:solidFill>
        </a:ln>
      </dgm:spPr>
      <dgm:t>
        <a:bodyPr/>
        <a:lstStyle/>
        <a:p>
          <a:endParaRPr lang="en-US"/>
        </a:p>
      </dgm:t>
    </dgm:pt>
    <dgm:pt modelId="{8AFC2968-BBD3-4893-A6A9-C509E9A9B6DC}" type="sibTrans" cxnId="{45570862-7478-4F03-8B40-EA214254BBD9}">
      <dgm:prSet/>
      <dgm:spPr/>
      <dgm:t>
        <a:bodyPr/>
        <a:lstStyle/>
        <a:p>
          <a:endParaRPr lang="en-US"/>
        </a:p>
      </dgm:t>
    </dgm:pt>
    <dgm:pt modelId="{80FF9C76-2765-4816-AE9A-3AE4BC49B2A9}">
      <dgm:prSet phldrT="[Text]" custT="1"/>
      <dgm:spPr>
        <a:solidFill>
          <a:schemeClr val="bg2">
            <a:lumMod val="20000"/>
            <a:lumOff val="80000"/>
          </a:schemeClr>
        </a:solidFill>
        <a:ln w="9525">
          <a:noFill/>
        </a:ln>
      </dgm:spPr>
      <dgm:t>
        <a:bodyPr/>
        <a:lstStyle/>
        <a:p>
          <a:r>
            <a:rPr lang="en-US" sz="1000" b="1" dirty="0">
              <a:solidFill>
                <a:schemeClr val="tx1"/>
              </a:solidFill>
              <a:latin typeface="Arial" panose="020B0604020202020204" pitchFamily="34" charset="0"/>
              <a:cs typeface="Arial" panose="020B0604020202020204" pitchFamily="34" charset="0"/>
            </a:rPr>
            <a:t>Linear Regression</a:t>
          </a:r>
        </a:p>
      </dgm:t>
    </dgm:pt>
    <dgm:pt modelId="{BD549FF5-FCA2-4828-AA9F-A8670B5627DE}" type="parTrans" cxnId="{B6B3F71C-309D-42BC-9DC1-285C05BCCFD8}">
      <dgm:prSet/>
      <dgm:spPr>
        <a:ln w="12700">
          <a:solidFill>
            <a:srgbClr val="006666"/>
          </a:solidFill>
          <a:prstDash val="sysDash"/>
        </a:ln>
      </dgm:spPr>
      <dgm:t>
        <a:bodyPr/>
        <a:lstStyle/>
        <a:p>
          <a:endParaRPr lang="en-US"/>
        </a:p>
      </dgm:t>
    </dgm:pt>
    <dgm:pt modelId="{DAAD0BB5-06DC-4FD9-955F-B527A98A1252}" type="sibTrans" cxnId="{B6B3F71C-309D-42BC-9DC1-285C05BCCFD8}">
      <dgm:prSet/>
      <dgm:spPr/>
      <dgm:t>
        <a:bodyPr/>
        <a:lstStyle/>
        <a:p>
          <a:endParaRPr lang="en-US"/>
        </a:p>
      </dgm:t>
    </dgm:pt>
    <dgm:pt modelId="{28136DF3-C0F3-4B6B-A33D-B2D3AD6B38E0}">
      <dgm:prSet phldrT="[Text]" custT="1"/>
      <dgm:spPr>
        <a:solidFill>
          <a:schemeClr val="bg2">
            <a:lumMod val="20000"/>
            <a:lumOff val="80000"/>
          </a:schemeClr>
        </a:solidFill>
        <a:ln w="9525">
          <a:noFill/>
        </a:ln>
      </dgm:spPr>
      <dgm:t>
        <a:bodyPr/>
        <a:lstStyle/>
        <a:p>
          <a:r>
            <a:rPr lang="en-US" sz="1000" b="1" dirty="0">
              <a:solidFill>
                <a:schemeClr val="tx1"/>
              </a:solidFill>
              <a:latin typeface="Arial" panose="020B0604020202020204" pitchFamily="34" charset="0"/>
              <a:cs typeface="Arial" panose="020B0604020202020204" pitchFamily="34" charset="0"/>
            </a:rPr>
            <a:t>Logistic Regression</a:t>
          </a:r>
        </a:p>
      </dgm:t>
    </dgm:pt>
    <dgm:pt modelId="{4F57D445-0104-4AD6-8440-C845F4941A02}" type="parTrans" cxnId="{688915AB-BD27-4956-9FFA-28792EEA6FCB}">
      <dgm:prSet/>
      <dgm:spPr>
        <a:ln w="12700">
          <a:solidFill>
            <a:srgbClr val="006666"/>
          </a:solidFill>
          <a:prstDash val="sysDash"/>
        </a:ln>
      </dgm:spPr>
      <dgm:t>
        <a:bodyPr/>
        <a:lstStyle/>
        <a:p>
          <a:endParaRPr lang="en-US"/>
        </a:p>
      </dgm:t>
    </dgm:pt>
    <dgm:pt modelId="{BD522958-2EC0-4050-BA36-06A0529B021B}" type="sibTrans" cxnId="{688915AB-BD27-4956-9FFA-28792EEA6FCB}">
      <dgm:prSet/>
      <dgm:spPr/>
      <dgm:t>
        <a:bodyPr/>
        <a:lstStyle/>
        <a:p>
          <a:endParaRPr lang="en-US"/>
        </a:p>
      </dgm:t>
    </dgm:pt>
    <dgm:pt modelId="{89B6FED2-1FCE-426D-AD01-F8895BAA3173}">
      <dgm:prSet phldrT="[Text]" custT="1"/>
      <dgm:spPr>
        <a:solidFill>
          <a:schemeClr val="bg2">
            <a:lumMod val="20000"/>
            <a:lumOff val="80000"/>
          </a:schemeClr>
        </a:solidFill>
        <a:ln w="9525">
          <a:noFill/>
        </a:ln>
      </dgm:spPr>
      <dgm:t>
        <a:bodyPr/>
        <a:lstStyle/>
        <a:p>
          <a:r>
            <a:rPr lang="en-US" sz="1000" b="1" dirty="0">
              <a:solidFill>
                <a:schemeClr val="tx1"/>
              </a:solidFill>
              <a:latin typeface="Arial" panose="020B0604020202020204" pitchFamily="34" charset="0"/>
              <a:cs typeface="Arial" panose="020B0604020202020204" pitchFamily="34" charset="0"/>
            </a:rPr>
            <a:t>Multivariate Adaptive Regression Splines (MARS)</a:t>
          </a:r>
        </a:p>
      </dgm:t>
    </dgm:pt>
    <dgm:pt modelId="{C30F8560-D71F-46BC-812B-A1298B34EF2E}" type="parTrans" cxnId="{FE5E06C2-F3C5-43AB-94F8-FF4F1255076F}">
      <dgm:prSet/>
      <dgm:spPr>
        <a:ln w="12700">
          <a:solidFill>
            <a:srgbClr val="006666"/>
          </a:solidFill>
          <a:prstDash val="sysDash"/>
        </a:ln>
      </dgm:spPr>
      <dgm:t>
        <a:bodyPr/>
        <a:lstStyle/>
        <a:p>
          <a:endParaRPr lang="en-US"/>
        </a:p>
      </dgm:t>
    </dgm:pt>
    <dgm:pt modelId="{55338607-EA14-431F-A369-50ECD5B267E4}" type="sibTrans" cxnId="{FE5E06C2-F3C5-43AB-94F8-FF4F1255076F}">
      <dgm:prSet/>
      <dgm:spPr/>
      <dgm:t>
        <a:bodyPr/>
        <a:lstStyle/>
        <a:p>
          <a:endParaRPr lang="en-US"/>
        </a:p>
      </dgm:t>
    </dgm:pt>
    <dgm:pt modelId="{69AC49C0-1B75-462A-B106-2CFDA8C2C9A3}">
      <dgm:prSet phldrT="[Text]" custT="1"/>
      <dgm:spPr>
        <a:solidFill>
          <a:schemeClr val="bg2">
            <a:lumMod val="20000"/>
            <a:lumOff val="80000"/>
          </a:schemeClr>
        </a:solidFill>
        <a:ln w="9525">
          <a:noFill/>
        </a:ln>
      </dgm:spPr>
      <dgm:t>
        <a:bodyPr/>
        <a:lstStyle/>
        <a:p>
          <a:r>
            <a:rPr lang="en-US" sz="1000" b="1" dirty="0">
              <a:solidFill>
                <a:schemeClr val="tx1"/>
              </a:solidFill>
              <a:latin typeface="Arial" panose="020B0604020202020204" pitchFamily="34" charset="0"/>
              <a:cs typeface="Arial" panose="020B0604020202020204" pitchFamily="34" charset="0"/>
            </a:rPr>
            <a:t>Generalized Additive Model (GAM)</a:t>
          </a:r>
        </a:p>
      </dgm:t>
    </dgm:pt>
    <dgm:pt modelId="{41B20190-0B33-4EF0-9D73-CE1424049A4D}" type="parTrans" cxnId="{58EEC504-4DC0-4EA9-8503-507AC0A42B16}">
      <dgm:prSet/>
      <dgm:spPr>
        <a:ln w="12700">
          <a:solidFill>
            <a:srgbClr val="006666"/>
          </a:solidFill>
          <a:prstDash val="sysDash"/>
        </a:ln>
      </dgm:spPr>
      <dgm:t>
        <a:bodyPr/>
        <a:lstStyle/>
        <a:p>
          <a:endParaRPr lang="en-US"/>
        </a:p>
      </dgm:t>
    </dgm:pt>
    <dgm:pt modelId="{0FD4BF4F-F483-448A-844A-B008B6F457C2}" type="sibTrans" cxnId="{58EEC504-4DC0-4EA9-8503-507AC0A42B16}">
      <dgm:prSet/>
      <dgm:spPr/>
      <dgm:t>
        <a:bodyPr/>
        <a:lstStyle/>
        <a:p>
          <a:endParaRPr lang="en-US"/>
        </a:p>
      </dgm:t>
    </dgm:pt>
    <dgm:pt modelId="{E1EEA5B8-CBD7-494C-8EAD-C676E1592E6A}">
      <dgm:prSet phldrT="[Text]" custT="1"/>
      <dgm:spPr>
        <a:solidFill>
          <a:schemeClr val="bg2">
            <a:lumMod val="20000"/>
            <a:lumOff val="80000"/>
          </a:schemeClr>
        </a:solidFill>
        <a:ln w="9525">
          <a:noFill/>
        </a:ln>
      </dgm:spPr>
      <dgm:t>
        <a:bodyPr/>
        <a:lstStyle/>
        <a:p>
          <a:r>
            <a:rPr lang="en-US" sz="1000" b="1" dirty="0">
              <a:solidFill>
                <a:schemeClr val="tx1"/>
              </a:solidFill>
              <a:latin typeface="Arial" panose="020B0604020202020204" pitchFamily="34" charset="0"/>
              <a:cs typeface="Arial" panose="020B0604020202020204" pitchFamily="34" charset="0"/>
            </a:rPr>
            <a:t>Latent Variable Model</a:t>
          </a:r>
        </a:p>
      </dgm:t>
    </dgm:pt>
    <dgm:pt modelId="{981E837E-2259-4033-A3ED-D85E0D99B830}" type="parTrans" cxnId="{BA169154-8087-4B9D-93E2-5EC7001F02B6}">
      <dgm:prSet/>
      <dgm:spPr>
        <a:ln w="12700">
          <a:solidFill>
            <a:srgbClr val="006666"/>
          </a:solidFill>
          <a:prstDash val="sysDash"/>
        </a:ln>
      </dgm:spPr>
      <dgm:t>
        <a:bodyPr/>
        <a:lstStyle/>
        <a:p>
          <a:endParaRPr lang="en-US"/>
        </a:p>
      </dgm:t>
    </dgm:pt>
    <dgm:pt modelId="{13D3DC18-6AEF-4DC3-87A7-FDF10A863A4C}" type="sibTrans" cxnId="{BA169154-8087-4B9D-93E2-5EC7001F02B6}">
      <dgm:prSet/>
      <dgm:spPr/>
      <dgm:t>
        <a:bodyPr/>
        <a:lstStyle/>
        <a:p>
          <a:endParaRPr lang="en-US"/>
        </a:p>
      </dgm:t>
    </dgm:pt>
    <dgm:pt modelId="{06050F41-54B5-45AD-91E2-4E539E9A25BC}">
      <dgm:prSet phldrT="[Text]" custT="1"/>
      <dgm:spPr>
        <a:solidFill>
          <a:srgbClr val="666666"/>
        </a:solidFill>
        <a:ln w="12700">
          <a:solidFill>
            <a:srgbClr val="002060"/>
          </a:solidFill>
        </a:ln>
      </dgm:spPr>
      <dgm:t>
        <a:bodyPr/>
        <a:lstStyle/>
        <a:p>
          <a:r>
            <a:rPr lang="en-US" sz="1200" b="1" dirty="0">
              <a:latin typeface="Arial" panose="020B0604020202020204" pitchFamily="34" charset="0"/>
              <a:cs typeface="Arial" panose="020B0604020202020204" pitchFamily="34" charset="0"/>
            </a:rPr>
            <a:t>Decision Tree Modeling</a:t>
          </a:r>
        </a:p>
      </dgm:t>
    </dgm:pt>
    <dgm:pt modelId="{64230AE1-CB06-4B31-87F5-B0CAFAEBA460}" type="parTrans" cxnId="{7F1E92FA-B8EC-4B20-AA59-EEFF603EAC84}">
      <dgm:prSet/>
      <dgm:spPr>
        <a:ln w="12700">
          <a:solidFill>
            <a:srgbClr val="002060"/>
          </a:solidFill>
        </a:ln>
      </dgm:spPr>
      <dgm:t>
        <a:bodyPr/>
        <a:lstStyle/>
        <a:p>
          <a:endParaRPr lang="en-US"/>
        </a:p>
      </dgm:t>
    </dgm:pt>
    <dgm:pt modelId="{BAF2E7AD-81A9-4148-80A4-634613353994}" type="sibTrans" cxnId="{7F1E92FA-B8EC-4B20-AA59-EEFF603EAC84}">
      <dgm:prSet/>
      <dgm:spPr/>
      <dgm:t>
        <a:bodyPr/>
        <a:lstStyle/>
        <a:p>
          <a:endParaRPr lang="en-US"/>
        </a:p>
      </dgm:t>
    </dgm:pt>
    <dgm:pt modelId="{AC898547-89A0-4C13-881A-2729C3061909}">
      <dgm:prSet phldrT="[Text]" custT="1"/>
      <dgm:spPr>
        <a:solidFill>
          <a:schemeClr val="bg1">
            <a:lumMod val="95000"/>
          </a:schemeClr>
        </a:solidFill>
        <a:ln w="9525">
          <a:noFill/>
        </a:ln>
      </dgm:spPr>
      <dgm:t>
        <a:bodyPr/>
        <a:lstStyle/>
        <a:p>
          <a:r>
            <a:rPr lang="en-US" sz="1000" b="1" dirty="0">
              <a:solidFill>
                <a:schemeClr val="tx1"/>
              </a:solidFill>
              <a:latin typeface="Arial" panose="020B0604020202020204" pitchFamily="34" charset="0"/>
              <a:cs typeface="Arial" panose="020B0604020202020204" pitchFamily="34" charset="0"/>
            </a:rPr>
            <a:t>Decision Tree Basic</a:t>
          </a:r>
        </a:p>
      </dgm:t>
    </dgm:pt>
    <dgm:pt modelId="{BEB84222-15A1-4D19-96FA-78265D208E20}" type="parTrans" cxnId="{738D0C56-FD31-427C-BAD6-56F8F4B6EA6C}">
      <dgm:prSet/>
      <dgm:spPr>
        <a:ln w="12700">
          <a:solidFill>
            <a:schemeClr val="tx1">
              <a:lumMod val="50000"/>
              <a:lumOff val="50000"/>
            </a:schemeClr>
          </a:solidFill>
          <a:prstDash val="sysDash"/>
        </a:ln>
      </dgm:spPr>
      <dgm:t>
        <a:bodyPr/>
        <a:lstStyle/>
        <a:p>
          <a:endParaRPr lang="en-US"/>
        </a:p>
      </dgm:t>
    </dgm:pt>
    <dgm:pt modelId="{E0C0F95B-3195-452C-9E85-D80DEE38ED75}" type="sibTrans" cxnId="{738D0C56-FD31-427C-BAD6-56F8F4B6EA6C}">
      <dgm:prSet/>
      <dgm:spPr/>
      <dgm:t>
        <a:bodyPr/>
        <a:lstStyle/>
        <a:p>
          <a:endParaRPr lang="en-US"/>
        </a:p>
      </dgm:t>
    </dgm:pt>
    <dgm:pt modelId="{7BEC5E33-61B9-4D38-A0C6-FD724F6E0F3D}">
      <dgm:prSet phldrT="[Text]" custT="1"/>
      <dgm:spPr>
        <a:solidFill>
          <a:schemeClr val="bg1">
            <a:lumMod val="95000"/>
          </a:schemeClr>
        </a:solidFill>
        <a:ln w="9525">
          <a:noFill/>
        </a:ln>
      </dgm:spPr>
      <dgm:t>
        <a:bodyPr/>
        <a:lstStyle/>
        <a:p>
          <a:r>
            <a:rPr lang="en-US" sz="1000" b="1" dirty="0">
              <a:solidFill>
                <a:schemeClr val="tx1"/>
              </a:solidFill>
              <a:latin typeface="Arial" panose="020B0604020202020204" pitchFamily="34" charset="0"/>
              <a:cs typeface="Arial" panose="020B0604020202020204" pitchFamily="34" charset="0"/>
            </a:rPr>
            <a:t>Random Forest (RF)</a:t>
          </a:r>
        </a:p>
      </dgm:t>
    </dgm:pt>
    <dgm:pt modelId="{243DF90B-7784-4ABF-A9A9-F4A840E3545A}" type="parTrans" cxnId="{E936A2B7-1172-488C-A69A-E34FECC78E60}">
      <dgm:prSet/>
      <dgm:spPr>
        <a:ln w="12700">
          <a:solidFill>
            <a:schemeClr val="tx1">
              <a:lumMod val="50000"/>
              <a:lumOff val="50000"/>
            </a:schemeClr>
          </a:solidFill>
          <a:prstDash val="sysDash"/>
        </a:ln>
      </dgm:spPr>
      <dgm:t>
        <a:bodyPr/>
        <a:lstStyle/>
        <a:p>
          <a:endParaRPr lang="en-US"/>
        </a:p>
      </dgm:t>
    </dgm:pt>
    <dgm:pt modelId="{063B41EB-DD10-4C03-B4A6-33CF6F4014D7}" type="sibTrans" cxnId="{E936A2B7-1172-488C-A69A-E34FECC78E60}">
      <dgm:prSet/>
      <dgm:spPr/>
      <dgm:t>
        <a:bodyPr/>
        <a:lstStyle/>
        <a:p>
          <a:endParaRPr lang="en-US"/>
        </a:p>
      </dgm:t>
    </dgm:pt>
    <dgm:pt modelId="{7901A7F9-A74E-45DB-A60C-1951ADF5FFB4}">
      <dgm:prSet phldrT="[Text]" custT="1"/>
      <dgm:spPr>
        <a:solidFill>
          <a:schemeClr val="bg1">
            <a:lumMod val="95000"/>
          </a:schemeClr>
        </a:solidFill>
        <a:ln w="9525">
          <a:noFill/>
        </a:ln>
      </dgm:spPr>
      <dgm:t>
        <a:bodyPr/>
        <a:lstStyle/>
        <a:p>
          <a:r>
            <a:rPr lang="en-US" sz="1000" b="1" dirty="0">
              <a:solidFill>
                <a:schemeClr val="tx1"/>
              </a:solidFill>
              <a:latin typeface="Arial" panose="020B0604020202020204" pitchFamily="34" charset="0"/>
              <a:cs typeface="Arial" panose="020B0604020202020204" pitchFamily="34" charset="0"/>
            </a:rPr>
            <a:t>Xtreme Gradient Boosting (XGB)</a:t>
          </a:r>
        </a:p>
      </dgm:t>
    </dgm:pt>
    <dgm:pt modelId="{03D33450-63F3-462A-A4BA-D25B215E638F}" type="parTrans" cxnId="{0EBF1BC6-6C24-4CAF-A7DF-7BE9574F71F2}">
      <dgm:prSet/>
      <dgm:spPr>
        <a:ln w="12700">
          <a:solidFill>
            <a:schemeClr val="tx1">
              <a:lumMod val="50000"/>
              <a:lumOff val="50000"/>
            </a:schemeClr>
          </a:solidFill>
          <a:prstDash val="sysDash"/>
        </a:ln>
      </dgm:spPr>
      <dgm:t>
        <a:bodyPr/>
        <a:lstStyle/>
        <a:p>
          <a:endParaRPr lang="en-US"/>
        </a:p>
      </dgm:t>
    </dgm:pt>
    <dgm:pt modelId="{B9540FE3-69E0-4F1A-A4D6-359543E184E6}" type="sibTrans" cxnId="{0EBF1BC6-6C24-4CAF-A7DF-7BE9574F71F2}">
      <dgm:prSet/>
      <dgm:spPr/>
      <dgm:t>
        <a:bodyPr/>
        <a:lstStyle/>
        <a:p>
          <a:endParaRPr lang="en-US"/>
        </a:p>
      </dgm:t>
    </dgm:pt>
    <dgm:pt modelId="{7C04CA4F-A236-48FE-8BA5-120358BBDB59}">
      <dgm:prSet phldrT="[Text]" custT="1"/>
      <dgm:spPr>
        <a:solidFill>
          <a:srgbClr val="800000"/>
        </a:solidFill>
        <a:ln w="12700">
          <a:solidFill>
            <a:srgbClr val="002060"/>
          </a:solidFill>
        </a:ln>
      </dgm:spPr>
      <dgm:t>
        <a:bodyPr/>
        <a:lstStyle/>
        <a:p>
          <a:r>
            <a:rPr lang="en-US" sz="1200" b="1" dirty="0">
              <a:latin typeface="Arial" panose="020B0604020202020204" pitchFamily="34" charset="0"/>
              <a:cs typeface="Arial" panose="020B0604020202020204" pitchFamily="34" charset="0"/>
            </a:rPr>
            <a:t>Time Series Modeling</a:t>
          </a:r>
        </a:p>
      </dgm:t>
    </dgm:pt>
    <dgm:pt modelId="{06BCD40A-2F95-411E-B725-76C196634BFA}" type="sibTrans" cxnId="{20F66C3C-F374-4F49-B6B3-00FC448D1F17}">
      <dgm:prSet/>
      <dgm:spPr/>
      <dgm:t>
        <a:bodyPr/>
        <a:lstStyle/>
        <a:p>
          <a:endParaRPr lang="en-US"/>
        </a:p>
      </dgm:t>
    </dgm:pt>
    <dgm:pt modelId="{B214B5AF-384F-4C27-A743-E698C8B4B02C}" type="parTrans" cxnId="{20F66C3C-F374-4F49-B6B3-00FC448D1F17}">
      <dgm:prSet/>
      <dgm:spPr>
        <a:ln w="12700">
          <a:solidFill>
            <a:srgbClr val="002060"/>
          </a:solidFill>
        </a:ln>
      </dgm:spPr>
      <dgm:t>
        <a:bodyPr/>
        <a:lstStyle/>
        <a:p>
          <a:endParaRPr lang="en-US"/>
        </a:p>
      </dgm:t>
    </dgm:pt>
    <dgm:pt modelId="{5BCDF791-4BB1-4574-8023-3E4489C31A98}">
      <dgm:prSet phldrT="[Text]" custT="1"/>
      <dgm:spPr>
        <a:solidFill>
          <a:srgbClr val="D8CBCB"/>
        </a:solidFill>
        <a:ln w="9525">
          <a:noFill/>
        </a:ln>
      </dgm:spPr>
      <dgm:t>
        <a:bodyPr/>
        <a:lstStyle/>
        <a:p>
          <a:r>
            <a:rPr lang="en-US" sz="1000" b="1" dirty="0">
              <a:solidFill>
                <a:schemeClr val="tx1"/>
              </a:solidFill>
              <a:latin typeface="Arial" panose="020B0604020202020204" pitchFamily="34" charset="0"/>
              <a:cs typeface="Arial" panose="020B0604020202020204" pitchFamily="34" charset="0"/>
            </a:rPr>
            <a:t>Time Series Basics</a:t>
          </a:r>
        </a:p>
      </dgm:t>
    </dgm:pt>
    <dgm:pt modelId="{D5516373-7C53-4DB2-A6CA-356E88E34A96}" type="sibTrans" cxnId="{51EE2267-D37C-493B-9A61-1228B394BAD9}">
      <dgm:prSet/>
      <dgm:spPr/>
      <dgm:t>
        <a:bodyPr/>
        <a:lstStyle/>
        <a:p>
          <a:endParaRPr lang="en-US"/>
        </a:p>
      </dgm:t>
    </dgm:pt>
    <dgm:pt modelId="{B664BDF7-406B-4B2F-9219-844CFA7F02FC}" type="parTrans" cxnId="{51EE2267-D37C-493B-9A61-1228B394BAD9}">
      <dgm:prSet/>
      <dgm:spPr>
        <a:ln w="12700">
          <a:solidFill>
            <a:srgbClr val="800000"/>
          </a:solidFill>
          <a:prstDash val="sysDash"/>
        </a:ln>
      </dgm:spPr>
      <dgm:t>
        <a:bodyPr/>
        <a:lstStyle/>
        <a:p>
          <a:endParaRPr lang="en-US"/>
        </a:p>
      </dgm:t>
    </dgm:pt>
    <dgm:pt modelId="{F9AE4769-6258-4B1D-9BEF-27F5D639946C}">
      <dgm:prSet phldrT="[Text]" custT="1"/>
      <dgm:spPr>
        <a:solidFill>
          <a:srgbClr val="D8CBCB"/>
        </a:solidFill>
        <a:ln w="9525">
          <a:noFill/>
        </a:ln>
      </dgm:spPr>
      <dgm:t>
        <a:bodyPr/>
        <a:lstStyle/>
        <a:p>
          <a:r>
            <a:rPr lang="en-US" sz="1000" b="1" dirty="0">
              <a:solidFill>
                <a:schemeClr val="tx1"/>
              </a:solidFill>
              <a:latin typeface="Arial" panose="020B0604020202020204" pitchFamily="34" charset="0"/>
              <a:cs typeface="Arial" panose="020B0604020202020204" pitchFamily="34" charset="0"/>
            </a:rPr>
            <a:t>Basic Time Series Modeling</a:t>
          </a:r>
        </a:p>
      </dgm:t>
    </dgm:pt>
    <dgm:pt modelId="{F0354D29-96AE-4694-B0CA-43602FBD7A05}" type="sibTrans" cxnId="{3B550EB2-B9EB-47A6-B8FE-751FA0E63C86}">
      <dgm:prSet/>
      <dgm:spPr/>
      <dgm:t>
        <a:bodyPr/>
        <a:lstStyle/>
        <a:p>
          <a:endParaRPr lang="en-US"/>
        </a:p>
      </dgm:t>
    </dgm:pt>
    <dgm:pt modelId="{F961C49C-2C18-4F7E-9DC0-E45F79D072F5}" type="parTrans" cxnId="{3B550EB2-B9EB-47A6-B8FE-751FA0E63C86}">
      <dgm:prSet/>
      <dgm:spPr>
        <a:ln w="12700">
          <a:solidFill>
            <a:srgbClr val="800000"/>
          </a:solidFill>
          <a:prstDash val="sysDash"/>
        </a:ln>
      </dgm:spPr>
      <dgm:t>
        <a:bodyPr/>
        <a:lstStyle/>
        <a:p>
          <a:endParaRPr lang="en-US"/>
        </a:p>
      </dgm:t>
    </dgm:pt>
    <dgm:pt modelId="{886110FC-CF93-49FA-85AA-FA3502E10AC7}">
      <dgm:prSet phldrT="[Text]" custT="1"/>
      <dgm:spPr>
        <a:solidFill>
          <a:srgbClr val="D8CBCB"/>
        </a:solidFill>
        <a:ln w="9525">
          <a:noFill/>
        </a:ln>
      </dgm:spPr>
      <dgm:t>
        <a:bodyPr/>
        <a:lstStyle/>
        <a:p>
          <a:r>
            <a:rPr lang="en-US" sz="1000" b="1" dirty="0">
              <a:solidFill>
                <a:schemeClr val="tx1"/>
              </a:solidFill>
              <a:latin typeface="Arial" panose="020B0604020202020204" pitchFamily="34" charset="0"/>
              <a:cs typeface="Arial" panose="020B0604020202020204" pitchFamily="34" charset="0"/>
            </a:rPr>
            <a:t>Exponential Smoothening</a:t>
          </a:r>
        </a:p>
      </dgm:t>
    </dgm:pt>
    <dgm:pt modelId="{B3C69391-0AFC-4075-A8D3-A3F997409F04}" type="sibTrans" cxnId="{3D391271-2FB9-4D30-971D-5486E69BC232}">
      <dgm:prSet/>
      <dgm:spPr/>
      <dgm:t>
        <a:bodyPr/>
        <a:lstStyle/>
        <a:p>
          <a:endParaRPr lang="en-US"/>
        </a:p>
      </dgm:t>
    </dgm:pt>
    <dgm:pt modelId="{9E7CCE43-7CB3-4C7D-8BBB-7ABB2BEBF337}" type="parTrans" cxnId="{3D391271-2FB9-4D30-971D-5486E69BC232}">
      <dgm:prSet/>
      <dgm:spPr>
        <a:ln w="12700">
          <a:solidFill>
            <a:srgbClr val="800000"/>
          </a:solidFill>
          <a:prstDash val="sysDash"/>
        </a:ln>
      </dgm:spPr>
      <dgm:t>
        <a:bodyPr/>
        <a:lstStyle/>
        <a:p>
          <a:endParaRPr lang="en-US"/>
        </a:p>
      </dgm:t>
    </dgm:pt>
    <dgm:pt modelId="{E5BA2975-2A76-42A9-97D0-969CF07D5EE0}">
      <dgm:prSet phldrT="[Text]" custT="1"/>
      <dgm:spPr>
        <a:solidFill>
          <a:srgbClr val="D8CBCB"/>
        </a:solidFill>
        <a:ln w="9525">
          <a:noFill/>
        </a:ln>
      </dgm:spPr>
      <dgm:t>
        <a:bodyPr/>
        <a:lstStyle/>
        <a:p>
          <a:r>
            <a:rPr lang="en-US" sz="1000" b="1" dirty="0">
              <a:solidFill>
                <a:schemeClr val="tx1"/>
              </a:solidFill>
              <a:latin typeface="Arial" panose="020B0604020202020204" pitchFamily="34" charset="0"/>
              <a:cs typeface="Arial" panose="020B0604020202020204" pitchFamily="34" charset="0"/>
            </a:rPr>
            <a:t>ARIMA</a:t>
          </a:r>
        </a:p>
      </dgm:t>
    </dgm:pt>
    <dgm:pt modelId="{CC0AD4C2-87BB-4377-9D10-00EE2316B2B9}" type="sibTrans" cxnId="{F9BF47F4-448C-48D1-AE31-ECD607E69553}">
      <dgm:prSet/>
      <dgm:spPr/>
      <dgm:t>
        <a:bodyPr/>
        <a:lstStyle/>
        <a:p>
          <a:endParaRPr lang="en-US"/>
        </a:p>
      </dgm:t>
    </dgm:pt>
    <dgm:pt modelId="{A3CD65D9-C751-4477-BDDE-DCF442D043A2}" type="parTrans" cxnId="{F9BF47F4-448C-48D1-AE31-ECD607E69553}">
      <dgm:prSet/>
      <dgm:spPr>
        <a:ln w="12700">
          <a:solidFill>
            <a:srgbClr val="800000"/>
          </a:solidFill>
          <a:prstDash val="sysDash"/>
        </a:ln>
      </dgm:spPr>
      <dgm:t>
        <a:bodyPr/>
        <a:lstStyle/>
        <a:p>
          <a:endParaRPr lang="en-US"/>
        </a:p>
      </dgm:t>
    </dgm:pt>
    <dgm:pt modelId="{63207DCA-E1A1-4026-A338-DA7133B2FC00}">
      <dgm:prSet phldrT="[Text]" custT="1"/>
      <dgm:spPr>
        <a:solidFill>
          <a:srgbClr val="D8CBCB"/>
        </a:solidFill>
        <a:ln w="9525">
          <a:noFill/>
        </a:ln>
      </dgm:spPr>
      <dgm:t>
        <a:bodyPr/>
        <a:lstStyle/>
        <a:p>
          <a:r>
            <a:rPr lang="en-US" sz="1000" b="1" dirty="0">
              <a:solidFill>
                <a:schemeClr val="tx1"/>
              </a:solidFill>
              <a:latin typeface="Arial" panose="020B0604020202020204" pitchFamily="34" charset="0"/>
              <a:cs typeface="Arial" panose="020B0604020202020204" pitchFamily="34" charset="0"/>
            </a:rPr>
            <a:t>Croston’s Model</a:t>
          </a:r>
        </a:p>
      </dgm:t>
    </dgm:pt>
    <dgm:pt modelId="{6BB6409E-E462-4754-BF11-B1DDC1E878A1}" type="sibTrans" cxnId="{3EB0F443-E927-478B-A509-9BE08691E1A4}">
      <dgm:prSet/>
      <dgm:spPr/>
      <dgm:t>
        <a:bodyPr/>
        <a:lstStyle/>
        <a:p>
          <a:endParaRPr lang="en-US"/>
        </a:p>
      </dgm:t>
    </dgm:pt>
    <dgm:pt modelId="{52A8E58E-712A-4EB6-BC23-F65333CB0D75}" type="parTrans" cxnId="{3EB0F443-E927-478B-A509-9BE08691E1A4}">
      <dgm:prSet/>
      <dgm:spPr>
        <a:ln w="12700">
          <a:solidFill>
            <a:srgbClr val="800000"/>
          </a:solidFill>
          <a:prstDash val="sysDash"/>
        </a:ln>
      </dgm:spPr>
      <dgm:t>
        <a:bodyPr/>
        <a:lstStyle/>
        <a:p>
          <a:endParaRPr lang="en-US"/>
        </a:p>
      </dgm:t>
    </dgm:pt>
    <dgm:pt modelId="{A7429B8F-7440-4355-A6D8-4B4BDE605B52}">
      <dgm:prSet phldrT="[Text]" custT="1"/>
      <dgm:spPr>
        <a:solidFill>
          <a:srgbClr val="D8CBCB"/>
        </a:solidFill>
        <a:ln w="9525">
          <a:noFill/>
        </a:ln>
      </dgm:spPr>
      <dgm:t>
        <a:bodyPr/>
        <a:lstStyle/>
        <a:p>
          <a:r>
            <a:rPr lang="en-US" sz="1000" b="1" dirty="0">
              <a:solidFill>
                <a:schemeClr val="tx1"/>
              </a:solidFill>
              <a:latin typeface="Arial" panose="020B0604020202020204" pitchFamily="34" charset="0"/>
              <a:cs typeface="Arial" panose="020B0604020202020204" pitchFamily="34" charset="0"/>
            </a:rPr>
            <a:t>Dynamic Time Series Model</a:t>
          </a:r>
        </a:p>
      </dgm:t>
    </dgm:pt>
    <dgm:pt modelId="{7A49ED10-EFEB-4731-989A-DC23B7966CAD}" type="sibTrans" cxnId="{617BF69C-3B52-4E36-8657-E435893D1FC6}">
      <dgm:prSet/>
      <dgm:spPr/>
      <dgm:t>
        <a:bodyPr/>
        <a:lstStyle/>
        <a:p>
          <a:endParaRPr lang="en-US"/>
        </a:p>
      </dgm:t>
    </dgm:pt>
    <dgm:pt modelId="{14BF99C7-843F-4957-8C4B-5258A86CDA3F}" type="parTrans" cxnId="{617BF69C-3B52-4E36-8657-E435893D1FC6}">
      <dgm:prSet/>
      <dgm:spPr>
        <a:ln w="12700">
          <a:solidFill>
            <a:srgbClr val="800000"/>
          </a:solidFill>
          <a:prstDash val="sysDash"/>
        </a:ln>
      </dgm:spPr>
      <dgm:t>
        <a:bodyPr/>
        <a:lstStyle/>
        <a:p>
          <a:endParaRPr lang="en-US"/>
        </a:p>
      </dgm:t>
    </dgm:pt>
    <dgm:pt modelId="{0BE8848E-A753-46C3-A208-A766BA44AD43}">
      <dgm:prSet phldrT="[Text]" custT="1"/>
      <dgm:spPr>
        <a:solidFill>
          <a:schemeClr val="bg2">
            <a:lumMod val="20000"/>
            <a:lumOff val="80000"/>
          </a:schemeClr>
        </a:solidFill>
        <a:ln w="9525">
          <a:noFill/>
        </a:ln>
      </dgm:spPr>
      <dgm:t>
        <a:bodyPr/>
        <a:lstStyle/>
        <a:p>
          <a:r>
            <a:rPr lang="en-US" sz="1000" b="1" dirty="0">
              <a:solidFill>
                <a:schemeClr val="tx1"/>
              </a:solidFill>
              <a:latin typeface="Arial" panose="020B0604020202020204" pitchFamily="34" charset="0"/>
              <a:cs typeface="Arial" panose="020B0604020202020204" pitchFamily="34" charset="0"/>
            </a:rPr>
            <a:t>Hierarchical Model</a:t>
          </a:r>
        </a:p>
      </dgm:t>
    </dgm:pt>
    <dgm:pt modelId="{708E7191-9207-484F-9990-82E35AC55349}" type="parTrans" cxnId="{D2192255-B8EE-4FF8-B038-9349177B8C7D}">
      <dgm:prSet/>
      <dgm:spPr>
        <a:ln w="12700">
          <a:solidFill>
            <a:srgbClr val="006666"/>
          </a:solidFill>
          <a:prstDash val="sysDash"/>
        </a:ln>
      </dgm:spPr>
      <dgm:t>
        <a:bodyPr/>
        <a:lstStyle/>
        <a:p>
          <a:endParaRPr lang="en-US"/>
        </a:p>
      </dgm:t>
    </dgm:pt>
    <dgm:pt modelId="{DFDADFED-4BD2-40B8-A117-FD3F72870714}" type="sibTrans" cxnId="{D2192255-B8EE-4FF8-B038-9349177B8C7D}">
      <dgm:prSet/>
      <dgm:spPr/>
      <dgm:t>
        <a:bodyPr/>
        <a:lstStyle/>
        <a:p>
          <a:endParaRPr lang="en-US"/>
        </a:p>
      </dgm:t>
    </dgm:pt>
    <dgm:pt modelId="{9FAF1C95-7FD3-432D-9C78-4D4BE57C360C}">
      <dgm:prSet phldrT="[Text]" custT="1"/>
      <dgm:spPr>
        <a:solidFill>
          <a:srgbClr val="D8CBCB"/>
        </a:solidFill>
        <a:ln w="9525">
          <a:noFill/>
        </a:ln>
      </dgm:spPr>
      <dgm:t>
        <a:bodyPr/>
        <a:lstStyle/>
        <a:p>
          <a:r>
            <a:rPr lang="en-US" sz="1000" b="1" dirty="0">
              <a:solidFill>
                <a:schemeClr val="tx1"/>
              </a:solidFill>
              <a:latin typeface="Arial" panose="020B0604020202020204" pitchFamily="34" charset="0"/>
              <a:cs typeface="Arial" panose="020B0604020202020204" pitchFamily="34" charset="0"/>
            </a:rPr>
            <a:t>Model Selection</a:t>
          </a:r>
        </a:p>
      </dgm:t>
    </dgm:pt>
    <dgm:pt modelId="{237C5DBD-917D-4F48-98C0-ADDB5B35EEB2}" type="parTrans" cxnId="{4CBCF9D4-A942-46A7-9B5D-244881A0C5B6}">
      <dgm:prSet/>
      <dgm:spPr>
        <a:ln w="12700">
          <a:solidFill>
            <a:srgbClr val="800000"/>
          </a:solidFill>
          <a:prstDash val="sysDash"/>
        </a:ln>
      </dgm:spPr>
      <dgm:t>
        <a:bodyPr/>
        <a:lstStyle/>
        <a:p>
          <a:endParaRPr lang="en-US"/>
        </a:p>
      </dgm:t>
    </dgm:pt>
    <dgm:pt modelId="{62E8EAF6-F60E-4185-80D8-9DC2860C6470}" type="sibTrans" cxnId="{4CBCF9D4-A942-46A7-9B5D-244881A0C5B6}">
      <dgm:prSet/>
      <dgm:spPr/>
      <dgm:t>
        <a:bodyPr/>
        <a:lstStyle/>
        <a:p>
          <a:endParaRPr lang="en-US"/>
        </a:p>
      </dgm:t>
    </dgm:pt>
    <dgm:pt modelId="{0D28B767-7B57-45B5-99B3-55FCEBA421BB}" type="pres">
      <dgm:prSet presAssocID="{EB7D68E9-0A85-4605-8277-AF6678D365C3}" presName="hierChild1" presStyleCnt="0">
        <dgm:presLayoutVars>
          <dgm:orgChart val="1"/>
          <dgm:chPref val="1"/>
          <dgm:dir/>
          <dgm:animOne val="branch"/>
          <dgm:animLvl val="lvl"/>
          <dgm:resizeHandles/>
        </dgm:presLayoutVars>
      </dgm:prSet>
      <dgm:spPr/>
    </dgm:pt>
    <dgm:pt modelId="{04911A33-C4B1-471C-9F3F-BFEC664588D8}" type="pres">
      <dgm:prSet presAssocID="{CCB75EA6-4961-4844-BCA8-B1406441CF82}" presName="hierRoot1" presStyleCnt="0">
        <dgm:presLayoutVars>
          <dgm:hierBranch val="init"/>
        </dgm:presLayoutVars>
      </dgm:prSet>
      <dgm:spPr/>
    </dgm:pt>
    <dgm:pt modelId="{DDA3DBE2-946E-4E28-8A9C-776862B772DC}" type="pres">
      <dgm:prSet presAssocID="{CCB75EA6-4961-4844-BCA8-B1406441CF82}" presName="rootComposite1" presStyleCnt="0"/>
      <dgm:spPr/>
    </dgm:pt>
    <dgm:pt modelId="{1A022A30-76AD-43A8-A5B0-AD9AE30E8122}" type="pres">
      <dgm:prSet presAssocID="{CCB75EA6-4961-4844-BCA8-B1406441CF82}" presName="rootText1" presStyleLbl="node0" presStyleIdx="0" presStyleCnt="1">
        <dgm:presLayoutVars>
          <dgm:chPref val="3"/>
        </dgm:presLayoutVars>
      </dgm:prSet>
      <dgm:spPr/>
    </dgm:pt>
    <dgm:pt modelId="{7516E7BB-A87D-44F5-87CD-51422CF81477}" type="pres">
      <dgm:prSet presAssocID="{CCB75EA6-4961-4844-BCA8-B1406441CF82}" presName="rootConnector1" presStyleLbl="node1" presStyleIdx="0" presStyleCnt="0"/>
      <dgm:spPr/>
    </dgm:pt>
    <dgm:pt modelId="{4EB7B2FE-4AAD-40AB-89C1-8BF7C170D79A}" type="pres">
      <dgm:prSet presAssocID="{CCB75EA6-4961-4844-BCA8-B1406441CF82}" presName="hierChild2" presStyleCnt="0"/>
      <dgm:spPr/>
    </dgm:pt>
    <dgm:pt modelId="{4BC4D4D1-02C1-478A-AE4B-3C1061B7F146}" type="pres">
      <dgm:prSet presAssocID="{C5ED7741-5227-484F-8AB2-114DAAA334F1}" presName="Name37" presStyleLbl="parChTrans1D2" presStyleIdx="0" presStyleCnt="3"/>
      <dgm:spPr/>
    </dgm:pt>
    <dgm:pt modelId="{BD86C764-795C-4F70-8254-CF79B06C7A49}" type="pres">
      <dgm:prSet presAssocID="{9D954FB0-69AB-4B6A-A1DC-6F5C0DAE465A}" presName="hierRoot2" presStyleCnt="0">
        <dgm:presLayoutVars>
          <dgm:hierBranch val="init"/>
        </dgm:presLayoutVars>
      </dgm:prSet>
      <dgm:spPr/>
    </dgm:pt>
    <dgm:pt modelId="{56D3E57D-3392-4DCB-92C3-9546C2E99103}" type="pres">
      <dgm:prSet presAssocID="{9D954FB0-69AB-4B6A-A1DC-6F5C0DAE465A}" presName="rootComposite" presStyleCnt="0"/>
      <dgm:spPr/>
    </dgm:pt>
    <dgm:pt modelId="{B4ACD554-58B7-444B-8E60-93589313D0D2}" type="pres">
      <dgm:prSet presAssocID="{9D954FB0-69AB-4B6A-A1DC-6F5C0DAE465A}" presName="rootText" presStyleLbl="node2" presStyleIdx="0" presStyleCnt="3" custScaleX="125194" custLinFactX="-2877" custLinFactNeighborX="-100000" custLinFactNeighborY="-4317">
        <dgm:presLayoutVars>
          <dgm:chPref val="3"/>
        </dgm:presLayoutVars>
      </dgm:prSet>
      <dgm:spPr/>
    </dgm:pt>
    <dgm:pt modelId="{22F42BB5-336F-4F63-8B64-688ABEFE1AC3}" type="pres">
      <dgm:prSet presAssocID="{9D954FB0-69AB-4B6A-A1DC-6F5C0DAE465A}" presName="rootConnector" presStyleLbl="node2" presStyleIdx="0" presStyleCnt="3"/>
      <dgm:spPr/>
    </dgm:pt>
    <dgm:pt modelId="{2E49BFAD-259D-46BC-AE47-108B71D5796F}" type="pres">
      <dgm:prSet presAssocID="{9D954FB0-69AB-4B6A-A1DC-6F5C0DAE465A}" presName="hierChild4" presStyleCnt="0"/>
      <dgm:spPr/>
    </dgm:pt>
    <dgm:pt modelId="{BD889558-3F5A-4BDA-8C68-7A03444B7976}" type="pres">
      <dgm:prSet presAssocID="{BD549FF5-FCA2-4828-AA9F-A8670B5627DE}" presName="Name37" presStyleLbl="parChTrans1D3" presStyleIdx="0" presStyleCnt="16"/>
      <dgm:spPr/>
    </dgm:pt>
    <dgm:pt modelId="{1B8A8835-0812-4818-96D0-1AD4836A6B57}" type="pres">
      <dgm:prSet presAssocID="{80FF9C76-2765-4816-AE9A-3AE4BC49B2A9}" presName="hierRoot2" presStyleCnt="0">
        <dgm:presLayoutVars>
          <dgm:hierBranch val="init"/>
        </dgm:presLayoutVars>
      </dgm:prSet>
      <dgm:spPr/>
    </dgm:pt>
    <dgm:pt modelId="{B21E52C9-DFC5-4486-8ACD-725BB4C7ABC9}" type="pres">
      <dgm:prSet presAssocID="{80FF9C76-2765-4816-AE9A-3AE4BC49B2A9}" presName="rootComposite" presStyleCnt="0"/>
      <dgm:spPr/>
    </dgm:pt>
    <dgm:pt modelId="{F2044C4E-2F35-4449-AF17-00297E25AA6E}" type="pres">
      <dgm:prSet presAssocID="{80FF9C76-2765-4816-AE9A-3AE4BC49B2A9}" presName="rootText" presStyleLbl="node3" presStyleIdx="0" presStyleCnt="16" custScaleX="139849" custLinFactX="-2877" custLinFactNeighborX="-100000" custLinFactNeighborY="-4317">
        <dgm:presLayoutVars>
          <dgm:chPref val="3"/>
        </dgm:presLayoutVars>
      </dgm:prSet>
      <dgm:spPr/>
    </dgm:pt>
    <dgm:pt modelId="{61685043-7C10-466F-9563-AC3358ABA3C9}" type="pres">
      <dgm:prSet presAssocID="{80FF9C76-2765-4816-AE9A-3AE4BC49B2A9}" presName="rootConnector" presStyleLbl="node3" presStyleIdx="0" presStyleCnt="16"/>
      <dgm:spPr/>
    </dgm:pt>
    <dgm:pt modelId="{6A91546B-A8EB-4E45-B165-87F7BD4EB90F}" type="pres">
      <dgm:prSet presAssocID="{80FF9C76-2765-4816-AE9A-3AE4BC49B2A9}" presName="hierChild4" presStyleCnt="0"/>
      <dgm:spPr/>
    </dgm:pt>
    <dgm:pt modelId="{2771B6E6-1CB1-410E-84CC-3FD60FE75777}" type="pres">
      <dgm:prSet presAssocID="{80FF9C76-2765-4816-AE9A-3AE4BC49B2A9}" presName="hierChild5" presStyleCnt="0"/>
      <dgm:spPr/>
    </dgm:pt>
    <dgm:pt modelId="{964CF5F1-35B7-4A65-A579-8FF593B624D8}" type="pres">
      <dgm:prSet presAssocID="{4F57D445-0104-4AD6-8440-C845F4941A02}" presName="Name37" presStyleLbl="parChTrans1D3" presStyleIdx="1" presStyleCnt="16"/>
      <dgm:spPr/>
    </dgm:pt>
    <dgm:pt modelId="{B28934A6-E07D-4858-AD84-9C774FEBD2A7}" type="pres">
      <dgm:prSet presAssocID="{28136DF3-C0F3-4B6B-A33D-B2D3AD6B38E0}" presName="hierRoot2" presStyleCnt="0">
        <dgm:presLayoutVars>
          <dgm:hierBranch val="init"/>
        </dgm:presLayoutVars>
      </dgm:prSet>
      <dgm:spPr/>
    </dgm:pt>
    <dgm:pt modelId="{2BB3E5BB-5B83-4241-9507-06E402187B04}" type="pres">
      <dgm:prSet presAssocID="{28136DF3-C0F3-4B6B-A33D-B2D3AD6B38E0}" presName="rootComposite" presStyleCnt="0"/>
      <dgm:spPr/>
    </dgm:pt>
    <dgm:pt modelId="{94464950-DE03-47C0-802B-457E4109C737}" type="pres">
      <dgm:prSet presAssocID="{28136DF3-C0F3-4B6B-A33D-B2D3AD6B38E0}" presName="rootText" presStyleLbl="node3" presStyleIdx="1" presStyleCnt="16" custScaleX="139849" custLinFactX="-2877" custLinFactNeighborX="-100000" custLinFactNeighborY="-4317">
        <dgm:presLayoutVars>
          <dgm:chPref val="3"/>
        </dgm:presLayoutVars>
      </dgm:prSet>
      <dgm:spPr/>
    </dgm:pt>
    <dgm:pt modelId="{292216F6-6E29-4EE8-8151-193EFFAE6A8D}" type="pres">
      <dgm:prSet presAssocID="{28136DF3-C0F3-4B6B-A33D-B2D3AD6B38E0}" presName="rootConnector" presStyleLbl="node3" presStyleIdx="1" presStyleCnt="16"/>
      <dgm:spPr/>
    </dgm:pt>
    <dgm:pt modelId="{7CD054A1-E165-4E31-A585-E0E6460AC556}" type="pres">
      <dgm:prSet presAssocID="{28136DF3-C0F3-4B6B-A33D-B2D3AD6B38E0}" presName="hierChild4" presStyleCnt="0"/>
      <dgm:spPr/>
    </dgm:pt>
    <dgm:pt modelId="{0822C573-B140-4636-AEAF-3AA9DF509584}" type="pres">
      <dgm:prSet presAssocID="{28136DF3-C0F3-4B6B-A33D-B2D3AD6B38E0}" presName="hierChild5" presStyleCnt="0"/>
      <dgm:spPr/>
    </dgm:pt>
    <dgm:pt modelId="{73E3932B-7F7E-479A-B6D8-DE05274E7E9C}" type="pres">
      <dgm:prSet presAssocID="{C30F8560-D71F-46BC-812B-A1298B34EF2E}" presName="Name37" presStyleLbl="parChTrans1D3" presStyleIdx="2" presStyleCnt="16"/>
      <dgm:spPr/>
    </dgm:pt>
    <dgm:pt modelId="{81F0D0F7-5B69-432C-BAEE-1FEBEF54794C}" type="pres">
      <dgm:prSet presAssocID="{89B6FED2-1FCE-426D-AD01-F8895BAA3173}" presName="hierRoot2" presStyleCnt="0">
        <dgm:presLayoutVars>
          <dgm:hierBranch val="init"/>
        </dgm:presLayoutVars>
      </dgm:prSet>
      <dgm:spPr/>
    </dgm:pt>
    <dgm:pt modelId="{F53CF5B7-2907-4E95-8813-5DD68AF942F5}" type="pres">
      <dgm:prSet presAssocID="{89B6FED2-1FCE-426D-AD01-F8895BAA3173}" presName="rootComposite" presStyleCnt="0"/>
      <dgm:spPr/>
    </dgm:pt>
    <dgm:pt modelId="{9E28B710-0D32-466B-B8E9-910F27DDF6F1}" type="pres">
      <dgm:prSet presAssocID="{89B6FED2-1FCE-426D-AD01-F8895BAA3173}" presName="rootText" presStyleLbl="node3" presStyleIdx="2" presStyleCnt="16" custScaleX="139849" custLinFactX="-2877" custLinFactNeighborX="-100000" custLinFactNeighborY="-4317">
        <dgm:presLayoutVars>
          <dgm:chPref val="3"/>
        </dgm:presLayoutVars>
      </dgm:prSet>
      <dgm:spPr/>
    </dgm:pt>
    <dgm:pt modelId="{B581353D-24F4-464B-B640-25FD1DD085FB}" type="pres">
      <dgm:prSet presAssocID="{89B6FED2-1FCE-426D-AD01-F8895BAA3173}" presName="rootConnector" presStyleLbl="node3" presStyleIdx="2" presStyleCnt="16"/>
      <dgm:spPr/>
    </dgm:pt>
    <dgm:pt modelId="{22790365-55DF-4D41-8083-6145E99094C8}" type="pres">
      <dgm:prSet presAssocID="{89B6FED2-1FCE-426D-AD01-F8895BAA3173}" presName="hierChild4" presStyleCnt="0"/>
      <dgm:spPr/>
    </dgm:pt>
    <dgm:pt modelId="{2029BC53-3250-4FD6-8D0D-4ADCCAC675FF}" type="pres">
      <dgm:prSet presAssocID="{89B6FED2-1FCE-426D-AD01-F8895BAA3173}" presName="hierChild5" presStyleCnt="0"/>
      <dgm:spPr/>
    </dgm:pt>
    <dgm:pt modelId="{CF1FF00D-AA45-4B17-B901-A31B6F7EAD81}" type="pres">
      <dgm:prSet presAssocID="{41B20190-0B33-4EF0-9D73-CE1424049A4D}" presName="Name37" presStyleLbl="parChTrans1D3" presStyleIdx="3" presStyleCnt="16"/>
      <dgm:spPr/>
    </dgm:pt>
    <dgm:pt modelId="{DB9B4B0F-9903-45DF-B2CB-81467B4C8076}" type="pres">
      <dgm:prSet presAssocID="{69AC49C0-1B75-462A-B106-2CFDA8C2C9A3}" presName="hierRoot2" presStyleCnt="0">
        <dgm:presLayoutVars>
          <dgm:hierBranch val="init"/>
        </dgm:presLayoutVars>
      </dgm:prSet>
      <dgm:spPr/>
    </dgm:pt>
    <dgm:pt modelId="{D489E8FA-BD4C-43F7-AA5B-D7B88B3EF64B}" type="pres">
      <dgm:prSet presAssocID="{69AC49C0-1B75-462A-B106-2CFDA8C2C9A3}" presName="rootComposite" presStyleCnt="0"/>
      <dgm:spPr/>
    </dgm:pt>
    <dgm:pt modelId="{FCAFB489-601F-43E9-8E6E-273CA5722026}" type="pres">
      <dgm:prSet presAssocID="{69AC49C0-1B75-462A-B106-2CFDA8C2C9A3}" presName="rootText" presStyleLbl="node3" presStyleIdx="3" presStyleCnt="16" custScaleX="139849" custLinFactX="-2877" custLinFactNeighborX="-100000" custLinFactNeighborY="-4317">
        <dgm:presLayoutVars>
          <dgm:chPref val="3"/>
        </dgm:presLayoutVars>
      </dgm:prSet>
      <dgm:spPr/>
    </dgm:pt>
    <dgm:pt modelId="{ABD876AD-E76D-4D05-A56F-D96FA4F3DDC2}" type="pres">
      <dgm:prSet presAssocID="{69AC49C0-1B75-462A-B106-2CFDA8C2C9A3}" presName="rootConnector" presStyleLbl="node3" presStyleIdx="3" presStyleCnt="16"/>
      <dgm:spPr/>
    </dgm:pt>
    <dgm:pt modelId="{2C72DDED-923F-485F-8867-54AC51D89DC2}" type="pres">
      <dgm:prSet presAssocID="{69AC49C0-1B75-462A-B106-2CFDA8C2C9A3}" presName="hierChild4" presStyleCnt="0"/>
      <dgm:spPr/>
    </dgm:pt>
    <dgm:pt modelId="{FF36D579-5F9C-4038-933C-A0F2C0881423}" type="pres">
      <dgm:prSet presAssocID="{69AC49C0-1B75-462A-B106-2CFDA8C2C9A3}" presName="hierChild5" presStyleCnt="0"/>
      <dgm:spPr/>
    </dgm:pt>
    <dgm:pt modelId="{561A4B14-78FA-4AE8-BF32-11C5B881C2F9}" type="pres">
      <dgm:prSet presAssocID="{981E837E-2259-4033-A3ED-D85E0D99B830}" presName="Name37" presStyleLbl="parChTrans1D3" presStyleIdx="4" presStyleCnt="16"/>
      <dgm:spPr/>
    </dgm:pt>
    <dgm:pt modelId="{18D77E0F-E09E-461A-A505-F464464A3A6F}" type="pres">
      <dgm:prSet presAssocID="{E1EEA5B8-CBD7-494C-8EAD-C676E1592E6A}" presName="hierRoot2" presStyleCnt="0">
        <dgm:presLayoutVars>
          <dgm:hierBranch val="init"/>
        </dgm:presLayoutVars>
      </dgm:prSet>
      <dgm:spPr/>
    </dgm:pt>
    <dgm:pt modelId="{E6187EB8-1660-44B1-947B-D1065BC768C1}" type="pres">
      <dgm:prSet presAssocID="{E1EEA5B8-CBD7-494C-8EAD-C676E1592E6A}" presName="rootComposite" presStyleCnt="0"/>
      <dgm:spPr/>
    </dgm:pt>
    <dgm:pt modelId="{068C0089-AA06-4FD7-A81A-530DD4AA2B0C}" type="pres">
      <dgm:prSet presAssocID="{E1EEA5B8-CBD7-494C-8EAD-C676E1592E6A}" presName="rootText" presStyleLbl="node3" presStyleIdx="4" presStyleCnt="16" custScaleX="139849" custLinFactX="-2877" custLinFactNeighborX="-100000" custLinFactNeighborY="-4317">
        <dgm:presLayoutVars>
          <dgm:chPref val="3"/>
        </dgm:presLayoutVars>
      </dgm:prSet>
      <dgm:spPr/>
    </dgm:pt>
    <dgm:pt modelId="{AEDF2798-B945-4A94-A404-F4EBCE6EFC1F}" type="pres">
      <dgm:prSet presAssocID="{E1EEA5B8-CBD7-494C-8EAD-C676E1592E6A}" presName="rootConnector" presStyleLbl="node3" presStyleIdx="4" presStyleCnt="16"/>
      <dgm:spPr/>
    </dgm:pt>
    <dgm:pt modelId="{D87F6F82-E325-4728-9457-2E56892516AF}" type="pres">
      <dgm:prSet presAssocID="{E1EEA5B8-CBD7-494C-8EAD-C676E1592E6A}" presName="hierChild4" presStyleCnt="0"/>
      <dgm:spPr/>
    </dgm:pt>
    <dgm:pt modelId="{289BBF30-4167-40AE-9505-8C6C41503944}" type="pres">
      <dgm:prSet presAssocID="{E1EEA5B8-CBD7-494C-8EAD-C676E1592E6A}" presName="hierChild5" presStyleCnt="0"/>
      <dgm:spPr/>
    </dgm:pt>
    <dgm:pt modelId="{2B2322D7-107F-4D88-8E66-D47D77CB3135}" type="pres">
      <dgm:prSet presAssocID="{708E7191-9207-484F-9990-82E35AC55349}" presName="Name37" presStyleLbl="parChTrans1D3" presStyleIdx="5" presStyleCnt="16"/>
      <dgm:spPr/>
    </dgm:pt>
    <dgm:pt modelId="{06E1BED5-DD79-46BA-8CE5-19525FBFC075}" type="pres">
      <dgm:prSet presAssocID="{0BE8848E-A753-46C3-A208-A766BA44AD43}" presName="hierRoot2" presStyleCnt="0">
        <dgm:presLayoutVars>
          <dgm:hierBranch val="init"/>
        </dgm:presLayoutVars>
      </dgm:prSet>
      <dgm:spPr/>
    </dgm:pt>
    <dgm:pt modelId="{0FA3E455-897A-4DA8-8450-C921AA470559}" type="pres">
      <dgm:prSet presAssocID="{0BE8848E-A753-46C3-A208-A766BA44AD43}" presName="rootComposite" presStyleCnt="0"/>
      <dgm:spPr/>
    </dgm:pt>
    <dgm:pt modelId="{739A4552-B98D-4A5A-8CB3-B7B5B88D158D}" type="pres">
      <dgm:prSet presAssocID="{0BE8848E-A753-46C3-A208-A766BA44AD43}" presName="rootText" presStyleLbl="node3" presStyleIdx="5" presStyleCnt="16" custScaleX="139849" custLinFactNeighborX="-99674" custLinFactNeighborY="419">
        <dgm:presLayoutVars>
          <dgm:chPref val="3"/>
        </dgm:presLayoutVars>
      </dgm:prSet>
      <dgm:spPr/>
    </dgm:pt>
    <dgm:pt modelId="{55AD4E5C-8316-4C98-AA07-615C399F9667}" type="pres">
      <dgm:prSet presAssocID="{0BE8848E-A753-46C3-A208-A766BA44AD43}" presName="rootConnector" presStyleLbl="node3" presStyleIdx="5" presStyleCnt="16"/>
      <dgm:spPr/>
    </dgm:pt>
    <dgm:pt modelId="{B6F07B2E-60FF-4309-945A-240DD9955AE5}" type="pres">
      <dgm:prSet presAssocID="{0BE8848E-A753-46C3-A208-A766BA44AD43}" presName="hierChild4" presStyleCnt="0"/>
      <dgm:spPr/>
    </dgm:pt>
    <dgm:pt modelId="{DAC7AAF1-B766-4E74-A6FD-1A954C2C8894}" type="pres">
      <dgm:prSet presAssocID="{0BE8848E-A753-46C3-A208-A766BA44AD43}" presName="hierChild5" presStyleCnt="0"/>
      <dgm:spPr/>
    </dgm:pt>
    <dgm:pt modelId="{CB909CD7-8759-466D-BB74-BCA4F62BE219}" type="pres">
      <dgm:prSet presAssocID="{9D954FB0-69AB-4B6A-A1DC-6F5C0DAE465A}" presName="hierChild5" presStyleCnt="0"/>
      <dgm:spPr/>
    </dgm:pt>
    <dgm:pt modelId="{54AADBA5-25DC-4972-857D-2B58A2D0121E}" type="pres">
      <dgm:prSet presAssocID="{B214B5AF-384F-4C27-A743-E698C8B4B02C}" presName="Name37" presStyleLbl="parChTrans1D2" presStyleIdx="1" presStyleCnt="3"/>
      <dgm:spPr/>
    </dgm:pt>
    <dgm:pt modelId="{A985ED3B-9DA1-4087-A77F-E624F10DBF81}" type="pres">
      <dgm:prSet presAssocID="{7C04CA4F-A236-48FE-8BA5-120358BBDB59}" presName="hierRoot2" presStyleCnt="0">
        <dgm:presLayoutVars>
          <dgm:hierBranch val="init"/>
        </dgm:presLayoutVars>
      </dgm:prSet>
      <dgm:spPr/>
    </dgm:pt>
    <dgm:pt modelId="{B4B02748-6368-44DD-8A0B-63F0A5C8DA4B}" type="pres">
      <dgm:prSet presAssocID="{7C04CA4F-A236-48FE-8BA5-120358BBDB59}" presName="rootComposite" presStyleCnt="0"/>
      <dgm:spPr/>
    </dgm:pt>
    <dgm:pt modelId="{7E55027B-AA45-44B7-B0AA-4A6F45E84B6E}" type="pres">
      <dgm:prSet presAssocID="{7C04CA4F-A236-48FE-8BA5-120358BBDB59}" presName="rootText" presStyleLbl="node2" presStyleIdx="1" presStyleCnt="3" custScaleX="125194">
        <dgm:presLayoutVars>
          <dgm:chPref val="3"/>
        </dgm:presLayoutVars>
      </dgm:prSet>
      <dgm:spPr/>
    </dgm:pt>
    <dgm:pt modelId="{0135C2BB-1290-4D70-9DF9-237B8691ABAE}" type="pres">
      <dgm:prSet presAssocID="{7C04CA4F-A236-48FE-8BA5-120358BBDB59}" presName="rootConnector" presStyleLbl="node2" presStyleIdx="1" presStyleCnt="3"/>
      <dgm:spPr/>
    </dgm:pt>
    <dgm:pt modelId="{E0E75DFB-BB80-471D-B480-89EEE4D77517}" type="pres">
      <dgm:prSet presAssocID="{7C04CA4F-A236-48FE-8BA5-120358BBDB59}" presName="hierChild4" presStyleCnt="0"/>
      <dgm:spPr/>
    </dgm:pt>
    <dgm:pt modelId="{634B9F66-2F26-4213-A5C8-B69910A8F512}" type="pres">
      <dgm:prSet presAssocID="{B664BDF7-406B-4B2F-9219-844CFA7F02FC}" presName="Name37" presStyleLbl="parChTrans1D3" presStyleIdx="6" presStyleCnt="16"/>
      <dgm:spPr/>
    </dgm:pt>
    <dgm:pt modelId="{D77371C2-0DF2-4268-A3B2-99895B011862}" type="pres">
      <dgm:prSet presAssocID="{5BCDF791-4BB1-4574-8023-3E4489C31A98}" presName="hierRoot2" presStyleCnt="0">
        <dgm:presLayoutVars>
          <dgm:hierBranch val="init"/>
        </dgm:presLayoutVars>
      </dgm:prSet>
      <dgm:spPr/>
    </dgm:pt>
    <dgm:pt modelId="{29D77661-7077-4A05-A571-2975421DCD75}" type="pres">
      <dgm:prSet presAssocID="{5BCDF791-4BB1-4574-8023-3E4489C31A98}" presName="rootComposite" presStyleCnt="0"/>
      <dgm:spPr/>
    </dgm:pt>
    <dgm:pt modelId="{E72CA8C4-08A4-437C-8EFD-09995A6DA887}" type="pres">
      <dgm:prSet presAssocID="{5BCDF791-4BB1-4574-8023-3E4489C31A98}" presName="rootText" presStyleLbl="node3" presStyleIdx="6" presStyleCnt="16" custScaleX="139849">
        <dgm:presLayoutVars>
          <dgm:chPref val="3"/>
        </dgm:presLayoutVars>
      </dgm:prSet>
      <dgm:spPr/>
    </dgm:pt>
    <dgm:pt modelId="{8AAA5C75-D181-49E0-9080-BE9AE1A11F0B}" type="pres">
      <dgm:prSet presAssocID="{5BCDF791-4BB1-4574-8023-3E4489C31A98}" presName="rootConnector" presStyleLbl="node3" presStyleIdx="6" presStyleCnt="16"/>
      <dgm:spPr/>
    </dgm:pt>
    <dgm:pt modelId="{65085D35-6EA9-4509-B5C8-2EE78BBB24D8}" type="pres">
      <dgm:prSet presAssocID="{5BCDF791-4BB1-4574-8023-3E4489C31A98}" presName="hierChild4" presStyleCnt="0"/>
      <dgm:spPr/>
    </dgm:pt>
    <dgm:pt modelId="{A0A10633-ECD5-409C-9D58-561AF328A9A9}" type="pres">
      <dgm:prSet presAssocID="{5BCDF791-4BB1-4574-8023-3E4489C31A98}" presName="hierChild5" presStyleCnt="0"/>
      <dgm:spPr/>
    </dgm:pt>
    <dgm:pt modelId="{CB9ECCE8-64B7-4D84-81F9-888C1BB10981}" type="pres">
      <dgm:prSet presAssocID="{F961C49C-2C18-4F7E-9DC0-E45F79D072F5}" presName="Name37" presStyleLbl="parChTrans1D3" presStyleIdx="7" presStyleCnt="16"/>
      <dgm:spPr/>
    </dgm:pt>
    <dgm:pt modelId="{816C0AD4-E5C7-4D0D-AC71-1AF0488CEA5B}" type="pres">
      <dgm:prSet presAssocID="{F9AE4769-6258-4B1D-9BEF-27F5D639946C}" presName="hierRoot2" presStyleCnt="0">
        <dgm:presLayoutVars>
          <dgm:hierBranch val="init"/>
        </dgm:presLayoutVars>
      </dgm:prSet>
      <dgm:spPr/>
    </dgm:pt>
    <dgm:pt modelId="{248BBE15-C536-4FE5-9650-7E10B9179A06}" type="pres">
      <dgm:prSet presAssocID="{F9AE4769-6258-4B1D-9BEF-27F5D639946C}" presName="rootComposite" presStyleCnt="0"/>
      <dgm:spPr/>
    </dgm:pt>
    <dgm:pt modelId="{7262CFDE-3A78-4D6F-88FF-6CD509985F4F}" type="pres">
      <dgm:prSet presAssocID="{F9AE4769-6258-4B1D-9BEF-27F5D639946C}" presName="rootText" presStyleLbl="node3" presStyleIdx="7" presStyleCnt="16" custScaleX="139849">
        <dgm:presLayoutVars>
          <dgm:chPref val="3"/>
        </dgm:presLayoutVars>
      </dgm:prSet>
      <dgm:spPr/>
    </dgm:pt>
    <dgm:pt modelId="{66851D55-0CE7-47F4-907A-6A9E97A7427B}" type="pres">
      <dgm:prSet presAssocID="{F9AE4769-6258-4B1D-9BEF-27F5D639946C}" presName="rootConnector" presStyleLbl="node3" presStyleIdx="7" presStyleCnt="16"/>
      <dgm:spPr/>
    </dgm:pt>
    <dgm:pt modelId="{6D324E3B-97DF-4D1A-A008-C2FF2B0EBD66}" type="pres">
      <dgm:prSet presAssocID="{F9AE4769-6258-4B1D-9BEF-27F5D639946C}" presName="hierChild4" presStyleCnt="0"/>
      <dgm:spPr/>
    </dgm:pt>
    <dgm:pt modelId="{6B3F84CB-5B67-4038-9F56-8CA2E4C1E18A}" type="pres">
      <dgm:prSet presAssocID="{F9AE4769-6258-4B1D-9BEF-27F5D639946C}" presName="hierChild5" presStyleCnt="0"/>
      <dgm:spPr/>
    </dgm:pt>
    <dgm:pt modelId="{29240F1E-2EB3-495F-B990-E123A08215F8}" type="pres">
      <dgm:prSet presAssocID="{9E7CCE43-7CB3-4C7D-8BBB-7ABB2BEBF337}" presName="Name37" presStyleLbl="parChTrans1D3" presStyleIdx="8" presStyleCnt="16"/>
      <dgm:spPr/>
    </dgm:pt>
    <dgm:pt modelId="{C78DF4F0-CF1D-4155-BDB5-61ACC91334A1}" type="pres">
      <dgm:prSet presAssocID="{886110FC-CF93-49FA-85AA-FA3502E10AC7}" presName="hierRoot2" presStyleCnt="0">
        <dgm:presLayoutVars>
          <dgm:hierBranch val="init"/>
        </dgm:presLayoutVars>
      </dgm:prSet>
      <dgm:spPr/>
    </dgm:pt>
    <dgm:pt modelId="{9F11539D-8018-40F5-AF5B-5E94D81B4FF6}" type="pres">
      <dgm:prSet presAssocID="{886110FC-CF93-49FA-85AA-FA3502E10AC7}" presName="rootComposite" presStyleCnt="0"/>
      <dgm:spPr/>
    </dgm:pt>
    <dgm:pt modelId="{5C28023B-139B-4E0A-AD98-BB5BBEECB46E}" type="pres">
      <dgm:prSet presAssocID="{886110FC-CF93-49FA-85AA-FA3502E10AC7}" presName="rootText" presStyleLbl="node3" presStyleIdx="8" presStyleCnt="16" custScaleX="139849">
        <dgm:presLayoutVars>
          <dgm:chPref val="3"/>
        </dgm:presLayoutVars>
      </dgm:prSet>
      <dgm:spPr/>
    </dgm:pt>
    <dgm:pt modelId="{1330EDEF-C656-4726-953D-E951B0BBFECD}" type="pres">
      <dgm:prSet presAssocID="{886110FC-CF93-49FA-85AA-FA3502E10AC7}" presName="rootConnector" presStyleLbl="node3" presStyleIdx="8" presStyleCnt="16"/>
      <dgm:spPr/>
    </dgm:pt>
    <dgm:pt modelId="{5FE4DED8-2E43-4FE2-968C-A25D8FF23F30}" type="pres">
      <dgm:prSet presAssocID="{886110FC-CF93-49FA-85AA-FA3502E10AC7}" presName="hierChild4" presStyleCnt="0"/>
      <dgm:spPr/>
    </dgm:pt>
    <dgm:pt modelId="{62B69E60-0DA5-48C0-B853-17507B495878}" type="pres">
      <dgm:prSet presAssocID="{886110FC-CF93-49FA-85AA-FA3502E10AC7}" presName="hierChild5" presStyleCnt="0"/>
      <dgm:spPr/>
    </dgm:pt>
    <dgm:pt modelId="{EAACC45C-BF05-4E78-A53A-E893BFF3F212}" type="pres">
      <dgm:prSet presAssocID="{A3CD65D9-C751-4477-BDDE-DCF442D043A2}" presName="Name37" presStyleLbl="parChTrans1D3" presStyleIdx="9" presStyleCnt="16"/>
      <dgm:spPr/>
    </dgm:pt>
    <dgm:pt modelId="{0CEDA49A-F8D9-4CED-A859-51E3E115659F}" type="pres">
      <dgm:prSet presAssocID="{E5BA2975-2A76-42A9-97D0-969CF07D5EE0}" presName="hierRoot2" presStyleCnt="0">
        <dgm:presLayoutVars>
          <dgm:hierBranch val="init"/>
        </dgm:presLayoutVars>
      </dgm:prSet>
      <dgm:spPr/>
    </dgm:pt>
    <dgm:pt modelId="{E707CB8A-188E-4DA8-A190-7B4DABA1F0C5}" type="pres">
      <dgm:prSet presAssocID="{E5BA2975-2A76-42A9-97D0-969CF07D5EE0}" presName="rootComposite" presStyleCnt="0"/>
      <dgm:spPr/>
    </dgm:pt>
    <dgm:pt modelId="{D92D7648-9CA6-4779-8286-35F18E970604}" type="pres">
      <dgm:prSet presAssocID="{E5BA2975-2A76-42A9-97D0-969CF07D5EE0}" presName="rootText" presStyleLbl="node3" presStyleIdx="9" presStyleCnt="16" custScaleX="139849">
        <dgm:presLayoutVars>
          <dgm:chPref val="3"/>
        </dgm:presLayoutVars>
      </dgm:prSet>
      <dgm:spPr/>
    </dgm:pt>
    <dgm:pt modelId="{A7BC0852-FC4F-413E-9EAD-E3861E4ECAD4}" type="pres">
      <dgm:prSet presAssocID="{E5BA2975-2A76-42A9-97D0-969CF07D5EE0}" presName="rootConnector" presStyleLbl="node3" presStyleIdx="9" presStyleCnt="16"/>
      <dgm:spPr/>
    </dgm:pt>
    <dgm:pt modelId="{5E70E1A2-3144-4B1D-A5CE-32FCB3DCC64A}" type="pres">
      <dgm:prSet presAssocID="{E5BA2975-2A76-42A9-97D0-969CF07D5EE0}" presName="hierChild4" presStyleCnt="0"/>
      <dgm:spPr/>
    </dgm:pt>
    <dgm:pt modelId="{38611774-29BD-43CD-8139-6A78D5C6DE4C}" type="pres">
      <dgm:prSet presAssocID="{E5BA2975-2A76-42A9-97D0-969CF07D5EE0}" presName="hierChild5" presStyleCnt="0"/>
      <dgm:spPr/>
    </dgm:pt>
    <dgm:pt modelId="{3FB7987D-082D-4508-AF50-5EFD37235508}" type="pres">
      <dgm:prSet presAssocID="{14BF99C7-843F-4957-8C4B-5258A86CDA3F}" presName="Name37" presStyleLbl="parChTrans1D3" presStyleIdx="10" presStyleCnt="16"/>
      <dgm:spPr/>
    </dgm:pt>
    <dgm:pt modelId="{273AD42C-C697-4D8B-87C0-DB04EDB94316}" type="pres">
      <dgm:prSet presAssocID="{A7429B8F-7440-4355-A6D8-4B4BDE605B52}" presName="hierRoot2" presStyleCnt="0">
        <dgm:presLayoutVars>
          <dgm:hierBranch val="init"/>
        </dgm:presLayoutVars>
      </dgm:prSet>
      <dgm:spPr/>
    </dgm:pt>
    <dgm:pt modelId="{35B3030A-7DC0-4663-8FBE-EE0AD71E5E50}" type="pres">
      <dgm:prSet presAssocID="{A7429B8F-7440-4355-A6D8-4B4BDE605B52}" presName="rootComposite" presStyleCnt="0"/>
      <dgm:spPr/>
    </dgm:pt>
    <dgm:pt modelId="{BD89DBBE-506C-4DCA-BB3F-CF07A7265255}" type="pres">
      <dgm:prSet presAssocID="{A7429B8F-7440-4355-A6D8-4B4BDE605B52}" presName="rootText" presStyleLbl="node3" presStyleIdx="10" presStyleCnt="16" custScaleX="139849">
        <dgm:presLayoutVars>
          <dgm:chPref val="3"/>
        </dgm:presLayoutVars>
      </dgm:prSet>
      <dgm:spPr/>
    </dgm:pt>
    <dgm:pt modelId="{3F9A86E6-3024-457F-8152-65F8B33E78FD}" type="pres">
      <dgm:prSet presAssocID="{A7429B8F-7440-4355-A6D8-4B4BDE605B52}" presName="rootConnector" presStyleLbl="node3" presStyleIdx="10" presStyleCnt="16"/>
      <dgm:spPr/>
    </dgm:pt>
    <dgm:pt modelId="{F44A829D-04DB-49FD-AED9-7509AED45135}" type="pres">
      <dgm:prSet presAssocID="{A7429B8F-7440-4355-A6D8-4B4BDE605B52}" presName="hierChild4" presStyleCnt="0"/>
      <dgm:spPr/>
    </dgm:pt>
    <dgm:pt modelId="{AE52C57B-E5A9-4280-A9AC-43C577863ABC}" type="pres">
      <dgm:prSet presAssocID="{A7429B8F-7440-4355-A6D8-4B4BDE605B52}" presName="hierChild5" presStyleCnt="0"/>
      <dgm:spPr/>
    </dgm:pt>
    <dgm:pt modelId="{AA1B9547-46C3-4CBB-AC35-73200D371BF5}" type="pres">
      <dgm:prSet presAssocID="{52A8E58E-712A-4EB6-BC23-F65333CB0D75}" presName="Name37" presStyleLbl="parChTrans1D3" presStyleIdx="11" presStyleCnt="16"/>
      <dgm:spPr/>
    </dgm:pt>
    <dgm:pt modelId="{AFA1501D-8D14-4C03-8AF6-C53C556D03C2}" type="pres">
      <dgm:prSet presAssocID="{63207DCA-E1A1-4026-A338-DA7133B2FC00}" presName="hierRoot2" presStyleCnt="0">
        <dgm:presLayoutVars>
          <dgm:hierBranch val="init"/>
        </dgm:presLayoutVars>
      </dgm:prSet>
      <dgm:spPr/>
    </dgm:pt>
    <dgm:pt modelId="{466C1D61-2D82-4B45-83DF-216E53CCF22D}" type="pres">
      <dgm:prSet presAssocID="{63207DCA-E1A1-4026-A338-DA7133B2FC00}" presName="rootComposite" presStyleCnt="0"/>
      <dgm:spPr/>
    </dgm:pt>
    <dgm:pt modelId="{407039E6-C3E4-4E43-9366-684C249EEC7C}" type="pres">
      <dgm:prSet presAssocID="{63207DCA-E1A1-4026-A338-DA7133B2FC00}" presName="rootText" presStyleLbl="node3" presStyleIdx="11" presStyleCnt="16" custScaleX="139849">
        <dgm:presLayoutVars>
          <dgm:chPref val="3"/>
        </dgm:presLayoutVars>
      </dgm:prSet>
      <dgm:spPr/>
    </dgm:pt>
    <dgm:pt modelId="{446C7EE2-D4FB-414D-A71B-2E40ABC4BE98}" type="pres">
      <dgm:prSet presAssocID="{63207DCA-E1A1-4026-A338-DA7133B2FC00}" presName="rootConnector" presStyleLbl="node3" presStyleIdx="11" presStyleCnt="16"/>
      <dgm:spPr/>
    </dgm:pt>
    <dgm:pt modelId="{5AC46977-2464-46AD-A579-ADA2E2914021}" type="pres">
      <dgm:prSet presAssocID="{63207DCA-E1A1-4026-A338-DA7133B2FC00}" presName="hierChild4" presStyleCnt="0"/>
      <dgm:spPr/>
    </dgm:pt>
    <dgm:pt modelId="{084A6100-5AF2-4465-B8AC-879ED0A40215}" type="pres">
      <dgm:prSet presAssocID="{63207DCA-E1A1-4026-A338-DA7133B2FC00}" presName="hierChild5" presStyleCnt="0"/>
      <dgm:spPr/>
    </dgm:pt>
    <dgm:pt modelId="{D683B85A-B007-4806-8B9A-89FDDDC9C353}" type="pres">
      <dgm:prSet presAssocID="{237C5DBD-917D-4F48-98C0-ADDB5B35EEB2}" presName="Name37" presStyleLbl="parChTrans1D3" presStyleIdx="12" presStyleCnt="16"/>
      <dgm:spPr/>
    </dgm:pt>
    <dgm:pt modelId="{8F6E57ED-4336-4223-8069-B5A5121CB4D5}" type="pres">
      <dgm:prSet presAssocID="{9FAF1C95-7FD3-432D-9C78-4D4BE57C360C}" presName="hierRoot2" presStyleCnt="0">
        <dgm:presLayoutVars>
          <dgm:hierBranch val="init"/>
        </dgm:presLayoutVars>
      </dgm:prSet>
      <dgm:spPr/>
    </dgm:pt>
    <dgm:pt modelId="{5DFD59EB-F8B2-41C1-BFAB-08BB3C1342BE}" type="pres">
      <dgm:prSet presAssocID="{9FAF1C95-7FD3-432D-9C78-4D4BE57C360C}" presName="rootComposite" presStyleCnt="0"/>
      <dgm:spPr/>
    </dgm:pt>
    <dgm:pt modelId="{F58B2D42-B557-45F9-B21F-B0CFB9F18872}" type="pres">
      <dgm:prSet presAssocID="{9FAF1C95-7FD3-432D-9C78-4D4BE57C360C}" presName="rootText" presStyleLbl="node3" presStyleIdx="12" presStyleCnt="16" custScaleX="139849">
        <dgm:presLayoutVars>
          <dgm:chPref val="3"/>
        </dgm:presLayoutVars>
      </dgm:prSet>
      <dgm:spPr/>
    </dgm:pt>
    <dgm:pt modelId="{847CFBF9-D4A7-44E9-8847-41E48508D580}" type="pres">
      <dgm:prSet presAssocID="{9FAF1C95-7FD3-432D-9C78-4D4BE57C360C}" presName="rootConnector" presStyleLbl="node3" presStyleIdx="12" presStyleCnt="16"/>
      <dgm:spPr/>
    </dgm:pt>
    <dgm:pt modelId="{1204CFC4-14AB-416F-8896-13E5AA1C9880}" type="pres">
      <dgm:prSet presAssocID="{9FAF1C95-7FD3-432D-9C78-4D4BE57C360C}" presName="hierChild4" presStyleCnt="0"/>
      <dgm:spPr/>
    </dgm:pt>
    <dgm:pt modelId="{FD7BF28A-20FE-4BFA-8517-4574941678BD}" type="pres">
      <dgm:prSet presAssocID="{9FAF1C95-7FD3-432D-9C78-4D4BE57C360C}" presName="hierChild5" presStyleCnt="0"/>
      <dgm:spPr/>
    </dgm:pt>
    <dgm:pt modelId="{29DFEFB5-77C1-4123-A6F9-F9813F6180B2}" type="pres">
      <dgm:prSet presAssocID="{7C04CA4F-A236-48FE-8BA5-120358BBDB59}" presName="hierChild5" presStyleCnt="0"/>
      <dgm:spPr/>
    </dgm:pt>
    <dgm:pt modelId="{5A54CC81-45B4-4E36-BF02-FA51A43336EF}" type="pres">
      <dgm:prSet presAssocID="{64230AE1-CB06-4B31-87F5-B0CAFAEBA460}" presName="Name37" presStyleLbl="parChTrans1D2" presStyleIdx="2" presStyleCnt="3"/>
      <dgm:spPr/>
    </dgm:pt>
    <dgm:pt modelId="{8E8089FB-6BC7-4D05-B071-DF43BBF60A8D}" type="pres">
      <dgm:prSet presAssocID="{06050F41-54B5-45AD-91E2-4E539E9A25BC}" presName="hierRoot2" presStyleCnt="0">
        <dgm:presLayoutVars>
          <dgm:hierBranch val="init"/>
        </dgm:presLayoutVars>
      </dgm:prSet>
      <dgm:spPr/>
    </dgm:pt>
    <dgm:pt modelId="{4618EC5B-ECAD-46EA-AA8C-78200EB07433}" type="pres">
      <dgm:prSet presAssocID="{06050F41-54B5-45AD-91E2-4E539E9A25BC}" presName="rootComposite" presStyleCnt="0"/>
      <dgm:spPr/>
    </dgm:pt>
    <dgm:pt modelId="{B1898BA3-B0A5-4A50-8348-D8B0E823CDCC}" type="pres">
      <dgm:prSet presAssocID="{06050F41-54B5-45AD-91E2-4E539E9A25BC}" presName="rootText" presStyleLbl="node2" presStyleIdx="2" presStyleCnt="3" custScaleX="125194" custLinFactX="17977" custLinFactNeighborX="100000" custLinFactNeighborY="-4317">
        <dgm:presLayoutVars>
          <dgm:chPref val="3"/>
        </dgm:presLayoutVars>
      </dgm:prSet>
      <dgm:spPr/>
    </dgm:pt>
    <dgm:pt modelId="{95178E1C-0BFD-4E10-A3F9-8255AE06E114}" type="pres">
      <dgm:prSet presAssocID="{06050F41-54B5-45AD-91E2-4E539E9A25BC}" presName="rootConnector" presStyleLbl="node2" presStyleIdx="2" presStyleCnt="3"/>
      <dgm:spPr/>
    </dgm:pt>
    <dgm:pt modelId="{309C7394-F916-4241-B1E1-41AC1CB07650}" type="pres">
      <dgm:prSet presAssocID="{06050F41-54B5-45AD-91E2-4E539E9A25BC}" presName="hierChild4" presStyleCnt="0"/>
      <dgm:spPr/>
    </dgm:pt>
    <dgm:pt modelId="{90065A52-5080-4281-9C3C-5FD04E7B5285}" type="pres">
      <dgm:prSet presAssocID="{BEB84222-15A1-4D19-96FA-78265D208E20}" presName="Name37" presStyleLbl="parChTrans1D3" presStyleIdx="13" presStyleCnt="16"/>
      <dgm:spPr/>
    </dgm:pt>
    <dgm:pt modelId="{1CEC8E39-3F4D-4D4F-82C5-DB9F93A624AD}" type="pres">
      <dgm:prSet presAssocID="{AC898547-89A0-4C13-881A-2729C3061909}" presName="hierRoot2" presStyleCnt="0">
        <dgm:presLayoutVars>
          <dgm:hierBranch val="init"/>
        </dgm:presLayoutVars>
      </dgm:prSet>
      <dgm:spPr/>
    </dgm:pt>
    <dgm:pt modelId="{3CF423BB-ECBB-426F-84EE-77783335BACF}" type="pres">
      <dgm:prSet presAssocID="{AC898547-89A0-4C13-881A-2729C3061909}" presName="rootComposite" presStyleCnt="0"/>
      <dgm:spPr/>
    </dgm:pt>
    <dgm:pt modelId="{1C44B48A-23AF-47AD-BAD9-708781A38DCF}" type="pres">
      <dgm:prSet presAssocID="{AC898547-89A0-4C13-881A-2729C3061909}" presName="rootText" presStyleLbl="node3" presStyleIdx="13" presStyleCnt="16" custScaleX="139849" custLinFactX="17977" custLinFactNeighborX="100000" custLinFactNeighborY="-1439">
        <dgm:presLayoutVars>
          <dgm:chPref val="3"/>
        </dgm:presLayoutVars>
      </dgm:prSet>
      <dgm:spPr/>
    </dgm:pt>
    <dgm:pt modelId="{E364C2BB-BE71-4D04-AFFA-AD8F6DD9BBDB}" type="pres">
      <dgm:prSet presAssocID="{AC898547-89A0-4C13-881A-2729C3061909}" presName="rootConnector" presStyleLbl="node3" presStyleIdx="13" presStyleCnt="16"/>
      <dgm:spPr/>
    </dgm:pt>
    <dgm:pt modelId="{A265AC2E-4351-4EE2-AD9D-CB55FA6A4FA7}" type="pres">
      <dgm:prSet presAssocID="{AC898547-89A0-4C13-881A-2729C3061909}" presName="hierChild4" presStyleCnt="0"/>
      <dgm:spPr/>
    </dgm:pt>
    <dgm:pt modelId="{0C0C56E1-02A8-4B0F-946B-2B764BB0B5CB}" type="pres">
      <dgm:prSet presAssocID="{AC898547-89A0-4C13-881A-2729C3061909}" presName="hierChild5" presStyleCnt="0"/>
      <dgm:spPr/>
    </dgm:pt>
    <dgm:pt modelId="{17E23793-D50D-4AC7-8152-206C0379086F}" type="pres">
      <dgm:prSet presAssocID="{243DF90B-7784-4ABF-A9A9-F4A840E3545A}" presName="Name37" presStyleLbl="parChTrans1D3" presStyleIdx="14" presStyleCnt="16"/>
      <dgm:spPr/>
    </dgm:pt>
    <dgm:pt modelId="{6D106A1A-DA70-4A90-8059-043F6816F378}" type="pres">
      <dgm:prSet presAssocID="{7BEC5E33-61B9-4D38-A0C6-FD724F6E0F3D}" presName="hierRoot2" presStyleCnt="0">
        <dgm:presLayoutVars>
          <dgm:hierBranch val="init"/>
        </dgm:presLayoutVars>
      </dgm:prSet>
      <dgm:spPr/>
    </dgm:pt>
    <dgm:pt modelId="{AA587B88-AB25-4200-B0F0-B77EEF9AF3B6}" type="pres">
      <dgm:prSet presAssocID="{7BEC5E33-61B9-4D38-A0C6-FD724F6E0F3D}" presName="rootComposite" presStyleCnt="0"/>
      <dgm:spPr/>
    </dgm:pt>
    <dgm:pt modelId="{235FCDCF-6C56-46D2-98B1-61DD1901DCAA}" type="pres">
      <dgm:prSet presAssocID="{7BEC5E33-61B9-4D38-A0C6-FD724F6E0F3D}" presName="rootText" presStyleLbl="node3" presStyleIdx="14" presStyleCnt="16" custScaleX="139849" custLinFactX="17977" custLinFactNeighborX="100000" custLinFactNeighborY="-1439">
        <dgm:presLayoutVars>
          <dgm:chPref val="3"/>
        </dgm:presLayoutVars>
      </dgm:prSet>
      <dgm:spPr/>
    </dgm:pt>
    <dgm:pt modelId="{BBE9F204-06B4-4B08-ABC4-51BCFEA9C99E}" type="pres">
      <dgm:prSet presAssocID="{7BEC5E33-61B9-4D38-A0C6-FD724F6E0F3D}" presName="rootConnector" presStyleLbl="node3" presStyleIdx="14" presStyleCnt="16"/>
      <dgm:spPr/>
    </dgm:pt>
    <dgm:pt modelId="{1E37858D-2365-4884-859D-359ADCEAE9FB}" type="pres">
      <dgm:prSet presAssocID="{7BEC5E33-61B9-4D38-A0C6-FD724F6E0F3D}" presName="hierChild4" presStyleCnt="0"/>
      <dgm:spPr/>
    </dgm:pt>
    <dgm:pt modelId="{8D73BA94-E6A1-4712-B7C4-4530F5218254}" type="pres">
      <dgm:prSet presAssocID="{7BEC5E33-61B9-4D38-A0C6-FD724F6E0F3D}" presName="hierChild5" presStyleCnt="0"/>
      <dgm:spPr/>
    </dgm:pt>
    <dgm:pt modelId="{AFB54686-218A-4514-83A4-FDA8A427E426}" type="pres">
      <dgm:prSet presAssocID="{03D33450-63F3-462A-A4BA-D25B215E638F}" presName="Name37" presStyleLbl="parChTrans1D3" presStyleIdx="15" presStyleCnt="16"/>
      <dgm:spPr/>
    </dgm:pt>
    <dgm:pt modelId="{38D683B8-D8C1-4887-B29A-6D969B7672C5}" type="pres">
      <dgm:prSet presAssocID="{7901A7F9-A74E-45DB-A60C-1951ADF5FFB4}" presName="hierRoot2" presStyleCnt="0">
        <dgm:presLayoutVars>
          <dgm:hierBranch val="init"/>
        </dgm:presLayoutVars>
      </dgm:prSet>
      <dgm:spPr/>
    </dgm:pt>
    <dgm:pt modelId="{690A2746-78EC-44D6-9265-511FC6B1FA3B}" type="pres">
      <dgm:prSet presAssocID="{7901A7F9-A74E-45DB-A60C-1951ADF5FFB4}" presName="rootComposite" presStyleCnt="0"/>
      <dgm:spPr/>
    </dgm:pt>
    <dgm:pt modelId="{C05E1F08-26F6-4394-B49E-EAFD9D965CF1}" type="pres">
      <dgm:prSet presAssocID="{7901A7F9-A74E-45DB-A60C-1951ADF5FFB4}" presName="rootText" presStyleLbl="node3" presStyleIdx="15" presStyleCnt="16" custScaleX="139849" custLinFactX="17977" custLinFactNeighborX="100000" custLinFactNeighborY="-1439">
        <dgm:presLayoutVars>
          <dgm:chPref val="3"/>
        </dgm:presLayoutVars>
      </dgm:prSet>
      <dgm:spPr/>
    </dgm:pt>
    <dgm:pt modelId="{B2948684-8CA7-4A75-A0C2-FB8F68FB1121}" type="pres">
      <dgm:prSet presAssocID="{7901A7F9-A74E-45DB-A60C-1951ADF5FFB4}" presName="rootConnector" presStyleLbl="node3" presStyleIdx="15" presStyleCnt="16"/>
      <dgm:spPr/>
    </dgm:pt>
    <dgm:pt modelId="{29D94DD3-8CF5-4160-BF6C-15B3D90CC42D}" type="pres">
      <dgm:prSet presAssocID="{7901A7F9-A74E-45DB-A60C-1951ADF5FFB4}" presName="hierChild4" presStyleCnt="0"/>
      <dgm:spPr/>
    </dgm:pt>
    <dgm:pt modelId="{39C96243-C9F7-4C01-981C-13E810BFC9EE}" type="pres">
      <dgm:prSet presAssocID="{7901A7F9-A74E-45DB-A60C-1951ADF5FFB4}" presName="hierChild5" presStyleCnt="0"/>
      <dgm:spPr/>
    </dgm:pt>
    <dgm:pt modelId="{45DBDA51-B365-4D35-968A-5A3555267B04}" type="pres">
      <dgm:prSet presAssocID="{06050F41-54B5-45AD-91E2-4E539E9A25BC}" presName="hierChild5" presStyleCnt="0"/>
      <dgm:spPr/>
    </dgm:pt>
    <dgm:pt modelId="{452B4287-CD47-4A78-9F02-EB42B5233DA9}" type="pres">
      <dgm:prSet presAssocID="{CCB75EA6-4961-4844-BCA8-B1406441CF82}" presName="hierChild3" presStyleCnt="0"/>
      <dgm:spPr/>
    </dgm:pt>
  </dgm:ptLst>
  <dgm:cxnLst>
    <dgm:cxn modelId="{58EEC504-4DC0-4EA9-8503-507AC0A42B16}" srcId="{9D954FB0-69AB-4B6A-A1DC-6F5C0DAE465A}" destId="{69AC49C0-1B75-462A-B106-2CFDA8C2C9A3}" srcOrd="3" destOrd="0" parTransId="{41B20190-0B33-4EF0-9D73-CE1424049A4D}" sibTransId="{0FD4BF4F-F483-448A-844A-B008B6F457C2}"/>
    <dgm:cxn modelId="{18877606-2FC2-4797-94AB-03871D59EA02}" type="presOf" srcId="{5BCDF791-4BB1-4574-8023-3E4489C31A98}" destId="{8AAA5C75-D181-49E0-9080-BE9AE1A11F0B}" srcOrd="1" destOrd="0" presId="urn:microsoft.com/office/officeart/2005/8/layout/orgChart1"/>
    <dgm:cxn modelId="{7AA86A17-7108-4860-A3A1-DAA8F6733B8B}" type="presOf" srcId="{64230AE1-CB06-4B31-87F5-B0CAFAEBA460}" destId="{5A54CC81-45B4-4E36-BF02-FA51A43336EF}" srcOrd="0" destOrd="0" presId="urn:microsoft.com/office/officeart/2005/8/layout/orgChart1"/>
    <dgm:cxn modelId="{B6B3F71C-309D-42BC-9DC1-285C05BCCFD8}" srcId="{9D954FB0-69AB-4B6A-A1DC-6F5C0DAE465A}" destId="{80FF9C76-2765-4816-AE9A-3AE4BC49B2A9}" srcOrd="0" destOrd="0" parTransId="{BD549FF5-FCA2-4828-AA9F-A8670B5627DE}" sibTransId="{DAAD0BB5-06DC-4FD9-955F-B527A98A1252}"/>
    <dgm:cxn modelId="{328F4A1E-3383-4FBE-A126-A813E2A63E4A}" type="presOf" srcId="{89B6FED2-1FCE-426D-AD01-F8895BAA3173}" destId="{B581353D-24F4-464B-B640-25FD1DD085FB}" srcOrd="1" destOrd="0" presId="urn:microsoft.com/office/officeart/2005/8/layout/orgChart1"/>
    <dgm:cxn modelId="{3D59E01E-FDE9-4858-8991-1FBB1847E009}" type="presOf" srcId="{80FF9C76-2765-4816-AE9A-3AE4BC49B2A9}" destId="{F2044C4E-2F35-4449-AF17-00297E25AA6E}" srcOrd="0" destOrd="0" presId="urn:microsoft.com/office/officeart/2005/8/layout/orgChart1"/>
    <dgm:cxn modelId="{FE90F224-37CB-486A-9311-F7644349B014}" type="presOf" srcId="{A3CD65D9-C751-4477-BDDE-DCF442D043A2}" destId="{EAACC45C-BF05-4E78-A53A-E893BFF3F212}" srcOrd="0" destOrd="0" presId="urn:microsoft.com/office/officeart/2005/8/layout/orgChart1"/>
    <dgm:cxn modelId="{F4AA5B25-408A-4806-9B90-DDCE058F89AD}" type="presOf" srcId="{981E837E-2259-4033-A3ED-D85E0D99B830}" destId="{561A4B14-78FA-4AE8-BF32-11C5B881C2F9}" srcOrd="0" destOrd="0" presId="urn:microsoft.com/office/officeart/2005/8/layout/orgChart1"/>
    <dgm:cxn modelId="{FE237327-3FF6-4D13-ACC7-2EB3C9A4AB08}" type="presOf" srcId="{06050F41-54B5-45AD-91E2-4E539E9A25BC}" destId="{95178E1C-0BFD-4E10-A3F9-8255AE06E114}" srcOrd="1" destOrd="0" presId="urn:microsoft.com/office/officeart/2005/8/layout/orgChart1"/>
    <dgm:cxn modelId="{BFB9FD2B-ED77-42F9-95C3-713E4F8963B9}" type="presOf" srcId="{41B20190-0B33-4EF0-9D73-CE1424049A4D}" destId="{CF1FF00D-AA45-4B17-B901-A31B6F7EAD81}" srcOrd="0" destOrd="0" presId="urn:microsoft.com/office/officeart/2005/8/layout/orgChart1"/>
    <dgm:cxn modelId="{D8177E32-5902-42E0-82C8-5F4EEB04B013}" type="presOf" srcId="{9D954FB0-69AB-4B6A-A1DC-6F5C0DAE465A}" destId="{22F42BB5-336F-4F63-8B64-688ABEFE1AC3}" srcOrd="1" destOrd="0" presId="urn:microsoft.com/office/officeart/2005/8/layout/orgChart1"/>
    <dgm:cxn modelId="{8C683234-ADA5-4F91-A0D1-51F947D559F2}" type="presOf" srcId="{E5BA2975-2A76-42A9-97D0-969CF07D5EE0}" destId="{A7BC0852-FC4F-413E-9EAD-E3861E4ECAD4}" srcOrd="1" destOrd="0" presId="urn:microsoft.com/office/officeart/2005/8/layout/orgChart1"/>
    <dgm:cxn modelId="{7779C837-03FC-4AAA-BC9A-2C7D90879698}" type="presOf" srcId="{BEB84222-15A1-4D19-96FA-78265D208E20}" destId="{90065A52-5080-4281-9C3C-5FD04E7B5285}" srcOrd="0" destOrd="0" presId="urn:microsoft.com/office/officeart/2005/8/layout/orgChart1"/>
    <dgm:cxn modelId="{50FD9739-8402-4670-935D-2401F206376A}" type="presOf" srcId="{7C04CA4F-A236-48FE-8BA5-120358BBDB59}" destId="{0135C2BB-1290-4D70-9DF9-237B8691ABAE}" srcOrd="1" destOrd="0" presId="urn:microsoft.com/office/officeart/2005/8/layout/orgChart1"/>
    <dgm:cxn modelId="{39FF1B3B-DF6D-4B45-9169-333235FC40D3}" type="presOf" srcId="{7901A7F9-A74E-45DB-A60C-1951ADF5FFB4}" destId="{C05E1F08-26F6-4394-B49E-EAFD9D965CF1}" srcOrd="0" destOrd="0" presId="urn:microsoft.com/office/officeart/2005/8/layout/orgChart1"/>
    <dgm:cxn modelId="{68078A3B-115C-4EA3-9E6A-BB1BA5A0E44D}" type="presOf" srcId="{708E7191-9207-484F-9990-82E35AC55349}" destId="{2B2322D7-107F-4D88-8E66-D47D77CB3135}" srcOrd="0" destOrd="0" presId="urn:microsoft.com/office/officeart/2005/8/layout/orgChart1"/>
    <dgm:cxn modelId="{20F66C3C-F374-4F49-B6B3-00FC448D1F17}" srcId="{CCB75EA6-4961-4844-BCA8-B1406441CF82}" destId="{7C04CA4F-A236-48FE-8BA5-120358BBDB59}" srcOrd="1" destOrd="0" parTransId="{B214B5AF-384F-4C27-A743-E698C8B4B02C}" sibTransId="{06BCD40A-2F95-411E-B725-76C196634BFA}"/>
    <dgm:cxn modelId="{AA79583C-C10E-431D-8161-A91EE5D540FD}" type="presOf" srcId="{7901A7F9-A74E-45DB-A60C-1951ADF5FFB4}" destId="{B2948684-8CA7-4A75-A0C2-FB8F68FB1121}" srcOrd="1" destOrd="0" presId="urn:microsoft.com/office/officeart/2005/8/layout/orgChart1"/>
    <dgm:cxn modelId="{7A1A103F-3424-47AD-B2E3-2883EE693F65}" type="presOf" srcId="{69AC49C0-1B75-462A-B106-2CFDA8C2C9A3}" destId="{FCAFB489-601F-43E9-8E6E-273CA5722026}" srcOrd="0" destOrd="0" presId="urn:microsoft.com/office/officeart/2005/8/layout/orgChart1"/>
    <dgm:cxn modelId="{0B20045F-C11B-4509-8E53-9848702CC70F}" type="presOf" srcId="{CCB75EA6-4961-4844-BCA8-B1406441CF82}" destId="{7516E7BB-A87D-44F5-87CD-51422CF81477}" srcOrd="1" destOrd="0" presId="urn:microsoft.com/office/officeart/2005/8/layout/orgChart1"/>
    <dgm:cxn modelId="{B7CFF161-065F-454B-9CA2-8BFA4CB916F3}" type="presOf" srcId="{7C04CA4F-A236-48FE-8BA5-120358BBDB59}" destId="{7E55027B-AA45-44B7-B0AA-4A6F45E84B6E}" srcOrd="0" destOrd="0" presId="urn:microsoft.com/office/officeart/2005/8/layout/orgChart1"/>
    <dgm:cxn modelId="{45570862-7478-4F03-8B40-EA214254BBD9}" srcId="{CCB75EA6-4961-4844-BCA8-B1406441CF82}" destId="{9D954FB0-69AB-4B6A-A1DC-6F5C0DAE465A}" srcOrd="0" destOrd="0" parTransId="{C5ED7741-5227-484F-8AB2-114DAAA334F1}" sibTransId="{8AFC2968-BBD3-4893-A6A9-C509E9A9B6DC}"/>
    <dgm:cxn modelId="{3EB0F443-E927-478B-A509-9BE08691E1A4}" srcId="{7C04CA4F-A236-48FE-8BA5-120358BBDB59}" destId="{63207DCA-E1A1-4026-A338-DA7133B2FC00}" srcOrd="5" destOrd="0" parTransId="{52A8E58E-712A-4EB6-BC23-F65333CB0D75}" sibTransId="{6BB6409E-E462-4754-BF11-B1DDC1E878A1}"/>
    <dgm:cxn modelId="{E4A2CA65-7D11-44B8-8C95-B1DA8831C0EC}" type="presOf" srcId="{EB7D68E9-0A85-4605-8277-AF6678D365C3}" destId="{0D28B767-7B57-45B5-99B3-55FCEBA421BB}" srcOrd="0" destOrd="0" presId="urn:microsoft.com/office/officeart/2005/8/layout/orgChart1"/>
    <dgm:cxn modelId="{CB463066-2D40-4930-A5F7-84708F736F7B}" type="presOf" srcId="{5BCDF791-4BB1-4574-8023-3E4489C31A98}" destId="{E72CA8C4-08A4-437C-8EFD-09995A6DA887}" srcOrd="0" destOrd="0" presId="urn:microsoft.com/office/officeart/2005/8/layout/orgChart1"/>
    <dgm:cxn modelId="{51EE2267-D37C-493B-9A61-1228B394BAD9}" srcId="{7C04CA4F-A236-48FE-8BA5-120358BBDB59}" destId="{5BCDF791-4BB1-4574-8023-3E4489C31A98}" srcOrd="0" destOrd="0" parTransId="{B664BDF7-406B-4B2F-9219-844CFA7F02FC}" sibTransId="{D5516373-7C53-4DB2-A6CA-356E88E34A96}"/>
    <dgm:cxn modelId="{BE04C267-3AFE-4356-84EB-E6F5F7F6DB01}" type="presOf" srcId="{BD549FF5-FCA2-4828-AA9F-A8670B5627DE}" destId="{BD889558-3F5A-4BDA-8C68-7A03444B7976}" srcOrd="0" destOrd="0" presId="urn:microsoft.com/office/officeart/2005/8/layout/orgChart1"/>
    <dgm:cxn modelId="{929F3148-ECE8-4E0B-90BC-2E9A4477122F}" type="presOf" srcId="{03D33450-63F3-462A-A4BA-D25B215E638F}" destId="{AFB54686-218A-4514-83A4-FDA8A427E426}" srcOrd="0" destOrd="0" presId="urn:microsoft.com/office/officeart/2005/8/layout/orgChart1"/>
    <dgm:cxn modelId="{6E82AC4D-AC3C-4FF3-8228-2D301C54684D}" type="presOf" srcId="{237C5DBD-917D-4F48-98C0-ADDB5B35EEB2}" destId="{D683B85A-B007-4806-8B9A-89FDDDC9C353}" srcOrd="0" destOrd="0" presId="urn:microsoft.com/office/officeart/2005/8/layout/orgChart1"/>
    <dgm:cxn modelId="{DDE99C4E-9533-4E94-82B4-E88BB511C021}" type="presOf" srcId="{89B6FED2-1FCE-426D-AD01-F8895BAA3173}" destId="{9E28B710-0D32-466B-B8E9-910F27DDF6F1}" srcOrd="0" destOrd="0" presId="urn:microsoft.com/office/officeart/2005/8/layout/orgChart1"/>
    <dgm:cxn modelId="{7233E26E-8D66-456D-9A54-6249CDC995ED}" type="presOf" srcId="{63207DCA-E1A1-4026-A338-DA7133B2FC00}" destId="{446C7EE2-D4FB-414D-A71B-2E40ABC4BE98}" srcOrd="1" destOrd="0" presId="urn:microsoft.com/office/officeart/2005/8/layout/orgChart1"/>
    <dgm:cxn modelId="{3D391271-2FB9-4D30-971D-5486E69BC232}" srcId="{7C04CA4F-A236-48FE-8BA5-120358BBDB59}" destId="{886110FC-CF93-49FA-85AA-FA3502E10AC7}" srcOrd="2" destOrd="0" parTransId="{9E7CCE43-7CB3-4C7D-8BBB-7ABB2BEBF337}" sibTransId="{B3C69391-0AFC-4075-A8D3-A3F997409F04}"/>
    <dgm:cxn modelId="{EDD78574-C89D-4E73-8828-A5AE3A39AE30}" type="presOf" srcId="{9E7CCE43-7CB3-4C7D-8BBB-7ABB2BEBF337}" destId="{29240F1E-2EB3-495F-B990-E123A08215F8}" srcOrd="0" destOrd="0" presId="urn:microsoft.com/office/officeart/2005/8/layout/orgChart1"/>
    <dgm:cxn modelId="{BA169154-8087-4B9D-93E2-5EC7001F02B6}" srcId="{9D954FB0-69AB-4B6A-A1DC-6F5C0DAE465A}" destId="{E1EEA5B8-CBD7-494C-8EAD-C676E1592E6A}" srcOrd="4" destOrd="0" parTransId="{981E837E-2259-4033-A3ED-D85E0D99B830}" sibTransId="{13D3DC18-6AEF-4DC3-87A7-FDF10A863A4C}"/>
    <dgm:cxn modelId="{54729254-A65E-4DA3-9CD4-7161B32C03C9}" type="presOf" srcId="{AC898547-89A0-4C13-881A-2729C3061909}" destId="{1C44B48A-23AF-47AD-BAD9-708781A38DCF}" srcOrd="0" destOrd="0" presId="urn:microsoft.com/office/officeart/2005/8/layout/orgChart1"/>
    <dgm:cxn modelId="{D2192255-B8EE-4FF8-B038-9349177B8C7D}" srcId="{9D954FB0-69AB-4B6A-A1DC-6F5C0DAE465A}" destId="{0BE8848E-A753-46C3-A208-A766BA44AD43}" srcOrd="5" destOrd="0" parTransId="{708E7191-9207-484F-9990-82E35AC55349}" sibTransId="{DFDADFED-4BD2-40B8-A117-FD3F72870714}"/>
    <dgm:cxn modelId="{738D0C56-FD31-427C-BAD6-56F8F4B6EA6C}" srcId="{06050F41-54B5-45AD-91E2-4E539E9A25BC}" destId="{AC898547-89A0-4C13-881A-2729C3061909}" srcOrd="0" destOrd="0" parTransId="{BEB84222-15A1-4D19-96FA-78265D208E20}" sibTransId="{E0C0F95B-3195-452C-9E85-D80DEE38ED75}"/>
    <dgm:cxn modelId="{4E176556-583E-4610-87DD-59BEBCB17171}" type="presOf" srcId="{F9AE4769-6258-4B1D-9BEF-27F5D639946C}" destId="{7262CFDE-3A78-4D6F-88FF-6CD509985F4F}" srcOrd="0" destOrd="0" presId="urn:microsoft.com/office/officeart/2005/8/layout/orgChart1"/>
    <dgm:cxn modelId="{61983B58-1C15-4B8B-8E78-4ED21D84266E}" type="presOf" srcId="{A7429B8F-7440-4355-A6D8-4B4BDE605B52}" destId="{3F9A86E6-3024-457F-8152-65F8B33E78FD}" srcOrd="1" destOrd="0" presId="urn:microsoft.com/office/officeart/2005/8/layout/orgChart1"/>
    <dgm:cxn modelId="{0AF2E27C-FCEC-4665-8674-6B224071774E}" type="presOf" srcId="{CCB75EA6-4961-4844-BCA8-B1406441CF82}" destId="{1A022A30-76AD-43A8-A5B0-AD9AE30E8122}" srcOrd="0" destOrd="0" presId="urn:microsoft.com/office/officeart/2005/8/layout/orgChart1"/>
    <dgm:cxn modelId="{7F095E81-82F3-4183-98CA-A73CAAE03161}" type="presOf" srcId="{7BEC5E33-61B9-4D38-A0C6-FD724F6E0F3D}" destId="{235FCDCF-6C56-46D2-98B1-61DD1901DCAA}" srcOrd="0" destOrd="0" presId="urn:microsoft.com/office/officeart/2005/8/layout/orgChart1"/>
    <dgm:cxn modelId="{4ED1EC82-E79F-4D7D-B772-5CAC1EE0F770}" type="presOf" srcId="{80FF9C76-2765-4816-AE9A-3AE4BC49B2A9}" destId="{61685043-7C10-466F-9563-AC3358ABA3C9}" srcOrd="1" destOrd="0" presId="urn:microsoft.com/office/officeart/2005/8/layout/orgChart1"/>
    <dgm:cxn modelId="{D1D2678A-5461-46A3-956D-1A96A4659DC6}" type="presOf" srcId="{F9AE4769-6258-4B1D-9BEF-27F5D639946C}" destId="{66851D55-0CE7-47F4-907A-6A9E97A7427B}" srcOrd="1" destOrd="0" presId="urn:microsoft.com/office/officeart/2005/8/layout/orgChart1"/>
    <dgm:cxn modelId="{2F13BB8E-4E1F-49AF-8C09-2430C8B3FDDA}" type="presOf" srcId="{0BE8848E-A753-46C3-A208-A766BA44AD43}" destId="{739A4552-B98D-4A5A-8CB3-B7B5B88D158D}" srcOrd="0" destOrd="0" presId="urn:microsoft.com/office/officeart/2005/8/layout/orgChart1"/>
    <dgm:cxn modelId="{C61E9C92-4BE0-4326-B600-B8023511181B}" type="presOf" srcId="{69AC49C0-1B75-462A-B106-2CFDA8C2C9A3}" destId="{ABD876AD-E76D-4D05-A56F-D96FA4F3DDC2}" srcOrd="1" destOrd="0" presId="urn:microsoft.com/office/officeart/2005/8/layout/orgChart1"/>
    <dgm:cxn modelId="{E2E91898-F56A-49C9-BF3D-04B31FC5DA48}" type="presOf" srcId="{63207DCA-E1A1-4026-A338-DA7133B2FC00}" destId="{407039E6-C3E4-4E43-9366-684C249EEC7C}" srcOrd="0" destOrd="0" presId="urn:microsoft.com/office/officeart/2005/8/layout/orgChart1"/>
    <dgm:cxn modelId="{617BF69C-3B52-4E36-8657-E435893D1FC6}" srcId="{7C04CA4F-A236-48FE-8BA5-120358BBDB59}" destId="{A7429B8F-7440-4355-A6D8-4B4BDE605B52}" srcOrd="4" destOrd="0" parTransId="{14BF99C7-843F-4957-8C4B-5258A86CDA3F}" sibTransId="{7A49ED10-EFEB-4731-989A-DC23B7966CAD}"/>
    <dgm:cxn modelId="{DF3D03A2-2FF9-4133-9A8D-52301BB7DA17}" type="presOf" srcId="{C5ED7741-5227-484F-8AB2-114DAAA334F1}" destId="{4BC4D4D1-02C1-478A-AE4B-3C1061B7F146}" srcOrd="0" destOrd="0" presId="urn:microsoft.com/office/officeart/2005/8/layout/orgChart1"/>
    <dgm:cxn modelId="{4AE22FA7-BD25-4CE0-9D58-45969EC8D516}" type="presOf" srcId="{28136DF3-C0F3-4B6B-A33D-B2D3AD6B38E0}" destId="{292216F6-6E29-4EE8-8151-193EFFAE6A8D}" srcOrd="1" destOrd="0" presId="urn:microsoft.com/office/officeart/2005/8/layout/orgChart1"/>
    <dgm:cxn modelId="{C82D56A7-062E-46C2-9F14-5D14F5A3A947}" type="presOf" srcId="{9FAF1C95-7FD3-432D-9C78-4D4BE57C360C}" destId="{F58B2D42-B557-45F9-B21F-B0CFB9F18872}" srcOrd="0" destOrd="0" presId="urn:microsoft.com/office/officeart/2005/8/layout/orgChart1"/>
    <dgm:cxn modelId="{A5C9FAA9-E8E0-4292-9DFA-717888E49767}" type="presOf" srcId="{14BF99C7-843F-4957-8C4B-5258A86CDA3F}" destId="{3FB7987D-082D-4508-AF50-5EFD37235508}" srcOrd="0" destOrd="0" presId="urn:microsoft.com/office/officeart/2005/8/layout/orgChart1"/>
    <dgm:cxn modelId="{688915AB-BD27-4956-9FFA-28792EEA6FCB}" srcId="{9D954FB0-69AB-4B6A-A1DC-6F5C0DAE465A}" destId="{28136DF3-C0F3-4B6B-A33D-B2D3AD6B38E0}" srcOrd="1" destOrd="0" parTransId="{4F57D445-0104-4AD6-8440-C845F4941A02}" sibTransId="{BD522958-2EC0-4050-BA36-06A0529B021B}"/>
    <dgm:cxn modelId="{F48383AD-54F9-42CD-8DF8-12EE23C77464}" type="presOf" srcId="{4F57D445-0104-4AD6-8440-C845F4941A02}" destId="{964CF5F1-35B7-4A65-A579-8FF593B624D8}" srcOrd="0" destOrd="0" presId="urn:microsoft.com/office/officeart/2005/8/layout/orgChart1"/>
    <dgm:cxn modelId="{4EA71FAE-1F93-4D96-9106-213EEF73B641}" type="presOf" srcId="{C30F8560-D71F-46BC-812B-A1298B34EF2E}" destId="{73E3932B-7F7E-479A-B6D8-DE05274E7E9C}" srcOrd="0" destOrd="0" presId="urn:microsoft.com/office/officeart/2005/8/layout/orgChart1"/>
    <dgm:cxn modelId="{3B550EB2-B9EB-47A6-B8FE-751FA0E63C86}" srcId="{7C04CA4F-A236-48FE-8BA5-120358BBDB59}" destId="{F9AE4769-6258-4B1D-9BEF-27F5D639946C}" srcOrd="1" destOrd="0" parTransId="{F961C49C-2C18-4F7E-9DC0-E45F79D072F5}" sibTransId="{F0354D29-96AE-4694-B0CA-43602FBD7A05}"/>
    <dgm:cxn modelId="{31BD7DB2-DC87-4862-A208-BEACD9B33640}" type="presOf" srcId="{9D954FB0-69AB-4B6A-A1DC-6F5C0DAE465A}" destId="{B4ACD554-58B7-444B-8E60-93589313D0D2}" srcOrd="0" destOrd="0" presId="urn:microsoft.com/office/officeart/2005/8/layout/orgChart1"/>
    <dgm:cxn modelId="{C2299AB2-7C7A-45E9-AEF2-1E4D53C99F34}" type="presOf" srcId="{886110FC-CF93-49FA-85AA-FA3502E10AC7}" destId="{5C28023B-139B-4E0A-AD98-BB5BBEECB46E}" srcOrd="0" destOrd="0" presId="urn:microsoft.com/office/officeart/2005/8/layout/orgChart1"/>
    <dgm:cxn modelId="{F96674B4-94BA-49E4-92B6-3F5193DFAA85}" srcId="{EB7D68E9-0A85-4605-8277-AF6678D365C3}" destId="{CCB75EA6-4961-4844-BCA8-B1406441CF82}" srcOrd="0" destOrd="0" parTransId="{8CAA727A-D5DA-4556-9F20-C9CFB0932EAB}" sibTransId="{AF15458E-EB64-4C3A-A3D4-825CB8BCDA18}"/>
    <dgm:cxn modelId="{E936A2B7-1172-488C-A69A-E34FECC78E60}" srcId="{06050F41-54B5-45AD-91E2-4E539E9A25BC}" destId="{7BEC5E33-61B9-4D38-A0C6-FD724F6E0F3D}" srcOrd="1" destOrd="0" parTransId="{243DF90B-7784-4ABF-A9A9-F4A840E3545A}" sibTransId="{063B41EB-DD10-4C03-B4A6-33CF6F4014D7}"/>
    <dgm:cxn modelId="{9097C2BC-935E-45F0-B0F1-BE4BBE1535B4}" type="presOf" srcId="{9FAF1C95-7FD3-432D-9C78-4D4BE57C360C}" destId="{847CFBF9-D4A7-44E9-8847-41E48508D580}" srcOrd="1" destOrd="0" presId="urn:microsoft.com/office/officeart/2005/8/layout/orgChart1"/>
    <dgm:cxn modelId="{FE5E06C2-F3C5-43AB-94F8-FF4F1255076F}" srcId="{9D954FB0-69AB-4B6A-A1DC-6F5C0DAE465A}" destId="{89B6FED2-1FCE-426D-AD01-F8895BAA3173}" srcOrd="2" destOrd="0" parTransId="{C30F8560-D71F-46BC-812B-A1298B34EF2E}" sibTransId="{55338607-EA14-431F-A369-50ECD5B267E4}"/>
    <dgm:cxn modelId="{0EBF1BC6-6C24-4CAF-A7DF-7BE9574F71F2}" srcId="{06050F41-54B5-45AD-91E2-4E539E9A25BC}" destId="{7901A7F9-A74E-45DB-A60C-1951ADF5FFB4}" srcOrd="2" destOrd="0" parTransId="{03D33450-63F3-462A-A4BA-D25B215E638F}" sibTransId="{B9540FE3-69E0-4F1A-A4D6-359543E184E6}"/>
    <dgm:cxn modelId="{75869EC7-8774-4DA2-8C82-A8F925FB64CA}" type="presOf" srcId="{B214B5AF-384F-4C27-A743-E698C8B4B02C}" destId="{54AADBA5-25DC-4972-857D-2B58A2D0121E}" srcOrd="0" destOrd="0" presId="urn:microsoft.com/office/officeart/2005/8/layout/orgChart1"/>
    <dgm:cxn modelId="{9CDF75C8-A622-4F14-AF32-0D51D4D1B32A}" type="presOf" srcId="{52A8E58E-712A-4EB6-BC23-F65333CB0D75}" destId="{AA1B9547-46C3-4CBB-AC35-73200D371BF5}" srcOrd="0" destOrd="0" presId="urn:microsoft.com/office/officeart/2005/8/layout/orgChart1"/>
    <dgm:cxn modelId="{B7675BCC-6FFC-4D17-873B-5EEFB1DA6AA6}" type="presOf" srcId="{28136DF3-C0F3-4B6B-A33D-B2D3AD6B38E0}" destId="{94464950-DE03-47C0-802B-457E4109C737}" srcOrd="0" destOrd="0" presId="urn:microsoft.com/office/officeart/2005/8/layout/orgChart1"/>
    <dgm:cxn modelId="{FACAADD4-5C40-47F9-8716-2F6113D1A8BD}" type="presOf" srcId="{E1EEA5B8-CBD7-494C-8EAD-C676E1592E6A}" destId="{AEDF2798-B945-4A94-A404-F4EBCE6EFC1F}" srcOrd="1" destOrd="0" presId="urn:microsoft.com/office/officeart/2005/8/layout/orgChart1"/>
    <dgm:cxn modelId="{4CBCF9D4-A942-46A7-9B5D-244881A0C5B6}" srcId="{7C04CA4F-A236-48FE-8BA5-120358BBDB59}" destId="{9FAF1C95-7FD3-432D-9C78-4D4BE57C360C}" srcOrd="6" destOrd="0" parTransId="{237C5DBD-917D-4F48-98C0-ADDB5B35EEB2}" sibTransId="{62E8EAF6-F60E-4185-80D8-9DC2860C6470}"/>
    <dgm:cxn modelId="{BF7A4AD5-690D-4517-8103-C84FD16E3D91}" type="presOf" srcId="{E5BA2975-2A76-42A9-97D0-969CF07D5EE0}" destId="{D92D7648-9CA6-4779-8286-35F18E970604}" srcOrd="0" destOrd="0" presId="urn:microsoft.com/office/officeart/2005/8/layout/orgChart1"/>
    <dgm:cxn modelId="{CA8750E1-D7B6-418A-A649-5E3B79153C76}" type="presOf" srcId="{E1EEA5B8-CBD7-494C-8EAD-C676E1592E6A}" destId="{068C0089-AA06-4FD7-A81A-530DD4AA2B0C}" srcOrd="0" destOrd="0" presId="urn:microsoft.com/office/officeart/2005/8/layout/orgChart1"/>
    <dgm:cxn modelId="{A98848E2-D783-4E07-B45B-E323D4855560}" type="presOf" srcId="{A7429B8F-7440-4355-A6D8-4B4BDE605B52}" destId="{BD89DBBE-506C-4DCA-BB3F-CF07A7265255}" srcOrd="0" destOrd="0" presId="urn:microsoft.com/office/officeart/2005/8/layout/orgChart1"/>
    <dgm:cxn modelId="{56BD59E4-ACA0-442B-9493-DB8EC3A49FFB}" type="presOf" srcId="{7BEC5E33-61B9-4D38-A0C6-FD724F6E0F3D}" destId="{BBE9F204-06B4-4B08-ABC4-51BCFEA9C99E}" srcOrd="1" destOrd="0" presId="urn:microsoft.com/office/officeart/2005/8/layout/orgChart1"/>
    <dgm:cxn modelId="{6952BFE4-8EAA-4B5B-B634-E4D041F9D55C}" type="presOf" srcId="{06050F41-54B5-45AD-91E2-4E539E9A25BC}" destId="{B1898BA3-B0A5-4A50-8348-D8B0E823CDCC}" srcOrd="0" destOrd="0" presId="urn:microsoft.com/office/officeart/2005/8/layout/orgChart1"/>
    <dgm:cxn modelId="{7D0116E8-3AA7-4A3C-A08D-BB3F33E361B1}" type="presOf" srcId="{0BE8848E-A753-46C3-A208-A766BA44AD43}" destId="{55AD4E5C-8316-4C98-AA07-615C399F9667}" srcOrd="1" destOrd="0" presId="urn:microsoft.com/office/officeart/2005/8/layout/orgChart1"/>
    <dgm:cxn modelId="{3D54B7EB-BFED-4F72-94DB-750AD700CB44}" type="presOf" srcId="{AC898547-89A0-4C13-881A-2729C3061909}" destId="{E364C2BB-BE71-4D04-AFFA-AD8F6DD9BBDB}" srcOrd="1" destOrd="0" presId="urn:microsoft.com/office/officeart/2005/8/layout/orgChart1"/>
    <dgm:cxn modelId="{F9BF47F4-448C-48D1-AE31-ECD607E69553}" srcId="{7C04CA4F-A236-48FE-8BA5-120358BBDB59}" destId="{E5BA2975-2A76-42A9-97D0-969CF07D5EE0}" srcOrd="3" destOrd="0" parTransId="{A3CD65D9-C751-4477-BDDE-DCF442D043A2}" sibTransId="{CC0AD4C2-87BB-4377-9D10-00EE2316B2B9}"/>
    <dgm:cxn modelId="{DAA9F3F5-BBCC-4DF0-A082-1CED6BCA15DB}" type="presOf" srcId="{F961C49C-2C18-4F7E-9DC0-E45F79D072F5}" destId="{CB9ECCE8-64B7-4D84-81F9-888C1BB10981}" srcOrd="0" destOrd="0" presId="urn:microsoft.com/office/officeart/2005/8/layout/orgChart1"/>
    <dgm:cxn modelId="{CFD0EBF8-2B11-4D92-97FF-A6BC18F9B67E}" type="presOf" srcId="{B664BDF7-406B-4B2F-9219-844CFA7F02FC}" destId="{634B9F66-2F26-4213-A5C8-B69910A8F512}" srcOrd="0" destOrd="0" presId="urn:microsoft.com/office/officeart/2005/8/layout/orgChart1"/>
    <dgm:cxn modelId="{01240EF9-6C7E-40B6-8616-72E05251DE0B}" type="presOf" srcId="{886110FC-CF93-49FA-85AA-FA3502E10AC7}" destId="{1330EDEF-C656-4726-953D-E951B0BBFECD}" srcOrd="1" destOrd="0" presId="urn:microsoft.com/office/officeart/2005/8/layout/orgChart1"/>
    <dgm:cxn modelId="{7F1E92FA-B8EC-4B20-AA59-EEFF603EAC84}" srcId="{CCB75EA6-4961-4844-BCA8-B1406441CF82}" destId="{06050F41-54B5-45AD-91E2-4E539E9A25BC}" srcOrd="2" destOrd="0" parTransId="{64230AE1-CB06-4B31-87F5-B0CAFAEBA460}" sibTransId="{BAF2E7AD-81A9-4148-80A4-634613353994}"/>
    <dgm:cxn modelId="{8BE244FD-FDCC-4B8D-B9B4-D222A0321422}" type="presOf" srcId="{243DF90B-7784-4ABF-A9A9-F4A840E3545A}" destId="{17E23793-D50D-4AC7-8152-206C0379086F}" srcOrd="0" destOrd="0" presId="urn:microsoft.com/office/officeart/2005/8/layout/orgChart1"/>
    <dgm:cxn modelId="{1E3B545C-FC9D-4115-9057-4B8CC50DE043}" type="presParOf" srcId="{0D28B767-7B57-45B5-99B3-55FCEBA421BB}" destId="{04911A33-C4B1-471C-9F3F-BFEC664588D8}" srcOrd="0" destOrd="0" presId="urn:microsoft.com/office/officeart/2005/8/layout/orgChart1"/>
    <dgm:cxn modelId="{1D893665-AD1D-45F7-B0E4-B01C1233A48C}" type="presParOf" srcId="{04911A33-C4B1-471C-9F3F-BFEC664588D8}" destId="{DDA3DBE2-946E-4E28-8A9C-776862B772DC}" srcOrd="0" destOrd="0" presId="urn:microsoft.com/office/officeart/2005/8/layout/orgChart1"/>
    <dgm:cxn modelId="{7042BE51-09D4-438A-9CF7-7144115548FB}" type="presParOf" srcId="{DDA3DBE2-946E-4E28-8A9C-776862B772DC}" destId="{1A022A30-76AD-43A8-A5B0-AD9AE30E8122}" srcOrd="0" destOrd="0" presId="urn:microsoft.com/office/officeart/2005/8/layout/orgChart1"/>
    <dgm:cxn modelId="{E15E7426-2946-42D0-ABCC-704706B43036}" type="presParOf" srcId="{DDA3DBE2-946E-4E28-8A9C-776862B772DC}" destId="{7516E7BB-A87D-44F5-87CD-51422CF81477}" srcOrd="1" destOrd="0" presId="urn:microsoft.com/office/officeart/2005/8/layout/orgChart1"/>
    <dgm:cxn modelId="{521E006F-8261-46E5-8D55-5C0F8CF5D0B3}" type="presParOf" srcId="{04911A33-C4B1-471C-9F3F-BFEC664588D8}" destId="{4EB7B2FE-4AAD-40AB-89C1-8BF7C170D79A}" srcOrd="1" destOrd="0" presId="urn:microsoft.com/office/officeart/2005/8/layout/orgChart1"/>
    <dgm:cxn modelId="{3E993B85-9564-4BD8-9675-35EFB4F91E1F}" type="presParOf" srcId="{4EB7B2FE-4AAD-40AB-89C1-8BF7C170D79A}" destId="{4BC4D4D1-02C1-478A-AE4B-3C1061B7F146}" srcOrd="0" destOrd="0" presId="urn:microsoft.com/office/officeart/2005/8/layout/orgChart1"/>
    <dgm:cxn modelId="{EF25CEFF-4369-4E12-81EB-77DA180B3686}" type="presParOf" srcId="{4EB7B2FE-4AAD-40AB-89C1-8BF7C170D79A}" destId="{BD86C764-795C-4F70-8254-CF79B06C7A49}" srcOrd="1" destOrd="0" presId="urn:microsoft.com/office/officeart/2005/8/layout/orgChart1"/>
    <dgm:cxn modelId="{D300E235-CF77-4DB6-BA1C-072A433E1EEE}" type="presParOf" srcId="{BD86C764-795C-4F70-8254-CF79B06C7A49}" destId="{56D3E57D-3392-4DCB-92C3-9546C2E99103}" srcOrd="0" destOrd="0" presId="urn:microsoft.com/office/officeart/2005/8/layout/orgChart1"/>
    <dgm:cxn modelId="{B77F99C7-6240-4A4F-8367-4065FFCD0D61}" type="presParOf" srcId="{56D3E57D-3392-4DCB-92C3-9546C2E99103}" destId="{B4ACD554-58B7-444B-8E60-93589313D0D2}" srcOrd="0" destOrd="0" presId="urn:microsoft.com/office/officeart/2005/8/layout/orgChart1"/>
    <dgm:cxn modelId="{44B3C0CC-29EF-473F-95A2-AE9F64CE7F9F}" type="presParOf" srcId="{56D3E57D-3392-4DCB-92C3-9546C2E99103}" destId="{22F42BB5-336F-4F63-8B64-688ABEFE1AC3}" srcOrd="1" destOrd="0" presId="urn:microsoft.com/office/officeart/2005/8/layout/orgChart1"/>
    <dgm:cxn modelId="{434013B0-8276-4C2E-801C-A4954E05632D}" type="presParOf" srcId="{BD86C764-795C-4F70-8254-CF79B06C7A49}" destId="{2E49BFAD-259D-46BC-AE47-108B71D5796F}" srcOrd="1" destOrd="0" presId="urn:microsoft.com/office/officeart/2005/8/layout/orgChart1"/>
    <dgm:cxn modelId="{03AC4447-5B10-4469-9AF4-7F8CCA4B552A}" type="presParOf" srcId="{2E49BFAD-259D-46BC-AE47-108B71D5796F}" destId="{BD889558-3F5A-4BDA-8C68-7A03444B7976}" srcOrd="0" destOrd="0" presId="urn:microsoft.com/office/officeart/2005/8/layout/orgChart1"/>
    <dgm:cxn modelId="{DCF944A2-BB03-4E7B-B818-287F377FC064}" type="presParOf" srcId="{2E49BFAD-259D-46BC-AE47-108B71D5796F}" destId="{1B8A8835-0812-4818-96D0-1AD4836A6B57}" srcOrd="1" destOrd="0" presId="urn:microsoft.com/office/officeart/2005/8/layout/orgChart1"/>
    <dgm:cxn modelId="{E6488431-6EAD-43DA-8AA0-7E1683DA49DD}" type="presParOf" srcId="{1B8A8835-0812-4818-96D0-1AD4836A6B57}" destId="{B21E52C9-DFC5-4486-8ACD-725BB4C7ABC9}" srcOrd="0" destOrd="0" presId="urn:microsoft.com/office/officeart/2005/8/layout/orgChart1"/>
    <dgm:cxn modelId="{CC4EB30D-E1D6-4D4D-9725-4BC95C4F6C27}" type="presParOf" srcId="{B21E52C9-DFC5-4486-8ACD-725BB4C7ABC9}" destId="{F2044C4E-2F35-4449-AF17-00297E25AA6E}" srcOrd="0" destOrd="0" presId="urn:microsoft.com/office/officeart/2005/8/layout/orgChart1"/>
    <dgm:cxn modelId="{158B41CE-E959-4CD1-A302-87431B4598CE}" type="presParOf" srcId="{B21E52C9-DFC5-4486-8ACD-725BB4C7ABC9}" destId="{61685043-7C10-466F-9563-AC3358ABA3C9}" srcOrd="1" destOrd="0" presId="urn:microsoft.com/office/officeart/2005/8/layout/orgChart1"/>
    <dgm:cxn modelId="{FE0D8B20-AEE1-40B5-B438-4B454E51DDA2}" type="presParOf" srcId="{1B8A8835-0812-4818-96D0-1AD4836A6B57}" destId="{6A91546B-A8EB-4E45-B165-87F7BD4EB90F}" srcOrd="1" destOrd="0" presId="urn:microsoft.com/office/officeart/2005/8/layout/orgChart1"/>
    <dgm:cxn modelId="{9D12F58F-958F-4547-B0BE-AE5D08DE66CF}" type="presParOf" srcId="{1B8A8835-0812-4818-96D0-1AD4836A6B57}" destId="{2771B6E6-1CB1-410E-84CC-3FD60FE75777}" srcOrd="2" destOrd="0" presId="urn:microsoft.com/office/officeart/2005/8/layout/orgChart1"/>
    <dgm:cxn modelId="{09D22656-D6E8-4635-9821-7CA23B31A99F}" type="presParOf" srcId="{2E49BFAD-259D-46BC-AE47-108B71D5796F}" destId="{964CF5F1-35B7-4A65-A579-8FF593B624D8}" srcOrd="2" destOrd="0" presId="urn:microsoft.com/office/officeart/2005/8/layout/orgChart1"/>
    <dgm:cxn modelId="{B3E08ED5-BC79-4FA4-B78E-7D54EA4FE9E1}" type="presParOf" srcId="{2E49BFAD-259D-46BC-AE47-108B71D5796F}" destId="{B28934A6-E07D-4858-AD84-9C774FEBD2A7}" srcOrd="3" destOrd="0" presId="urn:microsoft.com/office/officeart/2005/8/layout/orgChart1"/>
    <dgm:cxn modelId="{D9706886-5566-44EA-825A-453EB2D3B239}" type="presParOf" srcId="{B28934A6-E07D-4858-AD84-9C774FEBD2A7}" destId="{2BB3E5BB-5B83-4241-9507-06E402187B04}" srcOrd="0" destOrd="0" presId="urn:microsoft.com/office/officeart/2005/8/layout/orgChart1"/>
    <dgm:cxn modelId="{50F3B1FB-0D96-4A10-A3BA-794191CC9504}" type="presParOf" srcId="{2BB3E5BB-5B83-4241-9507-06E402187B04}" destId="{94464950-DE03-47C0-802B-457E4109C737}" srcOrd="0" destOrd="0" presId="urn:microsoft.com/office/officeart/2005/8/layout/orgChart1"/>
    <dgm:cxn modelId="{B8D053BD-9AAD-4332-A783-3328B5401E24}" type="presParOf" srcId="{2BB3E5BB-5B83-4241-9507-06E402187B04}" destId="{292216F6-6E29-4EE8-8151-193EFFAE6A8D}" srcOrd="1" destOrd="0" presId="urn:microsoft.com/office/officeart/2005/8/layout/orgChart1"/>
    <dgm:cxn modelId="{D619EC46-2A1F-4DAE-914F-41B433FE7599}" type="presParOf" srcId="{B28934A6-E07D-4858-AD84-9C774FEBD2A7}" destId="{7CD054A1-E165-4E31-A585-E0E6460AC556}" srcOrd="1" destOrd="0" presId="urn:microsoft.com/office/officeart/2005/8/layout/orgChart1"/>
    <dgm:cxn modelId="{1063E43F-FE2E-4034-8645-1E04C061B7EA}" type="presParOf" srcId="{B28934A6-E07D-4858-AD84-9C774FEBD2A7}" destId="{0822C573-B140-4636-AEAF-3AA9DF509584}" srcOrd="2" destOrd="0" presId="urn:microsoft.com/office/officeart/2005/8/layout/orgChart1"/>
    <dgm:cxn modelId="{3F68C519-5130-4899-BBF7-723ECC5DAE26}" type="presParOf" srcId="{2E49BFAD-259D-46BC-AE47-108B71D5796F}" destId="{73E3932B-7F7E-479A-B6D8-DE05274E7E9C}" srcOrd="4" destOrd="0" presId="urn:microsoft.com/office/officeart/2005/8/layout/orgChart1"/>
    <dgm:cxn modelId="{62F656DF-3D8C-40B8-966B-B47D597EA0BC}" type="presParOf" srcId="{2E49BFAD-259D-46BC-AE47-108B71D5796F}" destId="{81F0D0F7-5B69-432C-BAEE-1FEBEF54794C}" srcOrd="5" destOrd="0" presId="urn:microsoft.com/office/officeart/2005/8/layout/orgChart1"/>
    <dgm:cxn modelId="{CF3779B1-719F-4C65-8140-195CDD04329E}" type="presParOf" srcId="{81F0D0F7-5B69-432C-BAEE-1FEBEF54794C}" destId="{F53CF5B7-2907-4E95-8813-5DD68AF942F5}" srcOrd="0" destOrd="0" presId="urn:microsoft.com/office/officeart/2005/8/layout/orgChart1"/>
    <dgm:cxn modelId="{E6C55119-28DB-4E1E-92C4-E055C9F2A97F}" type="presParOf" srcId="{F53CF5B7-2907-4E95-8813-5DD68AF942F5}" destId="{9E28B710-0D32-466B-B8E9-910F27DDF6F1}" srcOrd="0" destOrd="0" presId="urn:microsoft.com/office/officeart/2005/8/layout/orgChart1"/>
    <dgm:cxn modelId="{C583B469-D842-44A2-92C3-7A1043147E63}" type="presParOf" srcId="{F53CF5B7-2907-4E95-8813-5DD68AF942F5}" destId="{B581353D-24F4-464B-B640-25FD1DD085FB}" srcOrd="1" destOrd="0" presId="urn:microsoft.com/office/officeart/2005/8/layout/orgChart1"/>
    <dgm:cxn modelId="{13CC40BA-229B-462C-B76D-C26E0F9372BD}" type="presParOf" srcId="{81F0D0F7-5B69-432C-BAEE-1FEBEF54794C}" destId="{22790365-55DF-4D41-8083-6145E99094C8}" srcOrd="1" destOrd="0" presId="urn:microsoft.com/office/officeart/2005/8/layout/orgChart1"/>
    <dgm:cxn modelId="{2D211C1F-2E3A-4A58-886E-791FC2273FDE}" type="presParOf" srcId="{81F0D0F7-5B69-432C-BAEE-1FEBEF54794C}" destId="{2029BC53-3250-4FD6-8D0D-4ADCCAC675FF}" srcOrd="2" destOrd="0" presId="urn:microsoft.com/office/officeart/2005/8/layout/orgChart1"/>
    <dgm:cxn modelId="{3D0AED4B-EED5-4F49-AF4D-B8B058FDCC23}" type="presParOf" srcId="{2E49BFAD-259D-46BC-AE47-108B71D5796F}" destId="{CF1FF00D-AA45-4B17-B901-A31B6F7EAD81}" srcOrd="6" destOrd="0" presId="urn:microsoft.com/office/officeart/2005/8/layout/orgChart1"/>
    <dgm:cxn modelId="{FE0C9FBC-B12F-4C3E-92EF-1E3F7506579B}" type="presParOf" srcId="{2E49BFAD-259D-46BC-AE47-108B71D5796F}" destId="{DB9B4B0F-9903-45DF-B2CB-81467B4C8076}" srcOrd="7" destOrd="0" presId="urn:microsoft.com/office/officeart/2005/8/layout/orgChart1"/>
    <dgm:cxn modelId="{42431C4E-8113-4B26-AF66-1261256CBE2A}" type="presParOf" srcId="{DB9B4B0F-9903-45DF-B2CB-81467B4C8076}" destId="{D489E8FA-BD4C-43F7-AA5B-D7B88B3EF64B}" srcOrd="0" destOrd="0" presId="urn:microsoft.com/office/officeart/2005/8/layout/orgChart1"/>
    <dgm:cxn modelId="{4A650419-EE0B-4809-A219-493B67BD6A12}" type="presParOf" srcId="{D489E8FA-BD4C-43F7-AA5B-D7B88B3EF64B}" destId="{FCAFB489-601F-43E9-8E6E-273CA5722026}" srcOrd="0" destOrd="0" presId="urn:microsoft.com/office/officeart/2005/8/layout/orgChart1"/>
    <dgm:cxn modelId="{4A4437EA-AFD4-459C-BA4D-8EFE94707902}" type="presParOf" srcId="{D489E8FA-BD4C-43F7-AA5B-D7B88B3EF64B}" destId="{ABD876AD-E76D-4D05-A56F-D96FA4F3DDC2}" srcOrd="1" destOrd="0" presId="urn:microsoft.com/office/officeart/2005/8/layout/orgChart1"/>
    <dgm:cxn modelId="{728990FB-9B56-41DE-997F-DE0E69BE73E5}" type="presParOf" srcId="{DB9B4B0F-9903-45DF-B2CB-81467B4C8076}" destId="{2C72DDED-923F-485F-8867-54AC51D89DC2}" srcOrd="1" destOrd="0" presId="urn:microsoft.com/office/officeart/2005/8/layout/orgChart1"/>
    <dgm:cxn modelId="{B028CFAB-E008-4737-A2C4-CED7D638E4E8}" type="presParOf" srcId="{DB9B4B0F-9903-45DF-B2CB-81467B4C8076}" destId="{FF36D579-5F9C-4038-933C-A0F2C0881423}" srcOrd="2" destOrd="0" presId="urn:microsoft.com/office/officeart/2005/8/layout/orgChart1"/>
    <dgm:cxn modelId="{5C1DFEA4-7BD3-4805-A48C-91616330A51B}" type="presParOf" srcId="{2E49BFAD-259D-46BC-AE47-108B71D5796F}" destId="{561A4B14-78FA-4AE8-BF32-11C5B881C2F9}" srcOrd="8" destOrd="0" presId="urn:microsoft.com/office/officeart/2005/8/layout/orgChart1"/>
    <dgm:cxn modelId="{76FAA15D-29AF-4DCF-9833-8E75DA63A4A7}" type="presParOf" srcId="{2E49BFAD-259D-46BC-AE47-108B71D5796F}" destId="{18D77E0F-E09E-461A-A505-F464464A3A6F}" srcOrd="9" destOrd="0" presId="urn:microsoft.com/office/officeart/2005/8/layout/orgChart1"/>
    <dgm:cxn modelId="{8620DEF5-367C-4DD2-9302-1FC08C4B1BC0}" type="presParOf" srcId="{18D77E0F-E09E-461A-A505-F464464A3A6F}" destId="{E6187EB8-1660-44B1-947B-D1065BC768C1}" srcOrd="0" destOrd="0" presId="urn:microsoft.com/office/officeart/2005/8/layout/orgChart1"/>
    <dgm:cxn modelId="{6CC04713-4898-4582-9F24-1D6BFF4691E8}" type="presParOf" srcId="{E6187EB8-1660-44B1-947B-D1065BC768C1}" destId="{068C0089-AA06-4FD7-A81A-530DD4AA2B0C}" srcOrd="0" destOrd="0" presId="urn:microsoft.com/office/officeart/2005/8/layout/orgChart1"/>
    <dgm:cxn modelId="{AFDF7162-508D-471A-8F12-27D6838CBEB0}" type="presParOf" srcId="{E6187EB8-1660-44B1-947B-D1065BC768C1}" destId="{AEDF2798-B945-4A94-A404-F4EBCE6EFC1F}" srcOrd="1" destOrd="0" presId="urn:microsoft.com/office/officeart/2005/8/layout/orgChart1"/>
    <dgm:cxn modelId="{51D0A8CC-732A-45E8-952F-1D6C9EDB6EF7}" type="presParOf" srcId="{18D77E0F-E09E-461A-A505-F464464A3A6F}" destId="{D87F6F82-E325-4728-9457-2E56892516AF}" srcOrd="1" destOrd="0" presId="urn:microsoft.com/office/officeart/2005/8/layout/orgChart1"/>
    <dgm:cxn modelId="{1882F5FD-1760-455A-8ABB-A7580F48EE4D}" type="presParOf" srcId="{18D77E0F-E09E-461A-A505-F464464A3A6F}" destId="{289BBF30-4167-40AE-9505-8C6C41503944}" srcOrd="2" destOrd="0" presId="urn:microsoft.com/office/officeart/2005/8/layout/orgChart1"/>
    <dgm:cxn modelId="{9F7FF62B-1017-4E26-BF8B-8FFA2F4E90EB}" type="presParOf" srcId="{2E49BFAD-259D-46BC-AE47-108B71D5796F}" destId="{2B2322D7-107F-4D88-8E66-D47D77CB3135}" srcOrd="10" destOrd="0" presId="urn:microsoft.com/office/officeart/2005/8/layout/orgChart1"/>
    <dgm:cxn modelId="{5730B26C-ED9E-4B69-8203-CC82AE4E1E1F}" type="presParOf" srcId="{2E49BFAD-259D-46BC-AE47-108B71D5796F}" destId="{06E1BED5-DD79-46BA-8CE5-19525FBFC075}" srcOrd="11" destOrd="0" presId="urn:microsoft.com/office/officeart/2005/8/layout/orgChart1"/>
    <dgm:cxn modelId="{94AFB046-441D-415F-9E3B-838CFDC713B3}" type="presParOf" srcId="{06E1BED5-DD79-46BA-8CE5-19525FBFC075}" destId="{0FA3E455-897A-4DA8-8450-C921AA470559}" srcOrd="0" destOrd="0" presId="urn:microsoft.com/office/officeart/2005/8/layout/orgChart1"/>
    <dgm:cxn modelId="{3EB71F2D-AAF2-4681-A6A9-517128D71869}" type="presParOf" srcId="{0FA3E455-897A-4DA8-8450-C921AA470559}" destId="{739A4552-B98D-4A5A-8CB3-B7B5B88D158D}" srcOrd="0" destOrd="0" presId="urn:microsoft.com/office/officeart/2005/8/layout/orgChart1"/>
    <dgm:cxn modelId="{ECE94187-C679-4660-B35B-FC514B396377}" type="presParOf" srcId="{0FA3E455-897A-4DA8-8450-C921AA470559}" destId="{55AD4E5C-8316-4C98-AA07-615C399F9667}" srcOrd="1" destOrd="0" presId="urn:microsoft.com/office/officeart/2005/8/layout/orgChart1"/>
    <dgm:cxn modelId="{82F6DF0D-473C-459C-94CB-44DA617E4AA5}" type="presParOf" srcId="{06E1BED5-DD79-46BA-8CE5-19525FBFC075}" destId="{B6F07B2E-60FF-4309-945A-240DD9955AE5}" srcOrd="1" destOrd="0" presId="urn:microsoft.com/office/officeart/2005/8/layout/orgChart1"/>
    <dgm:cxn modelId="{85D145C9-6CC4-478A-8989-8AF4FBA75DB8}" type="presParOf" srcId="{06E1BED5-DD79-46BA-8CE5-19525FBFC075}" destId="{DAC7AAF1-B766-4E74-A6FD-1A954C2C8894}" srcOrd="2" destOrd="0" presId="urn:microsoft.com/office/officeart/2005/8/layout/orgChart1"/>
    <dgm:cxn modelId="{3E611F52-1A2A-4D2F-88EA-A449F3088493}" type="presParOf" srcId="{BD86C764-795C-4F70-8254-CF79B06C7A49}" destId="{CB909CD7-8759-466D-BB74-BCA4F62BE219}" srcOrd="2" destOrd="0" presId="urn:microsoft.com/office/officeart/2005/8/layout/orgChart1"/>
    <dgm:cxn modelId="{7AA952B4-E410-48E8-B745-355A20DE228C}" type="presParOf" srcId="{4EB7B2FE-4AAD-40AB-89C1-8BF7C170D79A}" destId="{54AADBA5-25DC-4972-857D-2B58A2D0121E}" srcOrd="2" destOrd="0" presId="urn:microsoft.com/office/officeart/2005/8/layout/orgChart1"/>
    <dgm:cxn modelId="{A60CBD8F-FD9C-4ED9-AF5F-9FC683855761}" type="presParOf" srcId="{4EB7B2FE-4AAD-40AB-89C1-8BF7C170D79A}" destId="{A985ED3B-9DA1-4087-A77F-E624F10DBF81}" srcOrd="3" destOrd="0" presId="urn:microsoft.com/office/officeart/2005/8/layout/orgChart1"/>
    <dgm:cxn modelId="{5103E6CD-0FB9-4F71-B4C1-F08038B12F92}" type="presParOf" srcId="{A985ED3B-9DA1-4087-A77F-E624F10DBF81}" destId="{B4B02748-6368-44DD-8A0B-63F0A5C8DA4B}" srcOrd="0" destOrd="0" presId="urn:microsoft.com/office/officeart/2005/8/layout/orgChart1"/>
    <dgm:cxn modelId="{BFCEFE35-D4FB-4A1C-807A-43C894DAC35C}" type="presParOf" srcId="{B4B02748-6368-44DD-8A0B-63F0A5C8DA4B}" destId="{7E55027B-AA45-44B7-B0AA-4A6F45E84B6E}" srcOrd="0" destOrd="0" presId="urn:microsoft.com/office/officeart/2005/8/layout/orgChart1"/>
    <dgm:cxn modelId="{0A50857A-A27F-4233-81E4-516D8A0A9BD1}" type="presParOf" srcId="{B4B02748-6368-44DD-8A0B-63F0A5C8DA4B}" destId="{0135C2BB-1290-4D70-9DF9-237B8691ABAE}" srcOrd="1" destOrd="0" presId="urn:microsoft.com/office/officeart/2005/8/layout/orgChart1"/>
    <dgm:cxn modelId="{C08096FB-3AB5-4C8A-9E99-844CB7785F84}" type="presParOf" srcId="{A985ED3B-9DA1-4087-A77F-E624F10DBF81}" destId="{E0E75DFB-BB80-471D-B480-89EEE4D77517}" srcOrd="1" destOrd="0" presId="urn:microsoft.com/office/officeart/2005/8/layout/orgChart1"/>
    <dgm:cxn modelId="{3BD781DA-AFEC-47EC-9FD3-B37B8405FFAF}" type="presParOf" srcId="{E0E75DFB-BB80-471D-B480-89EEE4D77517}" destId="{634B9F66-2F26-4213-A5C8-B69910A8F512}" srcOrd="0" destOrd="0" presId="urn:microsoft.com/office/officeart/2005/8/layout/orgChart1"/>
    <dgm:cxn modelId="{AC0B200D-EDB8-4105-A2CC-7E3480E229F3}" type="presParOf" srcId="{E0E75DFB-BB80-471D-B480-89EEE4D77517}" destId="{D77371C2-0DF2-4268-A3B2-99895B011862}" srcOrd="1" destOrd="0" presId="urn:microsoft.com/office/officeart/2005/8/layout/orgChart1"/>
    <dgm:cxn modelId="{72E9CCF3-C49E-4B6C-88D7-9326B263290B}" type="presParOf" srcId="{D77371C2-0DF2-4268-A3B2-99895B011862}" destId="{29D77661-7077-4A05-A571-2975421DCD75}" srcOrd="0" destOrd="0" presId="urn:microsoft.com/office/officeart/2005/8/layout/orgChart1"/>
    <dgm:cxn modelId="{4C5E71A9-034B-4003-A9C5-C86E71A0407B}" type="presParOf" srcId="{29D77661-7077-4A05-A571-2975421DCD75}" destId="{E72CA8C4-08A4-437C-8EFD-09995A6DA887}" srcOrd="0" destOrd="0" presId="urn:microsoft.com/office/officeart/2005/8/layout/orgChart1"/>
    <dgm:cxn modelId="{EF9FAEB8-DB86-4B01-BC8E-9D315CBC51AC}" type="presParOf" srcId="{29D77661-7077-4A05-A571-2975421DCD75}" destId="{8AAA5C75-D181-49E0-9080-BE9AE1A11F0B}" srcOrd="1" destOrd="0" presId="urn:microsoft.com/office/officeart/2005/8/layout/orgChart1"/>
    <dgm:cxn modelId="{691A0C6C-9965-45CB-8DC7-1BB0C91FEE8D}" type="presParOf" srcId="{D77371C2-0DF2-4268-A3B2-99895B011862}" destId="{65085D35-6EA9-4509-B5C8-2EE78BBB24D8}" srcOrd="1" destOrd="0" presId="urn:microsoft.com/office/officeart/2005/8/layout/orgChart1"/>
    <dgm:cxn modelId="{36CF0674-E523-4DFF-8F65-85C0A781C760}" type="presParOf" srcId="{D77371C2-0DF2-4268-A3B2-99895B011862}" destId="{A0A10633-ECD5-409C-9D58-561AF328A9A9}" srcOrd="2" destOrd="0" presId="urn:microsoft.com/office/officeart/2005/8/layout/orgChart1"/>
    <dgm:cxn modelId="{C4385343-D90D-420D-9FB9-F9046510EE0E}" type="presParOf" srcId="{E0E75DFB-BB80-471D-B480-89EEE4D77517}" destId="{CB9ECCE8-64B7-4D84-81F9-888C1BB10981}" srcOrd="2" destOrd="0" presId="urn:microsoft.com/office/officeart/2005/8/layout/orgChart1"/>
    <dgm:cxn modelId="{5CB65BCE-3897-4A98-8FA8-CB0B994B603C}" type="presParOf" srcId="{E0E75DFB-BB80-471D-B480-89EEE4D77517}" destId="{816C0AD4-E5C7-4D0D-AC71-1AF0488CEA5B}" srcOrd="3" destOrd="0" presId="urn:microsoft.com/office/officeart/2005/8/layout/orgChart1"/>
    <dgm:cxn modelId="{6D0DE157-9245-4453-A277-472DED20110E}" type="presParOf" srcId="{816C0AD4-E5C7-4D0D-AC71-1AF0488CEA5B}" destId="{248BBE15-C536-4FE5-9650-7E10B9179A06}" srcOrd="0" destOrd="0" presId="urn:microsoft.com/office/officeart/2005/8/layout/orgChart1"/>
    <dgm:cxn modelId="{8A498A5E-333B-4BEF-BB31-B37ACB01CDB9}" type="presParOf" srcId="{248BBE15-C536-4FE5-9650-7E10B9179A06}" destId="{7262CFDE-3A78-4D6F-88FF-6CD509985F4F}" srcOrd="0" destOrd="0" presId="urn:microsoft.com/office/officeart/2005/8/layout/orgChart1"/>
    <dgm:cxn modelId="{3067DA48-6F01-45EF-BEEE-50CDCB5B1F4E}" type="presParOf" srcId="{248BBE15-C536-4FE5-9650-7E10B9179A06}" destId="{66851D55-0CE7-47F4-907A-6A9E97A7427B}" srcOrd="1" destOrd="0" presId="urn:microsoft.com/office/officeart/2005/8/layout/orgChart1"/>
    <dgm:cxn modelId="{043D0210-E84F-41E2-B2BC-CC0D9C2DCA52}" type="presParOf" srcId="{816C0AD4-E5C7-4D0D-AC71-1AF0488CEA5B}" destId="{6D324E3B-97DF-4D1A-A008-C2FF2B0EBD66}" srcOrd="1" destOrd="0" presId="urn:microsoft.com/office/officeart/2005/8/layout/orgChart1"/>
    <dgm:cxn modelId="{80A85263-60BC-4FD5-89CC-E9915EC10946}" type="presParOf" srcId="{816C0AD4-E5C7-4D0D-AC71-1AF0488CEA5B}" destId="{6B3F84CB-5B67-4038-9F56-8CA2E4C1E18A}" srcOrd="2" destOrd="0" presId="urn:microsoft.com/office/officeart/2005/8/layout/orgChart1"/>
    <dgm:cxn modelId="{CC7F70BF-0957-4B46-B69E-EE8A6EED79B3}" type="presParOf" srcId="{E0E75DFB-BB80-471D-B480-89EEE4D77517}" destId="{29240F1E-2EB3-495F-B990-E123A08215F8}" srcOrd="4" destOrd="0" presId="urn:microsoft.com/office/officeart/2005/8/layout/orgChart1"/>
    <dgm:cxn modelId="{A2C0A8F7-1ABE-4B4B-85EA-1A07C6E97CDA}" type="presParOf" srcId="{E0E75DFB-BB80-471D-B480-89EEE4D77517}" destId="{C78DF4F0-CF1D-4155-BDB5-61ACC91334A1}" srcOrd="5" destOrd="0" presId="urn:microsoft.com/office/officeart/2005/8/layout/orgChart1"/>
    <dgm:cxn modelId="{587CD39D-0E50-4D56-A112-A6AC9245263F}" type="presParOf" srcId="{C78DF4F0-CF1D-4155-BDB5-61ACC91334A1}" destId="{9F11539D-8018-40F5-AF5B-5E94D81B4FF6}" srcOrd="0" destOrd="0" presId="urn:microsoft.com/office/officeart/2005/8/layout/orgChart1"/>
    <dgm:cxn modelId="{6AA6D924-A747-46BD-9F50-1D2825A28DB4}" type="presParOf" srcId="{9F11539D-8018-40F5-AF5B-5E94D81B4FF6}" destId="{5C28023B-139B-4E0A-AD98-BB5BBEECB46E}" srcOrd="0" destOrd="0" presId="urn:microsoft.com/office/officeart/2005/8/layout/orgChart1"/>
    <dgm:cxn modelId="{D0526719-33E2-4ACE-A35C-FC328DADD3DD}" type="presParOf" srcId="{9F11539D-8018-40F5-AF5B-5E94D81B4FF6}" destId="{1330EDEF-C656-4726-953D-E951B0BBFECD}" srcOrd="1" destOrd="0" presId="urn:microsoft.com/office/officeart/2005/8/layout/orgChart1"/>
    <dgm:cxn modelId="{5B2FC1AF-C7B9-4C75-AC76-DE2894F332FE}" type="presParOf" srcId="{C78DF4F0-CF1D-4155-BDB5-61ACC91334A1}" destId="{5FE4DED8-2E43-4FE2-968C-A25D8FF23F30}" srcOrd="1" destOrd="0" presId="urn:microsoft.com/office/officeart/2005/8/layout/orgChart1"/>
    <dgm:cxn modelId="{EA1DD4C5-6418-4B7B-BF41-93D8BA7F57FE}" type="presParOf" srcId="{C78DF4F0-CF1D-4155-BDB5-61ACC91334A1}" destId="{62B69E60-0DA5-48C0-B853-17507B495878}" srcOrd="2" destOrd="0" presId="urn:microsoft.com/office/officeart/2005/8/layout/orgChart1"/>
    <dgm:cxn modelId="{883A4E49-6200-40F4-A372-BA8B31232AD2}" type="presParOf" srcId="{E0E75DFB-BB80-471D-B480-89EEE4D77517}" destId="{EAACC45C-BF05-4E78-A53A-E893BFF3F212}" srcOrd="6" destOrd="0" presId="urn:microsoft.com/office/officeart/2005/8/layout/orgChart1"/>
    <dgm:cxn modelId="{571C745C-E616-4F0A-AE9C-277396734D00}" type="presParOf" srcId="{E0E75DFB-BB80-471D-B480-89EEE4D77517}" destId="{0CEDA49A-F8D9-4CED-A859-51E3E115659F}" srcOrd="7" destOrd="0" presId="urn:microsoft.com/office/officeart/2005/8/layout/orgChart1"/>
    <dgm:cxn modelId="{4AD4277D-36CD-45DF-94C2-E5D7B2682861}" type="presParOf" srcId="{0CEDA49A-F8D9-4CED-A859-51E3E115659F}" destId="{E707CB8A-188E-4DA8-A190-7B4DABA1F0C5}" srcOrd="0" destOrd="0" presId="urn:microsoft.com/office/officeart/2005/8/layout/orgChart1"/>
    <dgm:cxn modelId="{46231B3C-6232-4C4A-B99C-F8B536E643A3}" type="presParOf" srcId="{E707CB8A-188E-4DA8-A190-7B4DABA1F0C5}" destId="{D92D7648-9CA6-4779-8286-35F18E970604}" srcOrd="0" destOrd="0" presId="urn:microsoft.com/office/officeart/2005/8/layout/orgChart1"/>
    <dgm:cxn modelId="{E794F47D-D01B-4956-A1C8-AD2B56180AB3}" type="presParOf" srcId="{E707CB8A-188E-4DA8-A190-7B4DABA1F0C5}" destId="{A7BC0852-FC4F-413E-9EAD-E3861E4ECAD4}" srcOrd="1" destOrd="0" presId="urn:microsoft.com/office/officeart/2005/8/layout/orgChart1"/>
    <dgm:cxn modelId="{A4AEB99B-65BA-4F88-B391-C1A4847C1233}" type="presParOf" srcId="{0CEDA49A-F8D9-4CED-A859-51E3E115659F}" destId="{5E70E1A2-3144-4B1D-A5CE-32FCB3DCC64A}" srcOrd="1" destOrd="0" presId="urn:microsoft.com/office/officeart/2005/8/layout/orgChart1"/>
    <dgm:cxn modelId="{C752A3C4-8849-4858-8239-E33A404B1C77}" type="presParOf" srcId="{0CEDA49A-F8D9-4CED-A859-51E3E115659F}" destId="{38611774-29BD-43CD-8139-6A78D5C6DE4C}" srcOrd="2" destOrd="0" presId="urn:microsoft.com/office/officeart/2005/8/layout/orgChart1"/>
    <dgm:cxn modelId="{BA863E0A-DA06-4F31-881C-91E4B0A77885}" type="presParOf" srcId="{E0E75DFB-BB80-471D-B480-89EEE4D77517}" destId="{3FB7987D-082D-4508-AF50-5EFD37235508}" srcOrd="8" destOrd="0" presId="urn:microsoft.com/office/officeart/2005/8/layout/orgChart1"/>
    <dgm:cxn modelId="{D913E0A2-144A-4050-8E8B-6C288BF5B9DB}" type="presParOf" srcId="{E0E75DFB-BB80-471D-B480-89EEE4D77517}" destId="{273AD42C-C697-4D8B-87C0-DB04EDB94316}" srcOrd="9" destOrd="0" presId="urn:microsoft.com/office/officeart/2005/8/layout/orgChart1"/>
    <dgm:cxn modelId="{561D748E-6DAE-4F8A-A48F-E37669EF830D}" type="presParOf" srcId="{273AD42C-C697-4D8B-87C0-DB04EDB94316}" destId="{35B3030A-7DC0-4663-8FBE-EE0AD71E5E50}" srcOrd="0" destOrd="0" presId="urn:microsoft.com/office/officeart/2005/8/layout/orgChart1"/>
    <dgm:cxn modelId="{FC990E26-0046-4C1C-9BB9-FDC4E2DF69BC}" type="presParOf" srcId="{35B3030A-7DC0-4663-8FBE-EE0AD71E5E50}" destId="{BD89DBBE-506C-4DCA-BB3F-CF07A7265255}" srcOrd="0" destOrd="0" presId="urn:microsoft.com/office/officeart/2005/8/layout/orgChart1"/>
    <dgm:cxn modelId="{EAA7B557-058E-42CB-9C0E-F29A02A7B807}" type="presParOf" srcId="{35B3030A-7DC0-4663-8FBE-EE0AD71E5E50}" destId="{3F9A86E6-3024-457F-8152-65F8B33E78FD}" srcOrd="1" destOrd="0" presId="urn:microsoft.com/office/officeart/2005/8/layout/orgChart1"/>
    <dgm:cxn modelId="{69053A69-B117-4BFF-BEA3-28324683E70A}" type="presParOf" srcId="{273AD42C-C697-4D8B-87C0-DB04EDB94316}" destId="{F44A829D-04DB-49FD-AED9-7509AED45135}" srcOrd="1" destOrd="0" presId="urn:microsoft.com/office/officeart/2005/8/layout/orgChart1"/>
    <dgm:cxn modelId="{8EB5A262-2860-4EC3-BB9E-EB62BAF251F0}" type="presParOf" srcId="{273AD42C-C697-4D8B-87C0-DB04EDB94316}" destId="{AE52C57B-E5A9-4280-A9AC-43C577863ABC}" srcOrd="2" destOrd="0" presId="urn:microsoft.com/office/officeart/2005/8/layout/orgChart1"/>
    <dgm:cxn modelId="{9758E4AA-6DEA-4CB6-B84E-7EE3FB7444CB}" type="presParOf" srcId="{E0E75DFB-BB80-471D-B480-89EEE4D77517}" destId="{AA1B9547-46C3-4CBB-AC35-73200D371BF5}" srcOrd="10" destOrd="0" presId="urn:microsoft.com/office/officeart/2005/8/layout/orgChart1"/>
    <dgm:cxn modelId="{304FF49C-ADE0-4788-B01C-A74612DD9186}" type="presParOf" srcId="{E0E75DFB-BB80-471D-B480-89EEE4D77517}" destId="{AFA1501D-8D14-4C03-8AF6-C53C556D03C2}" srcOrd="11" destOrd="0" presId="urn:microsoft.com/office/officeart/2005/8/layout/orgChart1"/>
    <dgm:cxn modelId="{2FD54F5E-CBB1-45F5-B696-DF1E2BEEC963}" type="presParOf" srcId="{AFA1501D-8D14-4C03-8AF6-C53C556D03C2}" destId="{466C1D61-2D82-4B45-83DF-216E53CCF22D}" srcOrd="0" destOrd="0" presId="urn:microsoft.com/office/officeart/2005/8/layout/orgChart1"/>
    <dgm:cxn modelId="{1A1715EF-61B4-472F-AC0D-58D38BB0B2EB}" type="presParOf" srcId="{466C1D61-2D82-4B45-83DF-216E53CCF22D}" destId="{407039E6-C3E4-4E43-9366-684C249EEC7C}" srcOrd="0" destOrd="0" presId="urn:microsoft.com/office/officeart/2005/8/layout/orgChart1"/>
    <dgm:cxn modelId="{ED8FE4E6-0E42-4E14-8680-4206FED0D504}" type="presParOf" srcId="{466C1D61-2D82-4B45-83DF-216E53CCF22D}" destId="{446C7EE2-D4FB-414D-A71B-2E40ABC4BE98}" srcOrd="1" destOrd="0" presId="urn:microsoft.com/office/officeart/2005/8/layout/orgChart1"/>
    <dgm:cxn modelId="{354C599C-E0BD-4B25-AD83-AB7DC0A64886}" type="presParOf" srcId="{AFA1501D-8D14-4C03-8AF6-C53C556D03C2}" destId="{5AC46977-2464-46AD-A579-ADA2E2914021}" srcOrd="1" destOrd="0" presId="urn:microsoft.com/office/officeart/2005/8/layout/orgChart1"/>
    <dgm:cxn modelId="{14647069-0DEE-497C-967F-4A23A0E1F055}" type="presParOf" srcId="{AFA1501D-8D14-4C03-8AF6-C53C556D03C2}" destId="{084A6100-5AF2-4465-B8AC-879ED0A40215}" srcOrd="2" destOrd="0" presId="urn:microsoft.com/office/officeart/2005/8/layout/orgChart1"/>
    <dgm:cxn modelId="{3EA67DE3-1E5D-4997-88BF-C19A0130028B}" type="presParOf" srcId="{E0E75DFB-BB80-471D-B480-89EEE4D77517}" destId="{D683B85A-B007-4806-8B9A-89FDDDC9C353}" srcOrd="12" destOrd="0" presId="urn:microsoft.com/office/officeart/2005/8/layout/orgChart1"/>
    <dgm:cxn modelId="{7E2267F2-3CCA-4E1F-B698-5A131E2C01A1}" type="presParOf" srcId="{E0E75DFB-BB80-471D-B480-89EEE4D77517}" destId="{8F6E57ED-4336-4223-8069-B5A5121CB4D5}" srcOrd="13" destOrd="0" presId="urn:microsoft.com/office/officeart/2005/8/layout/orgChart1"/>
    <dgm:cxn modelId="{F1F4FB93-3A6B-4777-A5F3-0F23A8F3AA23}" type="presParOf" srcId="{8F6E57ED-4336-4223-8069-B5A5121CB4D5}" destId="{5DFD59EB-F8B2-41C1-BFAB-08BB3C1342BE}" srcOrd="0" destOrd="0" presId="urn:microsoft.com/office/officeart/2005/8/layout/orgChart1"/>
    <dgm:cxn modelId="{B58FEDB8-C403-460D-85D6-547DD3EDA010}" type="presParOf" srcId="{5DFD59EB-F8B2-41C1-BFAB-08BB3C1342BE}" destId="{F58B2D42-B557-45F9-B21F-B0CFB9F18872}" srcOrd="0" destOrd="0" presId="urn:microsoft.com/office/officeart/2005/8/layout/orgChart1"/>
    <dgm:cxn modelId="{C3D373B2-EF74-4913-A00C-4BC48E3E1DF6}" type="presParOf" srcId="{5DFD59EB-F8B2-41C1-BFAB-08BB3C1342BE}" destId="{847CFBF9-D4A7-44E9-8847-41E48508D580}" srcOrd="1" destOrd="0" presId="urn:microsoft.com/office/officeart/2005/8/layout/orgChart1"/>
    <dgm:cxn modelId="{D139CDDF-ED61-4BA9-8FB2-4D61113C35CF}" type="presParOf" srcId="{8F6E57ED-4336-4223-8069-B5A5121CB4D5}" destId="{1204CFC4-14AB-416F-8896-13E5AA1C9880}" srcOrd="1" destOrd="0" presId="urn:microsoft.com/office/officeart/2005/8/layout/orgChart1"/>
    <dgm:cxn modelId="{89850525-F0FA-496D-B705-06F1706D19DE}" type="presParOf" srcId="{8F6E57ED-4336-4223-8069-B5A5121CB4D5}" destId="{FD7BF28A-20FE-4BFA-8517-4574941678BD}" srcOrd="2" destOrd="0" presId="urn:microsoft.com/office/officeart/2005/8/layout/orgChart1"/>
    <dgm:cxn modelId="{4D6DE9BE-E173-4C52-BE0E-28A48C123A70}" type="presParOf" srcId="{A985ED3B-9DA1-4087-A77F-E624F10DBF81}" destId="{29DFEFB5-77C1-4123-A6F9-F9813F6180B2}" srcOrd="2" destOrd="0" presId="urn:microsoft.com/office/officeart/2005/8/layout/orgChart1"/>
    <dgm:cxn modelId="{1776F059-5CCC-4838-87DF-5284654A29DC}" type="presParOf" srcId="{4EB7B2FE-4AAD-40AB-89C1-8BF7C170D79A}" destId="{5A54CC81-45B4-4E36-BF02-FA51A43336EF}" srcOrd="4" destOrd="0" presId="urn:microsoft.com/office/officeart/2005/8/layout/orgChart1"/>
    <dgm:cxn modelId="{D0EE4685-0E0D-499F-BD78-04CF20B4AC80}" type="presParOf" srcId="{4EB7B2FE-4AAD-40AB-89C1-8BF7C170D79A}" destId="{8E8089FB-6BC7-4D05-B071-DF43BBF60A8D}" srcOrd="5" destOrd="0" presId="urn:microsoft.com/office/officeart/2005/8/layout/orgChart1"/>
    <dgm:cxn modelId="{B0FE8152-0E0B-4E39-ADC1-20B5D58B72F4}" type="presParOf" srcId="{8E8089FB-6BC7-4D05-B071-DF43BBF60A8D}" destId="{4618EC5B-ECAD-46EA-AA8C-78200EB07433}" srcOrd="0" destOrd="0" presId="urn:microsoft.com/office/officeart/2005/8/layout/orgChart1"/>
    <dgm:cxn modelId="{ACD35014-1C8D-46A7-BB32-EB18573A1DFF}" type="presParOf" srcId="{4618EC5B-ECAD-46EA-AA8C-78200EB07433}" destId="{B1898BA3-B0A5-4A50-8348-D8B0E823CDCC}" srcOrd="0" destOrd="0" presId="urn:microsoft.com/office/officeart/2005/8/layout/orgChart1"/>
    <dgm:cxn modelId="{3F928057-A740-460E-AA1D-D3ECC3C6F610}" type="presParOf" srcId="{4618EC5B-ECAD-46EA-AA8C-78200EB07433}" destId="{95178E1C-0BFD-4E10-A3F9-8255AE06E114}" srcOrd="1" destOrd="0" presId="urn:microsoft.com/office/officeart/2005/8/layout/orgChart1"/>
    <dgm:cxn modelId="{93336132-FE78-46C6-ACE7-F08D409DED52}" type="presParOf" srcId="{8E8089FB-6BC7-4D05-B071-DF43BBF60A8D}" destId="{309C7394-F916-4241-B1E1-41AC1CB07650}" srcOrd="1" destOrd="0" presId="urn:microsoft.com/office/officeart/2005/8/layout/orgChart1"/>
    <dgm:cxn modelId="{B0A0FA31-3218-49DA-9AFB-85AF731836D5}" type="presParOf" srcId="{309C7394-F916-4241-B1E1-41AC1CB07650}" destId="{90065A52-5080-4281-9C3C-5FD04E7B5285}" srcOrd="0" destOrd="0" presId="urn:microsoft.com/office/officeart/2005/8/layout/orgChart1"/>
    <dgm:cxn modelId="{25094677-84AE-471E-AEE3-50FE160BA379}" type="presParOf" srcId="{309C7394-F916-4241-B1E1-41AC1CB07650}" destId="{1CEC8E39-3F4D-4D4F-82C5-DB9F93A624AD}" srcOrd="1" destOrd="0" presId="urn:microsoft.com/office/officeart/2005/8/layout/orgChart1"/>
    <dgm:cxn modelId="{02CDAD0E-EC3E-4AE2-A3F0-2C922ECE4DE7}" type="presParOf" srcId="{1CEC8E39-3F4D-4D4F-82C5-DB9F93A624AD}" destId="{3CF423BB-ECBB-426F-84EE-77783335BACF}" srcOrd="0" destOrd="0" presId="urn:microsoft.com/office/officeart/2005/8/layout/orgChart1"/>
    <dgm:cxn modelId="{F5BD6790-7892-44D5-81B6-6C7D9E480797}" type="presParOf" srcId="{3CF423BB-ECBB-426F-84EE-77783335BACF}" destId="{1C44B48A-23AF-47AD-BAD9-708781A38DCF}" srcOrd="0" destOrd="0" presId="urn:microsoft.com/office/officeart/2005/8/layout/orgChart1"/>
    <dgm:cxn modelId="{B6BA8BFB-5184-4358-8F62-7122FAF2BE8E}" type="presParOf" srcId="{3CF423BB-ECBB-426F-84EE-77783335BACF}" destId="{E364C2BB-BE71-4D04-AFFA-AD8F6DD9BBDB}" srcOrd="1" destOrd="0" presId="urn:microsoft.com/office/officeart/2005/8/layout/orgChart1"/>
    <dgm:cxn modelId="{D78334B2-D1C7-428A-B320-44CA13219A37}" type="presParOf" srcId="{1CEC8E39-3F4D-4D4F-82C5-DB9F93A624AD}" destId="{A265AC2E-4351-4EE2-AD9D-CB55FA6A4FA7}" srcOrd="1" destOrd="0" presId="urn:microsoft.com/office/officeart/2005/8/layout/orgChart1"/>
    <dgm:cxn modelId="{29BAE142-6C4A-413D-8B43-B3E99FB1D249}" type="presParOf" srcId="{1CEC8E39-3F4D-4D4F-82C5-DB9F93A624AD}" destId="{0C0C56E1-02A8-4B0F-946B-2B764BB0B5CB}" srcOrd="2" destOrd="0" presId="urn:microsoft.com/office/officeart/2005/8/layout/orgChart1"/>
    <dgm:cxn modelId="{EDACD3EA-3D96-49F6-8456-FF685ECA52DD}" type="presParOf" srcId="{309C7394-F916-4241-B1E1-41AC1CB07650}" destId="{17E23793-D50D-4AC7-8152-206C0379086F}" srcOrd="2" destOrd="0" presId="urn:microsoft.com/office/officeart/2005/8/layout/orgChart1"/>
    <dgm:cxn modelId="{B0824CE0-6C94-46B2-80DA-32C1C38EC418}" type="presParOf" srcId="{309C7394-F916-4241-B1E1-41AC1CB07650}" destId="{6D106A1A-DA70-4A90-8059-043F6816F378}" srcOrd="3" destOrd="0" presId="urn:microsoft.com/office/officeart/2005/8/layout/orgChart1"/>
    <dgm:cxn modelId="{452CA23D-40D8-45CF-85D4-A2EEAD7F25C4}" type="presParOf" srcId="{6D106A1A-DA70-4A90-8059-043F6816F378}" destId="{AA587B88-AB25-4200-B0F0-B77EEF9AF3B6}" srcOrd="0" destOrd="0" presId="urn:microsoft.com/office/officeart/2005/8/layout/orgChart1"/>
    <dgm:cxn modelId="{8ED0BF6C-551C-42C8-A802-55481BAC3164}" type="presParOf" srcId="{AA587B88-AB25-4200-B0F0-B77EEF9AF3B6}" destId="{235FCDCF-6C56-46D2-98B1-61DD1901DCAA}" srcOrd="0" destOrd="0" presId="urn:microsoft.com/office/officeart/2005/8/layout/orgChart1"/>
    <dgm:cxn modelId="{7274670F-B30A-411B-AAFC-3C9A42E48667}" type="presParOf" srcId="{AA587B88-AB25-4200-B0F0-B77EEF9AF3B6}" destId="{BBE9F204-06B4-4B08-ABC4-51BCFEA9C99E}" srcOrd="1" destOrd="0" presId="urn:microsoft.com/office/officeart/2005/8/layout/orgChart1"/>
    <dgm:cxn modelId="{CC69A92A-778B-46F4-9DFB-41DE45BE463A}" type="presParOf" srcId="{6D106A1A-DA70-4A90-8059-043F6816F378}" destId="{1E37858D-2365-4884-859D-359ADCEAE9FB}" srcOrd="1" destOrd="0" presId="urn:microsoft.com/office/officeart/2005/8/layout/orgChart1"/>
    <dgm:cxn modelId="{5E2F760D-2967-4427-81F8-926C0158B3D7}" type="presParOf" srcId="{6D106A1A-DA70-4A90-8059-043F6816F378}" destId="{8D73BA94-E6A1-4712-B7C4-4530F5218254}" srcOrd="2" destOrd="0" presId="urn:microsoft.com/office/officeart/2005/8/layout/orgChart1"/>
    <dgm:cxn modelId="{0D276798-40FE-4718-9D10-3058ABCF3C01}" type="presParOf" srcId="{309C7394-F916-4241-B1E1-41AC1CB07650}" destId="{AFB54686-218A-4514-83A4-FDA8A427E426}" srcOrd="4" destOrd="0" presId="urn:microsoft.com/office/officeart/2005/8/layout/orgChart1"/>
    <dgm:cxn modelId="{66D85049-F685-4A2F-88D4-643CBEC071B0}" type="presParOf" srcId="{309C7394-F916-4241-B1E1-41AC1CB07650}" destId="{38D683B8-D8C1-4887-B29A-6D969B7672C5}" srcOrd="5" destOrd="0" presId="urn:microsoft.com/office/officeart/2005/8/layout/orgChart1"/>
    <dgm:cxn modelId="{CF8E7166-4ED5-4A56-B5B6-748860B17EF1}" type="presParOf" srcId="{38D683B8-D8C1-4887-B29A-6D969B7672C5}" destId="{690A2746-78EC-44D6-9265-511FC6B1FA3B}" srcOrd="0" destOrd="0" presId="urn:microsoft.com/office/officeart/2005/8/layout/orgChart1"/>
    <dgm:cxn modelId="{3292EF4D-5914-4052-ADC6-E163A6FAA71F}" type="presParOf" srcId="{690A2746-78EC-44D6-9265-511FC6B1FA3B}" destId="{C05E1F08-26F6-4394-B49E-EAFD9D965CF1}" srcOrd="0" destOrd="0" presId="urn:microsoft.com/office/officeart/2005/8/layout/orgChart1"/>
    <dgm:cxn modelId="{869A2D09-8EB7-4D15-BF1D-0685C6B54D7A}" type="presParOf" srcId="{690A2746-78EC-44D6-9265-511FC6B1FA3B}" destId="{B2948684-8CA7-4A75-A0C2-FB8F68FB1121}" srcOrd="1" destOrd="0" presId="urn:microsoft.com/office/officeart/2005/8/layout/orgChart1"/>
    <dgm:cxn modelId="{31470EE1-06BF-4F55-902A-D16BB633A702}" type="presParOf" srcId="{38D683B8-D8C1-4887-B29A-6D969B7672C5}" destId="{29D94DD3-8CF5-4160-BF6C-15B3D90CC42D}" srcOrd="1" destOrd="0" presId="urn:microsoft.com/office/officeart/2005/8/layout/orgChart1"/>
    <dgm:cxn modelId="{ACF05966-C578-429E-BE52-03E93F10420A}" type="presParOf" srcId="{38D683B8-D8C1-4887-B29A-6D969B7672C5}" destId="{39C96243-C9F7-4C01-981C-13E810BFC9EE}" srcOrd="2" destOrd="0" presId="urn:microsoft.com/office/officeart/2005/8/layout/orgChart1"/>
    <dgm:cxn modelId="{3AC9492D-B251-462A-A1FF-3C6991B97BA3}" type="presParOf" srcId="{8E8089FB-6BC7-4D05-B071-DF43BBF60A8D}" destId="{45DBDA51-B365-4D35-968A-5A3555267B04}" srcOrd="2" destOrd="0" presId="urn:microsoft.com/office/officeart/2005/8/layout/orgChart1"/>
    <dgm:cxn modelId="{FBA46B9A-76F9-46E1-9282-FFF48D5D649F}" type="presParOf" srcId="{04911A33-C4B1-471C-9F3F-BFEC664588D8}" destId="{452B4287-CD47-4A78-9F02-EB42B5233DA9}" srcOrd="2" destOrd="0" presId="urn:microsoft.com/office/officeart/2005/8/layout/orgChart1"/>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B54686-218A-4514-83A4-FDA8A427E426}">
      <dsp:nvSpPr>
        <dsp:cNvPr id="0" name=""/>
        <dsp:cNvSpPr/>
      </dsp:nvSpPr>
      <dsp:spPr>
        <a:xfrm>
          <a:off x="6560188" y="1130843"/>
          <a:ext cx="178041" cy="1796035"/>
        </a:xfrm>
        <a:custGeom>
          <a:avLst/>
          <a:gdLst/>
          <a:ahLst/>
          <a:cxnLst/>
          <a:rect l="0" t="0" r="0" b="0"/>
          <a:pathLst>
            <a:path>
              <a:moveTo>
                <a:pt x="0" y="0"/>
              </a:moveTo>
              <a:lnTo>
                <a:pt x="0" y="1796035"/>
              </a:lnTo>
              <a:lnTo>
                <a:pt x="178041" y="1796035"/>
              </a:lnTo>
            </a:path>
          </a:pathLst>
        </a:custGeom>
        <a:noFill/>
        <a:ln w="12700" cap="flat" cmpd="sng" algn="ctr">
          <a:solidFill>
            <a:schemeClr val="tx1">
              <a:lumMod val="50000"/>
              <a:lumOff val="50000"/>
            </a:schemeClr>
          </a:solidFill>
          <a:prstDash val="sysDash"/>
        </a:ln>
        <a:effectLst/>
      </dsp:spPr>
      <dsp:style>
        <a:lnRef idx="2">
          <a:scrgbClr r="0" g="0" b="0"/>
        </a:lnRef>
        <a:fillRef idx="0">
          <a:scrgbClr r="0" g="0" b="0"/>
        </a:fillRef>
        <a:effectRef idx="0">
          <a:scrgbClr r="0" g="0" b="0"/>
        </a:effectRef>
        <a:fontRef idx="minor"/>
      </dsp:style>
    </dsp:sp>
    <dsp:sp modelId="{17E23793-D50D-4AC7-8152-206C0379086F}">
      <dsp:nvSpPr>
        <dsp:cNvPr id="0" name=""/>
        <dsp:cNvSpPr/>
      </dsp:nvSpPr>
      <dsp:spPr>
        <a:xfrm>
          <a:off x="6560188" y="1130843"/>
          <a:ext cx="178041" cy="1122897"/>
        </a:xfrm>
        <a:custGeom>
          <a:avLst/>
          <a:gdLst/>
          <a:ahLst/>
          <a:cxnLst/>
          <a:rect l="0" t="0" r="0" b="0"/>
          <a:pathLst>
            <a:path>
              <a:moveTo>
                <a:pt x="0" y="0"/>
              </a:moveTo>
              <a:lnTo>
                <a:pt x="0" y="1122897"/>
              </a:lnTo>
              <a:lnTo>
                <a:pt x="178041" y="1122897"/>
              </a:lnTo>
            </a:path>
          </a:pathLst>
        </a:custGeom>
        <a:noFill/>
        <a:ln w="12700" cap="flat" cmpd="sng" algn="ctr">
          <a:solidFill>
            <a:schemeClr val="tx1">
              <a:lumMod val="50000"/>
              <a:lumOff val="50000"/>
            </a:schemeClr>
          </a:solidFill>
          <a:prstDash val="sysDash"/>
        </a:ln>
        <a:effectLst/>
      </dsp:spPr>
      <dsp:style>
        <a:lnRef idx="2">
          <a:scrgbClr r="0" g="0" b="0"/>
        </a:lnRef>
        <a:fillRef idx="0">
          <a:scrgbClr r="0" g="0" b="0"/>
        </a:fillRef>
        <a:effectRef idx="0">
          <a:scrgbClr r="0" g="0" b="0"/>
        </a:effectRef>
        <a:fontRef idx="minor"/>
      </dsp:style>
    </dsp:sp>
    <dsp:sp modelId="{90065A52-5080-4281-9C3C-5FD04E7B5285}">
      <dsp:nvSpPr>
        <dsp:cNvPr id="0" name=""/>
        <dsp:cNvSpPr/>
      </dsp:nvSpPr>
      <dsp:spPr>
        <a:xfrm>
          <a:off x="6560188" y="1130843"/>
          <a:ext cx="178041" cy="449760"/>
        </a:xfrm>
        <a:custGeom>
          <a:avLst/>
          <a:gdLst/>
          <a:ahLst/>
          <a:cxnLst/>
          <a:rect l="0" t="0" r="0" b="0"/>
          <a:pathLst>
            <a:path>
              <a:moveTo>
                <a:pt x="0" y="0"/>
              </a:moveTo>
              <a:lnTo>
                <a:pt x="0" y="449760"/>
              </a:lnTo>
              <a:lnTo>
                <a:pt x="178041" y="449760"/>
              </a:lnTo>
            </a:path>
          </a:pathLst>
        </a:custGeom>
        <a:noFill/>
        <a:ln w="12700" cap="flat" cmpd="sng" algn="ctr">
          <a:solidFill>
            <a:schemeClr val="tx1">
              <a:lumMod val="50000"/>
              <a:lumOff val="50000"/>
            </a:schemeClr>
          </a:solidFill>
          <a:prstDash val="sysDash"/>
        </a:ln>
        <a:effectLst/>
      </dsp:spPr>
      <dsp:style>
        <a:lnRef idx="2">
          <a:scrgbClr r="0" g="0" b="0"/>
        </a:lnRef>
        <a:fillRef idx="0">
          <a:scrgbClr r="0" g="0" b="0"/>
        </a:fillRef>
        <a:effectRef idx="0">
          <a:scrgbClr r="0" g="0" b="0"/>
        </a:effectRef>
        <a:fontRef idx="minor"/>
      </dsp:style>
    </dsp:sp>
    <dsp:sp modelId="{5A54CC81-45B4-4E36-BF02-FA51A43336EF}">
      <dsp:nvSpPr>
        <dsp:cNvPr id="0" name=""/>
        <dsp:cNvSpPr/>
      </dsp:nvSpPr>
      <dsp:spPr>
        <a:xfrm>
          <a:off x="4391467" y="478169"/>
          <a:ext cx="2643496" cy="178632"/>
        </a:xfrm>
        <a:custGeom>
          <a:avLst/>
          <a:gdLst/>
          <a:ahLst/>
          <a:cxnLst/>
          <a:rect l="0" t="0" r="0" b="0"/>
          <a:pathLst>
            <a:path>
              <a:moveTo>
                <a:pt x="0" y="0"/>
              </a:moveTo>
              <a:lnTo>
                <a:pt x="0" y="79084"/>
              </a:lnTo>
              <a:lnTo>
                <a:pt x="2643496" y="79084"/>
              </a:lnTo>
              <a:lnTo>
                <a:pt x="2643496" y="178632"/>
              </a:lnTo>
            </a:path>
          </a:pathLst>
        </a:custGeom>
        <a:noFill/>
        <a:ln w="12700" cap="flat" cmpd="sng" algn="ctr">
          <a:solidFill>
            <a:srgbClr val="002060"/>
          </a:solidFill>
          <a:prstDash val="solid"/>
        </a:ln>
        <a:effectLst/>
      </dsp:spPr>
      <dsp:style>
        <a:lnRef idx="2">
          <a:scrgbClr r="0" g="0" b="0"/>
        </a:lnRef>
        <a:fillRef idx="0">
          <a:scrgbClr r="0" g="0" b="0"/>
        </a:fillRef>
        <a:effectRef idx="0">
          <a:scrgbClr r="0" g="0" b="0"/>
        </a:effectRef>
        <a:fontRef idx="minor"/>
      </dsp:style>
    </dsp:sp>
    <dsp:sp modelId="{D683B85A-B007-4806-8B9A-89FDDDC9C353}">
      <dsp:nvSpPr>
        <dsp:cNvPr id="0" name=""/>
        <dsp:cNvSpPr/>
      </dsp:nvSpPr>
      <dsp:spPr>
        <a:xfrm>
          <a:off x="3916691" y="1151307"/>
          <a:ext cx="178041" cy="4474942"/>
        </a:xfrm>
        <a:custGeom>
          <a:avLst/>
          <a:gdLst/>
          <a:ahLst/>
          <a:cxnLst/>
          <a:rect l="0" t="0" r="0" b="0"/>
          <a:pathLst>
            <a:path>
              <a:moveTo>
                <a:pt x="0" y="0"/>
              </a:moveTo>
              <a:lnTo>
                <a:pt x="0" y="4474942"/>
              </a:lnTo>
              <a:lnTo>
                <a:pt x="178041" y="4474942"/>
              </a:lnTo>
            </a:path>
          </a:pathLst>
        </a:custGeom>
        <a:noFill/>
        <a:ln w="12700" cap="flat" cmpd="sng" algn="ctr">
          <a:solidFill>
            <a:srgbClr val="800000"/>
          </a:solidFill>
          <a:prstDash val="sysDash"/>
        </a:ln>
        <a:effectLst/>
      </dsp:spPr>
      <dsp:style>
        <a:lnRef idx="2">
          <a:scrgbClr r="0" g="0" b="0"/>
        </a:lnRef>
        <a:fillRef idx="0">
          <a:scrgbClr r="0" g="0" b="0"/>
        </a:fillRef>
        <a:effectRef idx="0">
          <a:scrgbClr r="0" g="0" b="0"/>
        </a:effectRef>
        <a:fontRef idx="minor"/>
      </dsp:style>
    </dsp:sp>
    <dsp:sp modelId="{AA1B9547-46C3-4CBB-AC35-73200D371BF5}">
      <dsp:nvSpPr>
        <dsp:cNvPr id="0" name=""/>
        <dsp:cNvSpPr/>
      </dsp:nvSpPr>
      <dsp:spPr>
        <a:xfrm>
          <a:off x="3916691" y="1151307"/>
          <a:ext cx="178041" cy="3801805"/>
        </a:xfrm>
        <a:custGeom>
          <a:avLst/>
          <a:gdLst/>
          <a:ahLst/>
          <a:cxnLst/>
          <a:rect l="0" t="0" r="0" b="0"/>
          <a:pathLst>
            <a:path>
              <a:moveTo>
                <a:pt x="0" y="0"/>
              </a:moveTo>
              <a:lnTo>
                <a:pt x="0" y="3801805"/>
              </a:lnTo>
              <a:lnTo>
                <a:pt x="178041" y="3801805"/>
              </a:lnTo>
            </a:path>
          </a:pathLst>
        </a:custGeom>
        <a:noFill/>
        <a:ln w="12700" cap="flat" cmpd="sng" algn="ctr">
          <a:solidFill>
            <a:srgbClr val="800000"/>
          </a:solidFill>
          <a:prstDash val="sysDash"/>
        </a:ln>
        <a:effectLst/>
      </dsp:spPr>
      <dsp:style>
        <a:lnRef idx="2">
          <a:scrgbClr r="0" g="0" b="0"/>
        </a:lnRef>
        <a:fillRef idx="0">
          <a:scrgbClr r="0" g="0" b="0"/>
        </a:fillRef>
        <a:effectRef idx="0">
          <a:scrgbClr r="0" g="0" b="0"/>
        </a:effectRef>
        <a:fontRef idx="minor"/>
      </dsp:style>
    </dsp:sp>
    <dsp:sp modelId="{3FB7987D-082D-4508-AF50-5EFD37235508}">
      <dsp:nvSpPr>
        <dsp:cNvPr id="0" name=""/>
        <dsp:cNvSpPr/>
      </dsp:nvSpPr>
      <dsp:spPr>
        <a:xfrm>
          <a:off x="3916691" y="1151307"/>
          <a:ext cx="178041" cy="3128667"/>
        </a:xfrm>
        <a:custGeom>
          <a:avLst/>
          <a:gdLst/>
          <a:ahLst/>
          <a:cxnLst/>
          <a:rect l="0" t="0" r="0" b="0"/>
          <a:pathLst>
            <a:path>
              <a:moveTo>
                <a:pt x="0" y="0"/>
              </a:moveTo>
              <a:lnTo>
                <a:pt x="0" y="3128667"/>
              </a:lnTo>
              <a:lnTo>
                <a:pt x="178041" y="3128667"/>
              </a:lnTo>
            </a:path>
          </a:pathLst>
        </a:custGeom>
        <a:noFill/>
        <a:ln w="12700" cap="flat" cmpd="sng" algn="ctr">
          <a:solidFill>
            <a:srgbClr val="800000"/>
          </a:solidFill>
          <a:prstDash val="sysDash"/>
        </a:ln>
        <a:effectLst/>
      </dsp:spPr>
      <dsp:style>
        <a:lnRef idx="2">
          <a:scrgbClr r="0" g="0" b="0"/>
        </a:lnRef>
        <a:fillRef idx="0">
          <a:scrgbClr r="0" g="0" b="0"/>
        </a:fillRef>
        <a:effectRef idx="0">
          <a:scrgbClr r="0" g="0" b="0"/>
        </a:effectRef>
        <a:fontRef idx="minor"/>
      </dsp:style>
    </dsp:sp>
    <dsp:sp modelId="{EAACC45C-BF05-4E78-A53A-E893BFF3F212}">
      <dsp:nvSpPr>
        <dsp:cNvPr id="0" name=""/>
        <dsp:cNvSpPr/>
      </dsp:nvSpPr>
      <dsp:spPr>
        <a:xfrm>
          <a:off x="3916691" y="1151307"/>
          <a:ext cx="178041" cy="2455530"/>
        </a:xfrm>
        <a:custGeom>
          <a:avLst/>
          <a:gdLst/>
          <a:ahLst/>
          <a:cxnLst/>
          <a:rect l="0" t="0" r="0" b="0"/>
          <a:pathLst>
            <a:path>
              <a:moveTo>
                <a:pt x="0" y="0"/>
              </a:moveTo>
              <a:lnTo>
                <a:pt x="0" y="2455530"/>
              </a:lnTo>
              <a:lnTo>
                <a:pt x="178041" y="2455530"/>
              </a:lnTo>
            </a:path>
          </a:pathLst>
        </a:custGeom>
        <a:noFill/>
        <a:ln w="12700" cap="flat" cmpd="sng" algn="ctr">
          <a:solidFill>
            <a:srgbClr val="800000"/>
          </a:solidFill>
          <a:prstDash val="sysDash"/>
        </a:ln>
        <a:effectLst/>
      </dsp:spPr>
      <dsp:style>
        <a:lnRef idx="2">
          <a:scrgbClr r="0" g="0" b="0"/>
        </a:lnRef>
        <a:fillRef idx="0">
          <a:scrgbClr r="0" g="0" b="0"/>
        </a:fillRef>
        <a:effectRef idx="0">
          <a:scrgbClr r="0" g="0" b="0"/>
        </a:effectRef>
        <a:fontRef idx="minor"/>
      </dsp:style>
    </dsp:sp>
    <dsp:sp modelId="{29240F1E-2EB3-495F-B990-E123A08215F8}">
      <dsp:nvSpPr>
        <dsp:cNvPr id="0" name=""/>
        <dsp:cNvSpPr/>
      </dsp:nvSpPr>
      <dsp:spPr>
        <a:xfrm>
          <a:off x="3916691" y="1151307"/>
          <a:ext cx="178041" cy="1782392"/>
        </a:xfrm>
        <a:custGeom>
          <a:avLst/>
          <a:gdLst/>
          <a:ahLst/>
          <a:cxnLst/>
          <a:rect l="0" t="0" r="0" b="0"/>
          <a:pathLst>
            <a:path>
              <a:moveTo>
                <a:pt x="0" y="0"/>
              </a:moveTo>
              <a:lnTo>
                <a:pt x="0" y="1782392"/>
              </a:lnTo>
              <a:lnTo>
                <a:pt x="178041" y="1782392"/>
              </a:lnTo>
            </a:path>
          </a:pathLst>
        </a:custGeom>
        <a:noFill/>
        <a:ln w="12700" cap="flat" cmpd="sng" algn="ctr">
          <a:solidFill>
            <a:srgbClr val="800000"/>
          </a:solidFill>
          <a:prstDash val="sysDash"/>
        </a:ln>
        <a:effectLst/>
      </dsp:spPr>
      <dsp:style>
        <a:lnRef idx="2">
          <a:scrgbClr r="0" g="0" b="0"/>
        </a:lnRef>
        <a:fillRef idx="0">
          <a:scrgbClr r="0" g="0" b="0"/>
        </a:fillRef>
        <a:effectRef idx="0">
          <a:scrgbClr r="0" g="0" b="0"/>
        </a:effectRef>
        <a:fontRef idx="minor"/>
      </dsp:style>
    </dsp:sp>
    <dsp:sp modelId="{CB9ECCE8-64B7-4D84-81F9-888C1BB10981}">
      <dsp:nvSpPr>
        <dsp:cNvPr id="0" name=""/>
        <dsp:cNvSpPr/>
      </dsp:nvSpPr>
      <dsp:spPr>
        <a:xfrm>
          <a:off x="3916691" y="1151307"/>
          <a:ext cx="178041" cy="1109254"/>
        </a:xfrm>
        <a:custGeom>
          <a:avLst/>
          <a:gdLst/>
          <a:ahLst/>
          <a:cxnLst/>
          <a:rect l="0" t="0" r="0" b="0"/>
          <a:pathLst>
            <a:path>
              <a:moveTo>
                <a:pt x="0" y="0"/>
              </a:moveTo>
              <a:lnTo>
                <a:pt x="0" y="1109254"/>
              </a:lnTo>
              <a:lnTo>
                <a:pt x="178041" y="1109254"/>
              </a:lnTo>
            </a:path>
          </a:pathLst>
        </a:custGeom>
        <a:noFill/>
        <a:ln w="12700" cap="flat" cmpd="sng" algn="ctr">
          <a:solidFill>
            <a:srgbClr val="800000"/>
          </a:solidFill>
          <a:prstDash val="sysDash"/>
        </a:ln>
        <a:effectLst/>
      </dsp:spPr>
      <dsp:style>
        <a:lnRef idx="2">
          <a:scrgbClr r="0" g="0" b="0"/>
        </a:lnRef>
        <a:fillRef idx="0">
          <a:scrgbClr r="0" g="0" b="0"/>
        </a:fillRef>
        <a:effectRef idx="0">
          <a:scrgbClr r="0" g="0" b="0"/>
        </a:effectRef>
        <a:fontRef idx="minor"/>
      </dsp:style>
    </dsp:sp>
    <dsp:sp modelId="{634B9F66-2F26-4213-A5C8-B69910A8F512}">
      <dsp:nvSpPr>
        <dsp:cNvPr id="0" name=""/>
        <dsp:cNvSpPr/>
      </dsp:nvSpPr>
      <dsp:spPr>
        <a:xfrm>
          <a:off x="3916691" y="1151307"/>
          <a:ext cx="178041" cy="436117"/>
        </a:xfrm>
        <a:custGeom>
          <a:avLst/>
          <a:gdLst/>
          <a:ahLst/>
          <a:cxnLst/>
          <a:rect l="0" t="0" r="0" b="0"/>
          <a:pathLst>
            <a:path>
              <a:moveTo>
                <a:pt x="0" y="0"/>
              </a:moveTo>
              <a:lnTo>
                <a:pt x="0" y="436117"/>
              </a:lnTo>
              <a:lnTo>
                <a:pt x="178041" y="436117"/>
              </a:lnTo>
            </a:path>
          </a:pathLst>
        </a:custGeom>
        <a:noFill/>
        <a:ln w="12700" cap="flat" cmpd="sng" algn="ctr">
          <a:solidFill>
            <a:srgbClr val="800000"/>
          </a:solidFill>
          <a:prstDash val="sysDash"/>
        </a:ln>
        <a:effectLst/>
      </dsp:spPr>
      <dsp:style>
        <a:lnRef idx="2">
          <a:scrgbClr r="0" g="0" b="0"/>
        </a:lnRef>
        <a:fillRef idx="0">
          <a:scrgbClr r="0" g="0" b="0"/>
        </a:fillRef>
        <a:effectRef idx="0">
          <a:scrgbClr r="0" g="0" b="0"/>
        </a:effectRef>
        <a:fontRef idx="minor"/>
      </dsp:style>
    </dsp:sp>
    <dsp:sp modelId="{54AADBA5-25DC-4972-857D-2B58A2D0121E}">
      <dsp:nvSpPr>
        <dsp:cNvPr id="0" name=""/>
        <dsp:cNvSpPr/>
      </dsp:nvSpPr>
      <dsp:spPr>
        <a:xfrm>
          <a:off x="4345747" y="478169"/>
          <a:ext cx="91440" cy="199097"/>
        </a:xfrm>
        <a:custGeom>
          <a:avLst/>
          <a:gdLst/>
          <a:ahLst/>
          <a:cxnLst/>
          <a:rect l="0" t="0" r="0" b="0"/>
          <a:pathLst>
            <a:path>
              <a:moveTo>
                <a:pt x="45720" y="0"/>
              </a:moveTo>
              <a:lnTo>
                <a:pt x="45720" y="199097"/>
              </a:lnTo>
            </a:path>
          </a:pathLst>
        </a:custGeom>
        <a:noFill/>
        <a:ln w="12700" cap="flat" cmpd="sng" algn="ctr">
          <a:solidFill>
            <a:srgbClr val="002060"/>
          </a:solidFill>
          <a:prstDash val="solid"/>
        </a:ln>
        <a:effectLst/>
      </dsp:spPr>
      <dsp:style>
        <a:lnRef idx="2">
          <a:scrgbClr r="0" g="0" b="0"/>
        </a:lnRef>
        <a:fillRef idx="0">
          <a:scrgbClr r="0" g="0" b="0"/>
        </a:fillRef>
        <a:effectRef idx="0">
          <a:scrgbClr r="0" g="0" b="0"/>
        </a:effectRef>
        <a:fontRef idx="minor"/>
      </dsp:style>
    </dsp:sp>
    <dsp:sp modelId="{2B2322D7-107F-4D88-8E66-D47D77CB3135}">
      <dsp:nvSpPr>
        <dsp:cNvPr id="0" name=""/>
        <dsp:cNvSpPr/>
      </dsp:nvSpPr>
      <dsp:spPr>
        <a:xfrm>
          <a:off x="1416355" y="1130843"/>
          <a:ext cx="208408" cy="3824255"/>
        </a:xfrm>
        <a:custGeom>
          <a:avLst/>
          <a:gdLst/>
          <a:ahLst/>
          <a:cxnLst/>
          <a:rect l="0" t="0" r="0" b="0"/>
          <a:pathLst>
            <a:path>
              <a:moveTo>
                <a:pt x="0" y="0"/>
              </a:moveTo>
              <a:lnTo>
                <a:pt x="0" y="3824255"/>
              </a:lnTo>
              <a:lnTo>
                <a:pt x="208408" y="3824255"/>
              </a:lnTo>
            </a:path>
          </a:pathLst>
        </a:custGeom>
        <a:noFill/>
        <a:ln w="12700" cap="flat" cmpd="sng" algn="ctr">
          <a:solidFill>
            <a:srgbClr val="006666"/>
          </a:solidFill>
          <a:prstDash val="sysDash"/>
        </a:ln>
        <a:effectLst/>
      </dsp:spPr>
      <dsp:style>
        <a:lnRef idx="2">
          <a:scrgbClr r="0" g="0" b="0"/>
        </a:lnRef>
        <a:fillRef idx="0">
          <a:scrgbClr r="0" g="0" b="0"/>
        </a:fillRef>
        <a:effectRef idx="0">
          <a:scrgbClr r="0" g="0" b="0"/>
        </a:effectRef>
        <a:fontRef idx="minor"/>
      </dsp:style>
    </dsp:sp>
    <dsp:sp modelId="{561A4B14-78FA-4AE8-BF32-11C5B881C2F9}">
      <dsp:nvSpPr>
        <dsp:cNvPr id="0" name=""/>
        <dsp:cNvSpPr/>
      </dsp:nvSpPr>
      <dsp:spPr>
        <a:xfrm>
          <a:off x="1416355" y="1130843"/>
          <a:ext cx="178041" cy="3128667"/>
        </a:xfrm>
        <a:custGeom>
          <a:avLst/>
          <a:gdLst/>
          <a:ahLst/>
          <a:cxnLst/>
          <a:rect l="0" t="0" r="0" b="0"/>
          <a:pathLst>
            <a:path>
              <a:moveTo>
                <a:pt x="0" y="0"/>
              </a:moveTo>
              <a:lnTo>
                <a:pt x="0" y="3128667"/>
              </a:lnTo>
              <a:lnTo>
                <a:pt x="178041" y="3128667"/>
              </a:lnTo>
            </a:path>
          </a:pathLst>
        </a:custGeom>
        <a:noFill/>
        <a:ln w="12700" cap="flat" cmpd="sng" algn="ctr">
          <a:solidFill>
            <a:srgbClr val="006666"/>
          </a:solidFill>
          <a:prstDash val="sysDash"/>
        </a:ln>
        <a:effectLst/>
      </dsp:spPr>
      <dsp:style>
        <a:lnRef idx="2">
          <a:scrgbClr r="0" g="0" b="0"/>
        </a:lnRef>
        <a:fillRef idx="0">
          <a:scrgbClr r="0" g="0" b="0"/>
        </a:fillRef>
        <a:effectRef idx="0">
          <a:scrgbClr r="0" g="0" b="0"/>
        </a:effectRef>
        <a:fontRef idx="minor"/>
      </dsp:style>
    </dsp:sp>
    <dsp:sp modelId="{CF1FF00D-AA45-4B17-B901-A31B6F7EAD81}">
      <dsp:nvSpPr>
        <dsp:cNvPr id="0" name=""/>
        <dsp:cNvSpPr/>
      </dsp:nvSpPr>
      <dsp:spPr>
        <a:xfrm>
          <a:off x="1416355" y="1130843"/>
          <a:ext cx="178041" cy="2455530"/>
        </a:xfrm>
        <a:custGeom>
          <a:avLst/>
          <a:gdLst/>
          <a:ahLst/>
          <a:cxnLst/>
          <a:rect l="0" t="0" r="0" b="0"/>
          <a:pathLst>
            <a:path>
              <a:moveTo>
                <a:pt x="0" y="0"/>
              </a:moveTo>
              <a:lnTo>
                <a:pt x="0" y="2455530"/>
              </a:lnTo>
              <a:lnTo>
                <a:pt x="178041" y="2455530"/>
              </a:lnTo>
            </a:path>
          </a:pathLst>
        </a:custGeom>
        <a:noFill/>
        <a:ln w="12700" cap="flat" cmpd="sng" algn="ctr">
          <a:solidFill>
            <a:srgbClr val="006666"/>
          </a:solidFill>
          <a:prstDash val="sysDash"/>
        </a:ln>
        <a:effectLst/>
      </dsp:spPr>
      <dsp:style>
        <a:lnRef idx="2">
          <a:scrgbClr r="0" g="0" b="0"/>
        </a:lnRef>
        <a:fillRef idx="0">
          <a:scrgbClr r="0" g="0" b="0"/>
        </a:fillRef>
        <a:effectRef idx="0">
          <a:scrgbClr r="0" g="0" b="0"/>
        </a:effectRef>
        <a:fontRef idx="minor"/>
      </dsp:style>
    </dsp:sp>
    <dsp:sp modelId="{73E3932B-7F7E-479A-B6D8-DE05274E7E9C}">
      <dsp:nvSpPr>
        <dsp:cNvPr id="0" name=""/>
        <dsp:cNvSpPr/>
      </dsp:nvSpPr>
      <dsp:spPr>
        <a:xfrm>
          <a:off x="1416355" y="1130843"/>
          <a:ext cx="178041" cy="1782392"/>
        </a:xfrm>
        <a:custGeom>
          <a:avLst/>
          <a:gdLst/>
          <a:ahLst/>
          <a:cxnLst/>
          <a:rect l="0" t="0" r="0" b="0"/>
          <a:pathLst>
            <a:path>
              <a:moveTo>
                <a:pt x="0" y="0"/>
              </a:moveTo>
              <a:lnTo>
                <a:pt x="0" y="1782392"/>
              </a:lnTo>
              <a:lnTo>
                <a:pt x="178041" y="1782392"/>
              </a:lnTo>
            </a:path>
          </a:pathLst>
        </a:custGeom>
        <a:noFill/>
        <a:ln w="12700" cap="flat" cmpd="sng" algn="ctr">
          <a:solidFill>
            <a:srgbClr val="006666"/>
          </a:solidFill>
          <a:prstDash val="sysDash"/>
        </a:ln>
        <a:effectLst/>
      </dsp:spPr>
      <dsp:style>
        <a:lnRef idx="2">
          <a:scrgbClr r="0" g="0" b="0"/>
        </a:lnRef>
        <a:fillRef idx="0">
          <a:scrgbClr r="0" g="0" b="0"/>
        </a:fillRef>
        <a:effectRef idx="0">
          <a:scrgbClr r="0" g="0" b="0"/>
        </a:effectRef>
        <a:fontRef idx="minor"/>
      </dsp:style>
    </dsp:sp>
    <dsp:sp modelId="{964CF5F1-35B7-4A65-A579-8FF593B624D8}">
      <dsp:nvSpPr>
        <dsp:cNvPr id="0" name=""/>
        <dsp:cNvSpPr/>
      </dsp:nvSpPr>
      <dsp:spPr>
        <a:xfrm>
          <a:off x="1416355" y="1130843"/>
          <a:ext cx="178041" cy="1109254"/>
        </a:xfrm>
        <a:custGeom>
          <a:avLst/>
          <a:gdLst/>
          <a:ahLst/>
          <a:cxnLst/>
          <a:rect l="0" t="0" r="0" b="0"/>
          <a:pathLst>
            <a:path>
              <a:moveTo>
                <a:pt x="0" y="0"/>
              </a:moveTo>
              <a:lnTo>
                <a:pt x="0" y="1109254"/>
              </a:lnTo>
              <a:lnTo>
                <a:pt x="178041" y="1109254"/>
              </a:lnTo>
            </a:path>
          </a:pathLst>
        </a:custGeom>
        <a:noFill/>
        <a:ln w="12700" cap="flat" cmpd="sng" algn="ctr">
          <a:solidFill>
            <a:srgbClr val="006666"/>
          </a:solidFill>
          <a:prstDash val="sysDash"/>
        </a:ln>
        <a:effectLst/>
      </dsp:spPr>
      <dsp:style>
        <a:lnRef idx="2">
          <a:scrgbClr r="0" g="0" b="0"/>
        </a:lnRef>
        <a:fillRef idx="0">
          <a:scrgbClr r="0" g="0" b="0"/>
        </a:fillRef>
        <a:effectRef idx="0">
          <a:scrgbClr r="0" g="0" b="0"/>
        </a:effectRef>
        <a:fontRef idx="minor"/>
      </dsp:style>
    </dsp:sp>
    <dsp:sp modelId="{BD889558-3F5A-4BDA-8C68-7A03444B7976}">
      <dsp:nvSpPr>
        <dsp:cNvPr id="0" name=""/>
        <dsp:cNvSpPr/>
      </dsp:nvSpPr>
      <dsp:spPr>
        <a:xfrm>
          <a:off x="1416355" y="1130843"/>
          <a:ext cx="178041" cy="436117"/>
        </a:xfrm>
        <a:custGeom>
          <a:avLst/>
          <a:gdLst/>
          <a:ahLst/>
          <a:cxnLst/>
          <a:rect l="0" t="0" r="0" b="0"/>
          <a:pathLst>
            <a:path>
              <a:moveTo>
                <a:pt x="0" y="0"/>
              </a:moveTo>
              <a:lnTo>
                <a:pt x="0" y="436117"/>
              </a:lnTo>
              <a:lnTo>
                <a:pt x="178041" y="436117"/>
              </a:lnTo>
            </a:path>
          </a:pathLst>
        </a:custGeom>
        <a:noFill/>
        <a:ln w="12700" cap="flat" cmpd="sng" algn="ctr">
          <a:solidFill>
            <a:srgbClr val="006666"/>
          </a:solidFill>
          <a:prstDash val="sysDash"/>
        </a:ln>
        <a:effectLst/>
      </dsp:spPr>
      <dsp:style>
        <a:lnRef idx="2">
          <a:scrgbClr r="0" g="0" b="0"/>
        </a:lnRef>
        <a:fillRef idx="0">
          <a:scrgbClr r="0" g="0" b="0"/>
        </a:fillRef>
        <a:effectRef idx="0">
          <a:scrgbClr r="0" g="0" b="0"/>
        </a:effectRef>
        <a:fontRef idx="minor"/>
      </dsp:style>
    </dsp:sp>
    <dsp:sp modelId="{4BC4D4D1-02C1-478A-AE4B-3C1061B7F146}">
      <dsp:nvSpPr>
        <dsp:cNvPr id="0" name=""/>
        <dsp:cNvSpPr/>
      </dsp:nvSpPr>
      <dsp:spPr>
        <a:xfrm>
          <a:off x="1891131" y="478169"/>
          <a:ext cx="2500336" cy="178632"/>
        </a:xfrm>
        <a:custGeom>
          <a:avLst/>
          <a:gdLst/>
          <a:ahLst/>
          <a:cxnLst/>
          <a:rect l="0" t="0" r="0" b="0"/>
          <a:pathLst>
            <a:path>
              <a:moveTo>
                <a:pt x="2500336" y="0"/>
              </a:moveTo>
              <a:lnTo>
                <a:pt x="2500336" y="79084"/>
              </a:lnTo>
              <a:lnTo>
                <a:pt x="0" y="79084"/>
              </a:lnTo>
              <a:lnTo>
                <a:pt x="0" y="178632"/>
              </a:lnTo>
            </a:path>
          </a:pathLst>
        </a:custGeom>
        <a:noFill/>
        <a:ln w="12700" cap="flat" cmpd="sng" algn="ctr">
          <a:solidFill>
            <a:srgbClr val="002060"/>
          </a:solidFill>
          <a:prstDash val="solid"/>
        </a:ln>
        <a:effectLst/>
      </dsp:spPr>
      <dsp:style>
        <a:lnRef idx="2">
          <a:scrgbClr r="0" g="0" b="0"/>
        </a:lnRef>
        <a:fillRef idx="0">
          <a:scrgbClr r="0" g="0" b="0"/>
        </a:fillRef>
        <a:effectRef idx="0">
          <a:scrgbClr r="0" g="0" b="0"/>
        </a:effectRef>
        <a:fontRef idx="minor"/>
      </dsp:style>
    </dsp:sp>
    <dsp:sp modelId="{1A022A30-76AD-43A8-A5B0-AD9AE30E8122}">
      <dsp:nvSpPr>
        <dsp:cNvPr id="0" name=""/>
        <dsp:cNvSpPr/>
      </dsp:nvSpPr>
      <dsp:spPr>
        <a:xfrm>
          <a:off x="3917427" y="4129"/>
          <a:ext cx="948081" cy="474040"/>
        </a:xfrm>
        <a:prstGeom prst="rect">
          <a:avLst/>
        </a:prstGeom>
        <a:solidFill>
          <a:srgbClr val="002060"/>
        </a:solidFill>
        <a:ln w="12700"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Arial" panose="020B0604020202020204" pitchFamily="34" charset="0"/>
              <a:cs typeface="Arial" panose="020B0604020202020204" pitchFamily="34" charset="0"/>
            </a:rPr>
            <a:t>Predictive Modeling</a:t>
          </a:r>
          <a:endParaRPr lang="en-US" sz="1200" kern="1200" dirty="0"/>
        </a:p>
      </dsp:txBody>
      <dsp:txXfrm>
        <a:off x="3917427" y="4129"/>
        <a:ext cx="948081" cy="474040"/>
      </dsp:txXfrm>
    </dsp:sp>
    <dsp:sp modelId="{B4ACD554-58B7-444B-8E60-93589313D0D2}">
      <dsp:nvSpPr>
        <dsp:cNvPr id="0" name=""/>
        <dsp:cNvSpPr/>
      </dsp:nvSpPr>
      <dsp:spPr>
        <a:xfrm>
          <a:off x="1297660" y="656802"/>
          <a:ext cx="1186940" cy="474040"/>
        </a:xfrm>
        <a:prstGeom prst="rect">
          <a:avLst/>
        </a:prstGeom>
        <a:solidFill>
          <a:srgbClr val="006666"/>
        </a:solidFill>
        <a:ln w="12700"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Arial" panose="020B0604020202020204" pitchFamily="34" charset="0"/>
              <a:cs typeface="Arial" panose="020B0604020202020204" pitchFamily="34" charset="0"/>
            </a:rPr>
            <a:t>Regression Modeling</a:t>
          </a:r>
        </a:p>
      </dsp:txBody>
      <dsp:txXfrm>
        <a:off x="1297660" y="656802"/>
        <a:ext cx="1186940" cy="474040"/>
      </dsp:txXfrm>
    </dsp:sp>
    <dsp:sp modelId="{F2044C4E-2F35-4449-AF17-00297E25AA6E}">
      <dsp:nvSpPr>
        <dsp:cNvPr id="0" name=""/>
        <dsp:cNvSpPr/>
      </dsp:nvSpPr>
      <dsp:spPr>
        <a:xfrm>
          <a:off x="1594396" y="1329940"/>
          <a:ext cx="1325881" cy="474040"/>
        </a:xfrm>
        <a:prstGeom prst="rect">
          <a:avLst/>
        </a:prstGeom>
        <a:solidFill>
          <a:schemeClr val="bg2">
            <a:lumMod val="20000"/>
            <a:lumOff val="80000"/>
          </a:schemeClr>
        </a:solidFill>
        <a:ln w="952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latin typeface="Arial" panose="020B0604020202020204" pitchFamily="34" charset="0"/>
              <a:cs typeface="Arial" panose="020B0604020202020204" pitchFamily="34" charset="0"/>
            </a:rPr>
            <a:t>Linear Regression</a:t>
          </a:r>
        </a:p>
      </dsp:txBody>
      <dsp:txXfrm>
        <a:off x="1594396" y="1329940"/>
        <a:ext cx="1325881" cy="474040"/>
      </dsp:txXfrm>
    </dsp:sp>
    <dsp:sp modelId="{94464950-DE03-47C0-802B-457E4109C737}">
      <dsp:nvSpPr>
        <dsp:cNvPr id="0" name=""/>
        <dsp:cNvSpPr/>
      </dsp:nvSpPr>
      <dsp:spPr>
        <a:xfrm>
          <a:off x="1594396" y="2003077"/>
          <a:ext cx="1325881" cy="474040"/>
        </a:xfrm>
        <a:prstGeom prst="rect">
          <a:avLst/>
        </a:prstGeom>
        <a:solidFill>
          <a:schemeClr val="bg2">
            <a:lumMod val="20000"/>
            <a:lumOff val="80000"/>
          </a:schemeClr>
        </a:solidFill>
        <a:ln w="952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latin typeface="Arial" panose="020B0604020202020204" pitchFamily="34" charset="0"/>
              <a:cs typeface="Arial" panose="020B0604020202020204" pitchFamily="34" charset="0"/>
            </a:rPr>
            <a:t>Logistic Regression</a:t>
          </a:r>
        </a:p>
      </dsp:txBody>
      <dsp:txXfrm>
        <a:off x="1594396" y="2003077"/>
        <a:ext cx="1325881" cy="474040"/>
      </dsp:txXfrm>
    </dsp:sp>
    <dsp:sp modelId="{9E28B710-0D32-466B-B8E9-910F27DDF6F1}">
      <dsp:nvSpPr>
        <dsp:cNvPr id="0" name=""/>
        <dsp:cNvSpPr/>
      </dsp:nvSpPr>
      <dsp:spPr>
        <a:xfrm>
          <a:off x="1594396" y="2676215"/>
          <a:ext cx="1325881" cy="474040"/>
        </a:xfrm>
        <a:prstGeom prst="rect">
          <a:avLst/>
        </a:prstGeom>
        <a:solidFill>
          <a:schemeClr val="bg2">
            <a:lumMod val="20000"/>
            <a:lumOff val="80000"/>
          </a:schemeClr>
        </a:solidFill>
        <a:ln w="952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latin typeface="Arial" panose="020B0604020202020204" pitchFamily="34" charset="0"/>
              <a:cs typeface="Arial" panose="020B0604020202020204" pitchFamily="34" charset="0"/>
            </a:rPr>
            <a:t>Multivariate Adaptive Regression Splines (MARS)</a:t>
          </a:r>
        </a:p>
      </dsp:txBody>
      <dsp:txXfrm>
        <a:off x="1594396" y="2676215"/>
        <a:ext cx="1325881" cy="474040"/>
      </dsp:txXfrm>
    </dsp:sp>
    <dsp:sp modelId="{FCAFB489-601F-43E9-8E6E-273CA5722026}">
      <dsp:nvSpPr>
        <dsp:cNvPr id="0" name=""/>
        <dsp:cNvSpPr/>
      </dsp:nvSpPr>
      <dsp:spPr>
        <a:xfrm>
          <a:off x="1594396" y="3349352"/>
          <a:ext cx="1325881" cy="474040"/>
        </a:xfrm>
        <a:prstGeom prst="rect">
          <a:avLst/>
        </a:prstGeom>
        <a:solidFill>
          <a:schemeClr val="bg2">
            <a:lumMod val="20000"/>
            <a:lumOff val="80000"/>
          </a:schemeClr>
        </a:solidFill>
        <a:ln w="952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latin typeface="Arial" panose="020B0604020202020204" pitchFamily="34" charset="0"/>
              <a:cs typeface="Arial" panose="020B0604020202020204" pitchFamily="34" charset="0"/>
            </a:rPr>
            <a:t>Generalized Additive Model (GAM)</a:t>
          </a:r>
        </a:p>
      </dsp:txBody>
      <dsp:txXfrm>
        <a:off x="1594396" y="3349352"/>
        <a:ext cx="1325881" cy="474040"/>
      </dsp:txXfrm>
    </dsp:sp>
    <dsp:sp modelId="{068C0089-AA06-4FD7-A81A-530DD4AA2B0C}">
      <dsp:nvSpPr>
        <dsp:cNvPr id="0" name=""/>
        <dsp:cNvSpPr/>
      </dsp:nvSpPr>
      <dsp:spPr>
        <a:xfrm>
          <a:off x="1594396" y="4022490"/>
          <a:ext cx="1325881" cy="474040"/>
        </a:xfrm>
        <a:prstGeom prst="rect">
          <a:avLst/>
        </a:prstGeom>
        <a:solidFill>
          <a:schemeClr val="bg2">
            <a:lumMod val="20000"/>
            <a:lumOff val="80000"/>
          </a:schemeClr>
        </a:solidFill>
        <a:ln w="952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latin typeface="Arial" panose="020B0604020202020204" pitchFamily="34" charset="0"/>
              <a:cs typeface="Arial" panose="020B0604020202020204" pitchFamily="34" charset="0"/>
            </a:rPr>
            <a:t>Latent Variable Model</a:t>
          </a:r>
        </a:p>
      </dsp:txBody>
      <dsp:txXfrm>
        <a:off x="1594396" y="4022490"/>
        <a:ext cx="1325881" cy="474040"/>
      </dsp:txXfrm>
    </dsp:sp>
    <dsp:sp modelId="{739A4552-B98D-4A5A-8CB3-B7B5B88D158D}">
      <dsp:nvSpPr>
        <dsp:cNvPr id="0" name=""/>
        <dsp:cNvSpPr/>
      </dsp:nvSpPr>
      <dsp:spPr>
        <a:xfrm>
          <a:off x="1624763" y="4718078"/>
          <a:ext cx="1325881" cy="474040"/>
        </a:xfrm>
        <a:prstGeom prst="rect">
          <a:avLst/>
        </a:prstGeom>
        <a:solidFill>
          <a:schemeClr val="bg2">
            <a:lumMod val="20000"/>
            <a:lumOff val="80000"/>
          </a:schemeClr>
        </a:solidFill>
        <a:ln w="952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latin typeface="Arial" panose="020B0604020202020204" pitchFamily="34" charset="0"/>
              <a:cs typeface="Arial" panose="020B0604020202020204" pitchFamily="34" charset="0"/>
            </a:rPr>
            <a:t>Hierarchical Model</a:t>
          </a:r>
        </a:p>
      </dsp:txBody>
      <dsp:txXfrm>
        <a:off x="1624763" y="4718078"/>
        <a:ext cx="1325881" cy="474040"/>
      </dsp:txXfrm>
    </dsp:sp>
    <dsp:sp modelId="{7E55027B-AA45-44B7-B0AA-4A6F45E84B6E}">
      <dsp:nvSpPr>
        <dsp:cNvPr id="0" name=""/>
        <dsp:cNvSpPr/>
      </dsp:nvSpPr>
      <dsp:spPr>
        <a:xfrm>
          <a:off x="3797997" y="677266"/>
          <a:ext cx="1186940" cy="474040"/>
        </a:xfrm>
        <a:prstGeom prst="rect">
          <a:avLst/>
        </a:prstGeom>
        <a:solidFill>
          <a:srgbClr val="800000"/>
        </a:solidFill>
        <a:ln w="12700"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Arial" panose="020B0604020202020204" pitchFamily="34" charset="0"/>
              <a:cs typeface="Arial" panose="020B0604020202020204" pitchFamily="34" charset="0"/>
            </a:rPr>
            <a:t>Time Series Modeling</a:t>
          </a:r>
        </a:p>
      </dsp:txBody>
      <dsp:txXfrm>
        <a:off x="3797997" y="677266"/>
        <a:ext cx="1186940" cy="474040"/>
      </dsp:txXfrm>
    </dsp:sp>
    <dsp:sp modelId="{E72CA8C4-08A4-437C-8EFD-09995A6DA887}">
      <dsp:nvSpPr>
        <dsp:cNvPr id="0" name=""/>
        <dsp:cNvSpPr/>
      </dsp:nvSpPr>
      <dsp:spPr>
        <a:xfrm>
          <a:off x="4094732" y="1350404"/>
          <a:ext cx="1325881" cy="474040"/>
        </a:xfrm>
        <a:prstGeom prst="rect">
          <a:avLst/>
        </a:prstGeom>
        <a:solidFill>
          <a:srgbClr val="D8CBCB"/>
        </a:solidFill>
        <a:ln w="952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latin typeface="Arial" panose="020B0604020202020204" pitchFamily="34" charset="0"/>
              <a:cs typeface="Arial" panose="020B0604020202020204" pitchFamily="34" charset="0"/>
            </a:rPr>
            <a:t>Time Series Basics</a:t>
          </a:r>
        </a:p>
      </dsp:txBody>
      <dsp:txXfrm>
        <a:off x="4094732" y="1350404"/>
        <a:ext cx="1325881" cy="474040"/>
      </dsp:txXfrm>
    </dsp:sp>
    <dsp:sp modelId="{7262CFDE-3A78-4D6F-88FF-6CD509985F4F}">
      <dsp:nvSpPr>
        <dsp:cNvPr id="0" name=""/>
        <dsp:cNvSpPr/>
      </dsp:nvSpPr>
      <dsp:spPr>
        <a:xfrm>
          <a:off x="4094732" y="2023542"/>
          <a:ext cx="1325881" cy="474040"/>
        </a:xfrm>
        <a:prstGeom prst="rect">
          <a:avLst/>
        </a:prstGeom>
        <a:solidFill>
          <a:srgbClr val="D8CBCB"/>
        </a:solidFill>
        <a:ln w="952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latin typeface="Arial" panose="020B0604020202020204" pitchFamily="34" charset="0"/>
              <a:cs typeface="Arial" panose="020B0604020202020204" pitchFamily="34" charset="0"/>
            </a:rPr>
            <a:t>Basic Time Series Modeling</a:t>
          </a:r>
        </a:p>
      </dsp:txBody>
      <dsp:txXfrm>
        <a:off x="4094732" y="2023542"/>
        <a:ext cx="1325881" cy="474040"/>
      </dsp:txXfrm>
    </dsp:sp>
    <dsp:sp modelId="{5C28023B-139B-4E0A-AD98-BB5BBEECB46E}">
      <dsp:nvSpPr>
        <dsp:cNvPr id="0" name=""/>
        <dsp:cNvSpPr/>
      </dsp:nvSpPr>
      <dsp:spPr>
        <a:xfrm>
          <a:off x="4094732" y="2696679"/>
          <a:ext cx="1325881" cy="474040"/>
        </a:xfrm>
        <a:prstGeom prst="rect">
          <a:avLst/>
        </a:prstGeom>
        <a:solidFill>
          <a:srgbClr val="D8CBCB"/>
        </a:solidFill>
        <a:ln w="952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latin typeface="Arial" panose="020B0604020202020204" pitchFamily="34" charset="0"/>
              <a:cs typeface="Arial" panose="020B0604020202020204" pitchFamily="34" charset="0"/>
            </a:rPr>
            <a:t>Exponential Smoothening</a:t>
          </a:r>
        </a:p>
      </dsp:txBody>
      <dsp:txXfrm>
        <a:off x="4094732" y="2696679"/>
        <a:ext cx="1325881" cy="474040"/>
      </dsp:txXfrm>
    </dsp:sp>
    <dsp:sp modelId="{D92D7648-9CA6-4779-8286-35F18E970604}">
      <dsp:nvSpPr>
        <dsp:cNvPr id="0" name=""/>
        <dsp:cNvSpPr/>
      </dsp:nvSpPr>
      <dsp:spPr>
        <a:xfrm>
          <a:off x="4094732" y="3369817"/>
          <a:ext cx="1325881" cy="474040"/>
        </a:xfrm>
        <a:prstGeom prst="rect">
          <a:avLst/>
        </a:prstGeom>
        <a:solidFill>
          <a:srgbClr val="D8CBCB"/>
        </a:solidFill>
        <a:ln w="952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latin typeface="Arial" panose="020B0604020202020204" pitchFamily="34" charset="0"/>
              <a:cs typeface="Arial" panose="020B0604020202020204" pitchFamily="34" charset="0"/>
            </a:rPr>
            <a:t>ARIMA</a:t>
          </a:r>
        </a:p>
      </dsp:txBody>
      <dsp:txXfrm>
        <a:off x="4094732" y="3369817"/>
        <a:ext cx="1325881" cy="474040"/>
      </dsp:txXfrm>
    </dsp:sp>
    <dsp:sp modelId="{BD89DBBE-506C-4DCA-BB3F-CF07A7265255}">
      <dsp:nvSpPr>
        <dsp:cNvPr id="0" name=""/>
        <dsp:cNvSpPr/>
      </dsp:nvSpPr>
      <dsp:spPr>
        <a:xfrm>
          <a:off x="4094732" y="4042954"/>
          <a:ext cx="1325881" cy="474040"/>
        </a:xfrm>
        <a:prstGeom prst="rect">
          <a:avLst/>
        </a:prstGeom>
        <a:solidFill>
          <a:srgbClr val="D8CBCB"/>
        </a:solidFill>
        <a:ln w="952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latin typeface="Arial" panose="020B0604020202020204" pitchFamily="34" charset="0"/>
              <a:cs typeface="Arial" panose="020B0604020202020204" pitchFamily="34" charset="0"/>
            </a:rPr>
            <a:t>Dynamic Time Series Model</a:t>
          </a:r>
        </a:p>
      </dsp:txBody>
      <dsp:txXfrm>
        <a:off x="4094732" y="4042954"/>
        <a:ext cx="1325881" cy="474040"/>
      </dsp:txXfrm>
    </dsp:sp>
    <dsp:sp modelId="{407039E6-C3E4-4E43-9366-684C249EEC7C}">
      <dsp:nvSpPr>
        <dsp:cNvPr id="0" name=""/>
        <dsp:cNvSpPr/>
      </dsp:nvSpPr>
      <dsp:spPr>
        <a:xfrm>
          <a:off x="4094732" y="4716092"/>
          <a:ext cx="1325881" cy="474040"/>
        </a:xfrm>
        <a:prstGeom prst="rect">
          <a:avLst/>
        </a:prstGeom>
        <a:solidFill>
          <a:srgbClr val="D8CBCB"/>
        </a:solidFill>
        <a:ln w="952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latin typeface="Arial" panose="020B0604020202020204" pitchFamily="34" charset="0"/>
              <a:cs typeface="Arial" panose="020B0604020202020204" pitchFamily="34" charset="0"/>
            </a:rPr>
            <a:t>Croston’s Model</a:t>
          </a:r>
        </a:p>
      </dsp:txBody>
      <dsp:txXfrm>
        <a:off x="4094732" y="4716092"/>
        <a:ext cx="1325881" cy="474040"/>
      </dsp:txXfrm>
    </dsp:sp>
    <dsp:sp modelId="{F58B2D42-B557-45F9-B21F-B0CFB9F18872}">
      <dsp:nvSpPr>
        <dsp:cNvPr id="0" name=""/>
        <dsp:cNvSpPr/>
      </dsp:nvSpPr>
      <dsp:spPr>
        <a:xfrm>
          <a:off x="4094732" y="5389230"/>
          <a:ext cx="1325881" cy="474040"/>
        </a:xfrm>
        <a:prstGeom prst="rect">
          <a:avLst/>
        </a:prstGeom>
        <a:solidFill>
          <a:srgbClr val="D8CBCB"/>
        </a:solidFill>
        <a:ln w="952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latin typeface="Arial" panose="020B0604020202020204" pitchFamily="34" charset="0"/>
              <a:cs typeface="Arial" panose="020B0604020202020204" pitchFamily="34" charset="0"/>
            </a:rPr>
            <a:t>Model Selection</a:t>
          </a:r>
        </a:p>
      </dsp:txBody>
      <dsp:txXfrm>
        <a:off x="4094732" y="5389230"/>
        <a:ext cx="1325881" cy="474040"/>
      </dsp:txXfrm>
    </dsp:sp>
    <dsp:sp modelId="{B1898BA3-B0A5-4A50-8348-D8B0E823CDCC}">
      <dsp:nvSpPr>
        <dsp:cNvPr id="0" name=""/>
        <dsp:cNvSpPr/>
      </dsp:nvSpPr>
      <dsp:spPr>
        <a:xfrm>
          <a:off x="6441494" y="656802"/>
          <a:ext cx="1186940" cy="474040"/>
        </a:xfrm>
        <a:prstGeom prst="rect">
          <a:avLst/>
        </a:prstGeom>
        <a:solidFill>
          <a:srgbClr val="666666"/>
        </a:solidFill>
        <a:ln w="12700"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Arial" panose="020B0604020202020204" pitchFamily="34" charset="0"/>
              <a:cs typeface="Arial" panose="020B0604020202020204" pitchFamily="34" charset="0"/>
            </a:rPr>
            <a:t>Decision Tree Modeling</a:t>
          </a:r>
        </a:p>
      </dsp:txBody>
      <dsp:txXfrm>
        <a:off x="6441494" y="656802"/>
        <a:ext cx="1186940" cy="474040"/>
      </dsp:txXfrm>
    </dsp:sp>
    <dsp:sp modelId="{1C44B48A-23AF-47AD-BAD9-708781A38DCF}">
      <dsp:nvSpPr>
        <dsp:cNvPr id="0" name=""/>
        <dsp:cNvSpPr/>
      </dsp:nvSpPr>
      <dsp:spPr>
        <a:xfrm>
          <a:off x="6738229" y="1343583"/>
          <a:ext cx="1325881" cy="474040"/>
        </a:xfrm>
        <a:prstGeom prst="rect">
          <a:avLst/>
        </a:prstGeom>
        <a:solidFill>
          <a:schemeClr val="bg1">
            <a:lumMod val="95000"/>
          </a:schemeClr>
        </a:solidFill>
        <a:ln w="952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latin typeface="Arial" panose="020B0604020202020204" pitchFamily="34" charset="0"/>
              <a:cs typeface="Arial" panose="020B0604020202020204" pitchFamily="34" charset="0"/>
            </a:rPr>
            <a:t>Decision Tree Basic</a:t>
          </a:r>
        </a:p>
      </dsp:txBody>
      <dsp:txXfrm>
        <a:off x="6738229" y="1343583"/>
        <a:ext cx="1325881" cy="474040"/>
      </dsp:txXfrm>
    </dsp:sp>
    <dsp:sp modelId="{235FCDCF-6C56-46D2-98B1-61DD1901DCAA}">
      <dsp:nvSpPr>
        <dsp:cNvPr id="0" name=""/>
        <dsp:cNvSpPr/>
      </dsp:nvSpPr>
      <dsp:spPr>
        <a:xfrm>
          <a:off x="6738229" y="2016720"/>
          <a:ext cx="1325881" cy="474040"/>
        </a:xfrm>
        <a:prstGeom prst="rect">
          <a:avLst/>
        </a:prstGeom>
        <a:solidFill>
          <a:schemeClr val="bg1">
            <a:lumMod val="95000"/>
          </a:schemeClr>
        </a:solidFill>
        <a:ln w="952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latin typeface="Arial" panose="020B0604020202020204" pitchFamily="34" charset="0"/>
              <a:cs typeface="Arial" panose="020B0604020202020204" pitchFamily="34" charset="0"/>
            </a:rPr>
            <a:t>Random Forest (RF)</a:t>
          </a:r>
        </a:p>
      </dsp:txBody>
      <dsp:txXfrm>
        <a:off x="6738229" y="2016720"/>
        <a:ext cx="1325881" cy="474040"/>
      </dsp:txXfrm>
    </dsp:sp>
    <dsp:sp modelId="{C05E1F08-26F6-4394-B49E-EAFD9D965CF1}">
      <dsp:nvSpPr>
        <dsp:cNvPr id="0" name=""/>
        <dsp:cNvSpPr/>
      </dsp:nvSpPr>
      <dsp:spPr>
        <a:xfrm>
          <a:off x="6738229" y="2689858"/>
          <a:ext cx="1325881" cy="474040"/>
        </a:xfrm>
        <a:prstGeom prst="rect">
          <a:avLst/>
        </a:prstGeom>
        <a:solidFill>
          <a:schemeClr val="bg1">
            <a:lumMod val="95000"/>
          </a:schemeClr>
        </a:solidFill>
        <a:ln w="952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latin typeface="Arial" panose="020B0604020202020204" pitchFamily="34" charset="0"/>
              <a:cs typeface="Arial" panose="020B0604020202020204" pitchFamily="34" charset="0"/>
            </a:rPr>
            <a:t>Xtreme Gradient Boosting (XGB)</a:t>
          </a:r>
        </a:p>
      </dsp:txBody>
      <dsp:txXfrm>
        <a:off x="6738229" y="2689858"/>
        <a:ext cx="1325881" cy="47404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08.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16.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18.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31.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35.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48.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70.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7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sldNum" sz="quarter" idx="3"/>
          </p:nvPr>
        </p:nvSpPr>
        <p:spPr bwMode="auto">
          <a:xfrm>
            <a:off x="6872288" y="9398000"/>
            <a:ext cx="395287" cy="163513"/>
          </a:xfrm>
          <a:prstGeom prst="rect">
            <a:avLst/>
          </a:prstGeom>
          <a:noFill/>
          <a:ln w="12700">
            <a:noFill/>
            <a:miter lim="800000"/>
            <a:headEnd/>
            <a:tailEnd/>
          </a:ln>
          <a:effectLst/>
        </p:spPr>
        <p:txBody>
          <a:bodyPr vert="horz" wrap="none" lIns="0" tIns="0" rIns="0" bIns="0" numCol="1" anchor="b" anchorCtr="0" compatLnSpc="1">
            <a:prstTxWarp prst="textNoShape">
              <a:avLst/>
            </a:prstTxWarp>
          </a:bodyPr>
          <a:lstStyle>
            <a:lvl1pPr algn="r" defTabSz="962025">
              <a:spcBef>
                <a:spcPct val="0"/>
              </a:spcBef>
              <a:buClrTx/>
              <a:buFontTx/>
              <a:buNone/>
              <a:defRPr sz="800"/>
            </a:lvl1pPr>
          </a:lstStyle>
          <a:p>
            <a:fld id="{0930B7C4-A07F-45E8-A56F-A23132B9C823}" type="slidenum">
              <a:rPr lang="en-US"/>
              <a:pPr/>
              <a:t>‹#›</a:t>
            </a:fld>
            <a:endParaRPr lang="en-US" dirty="0"/>
          </a:p>
        </p:txBody>
      </p:sp>
    </p:spTree>
    <p:extLst>
      <p:ext uri="{BB962C8B-B14F-4D97-AF65-F5344CB8AC3E}">
        <p14:creationId xmlns:p14="http://schemas.microsoft.com/office/powerpoint/2010/main" val="37881660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638175" y="4562475"/>
            <a:ext cx="5986463" cy="4737100"/>
          </a:xfrm>
          <a:prstGeom prst="rect">
            <a:avLst/>
          </a:prstGeom>
          <a:noFill/>
          <a:ln w="12700">
            <a:noFill/>
            <a:miter lim="800000"/>
            <a:headEnd/>
            <a:tailEnd/>
          </a:ln>
          <a:effectLst/>
        </p:spPr>
        <p:txBody>
          <a:bodyPr vert="horz" wrap="square" lIns="96618" tIns="47461" rIns="96618" bIns="47461" numCol="1" anchor="t" anchorCtr="0" compatLnSpc="1">
            <a:prstTxWarp prst="textNoShape">
              <a:avLst/>
            </a:prstTxWarp>
          </a:bodyPr>
          <a:lstStyle/>
          <a:p>
            <a:pPr lvl="0"/>
            <a:r>
              <a:rPr lang="en-US"/>
              <a:t>Click to edit Master text styles</a:t>
            </a:r>
          </a:p>
          <a:p>
            <a:pPr lvl="1"/>
            <a:r>
              <a:rPr lang="en-US"/>
              <a:t>Second level</a:t>
            </a:r>
          </a:p>
        </p:txBody>
      </p:sp>
      <p:sp>
        <p:nvSpPr>
          <p:cNvPr id="2051" name="Rectangle 3"/>
          <p:cNvSpPr>
            <a:spLocks noGrp="1" noRot="1" noChangeAspect="1" noChangeArrowheads="1" noTextEdit="1"/>
          </p:cNvSpPr>
          <p:nvPr>
            <p:ph type="sldImg" idx="2"/>
          </p:nvPr>
        </p:nvSpPr>
        <p:spPr bwMode="auto">
          <a:xfrm>
            <a:off x="676275" y="220663"/>
            <a:ext cx="5911850" cy="4092575"/>
          </a:xfrm>
          <a:prstGeom prst="rect">
            <a:avLst/>
          </a:prstGeom>
          <a:noFill/>
          <a:ln w="12700">
            <a:solidFill>
              <a:schemeClr val="tx1"/>
            </a:solidFill>
            <a:miter lim="800000"/>
            <a:headEnd/>
            <a:tailEnd/>
          </a:ln>
          <a:effectLst/>
        </p:spPr>
      </p:sp>
      <p:sp>
        <p:nvSpPr>
          <p:cNvPr id="2052" name="Rectangle 4"/>
          <p:cNvSpPr>
            <a:spLocks noGrp="1" noChangeArrowheads="1"/>
          </p:cNvSpPr>
          <p:nvPr>
            <p:ph type="sldNum" sz="quarter" idx="5"/>
          </p:nvPr>
        </p:nvSpPr>
        <p:spPr bwMode="auto">
          <a:xfrm>
            <a:off x="7027863" y="9417050"/>
            <a:ext cx="239712" cy="144463"/>
          </a:xfrm>
          <a:prstGeom prst="rect">
            <a:avLst/>
          </a:prstGeom>
          <a:noFill/>
          <a:ln w="12700">
            <a:noFill/>
            <a:miter lim="800000"/>
            <a:headEnd/>
            <a:tailEnd/>
          </a:ln>
          <a:effectLst/>
        </p:spPr>
        <p:txBody>
          <a:bodyPr vert="horz" wrap="none" lIns="0" tIns="0" rIns="0" bIns="0" numCol="1" anchor="b" anchorCtr="0" compatLnSpc="1">
            <a:prstTxWarp prst="textNoShape">
              <a:avLst/>
            </a:prstTxWarp>
          </a:bodyPr>
          <a:lstStyle>
            <a:lvl1pPr algn="r" defTabSz="962025">
              <a:spcBef>
                <a:spcPct val="0"/>
              </a:spcBef>
              <a:buClrTx/>
              <a:buFontTx/>
              <a:buNone/>
              <a:defRPr sz="800"/>
            </a:lvl1pPr>
          </a:lstStyle>
          <a:p>
            <a:fld id="{62DCC290-FBB5-460F-B5AA-0FCBA6852F29}" type="slidenum">
              <a:rPr lang="en-US"/>
              <a:pPr/>
              <a:t>‹#›</a:t>
            </a:fld>
            <a:endParaRPr lang="en-US" dirty="0"/>
          </a:p>
        </p:txBody>
      </p:sp>
    </p:spTree>
    <p:extLst>
      <p:ext uri="{BB962C8B-B14F-4D97-AF65-F5344CB8AC3E}">
        <p14:creationId xmlns:p14="http://schemas.microsoft.com/office/powerpoint/2010/main" val="524217111"/>
      </p:ext>
    </p:extLst>
  </p:cSld>
  <p:clrMap bg1="lt1" tx1="dk1" bg2="lt2" tx2="dk2" accent1="accent1" accent2="accent2" accent3="accent3" accent4="accent4" accent5="accent5" accent6="accent6" hlink="hlink" folHlink="folHlink"/>
  <p:notesStyle>
    <a:lvl1pPr marL="177800" indent="-177800" algn="l" rtl="0" eaLnBrk="0" fontAlgn="base" hangingPunct="0">
      <a:spcBef>
        <a:spcPct val="100000"/>
      </a:spcBef>
      <a:spcAft>
        <a:spcPct val="0"/>
      </a:spcAft>
      <a:buFont typeface="Webdings" pitchFamily="18" charset="2"/>
      <a:buChar char="4"/>
      <a:defRPr sz="1000" kern="1200">
        <a:solidFill>
          <a:schemeClr val="tx1"/>
        </a:solidFill>
        <a:latin typeface="Arial" charset="0"/>
        <a:ea typeface="+mn-ea"/>
        <a:cs typeface="+mn-cs"/>
      </a:defRPr>
    </a:lvl1pPr>
    <a:lvl2pPr marL="342900" indent="-163513" algn="l" rtl="0" eaLnBrk="0" fontAlgn="base" hangingPunct="0">
      <a:lnSpc>
        <a:spcPct val="85000"/>
      </a:lnSpc>
      <a:spcBef>
        <a:spcPct val="45000"/>
      </a:spcBef>
      <a:spcAft>
        <a:spcPct val="0"/>
      </a:spcAft>
      <a:buChar char="–"/>
      <a:defRPr sz="1000" kern="1200">
        <a:solidFill>
          <a:schemeClr val="tx1"/>
        </a:solidFill>
        <a:latin typeface="Arial" charset="0"/>
        <a:ea typeface="+mn-ea"/>
        <a:cs typeface="+mn-cs"/>
      </a:defRPr>
    </a:lvl2pPr>
    <a:lvl3pPr marL="520700" indent="-176213" algn="l" rtl="0" eaLnBrk="0" fontAlgn="base" hangingPunct="0">
      <a:lnSpc>
        <a:spcPct val="85000"/>
      </a:lnSpc>
      <a:spcBef>
        <a:spcPct val="45000"/>
      </a:spcBef>
      <a:spcAft>
        <a:spcPct val="0"/>
      </a:spcAft>
      <a:buFont typeface="Webdings" pitchFamily="18" charset="2"/>
      <a:defRPr sz="1000" kern="1200">
        <a:solidFill>
          <a:schemeClr val="tx1"/>
        </a:solidFill>
        <a:latin typeface="Arial" charset="0"/>
        <a:ea typeface="+mn-ea"/>
        <a:cs typeface="+mn-cs"/>
      </a:defRPr>
    </a:lvl3pPr>
    <a:lvl4pPr marL="685800" indent="-163513" algn="l" rtl="0" eaLnBrk="0" fontAlgn="base" hangingPunct="0">
      <a:lnSpc>
        <a:spcPct val="85000"/>
      </a:lnSpc>
      <a:spcBef>
        <a:spcPct val="45000"/>
      </a:spcBef>
      <a:spcAft>
        <a:spcPct val="0"/>
      </a:spcAft>
      <a:defRPr sz="10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vmlDrawing" Target="../drawings/vmlDrawing10.v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vmlDrawing" Target="../drawings/vmlDrawing11.v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vmlDrawing" Target="../drawings/vmlDrawing12.v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vmlDrawing" Target="../drawings/vmlDrawing13.v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vmlDrawing" Target="../drawings/vmlDrawing14.v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vmlDrawing" Target="../drawings/vmlDrawing15.v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vmlDrawing" Target="../drawings/vmlDrawing16.v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vmlDrawing" Target="../drawings/vmlDrawing17.v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vmlDrawing" Target="../drawings/vmlDrawing18.vml"/><Relationship Id="rId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vmlDrawing" Target="../drawings/vmlDrawing19.v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vmlDrawing" Target="../drawings/vmlDrawing20.v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vmlDrawing" Target="../drawings/vmlDrawing4.v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vmlDrawing" Target="../drawings/vmlDrawing5.v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vmlDrawing" Target="../drawings/vmlDrawing6.v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vmlDrawing" Target="../drawings/vmlDrawing7.v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vmlDrawing" Target="../drawings/vmlDrawing8.v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slideMaster" Target="../slideMasters/slideMaster1.xml"/><Relationship Id="rId1" Type="http://schemas.openxmlformats.org/officeDocument/2006/relationships/vmlDrawing" Target="../drawings/vmlDrawing9.vml"/><Relationship Id="rId5" Type="http://schemas.openxmlformats.org/officeDocument/2006/relationships/image" Target="../media/image2.png"/><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Mu Sigma Title Layout">
    <p:spTree>
      <p:nvGrpSpPr>
        <p:cNvPr id="1" name=""/>
        <p:cNvGrpSpPr/>
        <p:nvPr/>
      </p:nvGrpSpPr>
      <p:grpSpPr>
        <a:xfrm>
          <a:off x="0" y="0"/>
          <a:ext cx="0" cy="0"/>
          <a:chOff x="0" y="0"/>
          <a:chExt cx="0" cy="0"/>
        </a:xfrm>
      </p:grpSpPr>
      <p:sp>
        <p:nvSpPr>
          <p:cNvPr id="9" name="Rectangle 11"/>
          <p:cNvSpPr>
            <a:spLocks noChangeArrowheads="1"/>
          </p:cNvSpPr>
          <p:nvPr/>
        </p:nvSpPr>
        <p:spPr bwMode="auto">
          <a:xfrm>
            <a:off x="0" y="3492500"/>
            <a:ext cx="9902825" cy="3382963"/>
          </a:xfrm>
          <a:prstGeom prst="rect">
            <a:avLst/>
          </a:prstGeom>
          <a:solidFill>
            <a:srgbClr val="800000"/>
          </a:solidFill>
          <a:ln w="9525">
            <a:noFill/>
            <a:miter lim="800000"/>
            <a:headEnd/>
            <a:tailEnd/>
          </a:ln>
          <a:effectLst/>
        </p:spPr>
        <p:txBody>
          <a:bodyPr wrap="none" anchor="ctr"/>
          <a:lstStyle/>
          <a:p>
            <a:endParaRPr lang="en-US" dirty="0"/>
          </a:p>
        </p:txBody>
      </p:sp>
      <p:sp>
        <p:nvSpPr>
          <p:cNvPr id="6" name="Line 6"/>
          <p:cNvSpPr>
            <a:spLocks noChangeShapeType="1"/>
          </p:cNvSpPr>
          <p:nvPr/>
        </p:nvSpPr>
        <p:spPr bwMode="auto">
          <a:xfrm>
            <a:off x="1609725" y="1003300"/>
            <a:ext cx="0" cy="1905000"/>
          </a:xfrm>
          <a:prstGeom prst="line">
            <a:avLst/>
          </a:prstGeom>
          <a:noFill/>
          <a:ln w="101600">
            <a:solidFill>
              <a:srgbClr val="0B1F65"/>
            </a:solidFill>
            <a:round/>
            <a:headEnd/>
            <a:tailEnd/>
          </a:ln>
          <a:effectLst/>
        </p:spPr>
        <p:txBody>
          <a:bodyPr wrap="none" anchor="ctr"/>
          <a:lstStyle/>
          <a:p>
            <a:endParaRPr lang="en-US" dirty="0"/>
          </a:p>
        </p:txBody>
      </p:sp>
      <p:graphicFrame>
        <p:nvGraphicFramePr>
          <p:cNvPr id="7" name="Object 9"/>
          <p:cNvGraphicFramePr>
            <a:graphicFrameLocks noChangeAspect="1"/>
          </p:cNvGraphicFramePr>
          <p:nvPr/>
        </p:nvGraphicFramePr>
        <p:xfrm>
          <a:off x="1970088" y="1058863"/>
          <a:ext cx="1085850" cy="1285875"/>
        </p:xfrm>
        <a:graphic>
          <a:graphicData uri="http://schemas.openxmlformats.org/presentationml/2006/ole">
            <mc:AlternateContent xmlns:mc="http://schemas.openxmlformats.org/markup-compatibility/2006">
              <mc:Choice xmlns:v="urn:schemas-microsoft-com:vml" Requires="v">
                <p:oleObj spid="_x0000_s1117791" r:id="rId3" imgW="1085714" imgH="1286055" progId="PBrush">
                  <p:embed/>
                </p:oleObj>
              </mc:Choice>
              <mc:Fallback>
                <p:oleObj r:id="rId3" imgW="1085714" imgH="1286055" progId="PBrush">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0088" y="1058863"/>
                        <a:ext cx="1085850" cy="1285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2"/>
          <p:cNvSpPr>
            <a:spLocks noChangeArrowheads="1"/>
          </p:cNvSpPr>
          <p:nvPr/>
        </p:nvSpPr>
        <p:spPr bwMode="auto">
          <a:xfrm>
            <a:off x="3685041" y="4094163"/>
            <a:ext cx="2509837" cy="673100"/>
          </a:xfrm>
          <a:prstGeom prst="rect">
            <a:avLst/>
          </a:prstGeom>
          <a:noFill/>
          <a:ln w="9525">
            <a:noFill/>
            <a:miter lim="800000"/>
            <a:headEnd/>
            <a:tailEnd/>
          </a:ln>
          <a:effectLst/>
        </p:spPr>
        <p:txBody>
          <a:bodyPr lIns="0" tIns="0" rIns="0" bIns="0"/>
          <a:lstStyle/>
          <a:p>
            <a:pPr>
              <a:spcBef>
                <a:spcPct val="0"/>
              </a:spcBef>
              <a:buClrTx/>
              <a:buFontTx/>
              <a:buNone/>
            </a:pPr>
            <a:r>
              <a:rPr lang="en-US" sz="2000" b="1" dirty="0">
                <a:solidFill>
                  <a:schemeClr val="bg1"/>
                </a:solidFill>
              </a:rPr>
              <a:t>Chicago, IL</a:t>
            </a:r>
          </a:p>
          <a:p>
            <a:pPr>
              <a:spcBef>
                <a:spcPct val="0"/>
              </a:spcBef>
              <a:buClrTx/>
              <a:buFontTx/>
              <a:buNone/>
            </a:pPr>
            <a:r>
              <a:rPr lang="en-US" sz="2000" b="1" dirty="0">
                <a:solidFill>
                  <a:schemeClr val="bg1"/>
                </a:solidFill>
              </a:rPr>
              <a:t>Bangalore, India</a:t>
            </a:r>
          </a:p>
          <a:p>
            <a:pPr>
              <a:spcBef>
                <a:spcPct val="0"/>
              </a:spcBef>
              <a:buClrTx/>
              <a:buFontTx/>
              <a:buNone/>
            </a:pPr>
            <a:r>
              <a:rPr lang="en-US" sz="2000" b="1" dirty="0">
                <a:solidFill>
                  <a:schemeClr val="bg1"/>
                </a:solidFill>
              </a:rPr>
              <a:t>www.mu-sigma.com</a:t>
            </a:r>
          </a:p>
          <a:p>
            <a:pPr>
              <a:spcBef>
                <a:spcPct val="0"/>
              </a:spcBef>
              <a:buClrTx/>
              <a:buFontTx/>
              <a:buNone/>
            </a:pPr>
            <a:endParaRPr lang="en-US" sz="2000" b="1" dirty="0">
              <a:solidFill>
                <a:schemeClr val="bg1"/>
              </a:solidFill>
            </a:endParaRPr>
          </a:p>
        </p:txBody>
      </p:sp>
      <p:sp>
        <p:nvSpPr>
          <p:cNvPr id="12" name="Rectangle 13"/>
          <p:cNvSpPr>
            <a:spLocks noChangeArrowheads="1"/>
          </p:cNvSpPr>
          <p:nvPr/>
        </p:nvSpPr>
        <p:spPr bwMode="auto">
          <a:xfrm>
            <a:off x="1153888" y="5785754"/>
            <a:ext cx="7569200" cy="400110"/>
          </a:xfrm>
          <a:prstGeom prst="rect">
            <a:avLst/>
          </a:prstGeom>
          <a:noFill/>
          <a:ln w="9525">
            <a:noFill/>
            <a:miter lim="800000"/>
            <a:headEnd/>
            <a:tailEnd/>
          </a:ln>
          <a:effectLst/>
        </p:spPr>
        <p:txBody>
          <a:bodyPr wrap="square">
            <a:spAutoFit/>
          </a:bodyPr>
          <a:lstStyle/>
          <a:p>
            <a:pPr>
              <a:spcBef>
                <a:spcPct val="0"/>
              </a:spcBef>
              <a:buClrTx/>
              <a:buFontTx/>
              <a:buNone/>
              <a:tabLst>
                <a:tab pos="2971800" algn="ctr"/>
                <a:tab pos="5943600" algn="r"/>
              </a:tabLst>
            </a:pPr>
            <a:r>
              <a:rPr lang="en-US" sz="1000" b="1" u="sng" dirty="0">
                <a:solidFill>
                  <a:schemeClr val="bg1"/>
                </a:solidFill>
              </a:rPr>
              <a:t>Proprietary Information</a:t>
            </a:r>
            <a:endParaRPr lang="en-US" sz="1000" u="sng" dirty="0">
              <a:solidFill>
                <a:schemeClr val="bg1"/>
              </a:solidFill>
              <a:ea typeface="Arial Unicode MS" pitchFamily="34" charset="-128"/>
              <a:cs typeface="Arial Unicode MS" pitchFamily="34" charset="-128"/>
            </a:endParaRPr>
          </a:p>
          <a:p>
            <a:pPr>
              <a:spcBef>
                <a:spcPct val="0"/>
              </a:spcBef>
              <a:buClrTx/>
              <a:buFontTx/>
              <a:buNone/>
              <a:tabLst>
                <a:tab pos="2971800" algn="ctr"/>
                <a:tab pos="5943600" algn="r"/>
              </a:tabLst>
            </a:pPr>
            <a:endParaRPr lang="en-US" sz="1000" u="sng" dirty="0">
              <a:solidFill>
                <a:schemeClr val="bg1"/>
              </a:solidFill>
            </a:endParaRPr>
          </a:p>
        </p:txBody>
      </p:sp>
      <p:sp>
        <p:nvSpPr>
          <p:cNvPr id="5" name="Title Placeholder 13"/>
          <p:cNvSpPr>
            <a:spLocks noGrp="1"/>
          </p:cNvSpPr>
          <p:nvPr>
            <p:ph type="title" hasCustomPrompt="1"/>
          </p:nvPr>
        </p:nvSpPr>
        <p:spPr>
          <a:xfrm>
            <a:off x="1872343" y="2467429"/>
            <a:ext cx="6858000" cy="457200"/>
          </a:xfrm>
          <a:prstGeom prst="rect">
            <a:avLst/>
          </a:prstGeom>
        </p:spPr>
        <p:txBody>
          <a:bodyPr vert="horz" lIns="91440" tIns="45720" rIns="91440" bIns="45720" rtlCol="0" anchor="ctr">
            <a:normAutofit/>
          </a:bodyPr>
          <a:lstStyle>
            <a:lvl1pPr>
              <a:defRPr/>
            </a:lvl1pPr>
          </a:lstStyle>
          <a:p>
            <a:r>
              <a:rPr lang="en-US" dirty="0"/>
              <a:t>Project Title</a:t>
            </a:r>
          </a:p>
        </p:txBody>
      </p:sp>
      <p:sp>
        <p:nvSpPr>
          <p:cNvPr id="11" name="Text Placeholder 10"/>
          <p:cNvSpPr>
            <a:spLocks noGrp="1"/>
          </p:cNvSpPr>
          <p:nvPr>
            <p:ph type="body" sz="quarter" idx="11" hasCustomPrompt="1"/>
          </p:nvPr>
        </p:nvSpPr>
        <p:spPr>
          <a:xfrm>
            <a:off x="3598863" y="5108573"/>
            <a:ext cx="2671762" cy="522288"/>
          </a:xfrm>
        </p:spPr>
        <p:txBody>
          <a:bodyPr anchor="ctr">
            <a:normAutofit/>
          </a:bodyPr>
          <a:lstStyle>
            <a:lvl1pPr algn="ctr">
              <a:buNone/>
              <a:defRPr sz="1800" b="0" i="0">
                <a:solidFill>
                  <a:schemeClr val="bg1"/>
                </a:solidFill>
              </a:defRPr>
            </a:lvl1pPr>
          </a:lstStyle>
          <a:p>
            <a:pPr lvl="0"/>
            <a:r>
              <a:rPr lang="en-US" dirty="0"/>
              <a:t>Insert Date</a:t>
            </a:r>
          </a:p>
        </p:txBody>
      </p:sp>
      <p:sp>
        <p:nvSpPr>
          <p:cNvPr id="13" name="Rectangle 14"/>
          <p:cNvSpPr>
            <a:spLocks noChangeArrowheads="1"/>
          </p:cNvSpPr>
          <p:nvPr/>
        </p:nvSpPr>
        <p:spPr bwMode="auto">
          <a:xfrm>
            <a:off x="838202" y="6045651"/>
            <a:ext cx="8204200" cy="396875"/>
          </a:xfrm>
          <a:prstGeom prst="rect">
            <a:avLst/>
          </a:prstGeom>
          <a:noFill/>
          <a:ln w="9525">
            <a:noFill/>
            <a:miter lim="800000"/>
            <a:headEnd/>
            <a:tailEnd/>
          </a:ln>
          <a:effectLst/>
        </p:spPr>
        <p:txBody>
          <a:bodyPr>
            <a:spAutoFit/>
          </a:bodyPr>
          <a:lstStyle/>
          <a:p>
            <a:pPr>
              <a:spcBef>
                <a:spcPct val="0"/>
              </a:spcBef>
              <a:buClrTx/>
              <a:buFontTx/>
              <a:buNone/>
            </a:pPr>
            <a:r>
              <a:rPr lang="en-GB" sz="1000" dirty="0">
                <a:solidFill>
                  <a:schemeClr val="bg1"/>
                </a:solidFill>
                <a:ea typeface="Arial Unicode MS" pitchFamily="34" charset="-128"/>
                <a:cs typeface="Arial Unicode MS" pitchFamily="34" charset="-128"/>
              </a:rPr>
              <a:t>"This document and its attachments are confidential.  Any</a:t>
            </a:r>
            <a:r>
              <a:rPr lang="en-US" sz="1000" dirty="0">
                <a:solidFill>
                  <a:schemeClr val="bg1"/>
                </a:solidFill>
                <a:ea typeface="Arial Unicode MS" pitchFamily="34" charset="-128"/>
                <a:cs typeface="Arial Unicode MS" pitchFamily="34" charset="-128"/>
              </a:rPr>
              <a:t> unauthorized copying, disclosure or distribution of the material is strictly forbidden"</a:t>
            </a:r>
          </a:p>
          <a:p>
            <a:pPr>
              <a:spcBef>
                <a:spcPct val="0"/>
              </a:spcBef>
              <a:buClrTx/>
              <a:buFontTx/>
              <a:buNone/>
            </a:pPr>
            <a:r>
              <a:rPr lang="en-US" sz="1000" b="1" dirty="0">
                <a:solidFill>
                  <a:schemeClr val="bg1"/>
                </a:solidFill>
              </a:rPr>
              <a:t>	</a:t>
            </a:r>
            <a:r>
              <a:rPr lang="en-US" sz="1000" dirty="0">
                <a:solidFill>
                  <a:schemeClr val="bg1"/>
                </a:solidFill>
              </a:rPr>
              <a:t> </a:t>
            </a:r>
          </a:p>
        </p:txBody>
      </p:sp>
      <p:sp>
        <p:nvSpPr>
          <p:cNvPr id="15" name="Text Placeholder 14"/>
          <p:cNvSpPr>
            <a:spLocks noGrp="1"/>
          </p:cNvSpPr>
          <p:nvPr>
            <p:ph type="body" sz="quarter" idx="12" hasCustomPrompt="1"/>
          </p:nvPr>
        </p:nvSpPr>
        <p:spPr>
          <a:xfrm>
            <a:off x="1873250" y="2971800"/>
            <a:ext cx="6858000" cy="457200"/>
          </a:xfrm>
        </p:spPr>
        <p:txBody>
          <a:bodyPr anchor="ctr"/>
          <a:lstStyle>
            <a:lvl1pPr marL="234950" indent="-120650" algn="l" rtl="0" eaLnBrk="1" fontAlgn="base" hangingPunct="1">
              <a:lnSpc>
                <a:spcPct val="90000"/>
              </a:lnSpc>
              <a:spcBef>
                <a:spcPct val="0"/>
              </a:spcBef>
              <a:spcAft>
                <a:spcPct val="0"/>
              </a:spcAft>
              <a:buNone/>
              <a:defRPr lang="en-US" sz="2000" b="1" i="1" dirty="0" smtClean="0">
                <a:solidFill>
                  <a:schemeClr val="tx1"/>
                </a:solidFill>
                <a:latin typeface="+mj-lt"/>
                <a:ea typeface="+mj-ea"/>
                <a:cs typeface="+mj-cs"/>
              </a:defRPr>
            </a:lvl1pPr>
            <a:lvl2pPr algn="l" rtl="0" eaLnBrk="1" fontAlgn="base" hangingPunct="1">
              <a:lnSpc>
                <a:spcPct val="90000"/>
              </a:lnSpc>
              <a:spcBef>
                <a:spcPct val="0"/>
              </a:spcBef>
              <a:spcAft>
                <a:spcPct val="0"/>
              </a:spcAft>
              <a:buNone/>
              <a:defRPr lang="en-US" sz="2000" b="1" dirty="0" smtClean="0">
                <a:solidFill>
                  <a:schemeClr val="tx1"/>
                </a:solidFill>
                <a:latin typeface="+mj-lt"/>
                <a:ea typeface="+mj-ea"/>
                <a:cs typeface="+mj-cs"/>
              </a:defRPr>
            </a:lvl2pPr>
            <a:lvl3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3pPr>
            <a:lvl4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4pPr>
            <a:lvl5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5pPr>
          </a:lstStyle>
          <a:p>
            <a:pPr lvl="0"/>
            <a:r>
              <a:rPr lang="en-US" dirty="0"/>
              <a:t>Meeting Title</a:t>
            </a:r>
          </a:p>
        </p:txBody>
      </p:sp>
      <p:sp>
        <p:nvSpPr>
          <p:cNvPr id="14" name="Rectangle 11"/>
          <p:cNvSpPr>
            <a:spLocks noChangeArrowheads="1"/>
          </p:cNvSpPr>
          <p:nvPr userDrawn="1"/>
        </p:nvSpPr>
        <p:spPr bwMode="auto">
          <a:xfrm>
            <a:off x="0" y="3492500"/>
            <a:ext cx="9902825" cy="3382963"/>
          </a:xfrm>
          <a:prstGeom prst="rect">
            <a:avLst/>
          </a:prstGeom>
          <a:solidFill>
            <a:srgbClr val="800000"/>
          </a:solidFill>
          <a:ln w="9525">
            <a:noFill/>
            <a:miter lim="800000"/>
            <a:headEnd/>
            <a:tailEnd/>
          </a:ln>
          <a:effectLst/>
        </p:spPr>
        <p:txBody>
          <a:bodyPr wrap="none" anchor="ctr"/>
          <a:lstStyle/>
          <a:p>
            <a:endParaRPr lang="en-US" dirty="0"/>
          </a:p>
        </p:txBody>
      </p:sp>
      <p:sp>
        <p:nvSpPr>
          <p:cNvPr id="16" name="Line 6"/>
          <p:cNvSpPr>
            <a:spLocks noChangeShapeType="1"/>
          </p:cNvSpPr>
          <p:nvPr userDrawn="1"/>
        </p:nvSpPr>
        <p:spPr bwMode="auto">
          <a:xfrm>
            <a:off x="1609725" y="1003300"/>
            <a:ext cx="0" cy="1905000"/>
          </a:xfrm>
          <a:prstGeom prst="line">
            <a:avLst/>
          </a:prstGeom>
          <a:noFill/>
          <a:ln w="101600">
            <a:solidFill>
              <a:srgbClr val="0B1F65"/>
            </a:solidFill>
            <a:round/>
            <a:headEnd/>
            <a:tailEnd/>
          </a:ln>
          <a:effectLst/>
        </p:spPr>
        <p:txBody>
          <a:bodyPr wrap="none" anchor="ctr"/>
          <a:lstStyle/>
          <a:p>
            <a:endParaRPr lang="en-US" dirty="0"/>
          </a:p>
        </p:txBody>
      </p:sp>
      <p:graphicFrame>
        <p:nvGraphicFramePr>
          <p:cNvPr id="17" name="Object 9"/>
          <p:cNvGraphicFramePr>
            <a:graphicFrameLocks noChangeAspect="1"/>
          </p:cNvGraphicFramePr>
          <p:nvPr userDrawn="1"/>
        </p:nvGraphicFramePr>
        <p:xfrm>
          <a:off x="1970088" y="1058863"/>
          <a:ext cx="1085850" cy="1285875"/>
        </p:xfrm>
        <a:graphic>
          <a:graphicData uri="http://schemas.openxmlformats.org/presentationml/2006/ole">
            <mc:AlternateContent xmlns:mc="http://schemas.openxmlformats.org/markup-compatibility/2006">
              <mc:Choice xmlns:v="urn:schemas-microsoft-com:vml" Requires="v">
                <p:oleObj spid="_x0000_s1117792" r:id="rId5" imgW="1085714" imgH="1286055" progId="PBrush">
                  <p:embed/>
                </p:oleObj>
              </mc:Choice>
              <mc:Fallback>
                <p:oleObj r:id="rId5" imgW="1085714" imgH="1286055" progId="PBrush">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0088" y="1058863"/>
                        <a:ext cx="1085850" cy="1285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2"/>
          <p:cNvSpPr>
            <a:spLocks noChangeArrowheads="1"/>
          </p:cNvSpPr>
          <p:nvPr userDrawn="1"/>
        </p:nvSpPr>
        <p:spPr bwMode="auto">
          <a:xfrm>
            <a:off x="3685041" y="4094163"/>
            <a:ext cx="2509837" cy="673100"/>
          </a:xfrm>
          <a:prstGeom prst="rect">
            <a:avLst/>
          </a:prstGeom>
          <a:noFill/>
          <a:ln w="9525">
            <a:noFill/>
            <a:miter lim="800000"/>
            <a:headEnd/>
            <a:tailEnd/>
          </a:ln>
          <a:effectLst/>
        </p:spPr>
        <p:txBody>
          <a:bodyPr lIns="0" tIns="0" rIns="0" bIns="0"/>
          <a:lstStyle/>
          <a:p>
            <a:pPr>
              <a:spcBef>
                <a:spcPct val="0"/>
              </a:spcBef>
              <a:buClrTx/>
              <a:buFontTx/>
              <a:buNone/>
            </a:pPr>
            <a:r>
              <a:rPr lang="en-US" sz="2000" b="1" dirty="0">
                <a:solidFill>
                  <a:schemeClr val="bg1"/>
                </a:solidFill>
              </a:rPr>
              <a:t>Chicago, IL</a:t>
            </a:r>
          </a:p>
          <a:p>
            <a:pPr>
              <a:spcBef>
                <a:spcPct val="0"/>
              </a:spcBef>
              <a:buClrTx/>
              <a:buFontTx/>
              <a:buNone/>
            </a:pPr>
            <a:r>
              <a:rPr lang="en-US" sz="2000" b="1" dirty="0">
                <a:solidFill>
                  <a:schemeClr val="bg1"/>
                </a:solidFill>
              </a:rPr>
              <a:t>Bangalore, India</a:t>
            </a:r>
          </a:p>
          <a:p>
            <a:pPr>
              <a:spcBef>
                <a:spcPct val="0"/>
              </a:spcBef>
              <a:buClrTx/>
              <a:buFontTx/>
              <a:buNone/>
            </a:pPr>
            <a:r>
              <a:rPr lang="en-US" sz="2000" b="1" dirty="0">
                <a:solidFill>
                  <a:schemeClr val="bg1"/>
                </a:solidFill>
              </a:rPr>
              <a:t>www.mu-sigma.com</a:t>
            </a:r>
          </a:p>
          <a:p>
            <a:pPr>
              <a:spcBef>
                <a:spcPct val="0"/>
              </a:spcBef>
              <a:buClrTx/>
              <a:buFontTx/>
              <a:buNone/>
            </a:pPr>
            <a:endParaRPr lang="en-US" sz="2000" b="1" dirty="0">
              <a:solidFill>
                <a:schemeClr val="bg1"/>
              </a:solidFill>
            </a:endParaRPr>
          </a:p>
        </p:txBody>
      </p:sp>
      <p:sp>
        <p:nvSpPr>
          <p:cNvPr id="19" name="Rectangle 13"/>
          <p:cNvSpPr>
            <a:spLocks noChangeArrowheads="1"/>
          </p:cNvSpPr>
          <p:nvPr userDrawn="1"/>
        </p:nvSpPr>
        <p:spPr bwMode="auto">
          <a:xfrm>
            <a:off x="1153888" y="5785754"/>
            <a:ext cx="7569200" cy="400110"/>
          </a:xfrm>
          <a:prstGeom prst="rect">
            <a:avLst/>
          </a:prstGeom>
          <a:noFill/>
          <a:ln w="9525">
            <a:noFill/>
            <a:miter lim="800000"/>
            <a:headEnd/>
            <a:tailEnd/>
          </a:ln>
          <a:effectLst/>
        </p:spPr>
        <p:txBody>
          <a:bodyPr wrap="square">
            <a:spAutoFit/>
          </a:bodyPr>
          <a:lstStyle/>
          <a:p>
            <a:pPr>
              <a:spcBef>
                <a:spcPct val="0"/>
              </a:spcBef>
              <a:buClrTx/>
              <a:buFontTx/>
              <a:buNone/>
              <a:tabLst>
                <a:tab pos="2971800" algn="ctr"/>
                <a:tab pos="5943600" algn="r"/>
              </a:tabLst>
            </a:pPr>
            <a:r>
              <a:rPr lang="en-US" sz="1000" b="1" u="sng" dirty="0">
                <a:solidFill>
                  <a:schemeClr val="bg1"/>
                </a:solidFill>
              </a:rPr>
              <a:t>Proprietary Information</a:t>
            </a:r>
            <a:endParaRPr lang="en-US" sz="1000" u="sng" dirty="0">
              <a:solidFill>
                <a:schemeClr val="bg1"/>
              </a:solidFill>
              <a:ea typeface="Arial Unicode MS" pitchFamily="34" charset="-128"/>
              <a:cs typeface="Arial Unicode MS" pitchFamily="34" charset="-128"/>
            </a:endParaRPr>
          </a:p>
          <a:p>
            <a:pPr>
              <a:spcBef>
                <a:spcPct val="0"/>
              </a:spcBef>
              <a:buClrTx/>
              <a:buFontTx/>
              <a:buNone/>
              <a:tabLst>
                <a:tab pos="2971800" algn="ctr"/>
                <a:tab pos="5943600" algn="r"/>
              </a:tabLst>
            </a:pPr>
            <a:endParaRPr lang="en-US" sz="1000" u="sng" dirty="0">
              <a:solidFill>
                <a:schemeClr val="bg1"/>
              </a:solidFill>
            </a:endParaRPr>
          </a:p>
        </p:txBody>
      </p:sp>
      <p:sp>
        <p:nvSpPr>
          <p:cNvPr id="20" name="Rectangle 14"/>
          <p:cNvSpPr>
            <a:spLocks noChangeArrowheads="1"/>
          </p:cNvSpPr>
          <p:nvPr userDrawn="1"/>
        </p:nvSpPr>
        <p:spPr bwMode="auto">
          <a:xfrm>
            <a:off x="838202" y="6045651"/>
            <a:ext cx="8204200" cy="396875"/>
          </a:xfrm>
          <a:prstGeom prst="rect">
            <a:avLst/>
          </a:prstGeom>
          <a:noFill/>
          <a:ln w="9525">
            <a:noFill/>
            <a:miter lim="800000"/>
            <a:headEnd/>
            <a:tailEnd/>
          </a:ln>
          <a:effectLst/>
        </p:spPr>
        <p:txBody>
          <a:bodyPr>
            <a:spAutoFit/>
          </a:bodyPr>
          <a:lstStyle/>
          <a:p>
            <a:pPr>
              <a:spcBef>
                <a:spcPct val="0"/>
              </a:spcBef>
              <a:buClrTx/>
              <a:buFontTx/>
              <a:buNone/>
            </a:pPr>
            <a:r>
              <a:rPr lang="en-GB" sz="1000" dirty="0">
                <a:solidFill>
                  <a:schemeClr val="bg1"/>
                </a:solidFill>
                <a:ea typeface="Arial Unicode MS" pitchFamily="34" charset="-128"/>
                <a:cs typeface="Arial Unicode MS" pitchFamily="34" charset="-128"/>
              </a:rPr>
              <a:t>"This document and its attachments are confidential.  Any</a:t>
            </a:r>
            <a:r>
              <a:rPr lang="en-US" sz="1000" dirty="0">
                <a:solidFill>
                  <a:schemeClr val="bg1"/>
                </a:solidFill>
                <a:ea typeface="Arial Unicode MS" pitchFamily="34" charset="-128"/>
                <a:cs typeface="Arial Unicode MS" pitchFamily="34" charset="-128"/>
              </a:rPr>
              <a:t> unauthorized copying, disclosure or distribution of the material is strictly forbidden"</a:t>
            </a:r>
          </a:p>
          <a:p>
            <a:pPr>
              <a:spcBef>
                <a:spcPct val="0"/>
              </a:spcBef>
              <a:buClrTx/>
              <a:buFontTx/>
              <a:buNone/>
            </a:pPr>
            <a:r>
              <a:rPr lang="en-US" sz="1000" b="1" dirty="0">
                <a:solidFill>
                  <a:schemeClr val="bg1"/>
                </a:solidFill>
              </a:rPr>
              <a:t>	</a:t>
            </a:r>
            <a:r>
              <a:rPr lang="en-US" sz="1000" dirty="0">
                <a:solidFill>
                  <a:schemeClr val="bg1"/>
                </a:solidFill>
              </a:rPr>
              <a:t> </a:t>
            </a:r>
          </a:p>
        </p:txBody>
      </p:sp>
      <p:sp>
        <p:nvSpPr>
          <p:cNvPr id="21" name="TextBox 23"/>
          <p:cNvSpPr txBox="1">
            <a:spLocks noChangeArrowheads="1"/>
          </p:cNvSpPr>
          <p:nvPr userDrawn="1"/>
        </p:nvSpPr>
        <p:spPr bwMode="auto">
          <a:xfrm>
            <a:off x="3241675" y="3556000"/>
            <a:ext cx="3403600" cy="400050"/>
          </a:xfrm>
          <a:prstGeom prst="rect">
            <a:avLst/>
          </a:prstGeom>
          <a:noFill/>
          <a:ln w="9525">
            <a:noFill/>
            <a:miter lim="800000"/>
            <a:headEnd/>
            <a:tailEnd/>
          </a:ln>
        </p:spPr>
        <p:txBody>
          <a:bodyPr>
            <a:spAutoFit/>
          </a:bodyPr>
          <a:lstStyle/>
          <a:p>
            <a:r>
              <a:rPr lang="en-US" sz="2000" b="1" i="1" dirty="0">
                <a:solidFill>
                  <a:schemeClr val="bg1"/>
                </a:solidFill>
              </a:rPr>
              <a:t>Do The Math</a:t>
            </a:r>
          </a:p>
        </p:txBody>
      </p:sp>
      <p:cxnSp>
        <p:nvCxnSpPr>
          <p:cNvPr id="22" name="Straight Connector 25"/>
          <p:cNvCxnSpPr>
            <a:cxnSpLocks noChangeShapeType="1"/>
          </p:cNvCxnSpPr>
          <p:nvPr userDrawn="1"/>
        </p:nvCxnSpPr>
        <p:spPr bwMode="auto">
          <a:xfrm flipV="1">
            <a:off x="4157663" y="3951288"/>
            <a:ext cx="1554162" cy="0"/>
          </a:xfrm>
          <a:prstGeom prst="line">
            <a:avLst/>
          </a:prstGeom>
          <a:noFill/>
          <a:ln w="38100">
            <a:solidFill>
              <a:schemeClr val="bg1"/>
            </a:solidFill>
            <a:round/>
            <a:headEnd/>
            <a:tailEn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err="1"/>
              <a:t>MuKyun</a:t>
            </a:r>
            <a:r>
              <a:rPr lang="en-US" dirty="0"/>
              <a:t> – What is the Key Takeaway from the Slide?</a:t>
            </a:r>
          </a:p>
        </p:txBody>
      </p:sp>
      <p:graphicFrame>
        <p:nvGraphicFramePr>
          <p:cNvPr id="15" name="Object 14"/>
          <p:cNvGraphicFramePr>
            <a:graphicFrameLocks noChangeAspect="1"/>
          </p:cNvGraphicFramePr>
          <p:nvPr userDrawn="1"/>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40010"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Freeform 8"/>
          <p:cNvSpPr/>
          <p:nvPr/>
        </p:nvSpPr>
        <p:spPr>
          <a:xfrm>
            <a:off x="457200" y="1282761"/>
            <a:ext cx="8985248"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66570" tIns="72390" rIns="72390" bIns="72390" numCol="1" spcCol="1270" anchor="t" anchorCtr="0">
            <a:noAutofit/>
          </a:bodyPr>
          <a:lstStyle/>
          <a:p>
            <a:pPr marL="0" lvl="0" indent="0" algn="l" defTabSz="844550">
              <a:lnSpc>
                <a:spcPct val="90000"/>
              </a:lnSpc>
              <a:spcBef>
                <a:spcPct val="0"/>
              </a:spcBef>
              <a:spcAft>
                <a:spcPct val="35000"/>
              </a:spcAft>
              <a:buFont typeface="Webdings" pitchFamily="18" charset="2"/>
              <a:buNone/>
            </a:pPr>
            <a:endParaRPr lang="en-US" sz="1400" kern="1200" dirty="0">
              <a:solidFill>
                <a:schemeClr val="tx1"/>
              </a:solidFill>
            </a:endParaRPr>
          </a:p>
        </p:txBody>
      </p:sp>
      <p:sp>
        <p:nvSpPr>
          <p:cNvPr id="12" name="Rounded Rectangle 11"/>
          <p:cNvSpPr/>
          <p:nvPr/>
        </p:nvSpPr>
        <p:spPr>
          <a:xfrm>
            <a:off x="554330" y="1379891"/>
            <a:ext cx="1797049"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400" b="1" dirty="0">
                <a:solidFill>
                  <a:schemeClr val="bg1"/>
                </a:solidFill>
              </a:rPr>
              <a:t>Who is the end consumer?</a:t>
            </a:r>
            <a:endParaRPr lang="en-US" sz="1400" b="1" dirty="0">
              <a:solidFill>
                <a:schemeClr val="bg1"/>
              </a:solidFill>
              <a:latin typeface="+mn-lt"/>
              <a:ea typeface="+mn-ea"/>
              <a:cs typeface="+mn-cs"/>
            </a:endParaRPr>
          </a:p>
        </p:txBody>
      </p:sp>
      <p:sp>
        <p:nvSpPr>
          <p:cNvPr id="16" name="Freeform 15"/>
          <p:cNvSpPr/>
          <p:nvPr/>
        </p:nvSpPr>
        <p:spPr>
          <a:xfrm>
            <a:off x="457200" y="2351195"/>
            <a:ext cx="8985248"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66570" tIns="72390" rIns="72390" bIns="72390" numCol="1" spcCol="1270" anchor="t" anchorCtr="0">
            <a:noAutofit/>
          </a:bodyPr>
          <a:lstStyle/>
          <a:p>
            <a:pPr marL="0" lvl="0" indent="0" algn="l" defTabSz="844550">
              <a:lnSpc>
                <a:spcPct val="90000"/>
              </a:lnSpc>
              <a:spcBef>
                <a:spcPct val="0"/>
              </a:spcBef>
              <a:spcAft>
                <a:spcPct val="35000"/>
              </a:spcAft>
              <a:buFont typeface="Webdings" pitchFamily="18" charset="2"/>
              <a:buNone/>
            </a:pPr>
            <a:endParaRPr lang="en-US" sz="1400" kern="1200" dirty="0">
              <a:solidFill>
                <a:schemeClr val="tx1"/>
              </a:solidFill>
            </a:endParaRPr>
          </a:p>
        </p:txBody>
      </p:sp>
      <p:sp>
        <p:nvSpPr>
          <p:cNvPr id="21" name="Rounded Rectangle 20"/>
          <p:cNvSpPr/>
          <p:nvPr/>
        </p:nvSpPr>
        <p:spPr>
          <a:xfrm>
            <a:off x="554330" y="2448325"/>
            <a:ext cx="1797049"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400" b="1" dirty="0">
                <a:solidFill>
                  <a:schemeClr val="bg1"/>
                </a:solidFill>
              </a:rPr>
              <a:t>What is the business question?</a:t>
            </a:r>
            <a:endParaRPr lang="en-US" sz="1400" b="1" dirty="0">
              <a:solidFill>
                <a:schemeClr val="bg1"/>
              </a:solidFill>
              <a:latin typeface="+mn-lt"/>
              <a:ea typeface="+mn-ea"/>
              <a:cs typeface="+mn-cs"/>
            </a:endParaRPr>
          </a:p>
        </p:txBody>
      </p:sp>
      <p:sp>
        <p:nvSpPr>
          <p:cNvPr id="22" name="Freeform 21"/>
          <p:cNvSpPr/>
          <p:nvPr/>
        </p:nvSpPr>
        <p:spPr>
          <a:xfrm>
            <a:off x="457200" y="3419629"/>
            <a:ext cx="8985248"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66570" tIns="72390" rIns="72390" bIns="72390" numCol="1" spcCol="1270" anchor="t" anchorCtr="0">
            <a:noAutofit/>
          </a:bodyPr>
          <a:lstStyle/>
          <a:p>
            <a:pPr marL="0" lvl="0" indent="0" algn="l" defTabSz="844550">
              <a:lnSpc>
                <a:spcPct val="90000"/>
              </a:lnSpc>
              <a:spcBef>
                <a:spcPct val="0"/>
              </a:spcBef>
              <a:spcAft>
                <a:spcPct val="35000"/>
              </a:spcAft>
              <a:buFont typeface="Webdings" pitchFamily="18" charset="2"/>
              <a:buNone/>
            </a:pPr>
            <a:endParaRPr lang="en-US" sz="1400" kern="1200" dirty="0">
              <a:solidFill>
                <a:schemeClr val="tx1"/>
              </a:solidFill>
            </a:endParaRPr>
          </a:p>
        </p:txBody>
      </p:sp>
      <p:sp>
        <p:nvSpPr>
          <p:cNvPr id="23" name="Rounded Rectangle 22"/>
          <p:cNvSpPr/>
          <p:nvPr/>
        </p:nvSpPr>
        <p:spPr>
          <a:xfrm>
            <a:off x="554330" y="3516759"/>
            <a:ext cx="1797049"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l"/>
            <a:r>
              <a:rPr lang="en-US" sz="1400" b="1" dirty="0"/>
              <a:t>What triggered the question?</a:t>
            </a:r>
          </a:p>
        </p:txBody>
      </p:sp>
      <p:sp>
        <p:nvSpPr>
          <p:cNvPr id="24" name="Freeform 23"/>
          <p:cNvSpPr/>
          <p:nvPr/>
        </p:nvSpPr>
        <p:spPr>
          <a:xfrm>
            <a:off x="457200" y="4488063"/>
            <a:ext cx="8985248"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66570" tIns="72390" rIns="72390" bIns="72390" numCol="1" spcCol="1270" anchor="t" anchorCtr="0">
            <a:noAutofit/>
          </a:bodyPr>
          <a:lstStyle/>
          <a:p>
            <a:pPr marL="0" lvl="0" indent="0" algn="l" defTabSz="844550">
              <a:lnSpc>
                <a:spcPct val="90000"/>
              </a:lnSpc>
              <a:spcBef>
                <a:spcPct val="0"/>
              </a:spcBef>
              <a:spcAft>
                <a:spcPct val="35000"/>
              </a:spcAft>
              <a:buFont typeface="Webdings" pitchFamily="18" charset="2"/>
              <a:buNone/>
            </a:pPr>
            <a:endParaRPr lang="en-US" sz="1400" kern="1200" dirty="0">
              <a:solidFill>
                <a:schemeClr val="tx1"/>
              </a:solidFill>
            </a:endParaRPr>
          </a:p>
        </p:txBody>
      </p:sp>
      <p:sp>
        <p:nvSpPr>
          <p:cNvPr id="25" name="Rounded Rectangle 24"/>
          <p:cNvSpPr/>
          <p:nvPr/>
        </p:nvSpPr>
        <p:spPr>
          <a:xfrm>
            <a:off x="554330" y="4585193"/>
            <a:ext cx="1797049"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400" b="1" dirty="0">
                <a:solidFill>
                  <a:schemeClr val="bg1"/>
                </a:solidFill>
              </a:rPr>
              <a:t>What do you intend to do with the output?</a:t>
            </a:r>
            <a:endParaRPr lang="en-US" sz="1400" b="1" dirty="0">
              <a:solidFill>
                <a:schemeClr val="bg1"/>
              </a:solidFill>
              <a:latin typeface="+mn-lt"/>
              <a:ea typeface="+mn-ea"/>
              <a:cs typeface="+mn-cs"/>
            </a:endParaRPr>
          </a:p>
        </p:txBody>
      </p:sp>
      <p:sp>
        <p:nvSpPr>
          <p:cNvPr id="26" name="Freeform 25"/>
          <p:cNvSpPr/>
          <p:nvPr/>
        </p:nvSpPr>
        <p:spPr>
          <a:xfrm>
            <a:off x="457200" y="5556497"/>
            <a:ext cx="8985248"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66570" tIns="72390" rIns="72390" bIns="72390" numCol="1" spcCol="1270" anchor="t" anchorCtr="0">
            <a:noAutofit/>
          </a:bodyPr>
          <a:lstStyle/>
          <a:p>
            <a:pPr marL="0" lvl="0" indent="0" algn="l" defTabSz="844550">
              <a:lnSpc>
                <a:spcPct val="90000"/>
              </a:lnSpc>
              <a:spcBef>
                <a:spcPct val="0"/>
              </a:spcBef>
              <a:spcAft>
                <a:spcPct val="35000"/>
              </a:spcAft>
              <a:buFont typeface="Webdings" pitchFamily="18" charset="2"/>
              <a:buNone/>
            </a:pPr>
            <a:endParaRPr lang="en-US" sz="1400" kern="1200" dirty="0">
              <a:solidFill>
                <a:schemeClr val="tx1"/>
              </a:solidFill>
            </a:endParaRPr>
          </a:p>
        </p:txBody>
      </p:sp>
      <p:sp>
        <p:nvSpPr>
          <p:cNvPr id="27" name="Rounded Rectangle 26"/>
          <p:cNvSpPr/>
          <p:nvPr/>
        </p:nvSpPr>
        <p:spPr>
          <a:xfrm>
            <a:off x="554330" y="5653627"/>
            <a:ext cx="1797049"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400" b="1" dirty="0">
                <a:solidFill>
                  <a:schemeClr val="bg1"/>
                </a:solidFill>
              </a:rPr>
              <a:t>What do you ‘expect’ as the outcomes?</a:t>
            </a:r>
            <a:endParaRPr lang="en-US" sz="1400" b="1" dirty="0">
              <a:solidFill>
                <a:schemeClr val="bg1"/>
              </a:solidFill>
              <a:latin typeface="+mn-lt"/>
              <a:ea typeface="+mn-ea"/>
              <a:cs typeface="+mn-cs"/>
            </a:endParaRPr>
          </a:p>
        </p:txBody>
      </p:sp>
      <p:sp>
        <p:nvSpPr>
          <p:cNvPr id="14" name="Text Placeholder 14"/>
          <p:cNvSpPr>
            <a:spLocks noGrp="1"/>
          </p:cNvSpPr>
          <p:nvPr>
            <p:ph type="body" sz="quarter" idx="14" hasCustomPrompt="1"/>
          </p:nvPr>
        </p:nvSpPr>
        <p:spPr>
          <a:xfrm>
            <a:off x="2351379" y="1311212"/>
            <a:ext cx="7078369" cy="914400"/>
          </a:xfrm>
          <a:ln>
            <a:noFill/>
          </a:ln>
        </p:spPr>
        <p:txBody>
          <a:bodyPr lIns="91440" tIns="0" rIns="91440"/>
          <a:lstStyle>
            <a:lvl1pPr>
              <a:spcBef>
                <a:spcPts val="600"/>
              </a:spcBef>
              <a:defRPr sz="1400" baseline="0"/>
            </a:lvl1pPr>
            <a:lvl2pPr>
              <a:lnSpc>
                <a:spcPct val="100000"/>
              </a:lnSpc>
              <a:spcBef>
                <a:spcPts val="300"/>
              </a:spcBef>
              <a:defRPr sz="1200" baseline="0"/>
            </a:lvl2pPr>
          </a:lstStyle>
          <a:p>
            <a:pPr lvl="0"/>
            <a:r>
              <a:rPr lang="en-US" dirty="0"/>
              <a:t>Understand who the end consumer of the request would be – in several cases, this may not be the requestor himself/herself</a:t>
            </a:r>
          </a:p>
          <a:p>
            <a:pPr lvl="1"/>
            <a:endParaRPr lang="en-US" dirty="0"/>
          </a:p>
        </p:txBody>
      </p:sp>
      <p:sp>
        <p:nvSpPr>
          <p:cNvPr id="17" name="Text Placeholder 14"/>
          <p:cNvSpPr>
            <a:spLocks noGrp="1"/>
          </p:cNvSpPr>
          <p:nvPr>
            <p:ph type="body" sz="quarter" idx="15" hasCustomPrompt="1"/>
          </p:nvPr>
        </p:nvSpPr>
        <p:spPr>
          <a:xfrm>
            <a:off x="2351379" y="2379646"/>
            <a:ext cx="7078369" cy="914400"/>
          </a:xfrm>
          <a:ln>
            <a:noFill/>
          </a:ln>
        </p:spPr>
        <p:txBody>
          <a:bodyPr lIns="91440" tIns="0" rIns="91440"/>
          <a:lstStyle>
            <a:lvl1pPr>
              <a:spcBef>
                <a:spcPts val="600"/>
              </a:spcBef>
              <a:defRPr sz="1400" baseline="0"/>
            </a:lvl1pPr>
            <a:lvl2pPr>
              <a:lnSpc>
                <a:spcPct val="100000"/>
              </a:lnSpc>
              <a:spcBef>
                <a:spcPts val="300"/>
              </a:spcBef>
              <a:defRPr sz="1200" baseline="0"/>
            </a:lvl2pPr>
          </a:lstStyle>
          <a:p>
            <a:pPr lvl="0"/>
            <a:r>
              <a:rPr lang="en-US" dirty="0"/>
              <a:t>Understand the request in business terms and not the specific data or refresh request</a:t>
            </a:r>
          </a:p>
        </p:txBody>
      </p:sp>
      <p:sp>
        <p:nvSpPr>
          <p:cNvPr id="18" name="Text Placeholder 14"/>
          <p:cNvSpPr>
            <a:spLocks noGrp="1"/>
          </p:cNvSpPr>
          <p:nvPr>
            <p:ph type="body" sz="quarter" idx="16" hasCustomPrompt="1"/>
          </p:nvPr>
        </p:nvSpPr>
        <p:spPr>
          <a:xfrm>
            <a:off x="2351379" y="3445029"/>
            <a:ext cx="7078369" cy="914400"/>
          </a:xfrm>
          <a:ln>
            <a:noFill/>
          </a:ln>
        </p:spPr>
        <p:txBody>
          <a:bodyPr lIns="91440" tIns="0" rIns="91440"/>
          <a:lstStyle>
            <a:lvl1pPr>
              <a:spcBef>
                <a:spcPts val="600"/>
              </a:spcBef>
              <a:defRPr sz="1400" baseline="0"/>
            </a:lvl1pPr>
            <a:lvl2pPr>
              <a:lnSpc>
                <a:spcPct val="100000"/>
              </a:lnSpc>
              <a:spcBef>
                <a:spcPts val="300"/>
              </a:spcBef>
              <a:defRPr sz="1200" baseline="0"/>
            </a:lvl2pPr>
          </a:lstStyle>
          <a:p>
            <a:pPr lvl="0"/>
            <a:r>
              <a:rPr lang="en-US" dirty="0"/>
              <a:t>Understand the factors that drove the requestor to ask this question</a:t>
            </a:r>
          </a:p>
        </p:txBody>
      </p:sp>
      <p:sp>
        <p:nvSpPr>
          <p:cNvPr id="19" name="Text Placeholder 14"/>
          <p:cNvSpPr>
            <a:spLocks noGrp="1"/>
          </p:cNvSpPr>
          <p:nvPr>
            <p:ph type="body" sz="quarter" idx="17" hasCustomPrompt="1"/>
          </p:nvPr>
        </p:nvSpPr>
        <p:spPr>
          <a:xfrm>
            <a:off x="2351379" y="4513463"/>
            <a:ext cx="7078369" cy="914400"/>
          </a:xfrm>
          <a:ln>
            <a:noFill/>
          </a:ln>
        </p:spPr>
        <p:txBody>
          <a:bodyPr lIns="91440" tIns="0" rIns="91440"/>
          <a:lstStyle>
            <a:lvl1pPr>
              <a:spcBef>
                <a:spcPts val="600"/>
              </a:spcBef>
              <a:defRPr sz="1400" baseline="0"/>
            </a:lvl1pPr>
            <a:lvl2pPr>
              <a:lnSpc>
                <a:spcPct val="100000"/>
              </a:lnSpc>
              <a:spcBef>
                <a:spcPts val="300"/>
              </a:spcBef>
              <a:defRPr sz="1200" baseline="0"/>
            </a:lvl2pPr>
          </a:lstStyle>
          <a:p>
            <a:pPr lvl="0"/>
            <a:r>
              <a:rPr lang="en-US" dirty="0"/>
              <a:t>Understand the consumption of this request – important to be aware since there will be a limited opportunity for re-work in such short cycles</a:t>
            </a:r>
          </a:p>
        </p:txBody>
      </p:sp>
      <p:sp>
        <p:nvSpPr>
          <p:cNvPr id="20" name="Text Placeholder 14"/>
          <p:cNvSpPr>
            <a:spLocks noGrp="1"/>
          </p:cNvSpPr>
          <p:nvPr>
            <p:ph type="body" sz="quarter" idx="18" hasCustomPrompt="1"/>
          </p:nvPr>
        </p:nvSpPr>
        <p:spPr>
          <a:xfrm>
            <a:off x="2351379" y="5581897"/>
            <a:ext cx="7078369" cy="914400"/>
          </a:xfrm>
          <a:ln>
            <a:noFill/>
          </a:ln>
        </p:spPr>
        <p:txBody>
          <a:bodyPr lIns="91440" tIns="0" rIns="91440"/>
          <a:lstStyle>
            <a:lvl1pPr>
              <a:spcBef>
                <a:spcPts val="600"/>
              </a:spcBef>
              <a:defRPr sz="1400" baseline="0"/>
            </a:lvl1pPr>
            <a:lvl2pPr>
              <a:lnSpc>
                <a:spcPct val="100000"/>
              </a:lnSpc>
              <a:spcBef>
                <a:spcPts val="300"/>
              </a:spcBef>
              <a:defRPr sz="1200" baseline="0"/>
            </a:lvl2pPr>
          </a:lstStyle>
          <a:p>
            <a:pPr lvl="0"/>
            <a:r>
              <a:rPr lang="en-US" dirty="0"/>
              <a:t>Understand the expected ‘takeaways’ from this request – this can be used to validate the output and also define the sniff checks that need to be defined</a:t>
            </a:r>
          </a:p>
        </p:txBody>
      </p:sp>
    </p:spTree>
    <p:extLst>
      <p:ext uri="{BB962C8B-B14F-4D97-AF65-F5344CB8AC3E}">
        <p14:creationId xmlns:p14="http://schemas.microsoft.com/office/powerpoint/2010/main" val="2653357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err="1"/>
              <a:t>QFIRe</a:t>
            </a:r>
            <a:r>
              <a:rPr lang="en-US" dirty="0"/>
              <a:t> – What is the Key Takeaway from the Slide?</a:t>
            </a:r>
          </a:p>
        </p:txBody>
      </p:sp>
      <p:graphicFrame>
        <p:nvGraphicFramePr>
          <p:cNvPr id="15" name="Object 14"/>
          <p:cNvGraphicFramePr>
            <a:graphicFrameLocks noChangeAspect="1"/>
          </p:cNvGraphicFramePr>
          <p:nvPr userDrawn="1"/>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41031"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 name="TextBox 31"/>
          <p:cNvSpPr txBox="1"/>
          <p:nvPr userDrawn="1"/>
        </p:nvSpPr>
        <p:spPr>
          <a:xfrm>
            <a:off x="495300" y="1566331"/>
            <a:ext cx="8641080" cy="762001"/>
          </a:xfrm>
          <a:prstGeom prst="rect">
            <a:avLst/>
          </a:prstGeom>
          <a:solidFill>
            <a:srgbClr val="D8CBCB"/>
          </a:solidFill>
          <a:ln>
            <a:noFill/>
            <a:prstDash val="sysDash"/>
          </a:ln>
        </p:spPr>
        <p:txBody>
          <a:bodyPr wrap="square" tIns="182880" rtlCol="0">
            <a:noAutofit/>
          </a:bodyPr>
          <a:lstStyle/>
          <a:p>
            <a:pPr marL="0" indent="0" algn="l">
              <a:buFont typeface="Webdings" pitchFamily="18" charset="2"/>
              <a:buNone/>
            </a:pPr>
            <a:endParaRPr lang="en-US" sz="1400" dirty="0"/>
          </a:p>
        </p:txBody>
      </p:sp>
      <p:sp>
        <p:nvSpPr>
          <p:cNvPr id="33" name="TextBox 32"/>
          <p:cNvSpPr txBox="1"/>
          <p:nvPr userDrawn="1"/>
        </p:nvSpPr>
        <p:spPr>
          <a:xfrm>
            <a:off x="495300" y="2662763"/>
            <a:ext cx="4236720" cy="2523068"/>
          </a:xfrm>
          <a:prstGeom prst="rect">
            <a:avLst/>
          </a:prstGeom>
          <a:solidFill>
            <a:srgbClr val="D8CBCB"/>
          </a:solidFill>
          <a:ln>
            <a:noFill/>
            <a:prstDash val="sysDash"/>
          </a:ln>
        </p:spPr>
        <p:txBody>
          <a:bodyPr wrap="square" tIns="91440" rtlCol="0">
            <a:noAutofit/>
          </a:bodyPr>
          <a:lstStyle/>
          <a:p>
            <a:pPr marL="171450" indent="-171450" algn="l">
              <a:buFont typeface="Webdings" pitchFamily="18" charset="2"/>
              <a:buChar char="4"/>
            </a:pPr>
            <a:endParaRPr lang="en-US" sz="1400" dirty="0"/>
          </a:p>
        </p:txBody>
      </p:sp>
      <p:sp>
        <p:nvSpPr>
          <p:cNvPr id="34" name="TextBox 33"/>
          <p:cNvSpPr txBox="1"/>
          <p:nvPr userDrawn="1"/>
        </p:nvSpPr>
        <p:spPr>
          <a:xfrm>
            <a:off x="495300" y="5524500"/>
            <a:ext cx="8641080" cy="952500"/>
          </a:xfrm>
          <a:prstGeom prst="rect">
            <a:avLst/>
          </a:prstGeom>
          <a:solidFill>
            <a:srgbClr val="CBD3D3"/>
          </a:solidFill>
          <a:ln>
            <a:noFill/>
            <a:prstDash val="sysDash"/>
          </a:ln>
        </p:spPr>
        <p:txBody>
          <a:bodyPr wrap="square" tIns="91440" rtlCol="0">
            <a:noAutofit/>
          </a:bodyPr>
          <a:lstStyle/>
          <a:p>
            <a:pPr marL="171450" indent="-171450" algn="l">
              <a:buFont typeface="Webdings" pitchFamily="18" charset="2"/>
              <a:buChar char="4"/>
            </a:pPr>
            <a:endParaRPr lang="en-US" sz="1400" dirty="0"/>
          </a:p>
        </p:txBody>
      </p:sp>
      <p:sp>
        <p:nvSpPr>
          <p:cNvPr id="35" name="Text Placeholder 14"/>
          <p:cNvSpPr>
            <a:spLocks noGrp="1"/>
          </p:cNvSpPr>
          <p:nvPr>
            <p:ph type="body" sz="quarter" idx="17" hasCustomPrompt="1"/>
          </p:nvPr>
        </p:nvSpPr>
        <p:spPr>
          <a:xfrm>
            <a:off x="495300" y="5524500"/>
            <a:ext cx="8622792" cy="952500"/>
          </a:xfrm>
          <a:ln>
            <a:noFill/>
          </a:ln>
        </p:spPr>
        <p:txBody>
          <a:bodyPr tIns="91440"/>
          <a:lstStyle>
            <a:lvl1pPr>
              <a:spcBef>
                <a:spcPts val="600"/>
              </a:spcBef>
              <a:defRPr sz="1400" baseline="0"/>
            </a:lvl1pPr>
            <a:lvl2pPr>
              <a:lnSpc>
                <a:spcPct val="100000"/>
              </a:lnSpc>
              <a:spcBef>
                <a:spcPts val="300"/>
              </a:spcBef>
              <a:defRPr sz="1200" baseline="0"/>
            </a:lvl2pPr>
          </a:lstStyle>
          <a:p>
            <a:pPr lvl="0"/>
            <a:r>
              <a:rPr lang="en-US" dirty="0"/>
              <a:t>Recommendation 1</a:t>
            </a:r>
          </a:p>
          <a:p>
            <a:pPr lvl="1"/>
            <a:r>
              <a:rPr lang="en-US" dirty="0"/>
              <a:t>Sub-recommendation 1</a:t>
            </a:r>
          </a:p>
          <a:p>
            <a:pPr lvl="0"/>
            <a:r>
              <a:rPr lang="en-US" dirty="0"/>
              <a:t>Recommendation 2</a:t>
            </a:r>
          </a:p>
        </p:txBody>
      </p:sp>
      <p:sp>
        <p:nvSpPr>
          <p:cNvPr id="36" name="Text Placeholder 14"/>
          <p:cNvSpPr>
            <a:spLocks noGrp="1"/>
          </p:cNvSpPr>
          <p:nvPr>
            <p:ph type="body" sz="quarter" idx="15" hasCustomPrompt="1"/>
          </p:nvPr>
        </p:nvSpPr>
        <p:spPr>
          <a:xfrm>
            <a:off x="495300" y="2662763"/>
            <a:ext cx="4236720" cy="2523067"/>
          </a:xfrm>
          <a:ln>
            <a:noFill/>
          </a:ln>
        </p:spPr>
        <p:txBody>
          <a:bodyPr tIns="91440"/>
          <a:lstStyle>
            <a:lvl1pPr>
              <a:spcBef>
                <a:spcPts val="600"/>
              </a:spcBef>
              <a:defRPr sz="1400" baseline="0"/>
            </a:lvl1pPr>
            <a:lvl2pPr>
              <a:lnSpc>
                <a:spcPct val="100000"/>
              </a:lnSpc>
              <a:spcBef>
                <a:spcPts val="300"/>
              </a:spcBef>
              <a:defRPr sz="1200" baseline="0"/>
            </a:lvl2pPr>
          </a:lstStyle>
          <a:p>
            <a:pPr lvl="0"/>
            <a:r>
              <a:rPr lang="en-US" dirty="0"/>
              <a:t>Finding 1</a:t>
            </a:r>
          </a:p>
          <a:p>
            <a:pPr lvl="1"/>
            <a:r>
              <a:rPr lang="en-US" dirty="0"/>
              <a:t>Sub-finding 1</a:t>
            </a:r>
          </a:p>
          <a:p>
            <a:pPr lvl="1"/>
            <a:r>
              <a:rPr lang="en-US" dirty="0"/>
              <a:t>Sub-finding 2</a:t>
            </a:r>
          </a:p>
          <a:p>
            <a:pPr lvl="0"/>
            <a:r>
              <a:rPr lang="en-US" dirty="0"/>
              <a:t>Finding 2</a:t>
            </a:r>
          </a:p>
          <a:p>
            <a:pPr lvl="1"/>
            <a:r>
              <a:rPr lang="en-US" dirty="0"/>
              <a:t>Sub-finding 1</a:t>
            </a:r>
          </a:p>
          <a:p>
            <a:pPr lvl="1"/>
            <a:r>
              <a:rPr lang="en-US" dirty="0"/>
              <a:t>Sub-finding 2</a:t>
            </a:r>
          </a:p>
          <a:p>
            <a:pPr lvl="0"/>
            <a:r>
              <a:rPr lang="en-US" dirty="0"/>
              <a:t>Finding 3</a:t>
            </a:r>
          </a:p>
          <a:p>
            <a:pPr lvl="0"/>
            <a:r>
              <a:rPr lang="en-US" dirty="0"/>
              <a:t>Finding 4</a:t>
            </a:r>
          </a:p>
        </p:txBody>
      </p:sp>
      <p:sp>
        <p:nvSpPr>
          <p:cNvPr id="37" name="Text Placeholder 14"/>
          <p:cNvSpPr>
            <a:spLocks noGrp="1"/>
          </p:cNvSpPr>
          <p:nvPr>
            <p:ph type="body" sz="quarter" idx="14" hasCustomPrompt="1"/>
          </p:nvPr>
        </p:nvSpPr>
        <p:spPr>
          <a:xfrm>
            <a:off x="495300" y="1566331"/>
            <a:ext cx="8622792" cy="762001"/>
          </a:xfrm>
          <a:ln>
            <a:noFill/>
          </a:ln>
        </p:spPr>
        <p:txBody>
          <a:bodyPr tIns="91440"/>
          <a:lstStyle>
            <a:lvl1pPr>
              <a:spcBef>
                <a:spcPts val="600"/>
              </a:spcBef>
              <a:defRPr sz="1400" baseline="0"/>
            </a:lvl1pPr>
            <a:lvl2pPr>
              <a:lnSpc>
                <a:spcPct val="100000"/>
              </a:lnSpc>
              <a:spcBef>
                <a:spcPts val="300"/>
              </a:spcBef>
              <a:defRPr sz="1200" baseline="0"/>
            </a:lvl2pPr>
          </a:lstStyle>
          <a:p>
            <a:pPr lvl="0"/>
            <a:r>
              <a:rPr lang="en-US" dirty="0"/>
              <a:t>Question</a:t>
            </a:r>
          </a:p>
          <a:p>
            <a:pPr lvl="1"/>
            <a:r>
              <a:rPr lang="en-US" dirty="0"/>
              <a:t>Sub Question</a:t>
            </a:r>
          </a:p>
        </p:txBody>
      </p:sp>
      <p:sp>
        <p:nvSpPr>
          <p:cNvPr id="38" name="Rounded Rectangle 37"/>
          <p:cNvSpPr/>
          <p:nvPr userDrawn="1"/>
        </p:nvSpPr>
        <p:spPr bwMode="auto">
          <a:xfrm>
            <a:off x="590232" y="1308100"/>
            <a:ext cx="1943100"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Questions</a:t>
            </a:r>
          </a:p>
        </p:txBody>
      </p:sp>
      <p:sp>
        <p:nvSpPr>
          <p:cNvPr id="39" name="Rounded Rectangle 38"/>
          <p:cNvSpPr/>
          <p:nvPr userDrawn="1"/>
        </p:nvSpPr>
        <p:spPr bwMode="auto">
          <a:xfrm>
            <a:off x="590232" y="2396064"/>
            <a:ext cx="1943100"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a:solidFill>
                  <a:schemeClr val="bg1"/>
                </a:solidFill>
              </a:rPr>
              <a:t>Findings</a:t>
            </a:r>
            <a:endParaRPr lang="en-US" sz="1600" b="1" dirty="0">
              <a:solidFill>
                <a:schemeClr val="bg1"/>
              </a:solidFill>
              <a:latin typeface="+mn-lt"/>
              <a:ea typeface="+mn-ea"/>
              <a:cs typeface="+mn-cs"/>
            </a:endParaRPr>
          </a:p>
        </p:txBody>
      </p:sp>
      <p:sp>
        <p:nvSpPr>
          <p:cNvPr id="40" name="Rounded Rectangle 39"/>
          <p:cNvSpPr/>
          <p:nvPr userDrawn="1"/>
        </p:nvSpPr>
        <p:spPr bwMode="auto">
          <a:xfrm>
            <a:off x="590232" y="5245100"/>
            <a:ext cx="1943100" cy="342900"/>
          </a:xfrm>
          <a:prstGeom prst="roundRect">
            <a:avLst/>
          </a:prstGeom>
          <a:solidFill>
            <a:schemeClr val="accent2"/>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a:solidFill>
                  <a:schemeClr val="bg1"/>
                </a:solidFill>
              </a:rPr>
              <a:t>Recommendations</a:t>
            </a:r>
            <a:endParaRPr lang="en-US" sz="1600" b="1" dirty="0">
              <a:solidFill>
                <a:schemeClr val="bg1"/>
              </a:solidFill>
              <a:latin typeface="+mn-lt"/>
              <a:ea typeface="+mn-ea"/>
              <a:cs typeface="+mn-cs"/>
            </a:endParaRPr>
          </a:p>
        </p:txBody>
      </p:sp>
      <p:sp>
        <p:nvSpPr>
          <p:cNvPr id="41" name="TextBox 40"/>
          <p:cNvSpPr txBox="1"/>
          <p:nvPr userDrawn="1"/>
        </p:nvSpPr>
        <p:spPr>
          <a:xfrm>
            <a:off x="4894580" y="2662763"/>
            <a:ext cx="4236720" cy="2523068"/>
          </a:xfrm>
          <a:prstGeom prst="rect">
            <a:avLst/>
          </a:prstGeom>
          <a:solidFill>
            <a:srgbClr val="D8CBCB"/>
          </a:solidFill>
          <a:ln>
            <a:noFill/>
            <a:prstDash val="sysDash"/>
          </a:ln>
        </p:spPr>
        <p:txBody>
          <a:bodyPr wrap="square" tIns="91440" rtlCol="0">
            <a:noAutofit/>
          </a:bodyPr>
          <a:lstStyle/>
          <a:p>
            <a:pPr marL="171450" indent="-171450" algn="l">
              <a:buFont typeface="Webdings" pitchFamily="18" charset="2"/>
              <a:buChar char="4"/>
            </a:pPr>
            <a:endParaRPr lang="en-US" sz="1400" dirty="0"/>
          </a:p>
        </p:txBody>
      </p:sp>
      <p:sp>
        <p:nvSpPr>
          <p:cNvPr id="42" name="Text Placeholder 14"/>
          <p:cNvSpPr>
            <a:spLocks noGrp="1"/>
          </p:cNvSpPr>
          <p:nvPr>
            <p:ph type="body" sz="quarter" idx="18" hasCustomPrompt="1"/>
          </p:nvPr>
        </p:nvSpPr>
        <p:spPr>
          <a:xfrm>
            <a:off x="4894580" y="2662763"/>
            <a:ext cx="4236720" cy="2523067"/>
          </a:xfrm>
          <a:ln>
            <a:noFill/>
          </a:ln>
        </p:spPr>
        <p:txBody>
          <a:bodyPr tIns="91440"/>
          <a:lstStyle>
            <a:lvl1pPr>
              <a:spcBef>
                <a:spcPts val="600"/>
              </a:spcBef>
              <a:defRPr sz="1400" baseline="0"/>
            </a:lvl1pPr>
            <a:lvl2pPr>
              <a:lnSpc>
                <a:spcPct val="100000"/>
              </a:lnSpc>
              <a:spcBef>
                <a:spcPts val="300"/>
              </a:spcBef>
              <a:defRPr sz="1200"/>
            </a:lvl2pPr>
          </a:lstStyle>
          <a:p>
            <a:pPr lvl="0"/>
            <a:r>
              <a:rPr lang="en-US" dirty="0"/>
              <a:t>Insight 1</a:t>
            </a:r>
          </a:p>
          <a:p>
            <a:pPr lvl="1"/>
            <a:r>
              <a:rPr lang="en-US" dirty="0"/>
              <a:t>Sub-insight</a:t>
            </a:r>
          </a:p>
          <a:p>
            <a:pPr lvl="1"/>
            <a:r>
              <a:rPr lang="en-US" dirty="0"/>
              <a:t>Sub-insight</a:t>
            </a:r>
          </a:p>
          <a:p>
            <a:pPr lvl="0"/>
            <a:r>
              <a:rPr lang="en-US" dirty="0"/>
              <a:t>Insight 2</a:t>
            </a:r>
          </a:p>
          <a:p>
            <a:pPr lvl="0"/>
            <a:r>
              <a:rPr lang="en-US" dirty="0"/>
              <a:t>Insight 3</a:t>
            </a:r>
          </a:p>
          <a:p>
            <a:pPr lvl="0"/>
            <a:r>
              <a:rPr lang="en-US" dirty="0"/>
              <a:t>Insight 4</a:t>
            </a:r>
          </a:p>
        </p:txBody>
      </p:sp>
      <p:sp>
        <p:nvSpPr>
          <p:cNvPr id="43" name="Rounded Rectangle 42"/>
          <p:cNvSpPr/>
          <p:nvPr userDrawn="1"/>
        </p:nvSpPr>
        <p:spPr bwMode="auto">
          <a:xfrm>
            <a:off x="4989512" y="2396064"/>
            <a:ext cx="1943100"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Insights</a:t>
            </a:r>
          </a:p>
        </p:txBody>
      </p:sp>
    </p:spTree>
    <p:extLst>
      <p:ext uri="{BB962C8B-B14F-4D97-AF65-F5344CB8AC3E}">
        <p14:creationId xmlns:p14="http://schemas.microsoft.com/office/powerpoint/2010/main" val="2355875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err="1"/>
              <a:t>FIRe</a:t>
            </a:r>
            <a:r>
              <a:rPr lang="en-US" dirty="0"/>
              <a:t> – What is the Key Takeaway from the Slide?</a:t>
            </a:r>
          </a:p>
        </p:txBody>
      </p:sp>
      <p:graphicFrame>
        <p:nvGraphicFramePr>
          <p:cNvPr id="15" name="Object 14"/>
          <p:cNvGraphicFramePr>
            <a:graphicFrameLocks noChangeAspect="1"/>
          </p:cNvGraphicFramePr>
          <p:nvPr userDrawn="1"/>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42055"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TextBox 15"/>
          <p:cNvSpPr txBox="1"/>
          <p:nvPr userDrawn="1"/>
        </p:nvSpPr>
        <p:spPr>
          <a:xfrm>
            <a:off x="495300" y="1646763"/>
            <a:ext cx="4236720" cy="3001438"/>
          </a:xfrm>
          <a:prstGeom prst="rect">
            <a:avLst/>
          </a:prstGeom>
          <a:solidFill>
            <a:srgbClr val="D8CBCB"/>
          </a:solidFill>
          <a:ln>
            <a:noFill/>
            <a:prstDash val="sysDash"/>
          </a:ln>
        </p:spPr>
        <p:txBody>
          <a:bodyPr wrap="square" tIns="91440" rtlCol="0">
            <a:noAutofit/>
          </a:bodyPr>
          <a:lstStyle/>
          <a:p>
            <a:pPr marL="171450" indent="-171450" algn="l">
              <a:buFont typeface="Webdings" pitchFamily="18" charset="2"/>
              <a:buChar char="4"/>
            </a:pPr>
            <a:endParaRPr lang="en-US" sz="1400" dirty="0"/>
          </a:p>
        </p:txBody>
      </p:sp>
      <p:sp>
        <p:nvSpPr>
          <p:cNvPr id="17" name="TextBox 16"/>
          <p:cNvSpPr txBox="1"/>
          <p:nvPr userDrawn="1"/>
        </p:nvSpPr>
        <p:spPr>
          <a:xfrm>
            <a:off x="495300" y="5067300"/>
            <a:ext cx="8641080" cy="1384300"/>
          </a:xfrm>
          <a:prstGeom prst="rect">
            <a:avLst/>
          </a:prstGeom>
          <a:solidFill>
            <a:srgbClr val="CBD3D3"/>
          </a:solidFill>
          <a:ln>
            <a:noFill/>
            <a:prstDash val="sysDash"/>
          </a:ln>
        </p:spPr>
        <p:txBody>
          <a:bodyPr wrap="square" tIns="91440" rtlCol="0">
            <a:noAutofit/>
          </a:bodyPr>
          <a:lstStyle/>
          <a:p>
            <a:pPr marL="171450" indent="-171450" algn="l">
              <a:buFont typeface="Webdings" pitchFamily="18" charset="2"/>
              <a:buChar char="4"/>
            </a:pPr>
            <a:endParaRPr lang="en-US" sz="1400" dirty="0"/>
          </a:p>
        </p:txBody>
      </p:sp>
      <p:sp>
        <p:nvSpPr>
          <p:cNvPr id="18" name="Text Placeholder 14"/>
          <p:cNvSpPr>
            <a:spLocks noGrp="1"/>
          </p:cNvSpPr>
          <p:nvPr>
            <p:ph type="body" sz="quarter" idx="17" hasCustomPrompt="1"/>
          </p:nvPr>
        </p:nvSpPr>
        <p:spPr>
          <a:xfrm>
            <a:off x="495300" y="5067300"/>
            <a:ext cx="8622792" cy="1384300"/>
          </a:xfrm>
          <a:ln>
            <a:noFill/>
          </a:ln>
        </p:spPr>
        <p:txBody>
          <a:bodyPr tIns="91440"/>
          <a:lstStyle>
            <a:lvl1pPr>
              <a:spcBef>
                <a:spcPts val="600"/>
              </a:spcBef>
              <a:defRPr sz="1400" baseline="0"/>
            </a:lvl1pPr>
            <a:lvl2pPr>
              <a:lnSpc>
                <a:spcPct val="100000"/>
              </a:lnSpc>
              <a:spcBef>
                <a:spcPts val="300"/>
              </a:spcBef>
              <a:defRPr sz="1200" baseline="0"/>
            </a:lvl2pPr>
          </a:lstStyle>
          <a:p>
            <a:pPr lvl="0"/>
            <a:r>
              <a:rPr lang="en-US" dirty="0"/>
              <a:t>Recommendation 1</a:t>
            </a:r>
          </a:p>
          <a:p>
            <a:pPr lvl="1"/>
            <a:r>
              <a:rPr lang="en-US" dirty="0"/>
              <a:t>Sub-recommendation 1</a:t>
            </a:r>
          </a:p>
          <a:p>
            <a:pPr lvl="0"/>
            <a:r>
              <a:rPr lang="en-US" dirty="0"/>
              <a:t>Recommendation 2</a:t>
            </a:r>
          </a:p>
        </p:txBody>
      </p:sp>
      <p:sp>
        <p:nvSpPr>
          <p:cNvPr id="19" name="Text Placeholder 14"/>
          <p:cNvSpPr>
            <a:spLocks noGrp="1"/>
          </p:cNvSpPr>
          <p:nvPr>
            <p:ph type="body" sz="quarter" idx="15" hasCustomPrompt="1"/>
          </p:nvPr>
        </p:nvSpPr>
        <p:spPr>
          <a:xfrm>
            <a:off x="495300" y="1646763"/>
            <a:ext cx="4236720" cy="3001437"/>
          </a:xfrm>
          <a:ln>
            <a:noFill/>
          </a:ln>
        </p:spPr>
        <p:txBody>
          <a:bodyPr tIns="91440"/>
          <a:lstStyle>
            <a:lvl1pPr>
              <a:spcBef>
                <a:spcPts val="600"/>
              </a:spcBef>
              <a:defRPr sz="1400" baseline="0"/>
            </a:lvl1pPr>
            <a:lvl2pPr>
              <a:lnSpc>
                <a:spcPct val="100000"/>
              </a:lnSpc>
              <a:spcBef>
                <a:spcPts val="300"/>
              </a:spcBef>
              <a:defRPr sz="1200" baseline="0"/>
            </a:lvl2pPr>
          </a:lstStyle>
          <a:p>
            <a:pPr lvl="0"/>
            <a:r>
              <a:rPr lang="en-US" dirty="0"/>
              <a:t>Finding 1</a:t>
            </a:r>
          </a:p>
          <a:p>
            <a:pPr lvl="1"/>
            <a:r>
              <a:rPr lang="en-US" dirty="0"/>
              <a:t>Sub-finding 1</a:t>
            </a:r>
          </a:p>
          <a:p>
            <a:pPr lvl="1"/>
            <a:r>
              <a:rPr lang="en-US" dirty="0"/>
              <a:t>Sub-finding 2</a:t>
            </a:r>
          </a:p>
          <a:p>
            <a:pPr lvl="0"/>
            <a:r>
              <a:rPr lang="en-US" dirty="0"/>
              <a:t>Finding 2</a:t>
            </a:r>
          </a:p>
          <a:p>
            <a:pPr lvl="1"/>
            <a:r>
              <a:rPr lang="en-US" dirty="0"/>
              <a:t>Sub-finding 1</a:t>
            </a:r>
          </a:p>
          <a:p>
            <a:pPr lvl="1"/>
            <a:r>
              <a:rPr lang="en-US" dirty="0"/>
              <a:t>Sub-finding 2</a:t>
            </a:r>
          </a:p>
          <a:p>
            <a:pPr lvl="0"/>
            <a:r>
              <a:rPr lang="en-US" dirty="0"/>
              <a:t>Finding 3</a:t>
            </a:r>
          </a:p>
          <a:p>
            <a:pPr lvl="0"/>
            <a:r>
              <a:rPr lang="en-US" dirty="0"/>
              <a:t>Finding 4</a:t>
            </a:r>
          </a:p>
        </p:txBody>
      </p:sp>
      <p:sp>
        <p:nvSpPr>
          <p:cNvPr id="20" name="Rounded Rectangle 19"/>
          <p:cNvSpPr/>
          <p:nvPr userDrawn="1"/>
        </p:nvSpPr>
        <p:spPr bwMode="auto">
          <a:xfrm>
            <a:off x="590232" y="1380064"/>
            <a:ext cx="1943100"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a:solidFill>
                  <a:schemeClr val="bg1"/>
                </a:solidFill>
              </a:rPr>
              <a:t>Findings</a:t>
            </a:r>
            <a:endParaRPr lang="en-US" sz="1600" b="1" dirty="0">
              <a:solidFill>
                <a:schemeClr val="bg1"/>
              </a:solidFill>
              <a:latin typeface="+mn-lt"/>
              <a:ea typeface="+mn-ea"/>
              <a:cs typeface="+mn-cs"/>
            </a:endParaRPr>
          </a:p>
        </p:txBody>
      </p:sp>
      <p:sp>
        <p:nvSpPr>
          <p:cNvPr id="21" name="Rounded Rectangle 20"/>
          <p:cNvSpPr/>
          <p:nvPr userDrawn="1"/>
        </p:nvSpPr>
        <p:spPr bwMode="auto">
          <a:xfrm>
            <a:off x="590232" y="4787900"/>
            <a:ext cx="1943100" cy="342900"/>
          </a:xfrm>
          <a:prstGeom prst="roundRect">
            <a:avLst/>
          </a:prstGeom>
          <a:solidFill>
            <a:schemeClr val="accent2"/>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a:solidFill>
                  <a:schemeClr val="bg1"/>
                </a:solidFill>
              </a:rPr>
              <a:t>Recommendations</a:t>
            </a:r>
            <a:endParaRPr lang="en-US" sz="1600" b="1" dirty="0">
              <a:solidFill>
                <a:schemeClr val="bg1"/>
              </a:solidFill>
              <a:latin typeface="+mn-lt"/>
              <a:ea typeface="+mn-ea"/>
              <a:cs typeface="+mn-cs"/>
            </a:endParaRPr>
          </a:p>
        </p:txBody>
      </p:sp>
      <p:sp>
        <p:nvSpPr>
          <p:cNvPr id="22" name="TextBox 21"/>
          <p:cNvSpPr txBox="1"/>
          <p:nvPr userDrawn="1"/>
        </p:nvSpPr>
        <p:spPr>
          <a:xfrm>
            <a:off x="4894580" y="1646763"/>
            <a:ext cx="4236720" cy="3001438"/>
          </a:xfrm>
          <a:prstGeom prst="rect">
            <a:avLst/>
          </a:prstGeom>
          <a:solidFill>
            <a:srgbClr val="D8CBCB"/>
          </a:solidFill>
          <a:ln>
            <a:noFill/>
            <a:prstDash val="sysDash"/>
          </a:ln>
        </p:spPr>
        <p:txBody>
          <a:bodyPr wrap="square" tIns="91440" rtlCol="0">
            <a:noAutofit/>
          </a:bodyPr>
          <a:lstStyle/>
          <a:p>
            <a:pPr marL="171450" indent="-171450" algn="l">
              <a:buFont typeface="Webdings" pitchFamily="18" charset="2"/>
              <a:buChar char="4"/>
            </a:pPr>
            <a:endParaRPr lang="en-US" sz="1400" dirty="0"/>
          </a:p>
        </p:txBody>
      </p:sp>
      <p:sp>
        <p:nvSpPr>
          <p:cNvPr id="23" name="Text Placeholder 14"/>
          <p:cNvSpPr>
            <a:spLocks noGrp="1"/>
          </p:cNvSpPr>
          <p:nvPr>
            <p:ph type="body" sz="quarter" idx="18" hasCustomPrompt="1"/>
          </p:nvPr>
        </p:nvSpPr>
        <p:spPr>
          <a:xfrm>
            <a:off x="4894580" y="1646763"/>
            <a:ext cx="4236720" cy="3001437"/>
          </a:xfrm>
          <a:ln>
            <a:noFill/>
          </a:ln>
        </p:spPr>
        <p:txBody>
          <a:bodyPr tIns="91440"/>
          <a:lstStyle>
            <a:lvl1pPr>
              <a:spcBef>
                <a:spcPts val="600"/>
              </a:spcBef>
              <a:defRPr sz="1400" baseline="0"/>
            </a:lvl1pPr>
            <a:lvl2pPr>
              <a:lnSpc>
                <a:spcPct val="100000"/>
              </a:lnSpc>
              <a:spcBef>
                <a:spcPts val="300"/>
              </a:spcBef>
              <a:defRPr sz="1200"/>
            </a:lvl2pPr>
          </a:lstStyle>
          <a:p>
            <a:pPr lvl="0"/>
            <a:r>
              <a:rPr lang="en-US" dirty="0"/>
              <a:t>Insight 1</a:t>
            </a:r>
          </a:p>
          <a:p>
            <a:pPr lvl="1"/>
            <a:r>
              <a:rPr lang="en-US" dirty="0"/>
              <a:t>Sub-insight</a:t>
            </a:r>
          </a:p>
          <a:p>
            <a:pPr lvl="1"/>
            <a:r>
              <a:rPr lang="en-US" dirty="0"/>
              <a:t>Sub-insight</a:t>
            </a:r>
          </a:p>
          <a:p>
            <a:pPr lvl="0"/>
            <a:r>
              <a:rPr lang="en-US" dirty="0"/>
              <a:t>Insight 2</a:t>
            </a:r>
          </a:p>
          <a:p>
            <a:pPr lvl="0"/>
            <a:r>
              <a:rPr lang="en-US" dirty="0"/>
              <a:t>Insight 3</a:t>
            </a:r>
          </a:p>
          <a:p>
            <a:pPr lvl="0"/>
            <a:r>
              <a:rPr lang="en-US" dirty="0"/>
              <a:t>Insight 4</a:t>
            </a:r>
          </a:p>
        </p:txBody>
      </p:sp>
      <p:sp>
        <p:nvSpPr>
          <p:cNvPr id="24" name="Rounded Rectangle 23"/>
          <p:cNvSpPr/>
          <p:nvPr userDrawn="1"/>
        </p:nvSpPr>
        <p:spPr bwMode="auto">
          <a:xfrm>
            <a:off x="4989512" y="1380064"/>
            <a:ext cx="1943100"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Insights</a:t>
            </a:r>
          </a:p>
        </p:txBody>
      </p:sp>
    </p:spTree>
    <p:extLst>
      <p:ext uri="{BB962C8B-B14F-4D97-AF65-F5344CB8AC3E}">
        <p14:creationId xmlns:p14="http://schemas.microsoft.com/office/powerpoint/2010/main" val="3809781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se Study Problem Statement &amp; Approach Slide">
    <p:spTree>
      <p:nvGrpSpPr>
        <p:cNvPr id="1" name=""/>
        <p:cNvGrpSpPr/>
        <p:nvPr/>
      </p:nvGrpSpPr>
      <p:grpSpPr>
        <a:xfrm>
          <a:off x="0" y="0"/>
          <a:ext cx="0" cy="0"/>
          <a:chOff x="0" y="0"/>
          <a:chExt cx="0" cy="0"/>
        </a:xfrm>
      </p:grpSpPr>
      <p:graphicFrame>
        <p:nvGraphicFramePr>
          <p:cNvPr id="112537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6944"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hasCustomPrompt="1"/>
          </p:nvPr>
        </p:nvSpPr>
        <p:spPr/>
        <p:txBody>
          <a:bodyPr/>
          <a:lstStyle/>
          <a:p>
            <a:r>
              <a:rPr lang="en-US" dirty="0"/>
              <a:t>What is the Key Takeaway from the Slide?</a:t>
            </a:r>
          </a:p>
        </p:txBody>
      </p:sp>
      <p:graphicFrame>
        <p:nvGraphicFramePr>
          <p:cNvPr id="7" name="Table 6"/>
          <p:cNvGraphicFramePr>
            <a:graphicFrameLocks noGrp="1"/>
          </p:cNvGraphicFramePr>
          <p:nvPr userDrawn="1">
            <p:extLst>
              <p:ext uri="{D42A27DB-BD31-4B8C-83A1-F6EECF244321}">
                <p14:modId xmlns:p14="http://schemas.microsoft.com/office/powerpoint/2010/main" val="1190187848"/>
              </p:ext>
            </p:extLst>
          </p:nvPr>
        </p:nvGraphicFramePr>
        <p:xfrm>
          <a:off x="443967" y="1431572"/>
          <a:ext cx="4297680" cy="2911828"/>
        </p:xfrm>
        <a:graphic>
          <a:graphicData uri="http://schemas.openxmlformats.org/drawingml/2006/table">
            <a:tbl>
              <a:tblPr firstRow="1" bandRow="1">
                <a:tableStyleId>{69012ECD-51FC-41F1-AA8D-1B2483CD663E}</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Background</a:t>
                      </a:r>
                    </a:p>
                  </a:txBody>
                  <a:tcPr anchor="ctr"/>
                </a:tc>
                <a:extLst>
                  <a:ext uri="{0D108BD9-81ED-4DB2-BD59-A6C34878D82A}">
                    <a16:rowId xmlns:a16="http://schemas.microsoft.com/office/drawing/2014/main" val="10000"/>
                  </a:ext>
                </a:extLst>
              </a:tr>
              <a:tr h="254606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userDrawn="1">
            <p:extLst>
              <p:ext uri="{D42A27DB-BD31-4B8C-83A1-F6EECF244321}">
                <p14:modId xmlns:p14="http://schemas.microsoft.com/office/powerpoint/2010/main" val="125975410"/>
              </p:ext>
            </p:extLst>
          </p:nvPr>
        </p:nvGraphicFramePr>
        <p:xfrm>
          <a:off x="443967" y="4466872"/>
          <a:ext cx="4297680" cy="1857728"/>
        </p:xfrm>
        <a:graphic>
          <a:graphicData uri="http://schemas.openxmlformats.org/drawingml/2006/table">
            <a:tbl>
              <a:tblPr firstRow="1" bandRow="1">
                <a:tableStyleId>{69012ECD-51FC-41F1-AA8D-1B2483CD663E}</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Objectives</a:t>
                      </a:r>
                    </a:p>
                  </a:txBody>
                  <a:tcPr anchor="ctr"/>
                </a:tc>
                <a:extLst>
                  <a:ext uri="{0D108BD9-81ED-4DB2-BD59-A6C34878D82A}">
                    <a16:rowId xmlns:a16="http://schemas.microsoft.com/office/drawing/2014/main" val="10000"/>
                  </a:ext>
                </a:extLst>
              </a:tr>
              <a:tr h="149196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14" name="Text Placeholder 13"/>
          <p:cNvSpPr>
            <a:spLocks noGrp="1"/>
          </p:cNvSpPr>
          <p:nvPr>
            <p:ph type="body" sz="quarter" idx="11" hasCustomPrompt="1"/>
          </p:nvPr>
        </p:nvSpPr>
        <p:spPr>
          <a:xfrm>
            <a:off x="444500" y="1816100"/>
            <a:ext cx="4297680" cy="2501900"/>
          </a:xfrm>
        </p:spPr>
        <p:txBody>
          <a:bodyPr>
            <a:noAutofit/>
          </a:bodyPr>
          <a:lstStyle>
            <a:lvl1pPr>
              <a:spcBef>
                <a:spcPts val="600"/>
              </a:spcBef>
              <a:defRPr sz="1400" baseline="0"/>
            </a:lvl1pPr>
            <a:lvl2pPr>
              <a:lnSpc>
                <a:spcPct val="100000"/>
              </a:lnSpc>
              <a:spcBef>
                <a:spcPts val="300"/>
              </a:spcBef>
              <a:defRPr sz="1200"/>
            </a:lvl2pPr>
          </a:lstStyle>
          <a:p>
            <a:pPr lvl="0"/>
            <a:r>
              <a:rPr lang="en-US" dirty="0"/>
              <a:t>What are the relevant facts that serve as the background for this project?</a:t>
            </a:r>
          </a:p>
          <a:p>
            <a:pPr lvl="1"/>
            <a:r>
              <a:rPr lang="en-US" dirty="0"/>
              <a:t>Second level</a:t>
            </a:r>
          </a:p>
        </p:txBody>
      </p:sp>
      <p:sp>
        <p:nvSpPr>
          <p:cNvPr id="24" name="Text Placeholder 13"/>
          <p:cNvSpPr>
            <a:spLocks noGrp="1"/>
          </p:cNvSpPr>
          <p:nvPr>
            <p:ph type="body" sz="quarter" idx="13" hasCustomPrompt="1"/>
          </p:nvPr>
        </p:nvSpPr>
        <p:spPr>
          <a:xfrm>
            <a:off x="444500" y="4851400"/>
            <a:ext cx="4297680" cy="1473200"/>
          </a:xfrm>
        </p:spPr>
        <p:txBody>
          <a:bodyPr>
            <a:noAutofit/>
          </a:bodyPr>
          <a:lstStyle>
            <a:lvl1pPr>
              <a:spcBef>
                <a:spcPts val="600"/>
              </a:spcBef>
              <a:defRPr sz="1400"/>
            </a:lvl1pPr>
            <a:lvl2pPr>
              <a:spcBef>
                <a:spcPts val="300"/>
              </a:spcBef>
              <a:defRPr sz="1200"/>
            </a:lvl2pPr>
          </a:lstStyle>
          <a:p>
            <a:pPr lvl="0"/>
            <a:r>
              <a:rPr lang="en-US" dirty="0"/>
              <a:t>Describe the key project objectives</a:t>
            </a:r>
          </a:p>
          <a:p>
            <a:pPr lvl="1"/>
            <a:r>
              <a:rPr lang="en-US" dirty="0"/>
              <a:t>Second level</a:t>
            </a:r>
          </a:p>
        </p:txBody>
      </p:sp>
      <p:graphicFrame>
        <p:nvGraphicFramePr>
          <p:cNvPr id="11" name="Table 10"/>
          <p:cNvGraphicFramePr>
            <a:graphicFrameLocks noGrp="1"/>
          </p:cNvGraphicFramePr>
          <p:nvPr userDrawn="1">
            <p:extLst>
              <p:ext uri="{D42A27DB-BD31-4B8C-83A1-F6EECF244321}">
                <p14:modId xmlns:p14="http://schemas.microsoft.com/office/powerpoint/2010/main" val="2624382110"/>
              </p:ext>
            </p:extLst>
          </p:nvPr>
        </p:nvGraphicFramePr>
        <p:xfrm>
          <a:off x="5181067" y="1431572"/>
          <a:ext cx="4297680" cy="4893028"/>
        </p:xfrm>
        <a:graphic>
          <a:graphicData uri="http://schemas.openxmlformats.org/drawingml/2006/table">
            <a:tbl>
              <a:tblPr firstRow="1" bandRow="1">
                <a:tableStyleId>{69012ECD-51FC-41F1-AA8D-1B2483CD663E}</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Approach</a:t>
                      </a:r>
                    </a:p>
                  </a:txBody>
                  <a:tcPr anchor="ctr"/>
                </a:tc>
                <a:extLst>
                  <a:ext uri="{0D108BD9-81ED-4DB2-BD59-A6C34878D82A}">
                    <a16:rowId xmlns:a16="http://schemas.microsoft.com/office/drawing/2014/main" val="10000"/>
                  </a:ext>
                </a:extLst>
              </a:tr>
              <a:tr h="452726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5181600" y="1816100"/>
            <a:ext cx="4297680" cy="4508500"/>
          </a:xfrm>
        </p:spPr>
        <p:txBody>
          <a:bodyPr>
            <a:noAutofit/>
          </a:bodyPr>
          <a:lstStyle>
            <a:lvl1pPr>
              <a:spcBef>
                <a:spcPts val="600"/>
              </a:spcBef>
              <a:defRPr sz="1400" baseline="0"/>
            </a:lvl1pPr>
            <a:lvl2pPr>
              <a:lnSpc>
                <a:spcPct val="100000"/>
              </a:lnSpc>
              <a:spcBef>
                <a:spcPts val="300"/>
              </a:spcBef>
              <a:defRPr sz="1200"/>
            </a:lvl2pPr>
          </a:lstStyle>
          <a:p>
            <a:pPr lvl="0"/>
            <a:r>
              <a:rPr lang="en-US" dirty="0"/>
              <a:t>Describe the approach used by Mu Sigma in this project.  You can insert text or paste graphics in this box</a:t>
            </a:r>
          </a:p>
          <a:p>
            <a:pPr lvl="1"/>
            <a:r>
              <a:rPr lang="en-US" dirty="0"/>
              <a:t>Second level</a:t>
            </a:r>
          </a:p>
        </p:txBody>
      </p:sp>
      <p:sp>
        <p:nvSpPr>
          <p:cNvPr id="2" name="Right Arrow 1"/>
          <p:cNvSpPr/>
          <p:nvPr userDrawn="1"/>
        </p:nvSpPr>
        <p:spPr bwMode="auto">
          <a:xfrm>
            <a:off x="4829492" y="2895600"/>
            <a:ext cx="274320" cy="18288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Tree>
    <p:extLst>
      <p:ext uri="{BB962C8B-B14F-4D97-AF65-F5344CB8AC3E}">
        <p14:creationId xmlns:p14="http://schemas.microsoft.com/office/powerpoint/2010/main" val="3829149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ase Study Findings and Impact Slide">
    <p:spTree>
      <p:nvGrpSpPr>
        <p:cNvPr id="1" name=""/>
        <p:cNvGrpSpPr/>
        <p:nvPr/>
      </p:nvGrpSpPr>
      <p:grpSpPr>
        <a:xfrm>
          <a:off x="0" y="0"/>
          <a:ext cx="0" cy="0"/>
          <a:chOff x="0" y="0"/>
          <a:chExt cx="0" cy="0"/>
        </a:xfrm>
      </p:grpSpPr>
      <p:graphicFrame>
        <p:nvGraphicFramePr>
          <p:cNvPr id="112537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7966"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hasCustomPrompt="1"/>
          </p:nvPr>
        </p:nvSpPr>
        <p:spPr/>
        <p:txBody>
          <a:bodyPr/>
          <a:lstStyle/>
          <a:p>
            <a:r>
              <a:rPr lang="en-US" dirty="0"/>
              <a:t>What is the Key Takeaway from the Slide?</a:t>
            </a:r>
          </a:p>
        </p:txBody>
      </p:sp>
      <p:graphicFrame>
        <p:nvGraphicFramePr>
          <p:cNvPr id="11" name="Table 10"/>
          <p:cNvGraphicFramePr>
            <a:graphicFrameLocks noGrp="1"/>
          </p:cNvGraphicFramePr>
          <p:nvPr userDrawn="1">
            <p:extLst>
              <p:ext uri="{D42A27DB-BD31-4B8C-83A1-F6EECF244321}">
                <p14:modId xmlns:p14="http://schemas.microsoft.com/office/powerpoint/2010/main" val="1682896122"/>
              </p:ext>
            </p:extLst>
          </p:nvPr>
        </p:nvGraphicFramePr>
        <p:xfrm>
          <a:off x="5181067" y="1431572"/>
          <a:ext cx="4297680" cy="4893028"/>
        </p:xfrm>
        <a:graphic>
          <a:graphicData uri="http://schemas.openxmlformats.org/drawingml/2006/table">
            <a:tbl>
              <a:tblPr firstRow="1" bandRow="1">
                <a:tableStyleId>{69012ECD-51FC-41F1-AA8D-1B2483CD663E}</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Analysis</a:t>
                      </a:r>
                      <a:r>
                        <a:rPr lang="en-US" sz="1400" baseline="0" dirty="0"/>
                        <a:t> Illustrations</a:t>
                      </a:r>
                      <a:endParaRPr lang="en-US" sz="1400" dirty="0"/>
                    </a:p>
                  </a:txBody>
                  <a:tcPr anchor="ctr"/>
                </a:tc>
                <a:extLst>
                  <a:ext uri="{0D108BD9-81ED-4DB2-BD59-A6C34878D82A}">
                    <a16:rowId xmlns:a16="http://schemas.microsoft.com/office/drawing/2014/main" val="10000"/>
                  </a:ext>
                </a:extLst>
              </a:tr>
              <a:tr h="452726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5181600" y="1816100"/>
            <a:ext cx="4297680" cy="4508500"/>
          </a:xfrm>
        </p:spPr>
        <p:txBody>
          <a:bodyPr>
            <a:noAutofit/>
          </a:bodyPr>
          <a:lstStyle>
            <a:lvl1pPr>
              <a:spcBef>
                <a:spcPts val="600"/>
              </a:spcBef>
              <a:defRPr sz="1400" baseline="0"/>
            </a:lvl1pPr>
            <a:lvl2pPr>
              <a:lnSpc>
                <a:spcPct val="100000"/>
              </a:lnSpc>
              <a:spcBef>
                <a:spcPts val="300"/>
              </a:spcBef>
              <a:defRPr sz="1200"/>
            </a:lvl2pPr>
          </a:lstStyle>
          <a:p>
            <a:pPr lvl="0"/>
            <a:r>
              <a:rPr lang="en-US" dirty="0"/>
              <a:t>Paste charts/graphics that illustrate key analysis outputs and support the key findings</a:t>
            </a:r>
          </a:p>
          <a:p>
            <a:pPr lvl="1"/>
            <a:r>
              <a:rPr lang="en-US" dirty="0"/>
              <a:t>Second level</a:t>
            </a:r>
          </a:p>
        </p:txBody>
      </p:sp>
      <p:sp>
        <p:nvSpPr>
          <p:cNvPr id="2" name="Right Arrow 1"/>
          <p:cNvSpPr/>
          <p:nvPr userDrawn="1"/>
        </p:nvSpPr>
        <p:spPr bwMode="auto">
          <a:xfrm>
            <a:off x="4829492" y="1981200"/>
            <a:ext cx="274320" cy="13716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graphicFrame>
        <p:nvGraphicFramePr>
          <p:cNvPr id="12" name="Table 11"/>
          <p:cNvGraphicFramePr>
            <a:graphicFrameLocks noGrp="1"/>
          </p:cNvGraphicFramePr>
          <p:nvPr userDrawn="1">
            <p:extLst>
              <p:ext uri="{D42A27DB-BD31-4B8C-83A1-F6EECF244321}">
                <p14:modId xmlns:p14="http://schemas.microsoft.com/office/powerpoint/2010/main" val="2388452680"/>
              </p:ext>
            </p:extLst>
          </p:nvPr>
        </p:nvGraphicFramePr>
        <p:xfrm>
          <a:off x="443967" y="1431572"/>
          <a:ext cx="4297680" cy="2378428"/>
        </p:xfrm>
        <a:graphic>
          <a:graphicData uri="http://schemas.openxmlformats.org/drawingml/2006/table">
            <a:tbl>
              <a:tblPr firstRow="1" bandRow="1">
                <a:tableStyleId>{69012ECD-51FC-41F1-AA8D-1B2483CD663E}</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Key Findings</a:t>
                      </a:r>
                    </a:p>
                  </a:txBody>
                  <a:tcPr anchor="ctr"/>
                </a:tc>
                <a:extLst>
                  <a:ext uri="{0D108BD9-81ED-4DB2-BD59-A6C34878D82A}">
                    <a16:rowId xmlns:a16="http://schemas.microsoft.com/office/drawing/2014/main" val="10000"/>
                  </a:ext>
                </a:extLst>
              </a:tr>
              <a:tr h="201266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graphicFrame>
        <p:nvGraphicFramePr>
          <p:cNvPr id="15" name="Table 14"/>
          <p:cNvGraphicFramePr>
            <a:graphicFrameLocks noGrp="1"/>
          </p:cNvGraphicFramePr>
          <p:nvPr userDrawn="1">
            <p:extLst>
              <p:ext uri="{D42A27DB-BD31-4B8C-83A1-F6EECF244321}">
                <p14:modId xmlns:p14="http://schemas.microsoft.com/office/powerpoint/2010/main" val="1848217573"/>
              </p:ext>
            </p:extLst>
          </p:nvPr>
        </p:nvGraphicFramePr>
        <p:xfrm>
          <a:off x="443967" y="3933472"/>
          <a:ext cx="4297680" cy="2391128"/>
        </p:xfrm>
        <a:graphic>
          <a:graphicData uri="http://schemas.openxmlformats.org/drawingml/2006/table">
            <a:tbl>
              <a:tblPr firstRow="1" bandRow="1">
                <a:tableStyleId>{69012ECD-51FC-41F1-AA8D-1B2483CD663E}</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Business Impact</a:t>
                      </a:r>
                    </a:p>
                  </a:txBody>
                  <a:tcPr anchor="ctr"/>
                </a:tc>
                <a:extLst>
                  <a:ext uri="{0D108BD9-81ED-4DB2-BD59-A6C34878D82A}">
                    <a16:rowId xmlns:a16="http://schemas.microsoft.com/office/drawing/2014/main" val="10000"/>
                  </a:ext>
                </a:extLst>
              </a:tr>
              <a:tr h="202536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16" name="Text Placeholder 13"/>
          <p:cNvSpPr>
            <a:spLocks noGrp="1"/>
          </p:cNvSpPr>
          <p:nvPr>
            <p:ph type="body" sz="quarter" idx="11" hasCustomPrompt="1"/>
          </p:nvPr>
        </p:nvSpPr>
        <p:spPr>
          <a:xfrm>
            <a:off x="444500" y="1816100"/>
            <a:ext cx="4297680" cy="1993900"/>
          </a:xfrm>
        </p:spPr>
        <p:txBody>
          <a:bodyPr>
            <a:noAutofit/>
          </a:bodyPr>
          <a:lstStyle>
            <a:lvl1pPr>
              <a:spcBef>
                <a:spcPts val="600"/>
              </a:spcBef>
              <a:defRPr sz="1400" baseline="0"/>
            </a:lvl1pPr>
            <a:lvl2pPr>
              <a:lnSpc>
                <a:spcPct val="100000"/>
              </a:lnSpc>
              <a:spcBef>
                <a:spcPts val="300"/>
              </a:spcBef>
              <a:defRPr sz="1200"/>
            </a:lvl2pPr>
          </a:lstStyle>
          <a:p>
            <a:pPr lvl="0"/>
            <a:r>
              <a:rPr lang="en-US" dirty="0"/>
              <a:t>Describe the findings/insights obtained from the analysis</a:t>
            </a:r>
          </a:p>
          <a:p>
            <a:pPr lvl="1"/>
            <a:r>
              <a:rPr lang="en-US" dirty="0"/>
              <a:t>Second level</a:t>
            </a:r>
          </a:p>
        </p:txBody>
      </p:sp>
      <p:sp>
        <p:nvSpPr>
          <p:cNvPr id="17" name="Text Placeholder 13"/>
          <p:cNvSpPr>
            <a:spLocks noGrp="1"/>
          </p:cNvSpPr>
          <p:nvPr>
            <p:ph type="body" sz="quarter" idx="13" hasCustomPrompt="1"/>
          </p:nvPr>
        </p:nvSpPr>
        <p:spPr>
          <a:xfrm>
            <a:off x="444500" y="4318000"/>
            <a:ext cx="4297680" cy="2006600"/>
          </a:xfrm>
        </p:spPr>
        <p:txBody>
          <a:bodyPr>
            <a:noAutofit/>
          </a:bodyPr>
          <a:lstStyle>
            <a:lvl1pPr>
              <a:spcBef>
                <a:spcPts val="600"/>
              </a:spcBef>
              <a:defRPr sz="1400" baseline="0"/>
            </a:lvl1pPr>
            <a:lvl2pPr>
              <a:spcBef>
                <a:spcPts val="300"/>
              </a:spcBef>
              <a:defRPr sz="1200"/>
            </a:lvl2pPr>
          </a:lstStyle>
          <a:p>
            <a:pPr lvl="0"/>
            <a:r>
              <a:rPr lang="en-US" dirty="0"/>
              <a:t>What was the real/projected impact of the project on the business?</a:t>
            </a:r>
          </a:p>
          <a:p>
            <a:pPr lvl="1"/>
            <a:r>
              <a:rPr lang="en-US" dirty="0"/>
              <a:t>Second level</a:t>
            </a:r>
          </a:p>
        </p:txBody>
      </p:sp>
      <p:sp>
        <p:nvSpPr>
          <p:cNvPr id="18" name="Right Arrow 17"/>
          <p:cNvSpPr/>
          <p:nvPr userDrawn="1"/>
        </p:nvSpPr>
        <p:spPr bwMode="auto">
          <a:xfrm rot="10800000">
            <a:off x="4829492" y="4419600"/>
            <a:ext cx="274320" cy="13716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Tree>
    <p:extLst>
      <p:ext uri="{BB962C8B-B14F-4D97-AF65-F5344CB8AC3E}">
        <p14:creationId xmlns:p14="http://schemas.microsoft.com/office/powerpoint/2010/main" val="1771871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vertic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graphicFrame>
        <p:nvGraphicFramePr>
          <p:cNvPr id="113049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0800"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ounded Rectangle 19"/>
          <p:cNvSpPr/>
          <p:nvPr userDrawn="1"/>
        </p:nvSpPr>
        <p:spPr bwMode="auto">
          <a:xfrm>
            <a:off x="3149600" y="3490815"/>
            <a:ext cx="6035040"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5" name="Rounded Rectangle 24"/>
          <p:cNvSpPr/>
          <p:nvPr userDrawn="1"/>
        </p:nvSpPr>
        <p:spPr bwMode="auto">
          <a:xfrm>
            <a:off x="3149600" y="2440109"/>
            <a:ext cx="6035040"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6" name="Pentagon 25"/>
          <p:cNvSpPr/>
          <p:nvPr userDrawn="1"/>
        </p:nvSpPr>
        <p:spPr bwMode="auto">
          <a:xfrm rot="5400000">
            <a:off x="1268730" y="749324"/>
            <a:ext cx="1005840" cy="2286000"/>
          </a:xfrm>
          <a:prstGeom prst="homePlate">
            <a:avLst>
              <a:gd name="adj" fmla="val 2137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7" name="Chevron 26"/>
          <p:cNvSpPr/>
          <p:nvPr userDrawn="1"/>
        </p:nvSpPr>
        <p:spPr bwMode="auto">
          <a:xfrm rot="5400000">
            <a:off x="1268730" y="1800876"/>
            <a:ext cx="1005840" cy="2286000"/>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8" name="Text Placeholder 8"/>
          <p:cNvSpPr>
            <a:spLocks noGrp="1"/>
          </p:cNvSpPr>
          <p:nvPr>
            <p:ph type="body" sz="quarter" idx="10" hasCustomPrompt="1"/>
          </p:nvPr>
        </p:nvSpPr>
        <p:spPr>
          <a:xfrm>
            <a:off x="622300" y="1557020"/>
            <a:ext cx="2286000" cy="640080"/>
          </a:xfrm>
        </p:spPr>
        <p:txBody>
          <a:bodyPr anchor="ctr"/>
          <a:lstStyle>
            <a:lvl1pPr marL="0" indent="0" algn="ctr">
              <a:buNone/>
              <a:defRPr sz="1400" b="1">
                <a:solidFill>
                  <a:schemeClr val="bg1"/>
                </a:solidFill>
              </a:defRPr>
            </a:lvl1pPr>
          </a:lstStyle>
          <a:p>
            <a:pPr lvl="0"/>
            <a:r>
              <a:rPr lang="en-US" dirty="0"/>
              <a:t>Add step 1</a:t>
            </a:r>
          </a:p>
        </p:txBody>
      </p:sp>
      <p:sp>
        <p:nvSpPr>
          <p:cNvPr id="29" name="Text Placeholder 8"/>
          <p:cNvSpPr>
            <a:spLocks noGrp="1"/>
          </p:cNvSpPr>
          <p:nvPr>
            <p:ph type="body" sz="quarter" idx="11" hasCustomPrompt="1"/>
          </p:nvPr>
        </p:nvSpPr>
        <p:spPr>
          <a:xfrm>
            <a:off x="622300" y="2608582"/>
            <a:ext cx="2286000" cy="640080"/>
          </a:xfrm>
        </p:spPr>
        <p:txBody>
          <a:bodyPr anchor="ctr"/>
          <a:lstStyle>
            <a:lvl1pPr marL="0" indent="0" algn="ctr">
              <a:buNone/>
              <a:defRPr sz="1400" b="1" baseline="0">
                <a:solidFill>
                  <a:schemeClr val="bg1"/>
                </a:solidFill>
              </a:defRPr>
            </a:lvl1pPr>
          </a:lstStyle>
          <a:p>
            <a:pPr lvl="0"/>
            <a:r>
              <a:rPr lang="en-US" dirty="0"/>
              <a:t>Add step 2</a:t>
            </a:r>
          </a:p>
        </p:txBody>
      </p:sp>
      <p:sp>
        <p:nvSpPr>
          <p:cNvPr id="30" name="Rounded Rectangle 29"/>
          <p:cNvSpPr/>
          <p:nvPr userDrawn="1"/>
        </p:nvSpPr>
        <p:spPr bwMode="auto">
          <a:xfrm>
            <a:off x="3149600" y="1389403"/>
            <a:ext cx="6035040"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31" name="Text Placeholder 14"/>
          <p:cNvSpPr>
            <a:spLocks noGrp="1"/>
          </p:cNvSpPr>
          <p:nvPr>
            <p:ph type="body" sz="quarter" idx="14" hasCustomPrompt="1"/>
          </p:nvPr>
        </p:nvSpPr>
        <p:spPr>
          <a:xfrm>
            <a:off x="3225800" y="1371600"/>
            <a:ext cx="5852160" cy="914400"/>
          </a:xfrm>
        </p:spPr>
        <p:txBody>
          <a:bodyPr/>
          <a:lstStyle>
            <a:lvl1pPr>
              <a:spcBef>
                <a:spcPts val="600"/>
              </a:spcBef>
              <a:defRPr sz="1400" baseline="0"/>
            </a:lvl1pPr>
            <a:lvl2pPr>
              <a:lnSpc>
                <a:spcPct val="100000"/>
              </a:lnSpc>
              <a:spcBef>
                <a:spcPts val="300"/>
              </a:spcBef>
              <a:defRPr sz="1200"/>
            </a:lvl2pPr>
          </a:lstStyle>
          <a:p>
            <a:pPr lvl="0"/>
            <a:r>
              <a:rPr lang="en-US" dirty="0"/>
              <a:t>Describe step 1 and its sub-steps</a:t>
            </a:r>
          </a:p>
          <a:p>
            <a:pPr lvl="1"/>
            <a:r>
              <a:rPr lang="en-US" dirty="0"/>
              <a:t>Second level</a:t>
            </a:r>
          </a:p>
        </p:txBody>
      </p:sp>
      <p:sp>
        <p:nvSpPr>
          <p:cNvPr id="32" name="Text Placeholder 14"/>
          <p:cNvSpPr>
            <a:spLocks noGrp="1"/>
          </p:cNvSpPr>
          <p:nvPr>
            <p:ph type="body" sz="quarter" idx="15" hasCustomPrompt="1"/>
          </p:nvPr>
        </p:nvSpPr>
        <p:spPr>
          <a:xfrm>
            <a:off x="3225800" y="2425700"/>
            <a:ext cx="5852160" cy="914400"/>
          </a:xfrm>
        </p:spPr>
        <p:txBody>
          <a:bodyPr/>
          <a:lstStyle>
            <a:lvl1pPr>
              <a:spcBef>
                <a:spcPts val="600"/>
              </a:spcBef>
              <a:defRPr sz="1400"/>
            </a:lvl1pPr>
            <a:lvl2pPr>
              <a:lnSpc>
                <a:spcPct val="100000"/>
              </a:lnSpc>
              <a:spcBef>
                <a:spcPts val="300"/>
              </a:spcBef>
              <a:defRPr sz="1200"/>
            </a:lvl2pPr>
          </a:lstStyle>
          <a:p>
            <a:pPr lvl="0"/>
            <a:r>
              <a:rPr lang="en-US" dirty="0"/>
              <a:t>Describe step 2 and its sub-steps</a:t>
            </a:r>
          </a:p>
          <a:p>
            <a:pPr lvl="1"/>
            <a:r>
              <a:rPr lang="en-US" dirty="0"/>
              <a:t>Second level</a:t>
            </a:r>
          </a:p>
        </p:txBody>
      </p:sp>
      <p:sp>
        <p:nvSpPr>
          <p:cNvPr id="33" name="Text Placeholder 14"/>
          <p:cNvSpPr>
            <a:spLocks noGrp="1"/>
          </p:cNvSpPr>
          <p:nvPr>
            <p:ph type="body" sz="quarter" idx="16" hasCustomPrompt="1"/>
          </p:nvPr>
        </p:nvSpPr>
        <p:spPr>
          <a:xfrm>
            <a:off x="3225800" y="3479800"/>
            <a:ext cx="5852160" cy="914400"/>
          </a:xfrm>
        </p:spPr>
        <p:txBody>
          <a:bodyPr/>
          <a:lstStyle>
            <a:lvl1pPr>
              <a:spcBef>
                <a:spcPts val="600"/>
              </a:spcBef>
              <a:defRPr sz="1400"/>
            </a:lvl1pPr>
            <a:lvl2pPr>
              <a:lnSpc>
                <a:spcPct val="100000"/>
              </a:lnSpc>
              <a:spcBef>
                <a:spcPts val="300"/>
              </a:spcBef>
              <a:defRPr sz="1200"/>
            </a:lvl2pPr>
          </a:lstStyle>
          <a:p>
            <a:pPr lvl="0"/>
            <a:r>
              <a:rPr lang="en-US" dirty="0"/>
              <a:t>Describe step 3 and its sub-steps</a:t>
            </a:r>
          </a:p>
          <a:p>
            <a:pPr lvl="1"/>
            <a:r>
              <a:rPr lang="en-US" dirty="0"/>
              <a:t>Second level</a:t>
            </a:r>
          </a:p>
        </p:txBody>
      </p:sp>
      <p:sp>
        <p:nvSpPr>
          <p:cNvPr id="34" name="Chevron 33"/>
          <p:cNvSpPr/>
          <p:nvPr userDrawn="1"/>
        </p:nvSpPr>
        <p:spPr bwMode="auto">
          <a:xfrm rot="5400000">
            <a:off x="1268730" y="2852428"/>
            <a:ext cx="1005840" cy="2286000"/>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35" name="Text Placeholder 8"/>
          <p:cNvSpPr>
            <a:spLocks noGrp="1"/>
          </p:cNvSpPr>
          <p:nvPr>
            <p:ph type="body" sz="quarter" idx="12" hasCustomPrompt="1"/>
          </p:nvPr>
        </p:nvSpPr>
        <p:spPr>
          <a:xfrm>
            <a:off x="622300" y="3660144"/>
            <a:ext cx="2286000" cy="640080"/>
          </a:xfrm>
        </p:spPr>
        <p:txBody>
          <a:bodyPr anchor="ctr"/>
          <a:lstStyle>
            <a:lvl1pPr marL="0" indent="0" algn="ctr">
              <a:buNone/>
              <a:defRPr sz="1400" b="1">
                <a:solidFill>
                  <a:schemeClr val="bg1"/>
                </a:solidFill>
              </a:defRPr>
            </a:lvl1pPr>
          </a:lstStyle>
          <a:p>
            <a:pPr lvl="0"/>
            <a:r>
              <a:rPr lang="en-US" dirty="0"/>
              <a:t>Add step 3</a:t>
            </a:r>
          </a:p>
        </p:txBody>
      </p:sp>
      <p:sp>
        <p:nvSpPr>
          <p:cNvPr id="38" name="Chevron 37"/>
          <p:cNvSpPr/>
          <p:nvPr userDrawn="1"/>
        </p:nvSpPr>
        <p:spPr bwMode="auto">
          <a:xfrm rot="5400000">
            <a:off x="1268730" y="3903980"/>
            <a:ext cx="1005840" cy="2286000"/>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39" name="Text Placeholder 8"/>
          <p:cNvSpPr>
            <a:spLocks noGrp="1"/>
          </p:cNvSpPr>
          <p:nvPr>
            <p:ph type="body" sz="quarter" idx="17" hasCustomPrompt="1"/>
          </p:nvPr>
        </p:nvSpPr>
        <p:spPr>
          <a:xfrm>
            <a:off x="622300" y="4711707"/>
            <a:ext cx="2286000" cy="640080"/>
          </a:xfrm>
        </p:spPr>
        <p:txBody>
          <a:bodyPr anchor="ctr"/>
          <a:lstStyle>
            <a:lvl1pPr marL="0" indent="0" algn="ctr">
              <a:buNone/>
              <a:defRPr sz="1400" b="1">
                <a:solidFill>
                  <a:schemeClr val="bg1"/>
                </a:solidFill>
              </a:defRPr>
            </a:lvl1pPr>
          </a:lstStyle>
          <a:p>
            <a:pPr lvl="0"/>
            <a:r>
              <a:rPr lang="en-US" dirty="0"/>
              <a:t>Add step 4</a:t>
            </a:r>
          </a:p>
        </p:txBody>
      </p:sp>
      <p:sp>
        <p:nvSpPr>
          <p:cNvPr id="42" name="Rounded Rectangle 41"/>
          <p:cNvSpPr/>
          <p:nvPr userDrawn="1"/>
        </p:nvSpPr>
        <p:spPr bwMode="auto">
          <a:xfrm>
            <a:off x="3149600" y="4541521"/>
            <a:ext cx="6035040"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43" name="Text Placeholder 14"/>
          <p:cNvSpPr>
            <a:spLocks noGrp="1"/>
          </p:cNvSpPr>
          <p:nvPr>
            <p:ph type="body" sz="quarter" idx="18" hasCustomPrompt="1"/>
          </p:nvPr>
        </p:nvSpPr>
        <p:spPr>
          <a:xfrm>
            <a:off x="3225800" y="4533900"/>
            <a:ext cx="5852160" cy="914400"/>
          </a:xfrm>
        </p:spPr>
        <p:txBody>
          <a:bodyPr/>
          <a:lstStyle>
            <a:lvl1pPr>
              <a:spcBef>
                <a:spcPts val="600"/>
              </a:spcBef>
              <a:defRPr sz="1400"/>
            </a:lvl1pPr>
            <a:lvl2pPr>
              <a:lnSpc>
                <a:spcPct val="100000"/>
              </a:lnSpc>
              <a:spcBef>
                <a:spcPts val="300"/>
              </a:spcBef>
              <a:defRPr sz="1200"/>
            </a:lvl2pPr>
          </a:lstStyle>
          <a:p>
            <a:pPr lvl="0"/>
            <a:r>
              <a:rPr lang="en-US" dirty="0"/>
              <a:t>Describe step 4 and its sub-steps</a:t>
            </a:r>
          </a:p>
          <a:p>
            <a:pPr lvl="1"/>
            <a:r>
              <a:rPr lang="en-US" dirty="0"/>
              <a:t>Second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vertic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4" name="Rounded Rectangle 3"/>
          <p:cNvSpPr/>
          <p:nvPr userDrawn="1"/>
        </p:nvSpPr>
        <p:spPr bwMode="auto">
          <a:xfrm>
            <a:off x="3149600" y="4251937"/>
            <a:ext cx="6035040"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5" name="Rounded Rectangle 4"/>
          <p:cNvSpPr/>
          <p:nvPr userDrawn="1"/>
        </p:nvSpPr>
        <p:spPr bwMode="auto">
          <a:xfrm>
            <a:off x="3149600" y="2811768"/>
            <a:ext cx="6035040"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6" name="Pentagon 5"/>
          <p:cNvSpPr/>
          <p:nvPr userDrawn="1"/>
        </p:nvSpPr>
        <p:spPr bwMode="auto">
          <a:xfrm rot="5400000">
            <a:off x="1131570" y="868681"/>
            <a:ext cx="1280160" cy="2286000"/>
          </a:xfrm>
          <a:prstGeom prst="homePlate">
            <a:avLst>
              <a:gd name="adj" fmla="val 2137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7" name="Chevron 6"/>
          <p:cNvSpPr/>
          <p:nvPr userDrawn="1"/>
        </p:nvSpPr>
        <p:spPr bwMode="auto">
          <a:xfrm rot="5400000">
            <a:off x="1131570" y="2308849"/>
            <a:ext cx="1280160" cy="2286000"/>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0" name="Text Placeholder 8"/>
          <p:cNvSpPr>
            <a:spLocks noGrp="1"/>
          </p:cNvSpPr>
          <p:nvPr>
            <p:ph type="body" sz="quarter" idx="10" hasCustomPrompt="1"/>
          </p:nvPr>
        </p:nvSpPr>
        <p:spPr>
          <a:xfrm>
            <a:off x="622300" y="1645917"/>
            <a:ext cx="2286000" cy="640080"/>
          </a:xfrm>
        </p:spPr>
        <p:txBody>
          <a:bodyPr anchor="ctr">
            <a:noAutofit/>
          </a:bodyPr>
          <a:lstStyle>
            <a:lvl1pPr marL="0" indent="0" algn="ctr">
              <a:buNone/>
              <a:defRPr sz="1400" b="1">
                <a:solidFill>
                  <a:schemeClr val="bg1"/>
                </a:solidFill>
              </a:defRPr>
            </a:lvl1pPr>
          </a:lstStyle>
          <a:p>
            <a:pPr lvl="0"/>
            <a:r>
              <a:rPr lang="en-US" dirty="0"/>
              <a:t>Add step 1</a:t>
            </a:r>
          </a:p>
        </p:txBody>
      </p:sp>
      <p:sp>
        <p:nvSpPr>
          <p:cNvPr id="11" name="Text Placeholder 8"/>
          <p:cNvSpPr>
            <a:spLocks noGrp="1"/>
          </p:cNvSpPr>
          <p:nvPr>
            <p:ph type="body" sz="quarter" idx="11" hasCustomPrompt="1"/>
          </p:nvPr>
        </p:nvSpPr>
        <p:spPr>
          <a:xfrm>
            <a:off x="622300" y="3086085"/>
            <a:ext cx="2286000" cy="640080"/>
          </a:xfrm>
        </p:spPr>
        <p:txBody>
          <a:bodyPr anchor="ctr">
            <a:noAutofit/>
          </a:bodyPr>
          <a:lstStyle>
            <a:lvl1pPr marL="0" indent="0" algn="ctr">
              <a:buNone/>
              <a:defRPr sz="1400" b="1">
                <a:solidFill>
                  <a:schemeClr val="bg1"/>
                </a:solidFill>
              </a:defRPr>
            </a:lvl1pPr>
          </a:lstStyle>
          <a:p>
            <a:pPr lvl="0"/>
            <a:r>
              <a:rPr lang="en-US" dirty="0"/>
              <a:t>Add step 2</a:t>
            </a:r>
          </a:p>
        </p:txBody>
      </p:sp>
      <p:sp>
        <p:nvSpPr>
          <p:cNvPr id="14" name="Rounded Rectangle 13"/>
          <p:cNvSpPr/>
          <p:nvPr userDrawn="1"/>
        </p:nvSpPr>
        <p:spPr bwMode="auto">
          <a:xfrm>
            <a:off x="3149600" y="1371600"/>
            <a:ext cx="6035040"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noAutofit/>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5" name="Text Placeholder 14"/>
          <p:cNvSpPr>
            <a:spLocks noGrp="1"/>
          </p:cNvSpPr>
          <p:nvPr>
            <p:ph type="body" sz="quarter" idx="14" hasCustomPrompt="1"/>
          </p:nvPr>
        </p:nvSpPr>
        <p:spPr>
          <a:xfrm>
            <a:off x="3225800" y="1397000"/>
            <a:ext cx="5852160" cy="1188720"/>
          </a:xfrm>
        </p:spPr>
        <p:txBody>
          <a:bodyPr/>
          <a:lstStyle>
            <a:lvl1pPr>
              <a:spcBef>
                <a:spcPts val="600"/>
              </a:spcBef>
              <a:defRPr sz="1400" baseline="0"/>
            </a:lvl1pPr>
            <a:lvl2pPr>
              <a:lnSpc>
                <a:spcPct val="100000"/>
              </a:lnSpc>
              <a:spcBef>
                <a:spcPts val="300"/>
              </a:spcBef>
              <a:defRPr sz="1200"/>
            </a:lvl2pPr>
          </a:lstStyle>
          <a:p>
            <a:pPr lvl="0"/>
            <a:r>
              <a:rPr lang="en-US" dirty="0"/>
              <a:t>Describe step 1 and its sub-steps</a:t>
            </a:r>
          </a:p>
          <a:p>
            <a:pPr lvl="1"/>
            <a:r>
              <a:rPr lang="en-US" dirty="0"/>
              <a:t>Second level</a:t>
            </a:r>
          </a:p>
        </p:txBody>
      </p:sp>
      <p:sp>
        <p:nvSpPr>
          <p:cNvPr id="16" name="Text Placeholder 14"/>
          <p:cNvSpPr>
            <a:spLocks noGrp="1"/>
          </p:cNvSpPr>
          <p:nvPr>
            <p:ph type="body" sz="quarter" idx="15" hasCustomPrompt="1"/>
          </p:nvPr>
        </p:nvSpPr>
        <p:spPr>
          <a:xfrm>
            <a:off x="3225800" y="2837168"/>
            <a:ext cx="5852160" cy="1188720"/>
          </a:xfrm>
        </p:spPr>
        <p:txBody>
          <a:bodyPr>
            <a:noAutofit/>
          </a:bodyPr>
          <a:lstStyle>
            <a:lvl1pPr>
              <a:spcBef>
                <a:spcPts val="600"/>
              </a:spcBef>
              <a:defRPr sz="1400"/>
            </a:lvl1pPr>
            <a:lvl2pPr>
              <a:lnSpc>
                <a:spcPct val="100000"/>
              </a:lnSpc>
              <a:spcBef>
                <a:spcPts val="300"/>
              </a:spcBef>
              <a:defRPr sz="1200"/>
            </a:lvl2pPr>
          </a:lstStyle>
          <a:p>
            <a:pPr lvl="0"/>
            <a:r>
              <a:rPr lang="en-US" dirty="0"/>
              <a:t>Describe step 2 and its sub-steps</a:t>
            </a:r>
          </a:p>
          <a:p>
            <a:pPr lvl="1"/>
            <a:r>
              <a:rPr lang="en-US" dirty="0"/>
              <a:t>Second level</a:t>
            </a:r>
          </a:p>
        </p:txBody>
      </p:sp>
      <p:sp>
        <p:nvSpPr>
          <p:cNvPr id="17" name="Text Placeholder 14"/>
          <p:cNvSpPr>
            <a:spLocks noGrp="1"/>
          </p:cNvSpPr>
          <p:nvPr>
            <p:ph type="body" sz="quarter" idx="16" hasCustomPrompt="1"/>
          </p:nvPr>
        </p:nvSpPr>
        <p:spPr>
          <a:xfrm>
            <a:off x="3225800" y="4277337"/>
            <a:ext cx="5852160" cy="1188720"/>
          </a:xfrm>
        </p:spPr>
        <p:txBody>
          <a:bodyPr>
            <a:noAutofit/>
          </a:bodyPr>
          <a:lstStyle>
            <a:lvl1pPr>
              <a:spcBef>
                <a:spcPts val="600"/>
              </a:spcBef>
              <a:defRPr sz="1400"/>
            </a:lvl1pPr>
            <a:lvl2pPr>
              <a:lnSpc>
                <a:spcPct val="100000"/>
              </a:lnSpc>
              <a:spcBef>
                <a:spcPts val="300"/>
              </a:spcBef>
              <a:defRPr sz="1200"/>
            </a:lvl2pPr>
          </a:lstStyle>
          <a:p>
            <a:pPr lvl="0"/>
            <a:r>
              <a:rPr lang="en-US" dirty="0"/>
              <a:t>Describe step 3 and its sub-steps</a:t>
            </a:r>
          </a:p>
          <a:p>
            <a:pPr lvl="1"/>
            <a:r>
              <a:rPr lang="en-US" dirty="0"/>
              <a:t>Second level</a:t>
            </a:r>
          </a:p>
        </p:txBody>
      </p:sp>
      <p:graphicFrame>
        <p:nvGraphicFramePr>
          <p:cNvPr id="1129474"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9776"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Chevron 18"/>
          <p:cNvSpPr/>
          <p:nvPr userDrawn="1"/>
        </p:nvSpPr>
        <p:spPr bwMode="auto">
          <a:xfrm rot="5400000">
            <a:off x="1131570" y="3749017"/>
            <a:ext cx="1280160" cy="2286000"/>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2" name="Text Placeholder 8"/>
          <p:cNvSpPr>
            <a:spLocks noGrp="1"/>
          </p:cNvSpPr>
          <p:nvPr>
            <p:ph type="body" sz="quarter" idx="12" hasCustomPrompt="1"/>
          </p:nvPr>
        </p:nvSpPr>
        <p:spPr>
          <a:xfrm>
            <a:off x="622300" y="4526254"/>
            <a:ext cx="2286000" cy="640080"/>
          </a:xfrm>
        </p:spPr>
        <p:txBody>
          <a:bodyPr anchor="ctr">
            <a:noAutofit/>
          </a:bodyPr>
          <a:lstStyle>
            <a:lvl1pPr marL="0" indent="0" algn="ctr">
              <a:buNone/>
              <a:defRPr sz="1400" b="1">
                <a:solidFill>
                  <a:schemeClr val="bg1"/>
                </a:solidFill>
              </a:defRPr>
            </a:lvl1pPr>
          </a:lstStyle>
          <a:p>
            <a:pPr lvl="0"/>
            <a:r>
              <a:rPr lang="en-US" dirty="0"/>
              <a:t>Add step 3</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horizont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3" name="Pentagon 2"/>
          <p:cNvSpPr/>
          <p:nvPr userDrawn="1"/>
        </p:nvSpPr>
        <p:spPr bwMode="auto">
          <a:xfrm>
            <a:off x="457200" y="1371600"/>
            <a:ext cx="2209800" cy="889000"/>
          </a:xfrm>
          <a:prstGeom prst="homePlate">
            <a:avLst>
              <a:gd name="adj" fmla="val 30189"/>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4" name="Chevron 3"/>
          <p:cNvSpPr/>
          <p:nvPr userDrawn="1"/>
        </p:nvSpPr>
        <p:spPr bwMode="auto">
          <a:xfrm>
            <a:off x="2696633" y="1371600"/>
            <a:ext cx="2209800"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5" name="Chevron 4"/>
          <p:cNvSpPr/>
          <p:nvPr userDrawn="1"/>
        </p:nvSpPr>
        <p:spPr bwMode="auto">
          <a:xfrm>
            <a:off x="4936066" y="1371600"/>
            <a:ext cx="2209800"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6" name="Chevron 5"/>
          <p:cNvSpPr/>
          <p:nvPr userDrawn="1"/>
        </p:nvSpPr>
        <p:spPr bwMode="auto">
          <a:xfrm>
            <a:off x="7175500" y="1371600"/>
            <a:ext cx="2209800"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7" name="Rounded Rectangle 6"/>
          <p:cNvSpPr/>
          <p:nvPr userDrawn="1"/>
        </p:nvSpPr>
        <p:spPr bwMode="auto">
          <a:xfrm>
            <a:off x="431800" y="2362200"/>
            <a:ext cx="2171700"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0" name="Text Placeholder 9"/>
          <p:cNvSpPr>
            <a:spLocks noGrp="1"/>
          </p:cNvSpPr>
          <p:nvPr>
            <p:ph type="body" sz="quarter" idx="10" hasCustomPrompt="1"/>
          </p:nvPr>
        </p:nvSpPr>
        <p:spPr>
          <a:xfrm>
            <a:off x="444500" y="2451100"/>
            <a:ext cx="2159000" cy="3007710"/>
          </a:xfrm>
        </p:spPr>
        <p:txBody>
          <a:bodyPr/>
          <a:lstStyle>
            <a:lvl1pPr>
              <a:spcBef>
                <a:spcPts val="600"/>
              </a:spcBef>
              <a:defRPr sz="1400"/>
            </a:lvl1pPr>
            <a:lvl2pPr>
              <a:lnSpc>
                <a:spcPct val="100000"/>
              </a:lnSpc>
              <a:spcBef>
                <a:spcPts val="300"/>
              </a:spcBef>
              <a:defRPr sz="1200"/>
            </a:lvl2pPr>
          </a:lstStyle>
          <a:p>
            <a:pPr lvl="0"/>
            <a:r>
              <a:rPr lang="en-US" dirty="0"/>
              <a:t>Describe step 1 and its sub-steps</a:t>
            </a:r>
          </a:p>
          <a:p>
            <a:pPr lvl="1"/>
            <a:r>
              <a:rPr lang="en-US" dirty="0"/>
              <a:t>Second level</a:t>
            </a:r>
          </a:p>
        </p:txBody>
      </p:sp>
      <p:sp>
        <p:nvSpPr>
          <p:cNvPr id="11" name="Rounded Rectangle 10"/>
          <p:cNvSpPr/>
          <p:nvPr userDrawn="1"/>
        </p:nvSpPr>
        <p:spPr bwMode="auto">
          <a:xfrm>
            <a:off x="2683933" y="2362200"/>
            <a:ext cx="2171700"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2" name="Text Placeholder 9"/>
          <p:cNvSpPr>
            <a:spLocks noGrp="1"/>
          </p:cNvSpPr>
          <p:nvPr>
            <p:ph type="body" sz="quarter" idx="11" hasCustomPrompt="1"/>
          </p:nvPr>
        </p:nvSpPr>
        <p:spPr>
          <a:xfrm>
            <a:off x="2696633" y="2451100"/>
            <a:ext cx="2159000" cy="3007710"/>
          </a:xfrm>
        </p:spPr>
        <p:txBody>
          <a:bodyPr/>
          <a:lstStyle>
            <a:lvl1pPr>
              <a:spcBef>
                <a:spcPts val="600"/>
              </a:spcBef>
              <a:defRPr sz="1400"/>
            </a:lvl1pPr>
            <a:lvl2pPr>
              <a:lnSpc>
                <a:spcPct val="100000"/>
              </a:lnSpc>
              <a:spcBef>
                <a:spcPts val="300"/>
              </a:spcBef>
              <a:defRPr sz="1200"/>
            </a:lvl2pPr>
          </a:lstStyle>
          <a:p>
            <a:pPr lvl="0"/>
            <a:r>
              <a:rPr lang="en-US" dirty="0"/>
              <a:t>Describe step 2 and its sub-steps</a:t>
            </a:r>
          </a:p>
          <a:p>
            <a:pPr lvl="1"/>
            <a:r>
              <a:rPr lang="en-US" dirty="0"/>
              <a:t>Second level</a:t>
            </a:r>
          </a:p>
        </p:txBody>
      </p:sp>
      <p:sp>
        <p:nvSpPr>
          <p:cNvPr id="13" name="Rounded Rectangle 12"/>
          <p:cNvSpPr/>
          <p:nvPr userDrawn="1"/>
        </p:nvSpPr>
        <p:spPr bwMode="auto">
          <a:xfrm>
            <a:off x="4936066" y="2362200"/>
            <a:ext cx="2171700"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4" name="Text Placeholder 9"/>
          <p:cNvSpPr>
            <a:spLocks noGrp="1"/>
          </p:cNvSpPr>
          <p:nvPr>
            <p:ph type="body" sz="quarter" idx="12" hasCustomPrompt="1"/>
          </p:nvPr>
        </p:nvSpPr>
        <p:spPr>
          <a:xfrm>
            <a:off x="4948766" y="2451100"/>
            <a:ext cx="2159000" cy="3007710"/>
          </a:xfrm>
        </p:spPr>
        <p:txBody>
          <a:bodyPr/>
          <a:lstStyle>
            <a:lvl1pPr>
              <a:spcBef>
                <a:spcPts val="600"/>
              </a:spcBef>
              <a:defRPr sz="1400"/>
            </a:lvl1pPr>
            <a:lvl2pPr>
              <a:lnSpc>
                <a:spcPct val="100000"/>
              </a:lnSpc>
              <a:spcBef>
                <a:spcPts val="300"/>
              </a:spcBef>
              <a:defRPr sz="1200"/>
            </a:lvl2pPr>
          </a:lstStyle>
          <a:p>
            <a:pPr lvl="0"/>
            <a:r>
              <a:rPr lang="en-US" dirty="0"/>
              <a:t>Describe step 3 and its sub-steps</a:t>
            </a:r>
          </a:p>
          <a:p>
            <a:pPr lvl="1"/>
            <a:r>
              <a:rPr lang="en-US" dirty="0"/>
              <a:t>Second level</a:t>
            </a:r>
          </a:p>
        </p:txBody>
      </p:sp>
      <p:sp>
        <p:nvSpPr>
          <p:cNvPr id="15" name="Rounded Rectangle 14"/>
          <p:cNvSpPr/>
          <p:nvPr userDrawn="1"/>
        </p:nvSpPr>
        <p:spPr bwMode="auto">
          <a:xfrm>
            <a:off x="7188200" y="2362200"/>
            <a:ext cx="2171700"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6" name="Text Placeholder 9"/>
          <p:cNvSpPr>
            <a:spLocks noGrp="1"/>
          </p:cNvSpPr>
          <p:nvPr>
            <p:ph type="body" sz="quarter" idx="13" hasCustomPrompt="1"/>
          </p:nvPr>
        </p:nvSpPr>
        <p:spPr>
          <a:xfrm>
            <a:off x="7200900" y="2451100"/>
            <a:ext cx="2159000" cy="3007710"/>
          </a:xfrm>
        </p:spPr>
        <p:txBody>
          <a:bodyPr/>
          <a:lstStyle>
            <a:lvl1pPr>
              <a:spcBef>
                <a:spcPts val="600"/>
              </a:spcBef>
              <a:defRPr sz="1400"/>
            </a:lvl1pPr>
            <a:lvl2pPr>
              <a:lnSpc>
                <a:spcPct val="100000"/>
              </a:lnSpc>
              <a:spcBef>
                <a:spcPts val="300"/>
              </a:spcBef>
              <a:defRPr sz="1200"/>
            </a:lvl2pPr>
          </a:lstStyle>
          <a:p>
            <a:pPr lvl="0"/>
            <a:r>
              <a:rPr lang="en-US" dirty="0"/>
              <a:t>Describe step 4 and its sub-steps</a:t>
            </a:r>
          </a:p>
          <a:p>
            <a:pPr lvl="1"/>
            <a:r>
              <a:rPr lang="en-US" dirty="0"/>
              <a:t>Second level</a:t>
            </a:r>
          </a:p>
        </p:txBody>
      </p:sp>
      <p:sp>
        <p:nvSpPr>
          <p:cNvPr id="17" name="Text Placeholder 8"/>
          <p:cNvSpPr>
            <a:spLocks noGrp="1"/>
          </p:cNvSpPr>
          <p:nvPr>
            <p:ph type="body" sz="quarter" idx="14" hasCustomPrompt="1"/>
          </p:nvPr>
        </p:nvSpPr>
        <p:spPr>
          <a:xfrm>
            <a:off x="2927879" y="1409700"/>
            <a:ext cx="1737360" cy="800100"/>
          </a:xfrm>
        </p:spPr>
        <p:txBody>
          <a:bodyPr anchor="ctr"/>
          <a:lstStyle>
            <a:lvl1pPr marL="0" indent="0" algn="ctr">
              <a:buNone/>
              <a:defRPr sz="1400" b="1">
                <a:solidFill>
                  <a:schemeClr val="bg1"/>
                </a:solidFill>
              </a:defRPr>
            </a:lvl1pPr>
          </a:lstStyle>
          <a:p>
            <a:pPr lvl="0"/>
            <a:r>
              <a:rPr lang="en-US" dirty="0"/>
              <a:t>Add step 2</a:t>
            </a:r>
          </a:p>
        </p:txBody>
      </p:sp>
      <p:sp>
        <p:nvSpPr>
          <p:cNvPr id="18" name="Text Placeholder 8"/>
          <p:cNvSpPr>
            <a:spLocks noGrp="1"/>
          </p:cNvSpPr>
          <p:nvPr>
            <p:ph type="body" sz="quarter" idx="15" hasCustomPrompt="1"/>
          </p:nvPr>
        </p:nvSpPr>
        <p:spPr>
          <a:xfrm>
            <a:off x="684212" y="1409700"/>
            <a:ext cx="1737360" cy="800100"/>
          </a:xfrm>
        </p:spPr>
        <p:txBody>
          <a:bodyPr anchor="ctr"/>
          <a:lstStyle>
            <a:lvl1pPr marL="0" indent="0" algn="ctr">
              <a:buNone/>
              <a:defRPr sz="1400" b="1">
                <a:solidFill>
                  <a:schemeClr val="bg1"/>
                </a:solidFill>
              </a:defRPr>
            </a:lvl1pPr>
          </a:lstStyle>
          <a:p>
            <a:pPr lvl="0"/>
            <a:r>
              <a:rPr lang="en-US" dirty="0"/>
              <a:t>Add step 1</a:t>
            </a:r>
          </a:p>
        </p:txBody>
      </p:sp>
      <p:sp>
        <p:nvSpPr>
          <p:cNvPr id="19" name="Text Placeholder 8"/>
          <p:cNvSpPr>
            <a:spLocks noGrp="1"/>
          </p:cNvSpPr>
          <p:nvPr>
            <p:ph type="body" sz="quarter" idx="16" hasCustomPrompt="1"/>
          </p:nvPr>
        </p:nvSpPr>
        <p:spPr>
          <a:xfrm>
            <a:off x="7415212" y="1409700"/>
            <a:ext cx="1737360" cy="800100"/>
          </a:xfrm>
        </p:spPr>
        <p:txBody>
          <a:bodyPr anchor="ctr"/>
          <a:lstStyle>
            <a:lvl1pPr marL="0" indent="0" algn="ctr">
              <a:buNone/>
              <a:defRPr sz="1400" b="1">
                <a:solidFill>
                  <a:schemeClr val="bg1"/>
                </a:solidFill>
              </a:defRPr>
            </a:lvl1pPr>
          </a:lstStyle>
          <a:p>
            <a:pPr lvl="0"/>
            <a:r>
              <a:rPr lang="en-US" dirty="0"/>
              <a:t>Add step 4</a:t>
            </a:r>
          </a:p>
        </p:txBody>
      </p:sp>
      <p:sp>
        <p:nvSpPr>
          <p:cNvPr id="20" name="Text Placeholder 8"/>
          <p:cNvSpPr>
            <a:spLocks noGrp="1"/>
          </p:cNvSpPr>
          <p:nvPr>
            <p:ph type="body" sz="quarter" idx="17" hasCustomPrompt="1"/>
          </p:nvPr>
        </p:nvSpPr>
        <p:spPr>
          <a:xfrm>
            <a:off x="5171546" y="1409700"/>
            <a:ext cx="1737360" cy="800100"/>
          </a:xfrm>
        </p:spPr>
        <p:txBody>
          <a:bodyPr anchor="ctr"/>
          <a:lstStyle>
            <a:lvl1pPr marL="0" indent="0" algn="ctr">
              <a:buNone/>
              <a:defRPr sz="1400" b="1">
                <a:solidFill>
                  <a:schemeClr val="bg1"/>
                </a:solidFill>
              </a:defRPr>
            </a:lvl1pPr>
          </a:lstStyle>
          <a:p>
            <a:pPr lvl="0"/>
            <a:r>
              <a:rPr lang="en-US" dirty="0"/>
              <a:t>Add step 3</a:t>
            </a:r>
          </a:p>
        </p:txBody>
      </p:sp>
      <p:graphicFrame>
        <p:nvGraphicFramePr>
          <p:cNvPr id="1131522"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1825"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ycle with 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5" name="Circular Arrow 4"/>
          <p:cNvSpPr/>
          <p:nvPr userDrawn="1"/>
        </p:nvSpPr>
        <p:spPr bwMode="auto">
          <a:xfrm>
            <a:off x="3046412" y="1752599"/>
            <a:ext cx="3810000"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6" name="Circular Arrow 5"/>
          <p:cNvSpPr/>
          <p:nvPr userDrawn="1"/>
        </p:nvSpPr>
        <p:spPr bwMode="auto">
          <a:xfrm rot="5400000">
            <a:off x="3046412" y="1752599"/>
            <a:ext cx="3810000" cy="3810000"/>
          </a:xfrm>
          <a:prstGeom prst="circularArrow">
            <a:avLst>
              <a:gd name="adj1" fmla="val 13145"/>
              <a:gd name="adj2" fmla="val 694608"/>
              <a:gd name="adj3" fmla="val 15503785"/>
              <a:gd name="adj4" fmla="val 10800000"/>
              <a:gd name="adj5" fmla="val 12264"/>
            </a:avLst>
          </a:prstGeom>
          <a:solidFill>
            <a:srgbClr val="FF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7" name="Circular Arrow 6"/>
          <p:cNvSpPr/>
          <p:nvPr userDrawn="1"/>
        </p:nvSpPr>
        <p:spPr bwMode="auto">
          <a:xfrm rot="10800000">
            <a:off x="3046413" y="1752599"/>
            <a:ext cx="3810000" cy="3810000"/>
          </a:xfrm>
          <a:prstGeom prst="circularArrow">
            <a:avLst>
              <a:gd name="adj1" fmla="val 13145"/>
              <a:gd name="adj2" fmla="val 694608"/>
              <a:gd name="adj3" fmla="val 15503785"/>
              <a:gd name="adj4" fmla="val 10800000"/>
              <a:gd name="adj5" fmla="val 12264"/>
            </a:avLst>
          </a:prstGeom>
          <a:solidFill>
            <a:srgbClr val="D4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8" name="Circular Arrow 7"/>
          <p:cNvSpPr/>
          <p:nvPr userDrawn="1"/>
        </p:nvSpPr>
        <p:spPr bwMode="auto">
          <a:xfrm rot="16200000">
            <a:off x="3046413" y="1752599"/>
            <a:ext cx="3810000" cy="3810000"/>
          </a:xfrm>
          <a:prstGeom prst="circularArrow">
            <a:avLst>
              <a:gd name="adj1" fmla="val 13145"/>
              <a:gd name="adj2" fmla="val 694608"/>
              <a:gd name="adj3" fmla="val 15503785"/>
              <a:gd name="adj4" fmla="val 10800000"/>
              <a:gd name="adj5" fmla="val 12264"/>
            </a:avLst>
          </a:prstGeom>
          <a:solidFill>
            <a:srgbClr val="AA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0" name="Text Placeholder 9"/>
          <p:cNvSpPr>
            <a:spLocks noGrp="1"/>
          </p:cNvSpPr>
          <p:nvPr>
            <p:ph type="body" sz="quarter" idx="10" hasCustomPrompt="1"/>
          </p:nvPr>
        </p:nvSpPr>
        <p:spPr>
          <a:xfrm rot="2700000">
            <a:off x="5077037" y="2523118"/>
            <a:ext cx="1674812" cy="342900"/>
          </a:xfrm>
        </p:spPr>
        <p:txBody>
          <a:bodyPr anchor="ctr"/>
          <a:lstStyle>
            <a:lvl1pPr marL="0" indent="0" algn="ctr">
              <a:buNone/>
              <a:defRPr sz="1400" b="1"/>
            </a:lvl1pPr>
            <a:lvl2pPr>
              <a:buNone/>
              <a:defRPr/>
            </a:lvl2pPr>
            <a:lvl3pPr>
              <a:buNone/>
              <a:defRPr/>
            </a:lvl3pPr>
            <a:lvl4pPr>
              <a:buNone/>
              <a:defRPr/>
            </a:lvl4pPr>
            <a:lvl5pPr>
              <a:buNone/>
              <a:defRPr/>
            </a:lvl5pPr>
          </a:lstStyle>
          <a:p>
            <a:pPr lvl="0"/>
            <a:r>
              <a:rPr lang="en-US" dirty="0"/>
              <a:t>Enter Text</a:t>
            </a:r>
          </a:p>
        </p:txBody>
      </p:sp>
      <p:sp>
        <p:nvSpPr>
          <p:cNvPr id="11" name="Text Placeholder 9"/>
          <p:cNvSpPr>
            <a:spLocks noGrp="1"/>
          </p:cNvSpPr>
          <p:nvPr>
            <p:ph type="body" sz="quarter" idx="11" hasCustomPrompt="1"/>
          </p:nvPr>
        </p:nvSpPr>
        <p:spPr>
          <a:xfrm rot="18900000">
            <a:off x="3150975" y="2523117"/>
            <a:ext cx="1674812" cy="342900"/>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a:t>Enter Text</a:t>
            </a:r>
          </a:p>
        </p:txBody>
      </p:sp>
      <p:sp>
        <p:nvSpPr>
          <p:cNvPr id="12" name="Text Placeholder 9"/>
          <p:cNvSpPr>
            <a:spLocks noGrp="1"/>
          </p:cNvSpPr>
          <p:nvPr>
            <p:ph type="body" sz="quarter" idx="12" hasCustomPrompt="1"/>
          </p:nvPr>
        </p:nvSpPr>
        <p:spPr>
          <a:xfrm rot="2700000">
            <a:off x="3150975" y="4428119"/>
            <a:ext cx="1674812" cy="342900"/>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a:t>Enter Text</a:t>
            </a:r>
          </a:p>
        </p:txBody>
      </p:sp>
      <p:sp>
        <p:nvSpPr>
          <p:cNvPr id="13" name="Text Placeholder 9"/>
          <p:cNvSpPr>
            <a:spLocks noGrp="1"/>
          </p:cNvSpPr>
          <p:nvPr>
            <p:ph type="body" sz="quarter" idx="13" hasCustomPrompt="1"/>
          </p:nvPr>
        </p:nvSpPr>
        <p:spPr>
          <a:xfrm rot="18900000">
            <a:off x="5077037" y="4449181"/>
            <a:ext cx="1674812" cy="342900"/>
          </a:xfrm>
        </p:spPr>
        <p:txBody>
          <a:bodyPr anchor="ctr"/>
          <a:lstStyle>
            <a:lvl1pPr marL="0" indent="0" algn="ctr">
              <a:buNone/>
              <a:defRPr sz="1400" b="1">
                <a:solidFill>
                  <a:schemeClr val="tx1"/>
                </a:solidFill>
              </a:defRPr>
            </a:lvl1pPr>
            <a:lvl2pPr>
              <a:buNone/>
              <a:defRPr/>
            </a:lvl2pPr>
            <a:lvl3pPr>
              <a:buNone/>
              <a:defRPr/>
            </a:lvl3pPr>
            <a:lvl4pPr>
              <a:buNone/>
              <a:defRPr/>
            </a:lvl4pPr>
            <a:lvl5pPr>
              <a:buNone/>
              <a:defRPr/>
            </a:lvl5pPr>
          </a:lstStyle>
          <a:p>
            <a:pPr lvl="0"/>
            <a:r>
              <a:rPr lang="en-US" dirty="0"/>
              <a:t>Enter Text</a:t>
            </a:r>
          </a:p>
        </p:txBody>
      </p:sp>
      <p:sp>
        <p:nvSpPr>
          <p:cNvPr id="14" name="Rounded Rectangle 13"/>
          <p:cNvSpPr/>
          <p:nvPr userDrawn="1"/>
        </p:nvSpPr>
        <p:spPr bwMode="auto">
          <a:xfrm>
            <a:off x="455612" y="12954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5" name="Text Placeholder 9"/>
          <p:cNvSpPr>
            <a:spLocks noGrp="1"/>
          </p:cNvSpPr>
          <p:nvPr>
            <p:ph type="body" sz="quarter" idx="14" hasCustomPrompt="1"/>
          </p:nvPr>
        </p:nvSpPr>
        <p:spPr>
          <a:xfrm>
            <a:off x="468312" y="1310786"/>
            <a:ext cx="2743200" cy="1828800"/>
          </a:xfrm>
        </p:spPr>
        <p:txBody>
          <a:bodyPr/>
          <a:lstStyle>
            <a:lvl1pPr>
              <a:spcBef>
                <a:spcPts val="600"/>
              </a:spcBef>
              <a:defRPr sz="1400"/>
            </a:lvl1pPr>
            <a:lvl2pPr>
              <a:lnSpc>
                <a:spcPct val="100000"/>
              </a:lnSpc>
              <a:spcBef>
                <a:spcPts val="300"/>
              </a:spcBef>
              <a:defRPr sz="1200"/>
            </a:lvl2pPr>
          </a:lstStyle>
          <a:p>
            <a:pPr lvl="0"/>
            <a:r>
              <a:rPr lang="en-US" dirty="0"/>
              <a:t>Describe step 4 and its sub-steps</a:t>
            </a:r>
          </a:p>
          <a:p>
            <a:pPr lvl="1"/>
            <a:r>
              <a:rPr lang="en-US" dirty="0"/>
              <a:t>Second level</a:t>
            </a:r>
          </a:p>
        </p:txBody>
      </p:sp>
      <p:sp>
        <p:nvSpPr>
          <p:cNvPr id="16" name="Rounded Rectangle 15"/>
          <p:cNvSpPr/>
          <p:nvPr userDrawn="1"/>
        </p:nvSpPr>
        <p:spPr bwMode="auto">
          <a:xfrm>
            <a:off x="6619240" y="12954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7" name="Text Placeholder 9"/>
          <p:cNvSpPr>
            <a:spLocks noGrp="1"/>
          </p:cNvSpPr>
          <p:nvPr>
            <p:ph type="body" sz="quarter" idx="15" hasCustomPrompt="1"/>
          </p:nvPr>
        </p:nvSpPr>
        <p:spPr>
          <a:xfrm>
            <a:off x="6631940" y="1310786"/>
            <a:ext cx="2743200" cy="1828800"/>
          </a:xfrm>
        </p:spPr>
        <p:txBody>
          <a:bodyPr/>
          <a:lstStyle>
            <a:lvl1pPr>
              <a:spcBef>
                <a:spcPts val="600"/>
              </a:spcBef>
              <a:defRPr sz="1400"/>
            </a:lvl1pPr>
            <a:lvl2pPr>
              <a:lnSpc>
                <a:spcPct val="100000"/>
              </a:lnSpc>
              <a:spcBef>
                <a:spcPts val="300"/>
              </a:spcBef>
              <a:defRPr sz="1200"/>
            </a:lvl2pPr>
          </a:lstStyle>
          <a:p>
            <a:pPr lvl="0"/>
            <a:r>
              <a:rPr lang="en-US" dirty="0"/>
              <a:t>Describe step 1 and its sub-steps</a:t>
            </a:r>
          </a:p>
          <a:p>
            <a:pPr lvl="1"/>
            <a:r>
              <a:rPr lang="en-US" dirty="0"/>
              <a:t>Second level</a:t>
            </a:r>
          </a:p>
        </p:txBody>
      </p:sp>
      <p:sp>
        <p:nvSpPr>
          <p:cNvPr id="18" name="Rounded Rectangle 17"/>
          <p:cNvSpPr/>
          <p:nvPr userDrawn="1"/>
        </p:nvSpPr>
        <p:spPr bwMode="auto">
          <a:xfrm>
            <a:off x="455612" y="41148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9" name="Text Placeholder 9"/>
          <p:cNvSpPr>
            <a:spLocks noGrp="1"/>
          </p:cNvSpPr>
          <p:nvPr>
            <p:ph type="body" sz="quarter" idx="16" hasCustomPrompt="1"/>
          </p:nvPr>
        </p:nvSpPr>
        <p:spPr>
          <a:xfrm>
            <a:off x="468312" y="4130186"/>
            <a:ext cx="2743200" cy="1828800"/>
          </a:xfrm>
        </p:spPr>
        <p:txBody>
          <a:bodyPr/>
          <a:lstStyle>
            <a:lvl1pPr>
              <a:spcBef>
                <a:spcPts val="600"/>
              </a:spcBef>
              <a:defRPr sz="1400"/>
            </a:lvl1pPr>
            <a:lvl2pPr>
              <a:lnSpc>
                <a:spcPct val="100000"/>
              </a:lnSpc>
              <a:spcBef>
                <a:spcPts val="300"/>
              </a:spcBef>
              <a:defRPr sz="1200"/>
            </a:lvl2pPr>
          </a:lstStyle>
          <a:p>
            <a:pPr lvl="0"/>
            <a:r>
              <a:rPr lang="en-US" dirty="0"/>
              <a:t>Describe step 3 and its sub-steps</a:t>
            </a:r>
          </a:p>
          <a:p>
            <a:pPr lvl="1"/>
            <a:r>
              <a:rPr lang="en-US" dirty="0"/>
              <a:t>Second level</a:t>
            </a:r>
          </a:p>
        </p:txBody>
      </p:sp>
      <p:sp>
        <p:nvSpPr>
          <p:cNvPr id="20" name="Rounded Rectangle 19"/>
          <p:cNvSpPr/>
          <p:nvPr userDrawn="1"/>
        </p:nvSpPr>
        <p:spPr bwMode="auto">
          <a:xfrm>
            <a:off x="6619240" y="41148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1" name="Text Placeholder 9"/>
          <p:cNvSpPr>
            <a:spLocks noGrp="1"/>
          </p:cNvSpPr>
          <p:nvPr>
            <p:ph type="body" sz="quarter" idx="17" hasCustomPrompt="1"/>
          </p:nvPr>
        </p:nvSpPr>
        <p:spPr>
          <a:xfrm>
            <a:off x="6631940" y="4130186"/>
            <a:ext cx="2743200" cy="1828800"/>
          </a:xfrm>
        </p:spPr>
        <p:txBody>
          <a:bodyPr/>
          <a:lstStyle>
            <a:lvl1pPr>
              <a:spcBef>
                <a:spcPts val="600"/>
              </a:spcBef>
              <a:defRPr sz="1400"/>
            </a:lvl1pPr>
            <a:lvl2pPr>
              <a:lnSpc>
                <a:spcPct val="100000"/>
              </a:lnSpc>
              <a:spcBef>
                <a:spcPts val="300"/>
              </a:spcBef>
              <a:defRPr sz="1200"/>
            </a:lvl2pPr>
          </a:lstStyle>
          <a:p>
            <a:pPr lvl="0"/>
            <a:r>
              <a:rPr lang="en-US" dirty="0"/>
              <a:t>Describe step 2 and its sub-steps</a:t>
            </a:r>
          </a:p>
          <a:p>
            <a:pPr lvl="1"/>
            <a:r>
              <a:rPr lang="en-US" dirty="0"/>
              <a:t>Second level</a:t>
            </a:r>
          </a:p>
        </p:txBody>
      </p:sp>
      <p:graphicFrame>
        <p:nvGraphicFramePr>
          <p:cNvPr id="1132546"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2849"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ycle without 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5" name="Circular Arrow 4"/>
          <p:cNvSpPr/>
          <p:nvPr userDrawn="1"/>
        </p:nvSpPr>
        <p:spPr bwMode="auto">
          <a:xfrm>
            <a:off x="3046412" y="1752599"/>
            <a:ext cx="3810000"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6" name="Circular Arrow 5"/>
          <p:cNvSpPr/>
          <p:nvPr userDrawn="1"/>
        </p:nvSpPr>
        <p:spPr bwMode="auto">
          <a:xfrm rot="5400000">
            <a:off x="3046412" y="1752599"/>
            <a:ext cx="3810000"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7" name="Circular Arrow 6"/>
          <p:cNvSpPr/>
          <p:nvPr userDrawn="1"/>
        </p:nvSpPr>
        <p:spPr bwMode="auto">
          <a:xfrm rot="10800000">
            <a:off x="3046413" y="1752599"/>
            <a:ext cx="3810000"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8" name="Circular Arrow 7"/>
          <p:cNvSpPr/>
          <p:nvPr userDrawn="1"/>
        </p:nvSpPr>
        <p:spPr bwMode="auto">
          <a:xfrm rot="16200000">
            <a:off x="3046413" y="1752599"/>
            <a:ext cx="3810000"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0" name="Text Placeholder 9"/>
          <p:cNvSpPr>
            <a:spLocks noGrp="1"/>
          </p:cNvSpPr>
          <p:nvPr>
            <p:ph type="body" sz="quarter" idx="10" hasCustomPrompt="1"/>
          </p:nvPr>
        </p:nvSpPr>
        <p:spPr>
          <a:xfrm rot="2700000">
            <a:off x="5077037" y="2523118"/>
            <a:ext cx="1674812" cy="342900"/>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a:t>Enter Text</a:t>
            </a:r>
          </a:p>
        </p:txBody>
      </p:sp>
      <p:sp>
        <p:nvSpPr>
          <p:cNvPr id="11" name="Text Placeholder 9"/>
          <p:cNvSpPr>
            <a:spLocks noGrp="1"/>
          </p:cNvSpPr>
          <p:nvPr>
            <p:ph type="body" sz="quarter" idx="11" hasCustomPrompt="1"/>
          </p:nvPr>
        </p:nvSpPr>
        <p:spPr>
          <a:xfrm rot="18900000">
            <a:off x="3150975" y="2523117"/>
            <a:ext cx="1674812" cy="342900"/>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a:t>Enter Text</a:t>
            </a:r>
          </a:p>
        </p:txBody>
      </p:sp>
      <p:sp>
        <p:nvSpPr>
          <p:cNvPr id="12" name="Text Placeholder 9"/>
          <p:cNvSpPr>
            <a:spLocks noGrp="1"/>
          </p:cNvSpPr>
          <p:nvPr>
            <p:ph type="body" sz="quarter" idx="12" hasCustomPrompt="1"/>
          </p:nvPr>
        </p:nvSpPr>
        <p:spPr>
          <a:xfrm rot="2700000">
            <a:off x="3150975" y="4428119"/>
            <a:ext cx="1674812" cy="342900"/>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a:t>Enter Text</a:t>
            </a:r>
          </a:p>
        </p:txBody>
      </p:sp>
      <p:sp>
        <p:nvSpPr>
          <p:cNvPr id="13" name="Text Placeholder 9"/>
          <p:cNvSpPr>
            <a:spLocks noGrp="1"/>
          </p:cNvSpPr>
          <p:nvPr>
            <p:ph type="body" sz="quarter" idx="13" hasCustomPrompt="1"/>
          </p:nvPr>
        </p:nvSpPr>
        <p:spPr>
          <a:xfrm rot="18900000">
            <a:off x="5077037" y="4449181"/>
            <a:ext cx="1674812" cy="342900"/>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a:t>Enter Text</a:t>
            </a:r>
          </a:p>
        </p:txBody>
      </p:sp>
      <p:sp>
        <p:nvSpPr>
          <p:cNvPr id="14" name="Rounded Rectangle 13"/>
          <p:cNvSpPr/>
          <p:nvPr userDrawn="1"/>
        </p:nvSpPr>
        <p:spPr bwMode="auto">
          <a:xfrm>
            <a:off x="455612" y="12954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5" name="Text Placeholder 9"/>
          <p:cNvSpPr>
            <a:spLocks noGrp="1"/>
          </p:cNvSpPr>
          <p:nvPr>
            <p:ph type="body" sz="quarter" idx="14" hasCustomPrompt="1"/>
          </p:nvPr>
        </p:nvSpPr>
        <p:spPr>
          <a:xfrm>
            <a:off x="468312" y="1310786"/>
            <a:ext cx="2743200" cy="1828800"/>
          </a:xfrm>
        </p:spPr>
        <p:txBody>
          <a:bodyPr/>
          <a:lstStyle>
            <a:lvl1pPr>
              <a:spcBef>
                <a:spcPts val="600"/>
              </a:spcBef>
              <a:defRPr sz="1400"/>
            </a:lvl1pPr>
            <a:lvl2pPr>
              <a:lnSpc>
                <a:spcPct val="100000"/>
              </a:lnSpc>
              <a:spcBef>
                <a:spcPts val="300"/>
              </a:spcBef>
              <a:defRPr sz="1200"/>
            </a:lvl2pPr>
          </a:lstStyle>
          <a:p>
            <a:pPr lvl="0"/>
            <a:r>
              <a:rPr lang="en-US" dirty="0"/>
              <a:t>Describe step 4 and its sub-steps</a:t>
            </a:r>
          </a:p>
          <a:p>
            <a:pPr lvl="1"/>
            <a:r>
              <a:rPr lang="en-US" dirty="0"/>
              <a:t>Second level</a:t>
            </a:r>
          </a:p>
        </p:txBody>
      </p:sp>
      <p:sp>
        <p:nvSpPr>
          <p:cNvPr id="16" name="Rounded Rectangle 15"/>
          <p:cNvSpPr/>
          <p:nvPr userDrawn="1"/>
        </p:nvSpPr>
        <p:spPr bwMode="auto">
          <a:xfrm>
            <a:off x="6619240" y="12954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7" name="Text Placeholder 9"/>
          <p:cNvSpPr>
            <a:spLocks noGrp="1"/>
          </p:cNvSpPr>
          <p:nvPr>
            <p:ph type="body" sz="quarter" idx="15" hasCustomPrompt="1"/>
          </p:nvPr>
        </p:nvSpPr>
        <p:spPr>
          <a:xfrm>
            <a:off x="6631940" y="1310786"/>
            <a:ext cx="2743200" cy="1828800"/>
          </a:xfrm>
        </p:spPr>
        <p:txBody>
          <a:bodyPr/>
          <a:lstStyle>
            <a:lvl1pPr>
              <a:spcBef>
                <a:spcPts val="600"/>
              </a:spcBef>
              <a:defRPr sz="1400"/>
            </a:lvl1pPr>
            <a:lvl2pPr>
              <a:lnSpc>
                <a:spcPct val="100000"/>
              </a:lnSpc>
              <a:spcBef>
                <a:spcPts val="300"/>
              </a:spcBef>
              <a:defRPr sz="1200"/>
            </a:lvl2pPr>
          </a:lstStyle>
          <a:p>
            <a:pPr lvl="0"/>
            <a:r>
              <a:rPr lang="en-US" dirty="0"/>
              <a:t>Describe step 1 and its sub-steps</a:t>
            </a:r>
          </a:p>
          <a:p>
            <a:pPr lvl="1"/>
            <a:r>
              <a:rPr lang="en-US" dirty="0"/>
              <a:t>Second level</a:t>
            </a:r>
          </a:p>
        </p:txBody>
      </p:sp>
      <p:sp>
        <p:nvSpPr>
          <p:cNvPr id="18" name="Rounded Rectangle 17"/>
          <p:cNvSpPr/>
          <p:nvPr userDrawn="1"/>
        </p:nvSpPr>
        <p:spPr bwMode="auto">
          <a:xfrm>
            <a:off x="455612" y="41148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9" name="Text Placeholder 9"/>
          <p:cNvSpPr>
            <a:spLocks noGrp="1"/>
          </p:cNvSpPr>
          <p:nvPr>
            <p:ph type="body" sz="quarter" idx="16" hasCustomPrompt="1"/>
          </p:nvPr>
        </p:nvSpPr>
        <p:spPr>
          <a:xfrm>
            <a:off x="468312" y="4130186"/>
            <a:ext cx="2743200" cy="1828800"/>
          </a:xfrm>
        </p:spPr>
        <p:txBody>
          <a:bodyPr/>
          <a:lstStyle>
            <a:lvl1pPr>
              <a:spcBef>
                <a:spcPts val="600"/>
              </a:spcBef>
              <a:defRPr sz="1400"/>
            </a:lvl1pPr>
            <a:lvl2pPr>
              <a:lnSpc>
                <a:spcPct val="100000"/>
              </a:lnSpc>
              <a:spcBef>
                <a:spcPts val="300"/>
              </a:spcBef>
              <a:defRPr sz="1200"/>
            </a:lvl2pPr>
          </a:lstStyle>
          <a:p>
            <a:pPr lvl="0"/>
            <a:r>
              <a:rPr lang="en-US" dirty="0"/>
              <a:t>Describe step 3 and its sub-steps</a:t>
            </a:r>
          </a:p>
          <a:p>
            <a:pPr lvl="1"/>
            <a:r>
              <a:rPr lang="en-US" dirty="0"/>
              <a:t>Second level</a:t>
            </a:r>
          </a:p>
        </p:txBody>
      </p:sp>
      <p:sp>
        <p:nvSpPr>
          <p:cNvPr id="20" name="Rounded Rectangle 19"/>
          <p:cNvSpPr/>
          <p:nvPr userDrawn="1"/>
        </p:nvSpPr>
        <p:spPr bwMode="auto">
          <a:xfrm>
            <a:off x="6619240" y="41148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1" name="Text Placeholder 9"/>
          <p:cNvSpPr>
            <a:spLocks noGrp="1"/>
          </p:cNvSpPr>
          <p:nvPr>
            <p:ph type="body" sz="quarter" idx="17" hasCustomPrompt="1"/>
          </p:nvPr>
        </p:nvSpPr>
        <p:spPr>
          <a:xfrm>
            <a:off x="6631940" y="4130186"/>
            <a:ext cx="2743200" cy="1828800"/>
          </a:xfrm>
        </p:spPr>
        <p:txBody>
          <a:bodyPr/>
          <a:lstStyle>
            <a:lvl1pPr>
              <a:spcBef>
                <a:spcPts val="600"/>
              </a:spcBef>
              <a:defRPr sz="1400"/>
            </a:lvl1pPr>
            <a:lvl2pPr>
              <a:lnSpc>
                <a:spcPct val="100000"/>
              </a:lnSpc>
              <a:spcBef>
                <a:spcPts val="300"/>
              </a:spcBef>
              <a:defRPr sz="1200"/>
            </a:lvl2pPr>
          </a:lstStyle>
          <a:p>
            <a:pPr lvl="0"/>
            <a:r>
              <a:rPr lang="en-US" dirty="0"/>
              <a:t>Describe step 2 and its sub-steps</a:t>
            </a:r>
          </a:p>
          <a:p>
            <a:pPr lvl="1"/>
            <a:r>
              <a:rPr lang="en-US" dirty="0"/>
              <a:t>Second level</a:t>
            </a:r>
          </a:p>
        </p:txBody>
      </p:sp>
      <p:graphicFrame>
        <p:nvGraphicFramePr>
          <p:cNvPr id="1133570"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3874"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en-US" dirty="0"/>
              <a:t>What is the Key Takeaway from the Slide?</a:t>
            </a:r>
          </a:p>
        </p:txBody>
      </p:sp>
      <p:sp>
        <p:nvSpPr>
          <p:cNvPr id="3" name="Content Placeholder 2"/>
          <p:cNvSpPr>
            <a:spLocks noGrp="1"/>
          </p:cNvSpPr>
          <p:nvPr>
            <p:ph idx="1" hasCustomPrompt="1"/>
          </p:nvPr>
        </p:nvSpPr>
        <p:spPr/>
        <p:txBody>
          <a:bodyPr/>
          <a:lstStyle>
            <a:lvl1pPr>
              <a:buClr>
                <a:srgbClr val="003399"/>
              </a:buClr>
              <a:defRPr/>
            </a:lvl1pPr>
            <a:lvl2pPr>
              <a:buClr>
                <a:srgbClr val="003399"/>
              </a:buClr>
              <a:defRPr/>
            </a:lvl2pPr>
            <a:lvl3pPr>
              <a:buClr>
                <a:srgbClr val="003399"/>
              </a:buClr>
              <a:defRPr/>
            </a:lvl3pPr>
            <a:lvl4pPr>
              <a:buClr>
                <a:srgbClr val="003399"/>
              </a:buClr>
              <a:defRPr/>
            </a:lvl4pPr>
          </a:lstStyle>
          <a:p>
            <a:pPr lvl="0"/>
            <a:r>
              <a:rPr lang="en-US" dirty="0"/>
              <a:t>Supporting Points</a:t>
            </a:r>
          </a:p>
          <a:p>
            <a:pPr lvl="1"/>
            <a:r>
              <a:rPr lang="en-US" dirty="0"/>
              <a:t>Second level</a:t>
            </a:r>
          </a:p>
          <a:p>
            <a:pPr lvl="2"/>
            <a:r>
              <a:rPr lang="en-US" dirty="0"/>
              <a:t>Third level</a:t>
            </a:r>
          </a:p>
          <a:p>
            <a:pPr lvl="3"/>
            <a:r>
              <a:rPr lang="en-US" dirty="0"/>
              <a:t>Fourth level</a:t>
            </a:r>
          </a:p>
        </p:txBody>
      </p:sp>
      <p:graphicFrame>
        <p:nvGraphicFramePr>
          <p:cNvPr id="1118210"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18512"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8" name="Chart Placeholder 7"/>
          <p:cNvSpPr>
            <a:spLocks noGrp="1"/>
          </p:cNvSpPr>
          <p:nvPr>
            <p:ph type="chart" sz="quarter" idx="10"/>
          </p:nvPr>
        </p:nvSpPr>
        <p:spPr>
          <a:xfrm>
            <a:off x="1827213" y="1295400"/>
            <a:ext cx="6248400" cy="3962400"/>
          </a:xfrm>
        </p:spPr>
        <p:txBody>
          <a:bodyPr/>
          <a:lstStyle/>
          <a:p>
            <a:r>
              <a:rPr lang="en-US" dirty="0"/>
              <a:t>Click icon to add chart</a:t>
            </a:r>
          </a:p>
        </p:txBody>
      </p:sp>
      <p:graphicFrame>
        <p:nvGraphicFramePr>
          <p:cNvPr id="1134594"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4897"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Agenda Slide">
    <p:spTree>
      <p:nvGrpSpPr>
        <p:cNvPr id="1" name=""/>
        <p:cNvGrpSpPr/>
        <p:nvPr/>
      </p:nvGrpSpPr>
      <p:grpSpPr>
        <a:xfrm>
          <a:off x="0" y="0"/>
          <a:ext cx="0" cy="0"/>
          <a:chOff x="0" y="0"/>
          <a:chExt cx="0" cy="0"/>
        </a:xfrm>
      </p:grpSpPr>
      <p:sp>
        <p:nvSpPr>
          <p:cNvPr id="598018" name="Rectangle 2"/>
          <p:cNvSpPr>
            <a:spLocks noGrp="1" noChangeArrowheads="1"/>
          </p:cNvSpPr>
          <p:nvPr>
            <p:ph type="subTitle" idx="1"/>
          </p:nvPr>
        </p:nvSpPr>
        <p:spPr>
          <a:xfrm>
            <a:off x="1600200" y="2743200"/>
            <a:ext cx="6705600" cy="2971800"/>
          </a:xfrm>
        </p:spPr>
        <p:txBody>
          <a:bodyPr/>
          <a:lstStyle>
            <a:lvl1pPr>
              <a:defRPr/>
            </a:lvl1pPr>
            <a:lvl2pPr marL="452438" lvl="1" indent="-215900">
              <a:defRPr/>
            </a:lvl2pPr>
          </a:lstStyle>
          <a:p>
            <a:r>
              <a:rPr lang="en-US"/>
              <a:t>Click to edit Master subtitle style</a:t>
            </a:r>
          </a:p>
        </p:txBody>
      </p:sp>
      <p:sp>
        <p:nvSpPr>
          <p:cNvPr id="598019" name="Rectangle 3"/>
          <p:cNvSpPr>
            <a:spLocks noGrp="1" noChangeArrowheads="1"/>
          </p:cNvSpPr>
          <p:nvPr>
            <p:ph type="ctrTitle"/>
          </p:nvPr>
        </p:nvSpPr>
        <p:spPr>
          <a:xfrm>
            <a:off x="1600200" y="1219200"/>
            <a:ext cx="6705600" cy="1143000"/>
          </a:xfrm>
        </p:spPr>
        <p:txBody>
          <a:bodyPr tIns="45720" bIns="45720"/>
          <a:lstStyle>
            <a:lvl1pPr>
              <a:defRPr/>
            </a:lvl1pPr>
          </a:lstStyle>
          <a:p>
            <a:r>
              <a:rPr lang="en-US"/>
              <a:t>Click to edit Master title style</a:t>
            </a:r>
          </a:p>
        </p:txBody>
      </p:sp>
      <p:sp>
        <p:nvSpPr>
          <p:cNvPr id="598020" name="Line 4"/>
          <p:cNvSpPr>
            <a:spLocks noChangeShapeType="1"/>
          </p:cNvSpPr>
          <p:nvPr/>
        </p:nvSpPr>
        <p:spPr bwMode="auto">
          <a:xfrm>
            <a:off x="1422400" y="1905000"/>
            <a:ext cx="0" cy="457200"/>
          </a:xfrm>
          <a:prstGeom prst="line">
            <a:avLst/>
          </a:prstGeom>
          <a:noFill/>
          <a:ln w="76200">
            <a:solidFill>
              <a:srgbClr val="0B1F65"/>
            </a:solidFill>
            <a:round/>
            <a:headEnd/>
            <a:tailEnd/>
          </a:ln>
          <a:effectLst/>
        </p:spPr>
        <p:txBody>
          <a:bodyPr wrap="none" anchor="ctr"/>
          <a:lstStyle/>
          <a:p>
            <a:endParaRPr lang="en-US" dirty="0"/>
          </a:p>
        </p:txBody>
      </p:sp>
      <p:sp>
        <p:nvSpPr>
          <p:cNvPr id="10" name="Text Box 5"/>
          <p:cNvSpPr txBox="1">
            <a:spLocks noChangeArrowheads="1"/>
          </p:cNvSpPr>
          <p:nvPr/>
        </p:nvSpPr>
        <p:spPr bwMode="auto">
          <a:xfrm>
            <a:off x="9509760" y="6492240"/>
            <a:ext cx="187552"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pPr algn="r">
                <a:spcBef>
                  <a:spcPct val="0"/>
                </a:spcBef>
                <a:buClrTx/>
                <a:buFontTx/>
                <a:buNone/>
              </a:pPr>
              <a:t>‹#›</a:t>
            </a:fld>
            <a:endParaRPr lang="en-US" sz="1200" dirty="0"/>
          </a:p>
        </p:txBody>
      </p:sp>
      <p:sp>
        <p:nvSpPr>
          <p:cNvPr id="8" name="Text Box 5"/>
          <p:cNvSpPr txBox="1">
            <a:spLocks noChangeArrowheads="1"/>
          </p:cNvSpPr>
          <p:nvPr userDrawn="1"/>
        </p:nvSpPr>
        <p:spPr bwMode="auto">
          <a:xfrm>
            <a:off x="9509760" y="6492240"/>
            <a:ext cx="187552"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pPr algn="r">
                <a:spcBef>
                  <a:spcPct val="0"/>
                </a:spcBef>
                <a:buClrTx/>
                <a:buFontTx/>
                <a:buNone/>
              </a:pPr>
              <a:t>‹#›</a:t>
            </a:fld>
            <a:endParaRPr lang="en-US" sz="1200" dirty="0"/>
          </a:p>
        </p:txBody>
      </p:sp>
      <p:graphicFrame>
        <p:nvGraphicFramePr>
          <p:cNvPr id="1119234"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19536"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userDrawn="1"/>
        </p:nvSpPr>
        <p:spPr>
          <a:xfrm>
            <a:off x="182880" y="6492240"/>
            <a:ext cx="1828800" cy="276999"/>
          </a:xfrm>
          <a:prstGeom prst="rect">
            <a:avLst/>
          </a:prstGeom>
          <a:noFill/>
        </p:spPr>
        <p:txBody>
          <a:bodyPr wrap="square" rtlCol="0">
            <a:spAutoFit/>
          </a:bodyPr>
          <a:lstStyle/>
          <a:p>
            <a:pPr algn="l"/>
            <a:r>
              <a:rPr lang="en-US" sz="1200" i="1" dirty="0">
                <a:solidFill>
                  <a:schemeClr val="tx1">
                    <a:lumMod val="50000"/>
                    <a:lumOff val="50000"/>
                  </a:schemeClr>
                </a:solidFill>
              </a:rPr>
              <a:t>Mu Sigma Confidential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N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en-US" dirty="0"/>
              <a:t>What is the Key Takeaway from the Slide?</a:t>
            </a:r>
          </a:p>
        </p:txBody>
      </p:sp>
      <p:graphicFrame>
        <p:nvGraphicFramePr>
          <p:cNvPr id="112025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0560"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3" name="Content Placeholder 2"/>
          <p:cNvSpPr>
            <a:spLocks noGrp="1"/>
          </p:cNvSpPr>
          <p:nvPr>
            <p:ph sz="half" idx="1"/>
          </p:nvPr>
        </p:nvSpPr>
        <p:spPr>
          <a:xfrm>
            <a:off x="646113" y="1381125"/>
            <a:ext cx="4305300" cy="4191000"/>
          </a:xfrm>
        </p:spPr>
        <p:txBody>
          <a:bodyPr/>
          <a:lstStyle>
            <a:lvl1pPr>
              <a:defRPr sz="1600"/>
            </a:lvl1pPr>
            <a:lvl2pPr>
              <a:defRPr sz="1400"/>
            </a:lvl2pPr>
            <a:lvl3pPr>
              <a:defRPr sz="1300"/>
            </a:lvl3pPr>
            <a:lvl4pPr>
              <a:defRPr sz="12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103813" y="1381125"/>
            <a:ext cx="4305300" cy="4191000"/>
          </a:xfrm>
        </p:spPr>
        <p:txBody>
          <a:bodyPr/>
          <a:lstStyle>
            <a:lvl1pPr>
              <a:defRPr sz="1600"/>
            </a:lvl1pPr>
            <a:lvl2pPr>
              <a:defRPr lang="en-US" sz="1400" dirty="0" smtClean="0">
                <a:solidFill>
                  <a:schemeClr val="tx1"/>
                </a:solidFill>
                <a:latin typeface="+mn-lt"/>
              </a:defRPr>
            </a:lvl2pPr>
            <a:lvl3pPr>
              <a:defRPr lang="en-US" sz="1300" baseline="0" dirty="0" smtClean="0">
                <a:solidFill>
                  <a:schemeClr val="tx1"/>
                </a:solidFill>
                <a:latin typeface="+mn-lt"/>
              </a:defRPr>
            </a:lvl3pPr>
            <a:lvl4pPr>
              <a:defRPr lang="en-US" sz="1200" dirty="0" smtClean="0">
                <a:solidFill>
                  <a:schemeClr val="tx1"/>
                </a:solidFill>
                <a:latin typeface="+mn-lt"/>
              </a:defRPr>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p:txBody>
      </p:sp>
      <p:graphicFrame>
        <p:nvGraphicFramePr>
          <p:cNvPr id="1121282"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1584"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95300" y="1371337"/>
            <a:ext cx="4375150"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95300" y="2174875"/>
            <a:ext cx="4375150" cy="3951288"/>
          </a:xfrm>
        </p:spPr>
        <p:txBody>
          <a:bodyPr/>
          <a:lstStyle>
            <a:lvl1pPr>
              <a:defRPr sz="1600"/>
            </a:lvl1pPr>
            <a:lvl2pPr>
              <a:defRPr sz="1400"/>
            </a:lvl2pPr>
            <a:lvl3pPr>
              <a:defRPr sz="1300"/>
            </a:lvl3pPr>
            <a:lvl4pPr>
              <a:defRPr sz="12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5030788" y="1371337"/>
            <a:ext cx="4376737"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30788" y="2174875"/>
            <a:ext cx="4376737" cy="3951288"/>
          </a:xfrm>
        </p:spPr>
        <p:txBody>
          <a:bodyPr/>
          <a:lstStyle>
            <a:lvl1pPr>
              <a:defRPr sz="1600"/>
            </a:lvl1pPr>
            <a:lvl2pPr>
              <a:defRPr sz="1400"/>
            </a:lvl2pPr>
            <a:lvl3pPr>
              <a:defRPr sz="1300"/>
            </a:lvl3pPr>
            <a:lvl4pPr>
              <a:defRPr sz="12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p:txBody>
      </p:sp>
      <p:sp>
        <p:nvSpPr>
          <p:cNvPr id="8" name="Title 1"/>
          <p:cNvSpPr>
            <a:spLocks noGrp="1"/>
          </p:cNvSpPr>
          <p:nvPr>
            <p:ph type="title" hasCustomPrompt="1"/>
          </p:nvPr>
        </p:nvSpPr>
        <p:spPr>
          <a:xfrm>
            <a:off x="457200" y="381000"/>
            <a:ext cx="8985250" cy="838200"/>
          </a:xfrm>
        </p:spPr>
        <p:txBody>
          <a:bodyPr/>
          <a:lstStyle/>
          <a:p>
            <a:r>
              <a:rPr lang="en-US" dirty="0"/>
              <a:t>What is the Key Takeaway from the Slide?</a:t>
            </a:r>
          </a:p>
        </p:txBody>
      </p:sp>
      <p:graphicFrame>
        <p:nvGraphicFramePr>
          <p:cNvPr id="1122306"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2608"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1123330"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3632"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ient Context Slide">
    <p:spTree>
      <p:nvGrpSpPr>
        <p:cNvPr id="1" name=""/>
        <p:cNvGrpSpPr/>
        <p:nvPr/>
      </p:nvGrpSpPr>
      <p:grpSpPr>
        <a:xfrm>
          <a:off x="0" y="0"/>
          <a:ext cx="0" cy="0"/>
          <a:chOff x="0" y="0"/>
          <a:chExt cx="0" cy="0"/>
        </a:xfrm>
      </p:grpSpPr>
      <p:graphicFrame>
        <p:nvGraphicFramePr>
          <p:cNvPr id="112537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7728"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hasCustomPrompt="1"/>
          </p:nvPr>
        </p:nvSpPr>
        <p:spPr/>
        <p:txBody>
          <a:bodyPr/>
          <a:lstStyle/>
          <a:p>
            <a:r>
              <a:rPr lang="en-US" dirty="0"/>
              <a:t>What is the Key Takeaway from the Slide?</a:t>
            </a:r>
          </a:p>
        </p:txBody>
      </p:sp>
      <p:graphicFrame>
        <p:nvGraphicFramePr>
          <p:cNvPr id="7" name="Table 6"/>
          <p:cNvGraphicFramePr>
            <a:graphicFrameLocks noGrp="1"/>
          </p:cNvGraphicFramePr>
          <p:nvPr userDrawn="1"/>
        </p:nvGraphicFramePr>
        <p:xfrm>
          <a:off x="443967" y="1431572"/>
          <a:ext cx="4297680" cy="2208248"/>
        </p:xfrm>
        <a:graphic>
          <a:graphicData uri="http://schemas.openxmlformats.org/drawingml/2006/table">
            <a:tbl>
              <a:tblPr firstRow="1" bandRow="1">
                <a:tableStyleId>{5C22544A-7EE6-4342-B048-85BDC9FD1C3A}</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Company Facts</a:t>
                      </a:r>
                    </a:p>
                  </a:txBody>
                  <a:tcPr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userDrawn="1"/>
        </p:nvGraphicFramePr>
        <p:xfrm>
          <a:off x="443967" y="3933472"/>
          <a:ext cx="4297680" cy="2208248"/>
        </p:xfrm>
        <a:graphic>
          <a:graphicData uri="http://schemas.openxmlformats.org/drawingml/2006/table">
            <a:tbl>
              <a:tblPr firstRow="1" bandRow="1">
                <a:tableStyleId>{5C22544A-7EE6-4342-B048-85BDC9FD1C3A}</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Company Performance</a:t>
                      </a:r>
                    </a:p>
                  </a:txBody>
                  <a:tcPr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14" name="Text Placeholder 13"/>
          <p:cNvSpPr>
            <a:spLocks noGrp="1"/>
          </p:cNvSpPr>
          <p:nvPr>
            <p:ph type="body" sz="quarter" idx="11" hasCustomPrompt="1"/>
          </p:nvPr>
        </p:nvSpPr>
        <p:spPr>
          <a:xfrm>
            <a:off x="444500" y="1816100"/>
            <a:ext cx="4297680" cy="1816100"/>
          </a:xfrm>
        </p:spPr>
        <p:txBody>
          <a:bodyPr>
            <a:noAutofit/>
          </a:bodyPr>
          <a:lstStyle>
            <a:lvl1pPr>
              <a:spcBef>
                <a:spcPts val="600"/>
              </a:spcBef>
              <a:defRPr sz="1400" baseline="0"/>
            </a:lvl1pPr>
            <a:lvl2pPr>
              <a:lnSpc>
                <a:spcPct val="100000"/>
              </a:lnSpc>
              <a:spcBef>
                <a:spcPts val="300"/>
              </a:spcBef>
              <a:defRPr sz="1200"/>
            </a:lvl2pPr>
          </a:lstStyle>
          <a:p>
            <a:pPr lvl="0"/>
            <a:r>
              <a:rPr lang="en-US" dirty="0"/>
              <a:t>Describe the company in terms of their business presence etc.</a:t>
            </a:r>
          </a:p>
          <a:p>
            <a:pPr lvl="1"/>
            <a:r>
              <a:rPr lang="en-US" dirty="0"/>
              <a:t>Second level</a:t>
            </a:r>
          </a:p>
        </p:txBody>
      </p:sp>
      <p:sp>
        <p:nvSpPr>
          <p:cNvPr id="24" name="Text Placeholder 13"/>
          <p:cNvSpPr>
            <a:spLocks noGrp="1"/>
          </p:cNvSpPr>
          <p:nvPr>
            <p:ph type="body" sz="quarter" idx="13" hasCustomPrompt="1"/>
          </p:nvPr>
        </p:nvSpPr>
        <p:spPr>
          <a:xfrm>
            <a:off x="444500" y="4318000"/>
            <a:ext cx="4297680" cy="1816100"/>
          </a:xfrm>
        </p:spPr>
        <p:txBody>
          <a:bodyPr>
            <a:noAutofit/>
          </a:bodyPr>
          <a:lstStyle>
            <a:lvl1pPr>
              <a:spcBef>
                <a:spcPts val="600"/>
              </a:spcBef>
              <a:defRPr sz="1400"/>
            </a:lvl1pPr>
            <a:lvl2pPr>
              <a:spcBef>
                <a:spcPts val="300"/>
              </a:spcBef>
              <a:defRPr sz="1200"/>
            </a:lvl2pPr>
          </a:lstStyle>
          <a:p>
            <a:pPr lvl="0"/>
            <a:r>
              <a:rPr lang="en-US" dirty="0"/>
              <a:t>How has the company been performing?</a:t>
            </a:r>
          </a:p>
          <a:p>
            <a:pPr lvl="1"/>
            <a:r>
              <a:rPr lang="en-US" dirty="0"/>
              <a:t>Second level</a:t>
            </a:r>
          </a:p>
        </p:txBody>
      </p:sp>
      <p:graphicFrame>
        <p:nvGraphicFramePr>
          <p:cNvPr id="11" name="Table 10"/>
          <p:cNvGraphicFramePr>
            <a:graphicFrameLocks noGrp="1"/>
          </p:cNvGraphicFramePr>
          <p:nvPr userDrawn="1"/>
        </p:nvGraphicFramePr>
        <p:xfrm>
          <a:off x="5181067" y="1431572"/>
          <a:ext cx="4297680" cy="2208248"/>
        </p:xfrm>
        <a:graphic>
          <a:graphicData uri="http://schemas.openxmlformats.org/drawingml/2006/table">
            <a:tbl>
              <a:tblPr firstRow="1" bandRow="1">
                <a:tableStyleId>{5C22544A-7EE6-4342-B048-85BDC9FD1C3A}</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Market Situation</a:t>
                      </a:r>
                    </a:p>
                  </a:txBody>
                  <a:tcPr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userDrawn="1"/>
        </p:nvGraphicFramePr>
        <p:xfrm>
          <a:off x="5181067" y="3933472"/>
          <a:ext cx="4297680" cy="2208248"/>
        </p:xfrm>
        <a:graphic>
          <a:graphicData uri="http://schemas.openxmlformats.org/drawingml/2006/table">
            <a:tbl>
              <a:tblPr firstRow="1" bandRow="1">
                <a:tableStyleId>{5C22544A-7EE6-4342-B048-85BDC9FD1C3A}</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Key Imperatives</a:t>
                      </a:r>
                    </a:p>
                  </a:txBody>
                  <a:tcPr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5181600" y="1816100"/>
            <a:ext cx="4297680" cy="1816100"/>
          </a:xfrm>
        </p:spPr>
        <p:txBody>
          <a:bodyPr>
            <a:noAutofit/>
          </a:bodyPr>
          <a:lstStyle>
            <a:lvl1pPr>
              <a:spcBef>
                <a:spcPts val="600"/>
              </a:spcBef>
              <a:defRPr sz="1400"/>
            </a:lvl1pPr>
            <a:lvl2pPr>
              <a:lnSpc>
                <a:spcPct val="100000"/>
              </a:lnSpc>
              <a:spcBef>
                <a:spcPts val="300"/>
              </a:spcBef>
              <a:defRPr sz="1200"/>
            </a:lvl2pPr>
          </a:lstStyle>
          <a:p>
            <a:pPr lvl="0"/>
            <a:r>
              <a:rPr lang="en-US" dirty="0"/>
              <a:t>Describe the state of the market that the company is in</a:t>
            </a:r>
          </a:p>
          <a:p>
            <a:pPr lvl="1"/>
            <a:r>
              <a:rPr lang="en-US" dirty="0"/>
              <a:t>Second level</a:t>
            </a:r>
          </a:p>
        </p:txBody>
      </p:sp>
      <p:sp>
        <p:nvSpPr>
          <p:cNvPr id="15" name="Text Placeholder 13"/>
          <p:cNvSpPr>
            <a:spLocks noGrp="1"/>
          </p:cNvSpPr>
          <p:nvPr>
            <p:ph type="body" sz="quarter" idx="15" hasCustomPrompt="1"/>
          </p:nvPr>
        </p:nvSpPr>
        <p:spPr>
          <a:xfrm>
            <a:off x="5181600" y="4318000"/>
            <a:ext cx="4297680" cy="1816100"/>
          </a:xfrm>
        </p:spPr>
        <p:txBody>
          <a:bodyPr>
            <a:noAutofit/>
          </a:bodyPr>
          <a:lstStyle>
            <a:lvl1pPr>
              <a:spcBef>
                <a:spcPts val="600"/>
              </a:spcBef>
              <a:defRPr sz="1400" baseline="0"/>
            </a:lvl1pPr>
            <a:lvl2pPr>
              <a:spcBef>
                <a:spcPts val="300"/>
              </a:spcBef>
              <a:defRPr sz="1200"/>
            </a:lvl2pPr>
          </a:lstStyle>
          <a:p>
            <a:pPr lvl="0"/>
            <a:r>
              <a:rPr lang="en-US" dirty="0"/>
              <a:t>According to the company, what are the key focus areas or strategies for the near and distant future?</a:t>
            </a:r>
          </a:p>
          <a:p>
            <a:pPr lvl="1"/>
            <a:r>
              <a:rPr lang="en-US" dirty="0"/>
              <a:t>Second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CQ Future Sta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MPDNA – What is the Key Takeaway from the Slide?</a:t>
            </a:r>
          </a:p>
        </p:txBody>
      </p:sp>
      <p:pic>
        <p:nvPicPr>
          <p:cNvPr id="3" name="Picture 4" descr="j0188453[1]"/>
          <p:cNvPicPr>
            <a:picLocks noChangeAspect="1" noChangeArrowheads="1"/>
          </p:cNvPicPr>
          <p:nvPr userDrawn="1"/>
        </p:nvPicPr>
        <p:blipFill>
          <a:blip r:embed="rId3" cstate="print"/>
          <a:srcRect/>
          <a:stretch>
            <a:fillRect/>
          </a:stretch>
        </p:blipFill>
        <p:spPr bwMode="auto">
          <a:xfrm>
            <a:off x="3606800" y="3556001"/>
            <a:ext cx="2679700" cy="573392"/>
          </a:xfrm>
          <a:prstGeom prst="rect">
            <a:avLst/>
          </a:prstGeom>
          <a:noFill/>
          <a:ln w="9525">
            <a:noFill/>
            <a:miter lim="800000"/>
            <a:headEnd/>
            <a:tailEnd/>
          </a:ln>
        </p:spPr>
      </p:pic>
      <p:graphicFrame>
        <p:nvGraphicFramePr>
          <p:cNvPr id="4" name="Table 3"/>
          <p:cNvGraphicFramePr>
            <a:graphicFrameLocks noGrp="1"/>
          </p:cNvGraphicFramePr>
          <p:nvPr userDrawn="1"/>
        </p:nvGraphicFramePr>
        <p:xfrm>
          <a:off x="443971" y="2155472"/>
          <a:ext cx="2794529" cy="3330928"/>
        </p:xfrm>
        <a:graphic>
          <a:graphicData uri="http://schemas.openxmlformats.org/drawingml/2006/table">
            <a:tbl>
              <a:tblPr firstRow="1" bandRow="1">
                <a:tableStyleId>{21E4AEA4-8DFA-4A89-87EB-49C32662AFE0}</a:tableStyleId>
              </a:tblPr>
              <a:tblGrid>
                <a:gridCol w="2794529">
                  <a:extLst>
                    <a:ext uri="{9D8B030D-6E8A-4147-A177-3AD203B41FA5}">
                      <a16:colId xmlns:a16="http://schemas.microsoft.com/office/drawing/2014/main" val="20000"/>
                    </a:ext>
                  </a:extLst>
                </a:gridCol>
              </a:tblGrid>
              <a:tr h="366801">
                <a:tc>
                  <a:txBody>
                    <a:bodyPr/>
                    <a:lstStyle/>
                    <a:p>
                      <a:pPr algn="ctr"/>
                      <a:r>
                        <a:rPr lang="en-US" sz="1400" dirty="0"/>
                        <a:t>Situation – Current</a:t>
                      </a:r>
                      <a:r>
                        <a:rPr lang="en-US" sz="1400" baseline="0" dirty="0"/>
                        <a:t> State</a:t>
                      </a:r>
                      <a:endParaRPr lang="en-US" sz="1400" dirty="0"/>
                    </a:p>
                  </a:txBody>
                  <a:tcPr anchor="ctr"/>
                </a:tc>
                <a:extLst>
                  <a:ext uri="{0D108BD9-81ED-4DB2-BD59-A6C34878D82A}">
                    <a16:rowId xmlns:a16="http://schemas.microsoft.com/office/drawing/2014/main" val="10000"/>
                  </a:ext>
                </a:extLst>
              </a:tr>
              <a:tr h="2964127">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7" name="Text Placeholder 6"/>
          <p:cNvSpPr>
            <a:spLocks noGrp="1"/>
          </p:cNvSpPr>
          <p:nvPr>
            <p:ph type="body" sz="quarter" idx="10" hasCustomPrompt="1"/>
          </p:nvPr>
        </p:nvSpPr>
        <p:spPr>
          <a:xfrm>
            <a:off x="444500" y="2540000"/>
            <a:ext cx="2781300" cy="2933700"/>
          </a:xfrm>
        </p:spPr>
        <p:txBody>
          <a:bodyPr>
            <a:noAutofit/>
          </a:bodyPr>
          <a:lstStyle>
            <a:lvl1pPr>
              <a:spcBef>
                <a:spcPts val="600"/>
              </a:spcBef>
              <a:defRPr sz="1400" baseline="0"/>
            </a:lvl1pPr>
            <a:lvl2pPr>
              <a:lnSpc>
                <a:spcPct val="100000"/>
              </a:lnSpc>
              <a:spcBef>
                <a:spcPts val="300"/>
              </a:spcBef>
              <a:defRPr sz="1200"/>
            </a:lvl2pPr>
          </a:lstStyle>
          <a:p>
            <a:pPr lvl="0"/>
            <a:r>
              <a:rPr lang="en-US" dirty="0"/>
              <a:t>What are the undisputed facts about the client and project?</a:t>
            </a:r>
          </a:p>
          <a:p>
            <a:pPr lvl="1"/>
            <a:r>
              <a:rPr lang="en-US" dirty="0"/>
              <a:t>Second level</a:t>
            </a:r>
          </a:p>
        </p:txBody>
      </p:sp>
      <p:graphicFrame>
        <p:nvGraphicFramePr>
          <p:cNvPr id="8" name="Table 7"/>
          <p:cNvGraphicFramePr>
            <a:graphicFrameLocks noGrp="1"/>
          </p:cNvGraphicFramePr>
          <p:nvPr userDrawn="1"/>
        </p:nvGraphicFramePr>
        <p:xfrm>
          <a:off x="6666971" y="2155472"/>
          <a:ext cx="2794529" cy="3330928"/>
        </p:xfrm>
        <a:graphic>
          <a:graphicData uri="http://schemas.openxmlformats.org/drawingml/2006/table">
            <a:tbl>
              <a:tblPr firstRow="1" bandRow="1">
                <a:tableStyleId>{21E4AEA4-8DFA-4A89-87EB-49C32662AFE0}</a:tableStyleId>
              </a:tblPr>
              <a:tblGrid>
                <a:gridCol w="2794529">
                  <a:extLst>
                    <a:ext uri="{9D8B030D-6E8A-4147-A177-3AD203B41FA5}">
                      <a16:colId xmlns:a16="http://schemas.microsoft.com/office/drawing/2014/main" val="20000"/>
                    </a:ext>
                  </a:extLst>
                </a:gridCol>
              </a:tblGrid>
              <a:tr h="366801">
                <a:tc>
                  <a:txBody>
                    <a:bodyPr/>
                    <a:lstStyle/>
                    <a:p>
                      <a:pPr algn="ctr"/>
                      <a:r>
                        <a:rPr lang="en-US" sz="1400" dirty="0"/>
                        <a:t>Desired Future State</a:t>
                      </a:r>
                    </a:p>
                  </a:txBody>
                  <a:tcPr anchor="ctr"/>
                </a:tc>
                <a:extLst>
                  <a:ext uri="{0D108BD9-81ED-4DB2-BD59-A6C34878D82A}">
                    <a16:rowId xmlns:a16="http://schemas.microsoft.com/office/drawing/2014/main" val="10000"/>
                  </a:ext>
                </a:extLst>
              </a:tr>
              <a:tr h="2964127">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9" name="Text Placeholder 6"/>
          <p:cNvSpPr>
            <a:spLocks noGrp="1"/>
          </p:cNvSpPr>
          <p:nvPr>
            <p:ph type="body" sz="quarter" idx="11" hasCustomPrompt="1"/>
          </p:nvPr>
        </p:nvSpPr>
        <p:spPr>
          <a:xfrm>
            <a:off x="6667500" y="2540000"/>
            <a:ext cx="2781300" cy="2933700"/>
          </a:xfrm>
        </p:spPr>
        <p:txBody>
          <a:bodyPr>
            <a:noAutofit/>
          </a:bodyPr>
          <a:lstStyle>
            <a:lvl1pPr>
              <a:spcBef>
                <a:spcPts val="600"/>
              </a:spcBef>
              <a:defRPr sz="1400"/>
            </a:lvl1pPr>
            <a:lvl2pPr>
              <a:lnSpc>
                <a:spcPct val="100000"/>
              </a:lnSpc>
              <a:spcBef>
                <a:spcPts val="300"/>
              </a:spcBef>
              <a:defRPr sz="1200"/>
            </a:lvl2pPr>
          </a:lstStyle>
          <a:p>
            <a:pPr lvl="0"/>
            <a:r>
              <a:rPr lang="en-US" dirty="0"/>
              <a:t>Where would the client like to be?</a:t>
            </a:r>
          </a:p>
          <a:p>
            <a:pPr lvl="1"/>
            <a:r>
              <a:rPr lang="en-US" dirty="0"/>
              <a:t>Second level</a:t>
            </a:r>
          </a:p>
        </p:txBody>
      </p:sp>
      <p:sp>
        <p:nvSpPr>
          <p:cNvPr id="10" name="Right Arrow 9"/>
          <p:cNvSpPr/>
          <p:nvPr userDrawn="1"/>
        </p:nvSpPr>
        <p:spPr bwMode="auto">
          <a:xfrm>
            <a:off x="3291840" y="3251200"/>
            <a:ext cx="274320"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2" name="Right Arrow 11"/>
          <p:cNvSpPr/>
          <p:nvPr userDrawn="1"/>
        </p:nvSpPr>
        <p:spPr bwMode="auto">
          <a:xfrm>
            <a:off x="6339840" y="3251200"/>
            <a:ext cx="274320"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graphicFrame>
        <p:nvGraphicFramePr>
          <p:cNvPr id="13" name="Table 12"/>
          <p:cNvGraphicFramePr>
            <a:graphicFrameLocks noGrp="1"/>
          </p:cNvGraphicFramePr>
          <p:nvPr userDrawn="1"/>
        </p:nvGraphicFramePr>
        <p:xfrm>
          <a:off x="3378200" y="1304572"/>
          <a:ext cx="3149599" cy="1832328"/>
        </p:xfrm>
        <a:graphic>
          <a:graphicData uri="http://schemas.openxmlformats.org/drawingml/2006/table">
            <a:tbl>
              <a:tblPr firstRow="1" bandRow="1">
                <a:tableStyleId>{5C22544A-7EE6-4342-B048-85BDC9FD1C3A}</a:tableStyleId>
              </a:tblPr>
              <a:tblGrid>
                <a:gridCol w="3149599">
                  <a:extLst>
                    <a:ext uri="{9D8B030D-6E8A-4147-A177-3AD203B41FA5}">
                      <a16:colId xmlns:a16="http://schemas.microsoft.com/office/drawing/2014/main" val="20000"/>
                    </a:ext>
                  </a:extLst>
                </a:gridCol>
              </a:tblGrid>
              <a:tr h="341962">
                <a:tc>
                  <a:txBody>
                    <a:bodyPr/>
                    <a:lstStyle/>
                    <a:p>
                      <a:pPr algn="ctr"/>
                      <a:r>
                        <a:rPr lang="en-US" sz="1400" dirty="0"/>
                        <a:t>Complications – The Gap / Trigger</a:t>
                      </a:r>
                    </a:p>
                  </a:txBody>
                  <a:tcPr anchor="ctr"/>
                </a:tc>
                <a:extLst>
                  <a:ext uri="{0D108BD9-81ED-4DB2-BD59-A6C34878D82A}">
                    <a16:rowId xmlns:a16="http://schemas.microsoft.com/office/drawing/2014/main" val="10000"/>
                  </a:ext>
                </a:extLst>
              </a:tr>
              <a:tr h="1490366">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14" name="Text Placeholder 6"/>
          <p:cNvSpPr>
            <a:spLocks noGrp="1"/>
          </p:cNvSpPr>
          <p:nvPr>
            <p:ph type="body" sz="quarter" idx="12" hasCustomPrompt="1"/>
          </p:nvPr>
        </p:nvSpPr>
        <p:spPr>
          <a:xfrm>
            <a:off x="3390900" y="1676400"/>
            <a:ext cx="3124200" cy="1447800"/>
          </a:xfrm>
        </p:spPr>
        <p:txBody>
          <a:bodyPr>
            <a:noAutofit/>
          </a:bodyPr>
          <a:lstStyle>
            <a:lvl1pPr>
              <a:spcBef>
                <a:spcPts val="600"/>
              </a:spcBef>
              <a:defRPr sz="1400" baseline="0"/>
            </a:lvl1pPr>
            <a:lvl2pPr>
              <a:lnSpc>
                <a:spcPct val="100000"/>
              </a:lnSpc>
              <a:spcBef>
                <a:spcPts val="300"/>
              </a:spcBef>
              <a:defRPr sz="1200"/>
            </a:lvl2pPr>
          </a:lstStyle>
          <a:p>
            <a:pPr lvl="0"/>
            <a:r>
              <a:rPr lang="en-US" dirty="0"/>
              <a:t>Explain the cause of the gap between the current state and desired future state</a:t>
            </a:r>
          </a:p>
          <a:p>
            <a:pPr lvl="1"/>
            <a:r>
              <a:rPr lang="en-US" dirty="0"/>
              <a:t>Second level</a:t>
            </a:r>
          </a:p>
        </p:txBody>
      </p:sp>
      <p:sp>
        <p:nvSpPr>
          <p:cNvPr id="15" name="Right Arrow 14"/>
          <p:cNvSpPr/>
          <p:nvPr userDrawn="1"/>
        </p:nvSpPr>
        <p:spPr bwMode="auto">
          <a:xfrm rot="5400000">
            <a:off x="4815840" y="2730500"/>
            <a:ext cx="274320" cy="1188720"/>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6" name="Right Arrow 15"/>
          <p:cNvSpPr/>
          <p:nvPr userDrawn="1"/>
        </p:nvSpPr>
        <p:spPr bwMode="auto">
          <a:xfrm rot="5400000">
            <a:off x="4815840" y="3746500"/>
            <a:ext cx="274320" cy="1188720"/>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graphicFrame>
        <p:nvGraphicFramePr>
          <p:cNvPr id="18" name="Table 17"/>
          <p:cNvGraphicFramePr>
            <a:graphicFrameLocks noGrp="1"/>
          </p:cNvGraphicFramePr>
          <p:nvPr userDrawn="1"/>
        </p:nvGraphicFramePr>
        <p:xfrm>
          <a:off x="3378200" y="4530372"/>
          <a:ext cx="3149599" cy="1832328"/>
        </p:xfrm>
        <a:graphic>
          <a:graphicData uri="http://schemas.openxmlformats.org/drawingml/2006/table">
            <a:tbl>
              <a:tblPr firstRow="1" bandRow="1">
                <a:tableStyleId>{5C22544A-7EE6-4342-B048-85BDC9FD1C3A}</a:tableStyleId>
              </a:tblPr>
              <a:tblGrid>
                <a:gridCol w="3149599">
                  <a:extLst>
                    <a:ext uri="{9D8B030D-6E8A-4147-A177-3AD203B41FA5}">
                      <a16:colId xmlns:a16="http://schemas.microsoft.com/office/drawing/2014/main" val="20000"/>
                    </a:ext>
                  </a:extLst>
                </a:gridCol>
              </a:tblGrid>
              <a:tr h="341962">
                <a:tc>
                  <a:txBody>
                    <a:bodyPr/>
                    <a:lstStyle/>
                    <a:p>
                      <a:pPr algn="ctr"/>
                      <a:r>
                        <a:rPr lang="en-US" sz="1400" dirty="0"/>
                        <a:t>Questions – which</a:t>
                      </a:r>
                      <a:r>
                        <a:rPr lang="en-US" sz="1400" baseline="0" dirty="0"/>
                        <a:t> need answers</a:t>
                      </a:r>
                      <a:endParaRPr lang="en-US" sz="1400" dirty="0"/>
                    </a:p>
                  </a:txBody>
                  <a:tcPr anchor="ctr"/>
                </a:tc>
                <a:extLst>
                  <a:ext uri="{0D108BD9-81ED-4DB2-BD59-A6C34878D82A}">
                    <a16:rowId xmlns:a16="http://schemas.microsoft.com/office/drawing/2014/main" val="10000"/>
                  </a:ext>
                </a:extLst>
              </a:tr>
              <a:tr h="1490366">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19" name="Text Placeholder 6"/>
          <p:cNvSpPr>
            <a:spLocks noGrp="1"/>
          </p:cNvSpPr>
          <p:nvPr>
            <p:ph type="body" sz="quarter" idx="13" hasCustomPrompt="1"/>
          </p:nvPr>
        </p:nvSpPr>
        <p:spPr>
          <a:xfrm>
            <a:off x="3390900" y="4902200"/>
            <a:ext cx="3124200" cy="1447800"/>
          </a:xfrm>
        </p:spPr>
        <p:txBody>
          <a:bodyPr>
            <a:noAutofit/>
          </a:bodyPr>
          <a:lstStyle>
            <a:lvl1pPr>
              <a:spcBef>
                <a:spcPts val="600"/>
              </a:spcBef>
              <a:defRPr sz="1400"/>
            </a:lvl1pPr>
            <a:lvl2pPr>
              <a:lnSpc>
                <a:spcPct val="100000"/>
              </a:lnSpc>
              <a:spcBef>
                <a:spcPts val="300"/>
              </a:spcBef>
              <a:defRPr sz="1200"/>
            </a:lvl2pPr>
          </a:lstStyle>
          <a:p>
            <a:pPr lvl="0"/>
            <a:r>
              <a:rPr lang="en-US" dirty="0"/>
              <a:t>What is the one key question that we should answer to get from current to desired future state?</a:t>
            </a:r>
          </a:p>
          <a:p>
            <a:pPr lvl="1"/>
            <a:r>
              <a:rPr lang="en-US" dirty="0"/>
              <a:t>What questions will help me answer the one key question?</a:t>
            </a:r>
          </a:p>
        </p:txBody>
      </p:sp>
      <p:graphicFrame>
        <p:nvGraphicFramePr>
          <p:cNvPr id="1128450"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8753" r:id="rId4" imgW="971686" imgH="895238" progId="PBrush">
                  <p:embed/>
                </p:oleObj>
              </mc:Choice>
              <mc:Fallback>
                <p:oleObj r:id="rId4" imgW="971686" imgH="895238" progId="PBrush">
                  <p:embed/>
                  <p:pic>
                    <p:nvPicPr>
                      <p:cNvPr id="0" name="Object 1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6994" name="Rectangle 2"/>
          <p:cNvSpPr>
            <a:spLocks noGrp="1" noChangeArrowheads="1"/>
          </p:cNvSpPr>
          <p:nvPr>
            <p:ph type="body" idx="1"/>
          </p:nvPr>
        </p:nvSpPr>
        <p:spPr bwMode="auto">
          <a:xfrm>
            <a:off x="646113" y="1381125"/>
            <a:ext cx="8763000" cy="4191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dirty="0"/>
              <a:t>Supporting Points</a:t>
            </a:r>
          </a:p>
          <a:p>
            <a:pPr lvl="1"/>
            <a:r>
              <a:rPr lang="en-US" dirty="0"/>
              <a:t>Second level</a:t>
            </a:r>
          </a:p>
          <a:p>
            <a:pPr lvl="2"/>
            <a:r>
              <a:rPr lang="en-US" dirty="0"/>
              <a:t>Third Level</a:t>
            </a:r>
          </a:p>
          <a:p>
            <a:pPr lvl="3"/>
            <a:r>
              <a:rPr lang="en-US" dirty="0"/>
              <a:t>Fourth level</a:t>
            </a:r>
          </a:p>
          <a:p>
            <a:pPr lvl="3"/>
            <a:endParaRPr lang="en-US" dirty="0"/>
          </a:p>
        </p:txBody>
      </p:sp>
      <p:sp>
        <p:nvSpPr>
          <p:cNvPr id="596995" name="Rectangle 3"/>
          <p:cNvSpPr>
            <a:spLocks noGrp="1" noChangeArrowheads="1"/>
          </p:cNvSpPr>
          <p:nvPr>
            <p:ph type="title"/>
          </p:nvPr>
        </p:nvSpPr>
        <p:spPr bwMode="auto">
          <a:xfrm>
            <a:off x="457200" y="381000"/>
            <a:ext cx="8985250" cy="8382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en-US" dirty="0"/>
              <a:t>What is the Key Takeaway from the Slide?</a:t>
            </a:r>
          </a:p>
        </p:txBody>
      </p:sp>
      <p:sp>
        <p:nvSpPr>
          <p:cNvPr id="597103" name="Rectangle 111"/>
          <p:cNvSpPr>
            <a:spLocks noChangeArrowheads="1"/>
          </p:cNvSpPr>
          <p:nvPr/>
        </p:nvSpPr>
        <p:spPr bwMode="auto">
          <a:xfrm>
            <a:off x="4437063" y="2957513"/>
            <a:ext cx="9902825" cy="0"/>
          </a:xfrm>
          <a:prstGeom prst="rect">
            <a:avLst/>
          </a:prstGeom>
          <a:noFill/>
          <a:ln w="9525">
            <a:noFill/>
            <a:miter lim="800000"/>
            <a:headEnd/>
            <a:tailEnd/>
          </a:ln>
          <a:effectLst/>
        </p:spPr>
        <p:txBody>
          <a:bodyPr lIns="45720" rIns="45720">
            <a:spAutoFit/>
          </a:bodyPr>
          <a:lstStyle/>
          <a:p>
            <a:endParaRPr lang="en-US" dirty="0"/>
          </a:p>
        </p:txBody>
      </p:sp>
      <p:sp>
        <p:nvSpPr>
          <p:cNvPr id="6" name="Text Box 5"/>
          <p:cNvSpPr txBox="1">
            <a:spLocks noChangeArrowheads="1"/>
          </p:cNvSpPr>
          <p:nvPr/>
        </p:nvSpPr>
        <p:spPr bwMode="auto">
          <a:xfrm>
            <a:off x="9507496" y="6492240"/>
            <a:ext cx="187552"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pPr algn="r">
                <a:spcBef>
                  <a:spcPct val="0"/>
                </a:spcBef>
                <a:buClrTx/>
                <a:buFontTx/>
                <a:buNone/>
              </a:pPr>
              <a:t>‹#›</a:t>
            </a:fld>
            <a:endParaRPr lang="en-US" sz="1200" dirty="0"/>
          </a:p>
        </p:txBody>
      </p:sp>
      <p:sp>
        <p:nvSpPr>
          <p:cNvPr id="7" name="TextBox 6"/>
          <p:cNvSpPr txBox="1"/>
          <p:nvPr/>
        </p:nvSpPr>
        <p:spPr>
          <a:xfrm>
            <a:off x="182880" y="6492240"/>
            <a:ext cx="1828800" cy="276999"/>
          </a:xfrm>
          <a:prstGeom prst="rect">
            <a:avLst/>
          </a:prstGeom>
          <a:noFill/>
        </p:spPr>
        <p:txBody>
          <a:bodyPr wrap="square" rtlCol="0">
            <a:spAutoFit/>
          </a:bodyPr>
          <a:lstStyle/>
          <a:p>
            <a:pPr algn="l"/>
            <a:r>
              <a:rPr lang="en-US" sz="1200" i="1" dirty="0">
                <a:solidFill>
                  <a:schemeClr val="tx1">
                    <a:lumMod val="50000"/>
                    <a:lumOff val="50000"/>
                  </a:schemeClr>
                </a:solidFill>
              </a:rPr>
              <a:t>Mu Sigma Confidential</a:t>
            </a:r>
          </a:p>
        </p:txBody>
      </p:sp>
      <p:sp>
        <p:nvSpPr>
          <p:cNvPr id="8" name="TextBox 7">
            <a:extLst>
              <a:ext uri="{FF2B5EF4-FFF2-40B4-BE49-F238E27FC236}">
                <a16:creationId xmlns:a16="http://schemas.microsoft.com/office/drawing/2014/main" id="{AF86A131-99C3-4D8B-8E8F-510DC5CDFE71}"/>
              </a:ext>
            </a:extLst>
          </p:cNvPr>
          <p:cNvSpPr txBox="1"/>
          <p:nvPr userDrawn="1"/>
        </p:nvSpPr>
        <p:spPr>
          <a:xfrm>
            <a:off x="7269853" y="6624329"/>
            <a:ext cx="1828800" cy="230832"/>
          </a:xfrm>
          <a:prstGeom prst="rect">
            <a:avLst/>
          </a:prstGeom>
          <a:noFill/>
        </p:spPr>
        <p:txBody>
          <a:bodyPr wrap="square" rtlCol="0">
            <a:spAutoFit/>
          </a:bodyPr>
          <a:lstStyle/>
          <a:p>
            <a:pPr algn="l"/>
            <a:r>
              <a:rPr lang="en-US" sz="900" i="1" dirty="0">
                <a:solidFill>
                  <a:schemeClr val="tx1">
                    <a:lumMod val="50000"/>
                    <a:lumOff val="50000"/>
                  </a:schemeClr>
                </a:solidFill>
              </a:rPr>
              <a:t>Author – Mohd Zameer Abbas</a:t>
            </a:r>
          </a:p>
        </p:txBody>
      </p:sp>
    </p:spTree>
  </p:cSld>
  <p:clrMap bg1="lt1" tx1="dk1" bg2="lt2" tx2="dk2" accent1="accent1" accent2="accent2" accent3="accent3" accent4="accent4" accent5="accent5" accent6="accent6" hlink="hlink" folHlink="folHlink"/>
  <p:sldLayoutIdLst>
    <p:sldLayoutId id="2147483760" r:id="rId1"/>
    <p:sldLayoutId id="2147483762" r:id="rId2"/>
    <p:sldLayoutId id="2147483761" r:id="rId3"/>
    <p:sldLayoutId id="2147483766" r:id="rId4"/>
    <p:sldLayoutId id="2147483763" r:id="rId5"/>
    <p:sldLayoutId id="2147483764" r:id="rId6"/>
    <p:sldLayoutId id="2147483765" r:id="rId7"/>
    <p:sldLayoutId id="2147483768" r:id="rId8"/>
    <p:sldLayoutId id="2147483769" r:id="rId9"/>
    <p:sldLayoutId id="2147483779" r:id="rId10"/>
    <p:sldLayoutId id="2147483780" r:id="rId11"/>
    <p:sldLayoutId id="2147483781" r:id="rId12"/>
    <p:sldLayoutId id="2147483776" r:id="rId13"/>
    <p:sldLayoutId id="2147483777" r:id="rId14"/>
    <p:sldLayoutId id="2147483770" r:id="rId15"/>
    <p:sldLayoutId id="2147483772" r:id="rId16"/>
    <p:sldLayoutId id="2147483771" r:id="rId17"/>
    <p:sldLayoutId id="2147483773" r:id="rId18"/>
    <p:sldLayoutId id="2147483774" r:id="rId19"/>
    <p:sldLayoutId id="2147483775" r:id="rId20"/>
  </p:sldLayoutIdLst>
  <p:hf sldNum="0" hdr="0" dt="0"/>
  <p:txStyles>
    <p:titleStyle>
      <a:lvl1pPr algn="l" rtl="0" eaLnBrk="1" fontAlgn="base" hangingPunct="1">
        <a:lnSpc>
          <a:spcPct val="90000"/>
        </a:lnSpc>
        <a:spcBef>
          <a:spcPct val="0"/>
        </a:spcBef>
        <a:spcAft>
          <a:spcPct val="0"/>
        </a:spcAft>
        <a:defRPr sz="2200" b="1">
          <a:solidFill>
            <a:schemeClr val="tx1"/>
          </a:solidFill>
          <a:latin typeface="+mj-lt"/>
          <a:ea typeface="+mj-ea"/>
          <a:cs typeface="+mj-cs"/>
        </a:defRPr>
      </a:lvl1pPr>
      <a:lvl2pPr algn="l" rtl="0" eaLnBrk="1" fontAlgn="base" hangingPunct="1">
        <a:lnSpc>
          <a:spcPct val="90000"/>
        </a:lnSpc>
        <a:spcBef>
          <a:spcPct val="0"/>
        </a:spcBef>
        <a:spcAft>
          <a:spcPct val="0"/>
        </a:spcAft>
        <a:defRPr sz="2200" b="1">
          <a:solidFill>
            <a:schemeClr val="tx1"/>
          </a:solidFill>
          <a:latin typeface="Arial" charset="0"/>
        </a:defRPr>
      </a:lvl2pPr>
      <a:lvl3pPr algn="l" rtl="0" eaLnBrk="1" fontAlgn="base" hangingPunct="1">
        <a:lnSpc>
          <a:spcPct val="90000"/>
        </a:lnSpc>
        <a:spcBef>
          <a:spcPct val="0"/>
        </a:spcBef>
        <a:spcAft>
          <a:spcPct val="0"/>
        </a:spcAft>
        <a:defRPr sz="2200" b="1">
          <a:solidFill>
            <a:schemeClr val="tx1"/>
          </a:solidFill>
          <a:latin typeface="Arial" charset="0"/>
        </a:defRPr>
      </a:lvl3pPr>
      <a:lvl4pPr algn="l" rtl="0" eaLnBrk="1" fontAlgn="base" hangingPunct="1">
        <a:lnSpc>
          <a:spcPct val="90000"/>
        </a:lnSpc>
        <a:spcBef>
          <a:spcPct val="0"/>
        </a:spcBef>
        <a:spcAft>
          <a:spcPct val="0"/>
        </a:spcAft>
        <a:defRPr sz="2200" b="1">
          <a:solidFill>
            <a:schemeClr val="tx1"/>
          </a:solidFill>
          <a:latin typeface="Arial" charset="0"/>
        </a:defRPr>
      </a:lvl4pPr>
      <a:lvl5pPr algn="l" rtl="0" eaLnBrk="1" fontAlgn="base" hangingPunct="1">
        <a:lnSpc>
          <a:spcPct val="90000"/>
        </a:lnSpc>
        <a:spcBef>
          <a:spcPct val="0"/>
        </a:spcBef>
        <a:spcAft>
          <a:spcPct val="0"/>
        </a:spcAft>
        <a:defRPr sz="2200" b="1">
          <a:solidFill>
            <a:schemeClr val="tx1"/>
          </a:solidFill>
          <a:latin typeface="Arial" charset="0"/>
        </a:defRPr>
      </a:lvl5pPr>
      <a:lvl6pPr marL="457200" algn="l" rtl="0" eaLnBrk="1" fontAlgn="base" hangingPunct="1">
        <a:lnSpc>
          <a:spcPct val="90000"/>
        </a:lnSpc>
        <a:spcBef>
          <a:spcPct val="0"/>
        </a:spcBef>
        <a:spcAft>
          <a:spcPct val="0"/>
        </a:spcAft>
        <a:defRPr sz="2200" b="1">
          <a:solidFill>
            <a:schemeClr val="tx1"/>
          </a:solidFill>
          <a:latin typeface="Arial" charset="0"/>
        </a:defRPr>
      </a:lvl6pPr>
      <a:lvl7pPr marL="914400" algn="l" rtl="0" eaLnBrk="1" fontAlgn="base" hangingPunct="1">
        <a:lnSpc>
          <a:spcPct val="90000"/>
        </a:lnSpc>
        <a:spcBef>
          <a:spcPct val="0"/>
        </a:spcBef>
        <a:spcAft>
          <a:spcPct val="0"/>
        </a:spcAft>
        <a:defRPr sz="2200" b="1">
          <a:solidFill>
            <a:schemeClr val="tx1"/>
          </a:solidFill>
          <a:latin typeface="Arial" charset="0"/>
        </a:defRPr>
      </a:lvl7pPr>
      <a:lvl8pPr marL="1371600" algn="l" rtl="0" eaLnBrk="1" fontAlgn="base" hangingPunct="1">
        <a:lnSpc>
          <a:spcPct val="90000"/>
        </a:lnSpc>
        <a:spcBef>
          <a:spcPct val="0"/>
        </a:spcBef>
        <a:spcAft>
          <a:spcPct val="0"/>
        </a:spcAft>
        <a:defRPr sz="2200" b="1">
          <a:solidFill>
            <a:schemeClr val="tx1"/>
          </a:solidFill>
          <a:latin typeface="Arial" charset="0"/>
        </a:defRPr>
      </a:lvl8pPr>
      <a:lvl9pPr marL="1828800" algn="l" rtl="0" eaLnBrk="1" fontAlgn="base" hangingPunct="1">
        <a:lnSpc>
          <a:spcPct val="90000"/>
        </a:lnSpc>
        <a:spcBef>
          <a:spcPct val="0"/>
        </a:spcBef>
        <a:spcAft>
          <a:spcPct val="0"/>
        </a:spcAft>
        <a:defRPr sz="2200" b="1">
          <a:solidFill>
            <a:schemeClr val="tx1"/>
          </a:solidFill>
          <a:latin typeface="Arial" charset="0"/>
        </a:defRPr>
      </a:lvl9pPr>
    </p:titleStyle>
    <p:bodyStyle>
      <a:lvl1pPr marL="234950" indent="-234950" algn="l" rtl="0" eaLnBrk="1" fontAlgn="base" hangingPunct="1">
        <a:spcBef>
          <a:spcPct val="100000"/>
        </a:spcBef>
        <a:spcAft>
          <a:spcPct val="0"/>
        </a:spcAft>
        <a:buClr>
          <a:srgbClr val="003399"/>
        </a:buClr>
        <a:buFont typeface="Webdings" pitchFamily="18" charset="2"/>
        <a:buChar char="4"/>
        <a:defRPr sz="1600" b="0">
          <a:solidFill>
            <a:schemeClr val="tx1"/>
          </a:solidFill>
          <a:latin typeface="+mn-lt"/>
          <a:ea typeface="+mn-ea"/>
          <a:cs typeface="+mn-cs"/>
        </a:defRPr>
      </a:lvl1pPr>
      <a:lvl2pPr marL="457200" indent="-220663" algn="l" rtl="0" eaLnBrk="1" fontAlgn="base" hangingPunct="1">
        <a:lnSpc>
          <a:spcPct val="90000"/>
        </a:lnSpc>
        <a:spcBef>
          <a:spcPct val="40000"/>
        </a:spcBef>
        <a:spcAft>
          <a:spcPct val="0"/>
        </a:spcAft>
        <a:buClr>
          <a:srgbClr val="003399"/>
        </a:buClr>
        <a:buFont typeface="Arial" pitchFamily="34" charset="0"/>
        <a:buChar char="–"/>
        <a:defRPr sz="1400">
          <a:solidFill>
            <a:schemeClr val="tx1"/>
          </a:solidFill>
          <a:latin typeface="+mn-lt"/>
        </a:defRPr>
      </a:lvl2pPr>
      <a:lvl3pPr marL="623888" indent="-160338" algn="l" rtl="0" eaLnBrk="1" fontAlgn="base" hangingPunct="1">
        <a:lnSpc>
          <a:spcPct val="90000"/>
        </a:lnSpc>
        <a:spcBef>
          <a:spcPct val="40000"/>
        </a:spcBef>
        <a:spcAft>
          <a:spcPct val="0"/>
        </a:spcAft>
        <a:buClr>
          <a:srgbClr val="003399"/>
        </a:buClr>
        <a:buFont typeface="Arial" pitchFamily="34" charset="0"/>
        <a:buChar char="»"/>
        <a:defRPr sz="1300" baseline="0">
          <a:solidFill>
            <a:schemeClr val="tx1"/>
          </a:solidFill>
          <a:latin typeface="+mn-lt"/>
        </a:defRPr>
      </a:lvl3pPr>
      <a:lvl4pPr marL="855663" indent="-173038" algn="l" rtl="0" eaLnBrk="1" fontAlgn="base" hangingPunct="1">
        <a:lnSpc>
          <a:spcPct val="90000"/>
        </a:lnSpc>
        <a:spcBef>
          <a:spcPct val="40000"/>
        </a:spcBef>
        <a:spcAft>
          <a:spcPct val="0"/>
        </a:spcAft>
        <a:buClr>
          <a:srgbClr val="003399"/>
        </a:buClr>
        <a:buFont typeface="Arial" pitchFamily="34" charset="0"/>
        <a:buChar char="•"/>
        <a:defRPr sz="1200">
          <a:solidFill>
            <a:schemeClr val="tx1"/>
          </a:solidFill>
          <a:latin typeface="+mn-lt"/>
        </a:defRPr>
      </a:lvl4pPr>
      <a:lvl5pPr marL="1030288" indent="-115888" algn="l" rtl="0" eaLnBrk="1" fontAlgn="base" hangingPunct="1">
        <a:lnSpc>
          <a:spcPct val="90000"/>
        </a:lnSpc>
        <a:spcBef>
          <a:spcPct val="0"/>
        </a:spcBef>
        <a:spcAft>
          <a:spcPct val="40000"/>
        </a:spcAft>
        <a:buClr>
          <a:schemeClr val="tx1"/>
        </a:buClr>
        <a:buSzPct val="40000"/>
        <a:buFont typeface="Arial" pitchFamily="34" charset="0"/>
        <a:buChar char="»"/>
        <a:defRPr sz="1200" baseline="0">
          <a:solidFill>
            <a:schemeClr val="tx1"/>
          </a:solidFill>
          <a:latin typeface="+mn-lt"/>
        </a:defRPr>
      </a:lvl5pPr>
      <a:lvl6pPr marL="29749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30.wmf"/><Relationship Id="rId5" Type="http://schemas.openxmlformats.org/officeDocument/2006/relationships/oleObject" Target="../embeddings/oleObject24.bin"/><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7.xml"/><Relationship Id="rId1" Type="http://schemas.openxmlformats.org/officeDocument/2006/relationships/vmlDrawing" Target="../drawings/vmlDrawing24.vml"/><Relationship Id="rId5" Type="http://schemas.openxmlformats.org/officeDocument/2006/relationships/image" Target="../media/image36.wmf"/><Relationship Id="rId4" Type="http://schemas.openxmlformats.org/officeDocument/2006/relationships/oleObject" Target="../embeddings/oleObject25.bin"/></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38.wmf"/><Relationship Id="rId5" Type="http://schemas.openxmlformats.org/officeDocument/2006/relationships/oleObject" Target="../embeddings/oleObject26.bin"/><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5" Type="http://schemas.openxmlformats.org/officeDocument/2006/relationships/image" Target="../media/image44.png"/><Relationship Id="rId4" Type="http://schemas.openxmlformats.org/officeDocument/2006/relationships/image" Target="../media/image43.png"/></Relationships>
</file>

<file path=ppt/slides/_rels/slide16.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image" Target="../media/image46.png"/><Relationship Id="rId7"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 Id="rId9" Type="http://schemas.openxmlformats.org/officeDocument/2006/relationships/image" Target="../media/image49.wmf"/></Relationships>
</file>

<file path=ppt/slides/_rels/slide19.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56.wmf"/><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oleObject" Target="../embeddings/oleObject29.bin"/><Relationship Id="rId5" Type="http://schemas.openxmlformats.org/officeDocument/2006/relationships/image" Target="../media/image59.png"/><Relationship Id="rId4" Type="http://schemas.openxmlformats.org/officeDocument/2006/relationships/image" Target="../media/image58.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 Id="rId4" Type="http://schemas.openxmlformats.org/officeDocument/2006/relationships/image" Target="../media/image62.png"/></Relationships>
</file>

<file path=ppt/slides/_rels/slide21.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image" Target="../media/image64.png"/><Relationship Id="rId7"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22.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image" Target="../media/image69.png"/><Relationship Id="rId7"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2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7.xml"/><Relationship Id="rId4" Type="http://schemas.openxmlformats.org/officeDocument/2006/relationships/image" Target="../media/image75.png"/></Relationships>
</file>

<file path=ppt/slides/_rels/slide2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image" Target="../media/image83.png"/><Relationship Id="rId7" Type="http://schemas.openxmlformats.org/officeDocument/2006/relationships/image" Target="../media/image87.png"/><Relationship Id="rId2" Type="http://schemas.openxmlformats.org/officeDocument/2006/relationships/image" Target="../media/image82.png"/><Relationship Id="rId1" Type="http://schemas.openxmlformats.org/officeDocument/2006/relationships/slideLayout" Target="../slideLayouts/slideLayout7.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 Id="rId9" Type="http://schemas.openxmlformats.org/officeDocument/2006/relationships/image" Target="../media/image89.png"/></Relationships>
</file>

<file path=ppt/slides/_rels/slide2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7.xml"/><Relationship Id="rId4" Type="http://schemas.openxmlformats.org/officeDocument/2006/relationships/image" Target="../media/image93.png"/></Relationships>
</file>

<file path=ppt/slides/_rels/slide31.x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image" Target="../media/image94.png"/><Relationship Id="rId7"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32.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7.xml"/><Relationship Id="rId4" Type="http://schemas.openxmlformats.org/officeDocument/2006/relationships/image" Target="../media/image101.png"/></Relationships>
</file>

<file path=ppt/slides/_rels/slide33.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98.png"/><Relationship Id="rId1" Type="http://schemas.openxmlformats.org/officeDocument/2006/relationships/slideLayout" Target="../slideLayouts/slideLayout7.xml"/><Relationship Id="rId5" Type="http://schemas.openxmlformats.org/officeDocument/2006/relationships/image" Target="../media/image102.png"/><Relationship Id="rId4" Type="http://schemas.openxmlformats.org/officeDocument/2006/relationships/image" Target="../media/image104.png"/></Relationships>
</file>

<file path=ppt/slides/_rels/slide34.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6.png"/><Relationship Id="rId1" Type="http://schemas.openxmlformats.org/officeDocument/2006/relationships/slideLayout" Target="../slideLayouts/slideLayout7.xml"/><Relationship Id="rId4" Type="http://schemas.openxmlformats.org/officeDocument/2006/relationships/image" Target="../media/image110.png"/></Relationships>
</file>

<file path=ppt/slides/_rels/slide36.xml.rels><?xml version="1.0" encoding="UTF-8" standalone="yes"?>
<Relationships xmlns="http://schemas.openxmlformats.org/package/2006/relationships"><Relationship Id="rId3" Type="http://schemas.openxmlformats.org/officeDocument/2006/relationships/image" Target="../media/image107.gif"/><Relationship Id="rId2" Type="http://schemas.openxmlformats.org/officeDocument/2006/relationships/image" Target="../media/image10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slideLayout" Target="../slideLayouts/slideLayout7.xml"/><Relationship Id="rId1" Type="http://schemas.openxmlformats.org/officeDocument/2006/relationships/vmlDrawing" Target="../drawings/vmlDrawing32.vml"/><Relationship Id="rId5" Type="http://schemas.openxmlformats.org/officeDocument/2006/relationships/image" Target="../media/image108.wmf"/><Relationship Id="rId4" Type="http://schemas.openxmlformats.org/officeDocument/2006/relationships/oleObject" Target="../embeddings/oleObject33.bin"/></Relationships>
</file>

<file path=ppt/slides/_rels/slide38.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7.xml"/><Relationship Id="rId4" Type="http://schemas.openxmlformats.org/officeDocument/2006/relationships/image" Target="../media/image115.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slideLayout" Target="../slideLayouts/slideLayout7.xml"/><Relationship Id="rId1" Type="http://schemas.openxmlformats.org/officeDocument/2006/relationships/vmlDrawing" Target="../drawings/vmlDrawing33.vml"/><Relationship Id="rId5" Type="http://schemas.openxmlformats.org/officeDocument/2006/relationships/image" Target="../media/image116.wmf"/><Relationship Id="rId4" Type="http://schemas.openxmlformats.org/officeDocument/2006/relationships/oleObject" Target="../embeddings/oleObject34.bin"/></Relationships>
</file>

<file path=ppt/slides/_rels/slide41.xml.rels><?xml version="1.0" encoding="UTF-8" standalone="yes"?>
<Relationships xmlns="http://schemas.openxmlformats.org/package/2006/relationships"><Relationship Id="rId3" Type="http://schemas.openxmlformats.org/officeDocument/2006/relationships/image" Target="../media/image119.png"/><Relationship Id="rId7" Type="http://schemas.openxmlformats.org/officeDocument/2006/relationships/image" Target="../media/image118.wmf"/><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oleObject" Target="../embeddings/oleObject35.bin"/><Relationship Id="rId5" Type="http://schemas.openxmlformats.org/officeDocument/2006/relationships/image" Target="../media/image121.png"/><Relationship Id="rId4" Type="http://schemas.openxmlformats.org/officeDocument/2006/relationships/image" Target="../media/image120.png"/></Relationships>
</file>

<file path=ppt/slides/_rels/slide42.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7.xml"/><Relationship Id="rId4" Type="http://schemas.openxmlformats.org/officeDocument/2006/relationships/image" Target="../media/image124.png"/></Relationships>
</file>

<file path=ppt/slides/_rels/slide43.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7.xml"/><Relationship Id="rId5" Type="http://schemas.openxmlformats.org/officeDocument/2006/relationships/image" Target="../media/image128.png"/><Relationship Id="rId4" Type="http://schemas.openxmlformats.org/officeDocument/2006/relationships/image" Target="../media/image12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slideLayout" Target="../slideLayouts/slideLayout7.xml"/><Relationship Id="rId1" Type="http://schemas.openxmlformats.org/officeDocument/2006/relationships/vmlDrawing" Target="../drawings/vmlDrawing35.vml"/><Relationship Id="rId5" Type="http://schemas.openxmlformats.org/officeDocument/2006/relationships/image" Target="../media/image131.wmf"/><Relationship Id="rId4" Type="http://schemas.openxmlformats.org/officeDocument/2006/relationships/oleObject" Target="../embeddings/oleObject36.bin"/></Relationships>
</file>

<file path=ppt/slides/_rels/slide47.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image" Target="../media/image13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slideLayout" Target="../slideLayouts/slideLayout7.xml"/><Relationship Id="rId1" Type="http://schemas.openxmlformats.org/officeDocument/2006/relationships/vmlDrawing" Target="../drawings/vmlDrawing36.vml"/><Relationship Id="rId5" Type="http://schemas.openxmlformats.org/officeDocument/2006/relationships/image" Target="../media/image135.wmf"/><Relationship Id="rId4" Type="http://schemas.openxmlformats.org/officeDocument/2006/relationships/oleObject" Target="../embeddings/oleObject37.bin"/></Relationships>
</file>

<file path=ppt/slides/_rels/slide49.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image" Target="../media/image137.png"/><Relationship Id="rId1" Type="http://schemas.openxmlformats.org/officeDocument/2006/relationships/slideLayout" Target="../slideLayouts/slideLayout7.xml"/><Relationship Id="rId6" Type="http://schemas.openxmlformats.org/officeDocument/2006/relationships/image" Target="../media/image141.png"/><Relationship Id="rId5" Type="http://schemas.openxmlformats.org/officeDocument/2006/relationships/image" Target="../media/image140.png"/><Relationship Id="rId4" Type="http://schemas.openxmlformats.org/officeDocument/2006/relationships/image" Target="../media/image139.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image" Target="../media/image14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7.xml"/><Relationship Id="rId4" Type="http://schemas.openxmlformats.org/officeDocument/2006/relationships/image" Target="../media/image146.png"/></Relationships>
</file>

<file path=ppt/slides/_rels/slide52.xml.rels><?xml version="1.0" encoding="UTF-8" standalone="yes"?>
<Relationships xmlns="http://schemas.openxmlformats.org/package/2006/relationships"><Relationship Id="rId2" Type="http://schemas.openxmlformats.org/officeDocument/2006/relationships/image" Target="../media/image147.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slideLayout" Target="../slideLayouts/slideLayout7.xml"/><Relationship Id="rId1" Type="http://schemas.openxmlformats.org/officeDocument/2006/relationships/vmlDrawing" Target="../drawings/vmlDrawing37.vml"/><Relationship Id="rId5" Type="http://schemas.openxmlformats.org/officeDocument/2006/relationships/image" Target="../media/image148.wmf"/><Relationship Id="rId4" Type="http://schemas.openxmlformats.org/officeDocument/2006/relationships/oleObject" Target="../embeddings/oleObject38.bin"/></Relationships>
</file>

<file path=ppt/slides/_rels/slide54.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image" Target="../media/image151.png"/><Relationship Id="rId1" Type="http://schemas.openxmlformats.org/officeDocument/2006/relationships/slideLayout" Target="../slideLayouts/slideLayout7.xml"/><Relationship Id="rId5" Type="http://schemas.openxmlformats.org/officeDocument/2006/relationships/image" Target="../media/image154.png"/><Relationship Id="rId4" Type="http://schemas.openxmlformats.org/officeDocument/2006/relationships/image" Target="../media/image153.png"/></Relationships>
</file>

<file path=ppt/slides/_rels/slide56.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image" Target="../media/image155.png"/><Relationship Id="rId1" Type="http://schemas.openxmlformats.org/officeDocument/2006/relationships/slideLayout" Target="../slideLayouts/slideLayout7.xml"/><Relationship Id="rId4" Type="http://schemas.openxmlformats.org/officeDocument/2006/relationships/image" Target="../media/image157.png"/></Relationships>
</file>

<file path=ppt/slides/_rels/slide57.xml.rels><?xml version="1.0" encoding="UTF-8" standalone="yes"?>
<Relationships xmlns="http://schemas.openxmlformats.org/package/2006/relationships"><Relationship Id="rId8" Type="http://schemas.openxmlformats.org/officeDocument/2006/relationships/image" Target="../media/image163.png"/><Relationship Id="rId3" Type="http://schemas.openxmlformats.org/officeDocument/2006/relationships/image" Target="../media/image158.png"/><Relationship Id="rId7" Type="http://schemas.openxmlformats.org/officeDocument/2006/relationships/image" Target="../media/image162.png"/><Relationship Id="rId2" Type="http://schemas.openxmlformats.org/officeDocument/2006/relationships/image" Target="../media/image155.png"/><Relationship Id="rId1" Type="http://schemas.openxmlformats.org/officeDocument/2006/relationships/slideLayout" Target="../slideLayouts/slideLayout7.xml"/><Relationship Id="rId6" Type="http://schemas.openxmlformats.org/officeDocument/2006/relationships/image" Target="../media/image161.png"/><Relationship Id="rId5" Type="http://schemas.openxmlformats.org/officeDocument/2006/relationships/image" Target="../media/image160.png"/><Relationship Id="rId4" Type="http://schemas.openxmlformats.org/officeDocument/2006/relationships/image" Target="../media/image159.png"/></Relationships>
</file>

<file path=ppt/slides/_rels/slide58.xml.rels><?xml version="1.0" encoding="UTF-8" standalone="yes"?>
<Relationships xmlns="http://schemas.openxmlformats.org/package/2006/relationships"><Relationship Id="rId2" Type="http://schemas.openxmlformats.org/officeDocument/2006/relationships/image" Target="../media/image164.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6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0.x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image" Target="../media/image166.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image" Target="../media/image168.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171.png"/><Relationship Id="rId2" Type="http://schemas.openxmlformats.org/officeDocument/2006/relationships/slideLayout" Target="../slideLayouts/slideLayout7.xml"/><Relationship Id="rId1" Type="http://schemas.openxmlformats.org/officeDocument/2006/relationships/vmlDrawing" Target="../drawings/vmlDrawing38.vml"/><Relationship Id="rId5" Type="http://schemas.openxmlformats.org/officeDocument/2006/relationships/image" Target="../media/image170.wmf"/><Relationship Id="rId4" Type="http://schemas.openxmlformats.org/officeDocument/2006/relationships/oleObject" Target="../embeddings/oleObject39.bin"/></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172.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174.png"/><Relationship Id="rId2" Type="http://schemas.openxmlformats.org/officeDocument/2006/relationships/slideLayout" Target="../slideLayouts/slideLayout7.xml"/><Relationship Id="rId1" Type="http://schemas.openxmlformats.org/officeDocument/2006/relationships/vmlDrawing" Target="../drawings/vmlDrawing39.vml"/><Relationship Id="rId5" Type="http://schemas.openxmlformats.org/officeDocument/2006/relationships/image" Target="../media/image173.wmf"/><Relationship Id="rId4" Type="http://schemas.openxmlformats.org/officeDocument/2006/relationships/oleObject" Target="../embeddings/oleObject40.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8" Type="http://schemas.openxmlformats.org/officeDocument/2006/relationships/hyperlink" Target="http://uc-r.github.io/ts_exp_smoothing" TargetMode="External"/><Relationship Id="rId13" Type="http://schemas.openxmlformats.org/officeDocument/2006/relationships/hyperlink" Target="https://petolau.github.io/Forecast-double-seasonal-time-series-with-multiple-linear-regression-in-R/" TargetMode="External"/><Relationship Id="rId3" Type="http://schemas.openxmlformats.org/officeDocument/2006/relationships/hyperlink" Target="http://nptel.ac.in/courses/110105053/29" TargetMode="External"/><Relationship Id="rId7" Type="http://schemas.openxmlformats.org/officeDocument/2006/relationships/hyperlink" Target="https://www.kaggle.com/jagangupta/time-series-basics-exploring-traditional-ts" TargetMode="External"/><Relationship Id="rId12" Type="http://schemas.openxmlformats.org/officeDocument/2006/relationships/hyperlink" Target="https://rpubs.com/tacacs/359624" TargetMode="External"/><Relationship Id="rId2" Type="http://schemas.openxmlformats.org/officeDocument/2006/relationships/hyperlink" Target="https://onlinecourses.science.psu.edu/stat510/node/41/" TargetMode="External"/><Relationship Id="rId1" Type="http://schemas.openxmlformats.org/officeDocument/2006/relationships/slideLayout" Target="../slideLayouts/slideLayout2.xml"/><Relationship Id="rId6" Type="http://schemas.openxmlformats.org/officeDocument/2006/relationships/hyperlink" Target="https://otexts.org/fpp2/what-can-be-forecast.html" TargetMode="External"/><Relationship Id="rId11" Type="http://schemas.openxmlformats.org/officeDocument/2006/relationships/hyperlink" Target="https://www.stat.pitt.edu/stoffer/tsa4/R_toot.htm" TargetMode="External"/><Relationship Id="rId5" Type="http://schemas.openxmlformats.org/officeDocument/2006/relationships/hyperlink" Target="http://db.ucsd.edu/static/TimeSeries.pdf" TargetMode="External"/><Relationship Id="rId10" Type="http://schemas.openxmlformats.org/officeDocument/2006/relationships/hyperlink" Target="https://anomaly.io/seasonal-trend-decomposition-in-r/" TargetMode="External"/><Relationship Id="rId4" Type="http://schemas.openxmlformats.org/officeDocument/2006/relationships/hyperlink" Target="https://www.itl.nist.gov/div898/handbook/pmc/section4/pmc4.htm" TargetMode="External"/><Relationship Id="rId9" Type="http://schemas.openxmlformats.org/officeDocument/2006/relationships/hyperlink" Target="https://rpubs.com/riazakhan94/arima_with_example" TargetMode="External"/><Relationship Id="rId14" Type="http://schemas.openxmlformats.org/officeDocument/2006/relationships/hyperlink" Target="http://www.dbenson.co.uk/Rparts/subpages/forecastR/" TargetMode="External"/></Relationships>
</file>

<file path=ppt/slides/_rels/slide68.xml.rels><?xml version="1.0" encoding="UTF-8" standalone="yes"?>
<Relationships xmlns="http://schemas.openxmlformats.org/package/2006/relationships"><Relationship Id="rId8" Type="http://schemas.openxmlformats.org/officeDocument/2006/relationships/hyperlink" Target="https://www.hackerearth.com/practice/machine-learning/machine-learning-algorithms/logistic-regression-analysis-r/tutorial/" TargetMode="External"/><Relationship Id="rId3" Type="http://schemas.openxmlformats.org/officeDocument/2006/relationships/hyperlink" Target="http://r-statistics.co/Linear-Regression.html" TargetMode="External"/><Relationship Id="rId7" Type="http://schemas.openxmlformats.org/officeDocument/2006/relationships/hyperlink" Target="https://stats.idre.ucla.edu/other/mult-pkg/faq/general/faq-how-do-i-interpret-odds-ratios-in-logistic-regression/" TargetMode="External"/><Relationship Id="rId12" Type="http://schemas.openxmlformats.org/officeDocument/2006/relationships/hyperlink" Target="https://rpubs.com/rslbliss/r_logistic_ws" TargetMode="External"/><Relationship Id="rId2" Type="http://schemas.openxmlformats.org/officeDocument/2006/relationships/hyperlink" Target="https://www.hackerearth.com/practice/machine-learning/machine-learning-algorithms/beginners-guide-regression-analysis-plot-interpretations/tutorial/" TargetMode="External"/><Relationship Id="rId1" Type="http://schemas.openxmlformats.org/officeDocument/2006/relationships/slideLayout" Target="../slideLayouts/slideLayout2.xml"/><Relationship Id="rId6" Type="http://schemas.openxmlformats.org/officeDocument/2006/relationships/hyperlink" Target="https://cran.r-project.org/web/packages/rrr/vignettes/rrr.html" TargetMode="External"/><Relationship Id="rId11" Type="http://schemas.openxmlformats.org/officeDocument/2006/relationships/hyperlink" Target="https://rpubs.com/aelhabr/logistic-regression-tutorial" TargetMode="External"/><Relationship Id="rId5" Type="http://schemas.openxmlformats.org/officeDocument/2006/relationships/hyperlink" Target="https://rstudio-pubs-static.s3.amazonaws.com/65641_88a692252c6c4f2ab279d115e59e6767.html" TargetMode="External"/><Relationship Id="rId10" Type="http://schemas.openxmlformats.org/officeDocument/2006/relationships/hyperlink" Target="http://uc-r.github.io/logistic_regression" TargetMode="External"/><Relationship Id="rId4" Type="http://schemas.openxmlformats.org/officeDocument/2006/relationships/hyperlink" Target="https://www.edvancer.in/step-step-guide-to-execute-linear-regression-r/" TargetMode="External"/><Relationship Id="rId9" Type="http://schemas.openxmlformats.org/officeDocument/2006/relationships/hyperlink" Target="https://onlinecourses.science.psu.edu/stat504/node/216/" TargetMode="External"/></Relationships>
</file>

<file path=ppt/slides/_rels/slide69.xml.rels><?xml version="1.0" encoding="UTF-8" standalone="yes"?>
<Relationships xmlns="http://schemas.openxmlformats.org/package/2006/relationships"><Relationship Id="rId8" Type="http://schemas.openxmlformats.org/officeDocument/2006/relationships/hyperlink" Target="https://reseau-mexico.fr/sites/reseau-mexico.fr/files/igam.pdf" TargetMode="External"/><Relationship Id="rId3" Type="http://schemas.openxmlformats.org/officeDocument/2006/relationships/hyperlink" Target="http://environmentalcomputing.net/intro-to-gams/" TargetMode="External"/><Relationship Id="rId7" Type="http://schemas.openxmlformats.org/officeDocument/2006/relationships/hyperlink" Target="https://support.sas.com/rnd/app/stat/topics/gam/gam.pdf" TargetMode="External"/><Relationship Id="rId12" Type="http://schemas.openxmlformats.org/officeDocument/2006/relationships/hyperlink" Target="https://cran.r-project.org/web/packages/itsadug/vignettes/inspect.html" TargetMode="External"/><Relationship Id="rId2" Type="http://schemas.openxmlformats.org/officeDocument/2006/relationships/hyperlink" Target="https://petolau.github.io/Analyzing-double-seasonal-time-series-with-GAM-in-R/" TargetMode="External"/><Relationship Id="rId1" Type="http://schemas.openxmlformats.org/officeDocument/2006/relationships/slideLayout" Target="../slideLayouts/slideLayout2.xml"/><Relationship Id="rId6" Type="http://schemas.openxmlformats.org/officeDocument/2006/relationships/hyperlink" Target="https://kevintshoemaker.github.io/NRES-746/GAMs.html#additive_models" TargetMode="External"/><Relationship Id="rId11" Type="http://schemas.openxmlformats.org/officeDocument/2006/relationships/hyperlink" Target="http://www.sfs.uni-tuebingen.de/~jvanrij/Tutorial/GAMM.html" TargetMode="External"/><Relationship Id="rId5" Type="http://schemas.openxmlformats.org/officeDocument/2006/relationships/hyperlink" Target="https://m-clark.github.io/generalized-additive-models/preface.html" TargetMode="External"/><Relationship Id="rId10" Type="http://schemas.openxmlformats.org/officeDocument/2006/relationships/hyperlink" Target="http://rstudio-pubs-static.s3.amazonaws.com/9009_7c82e40c3c964720811391da761cf70e.html" TargetMode="External"/><Relationship Id="rId4" Type="http://schemas.openxmlformats.org/officeDocument/2006/relationships/hyperlink" Target="https://multithreaded.stitchfix.com/blog/2015/07/30/gam/" TargetMode="External"/><Relationship Id="rId9" Type="http://schemas.openxmlformats.org/officeDocument/2006/relationships/hyperlink" Target="https://m-clark.github.io/docs/GAMS.pdf"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0.xml.rels><?xml version="1.0" encoding="UTF-8" standalone="yes"?>
<Relationships xmlns="http://schemas.openxmlformats.org/package/2006/relationships"><Relationship Id="rId8" Type="http://schemas.openxmlformats.org/officeDocument/2006/relationships/hyperlink" Target="https://medium.com/@aptrishu/understanding-principle-component-analysis-e32be0253ef0" TargetMode="External"/><Relationship Id="rId3" Type="http://schemas.openxmlformats.org/officeDocument/2006/relationships/hyperlink" Target="https://www.rocq.inria.fr/axis/COMPSTAT2010/slides/slides_444.pdf" TargetMode="External"/><Relationship Id="rId7" Type="http://schemas.openxmlformats.org/officeDocument/2006/relationships/hyperlink" Target="https://uc-r.github.io/pca" TargetMode="External"/><Relationship Id="rId2" Type="http://schemas.openxmlformats.org/officeDocument/2006/relationships/hyperlink" Target="http://www.milbo.org/doc/earth-notes.pdf" TargetMode="External"/><Relationship Id="rId1" Type="http://schemas.openxmlformats.org/officeDocument/2006/relationships/slideLayout" Target="../slideLayouts/slideLayout2.xml"/><Relationship Id="rId6" Type="http://schemas.openxmlformats.org/officeDocument/2006/relationships/hyperlink" Target="https://onlinecourses.science.psu.edu/stat505/node/49/" TargetMode="External"/><Relationship Id="rId11" Type="http://schemas.openxmlformats.org/officeDocument/2006/relationships/hyperlink" Target="https://rstudio-pubs-static.s3.amazonaws.com/222571_7b65a75ec1214b56bccafa79e8c7f9ed.html" TargetMode="External"/><Relationship Id="rId5" Type="http://schemas.openxmlformats.org/officeDocument/2006/relationships/hyperlink" Target="https://rpubs.com/josezuniga/376348" TargetMode="External"/><Relationship Id="rId10" Type="http://schemas.openxmlformats.org/officeDocument/2006/relationships/hyperlink" Target="https://learnche.org/pid/latent-variable-modelling/index" TargetMode="External"/><Relationship Id="rId4" Type="http://schemas.openxmlformats.org/officeDocument/2006/relationships/hyperlink" Target="http://rstudio-pubs-static.s3.amazonaws.com/108475_6298dc4b5d274068a68031e14202dcb0.html" TargetMode="External"/><Relationship Id="rId9" Type="http://schemas.openxmlformats.org/officeDocument/2006/relationships/hyperlink" Target="https://ncss-wpengine.netdna-ssl.com/wp-content/themes/ncss/pdf/Procedures/NCSS/Principal_Components_Regression.pdf" TargetMode="External"/></Relationships>
</file>

<file path=ppt/slides/_rels/slide71.xml.rels><?xml version="1.0" encoding="UTF-8" standalone="yes"?>
<Relationships xmlns="http://schemas.openxmlformats.org/package/2006/relationships"><Relationship Id="rId8" Type="http://schemas.openxmlformats.org/officeDocument/2006/relationships/hyperlink" Target="https://newonlinecourses.science.psu.edu/stat485/node/68/" TargetMode="External"/><Relationship Id="rId13" Type="http://schemas.openxmlformats.org/officeDocument/2006/relationships/hyperlink" Target="https://rpubs.com/palday/mixed-interactions" TargetMode="External"/><Relationship Id="rId3" Type="http://schemas.openxmlformats.org/officeDocument/2006/relationships/hyperlink" Target="https://rstudio-pubs-static.s3.amazonaws.com/78961_fe5b5c6a77f446eca899afbb32bd1dc7.html" TargetMode="External"/><Relationship Id="rId7" Type="http://schemas.openxmlformats.org/officeDocument/2006/relationships/hyperlink" Target="http://rpsychologist.com/r-guide-longitudinal-lme-lmer" TargetMode="External"/><Relationship Id="rId12" Type="http://schemas.openxmlformats.org/officeDocument/2006/relationships/hyperlink" Target="http://edwardlib.org/tutorials/linear-mixed-effects-models" TargetMode="External"/><Relationship Id="rId2" Type="http://schemas.openxmlformats.org/officeDocument/2006/relationships/hyperlink" Target="https://web.stanford.edu/class/psych252/section_2013/Mixed_models_tutorial.html" TargetMode="External"/><Relationship Id="rId1" Type="http://schemas.openxmlformats.org/officeDocument/2006/relationships/slideLayout" Target="../slideLayouts/slideLayout2.xml"/><Relationship Id="rId6" Type="http://schemas.openxmlformats.org/officeDocument/2006/relationships/hyperlink" Target="https://ourcodingclub.github.io/2017/03/15/mixed-models.html" TargetMode="External"/><Relationship Id="rId11" Type="http://schemas.openxmlformats.org/officeDocument/2006/relationships/hyperlink" Target="http://www2.stat.duke.edu/~sayan/Sta613/2017/lec/LMM.pdf" TargetMode="External"/><Relationship Id="rId5" Type="http://schemas.openxmlformats.org/officeDocument/2006/relationships/hyperlink" Target="https://idaejin.github.io/bcam-courses/neiker-2016/material/mixed-models/" TargetMode="External"/><Relationship Id="rId10" Type="http://schemas.openxmlformats.org/officeDocument/2006/relationships/hyperlink" Target="http://www.bodowinter.com/tutorial/bw_LME_tutorial2.pdf" TargetMode="External"/><Relationship Id="rId4" Type="http://schemas.openxmlformats.org/officeDocument/2006/relationships/hyperlink" Target="https://rpubs.com/angelayuan/HLM" TargetMode="External"/><Relationship Id="rId9" Type="http://schemas.openxmlformats.org/officeDocument/2006/relationships/hyperlink" Target="http://www.bodowinter.com/tutorial/bw_LME_tutorial1.pdf" TargetMode="External"/></Relationships>
</file>

<file path=ppt/slides/_rels/slide72.xml.rels><?xml version="1.0" encoding="UTF-8" standalone="yes"?>
<Relationships xmlns="http://schemas.openxmlformats.org/package/2006/relationships"><Relationship Id="rId8" Type="http://schemas.openxmlformats.org/officeDocument/2006/relationships/hyperlink" Target="https://www.listendata.com/2014/11/random-forest-with-r.html" TargetMode="External"/><Relationship Id="rId13" Type="http://schemas.openxmlformats.org/officeDocument/2006/relationships/hyperlink" Target="https://www.kaggle.com/rtatman/machine-learning-with-xgboost-in-r" TargetMode="External"/><Relationship Id="rId3" Type="http://schemas.openxmlformats.org/officeDocument/2006/relationships/hyperlink" Target="https://rpubs.com/chengjiun/52658" TargetMode="External"/><Relationship Id="rId7" Type="http://schemas.openxmlformats.org/officeDocument/2006/relationships/hyperlink" Target="https://www.hackerearth.com/practice/machine-learning/machine-learning-algorithms/tutorial-random-forest-parameter-tuning-r/tutorial/" TargetMode="External"/><Relationship Id="rId12" Type="http://schemas.openxmlformats.org/officeDocument/2006/relationships/hyperlink" Target="https://www.hackerearth.com/practice/machine-learning/machine-learning-algorithms/beginners-tutorial-on-xgboost-parameter-tuning-r/tutorial/" TargetMode="External"/><Relationship Id="rId2" Type="http://schemas.openxmlformats.org/officeDocument/2006/relationships/hyperlink" Target="https://petolau.github.io/Ensemble-of-trees-for-forecasting-time-series/" TargetMode="External"/><Relationship Id="rId1" Type="http://schemas.openxmlformats.org/officeDocument/2006/relationships/slideLayout" Target="../slideLayouts/slideLayout2.xml"/><Relationship Id="rId6" Type="http://schemas.openxmlformats.org/officeDocument/2006/relationships/hyperlink" Target="https://www.guru99.com/r-random-forest-tutorial.html" TargetMode="External"/><Relationship Id="rId11" Type="http://schemas.openxmlformats.org/officeDocument/2006/relationships/hyperlink" Target="https://www.kaggle.com/camnugent/gradient-boosting-and-parameter-tuning-in-r" TargetMode="External"/><Relationship Id="rId5" Type="http://schemas.openxmlformats.org/officeDocument/2006/relationships/hyperlink" Target="https://www.analyticsvidhya.com/blog/2014/06/introduction-random-forest-simplified/" TargetMode="External"/><Relationship Id="rId10" Type="http://schemas.openxmlformats.org/officeDocument/2006/relationships/hyperlink" Target="http://rstudio-pubs-static.s3.amazonaws.com/156481_80ee6ee3a0414fd38f5d3ad33d14c771.html" TargetMode="External"/><Relationship Id="rId4" Type="http://schemas.openxmlformats.org/officeDocument/2006/relationships/hyperlink" Target="https://www.analyticsvidhya.com/blog/2016/04/complete-tutorial-tree-based-modeling-scratch-in-python/" TargetMode="External"/><Relationship Id="rId9" Type="http://schemas.openxmlformats.org/officeDocument/2006/relationships/hyperlink" Target="https://cran.rstudio.com/web/packages/randomForestExplainer/vignettes/randomForestExplainer.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17.w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22.bin"/><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5.w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oleObject" Target="../embeddings/oleObject23.bin"/><Relationship Id="rId5" Type="http://schemas.openxmlformats.org/officeDocument/2006/relationships/image" Target="../media/image27.png"/><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7E61-C88C-4E09-B986-1147B140806F}"/>
              </a:ext>
            </a:extLst>
          </p:cNvPr>
          <p:cNvSpPr>
            <a:spLocks noGrp="1"/>
          </p:cNvSpPr>
          <p:nvPr>
            <p:ph type="title"/>
          </p:nvPr>
        </p:nvSpPr>
        <p:spPr/>
        <p:txBody>
          <a:bodyPr/>
          <a:lstStyle/>
          <a:p>
            <a:r>
              <a:rPr lang="en-US" dirty="0"/>
              <a:t>Predictive Modeling</a:t>
            </a:r>
          </a:p>
        </p:txBody>
      </p:sp>
      <p:sp>
        <p:nvSpPr>
          <p:cNvPr id="3" name="Text Placeholder 2">
            <a:extLst>
              <a:ext uri="{FF2B5EF4-FFF2-40B4-BE49-F238E27FC236}">
                <a16:creationId xmlns:a16="http://schemas.microsoft.com/office/drawing/2014/main" id="{253DEFC7-4275-4C9C-A2BE-4D27EABB1AC8}"/>
              </a:ext>
            </a:extLst>
          </p:cNvPr>
          <p:cNvSpPr>
            <a:spLocks noGrp="1"/>
          </p:cNvSpPr>
          <p:nvPr>
            <p:ph type="body" sz="quarter" idx="11"/>
          </p:nvPr>
        </p:nvSpPr>
        <p:spPr/>
        <p:txBody>
          <a:bodyPr/>
          <a:lstStyle/>
          <a:p>
            <a:r>
              <a:rPr lang="en-US" dirty="0"/>
              <a:t>July 2018</a:t>
            </a:r>
          </a:p>
        </p:txBody>
      </p:sp>
      <p:sp>
        <p:nvSpPr>
          <p:cNvPr id="4" name="Text Placeholder 3">
            <a:extLst>
              <a:ext uri="{FF2B5EF4-FFF2-40B4-BE49-F238E27FC236}">
                <a16:creationId xmlns:a16="http://schemas.microsoft.com/office/drawing/2014/main" id="{D4497FD4-22E5-4BA2-8570-08B992C4B794}"/>
              </a:ext>
            </a:extLst>
          </p:cNvPr>
          <p:cNvSpPr>
            <a:spLocks noGrp="1"/>
          </p:cNvSpPr>
          <p:nvPr>
            <p:ph type="body" sz="quarter" idx="12"/>
          </p:nvPr>
        </p:nvSpPr>
        <p:spPr/>
        <p:txBody>
          <a:bodyPr/>
          <a:lstStyle/>
          <a:p>
            <a:r>
              <a:rPr lang="en-US" dirty="0"/>
              <a:t>Learning Session</a:t>
            </a:r>
          </a:p>
        </p:txBody>
      </p:sp>
    </p:spTree>
    <p:extLst>
      <p:ext uri="{BB962C8B-B14F-4D97-AF65-F5344CB8AC3E}">
        <p14:creationId xmlns:p14="http://schemas.microsoft.com/office/powerpoint/2010/main" val="2631443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ACC8E7-F618-4E68-83C9-A7D0442BA002}"/>
              </a:ext>
            </a:extLst>
          </p:cNvPr>
          <p:cNvSpPr/>
          <p:nvPr/>
        </p:nvSpPr>
        <p:spPr bwMode="auto">
          <a:xfrm>
            <a:off x="3236912" y="6629400"/>
            <a:ext cx="34290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bg1"/>
                </a:solidFill>
              </a:rPr>
              <a:t>EXPONENTIAL SMOOTHING</a:t>
            </a:r>
            <a:endParaRPr lang="en-US" sz="1600" b="1" dirty="0">
              <a:solidFill>
                <a:schemeClr val="bg1"/>
              </a:solidFill>
              <a:latin typeface="+mn-lt"/>
              <a:ea typeface="+mn-ea"/>
              <a:cs typeface="+mn-cs"/>
            </a:endParaRPr>
          </a:p>
        </p:txBody>
      </p:sp>
      <p:sp>
        <p:nvSpPr>
          <p:cNvPr id="5" name="Rectangle: Rounded Corners 4">
            <a:extLst>
              <a:ext uri="{FF2B5EF4-FFF2-40B4-BE49-F238E27FC236}">
                <a16:creationId xmlns:a16="http://schemas.microsoft.com/office/drawing/2014/main" id="{70534148-646B-475D-B59C-1F0832ED4888}"/>
              </a:ext>
            </a:extLst>
          </p:cNvPr>
          <p:cNvSpPr/>
          <p:nvPr/>
        </p:nvSpPr>
        <p:spPr bwMode="auto">
          <a:xfrm>
            <a:off x="455612" y="1143000"/>
            <a:ext cx="3581400" cy="1100314"/>
          </a:xfrm>
          <a:prstGeom prst="roundRect">
            <a:avLst>
              <a:gd name="adj" fmla="val 7143"/>
            </a:avLst>
          </a:prstGeom>
          <a:solidFill>
            <a:srgbClr val="666666"/>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t" anchorCtr="0" compatLnSpc="1">
            <a:prstTxWarp prst="textNoShape">
              <a:avLst/>
            </a:prstTxWarp>
          </a:bodyPr>
          <a:lstStyle/>
          <a:p>
            <a:pPr marR="0" algn="l" defTabSz="914400" rtl="0" eaLnBrk="1" fontAlgn="base" latinLnBrk="0" hangingPunct="1">
              <a:lnSpc>
                <a:spcPct val="100000"/>
              </a:lnSpc>
              <a:spcBef>
                <a:spcPts val="600"/>
              </a:spcBef>
              <a:spcAft>
                <a:spcPct val="0"/>
              </a:spcAft>
              <a:buClrTx/>
              <a:buSzTx/>
              <a:tabLst/>
            </a:pPr>
            <a:r>
              <a:rPr lang="en-US" sz="1200" b="1" dirty="0">
                <a:solidFill>
                  <a:schemeClr val="bg1"/>
                </a:solidFill>
                <a:latin typeface="+mn-lt"/>
                <a:ea typeface="+mn-ea"/>
                <a:cs typeface="+mn-cs"/>
              </a:rPr>
              <a:t>Holt’s Linear </a:t>
            </a:r>
            <a:r>
              <a:rPr lang="en-US" sz="1200" b="1" dirty="0">
                <a:solidFill>
                  <a:schemeClr val="bg1"/>
                </a:solidFill>
              </a:rPr>
              <a:t>T</a:t>
            </a:r>
            <a:r>
              <a:rPr lang="en-US" sz="1200" b="1" dirty="0">
                <a:solidFill>
                  <a:schemeClr val="bg1"/>
                </a:solidFill>
                <a:latin typeface="+mn-lt"/>
                <a:ea typeface="+mn-ea"/>
                <a:cs typeface="+mn-cs"/>
              </a:rPr>
              <a:t>rend </a:t>
            </a:r>
            <a:r>
              <a:rPr lang="en-US" sz="1200" b="1" dirty="0">
                <a:solidFill>
                  <a:schemeClr val="bg1"/>
                </a:solidFill>
              </a:rPr>
              <a:t>M</a:t>
            </a:r>
            <a:r>
              <a:rPr lang="en-US" sz="1200" b="1" dirty="0">
                <a:solidFill>
                  <a:schemeClr val="bg1"/>
                </a:solidFill>
                <a:latin typeface="+mn-lt"/>
                <a:ea typeface="+mn-ea"/>
                <a:cs typeface="+mn-cs"/>
              </a:rPr>
              <a:t>ethod</a:t>
            </a:r>
          </a:p>
          <a:p>
            <a:pPr marL="171450" marR="0" indent="-17145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pPr>
            <a:r>
              <a:rPr lang="en-US" sz="1200" b="1" dirty="0">
                <a:solidFill>
                  <a:schemeClr val="bg1"/>
                </a:solidFill>
              </a:rPr>
              <a:t>Used when time series has trend into it</a:t>
            </a:r>
          </a:p>
          <a:p>
            <a:pPr marL="171450" marR="0" indent="-17145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pPr>
            <a:r>
              <a:rPr lang="en-US" sz="1200" b="1" dirty="0">
                <a:solidFill>
                  <a:schemeClr val="bg1"/>
                </a:solidFill>
              </a:rPr>
              <a:t>Two parameter are estimated – one for trend and another for level</a:t>
            </a:r>
          </a:p>
        </p:txBody>
      </p:sp>
      <mc:AlternateContent xmlns:mc="http://schemas.openxmlformats.org/markup-compatibility/2006" xmlns:a14="http://schemas.microsoft.com/office/drawing/2010/main">
        <mc:Choice Requires="a14">
          <p:sp>
            <p:nvSpPr>
              <p:cNvPr id="6" name="Rectangle: Rounded Corners 5">
                <a:extLst>
                  <a:ext uri="{FF2B5EF4-FFF2-40B4-BE49-F238E27FC236}">
                    <a16:creationId xmlns:a16="http://schemas.microsoft.com/office/drawing/2014/main" id="{68A3E29B-9ED3-49EB-868A-EDE6C2E7C98E}"/>
                  </a:ext>
                </a:extLst>
              </p:cNvPr>
              <p:cNvSpPr/>
              <p:nvPr/>
            </p:nvSpPr>
            <p:spPr bwMode="auto">
              <a:xfrm>
                <a:off x="455612" y="2438400"/>
                <a:ext cx="3581400" cy="3200400"/>
              </a:xfrm>
              <a:prstGeom prst="roundRect">
                <a:avLst>
                  <a:gd name="adj" fmla="val 7143"/>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ts val="600"/>
                  </a:spcBef>
                  <a:spcAft>
                    <a:spcPct val="0"/>
                  </a:spcAft>
                  <a:buClrTx/>
                  <a:buSzTx/>
                  <a:tabLst/>
                </a:pPr>
                <a:r>
                  <a:rPr lang="en-US" sz="1200" b="1" dirty="0">
                    <a:solidFill>
                      <a:schemeClr val="tx1"/>
                    </a:solidFill>
                    <a:latin typeface="+mn-lt"/>
                    <a:ea typeface="+mn-ea"/>
                    <a:cs typeface="+mn-cs"/>
                  </a:rPr>
                  <a:t>Component form</a:t>
                </a:r>
              </a:p>
              <a:p>
                <a:pPr marL="171450" marR="0" indent="-17145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pPr>
                <a:r>
                  <a:rPr lang="en-US" sz="1200" b="1" dirty="0">
                    <a:solidFill>
                      <a:schemeClr val="tx1"/>
                    </a:solidFill>
                  </a:rPr>
                  <a:t>Forecast Equation</a:t>
                </a:r>
              </a:p>
              <a:p>
                <a:pPr marR="0" algn="l" defTabSz="914400" rtl="0" eaLnBrk="1" fontAlgn="base" latinLnBrk="0" hangingPunct="1">
                  <a:lnSpc>
                    <a:spcPct val="100000"/>
                  </a:lnSpc>
                  <a:spcBef>
                    <a:spcPts val="600"/>
                  </a:spcBef>
                  <a:spcAft>
                    <a:spcPct val="0"/>
                  </a:spcAft>
                  <a:buClrTx/>
                  <a:buSzTx/>
                  <a:tabLst/>
                </a:pPr>
                <a14:m>
                  <m:oMathPara xmlns:m="http://schemas.openxmlformats.org/officeDocument/2006/math">
                    <m:oMathParaPr>
                      <m:jc m:val="centerGroup"/>
                    </m:oMathParaPr>
                    <m:oMath xmlns:m="http://schemas.openxmlformats.org/officeDocument/2006/math">
                      <m:sSub>
                        <m:sSubPr>
                          <m:ctrlPr>
                            <a:rPr lang="en-US" sz="1200" b="1" i="1" smtClean="0">
                              <a:solidFill>
                                <a:schemeClr val="tx1"/>
                              </a:solidFill>
                              <a:latin typeface="Cambria Math" panose="02040503050406030204" pitchFamily="18" charset="0"/>
                            </a:rPr>
                          </m:ctrlPr>
                        </m:sSubPr>
                        <m:e>
                          <m:acc>
                            <m:accPr>
                              <m:chr m:val="̂"/>
                              <m:ctrlPr>
                                <a:rPr lang="en-US" sz="1200" b="1" i="1" smtClean="0">
                                  <a:solidFill>
                                    <a:schemeClr val="tx1"/>
                                  </a:solidFill>
                                  <a:latin typeface="Cambria Math" panose="02040503050406030204" pitchFamily="18" charset="0"/>
                                </a:rPr>
                              </m:ctrlPr>
                            </m:accPr>
                            <m:e>
                              <m:r>
                                <a:rPr lang="en-US" sz="1200" b="1" i="1" smtClean="0">
                                  <a:solidFill>
                                    <a:schemeClr val="tx1"/>
                                  </a:solidFill>
                                  <a:latin typeface="Cambria Math" panose="02040503050406030204" pitchFamily="18" charset="0"/>
                                </a:rPr>
                                <m:t>𝒚</m:t>
                              </m:r>
                            </m:e>
                          </m:acc>
                        </m:e>
                        <m:sub>
                          <m:r>
                            <a:rPr lang="en-US" sz="1200" b="1" i="1" smtClean="0">
                              <a:solidFill>
                                <a:schemeClr val="tx1"/>
                              </a:solidFill>
                              <a:latin typeface="Cambria Math" panose="02040503050406030204" pitchFamily="18" charset="0"/>
                            </a:rPr>
                            <m:t>𝑻</m:t>
                          </m:r>
                          <m:r>
                            <a:rPr lang="en-US" sz="1200" b="1" i="1" smtClean="0">
                              <a:solidFill>
                                <a:schemeClr val="tx1"/>
                              </a:solidFill>
                              <a:latin typeface="Cambria Math" panose="02040503050406030204" pitchFamily="18" charset="0"/>
                            </a:rPr>
                            <m:t>+</m:t>
                          </m:r>
                          <m:r>
                            <a:rPr lang="en-US" sz="1200" b="1" i="1" smtClean="0">
                              <a:solidFill>
                                <a:schemeClr val="tx1"/>
                              </a:solidFill>
                              <a:latin typeface="Cambria Math" panose="02040503050406030204" pitchFamily="18" charset="0"/>
                            </a:rPr>
                            <m:t>𝒉</m:t>
                          </m:r>
                        </m:sub>
                      </m:sSub>
                      <m:r>
                        <a:rPr lang="en-US" sz="1200" b="1" i="1" smtClean="0">
                          <a:solidFill>
                            <a:schemeClr val="tx1"/>
                          </a:solidFill>
                          <a:latin typeface="Cambria Math" panose="02040503050406030204" pitchFamily="18" charset="0"/>
                        </a:rPr>
                        <m:t>= </m:t>
                      </m:r>
                      <m:sSub>
                        <m:sSubPr>
                          <m:ctrlPr>
                            <a:rPr lang="en-US" sz="1200" b="1" i="1" smtClean="0">
                              <a:solidFill>
                                <a:schemeClr val="tx1"/>
                              </a:solidFill>
                              <a:latin typeface="Cambria Math" panose="02040503050406030204" pitchFamily="18" charset="0"/>
                            </a:rPr>
                          </m:ctrlPr>
                        </m:sSubPr>
                        <m:e>
                          <m:r>
                            <a:rPr lang="en-US" sz="1200" b="1" i="1" smtClean="0">
                              <a:solidFill>
                                <a:schemeClr val="tx1"/>
                              </a:solidFill>
                              <a:latin typeface="Cambria Math" panose="02040503050406030204" pitchFamily="18" charset="0"/>
                            </a:rPr>
                            <m:t>𝒍</m:t>
                          </m:r>
                        </m:e>
                        <m:sub>
                          <m:r>
                            <a:rPr lang="en-US" sz="1200" b="1" i="1" smtClean="0">
                              <a:solidFill>
                                <a:schemeClr val="tx1"/>
                              </a:solidFill>
                              <a:latin typeface="Cambria Math" panose="02040503050406030204" pitchFamily="18" charset="0"/>
                            </a:rPr>
                            <m:t>𝑻</m:t>
                          </m:r>
                        </m:sub>
                      </m:sSub>
                      <m:r>
                        <a:rPr lang="en-US" sz="1200" b="1" i="1" smtClean="0">
                          <a:solidFill>
                            <a:schemeClr val="tx1"/>
                          </a:solidFill>
                          <a:latin typeface="Cambria Math" panose="02040503050406030204" pitchFamily="18" charset="0"/>
                        </a:rPr>
                        <m:t>+</m:t>
                      </m:r>
                      <m:r>
                        <a:rPr lang="en-US" sz="1200" b="1" i="1" smtClean="0">
                          <a:solidFill>
                            <a:schemeClr val="tx1"/>
                          </a:solidFill>
                          <a:latin typeface="Cambria Math" panose="02040503050406030204" pitchFamily="18" charset="0"/>
                        </a:rPr>
                        <m:t>𝒉</m:t>
                      </m:r>
                      <m:sSub>
                        <m:sSubPr>
                          <m:ctrlPr>
                            <a:rPr lang="en-US" sz="1200" b="1" i="1" smtClean="0">
                              <a:solidFill>
                                <a:schemeClr val="tx1"/>
                              </a:solidFill>
                              <a:latin typeface="Cambria Math" panose="02040503050406030204" pitchFamily="18" charset="0"/>
                            </a:rPr>
                          </m:ctrlPr>
                        </m:sSubPr>
                        <m:e>
                          <m:r>
                            <a:rPr lang="en-US" sz="1200" b="1" i="1" smtClean="0">
                              <a:solidFill>
                                <a:schemeClr val="tx1"/>
                              </a:solidFill>
                              <a:latin typeface="Cambria Math" panose="02040503050406030204" pitchFamily="18" charset="0"/>
                            </a:rPr>
                            <m:t>𝒃</m:t>
                          </m:r>
                        </m:e>
                        <m:sub>
                          <m:r>
                            <a:rPr lang="en-US" sz="1200" b="1" i="1" smtClean="0">
                              <a:solidFill>
                                <a:schemeClr val="tx1"/>
                              </a:solidFill>
                              <a:latin typeface="Cambria Math" panose="02040503050406030204" pitchFamily="18" charset="0"/>
                            </a:rPr>
                            <m:t>𝑻</m:t>
                          </m:r>
                        </m:sub>
                      </m:sSub>
                    </m:oMath>
                  </m:oMathPara>
                </a14:m>
                <a:endParaRPr lang="en-US" sz="1200" b="1" dirty="0">
                  <a:solidFill>
                    <a:schemeClr val="tx1"/>
                  </a:solidFill>
                  <a:latin typeface="+mn-lt"/>
                  <a:ea typeface="+mn-ea"/>
                  <a:cs typeface="+mn-cs"/>
                </a:endParaRPr>
              </a:p>
              <a:p>
                <a:pPr marR="0" algn="l" defTabSz="914400" rtl="0" eaLnBrk="1" fontAlgn="base" latinLnBrk="0" hangingPunct="1">
                  <a:lnSpc>
                    <a:spcPct val="100000"/>
                  </a:lnSpc>
                  <a:spcBef>
                    <a:spcPts val="600"/>
                  </a:spcBef>
                  <a:spcAft>
                    <a:spcPct val="0"/>
                  </a:spcAft>
                  <a:buClrTx/>
                  <a:buSzTx/>
                  <a:tabLst/>
                </a:pPr>
                <a:endParaRPr lang="en-US" sz="1200" b="1" dirty="0">
                  <a:solidFill>
                    <a:schemeClr val="tx1"/>
                  </a:solidFill>
                  <a:latin typeface="+mn-lt"/>
                  <a:ea typeface="+mn-ea"/>
                  <a:cs typeface="+mn-cs"/>
                </a:endParaRPr>
              </a:p>
              <a:p>
                <a:pPr marL="171450" marR="0" indent="-17145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pPr>
                <a:r>
                  <a:rPr lang="en-US" sz="1200" b="1" dirty="0">
                    <a:solidFill>
                      <a:schemeClr val="tx1"/>
                    </a:solidFill>
                    <a:latin typeface="+mn-lt"/>
                    <a:ea typeface="+mn-ea"/>
                    <a:cs typeface="+mn-cs"/>
                  </a:rPr>
                  <a:t>Level Equation</a:t>
                </a:r>
              </a:p>
              <a:p>
                <a:pPr marR="0" algn="l" defTabSz="914400" rtl="0" eaLnBrk="1" fontAlgn="base" latinLnBrk="0" hangingPunct="1">
                  <a:lnSpc>
                    <a:spcPct val="100000"/>
                  </a:lnSpc>
                  <a:spcBef>
                    <a:spcPts val="600"/>
                  </a:spcBef>
                  <a:spcAft>
                    <a:spcPct val="0"/>
                  </a:spcAft>
                  <a:buClrTx/>
                  <a:buSzTx/>
                  <a:tabLst/>
                </a:pPr>
                <a14:m>
                  <m:oMathPara xmlns:m="http://schemas.openxmlformats.org/officeDocument/2006/math">
                    <m:oMathParaPr>
                      <m:jc m:val="centerGroup"/>
                    </m:oMathParaPr>
                    <m:oMath xmlns:m="http://schemas.openxmlformats.org/officeDocument/2006/math">
                      <m:sSub>
                        <m:sSubPr>
                          <m:ctrlPr>
                            <a:rPr lang="en-US" sz="1200" b="1" i="1" smtClean="0">
                              <a:solidFill>
                                <a:schemeClr val="tx1"/>
                              </a:solidFill>
                              <a:latin typeface="Cambria Math" panose="02040503050406030204" pitchFamily="18" charset="0"/>
                              <a:ea typeface="+mn-ea"/>
                              <a:cs typeface="+mn-cs"/>
                            </a:rPr>
                          </m:ctrlPr>
                        </m:sSubPr>
                        <m:e>
                          <m:r>
                            <a:rPr lang="en-US" sz="1200" b="1" i="1" smtClean="0">
                              <a:solidFill>
                                <a:schemeClr val="tx1"/>
                              </a:solidFill>
                              <a:latin typeface="Cambria Math" panose="02040503050406030204" pitchFamily="18" charset="0"/>
                              <a:ea typeface="+mn-ea"/>
                              <a:cs typeface="+mn-cs"/>
                            </a:rPr>
                            <m:t>𝒍</m:t>
                          </m:r>
                        </m:e>
                        <m:sub>
                          <m:r>
                            <a:rPr lang="en-US" sz="1200" b="1" i="1" smtClean="0">
                              <a:solidFill>
                                <a:schemeClr val="tx1"/>
                              </a:solidFill>
                              <a:latin typeface="Cambria Math" panose="02040503050406030204" pitchFamily="18" charset="0"/>
                              <a:ea typeface="+mn-ea"/>
                              <a:cs typeface="+mn-cs"/>
                            </a:rPr>
                            <m:t>𝑻</m:t>
                          </m:r>
                        </m:sub>
                      </m:sSub>
                      <m:r>
                        <a:rPr lang="en-US" sz="1200" b="1" i="1" smtClean="0">
                          <a:solidFill>
                            <a:schemeClr val="tx1"/>
                          </a:solidFill>
                          <a:latin typeface="Cambria Math" panose="02040503050406030204" pitchFamily="18" charset="0"/>
                          <a:ea typeface="+mn-ea"/>
                          <a:cs typeface="+mn-cs"/>
                        </a:rPr>
                        <m:t>= </m:t>
                      </m:r>
                      <m:r>
                        <a:rPr lang="en-US" sz="1200" b="1" i="1" smtClean="0">
                          <a:solidFill>
                            <a:schemeClr val="tx1"/>
                          </a:solidFill>
                          <a:latin typeface="Cambria Math" panose="02040503050406030204" pitchFamily="18" charset="0"/>
                          <a:ea typeface="Cambria Math" panose="02040503050406030204" pitchFamily="18" charset="0"/>
                        </a:rPr>
                        <m:t>𝜶</m:t>
                      </m:r>
                      <m:sSub>
                        <m:sSubPr>
                          <m:ctrlPr>
                            <a:rPr lang="en-US" sz="1200" b="1" i="1" smtClean="0">
                              <a:solidFill>
                                <a:schemeClr val="tx1"/>
                              </a:solidFill>
                              <a:latin typeface="Cambria Math" panose="02040503050406030204" pitchFamily="18" charset="0"/>
                              <a:ea typeface="Cambria Math" panose="02040503050406030204" pitchFamily="18" charset="0"/>
                            </a:rPr>
                          </m:ctrlPr>
                        </m:sSubPr>
                        <m:e>
                          <m:r>
                            <a:rPr lang="en-US" sz="1200" b="1" i="1" smtClean="0">
                              <a:solidFill>
                                <a:schemeClr val="tx1"/>
                              </a:solidFill>
                              <a:latin typeface="Cambria Math" panose="02040503050406030204" pitchFamily="18" charset="0"/>
                              <a:ea typeface="Cambria Math" panose="02040503050406030204" pitchFamily="18" charset="0"/>
                            </a:rPr>
                            <m:t>𝒚</m:t>
                          </m:r>
                        </m:e>
                        <m:sub>
                          <m:r>
                            <a:rPr lang="en-US" sz="1200" b="1" i="1" smtClean="0">
                              <a:solidFill>
                                <a:schemeClr val="tx1"/>
                              </a:solidFill>
                              <a:latin typeface="Cambria Math" panose="02040503050406030204" pitchFamily="18" charset="0"/>
                              <a:ea typeface="Cambria Math" panose="02040503050406030204" pitchFamily="18" charset="0"/>
                            </a:rPr>
                            <m:t>𝑻</m:t>
                          </m:r>
                        </m:sub>
                      </m:sSub>
                      <m:r>
                        <a:rPr lang="en-US" sz="1200" b="1" i="1" smtClean="0">
                          <a:solidFill>
                            <a:schemeClr val="tx1"/>
                          </a:solidFill>
                          <a:latin typeface="Cambria Math" panose="02040503050406030204" pitchFamily="18" charset="0"/>
                          <a:ea typeface="Cambria Math" panose="02040503050406030204" pitchFamily="18" charset="0"/>
                        </a:rPr>
                        <m:t>+</m:t>
                      </m:r>
                      <m:d>
                        <m:dPr>
                          <m:ctrlPr>
                            <a:rPr lang="en-US" sz="1200" b="1" i="1" smtClean="0">
                              <a:solidFill>
                                <a:schemeClr val="tx1"/>
                              </a:solidFill>
                              <a:latin typeface="Cambria Math" panose="02040503050406030204" pitchFamily="18" charset="0"/>
                              <a:ea typeface="Cambria Math" panose="02040503050406030204" pitchFamily="18" charset="0"/>
                            </a:rPr>
                          </m:ctrlPr>
                        </m:dPr>
                        <m:e>
                          <m:r>
                            <a:rPr lang="en-US" sz="1200" b="1" i="1" smtClean="0">
                              <a:solidFill>
                                <a:schemeClr val="tx1"/>
                              </a:solidFill>
                              <a:latin typeface="Cambria Math" panose="02040503050406030204" pitchFamily="18" charset="0"/>
                              <a:ea typeface="Cambria Math" panose="02040503050406030204" pitchFamily="18" charset="0"/>
                            </a:rPr>
                            <m:t>𝟏</m:t>
                          </m:r>
                          <m:r>
                            <a:rPr lang="en-US" sz="1200" b="1" i="1" smtClean="0">
                              <a:solidFill>
                                <a:schemeClr val="tx1"/>
                              </a:solidFill>
                              <a:latin typeface="Cambria Math" panose="02040503050406030204" pitchFamily="18" charset="0"/>
                              <a:ea typeface="Cambria Math" panose="02040503050406030204" pitchFamily="18" charset="0"/>
                            </a:rPr>
                            <m:t>−</m:t>
                          </m:r>
                          <m:r>
                            <a:rPr lang="en-US" sz="1200" b="1" i="1" smtClean="0">
                              <a:solidFill>
                                <a:schemeClr val="tx1"/>
                              </a:solidFill>
                              <a:latin typeface="Cambria Math" panose="02040503050406030204" pitchFamily="18" charset="0"/>
                              <a:ea typeface="Cambria Math" panose="02040503050406030204" pitchFamily="18" charset="0"/>
                            </a:rPr>
                            <m:t>𝜶</m:t>
                          </m:r>
                        </m:e>
                      </m:d>
                      <m:sSub>
                        <m:sSubPr>
                          <m:ctrlPr>
                            <a:rPr lang="en-US" sz="1200" b="1" i="1" smtClean="0">
                              <a:solidFill>
                                <a:schemeClr val="tx1"/>
                              </a:solidFill>
                              <a:latin typeface="Cambria Math" panose="02040503050406030204" pitchFamily="18" charset="0"/>
                              <a:ea typeface="Cambria Math" panose="02040503050406030204" pitchFamily="18" charset="0"/>
                            </a:rPr>
                          </m:ctrlPr>
                        </m:sSubPr>
                        <m:e>
                          <m:r>
                            <a:rPr lang="en-US" sz="1200" b="1" i="1" smtClean="0">
                              <a:solidFill>
                                <a:schemeClr val="tx1"/>
                              </a:solidFill>
                              <a:latin typeface="Cambria Math" panose="02040503050406030204" pitchFamily="18" charset="0"/>
                              <a:ea typeface="Cambria Math" panose="02040503050406030204" pitchFamily="18" charset="0"/>
                            </a:rPr>
                            <m:t>(</m:t>
                          </m:r>
                          <m:r>
                            <a:rPr lang="en-US" sz="1200" b="1" i="1" smtClean="0">
                              <a:solidFill>
                                <a:schemeClr val="tx1"/>
                              </a:solidFill>
                              <a:latin typeface="Cambria Math" panose="02040503050406030204" pitchFamily="18" charset="0"/>
                              <a:ea typeface="Cambria Math" panose="02040503050406030204" pitchFamily="18" charset="0"/>
                            </a:rPr>
                            <m:t>𝒍</m:t>
                          </m:r>
                        </m:e>
                        <m:sub>
                          <m:r>
                            <a:rPr lang="en-US" sz="1200" b="1" i="1" smtClean="0">
                              <a:solidFill>
                                <a:schemeClr val="tx1"/>
                              </a:solidFill>
                              <a:latin typeface="Cambria Math" panose="02040503050406030204" pitchFamily="18" charset="0"/>
                              <a:ea typeface="Cambria Math" panose="02040503050406030204" pitchFamily="18" charset="0"/>
                            </a:rPr>
                            <m:t>𝑻</m:t>
                          </m:r>
                          <m:r>
                            <a:rPr lang="en-US" sz="1200" b="1" i="1" smtClean="0">
                              <a:solidFill>
                                <a:schemeClr val="tx1"/>
                              </a:solidFill>
                              <a:latin typeface="Cambria Math" panose="02040503050406030204" pitchFamily="18" charset="0"/>
                              <a:ea typeface="Cambria Math" panose="02040503050406030204" pitchFamily="18" charset="0"/>
                            </a:rPr>
                            <m:t>−</m:t>
                          </m:r>
                          <m:r>
                            <a:rPr lang="en-US" sz="1200" b="1" i="1" smtClean="0">
                              <a:solidFill>
                                <a:schemeClr val="tx1"/>
                              </a:solidFill>
                              <a:latin typeface="Cambria Math" panose="02040503050406030204" pitchFamily="18" charset="0"/>
                              <a:ea typeface="Cambria Math" panose="02040503050406030204" pitchFamily="18" charset="0"/>
                            </a:rPr>
                            <m:t>𝟏</m:t>
                          </m:r>
                        </m:sub>
                      </m:sSub>
                      <m:r>
                        <a:rPr lang="en-US" sz="1200" b="1" i="1" smtClean="0">
                          <a:solidFill>
                            <a:schemeClr val="tx1"/>
                          </a:solidFill>
                          <a:latin typeface="Cambria Math" panose="02040503050406030204" pitchFamily="18" charset="0"/>
                          <a:ea typeface="Cambria Math" panose="02040503050406030204" pitchFamily="18" charset="0"/>
                        </a:rPr>
                        <m:t>+ </m:t>
                      </m:r>
                      <m:sSub>
                        <m:sSubPr>
                          <m:ctrlPr>
                            <a:rPr lang="en-US" sz="1200" b="1" i="1" smtClean="0">
                              <a:solidFill>
                                <a:schemeClr val="tx1"/>
                              </a:solidFill>
                              <a:latin typeface="Cambria Math" panose="02040503050406030204" pitchFamily="18" charset="0"/>
                              <a:ea typeface="Cambria Math" panose="02040503050406030204" pitchFamily="18" charset="0"/>
                            </a:rPr>
                          </m:ctrlPr>
                        </m:sSubPr>
                        <m:e>
                          <m:r>
                            <a:rPr lang="en-US" sz="1200" b="1" i="1" smtClean="0">
                              <a:solidFill>
                                <a:schemeClr val="tx1"/>
                              </a:solidFill>
                              <a:latin typeface="Cambria Math" panose="02040503050406030204" pitchFamily="18" charset="0"/>
                              <a:ea typeface="Cambria Math" panose="02040503050406030204" pitchFamily="18" charset="0"/>
                            </a:rPr>
                            <m:t>𝒃</m:t>
                          </m:r>
                        </m:e>
                        <m:sub>
                          <m:r>
                            <a:rPr lang="en-US" sz="1200" b="1" i="1" smtClean="0">
                              <a:solidFill>
                                <a:schemeClr val="tx1"/>
                              </a:solidFill>
                              <a:latin typeface="Cambria Math" panose="02040503050406030204" pitchFamily="18" charset="0"/>
                              <a:ea typeface="Cambria Math" panose="02040503050406030204" pitchFamily="18" charset="0"/>
                            </a:rPr>
                            <m:t>𝑻</m:t>
                          </m:r>
                          <m:r>
                            <a:rPr lang="en-US" sz="1200" b="1" i="1" smtClean="0">
                              <a:solidFill>
                                <a:schemeClr val="tx1"/>
                              </a:solidFill>
                              <a:latin typeface="Cambria Math" panose="02040503050406030204" pitchFamily="18" charset="0"/>
                              <a:ea typeface="Cambria Math" panose="02040503050406030204" pitchFamily="18" charset="0"/>
                            </a:rPr>
                            <m:t>−</m:t>
                          </m:r>
                          <m:r>
                            <a:rPr lang="en-US" sz="1200" b="1" i="1" smtClean="0">
                              <a:solidFill>
                                <a:schemeClr val="tx1"/>
                              </a:solidFill>
                              <a:latin typeface="Cambria Math" panose="02040503050406030204" pitchFamily="18" charset="0"/>
                              <a:ea typeface="Cambria Math" panose="02040503050406030204" pitchFamily="18" charset="0"/>
                            </a:rPr>
                            <m:t>𝟏</m:t>
                          </m:r>
                        </m:sub>
                      </m:sSub>
                      <m:r>
                        <a:rPr lang="en-US" sz="1200" b="1" i="1" smtClean="0">
                          <a:solidFill>
                            <a:schemeClr val="tx1"/>
                          </a:solidFill>
                          <a:latin typeface="Cambria Math" panose="02040503050406030204" pitchFamily="18" charset="0"/>
                          <a:ea typeface="Cambria Math" panose="02040503050406030204" pitchFamily="18" charset="0"/>
                        </a:rPr>
                        <m:t>)</m:t>
                      </m:r>
                    </m:oMath>
                  </m:oMathPara>
                </a14:m>
                <a:endParaRPr lang="en-US" sz="1200" b="1" dirty="0">
                  <a:solidFill>
                    <a:schemeClr val="tx1"/>
                  </a:solidFill>
                  <a:latin typeface="+mn-lt"/>
                  <a:ea typeface="+mn-ea"/>
                  <a:cs typeface="+mn-cs"/>
                </a:endParaRPr>
              </a:p>
              <a:p>
                <a:pPr marR="0" algn="l" defTabSz="914400" rtl="0" eaLnBrk="1" fontAlgn="base" latinLnBrk="0" hangingPunct="1">
                  <a:lnSpc>
                    <a:spcPct val="100000"/>
                  </a:lnSpc>
                  <a:spcBef>
                    <a:spcPts val="600"/>
                  </a:spcBef>
                  <a:spcAft>
                    <a:spcPct val="0"/>
                  </a:spcAft>
                  <a:buClrTx/>
                  <a:buSzTx/>
                  <a:tabLst/>
                </a:pPr>
                <a:endParaRPr lang="en-US" sz="1200" b="1" dirty="0">
                  <a:solidFill>
                    <a:schemeClr val="tx1"/>
                  </a:solidFill>
                  <a:latin typeface="+mn-lt"/>
                  <a:ea typeface="+mn-ea"/>
                  <a:cs typeface="+mn-cs"/>
                </a:endParaRPr>
              </a:p>
              <a:p>
                <a:pPr marL="171450" marR="0" indent="-17145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pPr>
                <a:r>
                  <a:rPr lang="en-US" sz="1200" b="1" dirty="0">
                    <a:solidFill>
                      <a:schemeClr val="tx1"/>
                    </a:solidFill>
                  </a:rPr>
                  <a:t>Trend Equation</a:t>
                </a:r>
              </a:p>
              <a:p>
                <a:pPr marR="0" algn="l" defTabSz="914400" rtl="0" eaLnBrk="1" fontAlgn="base" latinLnBrk="0" hangingPunct="1">
                  <a:lnSpc>
                    <a:spcPct val="100000"/>
                  </a:lnSpc>
                  <a:spcBef>
                    <a:spcPts val="600"/>
                  </a:spcBef>
                  <a:spcAft>
                    <a:spcPct val="0"/>
                  </a:spcAft>
                  <a:buClrTx/>
                  <a:buSzTx/>
                  <a:tabLst/>
                </a:pPr>
                <a14:m>
                  <m:oMathPara xmlns:m="http://schemas.openxmlformats.org/officeDocument/2006/math">
                    <m:oMathParaPr>
                      <m:jc m:val="centerGroup"/>
                    </m:oMathParaPr>
                    <m:oMath xmlns:m="http://schemas.openxmlformats.org/officeDocument/2006/math">
                      <m:sSub>
                        <m:sSubPr>
                          <m:ctrlPr>
                            <a:rPr lang="en-US" sz="1200" b="1" i="1" smtClean="0">
                              <a:solidFill>
                                <a:schemeClr val="tx1"/>
                              </a:solidFill>
                              <a:latin typeface="Cambria Math" panose="02040503050406030204" pitchFamily="18" charset="0"/>
                              <a:ea typeface="+mn-ea"/>
                              <a:cs typeface="+mn-cs"/>
                            </a:rPr>
                          </m:ctrlPr>
                        </m:sSubPr>
                        <m:e>
                          <m:r>
                            <a:rPr lang="en-US" sz="1200" b="1" i="1" smtClean="0">
                              <a:solidFill>
                                <a:schemeClr val="tx1"/>
                              </a:solidFill>
                              <a:latin typeface="Cambria Math" panose="02040503050406030204" pitchFamily="18" charset="0"/>
                              <a:ea typeface="+mn-ea"/>
                              <a:cs typeface="+mn-cs"/>
                            </a:rPr>
                            <m:t>𝒃</m:t>
                          </m:r>
                        </m:e>
                        <m:sub>
                          <m:r>
                            <a:rPr lang="en-US" sz="1200" b="1" i="1" smtClean="0">
                              <a:solidFill>
                                <a:schemeClr val="tx1"/>
                              </a:solidFill>
                              <a:latin typeface="Cambria Math" panose="02040503050406030204" pitchFamily="18" charset="0"/>
                              <a:ea typeface="+mn-ea"/>
                              <a:cs typeface="+mn-cs"/>
                            </a:rPr>
                            <m:t>𝑻</m:t>
                          </m:r>
                        </m:sub>
                      </m:sSub>
                      <m:r>
                        <a:rPr lang="en-US" sz="1200" b="1" i="1" smtClean="0">
                          <a:solidFill>
                            <a:schemeClr val="tx1"/>
                          </a:solidFill>
                          <a:latin typeface="Cambria Math" panose="02040503050406030204" pitchFamily="18" charset="0"/>
                          <a:ea typeface="+mn-ea"/>
                          <a:cs typeface="+mn-cs"/>
                        </a:rPr>
                        <m:t>= </m:t>
                      </m:r>
                      <m:r>
                        <a:rPr lang="en-US" sz="1200" b="1" i="1" smtClean="0">
                          <a:solidFill>
                            <a:schemeClr val="tx1"/>
                          </a:solidFill>
                          <a:latin typeface="Cambria Math" panose="02040503050406030204" pitchFamily="18" charset="0"/>
                          <a:ea typeface="Cambria Math" panose="02040503050406030204" pitchFamily="18" charset="0"/>
                        </a:rPr>
                        <m:t>𝜷</m:t>
                      </m:r>
                      <m:d>
                        <m:dPr>
                          <m:ctrlPr>
                            <a:rPr lang="en-US" sz="1200" b="1" i="1" smtClean="0">
                              <a:solidFill>
                                <a:schemeClr val="tx1"/>
                              </a:solidFill>
                              <a:latin typeface="Cambria Math" panose="02040503050406030204" pitchFamily="18" charset="0"/>
                              <a:ea typeface="Cambria Math" panose="02040503050406030204" pitchFamily="18" charset="0"/>
                            </a:rPr>
                          </m:ctrlPr>
                        </m:dPr>
                        <m:e>
                          <m:sSub>
                            <m:sSubPr>
                              <m:ctrlPr>
                                <a:rPr lang="en-US" sz="1200" b="1" i="1" smtClean="0">
                                  <a:solidFill>
                                    <a:schemeClr val="tx1"/>
                                  </a:solidFill>
                                  <a:latin typeface="Cambria Math" panose="02040503050406030204" pitchFamily="18" charset="0"/>
                                  <a:ea typeface="Cambria Math" panose="02040503050406030204" pitchFamily="18" charset="0"/>
                                </a:rPr>
                              </m:ctrlPr>
                            </m:sSubPr>
                            <m:e>
                              <m:r>
                                <a:rPr lang="en-US" sz="1200" b="1" i="1" smtClean="0">
                                  <a:solidFill>
                                    <a:schemeClr val="tx1"/>
                                  </a:solidFill>
                                  <a:latin typeface="Cambria Math" panose="02040503050406030204" pitchFamily="18" charset="0"/>
                                  <a:ea typeface="Cambria Math" panose="02040503050406030204" pitchFamily="18" charset="0"/>
                                </a:rPr>
                                <m:t>𝒍</m:t>
                              </m:r>
                            </m:e>
                            <m:sub>
                              <m:r>
                                <a:rPr lang="en-US" sz="1200" b="1" i="1" smtClean="0">
                                  <a:solidFill>
                                    <a:schemeClr val="tx1"/>
                                  </a:solidFill>
                                  <a:latin typeface="Cambria Math" panose="02040503050406030204" pitchFamily="18" charset="0"/>
                                  <a:ea typeface="Cambria Math" panose="02040503050406030204" pitchFamily="18" charset="0"/>
                                </a:rPr>
                                <m:t>𝑻</m:t>
                              </m:r>
                            </m:sub>
                          </m:sSub>
                          <m:r>
                            <a:rPr lang="en-US" sz="1200" b="1" i="1" smtClean="0">
                              <a:solidFill>
                                <a:schemeClr val="tx1"/>
                              </a:solidFill>
                              <a:latin typeface="Cambria Math" panose="02040503050406030204" pitchFamily="18" charset="0"/>
                              <a:ea typeface="Cambria Math" panose="02040503050406030204" pitchFamily="18" charset="0"/>
                            </a:rPr>
                            <m:t> − </m:t>
                          </m:r>
                          <m:sSub>
                            <m:sSubPr>
                              <m:ctrlPr>
                                <a:rPr lang="en-US" sz="1200" b="1" i="1" smtClean="0">
                                  <a:solidFill>
                                    <a:schemeClr val="tx1"/>
                                  </a:solidFill>
                                  <a:latin typeface="Cambria Math" panose="02040503050406030204" pitchFamily="18" charset="0"/>
                                  <a:ea typeface="Cambria Math" panose="02040503050406030204" pitchFamily="18" charset="0"/>
                                </a:rPr>
                              </m:ctrlPr>
                            </m:sSubPr>
                            <m:e>
                              <m:r>
                                <a:rPr lang="en-US" sz="1200" b="1" i="1" smtClean="0">
                                  <a:solidFill>
                                    <a:schemeClr val="tx1"/>
                                  </a:solidFill>
                                  <a:latin typeface="Cambria Math" panose="02040503050406030204" pitchFamily="18" charset="0"/>
                                  <a:ea typeface="Cambria Math" panose="02040503050406030204" pitchFamily="18" charset="0"/>
                                </a:rPr>
                                <m:t>𝒍</m:t>
                              </m:r>
                            </m:e>
                            <m:sub>
                              <m:r>
                                <a:rPr lang="en-US" sz="1200" b="1" i="1" smtClean="0">
                                  <a:solidFill>
                                    <a:schemeClr val="tx1"/>
                                  </a:solidFill>
                                  <a:latin typeface="Cambria Math" panose="02040503050406030204" pitchFamily="18" charset="0"/>
                                  <a:ea typeface="Cambria Math" panose="02040503050406030204" pitchFamily="18" charset="0"/>
                                </a:rPr>
                                <m:t>𝑻</m:t>
                              </m:r>
                              <m:r>
                                <a:rPr lang="en-US" sz="1200" b="1" i="1" smtClean="0">
                                  <a:solidFill>
                                    <a:schemeClr val="tx1"/>
                                  </a:solidFill>
                                  <a:latin typeface="Cambria Math" panose="02040503050406030204" pitchFamily="18" charset="0"/>
                                  <a:ea typeface="Cambria Math" panose="02040503050406030204" pitchFamily="18" charset="0"/>
                                </a:rPr>
                                <m:t>−</m:t>
                              </m:r>
                              <m:r>
                                <a:rPr lang="en-US" sz="1200" b="1" i="1" smtClean="0">
                                  <a:solidFill>
                                    <a:schemeClr val="tx1"/>
                                  </a:solidFill>
                                  <a:latin typeface="Cambria Math" panose="02040503050406030204" pitchFamily="18" charset="0"/>
                                  <a:ea typeface="Cambria Math" panose="02040503050406030204" pitchFamily="18" charset="0"/>
                                </a:rPr>
                                <m:t>𝟏</m:t>
                              </m:r>
                            </m:sub>
                          </m:sSub>
                        </m:e>
                      </m:d>
                      <m:r>
                        <a:rPr lang="en-US" sz="1200" b="1" i="1" smtClean="0">
                          <a:solidFill>
                            <a:schemeClr val="tx1"/>
                          </a:solidFill>
                          <a:latin typeface="Cambria Math" panose="02040503050406030204" pitchFamily="18" charset="0"/>
                          <a:ea typeface="Cambria Math" panose="02040503050406030204" pitchFamily="18" charset="0"/>
                        </a:rPr>
                        <m:t>+(</m:t>
                      </m:r>
                      <m:r>
                        <a:rPr lang="en-US" sz="1200" b="1" i="1" smtClean="0">
                          <a:solidFill>
                            <a:schemeClr val="tx1"/>
                          </a:solidFill>
                          <a:latin typeface="Cambria Math" panose="02040503050406030204" pitchFamily="18" charset="0"/>
                          <a:ea typeface="Cambria Math" panose="02040503050406030204" pitchFamily="18" charset="0"/>
                        </a:rPr>
                        <m:t>𝟏</m:t>
                      </m:r>
                      <m:r>
                        <a:rPr lang="en-US" sz="1200" b="1" i="1" smtClean="0">
                          <a:solidFill>
                            <a:schemeClr val="tx1"/>
                          </a:solidFill>
                          <a:latin typeface="Cambria Math" panose="02040503050406030204" pitchFamily="18" charset="0"/>
                          <a:ea typeface="Cambria Math" panose="02040503050406030204" pitchFamily="18" charset="0"/>
                        </a:rPr>
                        <m:t>−</m:t>
                      </m:r>
                      <m:r>
                        <a:rPr lang="en-US" sz="1200" b="1" i="1" smtClean="0">
                          <a:solidFill>
                            <a:schemeClr val="tx1"/>
                          </a:solidFill>
                          <a:latin typeface="Cambria Math" panose="02040503050406030204" pitchFamily="18" charset="0"/>
                          <a:ea typeface="Cambria Math" panose="02040503050406030204" pitchFamily="18" charset="0"/>
                        </a:rPr>
                        <m:t>𝜷</m:t>
                      </m:r>
                      <m:r>
                        <a:rPr lang="en-US" sz="1200" b="1" i="1" smtClean="0">
                          <a:solidFill>
                            <a:schemeClr val="tx1"/>
                          </a:solidFill>
                          <a:latin typeface="Cambria Math" panose="02040503050406030204" pitchFamily="18" charset="0"/>
                          <a:ea typeface="Cambria Math" panose="02040503050406030204" pitchFamily="18" charset="0"/>
                        </a:rPr>
                        <m:t>)</m:t>
                      </m:r>
                      <m:sSub>
                        <m:sSubPr>
                          <m:ctrlPr>
                            <a:rPr lang="en-US" sz="1200" b="1" i="1" smtClean="0">
                              <a:solidFill>
                                <a:schemeClr val="tx1"/>
                              </a:solidFill>
                              <a:latin typeface="Cambria Math" panose="02040503050406030204" pitchFamily="18" charset="0"/>
                              <a:ea typeface="Cambria Math" panose="02040503050406030204" pitchFamily="18" charset="0"/>
                            </a:rPr>
                          </m:ctrlPr>
                        </m:sSubPr>
                        <m:e>
                          <m:r>
                            <a:rPr lang="en-US" sz="1200" b="1" i="1" smtClean="0">
                              <a:solidFill>
                                <a:schemeClr val="tx1"/>
                              </a:solidFill>
                              <a:latin typeface="Cambria Math" panose="02040503050406030204" pitchFamily="18" charset="0"/>
                              <a:ea typeface="Cambria Math" panose="02040503050406030204" pitchFamily="18" charset="0"/>
                            </a:rPr>
                            <m:t>𝒃</m:t>
                          </m:r>
                        </m:e>
                        <m:sub>
                          <m:r>
                            <a:rPr lang="en-US" sz="1200" b="1" i="1" smtClean="0">
                              <a:solidFill>
                                <a:schemeClr val="tx1"/>
                              </a:solidFill>
                              <a:latin typeface="Cambria Math" panose="02040503050406030204" pitchFamily="18" charset="0"/>
                              <a:ea typeface="Cambria Math" panose="02040503050406030204" pitchFamily="18" charset="0"/>
                            </a:rPr>
                            <m:t>𝑻</m:t>
                          </m:r>
                          <m:r>
                            <a:rPr lang="en-US" sz="1200" b="1" i="1" smtClean="0">
                              <a:solidFill>
                                <a:schemeClr val="tx1"/>
                              </a:solidFill>
                              <a:latin typeface="Cambria Math" panose="02040503050406030204" pitchFamily="18" charset="0"/>
                              <a:ea typeface="Cambria Math" panose="02040503050406030204" pitchFamily="18" charset="0"/>
                            </a:rPr>
                            <m:t>−</m:t>
                          </m:r>
                          <m:r>
                            <a:rPr lang="en-US" sz="1200" b="1" i="1" smtClean="0">
                              <a:solidFill>
                                <a:schemeClr val="tx1"/>
                              </a:solidFill>
                              <a:latin typeface="Cambria Math" panose="02040503050406030204" pitchFamily="18" charset="0"/>
                              <a:ea typeface="Cambria Math" panose="02040503050406030204" pitchFamily="18" charset="0"/>
                            </a:rPr>
                            <m:t>𝟏</m:t>
                          </m:r>
                        </m:sub>
                      </m:sSub>
                    </m:oMath>
                  </m:oMathPara>
                </a14:m>
                <a:endParaRPr lang="en-US" sz="1200" b="1" dirty="0">
                  <a:solidFill>
                    <a:schemeClr val="tx1"/>
                  </a:solidFill>
                  <a:latin typeface="+mn-lt"/>
                  <a:ea typeface="+mn-ea"/>
                  <a:cs typeface="+mn-cs"/>
                </a:endParaRPr>
              </a:p>
              <a:p>
                <a:pPr marR="0" algn="l" defTabSz="914400" rtl="0" eaLnBrk="1" fontAlgn="base" latinLnBrk="0" hangingPunct="1">
                  <a:lnSpc>
                    <a:spcPct val="100000"/>
                  </a:lnSpc>
                  <a:spcBef>
                    <a:spcPts val="600"/>
                  </a:spcBef>
                  <a:spcAft>
                    <a:spcPct val="0"/>
                  </a:spcAft>
                  <a:buClrTx/>
                  <a:buSzTx/>
                  <a:tabLst/>
                </a:pPr>
                <a:endParaRPr lang="en-US" sz="1200" b="1" dirty="0">
                  <a:solidFill>
                    <a:schemeClr val="tx1"/>
                  </a:solidFill>
                </a:endParaRPr>
              </a:p>
              <a:p>
                <a:pPr marR="0" algn="l" defTabSz="914400" rtl="0" eaLnBrk="1" fontAlgn="base" latinLnBrk="0" hangingPunct="1">
                  <a:lnSpc>
                    <a:spcPct val="100000"/>
                  </a:lnSpc>
                  <a:spcBef>
                    <a:spcPts val="600"/>
                  </a:spcBef>
                  <a:spcAft>
                    <a:spcPct val="0"/>
                  </a:spcAft>
                  <a:buClrTx/>
                  <a:buSzTx/>
                  <a:tabLst/>
                </a:pPr>
                <a:r>
                  <a:rPr lang="en-US" sz="1200" b="1" dirty="0">
                    <a:solidFill>
                      <a:schemeClr val="tx1"/>
                    </a:solidFill>
                    <a:latin typeface="Arial Body"/>
                    <a:ea typeface="Cambria Math" panose="02040503050406030204" pitchFamily="18" charset="0"/>
                  </a:rPr>
                  <a:t>0 &lt; </a:t>
                </a:r>
                <a:r>
                  <a:rPr lang="en-US" sz="1400" b="1" dirty="0">
                    <a:solidFill>
                      <a:schemeClr val="tx1"/>
                    </a:solidFill>
                    <a:latin typeface="Cambria Math" panose="02040503050406030204" pitchFamily="18" charset="0"/>
                    <a:ea typeface="Cambria Math" panose="02040503050406030204" pitchFamily="18" charset="0"/>
                  </a:rPr>
                  <a:t>α</a:t>
                </a:r>
                <a:r>
                  <a:rPr lang="en-US" sz="1200" b="1" dirty="0">
                    <a:solidFill>
                      <a:schemeClr val="tx1"/>
                    </a:solidFill>
                    <a:latin typeface="Arial Body"/>
                    <a:ea typeface="Cambria Math" panose="02040503050406030204" pitchFamily="18" charset="0"/>
                  </a:rPr>
                  <a:t> &lt; 1</a:t>
                </a:r>
                <a:r>
                  <a:rPr lang="en-US" sz="1200" b="1" dirty="0">
                    <a:solidFill>
                      <a:schemeClr val="tx1"/>
                    </a:solidFill>
                    <a:latin typeface="Arial Body"/>
                  </a:rPr>
                  <a:t> </a:t>
                </a:r>
                <a:r>
                  <a:rPr lang="en-US" sz="1200" b="1" dirty="0">
                    <a:solidFill>
                      <a:schemeClr val="tx1"/>
                    </a:solidFill>
                  </a:rPr>
                  <a:t>is smoothing parameter for level </a:t>
                </a:r>
              </a:p>
              <a:p>
                <a:pPr marR="0" algn="l" defTabSz="914400" rtl="0" eaLnBrk="1" fontAlgn="base" latinLnBrk="0" hangingPunct="1">
                  <a:lnSpc>
                    <a:spcPct val="100000"/>
                  </a:lnSpc>
                  <a:spcBef>
                    <a:spcPts val="600"/>
                  </a:spcBef>
                  <a:spcAft>
                    <a:spcPct val="0"/>
                  </a:spcAft>
                  <a:buClrTx/>
                  <a:buSzTx/>
                  <a:tabLst/>
                </a:pPr>
                <a:r>
                  <a:rPr lang="en-US" sz="1200" b="1" dirty="0">
                    <a:solidFill>
                      <a:schemeClr val="tx1"/>
                    </a:solidFill>
                  </a:rPr>
                  <a:t>0 &lt; </a:t>
                </a:r>
                <a:r>
                  <a:rPr lang="en-US" sz="1400" b="1" dirty="0">
                    <a:solidFill>
                      <a:schemeClr val="tx1"/>
                    </a:solidFill>
                    <a:latin typeface="Cambria Math" panose="02040503050406030204" pitchFamily="18" charset="0"/>
                    <a:ea typeface="Cambria Math" panose="02040503050406030204" pitchFamily="18" charset="0"/>
                    <a:sym typeface="Symbol" panose="05050102010706020507" pitchFamily="18" charset="2"/>
                  </a:rPr>
                  <a:t> </a:t>
                </a:r>
                <a:r>
                  <a:rPr lang="en-US" sz="1200" b="1" dirty="0">
                    <a:solidFill>
                      <a:schemeClr val="tx1"/>
                    </a:solidFill>
                    <a:latin typeface="Arial Body"/>
                    <a:ea typeface="Cambria Math" panose="02040503050406030204" pitchFamily="18" charset="0"/>
                    <a:sym typeface="Symbol" panose="05050102010706020507" pitchFamily="18" charset="2"/>
                  </a:rPr>
                  <a:t>&lt; 1</a:t>
                </a:r>
                <a:r>
                  <a:rPr lang="en-US" sz="1200" b="1" dirty="0">
                    <a:solidFill>
                      <a:schemeClr val="tx1"/>
                    </a:solidFill>
                    <a:latin typeface="Arial Body"/>
                    <a:sym typeface="Symbol" panose="05050102010706020507" pitchFamily="18" charset="2"/>
                  </a:rPr>
                  <a:t> </a:t>
                </a:r>
                <a:r>
                  <a:rPr lang="en-US" sz="1200" b="1" dirty="0">
                    <a:solidFill>
                      <a:schemeClr val="tx1"/>
                    </a:solidFill>
                    <a:sym typeface="Symbol" panose="05050102010706020507" pitchFamily="18" charset="2"/>
                  </a:rPr>
                  <a:t>is smoothing parameter for trend</a:t>
                </a:r>
                <a:endParaRPr lang="en-US" sz="1200" b="1" dirty="0">
                  <a:solidFill>
                    <a:schemeClr val="tx1"/>
                  </a:solidFill>
                  <a:latin typeface="+mn-lt"/>
                  <a:ea typeface="+mn-ea"/>
                  <a:cs typeface="+mn-cs"/>
                </a:endParaRPr>
              </a:p>
            </p:txBody>
          </p:sp>
        </mc:Choice>
        <mc:Fallback xmlns="">
          <p:sp>
            <p:nvSpPr>
              <p:cNvPr id="6" name="Rectangle: Rounded Corners 5">
                <a:extLst>
                  <a:ext uri="{FF2B5EF4-FFF2-40B4-BE49-F238E27FC236}">
                    <a16:creationId xmlns:a16="http://schemas.microsoft.com/office/drawing/2014/main" id="{68A3E29B-9ED3-49EB-868A-EDE6C2E7C98E}"/>
                  </a:ext>
                </a:extLst>
              </p:cNvPr>
              <p:cNvSpPr>
                <a:spLocks noRot="1" noChangeAspect="1" noMove="1" noResize="1" noEditPoints="1" noAdjustHandles="1" noChangeArrowheads="1" noChangeShapeType="1" noTextEdit="1"/>
              </p:cNvSpPr>
              <p:nvPr/>
            </p:nvSpPr>
            <p:spPr bwMode="auto">
              <a:xfrm>
                <a:off x="455612" y="2438400"/>
                <a:ext cx="3581400" cy="3200400"/>
              </a:xfrm>
              <a:prstGeom prst="roundRect">
                <a:avLst>
                  <a:gd name="adj" fmla="val 7143"/>
                </a:avLst>
              </a:prstGeom>
              <a:blipFill>
                <a:blip r:embed="rId2"/>
                <a:stretch>
                  <a:fillRect/>
                </a:stretch>
              </a:blipFill>
              <a:ln>
                <a:noFill/>
                <a:headEnd type="none" w="med" len="med"/>
                <a:tailEnd type="none" w="med" len="med"/>
              </a:ln>
              <a:effectLst/>
            </p:spPr>
            <p:txBody>
              <a:bodyPr/>
              <a:lstStyle/>
              <a:p>
                <a:r>
                  <a:rPr lang="en-US">
                    <a:noFill/>
                  </a:rPr>
                  <a:t> </a:t>
                </a:r>
              </a:p>
            </p:txBody>
          </p:sp>
        </mc:Fallback>
      </mc:AlternateContent>
      <p:sp>
        <p:nvSpPr>
          <p:cNvPr id="7" name="Rectangle: Rounded Corners 6">
            <a:extLst>
              <a:ext uri="{FF2B5EF4-FFF2-40B4-BE49-F238E27FC236}">
                <a16:creationId xmlns:a16="http://schemas.microsoft.com/office/drawing/2014/main" id="{294C3AFC-40AB-437A-ADC7-DAC1058235BA}"/>
              </a:ext>
            </a:extLst>
          </p:cNvPr>
          <p:cNvSpPr/>
          <p:nvPr/>
        </p:nvSpPr>
        <p:spPr bwMode="auto">
          <a:xfrm>
            <a:off x="5205414" y="4358453"/>
            <a:ext cx="3581400" cy="1252714"/>
          </a:xfrm>
          <a:prstGeom prst="roundRect">
            <a:avLst>
              <a:gd name="adj" fmla="val 7143"/>
            </a:avLst>
          </a:prstGeom>
          <a:solidFill>
            <a:schemeClr val="tx2">
              <a:lumMod val="40000"/>
              <a:lumOff val="60000"/>
            </a:schemeClr>
          </a:solidFill>
          <a:ln w="19050">
            <a:solidFill>
              <a:srgbClr val="80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t" anchorCtr="0" compatLnSpc="1">
            <a:prstTxWarp prst="textNoShape">
              <a:avLst/>
            </a:prstTxWarp>
          </a:bodyPr>
          <a:lstStyle/>
          <a:p>
            <a:pPr marR="0" algn="l" defTabSz="914400" rtl="0" eaLnBrk="1" fontAlgn="base" latinLnBrk="0" hangingPunct="1">
              <a:lnSpc>
                <a:spcPct val="100000"/>
              </a:lnSpc>
              <a:spcBef>
                <a:spcPts val="600"/>
              </a:spcBef>
              <a:spcAft>
                <a:spcPct val="0"/>
              </a:spcAft>
              <a:buClrTx/>
              <a:buSzTx/>
              <a:tabLst/>
            </a:pPr>
            <a:r>
              <a:rPr lang="en-US" sz="1200" b="1" dirty="0">
                <a:solidFill>
                  <a:schemeClr val="tx1"/>
                </a:solidFill>
                <a:latin typeface="+mn-lt"/>
                <a:ea typeface="+mn-ea"/>
                <a:cs typeface="+mn-cs"/>
              </a:rPr>
              <a:t>Issues with model</a:t>
            </a:r>
          </a:p>
          <a:p>
            <a:pPr marL="171450" marR="0" indent="-17145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pPr>
            <a:r>
              <a:rPr lang="en-US" sz="1200" b="1" dirty="0">
                <a:solidFill>
                  <a:schemeClr val="tx1"/>
                </a:solidFill>
              </a:rPr>
              <a:t>Forecast keeps on increasing or decreasing indefinitely</a:t>
            </a:r>
          </a:p>
          <a:p>
            <a:pPr marL="171450" marR="0" indent="-17145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pPr>
            <a:r>
              <a:rPr lang="en-US" sz="1200" b="1" dirty="0">
                <a:solidFill>
                  <a:schemeClr val="tx1"/>
                </a:solidFill>
              </a:rPr>
              <a:t>Method tends to over forecast for longer forecast horizon</a:t>
            </a:r>
          </a:p>
        </p:txBody>
      </p:sp>
      <p:pic>
        <p:nvPicPr>
          <p:cNvPr id="9" name="Picture 8">
            <a:extLst>
              <a:ext uri="{FF2B5EF4-FFF2-40B4-BE49-F238E27FC236}">
                <a16:creationId xmlns:a16="http://schemas.microsoft.com/office/drawing/2014/main" id="{AC467F0F-A40C-411F-9C15-2818C55FDA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2690" y="1377481"/>
            <a:ext cx="4286848" cy="2857899"/>
          </a:xfrm>
          <a:prstGeom prst="rect">
            <a:avLst/>
          </a:prstGeom>
        </p:spPr>
      </p:pic>
      <p:sp>
        <p:nvSpPr>
          <p:cNvPr id="11" name="Rectangle 10">
            <a:extLst>
              <a:ext uri="{FF2B5EF4-FFF2-40B4-BE49-F238E27FC236}">
                <a16:creationId xmlns:a16="http://schemas.microsoft.com/office/drawing/2014/main" id="{E620B075-C559-4378-82B2-8744960161EF}"/>
              </a:ext>
            </a:extLst>
          </p:cNvPr>
          <p:cNvSpPr/>
          <p:nvPr/>
        </p:nvSpPr>
        <p:spPr bwMode="auto">
          <a:xfrm>
            <a:off x="303212" y="338781"/>
            <a:ext cx="8867776" cy="285107"/>
          </a:xfrm>
          <a:prstGeom prst="rect">
            <a:avLst/>
          </a:prstGeom>
          <a:solidFill>
            <a:srgbClr val="CBD3D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latin typeface="+mn-lt"/>
                <a:ea typeface="+mn-ea"/>
                <a:cs typeface="+mn-cs"/>
              </a:rPr>
              <a:t>HOLT’S METHOD</a:t>
            </a:r>
          </a:p>
        </p:txBody>
      </p:sp>
    </p:spTree>
    <p:extLst>
      <p:ext uri="{BB962C8B-B14F-4D97-AF65-F5344CB8AC3E}">
        <p14:creationId xmlns:p14="http://schemas.microsoft.com/office/powerpoint/2010/main" val="2399938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BEB93F-7662-4D24-A823-5C4957BD21D7}"/>
              </a:ext>
            </a:extLst>
          </p:cNvPr>
          <p:cNvSpPr/>
          <p:nvPr/>
        </p:nvSpPr>
        <p:spPr bwMode="auto">
          <a:xfrm>
            <a:off x="3236912" y="6629400"/>
            <a:ext cx="34290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bg1"/>
                </a:solidFill>
              </a:rPr>
              <a:t>EXPONENTIAL SMOOTHING</a:t>
            </a:r>
            <a:endParaRPr lang="en-US" sz="1600" b="1" dirty="0">
              <a:solidFill>
                <a:schemeClr val="bg1"/>
              </a:solidFill>
              <a:latin typeface="+mn-lt"/>
              <a:ea typeface="+mn-ea"/>
              <a:cs typeface="+mn-cs"/>
            </a:endParaRPr>
          </a:p>
        </p:txBody>
      </p:sp>
      <p:sp>
        <p:nvSpPr>
          <p:cNvPr id="3" name="Rectangle 2">
            <a:extLst>
              <a:ext uri="{FF2B5EF4-FFF2-40B4-BE49-F238E27FC236}">
                <a16:creationId xmlns:a16="http://schemas.microsoft.com/office/drawing/2014/main" id="{76CFE339-7E6E-42CD-B151-2B0DBF7CDDE2}"/>
              </a:ext>
            </a:extLst>
          </p:cNvPr>
          <p:cNvSpPr/>
          <p:nvPr/>
        </p:nvSpPr>
        <p:spPr bwMode="auto">
          <a:xfrm>
            <a:off x="303212" y="338781"/>
            <a:ext cx="8867776" cy="285107"/>
          </a:xfrm>
          <a:prstGeom prst="rect">
            <a:avLst/>
          </a:prstGeom>
          <a:solidFill>
            <a:srgbClr val="CBD3D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latin typeface="+mn-lt"/>
                <a:ea typeface="+mn-ea"/>
                <a:cs typeface="+mn-cs"/>
              </a:rPr>
              <a:t>HOLT’S METHOD</a:t>
            </a:r>
          </a:p>
        </p:txBody>
      </p:sp>
      <p:sp>
        <p:nvSpPr>
          <p:cNvPr id="4" name="Rectangle: Rounded Corners 3">
            <a:extLst>
              <a:ext uri="{FF2B5EF4-FFF2-40B4-BE49-F238E27FC236}">
                <a16:creationId xmlns:a16="http://schemas.microsoft.com/office/drawing/2014/main" id="{9B58E171-95F2-45B7-AEE6-66137841CCD2}"/>
              </a:ext>
            </a:extLst>
          </p:cNvPr>
          <p:cNvSpPr/>
          <p:nvPr/>
        </p:nvSpPr>
        <p:spPr bwMode="auto">
          <a:xfrm>
            <a:off x="454861" y="990600"/>
            <a:ext cx="3581400" cy="1447800"/>
          </a:xfrm>
          <a:prstGeom prst="roundRect">
            <a:avLst>
              <a:gd name="adj" fmla="val 7143"/>
            </a:avLst>
          </a:prstGeom>
          <a:solidFill>
            <a:srgbClr val="666666"/>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t" anchorCtr="0" compatLnSpc="1">
            <a:prstTxWarp prst="textNoShape">
              <a:avLst/>
            </a:prstTxWarp>
          </a:bodyPr>
          <a:lstStyle/>
          <a:p>
            <a:pPr marR="0" algn="l" defTabSz="914400" rtl="0" eaLnBrk="1" fontAlgn="base" latinLnBrk="0" hangingPunct="1">
              <a:lnSpc>
                <a:spcPct val="100000"/>
              </a:lnSpc>
              <a:spcBef>
                <a:spcPts val="600"/>
              </a:spcBef>
              <a:spcAft>
                <a:spcPct val="0"/>
              </a:spcAft>
              <a:buClrTx/>
              <a:buSzTx/>
              <a:tabLst/>
            </a:pPr>
            <a:r>
              <a:rPr lang="en-US" sz="1200" b="1" dirty="0">
                <a:solidFill>
                  <a:schemeClr val="bg1"/>
                </a:solidFill>
                <a:latin typeface="+mn-lt"/>
                <a:ea typeface="+mn-ea"/>
                <a:cs typeface="+mn-cs"/>
              </a:rPr>
              <a:t>Holt’s </a:t>
            </a:r>
            <a:r>
              <a:rPr lang="en-US" sz="1200" b="1" dirty="0">
                <a:solidFill>
                  <a:schemeClr val="bg1"/>
                </a:solidFill>
              </a:rPr>
              <a:t>Damped Trend</a:t>
            </a:r>
            <a:r>
              <a:rPr lang="en-US" sz="1200" b="1" dirty="0">
                <a:solidFill>
                  <a:schemeClr val="bg1"/>
                </a:solidFill>
                <a:latin typeface="+mn-lt"/>
                <a:ea typeface="+mn-ea"/>
                <a:cs typeface="+mn-cs"/>
              </a:rPr>
              <a:t> </a:t>
            </a:r>
            <a:r>
              <a:rPr lang="en-US" sz="1200" b="1" dirty="0">
                <a:solidFill>
                  <a:schemeClr val="bg1"/>
                </a:solidFill>
              </a:rPr>
              <a:t>M</a:t>
            </a:r>
            <a:r>
              <a:rPr lang="en-US" sz="1200" b="1" dirty="0">
                <a:solidFill>
                  <a:schemeClr val="bg1"/>
                </a:solidFill>
                <a:latin typeface="+mn-lt"/>
                <a:ea typeface="+mn-ea"/>
                <a:cs typeface="+mn-cs"/>
              </a:rPr>
              <a:t>ethod</a:t>
            </a:r>
          </a:p>
          <a:p>
            <a:pPr marL="171450" marR="0" indent="-17145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pPr>
            <a:r>
              <a:rPr lang="en-US" sz="1200" b="1" dirty="0">
                <a:solidFill>
                  <a:schemeClr val="bg1"/>
                </a:solidFill>
              </a:rPr>
              <a:t>Another parameter is introduced to dampen the trend over time</a:t>
            </a:r>
          </a:p>
          <a:p>
            <a:pPr marL="171450" marR="0" indent="-17145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pPr>
            <a:r>
              <a:rPr lang="en-US" sz="1200" b="1" dirty="0">
                <a:solidFill>
                  <a:schemeClr val="bg1"/>
                </a:solidFill>
              </a:rPr>
              <a:t>Three parameter are estimated – one for trend, second for level and third for damping the trend</a:t>
            </a:r>
          </a:p>
          <a:p>
            <a:pPr marL="171450" marR="0" indent="-17145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pPr>
            <a:endParaRPr lang="en-US" sz="1200" b="1" dirty="0">
              <a:solidFill>
                <a:schemeClr val="bg1"/>
              </a:solidFill>
            </a:endParaRPr>
          </a:p>
        </p:txBody>
      </p:sp>
      <mc:AlternateContent xmlns:mc="http://schemas.openxmlformats.org/markup-compatibility/2006" xmlns:a14="http://schemas.microsoft.com/office/drawing/2010/main">
        <mc:Choice Requires="a14">
          <p:sp>
            <p:nvSpPr>
              <p:cNvPr id="5" name="Rectangle: Rounded Corners 4">
                <a:extLst>
                  <a:ext uri="{FF2B5EF4-FFF2-40B4-BE49-F238E27FC236}">
                    <a16:creationId xmlns:a16="http://schemas.microsoft.com/office/drawing/2014/main" id="{D1F3E526-5037-4B7F-9C3E-95F4E92B478B}"/>
                  </a:ext>
                </a:extLst>
              </p:cNvPr>
              <p:cNvSpPr/>
              <p:nvPr/>
            </p:nvSpPr>
            <p:spPr bwMode="auto">
              <a:xfrm>
                <a:off x="455612" y="2667000"/>
                <a:ext cx="3581400" cy="3200400"/>
              </a:xfrm>
              <a:prstGeom prst="roundRect">
                <a:avLst>
                  <a:gd name="adj" fmla="val 7143"/>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ts val="600"/>
                  </a:spcBef>
                  <a:spcAft>
                    <a:spcPct val="0"/>
                  </a:spcAft>
                  <a:buClrTx/>
                  <a:buSzTx/>
                  <a:tabLst/>
                </a:pPr>
                <a:r>
                  <a:rPr lang="en-US" sz="1200" b="1" dirty="0">
                    <a:solidFill>
                      <a:schemeClr val="tx1"/>
                    </a:solidFill>
                    <a:latin typeface="+mn-lt"/>
                    <a:ea typeface="+mn-ea"/>
                    <a:cs typeface="+mn-cs"/>
                  </a:rPr>
                  <a:t>Component form</a:t>
                </a:r>
              </a:p>
              <a:p>
                <a:pPr marL="171450" marR="0" indent="-17145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pPr>
                <a:r>
                  <a:rPr lang="en-US" sz="1200" b="1" dirty="0">
                    <a:solidFill>
                      <a:schemeClr val="tx1"/>
                    </a:solidFill>
                  </a:rPr>
                  <a:t>Forecast Equation</a:t>
                </a:r>
              </a:p>
              <a:p>
                <a:pPr marR="0" algn="l" defTabSz="914400" rtl="0" eaLnBrk="1" fontAlgn="base" latinLnBrk="0" hangingPunct="1">
                  <a:lnSpc>
                    <a:spcPct val="100000"/>
                  </a:lnSpc>
                  <a:spcBef>
                    <a:spcPts val="600"/>
                  </a:spcBef>
                  <a:spcAft>
                    <a:spcPct val="0"/>
                  </a:spcAft>
                  <a:buClrTx/>
                  <a:buSzTx/>
                  <a:tabLst/>
                </a:pPr>
                <a14:m>
                  <m:oMathPara xmlns:m="http://schemas.openxmlformats.org/officeDocument/2006/math">
                    <m:oMathParaPr>
                      <m:jc m:val="centerGroup"/>
                    </m:oMathParaPr>
                    <m:oMath xmlns:m="http://schemas.openxmlformats.org/officeDocument/2006/math">
                      <m:sSub>
                        <m:sSubPr>
                          <m:ctrlPr>
                            <a:rPr lang="en-US" sz="1200" b="1" i="1" smtClean="0">
                              <a:solidFill>
                                <a:schemeClr val="tx1"/>
                              </a:solidFill>
                              <a:latin typeface="Cambria Math" panose="02040503050406030204" pitchFamily="18" charset="0"/>
                            </a:rPr>
                          </m:ctrlPr>
                        </m:sSubPr>
                        <m:e>
                          <m:acc>
                            <m:accPr>
                              <m:chr m:val="̂"/>
                              <m:ctrlPr>
                                <a:rPr lang="en-US" sz="1200" b="1" i="1" smtClean="0">
                                  <a:solidFill>
                                    <a:schemeClr val="tx1"/>
                                  </a:solidFill>
                                  <a:latin typeface="Cambria Math" panose="02040503050406030204" pitchFamily="18" charset="0"/>
                                </a:rPr>
                              </m:ctrlPr>
                            </m:accPr>
                            <m:e>
                              <m:r>
                                <a:rPr lang="en-US" sz="1200" b="1" i="1" smtClean="0">
                                  <a:solidFill>
                                    <a:schemeClr val="tx1"/>
                                  </a:solidFill>
                                  <a:latin typeface="Cambria Math" panose="02040503050406030204" pitchFamily="18" charset="0"/>
                                </a:rPr>
                                <m:t>𝒚</m:t>
                              </m:r>
                            </m:e>
                          </m:acc>
                        </m:e>
                        <m:sub>
                          <m:r>
                            <a:rPr lang="en-US" sz="1200" b="1" i="1" smtClean="0">
                              <a:solidFill>
                                <a:schemeClr val="tx1"/>
                              </a:solidFill>
                              <a:latin typeface="Cambria Math" panose="02040503050406030204" pitchFamily="18" charset="0"/>
                            </a:rPr>
                            <m:t>𝑻</m:t>
                          </m:r>
                          <m:r>
                            <a:rPr lang="en-US" sz="1200" b="1" i="1" smtClean="0">
                              <a:solidFill>
                                <a:schemeClr val="tx1"/>
                              </a:solidFill>
                              <a:latin typeface="Cambria Math" panose="02040503050406030204" pitchFamily="18" charset="0"/>
                            </a:rPr>
                            <m:t>+</m:t>
                          </m:r>
                          <m:r>
                            <a:rPr lang="en-US" sz="1200" b="1" i="1" smtClean="0">
                              <a:solidFill>
                                <a:schemeClr val="tx1"/>
                              </a:solidFill>
                              <a:latin typeface="Cambria Math" panose="02040503050406030204" pitchFamily="18" charset="0"/>
                            </a:rPr>
                            <m:t>𝒉</m:t>
                          </m:r>
                        </m:sub>
                      </m:sSub>
                      <m:r>
                        <a:rPr lang="en-US" sz="1200" b="1" i="1" smtClean="0">
                          <a:solidFill>
                            <a:schemeClr val="tx1"/>
                          </a:solidFill>
                          <a:latin typeface="Cambria Math" panose="02040503050406030204" pitchFamily="18" charset="0"/>
                        </a:rPr>
                        <m:t>= </m:t>
                      </m:r>
                      <m:sSub>
                        <m:sSubPr>
                          <m:ctrlPr>
                            <a:rPr lang="en-US" sz="1200" b="1" i="1" smtClean="0">
                              <a:solidFill>
                                <a:schemeClr val="tx1"/>
                              </a:solidFill>
                              <a:latin typeface="Cambria Math" panose="02040503050406030204" pitchFamily="18" charset="0"/>
                            </a:rPr>
                          </m:ctrlPr>
                        </m:sSubPr>
                        <m:e>
                          <m:r>
                            <a:rPr lang="en-US" sz="1200" b="1" i="1" smtClean="0">
                              <a:solidFill>
                                <a:schemeClr val="tx1"/>
                              </a:solidFill>
                              <a:latin typeface="Cambria Math" panose="02040503050406030204" pitchFamily="18" charset="0"/>
                            </a:rPr>
                            <m:t>𝒍</m:t>
                          </m:r>
                        </m:e>
                        <m:sub>
                          <m:r>
                            <a:rPr lang="en-US" sz="1200" b="1" i="1" smtClean="0">
                              <a:solidFill>
                                <a:schemeClr val="tx1"/>
                              </a:solidFill>
                              <a:latin typeface="Cambria Math" panose="02040503050406030204" pitchFamily="18" charset="0"/>
                            </a:rPr>
                            <m:t>𝑻</m:t>
                          </m:r>
                        </m:sub>
                      </m:sSub>
                      <m:r>
                        <a:rPr lang="en-US" sz="1200" b="1" i="1" smtClean="0">
                          <a:solidFill>
                            <a:schemeClr val="tx1"/>
                          </a:solidFill>
                          <a:latin typeface="Cambria Math" panose="02040503050406030204" pitchFamily="18" charset="0"/>
                        </a:rPr>
                        <m:t>+(</m:t>
                      </m:r>
                      <m:r>
                        <a:rPr lang="en-US" sz="1200" b="1" i="1">
                          <a:solidFill>
                            <a:schemeClr val="tx1"/>
                          </a:solidFill>
                          <a:latin typeface="Cambria Math" panose="02040503050406030204" pitchFamily="18" charset="0"/>
                          <a:ea typeface="Cambria Math" panose="02040503050406030204" pitchFamily="18" charset="0"/>
                        </a:rPr>
                        <m:t>∅</m:t>
                      </m:r>
                      <m:r>
                        <a:rPr lang="en-US" sz="1200" b="1" i="1" smtClean="0">
                          <a:solidFill>
                            <a:schemeClr val="tx1"/>
                          </a:solidFill>
                          <a:latin typeface="Cambria Math" panose="02040503050406030204" pitchFamily="18" charset="0"/>
                          <a:ea typeface="Cambria Math" panose="02040503050406030204" pitchFamily="18" charset="0"/>
                        </a:rPr>
                        <m:t>+ </m:t>
                      </m:r>
                      <m:sSup>
                        <m:sSupPr>
                          <m:ctrlPr>
                            <a:rPr lang="en-US" sz="1200" b="1" i="1" smtClean="0">
                              <a:solidFill>
                                <a:schemeClr val="tx1"/>
                              </a:solidFill>
                              <a:latin typeface="Cambria Math" panose="02040503050406030204" pitchFamily="18" charset="0"/>
                              <a:ea typeface="Cambria Math" panose="02040503050406030204" pitchFamily="18" charset="0"/>
                            </a:rPr>
                          </m:ctrlPr>
                        </m:sSupPr>
                        <m:e>
                          <m:r>
                            <a:rPr lang="en-US" sz="1200" b="1" i="1" smtClean="0">
                              <a:solidFill>
                                <a:schemeClr val="tx1"/>
                              </a:solidFill>
                              <a:latin typeface="Cambria Math" panose="02040503050406030204" pitchFamily="18" charset="0"/>
                              <a:ea typeface="Cambria Math" panose="02040503050406030204" pitchFamily="18" charset="0"/>
                            </a:rPr>
                            <m:t>∅</m:t>
                          </m:r>
                        </m:e>
                        <m:sup>
                          <m:r>
                            <a:rPr lang="en-US" sz="1200" b="1" i="1" smtClean="0">
                              <a:solidFill>
                                <a:schemeClr val="tx1"/>
                              </a:solidFill>
                              <a:latin typeface="Cambria Math" panose="02040503050406030204" pitchFamily="18" charset="0"/>
                              <a:ea typeface="Cambria Math" panose="02040503050406030204" pitchFamily="18" charset="0"/>
                            </a:rPr>
                            <m:t>𝟐</m:t>
                          </m:r>
                        </m:sup>
                      </m:sSup>
                      <m:r>
                        <a:rPr lang="en-US" sz="1200" b="1" i="1" smtClean="0">
                          <a:solidFill>
                            <a:schemeClr val="tx1"/>
                          </a:solidFill>
                          <a:latin typeface="Cambria Math" panose="02040503050406030204" pitchFamily="18" charset="0"/>
                          <a:ea typeface="Cambria Math" panose="02040503050406030204" pitchFamily="18" charset="0"/>
                        </a:rPr>
                        <m:t>+ …+ </m:t>
                      </m:r>
                      <m:sSup>
                        <m:sSupPr>
                          <m:ctrlPr>
                            <a:rPr lang="en-US" sz="1200" b="1" i="1" smtClean="0">
                              <a:solidFill>
                                <a:schemeClr val="tx1"/>
                              </a:solidFill>
                              <a:latin typeface="Cambria Math" panose="02040503050406030204" pitchFamily="18" charset="0"/>
                              <a:ea typeface="Cambria Math" panose="02040503050406030204" pitchFamily="18" charset="0"/>
                            </a:rPr>
                          </m:ctrlPr>
                        </m:sSupPr>
                        <m:e>
                          <m:r>
                            <a:rPr lang="en-US" sz="1200" b="1" i="1" smtClean="0">
                              <a:solidFill>
                                <a:schemeClr val="tx1"/>
                              </a:solidFill>
                              <a:latin typeface="Cambria Math" panose="02040503050406030204" pitchFamily="18" charset="0"/>
                              <a:ea typeface="Cambria Math" panose="02040503050406030204" pitchFamily="18" charset="0"/>
                            </a:rPr>
                            <m:t>∅</m:t>
                          </m:r>
                        </m:e>
                        <m:sup>
                          <m:r>
                            <a:rPr lang="en-US" sz="1200" b="1" i="1" smtClean="0">
                              <a:solidFill>
                                <a:schemeClr val="tx1"/>
                              </a:solidFill>
                              <a:latin typeface="Cambria Math" panose="02040503050406030204" pitchFamily="18" charset="0"/>
                              <a:ea typeface="Cambria Math" panose="02040503050406030204" pitchFamily="18" charset="0"/>
                            </a:rPr>
                            <m:t>𝒉</m:t>
                          </m:r>
                        </m:sup>
                      </m:sSup>
                      <m:r>
                        <a:rPr lang="en-US" sz="1200" b="1" i="1" smtClean="0">
                          <a:solidFill>
                            <a:schemeClr val="tx1"/>
                          </a:solidFill>
                          <a:latin typeface="Cambria Math" panose="02040503050406030204" pitchFamily="18" charset="0"/>
                        </a:rPr>
                        <m:t>)</m:t>
                      </m:r>
                      <m:sSub>
                        <m:sSubPr>
                          <m:ctrlPr>
                            <a:rPr lang="en-US" sz="1200" b="1" i="1" smtClean="0">
                              <a:solidFill>
                                <a:schemeClr val="tx1"/>
                              </a:solidFill>
                              <a:latin typeface="Cambria Math" panose="02040503050406030204" pitchFamily="18" charset="0"/>
                            </a:rPr>
                          </m:ctrlPr>
                        </m:sSubPr>
                        <m:e>
                          <m:r>
                            <a:rPr lang="en-US" sz="1200" b="1" i="1" smtClean="0">
                              <a:solidFill>
                                <a:schemeClr val="tx1"/>
                              </a:solidFill>
                              <a:latin typeface="Cambria Math" panose="02040503050406030204" pitchFamily="18" charset="0"/>
                            </a:rPr>
                            <m:t>𝒃</m:t>
                          </m:r>
                        </m:e>
                        <m:sub>
                          <m:r>
                            <a:rPr lang="en-US" sz="1200" b="1" i="1" smtClean="0">
                              <a:solidFill>
                                <a:schemeClr val="tx1"/>
                              </a:solidFill>
                              <a:latin typeface="Cambria Math" panose="02040503050406030204" pitchFamily="18" charset="0"/>
                            </a:rPr>
                            <m:t>𝑻</m:t>
                          </m:r>
                        </m:sub>
                      </m:sSub>
                    </m:oMath>
                  </m:oMathPara>
                </a14:m>
                <a:endParaRPr lang="en-US" sz="1200" b="1" dirty="0">
                  <a:solidFill>
                    <a:schemeClr val="tx1"/>
                  </a:solidFill>
                  <a:latin typeface="+mn-lt"/>
                  <a:ea typeface="+mn-ea"/>
                  <a:cs typeface="+mn-cs"/>
                </a:endParaRPr>
              </a:p>
              <a:p>
                <a:pPr marR="0" algn="l" defTabSz="914400" rtl="0" eaLnBrk="1" fontAlgn="base" latinLnBrk="0" hangingPunct="1">
                  <a:lnSpc>
                    <a:spcPct val="100000"/>
                  </a:lnSpc>
                  <a:spcBef>
                    <a:spcPts val="600"/>
                  </a:spcBef>
                  <a:spcAft>
                    <a:spcPct val="0"/>
                  </a:spcAft>
                  <a:buClrTx/>
                  <a:buSzTx/>
                  <a:tabLst/>
                </a:pPr>
                <a:endParaRPr lang="en-US" sz="1200" b="1" dirty="0">
                  <a:solidFill>
                    <a:schemeClr val="tx1"/>
                  </a:solidFill>
                  <a:latin typeface="+mn-lt"/>
                  <a:ea typeface="+mn-ea"/>
                  <a:cs typeface="+mn-cs"/>
                </a:endParaRPr>
              </a:p>
              <a:p>
                <a:pPr marL="171450" marR="0" indent="-17145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pPr>
                <a:r>
                  <a:rPr lang="en-US" sz="1200" b="1" dirty="0">
                    <a:solidFill>
                      <a:schemeClr val="tx1"/>
                    </a:solidFill>
                    <a:latin typeface="+mn-lt"/>
                    <a:ea typeface="+mn-ea"/>
                    <a:cs typeface="+mn-cs"/>
                  </a:rPr>
                  <a:t>Level Equation</a:t>
                </a:r>
              </a:p>
              <a:p>
                <a:pPr marR="0" algn="l" defTabSz="914400" rtl="0" eaLnBrk="1" fontAlgn="base" latinLnBrk="0" hangingPunct="1">
                  <a:lnSpc>
                    <a:spcPct val="100000"/>
                  </a:lnSpc>
                  <a:spcBef>
                    <a:spcPts val="600"/>
                  </a:spcBef>
                  <a:spcAft>
                    <a:spcPct val="0"/>
                  </a:spcAft>
                  <a:buClrTx/>
                  <a:buSzTx/>
                  <a:tabLst/>
                </a:pPr>
                <a14:m>
                  <m:oMathPara xmlns:m="http://schemas.openxmlformats.org/officeDocument/2006/math">
                    <m:oMathParaPr>
                      <m:jc m:val="centerGroup"/>
                    </m:oMathParaPr>
                    <m:oMath xmlns:m="http://schemas.openxmlformats.org/officeDocument/2006/math">
                      <m:sSub>
                        <m:sSubPr>
                          <m:ctrlPr>
                            <a:rPr lang="en-US" sz="1200" b="1" i="1" smtClean="0">
                              <a:solidFill>
                                <a:schemeClr val="tx1"/>
                              </a:solidFill>
                              <a:latin typeface="Cambria Math" panose="02040503050406030204" pitchFamily="18" charset="0"/>
                              <a:ea typeface="+mn-ea"/>
                              <a:cs typeface="+mn-cs"/>
                            </a:rPr>
                          </m:ctrlPr>
                        </m:sSubPr>
                        <m:e>
                          <m:r>
                            <a:rPr lang="en-US" sz="1200" b="1" i="1" smtClean="0">
                              <a:solidFill>
                                <a:schemeClr val="tx1"/>
                              </a:solidFill>
                              <a:latin typeface="Cambria Math" panose="02040503050406030204" pitchFamily="18" charset="0"/>
                              <a:ea typeface="+mn-ea"/>
                              <a:cs typeface="+mn-cs"/>
                            </a:rPr>
                            <m:t>𝒍</m:t>
                          </m:r>
                        </m:e>
                        <m:sub>
                          <m:r>
                            <a:rPr lang="en-US" sz="1200" b="1" i="1" smtClean="0">
                              <a:solidFill>
                                <a:schemeClr val="tx1"/>
                              </a:solidFill>
                              <a:latin typeface="Cambria Math" panose="02040503050406030204" pitchFamily="18" charset="0"/>
                              <a:ea typeface="+mn-ea"/>
                              <a:cs typeface="+mn-cs"/>
                            </a:rPr>
                            <m:t>𝑻</m:t>
                          </m:r>
                        </m:sub>
                      </m:sSub>
                      <m:r>
                        <a:rPr lang="en-US" sz="1200" b="1" i="1" smtClean="0">
                          <a:solidFill>
                            <a:schemeClr val="tx1"/>
                          </a:solidFill>
                          <a:latin typeface="Cambria Math" panose="02040503050406030204" pitchFamily="18" charset="0"/>
                          <a:ea typeface="+mn-ea"/>
                          <a:cs typeface="+mn-cs"/>
                        </a:rPr>
                        <m:t>= </m:t>
                      </m:r>
                      <m:r>
                        <a:rPr lang="en-US" sz="1200" b="1" i="1" smtClean="0">
                          <a:solidFill>
                            <a:schemeClr val="tx1"/>
                          </a:solidFill>
                          <a:latin typeface="Cambria Math" panose="02040503050406030204" pitchFamily="18" charset="0"/>
                          <a:ea typeface="Cambria Math" panose="02040503050406030204" pitchFamily="18" charset="0"/>
                        </a:rPr>
                        <m:t>𝜶</m:t>
                      </m:r>
                      <m:sSub>
                        <m:sSubPr>
                          <m:ctrlPr>
                            <a:rPr lang="en-US" sz="1200" b="1" i="1" smtClean="0">
                              <a:solidFill>
                                <a:schemeClr val="tx1"/>
                              </a:solidFill>
                              <a:latin typeface="Cambria Math" panose="02040503050406030204" pitchFamily="18" charset="0"/>
                              <a:ea typeface="Cambria Math" panose="02040503050406030204" pitchFamily="18" charset="0"/>
                            </a:rPr>
                          </m:ctrlPr>
                        </m:sSubPr>
                        <m:e>
                          <m:r>
                            <a:rPr lang="en-US" sz="1200" b="1" i="1" smtClean="0">
                              <a:solidFill>
                                <a:schemeClr val="tx1"/>
                              </a:solidFill>
                              <a:latin typeface="Cambria Math" panose="02040503050406030204" pitchFamily="18" charset="0"/>
                              <a:ea typeface="Cambria Math" panose="02040503050406030204" pitchFamily="18" charset="0"/>
                            </a:rPr>
                            <m:t>𝒚</m:t>
                          </m:r>
                        </m:e>
                        <m:sub>
                          <m:r>
                            <a:rPr lang="en-US" sz="1200" b="1" i="1" smtClean="0">
                              <a:solidFill>
                                <a:schemeClr val="tx1"/>
                              </a:solidFill>
                              <a:latin typeface="Cambria Math" panose="02040503050406030204" pitchFamily="18" charset="0"/>
                              <a:ea typeface="Cambria Math" panose="02040503050406030204" pitchFamily="18" charset="0"/>
                            </a:rPr>
                            <m:t>𝑻</m:t>
                          </m:r>
                        </m:sub>
                      </m:sSub>
                      <m:r>
                        <a:rPr lang="en-US" sz="1200" b="1" i="1" smtClean="0">
                          <a:solidFill>
                            <a:schemeClr val="tx1"/>
                          </a:solidFill>
                          <a:latin typeface="Cambria Math" panose="02040503050406030204" pitchFamily="18" charset="0"/>
                          <a:ea typeface="Cambria Math" panose="02040503050406030204" pitchFamily="18" charset="0"/>
                        </a:rPr>
                        <m:t>+</m:t>
                      </m:r>
                      <m:d>
                        <m:dPr>
                          <m:ctrlPr>
                            <a:rPr lang="en-US" sz="1200" b="1" i="1" smtClean="0">
                              <a:solidFill>
                                <a:schemeClr val="tx1"/>
                              </a:solidFill>
                              <a:latin typeface="Cambria Math" panose="02040503050406030204" pitchFamily="18" charset="0"/>
                              <a:ea typeface="Cambria Math" panose="02040503050406030204" pitchFamily="18" charset="0"/>
                            </a:rPr>
                          </m:ctrlPr>
                        </m:dPr>
                        <m:e>
                          <m:r>
                            <a:rPr lang="en-US" sz="1200" b="1" i="1" smtClean="0">
                              <a:solidFill>
                                <a:schemeClr val="tx1"/>
                              </a:solidFill>
                              <a:latin typeface="Cambria Math" panose="02040503050406030204" pitchFamily="18" charset="0"/>
                              <a:ea typeface="Cambria Math" panose="02040503050406030204" pitchFamily="18" charset="0"/>
                            </a:rPr>
                            <m:t>𝟏</m:t>
                          </m:r>
                          <m:r>
                            <a:rPr lang="en-US" sz="1200" b="1" i="1" smtClean="0">
                              <a:solidFill>
                                <a:schemeClr val="tx1"/>
                              </a:solidFill>
                              <a:latin typeface="Cambria Math" panose="02040503050406030204" pitchFamily="18" charset="0"/>
                              <a:ea typeface="Cambria Math" panose="02040503050406030204" pitchFamily="18" charset="0"/>
                            </a:rPr>
                            <m:t>−</m:t>
                          </m:r>
                          <m:r>
                            <a:rPr lang="en-US" sz="1200" b="1" i="1" smtClean="0">
                              <a:solidFill>
                                <a:schemeClr val="tx1"/>
                              </a:solidFill>
                              <a:latin typeface="Cambria Math" panose="02040503050406030204" pitchFamily="18" charset="0"/>
                              <a:ea typeface="Cambria Math" panose="02040503050406030204" pitchFamily="18" charset="0"/>
                            </a:rPr>
                            <m:t>𝜶</m:t>
                          </m:r>
                        </m:e>
                      </m:d>
                      <m:sSub>
                        <m:sSubPr>
                          <m:ctrlPr>
                            <a:rPr lang="en-US" sz="1200" b="1" i="1" smtClean="0">
                              <a:solidFill>
                                <a:schemeClr val="tx1"/>
                              </a:solidFill>
                              <a:latin typeface="Cambria Math" panose="02040503050406030204" pitchFamily="18" charset="0"/>
                              <a:ea typeface="Cambria Math" panose="02040503050406030204" pitchFamily="18" charset="0"/>
                            </a:rPr>
                          </m:ctrlPr>
                        </m:sSubPr>
                        <m:e>
                          <m:r>
                            <a:rPr lang="en-US" sz="1200" b="1" i="1" smtClean="0">
                              <a:solidFill>
                                <a:schemeClr val="tx1"/>
                              </a:solidFill>
                              <a:latin typeface="Cambria Math" panose="02040503050406030204" pitchFamily="18" charset="0"/>
                              <a:ea typeface="Cambria Math" panose="02040503050406030204" pitchFamily="18" charset="0"/>
                            </a:rPr>
                            <m:t>(</m:t>
                          </m:r>
                          <m:r>
                            <a:rPr lang="en-US" sz="1200" b="1" i="1" smtClean="0">
                              <a:solidFill>
                                <a:schemeClr val="tx1"/>
                              </a:solidFill>
                              <a:latin typeface="Cambria Math" panose="02040503050406030204" pitchFamily="18" charset="0"/>
                              <a:ea typeface="Cambria Math" panose="02040503050406030204" pitchFamily="18" charset="0"/>
                            </a:rPr>
                            <m:t>𝒍</m:t>
                          </m:r>
                        </m:e>
                        <m:sub>
                          <m:r>
                            <a:rPr lang="en-US" sz="1200" b="1" i="1" smtClean="0">
                              <a:solidFill>
                                <a:schemeClr val="tx1"/>
                              </a:solidFill>
                              <a:latin typeface="Cambria Math" panose="02040503050406030204" pitchFamily="18" charset="0"/>
                              <a:ea typeface="Cambria Math" panose="02040503050406030204" pitchFamily="18" charset="0"/>
                            </a:rPr>
                            <m:t>𝑻</m:t>
                          </m:r>
                          <m:r>
                            <a:rPr lang="en-US" sz="1200" b="1" i="1" smtClean="0">
                              <a:solidFill>
                                <a:schemeClr val="tx1"/>
                              </a:solidFill>
                              <a:latin typeface="Cambria Math" panose="02040503050406030204" pitchFamily="18" charset="0"/>
                              <a:ea typeface="Cambria Math" panose="02040503050406030204" pitchFamily="18" charset="0"/>
                            </a:rPr>
                            <m:t>−</m:t>
                          </m:r>
                          <m:r>
                            <a:rPr lang="en-US" sz="1200" b="1" i="1" smtClean="0">
                              <a:solidFill>
                                <a:schemeClr val="tx1"/>
                              </a:solidFill>
                              <a:latin typeface="Cambria Math" panose="02040503050406030204" pitchFamily="18" charset="0"/>
                              <a:ea typeface="Cambria Math" panose="02040503050406030204" pitchFamily="18" charset="0"/>
                            </a:rPr>
                            <m:t>𝟏</m:t>
                          </m:r>
                        </m:sub>
                      </m:sSub>
                      <m:r>
                        <a:rPr lang="en-US" sz="1200" b="1" i="1" smtClean="0">
                          <a:solidFill>
                            <a:schemeClr val="tx1"/>
                          </a:solidFill>
                          <a:latin typeface="Cambria Math" panose="02040503050406030204" pitchFamily="18" charset="0"/>
                          <a:ea typeface="Cambria Math" panose="02040503050406030204" pitchFamily="18" charset="0"/>
                        </a:rPr>
                        <m:t>+ ∅</m:t>
                      </m:r>
                      <m:sSub>
                        <m:sSubPr>
                          <m:ctrlPr>
                            <a:rPr lang="en-US" sz="1200" b="1" i="1" smtClean="0">
                              <a:solidFill>
                                <a:schemeClr val="tx1"/>
                              </a:solidFill>
                              <a:latin typeface="Cambria Math" panose="02040503050406030204" pitchFamily="18" charset="0"/>
                              <a:ea typeface="Cambria Math" panose="02040503050406030204" pitchFamily="18" charset="0"/>
                            </a:rPr>
                          </m:ctrlPr>
                        </m:sSubPr>
                        <m:e>
                          <m:r>
                            <a:rPr lang="en-US" sz="1200" b="1" i="1" smtClean="0">
                              <a:solidFill>
                                <a:schemeClr val="tx1"/>
                              </a:solidFill>
                              <a:latin typeface="Cambria Math" panose="02040503050406030204" pitchFamily="18" charset="0"/>
                              <a:ea typeface="Cambria Math" panose="02040503050406030204" pitchFamily="18" charset="0"/>
                            </a:rPr>
                            <m:t>𝒃</m:t>
                          </m:r>
                        </m:e>
                        <m:sub>
                          <m:r>
                            <a:rPr lang="en-US" sz="1200" b="1" i="1" smtClean="0">
                              <a:solidFill>
                                <a:schemeClr val="tx1"/>
                              </a:solidFill>
                              <a:latin typeface="Cambria Math" panose="02040503050406030204" pitchFamily="18" charset="0"/>
                              <a:ea typeface="Cambria Math" panose="02040503050406030204" pitchFamily="18" charset="0"/>
                            </a:rPr>
                            <m:t>𝑻</m:t>
                          </m:r>
                          <m:r>
                            <a:rPr lang="en-US" sz="1200" b="1" i="1" smtClean="0">
                              <a:solidFill>
                                <a:schemeClr val="tx1"/>
                              </a:solidFill>
                              <a:latin typeface="Cambria Math" panose="02040503050406030204" pitchFamily="18" charset="0"/>
                              <a:ea typeface="Cambria Math" panose="02040503050406030204" pitchFamily="18" charset="0"/>
                            </a:rPr>
                            <m:t>−</m:t>
                          </m:r>
                          <m:r>
                            <a:rPr lang="en-US" sz="1200" b="1" i="1" smtClean="0">
                              <a:solidFill>
                                <a:schemeClr val="tx1"/>
                              </a:solidFill>
                              <a:latin typeface="Cambria Math" panose="02040503050406030204" pitchFamily="18" charset="0"/>
                              <a:ea typeface="Cambria Math" panose="02040503050406030204" pitchFamily="18" charset="0"/>
                            </a:rPr>
                            <m:t>𝟏</m:t>
                          </m:r>
                        </m:sub>
                      </m:sSub>
                      <m:r>
                        <a:rPr lang="en-US" sz="1200" b="1" i="1" smtClean="0">
                          <a:solidFill>
                            <a:schemeClr val="tx1"/>
                          </a:solidFill>
                          <a:latin typeface="Cambria Math" panose="02040503050406030204" pitchFamily="18" charset="0"/>
                          <a:ea typeface="Cambria Math" panose="02040503050406030204" pitchFamily="18" charset="0"/>
                        </a:rPr>
                        <m:t>)</m:t>
                      </m:r>
                    </m:oMath>
                  </m:oMathPara>
                </a14:m>
                <a:endParaRPr lang="en-US" sz="1200" b="1" dirty="0">
                  <a:solidFill>
                    <a:schemeClr val="tx1"/>
                  </a:solidFill>
                  <a:latin typeface="+mn-lt"/>
                  <a:ea typeface="+mn-ea"/>
                  <a:cs typeface="+mn-cs"/>
                </a:endParaRPr>
              </a:p>
              <a:p>
                <a:pPr marR="0" algn="l" defTabSz="914400" rtl="0" eaLnBrk="1" fontAlgn="base" latinLnBrk="0" hangingPunct="1">
                  <a:lnSpc>
                    <a:spcPct val="100000"/>
                  </a:lnSpc>
                  <a:spcBef>
                    <a:spcPts val="600"/>
                  </a:spcBef>
                  <a:spcAft>
                    <a:spcPct val="0"/>
                  </a:spcAft>
                  <a:buClrTx/>
                  <a:buSzTx/>
                  <a:tabLst/>
                </a:pPr>
                <a:endParaRPr lang="en-US" sz="1200" b="1" dirty="0">
                  <a:solidFill>
                    <a:schemeClr val="tx1"/>
                  </a:solidFill>
                  <a:latin typeface="+mn-lt"/>
                  <a:ea typeface="+mn-ea"/>
                  <a:cs typeface="+mn-cs"/>
                </a:endParaRPr>
              </a:p>
              <a:p>
                <a:pPr marL="171450" marR="0" indent="-17145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pPr>
                <a:r>
                  <a:rPr lang="en-US" sz="1200" b="1" dirty="0">
                    <a:solidFill>
                      <a:schemeClr val="tx1"/>
                    </a:solidFill>
                  </a:rPr>
                  <a:t>Trend Equation</a:t>
                </a:r>
              </a:p>
              <a:p>
                <a:pPr marR="0" algn="l" defTabSz="914400" rtl="0" eaLnBrk="1" fontAlgn="base" latinLnBrk="0" hangingPunct="1">
                  <a:lnSpc>
                    <a:spcPct val="100000"/>
                  </a:lnSpc>
                  <a:spcBef>
                    <a:spcPts val="600"/>
                  </a:spcBef>
                  <a:spcAft>
                    <a:spcPct val="0"/>
                  </a:spcAft>
                  <a:buClrTx/>
                  <a:buSzTx/>
                  <a:tabLst/>
                </a:pPr>
                <a14:m>
                  <m:oMathPara xmlns:m="http://schemas.openxmlformats.org/officeDocument/2006/math">
                    <m:oMathParaPr>
                      <m:jc m:val="centerGroup"/>
                    </m:oMathParaPr>
                    <m:oMath xmlns:m="http://schemas.openxmlformats.org/officeDocument/2006/math">
                      <m:sSub>
                        <m:sSubPr>
                          <m:ctrlPr>
                            <a:rPr lang="en-US" sz="1200" b="1" i="1" smtClean="0">
                              <a:solidFill>
                                <a:schemeClr val="tx1"/>
                              </a:solidFill>
                              <a:latin typeface="Cambria Math" panose="02040503050406030204" pitchFamily="18" charset="0"/>
                              <a:ea typeface="+mn-ea"/>
                              <a:cs typeface="+mn-cs"/>
                            </a:rPr>
                          </m:ctrlPr>
                        </m:sSubPr>
                        <m:e>
                          <m:r>
                            <a:rPr lang="en-US" sz="1200" b="1" i="1" smtClean="0">
                              <a:solidFill>
                                <a:schemeClr val="tx1"/>
                              </a:solidFill>
                              <a:latin typeface="Cambria Math" panose="02040503050406030204" pitchFamily="18" charset="0"/>
                              <a:ea typeface="+mn-ea"/>
                              <a:cs typeface="+mn-cs"/>
                            </a:rPr>
                            <m:t>𝒃</m:t>
                          </m:r>
                        </m:e>
                        <m:sub>
                          <m:r>
                            <a:rPr lang="en-US" sz="1200" b="1" i="1" smtClean="0">
                              <a:solidFill>
                                <a:schemeClr val="tx1"/>
                              </a:solidFill>
                              <a:latin typeface="Cambria Math" panose="02040503050406030204" pitchFamily="18" charset="0"/>
                              <a:ea typeface="+mn-ea"/>
                              <a:cs typeface="+mn-cs"/>
                            </a:rPr>
                            <m:t>𝑻</m:t>
                          </m:r>
                        </m:sub>
                      </m:sSub>
                      <m:r>
                        <a:rPr lang="en-US" sz="1200" b="1" i="1" smtClean="0">
                          <a:solidFill>
                            <a:schemeClr val="tx1"/>
                          </a:solidFill>
                          <a:latin typeface="Cambria Math" panose="02040503050406030204" pitchFamily="18" charset="0"/>
                          <a:ea typeface="+mn-ea"/>
                          <a:cs typeface="+mn-cs"/>
                        </a:rPr>
                        <m:t>= </m:t>
                      </m:r>
                      <m:r>
                        <a:rPr lang="en-US" sz="1200" b="1" i="1" smtClean="0">
                          <a:solidFill>
                            <a:schemeClr val="tx1"/>
                          </a:solidFill>
                          <a:latin typeface="Cambria Math" panose="02040503050406030204" pitchFamily="18" charset="0"/>
                          <a:ea typeface="Cambria Math" panose="02040503050406030204" pitchFamily="18" charset="0"/>
                        </a:rPr>
                        <m:t>𝜷</m:t>
                      </m:r>
                      <m:d>
                        <m:dPr>
                          <m:ctrlPr>
                            <a:rPr lang="en-US" sz="1200" b="1" i="1" smtClean="0">
                              <a:solidFill>
                                <a:schemeClr val="tx1"/>
                              </a:solidFill>
                              <a:latin typeface="Cambria Math" panose="02040503050406030204" pitchFamily="18" charset="0"/>
                              <a:ea typeface="Cambria Math" panose="02040503050406030204" pitchFamily="18" charset="0"/>
                            </a:rPr>
                          </m:ctrlPr>
                        </m:dPr>
                        <m:e>
                          <m:sSub>
                            <m:sSubPr>
                              <m:ctrlPr>
                                <a:rPr lang="en-US" sz="1200" b="1" i="1" smtClean="0">
                                  <a:solidFill>
                                    <a:schemeClr val="tx1"/>
                                  </a:solidFill>
                                  <a:latin typeface="Cambria Math" panose="02040503050406030204" pitchFamily="18" charset="0"/>
                                  <a:ea typeface="Cambria Math" panose="02040503050406030204" pitchFamily="18" charset="0"/>
                                </a:rPr>
                              </m:ctrlPr>
                            </m:sSubPr>
                            <m:e>
                              <m:r>
                                <a:rPr lang="en-US" sz="1200" b="1" i="1" smtClean="0">
                                  <a:solidFill>
                                    <a:schemeClr val="tx1"/>
                                  </a:solidFill>
                                  <a:latin typeface="Cambria Math" panose="02040503050406030204" pitchFamily="18" charset="0"/>
                                  <a:ea typeface="Cambria Math" panose="02040503050406030204" pitchFamily="18" charset="0"/>
                                </a:rPr>
                                <m:t>𝒍</m:t>
                              </m:r>
                            </m:e>
                            <m:sub>
                              <m:r>
                                <a:rPr lang="en-US" sz="1200" b="1" i="1" smtClean="0">
                                  <a:solidFill>
                                    <a:schemeClr val="tx1"/>
                                  </a:solidFill>
                                  <a:latin typeface="Cambria Math" panose="02040503050406030204" pitchFamily="18" charset="0"/>
                                  <a:ea typeface="Cambria Math" panose="02040503050406030204" pitchFamily="18" charset="0"/>
                                </a:rPr>
                                <m:t>𝑻</m:t>
                              </m:r>
                            </m:sub>
                          </m:sSub>
                          <m:r>
                            <a:rPr lang="en-US" sz="1200" b="1" i="1" smtClean="0">
                              <a:solidFill>
                                <a:schemeClr val="tx1"/>
                              </a:solidFill>
                              <a:latin typeface="Cambria Math" panose="02040503050406030204" pitchFamily="18" charset="0"/>
                              <a:ea typeface="Cambria Math" panose="02040503050406030204" pitchFamily="18" charset="0"/>
                            </a:rPr>
                            <m:t> − </m:t>
                          </m:r>
                          <m:sSub>
                            <m:sSubPr>
                              <m:ctrlPr>
                                <a:rPr lang="en-US" sz="1200" b="1" i="1" smtClean="0">
                                  <a:solidFill>
                                    <a:schemeClr val="tx1"/>
                                  </a:solidFill>
                                  <a:latin typeface="Cambria Math" panose="02040503050406030204" pitchFamily="18" charset="0"/>
                                  <a:ea typeface="Cambria Math" panose="02040503050406030204" pitchFamily="18" charset="0"/>
                                </a:rPr>
                              </m:ctrlPr>
                            </m:sSubPr>
                            <m:e>
                              <m:r>
                                <a:rPr lang="en-US" sz="1200" b="1" i="1" smtClean="0">
                                  <a:solidFill>
                                    <a:schemeClr val="tx1"/>
                                  </a:solidFill>
                                  <a:latin typeface="Cambria Math" panose="02040503050406030204" pitchFamily="18" charset="0"/>
                                  <a:ea typeface="Cambria Math" panose="02040503050406030204" pitchFamily="18" charset="0"/>
                                </a:rPr>
                                <m:t>𝒍</m:t>
                              </m:r>
                            </m:e>
                            <m:sub>
                              <m:r>
                                <a:rPr lang="en-US" sz="1200" b="1" i="1" smtClean="0">
                                  <a:solidFill>
                                    <a:schemeClr val="tx1"/>
                                  </a:solidFill>
                                  <a:latin typeface="Cambria Math" panose="02040503050406030204" pitchFamily="18" charset="0"/>
                                  <a:ea typeface="Cambria Math" panose="02040503050406030204" pitchFamily="18" charset="0"/>
                                </a:rPr>
                                <m:t>𝑻</m:t>
                              </m:r>
                              <m:r>
                                <a:rPr lang="en-US" sz="1200" b="1" i="1" smtClean="0">
                                  <a:solidFill>
                                    <a:schemeClr val="tx1"/>
                                  </a:solidFill>
                                  <a:latin typeface="Cambria Math" panose="02040503050406030204" pitchFamily="18" charset="0"/>
                                  <a:ea typeface="Cambria Math" panose="02040503050406030204" pitchFamily="18" charset="0"/>
                                </a:rPr>
                                <m:t>−</m:t>
                              </m:r>
                              <m:r>
                                <a:rPr lang="en-US" sz="1200" b="1" i="1" smtClean="0">
                                  <a:solidFill>
                                    <a:schemeClr val="tx1"/>
                                  </a:solidFill>
                                  <a:latin typeface="Cambria Math" panose="02040503050406030204" pitchFamily="18" charset="0"/>
                                  <a:ea typeface="Cambria Math" panose="02040503050406030204" pitchFamily="18" charset="0"/>
                                </a:rPr>
                                <m:t>𝟏</m:t>
                              </m:r>
                            </m:sub>
                          </m:sSub>
                        </m:e>
                      </m:d>
                      <m:r>
                        <a:rPr lang="en-US" sz="1200" b="1" i="1" smtClean="0">
                          <a:solidFill>
                            <a:schemeClr val="tx1"/>
                          </a:solidFill>
                          <a:latin typeface="Cambria Math" panose="02040503050406030204" pitchFamily="18" charset="0"/>
                          <a:ea typeface="Cambria Math" panose="02040503050406030204" pitchFamily="18" charset="0"/>
                        </a:rPr>
                        <m:t>+(</m:t>
                      </m:r>
                      <m:r>
                        <a:rPr lang="en-US" sz="1200" b="1" i="1" smtClean="0">
                          <a:solidFill>
                            <a:schemeClr val="tx1"/>
                          </a:solidFill>
                          <a:latin typeface="Cambria Math" panose="02040503050406030204" pitchFamily="18" charset="0"/>
                          <a:ea typeface="Cambria Math" panose="02040503050406030204" pitchFamily="18" charset="0"/>
                        </a:rPr>
                        <m:t>𝟏</m:t>
                      </m:r>
                      <m:r>
                        <a:rPr lang="en-US" sz="1200" b="1" i="1" smtClean="0">
                          <a:solidFill>
                            <a:schemeClr val="tx1"/>
                          </a:solidFill>
                          <a:latin typeface="Cambria Math" panose="02040503050406030204" pitchFamily="18" charset="0"/>
                          <a:ea typeface="Cambria Math" panose="02040503050406030204" pitchFamily="18" charset="0"/>
                        </a:rPr>
                        <m:t>−</m:t>
                      </m:r>
                      <m:r>
                        <a:rPr lang="en-US" sz="1200" b="1" i="1" smtClean="0">
                          <a:solidFill>
                            <a:schemeClr val="tx1"/>
                          </a:solidFill>
                          <a:latin typeface="Cambria Math" panose="02040503050406030204" pitchFamily="18" charset="0"/>
                          <a:ea typeface="Cambria Math" panose="02040503050406030204" pitchFamily="18" charset="0"/>
                        </a:rPr>
                        <m:t>𝜷</m:t>
                      </m:r>
                      <m:r>
                        <a:rPr lang="en-US" sz="1200" b="1" i="1" smtClean="0">
                          <a:solidFill>
                            <a:schemeClr val="tx1"/>
                          </a:solidFill>
                          <a:latin typeface="Cambria Math" panose="02040503050406030204" pitchFamily="18" charset="0"/>
                          <a:ea typeface="Cambria Math" panose="02040503050406030204" pitchFamily="18" charset="0"/>
                        </a:rPr>
                        <m:t>)</m:t>
                      </m:r>
                      <m:sSub>
                        <m:sSubPr>
                          <m:ctrlPr>
                            <a:rPr lang="en-US" sz="1200" b="1" i="1" smtClean="0">
                              <a:solidFill>
                                <a:schemeClr val="tx1"/>
                              </a:solidFill>
                              <a:latin typeface="Cambria Math" panose="02040503050406030204" pitchFamily="18" charset="0"/>
                              <a:ea typeface="Cambria Math" panose="02040503050406030204" pitchFamily="18" charset="0"/>
                            </a:rPr>
                          </m:ctrlPr>
                        </m:sSubPr>
                        <m:e>
                          <m:r>
                            <a:rPr lang="en-US" sz="1200" b="1" i="1" smtClean="0">
                              <a:solidFill>
                                <a:schemeClr val="tx1"/>
                              </a:solidFill>
                              <a:latin typeface="Cambria Math" panose="02040503050406030204" pitchFamily="18" charset="0"/>
                              <a:ea typeface="Cambria Math" panose="02040503050406030204" pitchFamily="18" charset="0"/>
                            </a:rPr>
                            <m:t>∅</m:t>
                          </m:r>
                          <m:r>
                            <a:rPr lang="en-US" sz="1200" b="1" i="1" smtClean="0">
                              <a:solidFill>
                                <a:schemeClr val="tx1"/>
                              </a:solidFill>
                              <a:latin typeface="Cambria Math" panose="02040503050406030204" pitchFamily="18" charset="0"/>
                              <a:ea typeface="Cambria Math" panose="02040503050406030204" pitchFamily="18" charset="0"/>
                            </a:rPr>
                            <m:t>𝒃</m:t>
                          </m:r>
                        </m:e>
                        <m:sub>
                          <m:r>
                            <a:rPr lang="en-US" sz="1200" b="1" i="1" smtClean="0">
                              <a:solidFill>
                                <a:schemeClr val="tx1"/>
                              </a:solidFill>
                              <a:latin typeface="Cambria Math" panose="02040503050406030204" pitchFamily="18" charset="0"/>
                              <a:ea typeface="Cambria Math" panose="02040503050406030204" pitchFamily="18" charset="0"/>
                            </a:rPr>
                            <m:t>𝑻</m:t>
                          </m:r>
                          <m:r>
                            <a:rPr lang="en-US" sz="1200" b="1" i="1" smtClean="0">
                              <a:solidFill>
                                <a:schemeClr val="tx1"/>
                              </a:solidFill>
                              <a:latin typeface="Cambria Math" panose="02040503050406030204" pitchFamily="18" charset="0"/>
                              <a:ea typeface="Cambria Math" panose="02040503050406030204" pitchFamily="18" charset="0"/>
                            </a:rPr>
                            <m:t>−</m:t>
                          </m:r>
                          <m:r>
                            <a:rPr lang="en-US" sz="1200" b="1" i="1" smtClean="0">
                              <a:solidFill>
                                <a:schemeClr val="tx1"/>
                              </a:solidFill>
                              <a:latin typeface="Cambria Math" panose="02040503050406030204" pitchFamily="18" charset="0"/>
                              <a:ea typeface="Cambria Math" panose="02040503050406030204" pitchFamily="18" charset="0"/>
                            </a:rPr>
                            <m:t>𝟏</m:t>
                          </m:r>
                        </m:sub>
                      </m:sSub>
                    </m:oMath>
                  </m:oMathPara>
                </a14:m>
                <a:endParaRPr lang="en-US" sz="1200" b="1" dirty="0">
                  <a:solidFill>
                    <a:schemeClr val="tx1"/>
                  </a:solidFill>
                  <a:latin typeface="+mn-lt"/>
                  <a:ea typeface="+mn-ea"/>
                  <a:cs typeface="+mn-cs"/>
                </a:endParaRPr>
              </a:p>
              <a:p>
                <a:pPr marR="0" algn="l" defTabSz="914400" rtl="0" eaLnBrk="1" fontAlgn="base" latinLnBrk="0" hangingPunct="1">
                  <a:lnSpc>
                    <a:spcPct val="100000"/>
                  </a:lnSpc>
                  <a:spcBef>
                    <a:spcPts val="600"/>
                  </a:spcBef>
                  <a:spcAft>
                    <a:spcPct val="0"/>
                  </a:spcAft>
                  <a:buClrTx/>
                  <a:buSzTx/>
                  <a:tabLst/>
                </a:pPr>
                <a:endParaRPr lang="en-US" sz="1200" b="1" dirty="0">
                  <a:solidFill>
                    <a:schemeClr val="tx1"/>
                  </a:solidFill>
                </a:endParaRPr>
              </a:p>
              <a:p>
                <a:pPr marR="0" algn="l" defTabSz="914400" rtl="0" eaLnBrk="1" fontAlgn="base" latinLnBrk="0" hangingPunct="1">
                  <a:lnSpc>
                    <a:spcPct val="100000"/>
                  </a:lnSpc>
                  <a:spcBef>
                    <a:spcPts val="600"/>
                  </a:spcBef>
                  <a:spcAft>
                    <a:spcPct val="0"/>
                  </a:spcAft>
                  <a:buClrTx/>
                  <a:buSzTx/>
                  <a:tabLst/>
                </a:pPr>
                <a:r>
                  <a:rPr lang="en-US" sz="1200" b="1" dirty="0">
                    <a:solidFill>
                      <a:schemeClr val="tx1"/>
                    </a:solidFill>
                    <a:latin typeface="Arial Body"/>
                    <a:ea typeface="Cambria Math" panose="02040503050406030204" pitchFamily="18" charset="0"/>
                  </a:rPr>
                  <a:t>0 &lt; </a:t>
                </a:r>
                <a:r>
                  <a:rPr lang="en-US" sz="1400" b="1" dirty="0">
                    <a:solidFill>
                      <a:schemeClr val="tx1"/>
                    </a:solidFill>
                    <a:latin typeface="Cambria Math" panose="02040503050406030204" pitchFamily="18" charset="0"/>
                    <a:ea typeface="Cambria Math" panose="02040503050406030204" pitchFamily="18" charset="0"/>
                  </a:rPr>
                  <a:t>α</a:t>
                </a:r>
                <a:r>
                  <a:rPr lang="en-US" sz="1200" b="1" dirty="0">
                    <a:solidFill>
                      <a:schemeClr val="tx1"/>
                    </a:solidFill>
                    <a:latin typeface="Arial Body"/>
                    <a:ea typeface="Cambria Math" panose="02040503050406030204" pitchFamily="18" charset="0"/>
                  </a:rPr>
                  <a:t> &lt; 1</a:t>
                </a:r>
                <a:r>
                  <a:rPr lang="en-US" sz="1200" b="1" dirty="0">
                    <a:solidFill>
                      <a:schemeClr val="tx1"/>
                    </a:solidFill>
                    <a:latin typeface="Arial Body"/>
                  </a:rPr>
                  <a:t> </a:t>
                </a:r>
                <a:r>
                  <a:rPr lang="en-US" sz="1200" b="1" dirty="0">
                    <a:solidFill>
                      <a:schemeClr val="tx1"/>
                    </a:solidFill>
                  </a:rPr>
                  <a:t>is smoothing parameter for level </a:t>
                </a:r>
              </a:p>
              <a:p>
                <a:pPr marR="0" algn="l" defTabSz="914400" rtl="0" eaLnBrk="1" fontAlgn="base" latinLnBrk="0" hangingPunct="1">
                  <a:lnSpc>
                    <a:spcPct val="100000"/>
                  </a:lnSpc>
                  <a:spcBef>
                    <a:spcPts val="600"/>
                  </a:spcBef>
                  <a:spcAft>
                    <a:spcPct val="0"/>
                  </a:spcAft>
                  <a:buClrTx/>
                  <a:buSzTx/>
                  <a:tabLst/>
                </a:pPr>
                <a:r>
                  <a:rPr lang="en-US" sz="1200" b="1" dirty="0">
                    <a:solidFill>
                      <a:schemeClr val="tx1"/>
                    </a:solidFill>
                  </a:rPr>
                  <a:t>0 &lt; </a:t>
                </a:r>
                <a:r>
                  <a:rPr lang="en-US" sz="1400" b="1" dirty="0">
                    <a:solidFill>
                      <a:schemeClr val="tx1"/>
                    </a:solidFill>
                    <a:latin typeface="Cambria Math" panose="02040503050406030204" pitchFamily="18" charset="0"/>
                    <a:ea typeface="Cambria Math" panose="02040503050406030204" pitchFamily="18" charset="0"/>
                    <a:sym typeface="Symbol" panose="05050102010706020507" pitchFamily="18" charset="2"/>
                  </a:rPr>
                  <a:t> </a:t>
                </a:r>
                <a:r>
                  <a:rPr lang="en-US" sz="1200" b="1" dirty="0">
                    <a:solidFill>
                      <a:schemeClr val="tx1"/>
                    </a:solidFill>
                    <a:latin typeface="Arial Body"/>
                    <a:ea typeface="Cambria Math" panose="02040503050406030204" pitchFamily="18" charset="0"/>
                    <a:sym typeface="Symbol" panose="05050102010706020507" pitchFamily="18" charset="2"/>
                  </a:rPr>
                  <a:t>&lt; 1</a:t>
                </a:r>
                <a:r>
                  <a:rPr lang="en-US" sz="1200" b="1" dirty="0">
                    <a:solidFill>
                      <a:schemeClr val="tx1"/>
                    </a:solidFill>
                    <a:latin typeface="Arial Body"/>
                    <a:sym typeface="Symbol" panose="05050102010706020507" pitchFamily="18" charset="2"/>
                  </a:rPr>
                  <a:t> </a:t>
                </a:r>
                <a:r>
                  <a:rPr lang="en-US" sz="1200" b="1" dirty="0">
                    <a:solidFill>
                      <a:schemeClr val="tx1"/>
                    </a:solidFill>
                    <a:sym typeface="Symbol" panose="05050102010706020507" pitchFamily="18" charset="2"/>
                  </a:rPr>
                  <a:t>is smoothing parameter for trend</a:t>
                </a:r>
              </a:p>
              <a:p>
                <a:pPr algn="l" eaLnBrk="1" hangingPunct="1">
                  <a:spcBef>
                    <a:spcPts val="600"/>
                  </a:spcBef>
                  <a:buClrTx/>
                </a:pPr>
                <a:r>
                  <a:rPr lang="en-US" sz="1200" b="1" dirty="0">
                    <a:solidFill>
                      <a:schemeClr val="tx1"/>
                    </a:solidFill>
                  </a:rPr>
                  <a:t>0 &lt; </a:t>
                </a:r>
                <a:r>
                  <a:rPr lang="en-US" sz="1400" b="1" dirty="0">
                    <a:solidFill>
                      <a:schemeClr val="tx1"/>
                    </a:solidFill>
                    <a:latin typeface="Cambria Math" panose="02040503050406030204" pitchFamily="18" charset="0"/>
                    <a:ea typeface="Cambria Math" panose="02040503050406030204" pitchFamily="18" charset="0"/>
                    <a:sym typeface="Symbol" panose="05050102010706020507" pitchFamily="18" charset="2"/>
                  </a:rPr>
                  <a:t> </a:t>
                </a:r>
                <a:r>
                  <a:rPr lang="en-US" sz="1200" b="1" dirty="0">
                    <a:solidFill>
                      <a:schemeClr val="tx1"/>
                    </a:solidFill>
                    <a:latin typeface="Arial Body"/>
                    <a:ea typeface="Cambria Math" panose="02040503050406030204" pitchFamily="18" charset="0"/>
                    <a:sym typeface="Symbol" panose="05050102010706020507" pitchFamily="18" charset="2"/>
                  </a:rPr>
                  <a:t>&lt; 1</a:t>
                </a:r>
                <a:r>
                  <a:rPr lang="en-US" sz="1200" b="1" dirty="0">
                    <a:solidFill>
                      <a:schemeClr val="tx1"/>
                    </a:solidFill>
                    <a:latin typeface="Arial Body"/>
                    <a:sym typeface="Symbol" panose="05050102010706020507" pitchFamily="18" charset="2"/>
                  </a:rPr>
                  <a:t> </a:t>
                </a:r>
                <a:r>
                  <a:rPr lang="en-US" sz="1200" b="1" dirty="0">
                    <a:solidFill>
                      <a:schemeClr val="tx1"/>
                    </a:solidFill>
                    <a:sym typeface="Symbol" panose="05050102010706020507" pitchFamily="18" charset="2"/>
                  </a:rPr>
                  <a:t>is damping parameter </a:t>
                </a:r>
              </a:p>
            </p:txBody>
          </p:sp>
        </mc:Choice>
        <mc:Fallback xmlns="">
          <p:sp>
            <p:nvSpPr>
              <p:cNvPr id="5" name="Rectangle: Rounded Corners 4">
                <a:extLst>
                  <a:ext uri="{FF2B5EF4-FFF2-40B4-BE49-F238E27FC236}">
                    <a16:creationId xmlns:a16="http://schemas.microsoft.com/office/drawing/2014/main" id="{D1F3E526-5037-4B7F-9C3E-95F4E92B478B}"/>
                  </a:ext>
                </a:extLst>
              </p:cNvPr>
              <p:cNvSpPr>
                <a:spLocks noRot="1" noChangeAspect="1" noMove="1" noResize="1" noEditPoints="1" noAdjustHandles="1" noChangeArrowheads="1" noChangeShapeType="1" noTextEdit="1"/>
              </p:cNvSpPr>
              <p:nvPr/>
            </p:nvSpPr>
            <p:spPr bwMode="auto">
              <a:xfrm>
                <a:off x="455612" y="2667000"/>
                <a:ext cx="3581400" cy="3200400"/>
              </a:xfrm>
              <a:prstGeom prst="roundRect">
                <a:avLst>
                  <a:gd name="adj" fmla="val 7143"/>
                </a:avLst>
              </a:prstGeom>
              <a:blipFill>
                <a:blip r:embed="rId3"/>
                <a:stretch>
                  <a:fillRect t="-1143" b="-2667"/>
                </a:stretch>
              </a:blipFill>
              <a:ln>
                <a:noFill/>
                <a:headEnd type="none" w="med" len="med"/>
                <a:tailEnd type="none" w="med" len="med"/>
              </a:ln>
              <a:effectLst/>
            </p:spPr>
            <p:txBody>
              <a:bodyPr/>
              <a:lstStyle/>
              <a:p>
                <a:r>
                  <a:rPr lang="en-US">
                    <a:noFill/>
                  </a:rPr>
                  <a:t> </a:t>
                </a:r>
              </a:p>
            </p:txBody>
          </p:sp>
        </mc:Fallback>
      </mc:AlternateContent>
      <p:pic>
        <p:nvPicPr>
          <p:cNvPr id="7" name="Picture 6">
            <a:extLst>
              <a:ext uri="{FF2B5EF4-FFF2-40B4-BE49-F238E27FC236}">
                <a16:creationId xmlns:a16="http://schemas.microsoft.com/office/drawing/2014/main" id="{DC3F6EDA-A0E5-4AB9-B2D3-71E9903330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7100" y="1143000"/>
            <a:ext cx="4286848" cy="2857899"/>
          </a:xfrm>
          <a:prstGeom prst="rect">
            <a:avLst/>
          </a:prstGeom>
        </p:spPr>
      </p:pic>
      <p:sp>
        <p:nvSpPr>
          <p:cNvPr id="8" name="Rectangle: Rounded Corners 7">
            <a:extLst>
              <a:ext uri="{FF2B5EF4-FFF2-40B4-BE49-F238E27FC236}">
                <a16:creationId xmlns:a16="http://schemas.microsoft.com/office/drawing/2014/main" id="{639D94BA-D794-4C7A-B526-9AE4000F4564}"/>
              </a:ext>
            </a:extLst>
          </p:cNvPr>
          <p:cNvSpPr/>
          <p:nvPr/>
        </p:nvSpPr>
        <p:spPr bwMode="auto">
          <a:xfrm>
            <a:off x="4951412" y="4267200"/>
            <a:ext cx="3581400" cy="1252714"/>
          </a:xfrm>
          <a:prstGeom prst="roundRect">
            <a:avLst>
              <a:gd name="adj" fmla="val 7143"/>
            </a:avLst>
          </a:prstGeom>
          <a:solidFill>
            <a:schemeClr val="bg1">
              <a:lumMod val="95000"/>
            </a:schemeClr>
          </a:solidFill>
          <a:ln w="19050">
            <a:solidFill>
              <a:srgbClr val="80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L="171450" marR="0" indent="-17145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pPr>
            <a:r>
              <a:rPr lang="en-US" sz="1200" b="1" dirty="0">
                <a:solidFill>
                  <a:schemeClr val="tx1"/>
                </a:solidFill>
              </a:rPr>
              <a:t>Damping parameter equal to 1 leads to Holt’s linear trend method</a:t>
            </a:r>
          </a:p>
          <a:p>
            <a:pPr marL="171450" marR="0" indent="-17145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pPr>
            <a:r>
              <a:rPr lang="en-US" sz="1200" b="1" dirty="0">
                <a:solidFill>
                  <a:schemeClr val="tx1"/>
                </a:solidFill>
              </a:rPr>
              <a:t>Typically value of damping parameter is kept between 0.8 to 0.98</a:t>
            </a:r>
          </a:p>
        </p:txBody>
      </p:sp>
      <p:graphicFrame>
        <p:nvGraphicFramePr>
          <p:cNvPr id="9" name="Object 8">
            <a:extLst>
              <a:ext uri="{FF2B5EF4-FFF2-40B4-BE49-F238E27FC236}">
                <a16:creationId xmlns:a16="http://schemas.microsoft.com/office/drawing/2014/main" id="{A19FAC30-1031-47B6-97C2-CAF3A5818B5B}"/>
              </a:ext>
            </a:extLst>
          </p:cNvPr>
          <p:cNvGraphicFramePr>
            <a:graphicFrameLocks noChangeAspect="1"/>
          </p:cNvGraphicFramePr>
          <p:nvPr>
            <p:extLst>
              <p:ext uri="{D42A27DB-BD31-4B8C-83A1-F6EECF244321}">
                <p14:modId xmlns:p14="http://schemas.microsoft.com/office/powerpoint/2010/main" val="3287501345"/>
              </p:ext>
            </p:extLst>
          </p:nvPr>
        </p:nvGraphicFramePr>
        <p:xfrm>
          <a:off x="8789988" y="5791200"/>
          <a:ext cx="914400" cy="771525"/>
        </p:xfrm>
        <a:graphic>
          <a:graphicData uri="http://schemas.openxmlformats.org/presentationml/2006/ole">
            <mc:AlternateContent xmlns:mc="http://schemas.openxmlformats.org/markup-compatibility/2006">
              <mc:Choice xmlns:v="urn:schemas-microsoft-com:vml" Requires="v">
                <p:oleObj spid="_x0000_s1145076" name="Packager Shell Object" showAsIcon="1" r:id="rId5" imgW="914400" imgH="771480" progId="Package">
                  <p:embed/>
                </p:oleObj>
              </mc:Choice>
              <mc:Fallback>
                <p:oleObj name="Packager Shell Object" showAsIcon="1" r:id="rId5" imgW="914400" imgH="771480" progId="Package">
                  <p:embed/>
                  <p:pic>
                    <p:nvPicPr>
                      <p:cNvPr id="0" name=""/>
                      <p:cNvPicPr/>
                      <p:nvPr/>
                    </p:nvPicPr>
                    <p:blipFill>
                      <a:blip r:embed="rId6"/>
                      <a:stretch>
                        <a:fillRect/>
                      </a:stretch>
                    </p:blipFill>
                    <p:spPr>
                      <a:xfrm>
                        <a:off x="8789988" y="579120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866546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795FEA-E1D8-4441-9659-7E7AA57A5989}"/>
              </a:ext>
            </a:extLst>
          </p:cNvPr>
          <p:cNvSpPr/>
          <p:nvPr/>
        </p:nvSpPr>
        <p:spPr bwMode="auto">
          <a:xfrm>
            <a:off x="303212" y="338781"/>
            <a:ext cx="8867776" cy="285107"/>
          </a:xfrm>
          <a:prstGeom prst="rect">
            <a:avLst/>
          </a:prstGeom>
          <a:solidFill>
            <a:srgbClr val="CBD3D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latin typeface="+mn-lt"/>
                <a:ea typeface="+mn-ea"/>
                <a:cs typeface="+mn-cs"/>
              </a:rPr>
              <a:t>HOLT WINTER’S METHOD</a:t>
            </a:r>
          </a:p>
        </p:txBody>
      </p:sp>
      <p:sp>
        <p:nvSpPr>
          <p:cNvPr id="3" name="Rectangle 2">
            <a:extLst>
              <a:ext uri="{FF2B5EF4-FFF2-40B4-BE49-F238E27FC236}">
                <a16:creationId xmlns:a16="http://schemas.microsoft.com/office/drawing/2014/main" id="{D8EE8E79-A9FC-4B7C-A427-A73DEDEADCFD}"/>
              </a:ext>
            </a:extLst>
          </p:cNvPr>
          <p:cNvSpPr/>
          <p:nvPr/>
        </p:nvSpPr>
        <p:spPr bwMode="auto">
          <a:xfrm>
            <a:off x="3236912" y="6629400"/>
            <a:ext cx="34290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bg1"/>
                </a:solidFill>
              </a:rPr>
              <a:t>EXPONENTIAL SMOOTHING</a:t>
            </a:r>
            <a:endParaRPr lang="en-US" sz="1600" b="1" dirty="0">
              <a:solidFill>
                <a:schemeClr val="bg1"/>
              </a:solidFill>
              <a:latin typeface="+mn-lt"/>
              <a:ea typeface="+mn-ea"/>
              <a:cs typeface="+mn-cs"/>
            </a:endParaRPr>
          </a:p>
        </p:txBody>
      </p:sp>
      <p:sp>
        <p:nvSpPr>
          <p:cNvPr id="4" name="Rectangle: Rounded Corners 3">
            <a:extLst>
              <a:ext uri="{FF2B5EF4-FFF2-40B4-BE49-F238E27FC236}">
                <a16:creationId xmlns:a16="http://schemas.microsoft.com/office/drawing/2014/main" id="{F019629D-E882-4124-B17C-3947475DFC2B}"/>
              </a:ext>
            </a:extLst>
          </p:cNvPr>
          <p:cNvSpPr/>
          <p:nvPr/>
        </p:nvSpPr>
        <p:spPr bwMode="auto">
          <a:xfrm>
            <a:off x="608012" y="803881"/>
            <a:ext cx="3581400" cy="1447800"/>
          </a:xfrm>
          <a:prstGeom prst="roundRect">
            <a:avLst>
              <a:gd name="adj" fmla="val 7143"/>
            </a:avLst>
          </a:prstGeom>
          <a:solidFill>
            <a:srgbClr val="666666"/>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t" anchorCtr="0" compatLnSpc="1">
            <a:prstTxWarp prst="textNoShape">
              <a:avLst/>
            </a:prstTxWarp>
          </a:bodyPr>
          <a:lstStyle/>
          <a:p>
            <a:pPr marR="0" algn="l" defTabSz="914400" rtl="0" eaLnBrk="1" fontAlgn="base" latinLnBrk="0" hangingPunct="1">
              <a:lnSpc>
                <a:spcPct val="100000"/>
              </a:lnSpc>
              <a:spcBef>
                <a:spcPts val="600"/>
              </a:spcBef>
              <a:spcAft>
                <a:spcPct val="0"/>
              </a:spcAft>
              <a:buClrTx/>
              <a:buSzTx/>
              <a:tabLst/>
            </a:pPr>
            <a:r>
              <a:rPr lang="en-US" sz="1200" b="1" dirty="0">
                <a:solidFill>
                  <a:schemeClr val="bg1"/>
                </a:solidFill>
                <a:latin typeface="+mn-lt"/>
                <a:ea typeface="+mn-ea"/>
                <a:cs typeface="+mn-cs"/>
              </a:rPr>
              <a:t>Holt Winter’s </a:t>
            </a:r>
            <a:r>
              <a:rPr lang="en-US" sz="1200" b="1" dirty="0">
                <a:solidFill>
                  <a:schemeClr val="bg1"/>
                </a:solidFill>
              </a:rPr>
              <a:t>M</a:t>
            </a:r>
            <a:r>
              <a:rPr lang="en-US" sz="1200" b="1" dirty="0">
                <a:solidFill>
                  <a:schemeClr val="bg1"/>
                </a:solidFill>
                <a:latin typeface="+mn-lt"/>
                <a:ea typeface="+mn-ea"/>
                <a:cs typeface="+mn-cs"/>
              </a:rPr>
              <a:t>ethod</a:t>
            </a:r>
          </a:p>
          <a:p>
            <a:pPr marL="171450" marR="0" indent="-17145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pPr>
            <a:r>
              <a:rPr lang="en-US" sz="1200" b="1" dirty="0">
                <a:solidFill>
                  <a:schemeClr val="bg1"/>
                </a:solidFill>
              </a:rPr>
              <a:t>Used to handle seasonality as well along with trend in the time series</a:t>
            </a:r>
          </a:p>
          <a:p>
            <a:pPr marL="171450" indent="-171450" algn="l" eaLnBrk="1" hangingPunct="1">
              <a:spcBef>
                <a:spcPts val="600"/>
              </a:spcBef>
              <a:buClrTx/>
              <a:buFont typeface="Wingdings" panose="05000000000000000000" pitchFamily="2" charset="2"/>
              <a:buChar char="§"/>
            </a:pPr>
            <a:r>
              <a:rPr lang="en-US" sz="1200" b="1" dirty="0">
                <a:solidFill>
                  <a:schemeClr val="bg1"/>
                </a:solidFill>
              </a:rPr>
              <a:t>Three parameter are estimated – one for trend, second for level and third for seasonality</a:t>
            </a:r>
          </a:p>
        </p:txBody>
      </p:sp>
      <mc:AlternateContent xmlns:mc="http://schemas.openxmlformats.org/markup-compatibility/2006" xmlns:a14="http://schemas.microsoft.com/office/drawing/2010/main">
        <mc:Choice Requires="a14">
          <p:sp>
            <p:nvSpPr>
              <p:cNvPr id="5" name="Rectangle: Rounded Corners 4">
                <a:extLst>
                  <a:ext uri="{FF2B5EF4-FFF2-40B4-BE49-F238E27FC236}">
                    <a16:creationId xmlns:a16="http://schemas.microsoft.com/office/drawing/2014/main" id="{33457FA1-DBF2-4EC6-B4A8-A373714CE8F3}"/>
                  </a:ext>
                </a:extLst>
              </p:cNvPr>
              <p:cNvSpPr/>
              <p:nvPr/>
            </p:nvSpPr>
            <p:spPr bwMode="auto">
              <a:xfrm>
                <a:off x="608012" y="2415765"/>
                <a:ext cx="3581400" cy="3995110"/>
              </a:xfrm>
              <a:prstGeom prst="roundRect">
                <a:avLst>
                  <a:gd name="adj" fmla="val 7143"/>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ts val="600"/>
                  </a:spcBef>
                  <a:spcAft>
                    <a:spcPct val="0"/>
                  </a:spcAft>
                  <a:buClrTx/>
                  <a:buSzTx/>
                  <a:tabLst/>
                </a:pPr>
                <a:r>
                  <a:rPr lang="en-US" sz="1200" b="1" dirty="0">
                    <a:solidFill>
                      <a:schemeClr val="tx1"/>
                    </a:solidFill>
                    <a:latin typeface="+mn-lt"/>
                    <a:ea typeface="+mn-ea"/>
                    <a:cs typeface="+mn-cs"/>
                  </a:rPr>
                  <a:t>Component form (Additive)</a:t>
                </a:r>
              </a:p>
              <a:p>
                <a:pPr marL="171450" marR="0" indent="-17145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pPr>
                <a:r>
                  <a:rPr lang="en-US" sz="1200" b="1" dirty="0">
                    <a:solidFill>
                      <a:schemeClr val="tx1"/>
                    </a:solidFill>
                  </a:rPr>
                  <a:t>Forecast Equation</a:t>
                </a:r>
              </a:p>
              <a:p>
                <a:pPr marR="0" algn="l" defTabSz="914400" rtl="0" eaLnBrk="1" fontAlgn="base" latinLnBrk="0" hangingPunct="1">
                  <a:lnSpc>
                    <a:spcPct val="100000"/>
                  </a:lnSpc>
                  <a:spcBef>
                    <a:spcPts val="600"/>
                  </a:spcBef>
                  <a:spcAft>
                    <a:spcPct val="0"/>
                  </a:spcAft>
                  <a:buClrTx/>
                  <a:buSzTx/>
                  <a:tabLst/>
                </a:pPr>
                <a14:m>
                  <m:oMathPara xmlns:m="http://schemas.openxmlformats.org/officeDocument/2006/math">
                    <m:oMathParaPr>
                      <m:jc m:val="centerGroup"/>
                    </m:oMathParaPr>
                    <m:oMath xmlns:m="http://schemas.openxmlformats.org/officeDocument/2006/math">
                      <m:sSub>
                        <m:sSubPr>
                          <m:ctrlPr>
                            <a:rPr lang="en-US" sz="1200" b="1" i="1" smtClean="0">
                              <a:solidFill>
                                <a:schemeClr val="tx1"/>
                              </a:solidFill>
                              <a:latin typeface="Cambria Math" panose="02040503050406030204" pitchFamily="18" charset="0"/>
                            </a:rPr>
                          </m:ctrlPr>
                        </m:sSubPr>
                        <m:e>
                          <m:acc>
                            <m:accPr>
                              <m:chr m:val="̂"/>
                              <m:ctrlPr>
                                <a:rPr lang="en-US" sz="1200" b="1" i="1" smtClean="0">
                                  <a:solidFill>
                                    <a:schemeClr val="tx1"/>
                                  </a:solidFill>
                                  <a:latin typeface="Cambria Math" panose="02040503050406030204" pitchFamily="18" charset="0"/>
                                </a:rPr>
                              </m:ctrlPr>
                            </m:accPr>
                            <m:e>
                              <m:r>
                                <a:rPr lang="en-US" sz="1200" b="1" i="1" smtClean="0">
                                  <a:solidFill>
                                    <a:schemeClr val="tx1"/>
                                  </a:solidFill>
                                  <a:latin typeface="Cambria Math" panose="02040503050406030204" pitchFamily="18" charset="0"/>
                                </a:rPr>
                                <m:t>𝒚</m:t>
                              </m:r>
                            </m:e>
                          </m:acc>
                        </m:e>
                        <m:sub>
                          <m:r>
                            <a:rPr lang="en-US" sz="1200" b="1" i="1" smtClean="0">
                              <a:solidFill>
                                <a:schemeClr val="tx1"/>
                              </a:solidFill>
                              <a:latin typeface="Cambria Math" panose="02040503050406030204" pitchFamily="18" charset="0"/>
                            </a:rPr>
                            <m:t>𝑻</m:t>
                          </m:r>
                          <m:r>
                            <a:rPr lang="en-US" sz="1200" b="1" i="1" smtClean="0">
                              <a:solidFill>
                                <a:schemeClr val="tx1"/>
                              </a:solidFill>
                              <a:latin typeface="Cambria Math" panose="02040503050406030204" pitchFamily="18" charset="0"/>
                            </a:rPr>
                            <m:t>+</m:t>
                          </m:r>
                          <m:r>
                            <a:rPr lang="en-US" sz="1200" b="1" i="1" smtClean="0">
                              <a:solidFill>
                                <a:schemeClr val="tx1"/>
                              </a:solidFill>
                              <a:latin typeface="Cambria Math" panose="02040503050406030204" pitchFamily="18" charset="0"/>
                            </a:rPr>
                            <m:t>𝒉</m:t>
                          </m:r>
                        </m:sub>
                      </m:sSub>
                      <m:r>
                        <a:rPr lang="en-US" sz="1200" b="1" i="1" smtClean="0">
                          <a:solidFill>
                            <a:schemeClr val="tx1"/>
                          </a:solidFill>
                          <a:latin typeface="Cambria Math" panose="02040503050406030204" pitchFamily="18" charset="0"/>
                        </a:rPr>
                        <m:t>= </m:t>
                      </m:r>
                      <m:sSub>
                        <m:sSubPr>
                          <m:ctrlPr>
                            <a:rPr lang="en-US" sz="1200" b="1" i="1" smtClean="0">
                              <a:solidFill>
                                <a:schemeClr val="tx1"/>
                              </a:solidFill>
                              <a:latin typeface="Cambria Math" panose="02040503050406030204" pitchFamily="18" charset="0"/>
                            </a:rPr>
                          </m:ctrlPr>
                        </m:sSubPr>
                        <m:e>
                          <m:r>
                            <a:rPr lang="en-US" sz="1200" b="1" i="1" smtClean="0">
                              <a:solidFill>
                                <a:schemeClr val="tx1"/>
                              </a:solidFill>
                              <a:latin typeface="Cambria Math" panose="02040503050406030204" pitchFamily="18" charset="0"/>
                            </a:rPr>
                            <m:t>𝒍</m:t>
                          </m:r>
                        </m:e>
                        <m:sub>
                          <m:r>
                            <a:rPr lang="en-US" sz="1200" b="1" i="1" smtClean="0">
                              <a:solidFill>
                                <a:schemeClr val="tx1"/>
                              </a:solidFill>
                              <a:latin typeface="Cambria Math" panose="02040503050406030204" pitchFamily="18" charset="0"/>
                            </a:rPr>
                            <m:t>𝑻</m:t>
                          </m:r>
                        </m:sub>
                      </m:sSub>
                      <m:r>
                        <a:rPr lang="en-US" sz="1200" b="1" i="1" smtClean="0">
                          <a:solidFill>
                            <a:schemeClr val="tx1"/>
                          </a:solidFill>
                          <a:latin typeface="Cambria Math" panose="02040503050406030204" pitchFamily="18" charset="0"/>
                        </a:rPr>
                        <m:t>+</m:t>
                      </m:r>
                      <m:r>
                        <a:rPr lang="en-US" sz="1200" b="1" i="1" smtClean="0">
                          <a:solidFill>
                            <a:schemeClr val="tx1"/>
                          </a:solidFill>
                          <a:latin typeface="Cambria Math" panose="02040503050406030204" pitchFamily="18" charset="0"/>
                        </a:rPr>
                        <m:t>𝒉</m:t>
                      </m:r>
                      <m:sSub>
                        <m:sSubPr>
                          <m:ctrlPr>
                            <a:rPr lang="en-US" sz="1200" b="1" i="1" smtClean="0">
                              <a:solidFill>
                                <a:schemeClr val="tx1"/>
                              </a:solidFill>
                              <a:latin typeface="Cambria Math" panose="02040503050406030204" pitchFamily="18" charset="0"/>
                            </a:rPr>
                          </m:ctrlPr>
                        </m:sSubPr>
                        <m:e>
                          <m:r>
                            <a:rPr lang="en-US" sz="1200" b="1" i="1" smtClean="0">
                              <a:solidFill>
                                <a:schemeClr val="tx1"/>
                              </a:solidFill>
                              <a:latin typeface="Cambria Math" panose="02040503050406030204" pitchFamily="18" charset="0"/>
                            </a:rPr>
                            <m:t>𝒃</m:t>
                          </m:r>
                        </m:e>
                        <m:sub>
                          <m:r>
                            <a:rPr lang="en-US" sz="1200" b="1" i="1" smtClean="0">
                              <a:solidFill>
                                <a:schemeClr val="tx1"/>
                              </a:solidFill>
                              <a:latin typeface="Cambria Math" panose="02040503050406030204" pitchFamily="18" charset="0"/>
                            </a:rPr>
                            <m:t>𝑻</m:t>
                          </m:r>
                        </m:sub>
                      </m:sSub>
                      <m:r>
                        <a:rPr lang="en-US" sz="1200" b="1" i="1" smtClean="0">
                          <a:solidFill>
                            <a:schemeClr val="tx1"/>
                          </a:solidFill>
                          <a:latin typeface="Cambria Math" panose="02040503050406030204" pitchFamily="18" charset="0"/>
                        </a:rPr>
                        <m:t>+ </m:t>
                      </m:r>
                      <m:sSub>
                        <m:sSubPr>
                          <m:ctrlPr>
                            <a:rPr lang="en-US" sz="1200" b="1" i="1" smtClean="0">
                              <a:solidFill>
                                <a:schemeClr val="tx1"/>
                              </a:solidFill>
                              <a:latin typeface="Cambria Math" panose="02040503050406030204" pitchFamily="18" charset="0"/>
                            </a:rPr>
                          </m:ctrlPr>
                        </m:sSubPr>
                        <m:e>
                          <m:r>
                            <a:rPr lang="en-US" sz="1200" b="1" i="1" smtClean="0">
                              <a:solidFill>
                                <a:schemeClr val="tx1"/>
                              </a:solidFill>
                              <a:latin typeface="Cambria Math" panose="02040503050406030204" pitchFamily="18" charset="0"/>
                            </a:rPr>
                            <m:t>𝒔</m:t>
                          </m:r>
                        </m:e>
                        <m:sub>
                          <m:r>
                            <a:rPr lang="en-US" sz="1200" b="1" i="1" smtClean="0">
                              <a:solidFill>
                                <a:schemeClr val="tx1"/>
                              </a:solidFill>
                              <a:latin typeface="Cambria Math" panose="02040503050406030204" pitchFamily="18" charset="0"/>
                            </a:rPr>
                            <m:t>𝑻</m:t>
                          </m:r>
                          <m:r>
                            <a:rPr lang="en-US" sz="1200" b="1" i="1" smtClean="0">
                              <a:solidFill>
                                <a:schemeClr val="tx1"/>
                              </a:solidFill>
                              <a:latin typeface="Cambria Math" panose="02040503050406030204" pitchFamily="18" charset="0"/>
                            </a:rPr>
                            <m:t>+</m:t>
                          </m:r>
                          <m:r>
                            <a:rPr lang="en-US" sz="1200" b="1" i="1" smtClean="0">
                              <a:solidFill>
                                <a:schemeClr val="tx1"/>
                              </a:solidFill>
                              <a:latin typeface="Cambria Math" panose="02040503050406030204" pitchFamily="18" charset="0"/>
                            </a:rPr>
                            <m:t>𝒉</m:t>
                          </m:r>
                          <m:r>
                            <a:rPr lang="en-US" sz="1200" b="1" i="1" smtClean="0">
                              <a:solidFill>
                                <a:schemeClr val="tx1"/>
                              </a:solidFill>
                              <a:latin typeface="Cambria Math" panose="02040503050406030204" pitchFamily="18" charset="0"/>
                            </a:rPr>
                            <m:t>−</m:t>
                          </m:r>
                          <m:r>
                            <a:rPr lang="en-US" sz="1200" b="1" i="1" smtClean="0">
                              <a:solidFill>
                                <a:schemeClr val="tx1"/>
                              </a:solidFill>
                              <a:latin typeface="Cambria Math" panose="02040503050406030204" pitchFamily="18" charset="0"/>
                            </a:rPr>
                            <m:t>𝒎</m:t>
                          </m:r>
                          <m:r>
                            <a:rPr lang="en-US" sz="1200" b="1" i="1" smtClean="0">
                              <a:solidFill>
                                <a:schemeClr val="tx1"/>
                              </a:solidFill>
                              <a:latin typeface="Cambria Math" panose="02040503050406030204" pitchFamily="18" charset="0"/>
                            </a:rPr>
                            <m:t>(</m:t>
                          </m:r>
                          <m:r>
                            <a:rPr lang="en-US" sz="1200" b="1" i="1" smtClean="0">
                              <a:solidFill>
                                <a:schemeClr val="tx1"/>
                              </a:solidFill>
                              <a:latin typeface="Cambria Math" panose="02040503050406030204" pitchFamily="18" charset="0"/>
                            </a:rPr>
                            <m:t>𝒌</m:t>
                          </m:r>
                          <m:r>
                            <a:rPr lang="en-US" sz="1200" b="1" i="1" smtClean="0">
                              <a:solidFill>
                                <a:schemeClr val="tx1"/>
                              </a:solidFill>
                              <a:latin typeface="Cambria Math" panose="02040503050406030204" pitchFamily="18" charset="0"/>
                            </a:rPr>
                            <m:t>+</m:t>
                          </m:r>
                          <m:r>
                            <a:rPr lang="en-US" sz="1200" b="1" i="1" smtClean="0">
                              <a:solidFill>
                                <a:schemeClr val="tx1"/>
                              </a:solidFill>
                              <a:latin typeface="Cambria Math" panose="02040503050406030204" pitchFamily="18" charset="0"/>
                            </a:rPr>
                            <m:t>𝟏</m:t>
                          </m:r>
                          <m:r>
                            <a:rPr lang="en-US" sz="1200" b="1" i="1" smtClean="0">
                              <a:solidFill>
                                <a:schemeClr val="tx1"/>
                              </a:solidFill>
                              <a:latin typeface="Cambria Math" panose="02040503050406030204" pitchFamily="18" charset="0"/>
                            </a:rPr>
                            <m:t>)</m:t>
                          </m:r>
                        </m:sub>
                      </m:sSub>
                    </m:oMath>
                  </m:oMathPara>
                </a14:m>
                <a:endParaRPr lang="en-US" sz="1200" b="1" dirty="0">
                  <a:solidFill>
                    <a:schemeClr val="tx1"/>
                  </a:solidFill>
                  <a:latin typeface="+mn-lt"/>
                  <a:ea typeface="+mn-ea"/>
                  <a:cs typeface="+mn-cs"/>
                </a:endParaRPr>
              </a:p>
              <a:p>
                <a:pPr marR="0" algn="l" defTabSz="914400" rtl="0" eaLnBrk="1" fontAlgn="base" latinLnBrk="0" hangingPunct="1">
                  <a:lnSpc>
                    <a:spcPct val="100000"/>
                  </a:lnSpc>
                  <a:spcBef>
                    <a:spcPts val="600"/>
                  </a:spcBef>
                  <a:spcAft>
                    <a:spcPct val="0"/>
                  </a:spcAft>
                  <a:buClrTx/>
                  <a:buSzTx/>
                  <a:tabLst/>
                </a:pPr>
                <a:endParaRPr lang="en-US" sz="1200" b="1" dirty="0">
                  <a:solidFill>
                    <a:schemeClr val="tx1"/>
                  </a:solidFill>
                  <a:latin typeface="+mn-lt"/>
                  <a:ea typeface="+mn-ea"/>
                  <a:cs typeface="+mn-cs"/>
                </a:endParaRPr>
              </a:p>
              <a:p>
                <a:pPr marL="171450" marR="0" indent="-17145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pPr>
                <a:r>
                  <a:rPr lang="en-US" sz="1200" b="1" dirty="0">
                    <a:solidFill>
                      <a:schemeClr val="tx1"/>
                    </a:solidFill>
                    <a:latin typeface="+mn-lt"/>
                    <a:ea typeface="+mn-ea"/>
                    <a:cs typeface="+mn-cs"/>
                  </a:rPr>
                  <a:t>Level Equation</a:t>
                </a:r>
              </a:p>
              <a:p>
                <a:pPr marR="0" algn="l" defTabSz="914400" rtl="0" eaLnBrk="1" fontAlgn="base" latinLnBrk="0" hangingPunct="1">
                  <a:lnSpc>
                    <a:spcPct val="100000"/>
                  </a:lnSpc>
                  <a:spcBef>
                    <a:spcPts val="600"/>
                  </a:spcBef>
                  <a:spcAft>
                    <a:spcPct val="0"/>
                  </a:spcAft>
                  <a:buClrTx/>
                  <a:buSzTx/>
                  <a:tabLst/>
                </a:pPr>
                <a14:m>
                  <m:oMathPara xmlns:m="http://schemas.openxmlformats.org/officeDocument/2006/math">
                    <m:oMathParaPr>
                      <m:jc m:val="centerGroup"/>
                    </m:oMathParaPr>
                    <m:oMath xmlns:m="http://schemas.openxmlformats.org/officeDocument/2006/math">
                      <m:sSub>
                        <m:sSubPr>
                          <m:ctrlPr>
                            <a:rPr lang="en-US" sz="1200" b="1" i="1" smtClean="0">
                              <a:solidFill>
                                <a:schemeClr val="tx1"/>
                              </a:solidFill>
                              <a:latin typeface="Cambria Math" panose="02040503050406030204" pitchFamily="18" charset="0"/>
                              <a:ea typeface="+mn-ea"/>
                              <a:cs typeface="+mn-cs"/>
                            </a:rPr>
                          </m:ctrlPr>
                        </m:sSubPr>
                        <m:e>
                          <m:r>
                            <a:rPr lang="en-US" sz="1200" b="1" i="1" smtClean="0">
                              <a:solidFill>
                                <a:schemeClr val="tx1"/>
                              </a:solidFill>
                              <a:latin typeface="Cambria Math" panose="02040503050406030204" pitchFamily="18" charset="0"/>
                              <a:ea typeface="+mn-ea"/>
                              <a:cs typeface="+mn-cs"/>
                            </a:rPr>
                            <m:t>𝒍</m:t>
                          </m:r>
                        </m:e>
                        <m:sub>
                          <m:r>
                            <a:rPr lang="en-US" sz="1200" b="1" i="1" smtClean="0">
                              <a:solidFill>
                                <a:schemeClr val="tx1"/>
                              </a:solidFill>
                              <a:latin typeface="Cambria Math" panose="02040503050406030204" pitchFamily="18" charset="0"/>
                              <a:ea typeface="+mn-ea"/>
                              <a:cs typeface="+mn-cs"/>
                            </a:rPr>
                            <m:t>𝑻</m:t>
                          </m:r>
                        </m:sub>
                      </m:sSub>
                      <m:r>
                        <a:rPr lang="en-US" sz="1200" b="1" i="1" smtClean="0">
                          <a:solidFill>
                            <a:schemeClr val="tx1"/>
                          </a:solidFill>
                          <a:latin typeface="Cambria Math" panose="02040503050406030204" pitchFamily="18" charset="0"/>
                          <a:ea typeface="+mn-ea"/>
                          <a:cs typeface="+mn-cs"/>
                        </a:rPr>
                        <m:t>= </m:t>
                      </m:r>
                      <m:r>
                        <a:rPr lang="en-US" sz="1200" b="1" i="1" smtClean="0">
                          <a:solidFill>
                            <a:schemeClr val="tx1"/>
                          </a:solidFill>
                          <a:latin typeface="Cambria Math" panose="02040503050406030204" pitchFamily="18" charset="0"/>
                          <a:ea typeface="Cambria Math" panose="02040503050406030204" pitchFamily="18" charset="0"/>
                        </a:rPr>
                        <m:t>𝜶</m:t>
                      </m:r>
                      <m:sSub>
                        <m:sSubPr>
                          <m:ctrlPr>
                            <a:rPr lang="en-US" sz="1200" b="1" i="1" smtClean="0">
                              <a:solidFill>
                                <a:schemeClr val="tx1"/>
                              </a:solidFill>
                              <a:latin typeface="Cambria Math" panose="02040503050406030204" pitchFamily="18" charset="0"/>
                              <a:ea typeface="Cambria Math" panose="02040503050406030204" pitchFamily="18" charset="0"/>
                            </a:rPr>
                          </m:ctrlPr>
                        </m:sSubPr>
                        <m:e>
                          <m:r>
                            <a:rPr lang="en-US" sz="1200" b="1" i="1" smtClean="0">
                              <a:solidFill>
                                <a:schemeClr val="tx1"/>
                              </a:solidFill>
                              <a:latin typeface="Cambria Math" panose="02040503050406030204" pitchFamily="18" charset="0"/>
                              <a:ea typeface="Cambria Math" panose="02040503050406030204" pitchFamily="18" charset="0"/>
                            </a:rPr>
                            <m:t>(</m:t>
                          </m:r>
                          <m:r>
                            <a:rPr lang="en-US" sz="1200" b="1" i="1" smtClean="0">
                              <a:solidFill>
                                <a:schemeClr val="tx1"/>
                              </a:solidFill>
                              <a:latin typeface="Cambria Math" panose="02040503050406030204" pitchFamily="18" charset="0"/>
                              <a:ea typeface="Cambria Math" panose="02040503050406030204" pitchFamily="18" charset="0"/>
                            </a:rPr>
                            <m:t>𝒚</m:t>
                          </m:r>
                        </m:e>
                        <m:sub>
                          <m:r>
                            <a:rPr lang="en-US" sz="1200" b="1" i="1" smtClean="0">
                              <a:solidFill>
                                <a:schemeClr val="tx1"/>
                              </a:solidFill>
                              <a:latin typeface="Cambria Math" panose="02040503050406030204" pitchFamily="18" charset="0"/>
                              <a:ea typeface="Cambria Math" panose="02040503050406030204" pitchFamily="18" charset="0"/>
                            </a:rPr>
                            <m:t>𝑻</m:t>
                          </m:r>
                        </m:sub>
                      </m:sSub>
                      <m:r>
                        <a:rPr lang="en-US" sz="1200" b="1" i="1" smtClean="0">
                          <a:solidFill>
                            <a:schemeClr val="tx1"/>
                          </a:solidFill>
                          <a:latin typeface="Cambria Math" panose="02040503050406030204" pitchFamily="18" charset="0"/>
                          <a:ea typeface="Cambria Math" panose="02040503050406030204" pitchFamily="18" charset="0"/>
                        </a:rPr>
                        <m:t> − </m:t>
                      </m:r>
                      <m:sSub>
                        <m:sSubPr>
                          <m:ctrlPr>
                            <a:rPr lang="en-US" sz="1200" b="1" i="1" smtClean="0">
                              <a:solidFill>
                                <a:schemeClr val="tx1"/>
                              </a:solidFill>
                              <a:latin typeface="Cambria Math" panose="02040503050406030204" pitchFamily="18" charset="0"/>
                              <a:ea typeface="Cambria Math" panose="02040503050406030204" pitchFamily="18" charset="0"/>
                            </a:rPr>
                          </m:ctrlPr>
                        </m:sSubPr>
                        <m:e>
                          <m:r>
                            <a:rPr lang="en-US" sz="1200" b="1" i="1" smtClean="0">
                              <a:solidFill>
                                <a:schemeClr val="tx1"/>
                              </a:solidFill>
                              <a:latin typeface="Cambria Math" panose="02040503050406030204" pitchFamily="18" charset="0"/>
                              <a:ea typeface="Cambria Math" panose="02040503050406030204" pitchFamily="18" charset="0"/>
                            </a:rPr>
                            <m:t>𝒔</m:t>
                          </m:r>
                        </m:e>
                        <m:sub>
                          <m:r>
                            <a:rPr lang="en-US" sz="1200" b="1" i="1" smtClean="0">
                              <a:solidFill>
                                <a:schemeClr val="tx1"/>
                              </a:solidFill>
                              <a:latin typeface="Cambria Math" panose="02040503050406030204" pitchFamily="18" charset="0"/>
                              <a:ea typeface="Cambria Math" panose="02040503050406030204" pitchFamily="18" charset="0"/>
                            </a:rPr>
                            <m:t>𝑻</m:t>
                          </m:r>
                          <m:r>
                            <a:rPr lang="en-US" sz="1200" b="1" i="1" smtClean="0">
                              <a:solidFill>
                                <a:schemeClr val="tx1"/>
                              </a:solidFill>
                              <a:latin typeface="Cambria Math" panose="02040503050406030204" pitchFamily="18" charset="0"/>
                              <a:ea typeface="Cambria Math" panose="02040503050406030204" pitchFamily="18" charset="0"/>
                            </a:rPr>
                            <m:t>−</m:t>
                          </m:r>
                          <m:r>
                            <a:rPr lang="en-US" sz="1200" b="1" i="1" smtClean="0">
                              <a:solidFill>
                                <a:schemeClr val="tx1"/>
                              </a:solidFill>
                              <a:latin typeface="Cambria Math" panose="02040503050406030204" pitchFamily="18" charset="0"/>
                              <a:ea typeface="Cambria Math" panose="02040503050406030204" pitchFamily="18" charset="0"/>
                            </a:rPr>
                            <m:t>𝒎</m:t>
                          </m:r>
                        </m:sub>
                      </m:sSub>
                      <m:r>
                        <a:rPr lang="en-US" sz="1200" b="1" i="1" smtClean="0">
                          <a:solidFill>
                            <a:schemeClr val="tx1"/>
                          </a:solidFill>
                          <a:latin typeface="Cambria Math" panose="02040503050406030204" pitchFamily="18" charset="0"/>
                          <a:ea typeface="Cambria Math" panose="02040503050406030204" pitchFamily="18" charset="0"/>
                        </a:rPr>
                        <m:t>)+</m:t>
                      </m:r>
                      <m:d>
                        <m:dPr>
                          <m:ctrlPr>
                            <a:rPr lang="en-US" sz="1200" b="1" i="1" smtClean="0">
                              <a:solidFill>
                                <a:schemeClr val="tx1"/>
                              </a:solidFill>
                              <a:latin typeface="Cambria Math" panose="02040503050406030204" pitchFamily="18" charset="0"/>
                              <a:ea typeface="Cambria Math" panose="02040503050406030204" pitchFamily="18" charset="0"/>
                            </a:rPr>
                          </m:ctrlPr>
                        </m:dPr>
                        <m:e>
                          <m:r>
                            <a:rPr lang="en-US" sz="1200" b="1" i="1" smtClean="0">
                              <a:solidFill>
                                <a:schemeClr val="tx1"/>
                              </a:solidFill>
                              <a:latin typeface="Cambria Math" panose="02040503050406030204" pitchFamily="18" charset="0"/>
                              <a:ea typeface="Cambria Math" panose="02040503050406030204" pitchFamily="18" charset="0"/>
                            </a:rPr>
                            <m:t>𝟏</m:t>
                          </m:r>
                          <m:r>
                            <a:rPr lang="en-US" sz="1200" b="1" i="1" smtClean="0">
                              <a:solidFill>
                                <a:schemeClr val="tx1"/>
                              </a:solidFill>
                              <a:latin typeface="Cambria Math" panose="02040503050406030204" pitchFamily="18" charset="0"/>
                              <a:ea typeface="Cambria Math" panose="02040503050406030204" pitchFamily="18" charset="0"/>
                            </a:rPr>
                            <m:t>−</m:t>
                          </m:r>
                          <m:r>
                            <a:rPr lang="en-US" sz="1200" b="1" i="1" smtClean="0">
                              <a:solidFill>
                                <a:schemeClr val="tx1"/>
                              </a:solidFill>
                              <a:latin typeface="Cambria Math" panose="02040503050406030204" pitchFamily="18" charset="0"/>
                              <a:ea typeface="Cambria Math" panose="02040503050406030204" pitchFamily="18" charset="0"/>
                            </a:rPr>
                            <m:t>𝜶</m:t>
                          </m:r>
                        </m:e>
                      </m:d>
                      <m:sSub>
                        <m:sSubPr>
                          <m:ctrlPr>
                            <a:rPr lang="en-US" sz="1200" b="1" i="1" smtClean="0">
                              <a:solidFill>
                                <a:schemeClr val="tx1"/>
                              </a:solidFill>
                              <a:latin typeface="Cambria Math" panose="02040503050406030204" pitchFamily="18" charset="0"/>
                              <a:ea typeface="Cambria Math" panose="02040503050406030204" pitchFamily="18" charset="0"/>
                            </a:rPr>
                          </m:ctrlPr>
                        </m:sSubPr>
                        <m:e>
                          <m:r>
                            <a:rPr lang="en-US" sz="1200" b="1" i="1" smtClean="0">
                              <a:solidFill>
                                <a:schemeClr val="tx1"/>
                              </a:solidFill>
                              <a:latin typeface="Cambria Math" panose="02040503050406030204" pitchFamily="18" charset="0"/>
                              <a:ea typeface="Cambria Math" panose="02040503050406030204" pitchFamily="18" charset="0"/>
                            </a:rPr>
                            <m:t>(</m:t>
                          </m:r>
                          <m:r>
                            <a:rPr lang="en-US" sz="1200" b="1" i="1" smtClean="0">
                              <a:solidFill>
                                <a:schemeClr val="tx1"/>
                              </a:solidFill>
                              <a:latin typeface="Cambria Math" panose="02040503050406030204" pitchFamily="18" charset="0"/>
                              <a:ea typeface="Cambria Math" panose="02040503050406030204" pitchFamily="18" charset="0"/>
                            </a:rPr>
                            <m:t>𝒍</m:t>
                          </m:r>
                        </m:e>
                        <m:sub>
                          <m:r>
                            <a:rPr lang="en-US" sz="1200" b="1" i="1" smtClean="0">
                              <a:solidFill>
                                <a:schemeClr val="tx1"/>
                              </a:solidFill>
                              <a:latin typeface="Cambria Math" panose="02040503050406030204" pitchFamily="18" charset="0"/>
                              <a:ea typeface="Cambria Math" panose="02040503050406030204" pitchFamily="18" charset="0"/>
                            </a:rPr>
                            <m:t>𝑻</m:t>
                          </m:r>
                          <m:r>
                            <a:rPr lang="en-US" sz="1200" b="1" i="1" smtClean="0">
                              <a:solidFill>
                                <a:schemeClr val="tx1"/>
                              </a:solidFill>
                              <a:latin typeface="Cambria Math" panose="02040503050406030204" pitchFamily="18" charset="0"/>
                              <a:ea typeface="Cambria Math" panose="02040503050406030204" pitchFamily="18" charset="0"/>
                            </a:rPr>
                            <m:t>−</m:t>
                          </m:r>
                          <m:r>
                            <a:rPr lang="en-US" sz="1200" b="1" i="1" smtClean="0">
                              <a:solidFill>
                                <a:schemeClr val="tx1"/>
                              </a:solidFill>
                              <a:latin typeface="Cambria Math" panose="02040503050406030204" pitchFamily="18" charset="0"/>
                              <a:ea typeface="Cambria Math" panose="02040503050406030204" pitchFamily="18" charset="0"/>
                            </a:rPr>
                            <m:t>𝟏</m:t>
                          </m:r>
                        </m:sub>
                      </m:sSub>
                      <m:r>
                        <a:rPr lang="en-US" sz="1200" b="1" i="1" smtClean="0">
                          <a:solidFill>
                            <a:schemeClr val="tx1"/>
                          </a:solidFill>
                          <a:latin typeface="Cambria Math" panose="02040503050406030204" pitchFamily="18" charset="0"/>
                          <a:ea typeface="Cambria Math" panose="02040503050406030204" pitchFamily="18" charset="0"/>
                        </a:rPr>
                        <m:t>+ </m:t>
                      </m:r>
                      <m:sSub>
                        <m:sSubPr>
                          <m:ctrlPr>
                            <a:rPr lang="en-US" sz="1200" b="1" i="1" smtClean="0">
                              <a:solidFill>
                                <a:schemeClr val="tx1"/>
                              </a:solidFill>
                              <a:latin typeface="Cambria Math" panose="02040503050406030204" pitchFamily="18" charset="0"/>
                              <a:ea typeface="Cambria Math" panose="02040503050406030204" pitchFamily="18" charset="0"/>
                            </a:rPr>
                          </m:ctrlPr>
                        </m:sSubPr>
                        <m:e>
                          <m:r>
                            <a:rPr lang="en-US" sz="1200" b="1" i="1" smtClean="0">
                              <a:solidFill>
                                <a:schemeClr val="tx1"/>
                              </a:solidFill>
                              <a:latin typeface="Cambria Math" panose="02040503050406030204" pitchFamily="18" charset="0"/>
                              <a:ea typeface="Cambria Math" panose="02040503050406030204" pitchFamily="18" charset="0"/>
                            </a:rPr>
                            <m:t>𝒃</m:t>
                          </m:r>
                        </m:e>
                        <m:sub>
                          <m:r>
                            <a:rPr lang="en-US" sz="1200" b="1" i="1" smtClean="0">
                              <a:solidFill>
                                <a:schemeClr val="tx1"/>
                              </a:solidFill>
                              <a:latin typeface="Cambria Math" panose="02040503050406030204" pitchFamily="18" charset="0"/>
                              <a:ea typeface="Cambria Math" panose="02040503050406030204" pitchFamily="18" charset="0"/>
                            </a:rPr>
                            <m:t>𝑻</m:t>
                          </m:r>
                          <m:r>
                            <a:rPr lang="en-US" sz="1200" b="1" i="1" smtClean="0">
                              <a:solidFill>
                                <a:schemeClr val="tx1"/>
                              </a:solidFill>
                              <a:latin typeface="Cambria Math" panose="02040503050406030204" pitchFamily="18" charset="0"/>
                              <a:ea typeface="Cambria Math" panose="02040503050406030204" pitchFamily="18" charset="0"/>
                            </a:rPr>
                            <m:t>−</m:t>
                          </m:r>
                          <m:r>
                            <a:rPr lang="en-US" sz="1200" b="1" i="1" smtClean="0">
                              <a:solidFill>
                                <a:schemeClr val="tx1"/>
                              </a:solidFill>
                              <a:latin typeface="Cambria Math" panose="02040503050406030204" pitchFamily="18" charset="0"/>
                              <a:ea typeface="Cambria Math" panose="02040503050406030204" pitchFamily="18" charset="0"/>
                            </a:rPr>
                            <m:t>𝟏</m:t>
                          </m:r>
                        </m:sub>
                      </m:sSub>
                      <m:r>
                        <a:rPr lang="en-US" sz="1200" b="1" i="1" smtClean="0">
                          <a:solidFill>
                            <a:schemeClr val="tx1"/>
                          </a:solidFill>
                          <a:latin typeface="Cambria Math" panose="02040503050406030204" pitchFamily="18" charset="0"/>
                          <a:ea typeface="Cambria Math" panose="02040503050406030204" pitchFamily="18" charset="0"/>
                        </a:rPr>
                        <m:t>)</m:t>
                      </m:r>
                    </m:oMath>
                  </m:oMathPara>
                </a14:m>
                <a:endParaRPr lang="en-US" sz="1200" b="1" dirty="0">
                  <a:solidFill>
                    <a:schemeClr val="tx1"/>
                  </a:solidFill>
                  <a:latin typeface="+mn-lt"/>
                  <a:ea typeface="+mn-ea"/>
                  <a:cs typeface="+mn-cs"/>
                </a:endParaRPr>
              </a:p>
              <a:p>
                <a:pPr marR="0" algn="l" defTabSz="914400" rtl="0" eaLnBrk="1" fontAlgn="base" latinLnBrk="0" hangingPunct="1">
                  <a:lnSpc>
                    <a:spcPct val="100000"/>
                  </a:lnSpc>
                  <a:spcBef>
                    <a:spcPts val="600"/>
                  </a:spcBef>
                  <a:spcAft>
                    <a:spcPct val="0"/>
                  </a:spcAft>
                  <a:buClrTx/>
                  <a:buSzTx/>
                  <a:tabLst/>
                </a:pPr>
                <a:endParaRPr lang="en-US" sz="1200" b="1" dirty="0">
                  <a:solidFill>
                    <a:schemeClr val="tx1"/>
                  </a:solidFill>
                  <a:latin typeface="+mn-lt"/>
                  <a:ea typeface="+mn-ea"/>
                  <a:cs typeface="+mn-cs"/>
                </a:endParaRPr>
              </a:p>
              <a:p>
                <a:pPr marL="171450" marR="0" indent="-17145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pPr>
                <a:r>
                  <a:rPr lang="en-US" sz="1200" b="1" dirty="0">
                    <a:solidFill>
                      <a:schemeClr val="tx1"/>
                    </a:solidFill>
                  </a:rPr>
                  <a:t>Trend Equation</a:t>
                </a:r>
              </a:p>
              <a:p>
                <a:pPr marR="0" algn="l" defTabSz="914400" rtl="0" eaLnBrk="1" fontAlgn="base" latinLnBrk="0" hangingPunct="1">
                  <a:lnSpc>
                    <a:spcPct val="100000"/>
                  </a:lnSpc>
                  <a:spcBef>
                    <a:spcPts val="600"/>
                  </a:spcBef>
                  <a:spcAft>
                    <a:spcPct val="0"/>
                  </a:spcAft>
                  <a:buClrTx/>
                  <a:buSzTx/>
                  <a:tabLst/>
                </a:pPr>
                <a14:m>
                  <m:oMathPara xmlns:m="http://schemas.openxmlformats.org/officeDocument/2006/math">
                    <m:oMathParaPr>
                      <m:jc m:val="centerGroup"/>
                    </m:oMathParaPr>
                    <m:oMath xmlns:m="http://schemas.openxmlformats.org/officeDocument/2006/math">
                      <m:sSub>
                        <m:sSubPr>
                          <m:ctrlPr>
                            <a:rPr lang="en-US" sz="1200" b="1" i="1" smtClean="0">
                              <a:solidFill>
                                <a:schemeClr val="tx1"/>
                              </a:solidFill>
                              <a:latin typeface="Cambria Math" panose="02040503050406030204" pitchFamily="18" charset="0"/>
                              <a:ea typeface="+mn-ea"/>
                              <a:cs typeface="+mn-cs"/>
                            </a:rPr>
                          </m:ctrlPr>
                        </m:sSubPr>
                        <m:e>
                          <m:r>
                            <a:rPr lang="en-US" sz="1200" b="1" i="1" smtClean="0">
                              <a:solidFill>
                                <a:schemeClr val="tx1"/>
                              </a:solidFill>
                              <a:latin typeface="Cambria Math" panose="02040503050406030204" pitchFamily="18" charset="0"/>
                              <a:ea typeface="+mn-ea"/>
                              <a:cs typeface="+mn-cs"/>
                            </a:rPr>
                            <m:t>𝒃</m:t>
                          </m:r>
                        </m:e>
                        <m:sub>
                          <m:r>
                            <a:rPr lang="en-US" sz="1200" b="1" i="1" smtClean="0">
                              <a:solidFill>
                                <a:schemeClr val="tx1"/>
                              </a:solidFill>
                              <a:latin typeface="Cambria Math" panose="02040503050406030204" pitchFamily="18" charset="0"/>
                              <a:ea typeface="+mn-ea"/>
                              <a:cs typeface="+mn-cs"/>
                            </a:rPr>
                            <m:t>𝑻</m:t>
                          </m:r>
                        </m:sub>
                      </m:sSub>
                      <m:r>
                        <a:rPr lang="en-US" sz="1200" b="1" i="1" smtClean="0">
                          <a:solidFill>
                            <a:schemeClr val="tx1"/>
                          </a:solidFill>
                          <a:latin typeface="Cambria Math" panose="02040503050406030204" pitchFamily="18" charset="0"/>
                          <a:ea typeface="+mn-ea"/>
                          <a:cs typeface="+mn-cs"/>
                        </a:rPr>
                        <m:t>= </m:t>
                      </m:r>
                      <m:r>
                        <a:rPr lang="en-US" sz="1200" b="1" i="1" smtClean="0">
                          <a:solidFill>
                            <a:schemeClr val="tx1"/>
                          </a:solidFill>
                          <a:latin typeface="Cambria Math" panose="02040503050406030204" pitchFamily="18" charset="0"/>
                          <a:ea typeface="Cambria Math" panose="02040503050406030204" pitchFamily="18" charset="0"/>
                        </a:rPr>
                        <m:t>𝜷</m:t>
                      </m:r>
                      <m:d>
                        <m:dPr>
                          <m:ctrlPr>
                            <a:rPr lang="en-US" sz="1200" b="1" i="1" smtClean="0">
                              <a:solidFill>
                                <a:schemeClr val="tx1"/>
                              </a:solidFill>
                              <a:latin typeface="Cambria Math" panose="02040503050406030204" pitchFamily="18" charset="0"/>
                              <a:ea typeface="Cambria Math" panose="02040503050406030204" pitchFamily="18" charset="0"/>
                            </a:rPr>
                          </m:ctrlPr>
                        </m:dPr>
                        <m:e>
                          <m:sSub>
                            <m:sSubPr>
                              <m:ctrlPr>
                                <a:rPr lang="en-US" sz="1200" b="1" i="1" smtClean="0">
                                  <a:solidFill>
                                    <a:schemeClr val="tx1"/>
                                  </a:solidFill>
                                  <a:latin typeface="Cambria Math" panose="02040503050406030204" pitchFamily="18" charset="0"/>
                                  <a:ea typeface="Cambria Math" panose="02040503050406030204" pitchFamily="18" charset="0"/>
                                </a:rPr>
                              </m:ctrlPr>
                            </m:sSubPr>
                            <m:e>
                              <m:r>
                                <a:rPr lang="en-US" sz="1200" b="1" i="1" smtClean="0">
                                  <a:solidFill>
                                    <a:schemeClr val="tx1"/>
                                  </a:solidFill>
                                  <a:latin typeface="Cambria Math" panose="02040503050406030204" pitchFamily="18" charset="0"/>
                                  <a:ea typeface="Cambria Math" panose="02040503050406030204" pitchFamily="18" charset="0"/>
                                </a:rPr>
                                <m:t>𝒍</m:t>
                              </m:r>
                            </m:e>
                            <m:sub>
                              <m:r>
                                <a:rPr lang="en-US" sz="1200" b="1" i="1" smtClean="0">
                                  <a:solidFill>
                                    <a:schemeClr val="tx1"/>
                                  </a:solidFill>
                                  <a:latin typeface="Cambria Math" panose="02040503050406030204" pitchFamily="18" charset="0"/>
                                  <a:ea typeface="Cambria Math" panose="02040503050406030204" pitchFamily="18" charset="0"/>
                                </a:rPr>
                                <m:t>𝑻</m:t>
                              </m:r>
                            </m:sub>
                          </m:sSub>
                          <m:r>
                            <a:rPr lang="en-US" sz="1200" b="1" i="1" smtClean="0">
                              <a:solidFill>
                                <a:schemeClr val="tx1"/>
                              </a:solidFill>
                              <a:latin typeface="Cambria Math" panose="02040503050406030204" pitchFamily="18" charset="0"/>
                              <a:ea typeface="Cambria Math" panose="02040503050406030204" pitchFamily="18" charset="0"/>
                            </a:rPr>
                            <m:t> − </m:t>
                          </m:r>
                          <m:sSub>
                            <m:sSubPr>
                              <m:ctrlPr>
                                <a:rPr lang="en-US" sz="1200" b="1" i="1" smtClean="0">
                                  <a:solidFill>
                                    <a:schemeClr val="tx1"/>
                                  </a:solidFill>
                                  <a:latin typeface="Cambria Math" panose="02040503050406030204" pitchFamily="18" charset="0"/>
                                  <a:ea typeface="Cambria Math" panose="02040503050406030204" pitchFamily="18" charset="0"/>
                                </a:rPr>
                              </m:ctrlPr>
                            </m:sSubPr>
                            <m:e>
                              <m:r>
                                <a:rPr lang="en-US" sz="1200" b="1" i="1" smtClean="0">
                                  <a:solidFill>
                                    <a:schemeClr val="tx1"/>
                                  </a:solidFill>
                                  <a:latin typeface="Cambria Math" panose="02040503050406030204" pitchFamily="18" charset="0"/>
                                  <a:ea typeface="Cambria Math" panose="02040503050406030204" pitchFamily="18" charset="0"/>
                                </a:rPr>
                                <m:t>𝒍</m:t>
                              </m:r>
                            </m:e>
                            <m:sub>
                              <m:r>
                                <a:rPr lang="en-US" sz="1200" b="1" i="1" smtClean="0">
                                  <a:solidFill>
                                    <a:schemeClr val="tx1"/>
                                  </a:solidFill>
                                  <a:latin typeface="Cambria Math" panose="02040503050406030204" pitchFamily="18" charset="0"/>
                                  <a:ea typeface="Cambria Math" panose="02040503050406030204" pitchFamily="18" charset="0"/>
                                </a:rPr>
                                <m:t>𝑻</m:t>
                              </m:r>
                              <m:r>
                                <a:rPr lang="en-US" sz="1200" b="1" i="1" smtClean="0">
                                  <a:solidFill>
                                    <a:schemeClr val="tx1"/>
                                  </a:solidFill>
                                  <a:latin typeface="Cambria Math" panose="02040503050406030204" pitchFamily="18" charset="0"/>
                                  <a:ea typeface="Cambria Math" panose="02040503050406030204" pitchFamily="18" charset="0"/>
                                </a:rPr>
                                <m:t>−</m:t>
                              </m:r>
                              <m:r>
                                <a:rPr lang="en-US" sz="1200" b="1" i="1" smtClean="0">
                                  <a:solidFill>
                                    <a:schemeClr val="tx1"/>
                                  </a:solidFill>
                                  <a:latin typeface="Cambria Math" panose="02040503050406030204" pitchFamily="18" charset="0"/>
                                  <a:ea typeface="Cambria Math" panose="02040503050406030204" pitchFamily="18" charset="0"/>
                                </a:rPr>
                                <m:t>𝟏</m:t>
                              </m:r>
                            </m:sub>
                          </m:sSub>
                        </m:e>
                      </m:d>
                      <m:r>
                        <a:rPr lang="en-US" sz="1200" b="1" i="1" smtClean="0">
                          <a:solidFill>
                            <a:schemeClr val="tx1"/>
                          </a:solidFill>
                          <a:latin typeface="Cambria Math" panose="02040503050406030204" pitchFamily="18" charset="0"/>
                          <a:ea typeface="Cambria Math" panose="02040503050406030204" pitchFamily="18" charset="0"/>
                        </a:rPr>
                        <m:t>+(</m:t>
                      </m:r>
                      <m:r>
                        <a:rPr lang="en-US" sz="1200" b="1" i="1" smtClean="0">
                          <a:solidFill>
                            <a:schemeClr val="tx1"/>
                          </a:solidFill>
                          <a:latin typeface="Cambria Math" panose="02040503050406030204" pitchFamily="18" charset="0"/>
                          <a:ea typeface="Cambria Math" panose="02040503050406030204" pitchFamily="18" charset="0"/>
                        </a:rPr>
                        <m:t>𝟏</m:t>
                      </m:r>
                      <m:r>
                        <a:rPr lang="en-US" sz="1200" b="1" i="1" smtClean="0">
                          <a:solidFill>
                            <a:schemeClr val="tx1"/>
                          </a:solidFill>
                          <a:latin typeface="Cambria Math" panose="02040503050406030204" pitchFamily="18" charset="0"/>
                          <a:ea typeface="Cambria Math" panose="02040503050406030204" pitchFamily="18" charset="0"/>
                        </a:rPr>
                        <m:t>−</m:t>
                      </m:r>
                      <m:r>
                        <a:rPr lang="en-US" sz="1200" b="1" i="1" smtClean="0">
                          <a:solidFill>
                            <a:schemeClr val="tx1"/>
                          </a:solidFill>
                          <a:latin typeface="Cambria Math" panose="02040503050406030204" pitchFamily="18" charset="0"/>
                          <a:ea typeface="Cambria Math" panose="02040503050406030204" pitchFamily="18" charset="0"/>
                        </a:rPr>
                        <m:t>𝜷</m:t>
                      </m:r>
                      <m:r>
                        <a:rPr lang="en-US" sz="1200" b="1" i="1" smtClean="0">
                          <a:solidFill>
                            <a:schemeClr val="tx1"/>
                          </a:solidFill>
                          <a:latin typeface="Cambria Math" panose="02040503050406030204" pitchFamily="18" charset="0"/>
                          <a:ea typeface="Cambria Math" panose="02040503050406030204" pitchFamily="18" charset="0"/>
                        </a:rPr>
                        <m:t>)</m:t>
                      </m:r>
                      <m:sSub>
                        <m:sSubPr>
                          <m:ctrlPr>
                            <a:rPr lang="en-US" sz="1200" b="1" i="1" smtClean="0">
                              <a:solidFill>
                                <a:schemeClr val="tx1"/>
                              </a:solidFill>
                              <a:latin typeface="Cambria Math" panose="02040503050406030204" pitchFamily="18" charset="0"/>
                              <a:ea typeface="Cambria Math" panose="02040503050406030204" pitchFamily="18" charset="0"/>
                            </a:rPr>
                          </m:ctrlPr>
                        </m:sSubPr>
                        <m:e>
                          <m:r>
                            <a:rPr lang="en-US" sz="1200" b="1" i="1" smtClean="0">
                              <a:solidFill>
                                <a:schemeClr val="tx1"/>
                              </a:solidFill>
                              <a:latin typeface="Cambria Math" panose="02040503050406030204" pitchFamily="18" charset="0"/>
                              <a:ea typeface="Cambria Math" panose="02040503050406030204" pitchFamily="18" charset="0"/>
                            </a:rPr>
                            <m:t>𝒃</m:t>
                          </m:r>
                        </m:e>
                        <m:sub>
                          <m:r>
                            <a:rPr lang="en-US" sz="1200" b="1" i="1" smtClean="0">
                              <a:solidFill>
                                <a:schemeClr val="tx1"/>
                              </a:solidFill>
                              <a:latin typeface="Cambria Math" panose="02040503050406030204" pitchFamily="18" charset="0"/>
                              <a:ea typeface="Cambria Math" panose="02040503050406030204" pitchFamily="18" charset="0"/>
                            </a:rPr>
                            <m:t>𝑻</m:t>
                          </m:r>
                          <m:r>
                            <a:rPr lang="en-US" sz="1200" b="1" i="1" smtClean="0">
                              <a:solidFill>
                                <a:schemeClr val="tx1"/>
                              </a:solidFill>
                              <a:latin typeface="Cambria Math" panose="02040503050406030204" pitchFamily="18" charset="0"/>
                              <a:ea typeface="Cambria Math" panose="02040503050406030204" pitchFamily="18" charset="0"/>
                            </a:rPr>
                            <m:t>−</m:t>
                          </m:r>
                          <m:r>
                            <a:rPr lang="en-US" sz="1200" b="1" i="1" smtClean="0">
                              <a:solidFill>
                                <a:schemeClr val="tx1"/>
                              </a:solidFill>
                              <a:latin typeface="Cambria Math" panose="02040503050406030204" pitchFamily="18" charset="0"/>
                              <a:ea typeface="Cambria Math" panose="02040503050406030204" pitchFamily="18" charset="0"/>
                            </a:rPr>
                            <m:t>𝟏</m:t>
                          </m:r>
                        </m:sub>
                      </m:sSub>
                    </m:oMath>
                  </m:oMathPara>
                </a14:m>
                <a:endParaRPr lang="en-US" sz="1200" b="1" dirty="0">
                  <a:solidFill>
                    <a:schemeClr val="tx1"/>
                  </a:solidFill>
                  <a:latin typeface="+mn-lt"/>
                  <a:ea typeface="+mn-ea"/>
                  <a:cs typeface="+mn-cs"/>
                </a:endParaRPr>
              </a:p>
              <a:p>
                <a:pPr marR="0" algn="l" defTabSz="914400" rtl="0" eaLnBrk="1" fontAlgn="base" latinLnBrk="0" hangingPunct="1">
                  <a:lnSpc>
                    <a:spcPct val="100000"/>
                  </a:lnSpc>
                  <a:spcBef>
                    <a:spcPts val="600"/>
                  </a:spcBef>
                  <a:spcAft>
                    <a:spcPct val="0"/>
                  </a:spcAft>
                  <a:buClrTx/>
                  <a:buSzTx/>
                  <a:tabLst/>
                </a:pPr>
                <a:endParaRPr lang="en-US" sz="1200" b="1" dirty="0">
                  <a:solidFill>
                    <a:schemeClr val="tx1"/>
                  </a:solidFill>
                </a:endParaRPr>
              </a:p>
              <a:p>
                <a:pPr marL="171450" marR="0" indent="-17145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pPr>
                <a:r>
                  <a:rPr lang="en-US" sz="1200" b="1" dirty="0">
                    <a:solidFill>
                      <a:schemeClr val="tx1"/>
                    </a:solidFill>
                    <a:latin typeface="+mn-lt"/>
                    <a:ea typeface="+mn-ea"/>
                    <a:cs typeface="+mn-cs"/>
                  </a:rPr>
                  <a:t>Season</a:t>
                </a:r>
                <a:r>
                  <a:rPr lang="en-US" sz="1200" b="1" dirty="0">
                    <a:solidFill>
                      <a:schemeClr val="tx1"/>
                    </a:solidFill>
                  </a:rPr>
                  <a:t> Equation</a:t>
                </a:r>
                <a:endParaRPr lang="en-US" sz="1200" b="1" dirty="0">
                  <a:solidFill>
                    <a:schemeClr val="tx1"/>
                  </a:solidFill>
                  <a:latin typeface="+mn-lt"/>
                  <a:ea typeface="+mn-ea"/>
                  <a:cs typeface="+mn-cs"/>
                </a:endParaRPr>
              </a:p>
              <a:p>
                <a:pPr marR="0" algn="l" defTabSz="914400" rtl="0" eaLnBrk="1" fontAlgn="base" latinLnBrk="0" hangingPunct="1">
                  <a:lnSpc>
                    <a:spcPct val="100000"/>
                  </a:lnSpc>
                  <a:spcBef>
                    <a:spcPts val="600"/>
                  </a:spcBef>
                  <a:spcAft>
                    <a:spcPct val="0"/>
                  </a:spcAft>
                  <a:buClrTx/>
                  <a:buSzTx/>
                  <a:tabLst/>
                </a:pPr>
                <a14:m>
                  <m:oMathPara xmlns:m="http://schemas.openxmlformats.org/officeDocument/2006/math">
                    <m:oMathParaPr>
                      <m:jc m:val="centerGroup"/>
                    </m:oMathParaPr>
                    <m:oMath xmlns:m="http://schemas.openxmlformats.org/officeDocument/2006/math">
                      <m:sSub>
                        <m:sSubPr>
                          <m:ctrlPr>
                            <a:rPr lang="en-US" sz="1200" b="1" i="1" smtClean="0">
                              <a:solidFill>
                                <a:schemeClr val="tx1"/>
                              </a:solidFill>
                              <a:latin typeface="Cambria Math" panose="02040503050406030204" pitchFamily="18" charset="0"/>
                            </a:rPr>
                          </m:ctrlPr>
                        </m:sSubPr>
                        <m:e>
                          <m:r>
                            <a:rPr lang="en-US" sz="1200" b="1" i="1" smtClean="0">
                              <a:solidFill>
                                <a:schemeClr val="tx1"/>
                              </a:solidFill>
                              <a:latin typeface="Cambria Math" panose="02040503050406030204" pitchFamily="18" charset="0"/>
                            </a:rPr>
                            <m:t>𝒔</m:t>
                          </m:r>
                        </m:e>
                        <m:sub>
                          <m:r>
                            <a:rPr lang="en-US" sz="1200" b="1" i="1" smtClean="0">
                              <a:solidFill>
                                <a:schemeClr val="tx1"/>
                              </a:solidFill>
                              <a:latin typeface="Cambria Math" panose="02040503050406030204" pitchFamily="18" charset="0"/>
                            </a:rPr>
                            <m:t>𝑻</m:t>
                          </m:r>
                        </m:sub>
                      </m:sSub>
                      <m:r>
                        <a:rPr lang="en-US" sz="1200" b="1" i="1" smtClean="0">
                          <a:solidFill>
                            <a:schemeClr val="tx1"/>
                          </a:solidFill>
                          <a:latin typeface="Cambria Math" panose="02040503050406030204" pitchFamily="18" charset="0"/>
                        </a:rPr>
                        <m:t>= </m:t>
                      </m:r>
                      <m:r>
                        <a:rPr lang="en-US" sz="1200" b="1" i="1" smtClean="0">
                          <a:solidFill>
                            <a:schemeClr val="tx1"/>
                          </a:solidFill>
                          <a:latin typeface="Cambria Math" panose="02040503050406030204" pitchFamily="18" charset="0"/>
                          <a:ea typeface="Cambria Math" panose="02040503050406030204" pitchFamily="18" charset="0"/>
                        </a:rPr>
                        <m:t>𝜸</m:t>
                      </m:r>
                      <m:d>
                        <m:dPr>
                          <m:ctrlPr>
                            <a:rPr lang="en-US" sz="1200" b="1" i="1" smtClean="0">
                              <a:solidFill>
                                <a:schemeClr val="tx1"/>
                              </a:solidFill>
                              <a:latin typeface="Cambria Math" panose="02040503050406030204" pitchFamily="18" charset="0"/>
                              <a:ea typeface="Cambria Math" panose="02040503050406030204" pitchFamily="18" charset="0"/>
                            </a:rPr>
                          </m:ctrlPr>
                        </m:dPr>
                        <m:e>
                          <m:sSub>
                            <m:sSubPr>
                              <m:ctrlPr>
                                <a:rPr lang="en-US" sz="1200" b="1" i="1" smtClean="0">
                                  <a:solidFill>
                                    <a:schemeClr val="tx1"/>
                                  </a:solidFill>
                                  <a:latin typeface="Cambria Math" panose="02040503050406030204" pitchFamily="18" charset="0"/>
                                  <a:ea typeface="Cambria Math" panose="02040503050406030204" pitchFamily="18" charset="0"/>
                                </a:rPr>
                              </m:ctrlPr>
                            </m:sSubPr>
                            <m:e>
                              <m:r>
                                <a:rPr lang="en-US" sz="1200" b="1" i="1" smtClean="0">
                                  <a:solidFill>
                                    <a:schemeClr val="tx1"/>
                                  </a:solidFill>
                                  <a:latin typeface="Cambria Math" panose="02040503050406030204" pitchFamily="18" charset="0"/>
                                  <a:ea typeface="Cambria Math" panose="02040503050406030204" pitchFamily="18" charset="0"/>
                                </a:rPr>
                                <m:t>𝒚</m:t>
                              </m:r>
                            </m:e>
                            <m:sub>
                              <m:r>
                                <a:rPr lang="en-US" sz="1200" b="1" i="1" smtClean="0">
                                  <a:solidFill>
                                    <a:schemeClr val="tx1"/>
                                  </a:solidFill>
                                  <a:latin typeface="Cambria Math" panose="02040503050406030204" pitchFamily="18" charset="0"/>
                                  <a:ea typeface="Cambria Math" panose="02040503050406030204" pitchFamily="18" charset="0"/>
                                </a:rPr>
                                <m:t>𝑻</m:t>
                              </m:r>
                            </m:sub>
                          </m:sSub>
                          <m:r>
                            <a:rPr lang="en-US" sz="1200" b="1" i="1" smtClean="0">
                              <a:solidFill>
                                <a:schemeClr val="tx1"/>
                              </a:solidFill>
                              <a:latin typeface="Cambria Math" panose="02040503050406030204" pitchFamily="18" charset="0"/>
                              <a:ea typeface="Cambria Math" panose="02040503050406030204" pitchFamily="18" charset="0"/>
                            </a:rPr>
                            <m:t> − </m:t>
                          </m:r>
                          <m:sSub>
                            <m:sSubPr>
                              <m:ctrlPr>
                                <a:rPr lang="en-US" sz="1200" b="1" i="1" smtClean="0">
                                  <a:solidFill>
                                    <a:schemeClr val="tx1"/>
                                  </a:solidFill>
                                  <a:latin typeface="Cambria Math" panose="02040503050406030204" pitchFamily="18" charset="0"/>
                                  <a:ea typeface="Cambria Math" panose="02040503050406030204" pitchFamily="18" charset="0"/>
                                </a:rPr>
                              </m:ctrlPr>
                            </m:sSubPr>
                            <m:e>
                              <m:r>
                                <a:rPr lang="en-US" sz="1200" b="1" i="1" smtClean="0">
                                  <a:solidFill>
                                    <a:schemeClr val="tx1"/>
                                  </a:solidFill>
                                  <a:latin typeface="Cambria Math" panose="02040503050406030204" pitchFamily="18" charset="0"/>
                                  <a:ea typeface="Cambria Math" panose="02040503050406030204" pitchFamily="18" charset="0"/>
                                </a:rPr>
                                <m:t>𝒍</m:t>
                              </m:r>
                            </m:e>
                            <m:sub>
                              <m:r>
                                <a:rPr lang="en-US" sz="1200" b="1" i="1" smtClean="0">
                                  <a:solidFill>
                                    <a:schemeClr val="tx1"/>
                                  </a:solidFill>
                                  <a:latin typeface="Cambria Math" panose="02040503050406030204" pitchFamily="18" charset="0"/>
                                  <a:ea typeface="Cambria Math" panose="02040503050406030204" pitchFamily="18" charset="0"/>
                                </a:rPr>
                                <m:t>𝑻</m:t>
                              </m:r>
                              <m:r>
                                <a:rPr lang="en-US" sz="1200" b="1" i="1" smtClean="0">
                                  <a:solidFill>
                                    <a:schemeClr val="tx1"/>
                                  </a:solidFill>
                                  <a:latin typeface="Cambria Math" panose="02040503050406030204" pitchFamily="18" charset="0"/>
                                  <a:ea typeface="Cambria Math" panose="02040503050406030204" pitchFamily="18" charset="0"/>
                                </a:rPr>
                                <m:t>−</m:t>
                              </m:r>
                              <m:r>
                                <a:rPr lang="en-US" sz="1200" b="1" i="1" smtClean="0">
                                  <a:solidFill>
                                    <a:schemeClr val="tx1"/>
                                  </a:solidFill>
                                  <a:latin typeface="Cambria Math" panose="02040503050406030204" pitchFamily="18" charset="0"/>
                                  <a:ea typeface="Cambria Math" panose="02040503050406030204" pitchFamily="18" charset="0"/>
                                </a:rPr>
                                <m:t>𝟏</m:t>
                              </m:r>
                            </m:sub>
                          </m:sSub>
                          <m:r>
                            <a:rPr lang="en-US" sz="1200" b="1" i="1" smtClean="0">
                              <a:solidFill>
                                <a:schemeClr val="tx1"/>
                              </a:solidFill>
                              <a:latin typeface="Cambria Math" panose="02040503050406030204" pitchFamily="18" charset="0"/>
                              <a:ea typeface="Cambria Math" panose="02040503050406030204" pitchFamily="18" charset="0"/>
                            </a:rPr>
                            <m:t> − </m:t>
                          </m:r>
                          <m:sSub>
                            <m:sSubPr>
                              <m:ctrlPr>
                                <a:rPr lang="en-US" sz="1200" b="1" i="1" smtClean="0">
                                  <a:solidFill>
                                    <a:schemeClr val="tx1"/>
                                  </a:solidFill>
                                  <a:latin typeface="Cambria Math" panose="02040503050406030204" pitchFamily="18" charset="0"/>
                                  <a:ea typeface="Cambria Math" panose="02040503050406030204" pitchFamily="18" charset="0"/>
                                </a:rPr>
                              </m:ctrlPr>
                            </m:sSubPr>
                            <m:e>
                              <m:r>
                                <a:rPr lang="en-US" sz="1200" b="1" i="1" smtClean="0">
                                  <a:solidFill>
                                    <a:schemeClr val="tx1"/>
                                  </a:solidFill>
                                  <a:latin typeface="Cambria Math" panose="02040503050406030204" pitchFamily="18" charset="0"/>
                                  <a:ea typeface="Cambria Math" panose="02040503050406030204" pitchFamily="18" charset="0"/>
                                </a:rPr>
                                <m:t>𝒃</m:t>
                              </m:r>
                            </m:e>
                            <m:sub>
                              <m:r>
                                <a:rPr lang="en-US" sz="1200" b="1" i="1" smtClean="0">
                                  <a:solidFill>
                                    <a:schemeClr val="tx1"/>
                                  </a:solidFill>
                                  <a:latin typeface="Cambria Math" panose="02040503050406030204" pitchFamily="18" charset="0"/>
                                  <a:ea typeface="Cambria Math" panose="02040503050406030204" pitchFamily="18" charset="0"/>
                                </a:rPr>
                                <m:t>𝑻</m:t>
                              </m:r>
                              <m:r>
                                <a:rPr lang="en-US" sz="1200" b="1" i="1" smtClean="0">
                                  <a:solidFill>
                                    <a:schemeClr val="tx1"/>
                                  </a:solidFill>
                                  <a:latin typeface="Cambria Math" panose="02040503050406030204" pitchFamily="18" charset="0"/>
                                  <a:ea typeface="Cambria Math" panose="02040503050406030204" pitchFamily="18" charset="0"/>
                                </a:rPr>
                                <m:t>−</m:t>
                              </m:r>
                              <m:r>
                                <a:rPr lang="en-US" sz="1200" b="1" i="1" smtClean="0">
                                  <a:solidFill>
                                    <a:schemeClr val="tx1"/>
                                  </a:solidFill>
                                  <a:latin typeface="Cambria Math" panose="02040503050406030204" pitchFamily="18" charset="0"/>
                                  <a:ea typeface="Cambria Math" panose="02040503050406030204" pitchFamily="18" charset="0"/>
                                </a:rPr>
                                <m:t>𝟏</m:t>
                              </m:r>
                            </m:sub>
                          </m:sSub>
                        </m:e>
                      </m:d>
                      <m:r>
                        <a:rPr lang="en-US" sz="1200" b="1" i="1" smtClean="0">
                          <a:solidFill>
                            <a:schemeClr val="tx1"/>
                          </a:solidFill>
                          <a:latin typeface="Cambria Math" panose="02040503050406030204" pitchFamily="18" charset="0"/>
                          <a:ea typeface="Cambria Math" panose="02040503050406030204" pitchFamily="18" charset="0"/>
                        </a:rPr>
                        <m:t>+(</m:t>
                      </m:r>
                      <m:r>
                        <a:rPr lang="en-US" sz="1200" b="1" i="1" smtClean="0">
                          <a:solidFill>
                            <a:schemeClr val="tx1"/>
                          </a:solidFill>
                          <a:latin typeface="Cambria Math" panose="02040503050406030204" pitchFamily="18" charset="0"/>
                          <a:ea typeface="Cambria Math" panose="02040503050406030204" pitchFamily="18" charset="0"/>
                        </a:rPr>
                        <m:t>𝟏</m:t>
                      </m:r>
                      <m:r>
                        <a:rPr lang="en-US" sz="1200" b="1" i="1" smtClean="0">
                          <a:solidFill>
                            <a:schemeClr val="tx1"/>
                          </a:solidFill>
                          <a:latin typeface="Cambria Math" panose="02040503050406030204" pitchFamily="18" charset="0"/>
                          <a:ea typeface="Cambria Math" panose="02040503050406030204" pitchFamily="18" charset="0"/>
                        </a:rPr>
                        <m:t>−</m:t>
                      </m:r>
                      <m:r>
                        <a:rPr lang="en-US" sz="1200" b="1" i="1" smtClean="0">
                          <a:solidFill>
                            <a:schemeClr val="tx1"/>
                          </a:solidFill>
                          <a:latin typeface="Cambria Math" panose="02040503050406030204" pitchFamily="18" charset="0"/>
                          <a:ea typeface="Cambria Math" panose="02040503050406030204" pitchFamily="18" charset="0"/>
                        </a:rPr>
                        <m:t>𝜸</m:t>
                      </m:r>
                      <m:r>
                        <a:rPr lang="en-US" sz="1200" b="1" i="1" smtClean="0">
                          <a:solidFill>
                            <a:schemeClr val="tx1"/>
                          </a:solidFill>
                          <a:latin typeface="Cambria Math" panose="02040503050406030204" pitchFamily="18" charset="0"/>
                          <a:ea typeface="Cambria Math" panose="02040503050406030204" pitchFamily="18" charset="0"/>
                        </a:rPr>
                        <m:t>)</m:t>
                      </m:r>
                      <m:sSub>
                        <m:sSubPr>
                          <m:ctrlPr>
                            <a:rPr lang="en-US" sz="1200" b="1" i="1" smtClean="0">
                              <a:solidFill>
                                <a:schemeClr val="tx1"/>
                              </a:solidFill>
                              <a:latin typeface="Cambria Math" panose="02040503050406030204" pitchFamily="18" charset="0"/>
                              <a:ea typeface="Cambria Math" panose="02040503050406030204" pitchFamily="18" charset="0"/>
                            </a:rPr>
                          </m:ctrlPr>
                        </m:sSubPr>
                        <m:e>
                          <m:r>
                            <a:rPr lang="en-US" sz="1200" b="1" i="1" smtClean="0">
                              <a:solidFill>
                                <a:schemeClr val="tx1"/>
                              </a:solidFill>
                              <a:latin typeface="Cambria Math" panose="02040503050406030204" pitchFamily="18" charset="0"/>
                              <a:ea typeface="Cambria Math" panose="02040503050406030204" pitchFamily="18" charset="0"/>
                            </a:rPr>
                            <m:t>𝒔</m:t>
                          </m:r>
                        </m:e>
                        <m:sub>
                          <m:r>
                            <a:rPr lang="en-US" sz="1200" b="1" i="1" smtClean="0">
                              <a:solidFill>
                                <a:schemeClr val="tx1"/>
                              </a:solidFill>
                              <a:latin typeface="Cambria Math" panose="02040503050406030204" pitchFamily="18" charset="0"/>
                              <a:ea typeface="Cambria Math" panose="02040503050406030204" pitchFamily="18" charset="0"/>
                            </a:rPr>
                            <m:t>𝑻</m:t>
                          </m:r>
                          <m:r>
                            <a:rPr lang="en-US" sz="1200" b="1" i="1" smtClean="0">
                              <a:solidFill>
                                <a:schemeClr val="tx1"/>
                              </a:solidFill>
                              <a:latin typeface="Cambria Math" panose="02040503050406030204" pitchFamily="18" charset="0"/>
                              <a:ea typeface="Cambria Math" panose="02040503050406030204" pitchFamily="18" charset="0"/>
                            </a:rPr>
                            <m:t>−</m:t>
                          </m:r>
                          <m:r>
                            <a:rPr lang="en-US" sz="1200" b="1" i="1" smtClean="0">
                              <a:solidFill>
                                <a:schemeClr val="tx1"/>
                              </a:solidFill>
                              <a:latin typeface="Cambria Math" panose="02040503050406030204" pitchFamily="18" charset="0"/>
                              <a:ea typeface="Cambria Math" panose="02040503050406030204" pitchFamily="18" charset="0"/>
                            </a:rPr>
                            <m:t>𝒎</m:t>
                          </m:r>
                        </m:sub>
                      </m:sSub>
                    </m:oMath>
                  </m:oMathPara>
                </a14:m>
                <a:endParaRPr lang="en-US" sz="1200" b="1" dirty="0">
                  <a:solidFill>
                    <a:schemeClr val="tx1"/>
                  </a:solidFill>
                </a:endParaRPr>
              </a:p>
              <a:p>
                <a:pPr marR="0" algn="l" defTabSz="914400" rtl="0" eaLnBrk="1" fontAlgn="base" latinLnBrk="0" hangingPunct="1">
                  <a:lnSpc>
                    <a:spcPct val="100000"/>
                  </a:lnSpc>
                  <a:spcBef>
                    <a:spcPts val="600"/>
                  </a:spcBef>
                  <a:spcAft>
                    <a:spcPct val="0"/>
                  </a:spcAft>
                  <a:buClrTx/>
                  <a:buSzTx/>
                  <a:tabLst/>
                </a:pPr>
                <a:r>
                  <a:rPr lang="en-US" sz="1200" b="1" dirty="0">
                    <a:solidFill>
                      <a:schemeClr val="tx1"/>
                    </a:solidFill>
                    <a:latin typeface="Arial Body"/>
                    <a:ea typeface="Cambria Math" panose="02040503050406030204" pitchFamily="18" charset="0"/>
                  </a:rPr>
                  <a:t>0 &lt; </a:t>
                </a:r>
                <a:r>
                  <a:rPr lang="en-US" sz="1400" b="1" dirty="0">
                    <a:solidFill>
                      <a:schemeClr val="tx1"/>
                    </a:solidFill>
                    <a:latin typeface="Cambria Math" panose="02040503050406030204" pitchFamily="18" charset="0"/>
                    <a:ea typeface="Cambria Math" panose="02040503050406030204" pitchFamily="18" charset="0"/>
                  </a:rPr>
                  <a:t>α</a:t>
                </a:r>
                <a:r>
                  <a:rPr lang="en-US" sz="1200" b="1" dirty="0">
                    <a:solidFill>
                      <a:schemeClr val="tx1"/>
                    </a:solidFill>
                    <a:latin typeface="Arial Body"/>
                    <a:ea typeface="Cambria Math" panose="02040503050406030204" pitchFamily="18" charset="0"/>
                  </a:rPr>
                  <a:t> &lt; 1</a:t>
                </a:r>
                <a:r>
                  <a:rPr lang="en-US" sz="1200" b="1" dirty="0">
                    <a:solidFill>
                      <a:schemeClr val="tx1"/>
                    </a:solidFill>
                    <a:latin typeface="Arial Body"/>
                  </a:rPr>
                  <a:t> </a:t>
                </a:r>
                <a:r>
                  <a:rPr lang="en-US" sz="1200" b="1" dirty="0">
                    <a:solidFill>
                      <a:schemeClr val="tx1"/>
                    </a:solidFill>
                  </a:rPr>
                  <a:t>is smoothing parameter for level </a:t>
                </a:r>
              </a:p>
              <a:p>
                <a:pPr marR="0" algn="l" defTabSz="914400" rtl="0" eaLnBrk="1" fontAlgn="base" latinLnBrk="0" hangingPunct="1">
                  <a:lnSpc>
                    <a:spcPct val="100000"/>
                  </a:lnSpc>
                  <a:spcBef>
                    <a:spcPts val="600"/>
                  </a:spcBef>
                  <a:spcAft>
                    <a:spcPct val="0"/>
                  </a:spcAft>
                  <a:buClrTx/>
                  <a:buSzTx/>
                  <a:tabLst/>
                </a:pPr>
                <a:r>
                  <a:rPr lang="en-US" sz="1200" b="1" dirty="0">
                    <a:solidFill>
                      <a:schemeClr val="tx1"/>
                    </a:solidFill>
                  </a:rPr>
                  <a:t>0 &lt; </a:t>
                </a:r>
                <a:r>
                  <a:rPr lang="en-US" sz="1400" b="1" dirty="0">
                    <a:solidFill>
                      <a:schemeClr val="tx1"/>
                    </a:solidFill>
                    <a:latin typeface="Cambria Math" panose="02040503050406030204" pitchFamily="18" charset="0"/>
                    <a:ea typeface="Cambria Math" panose="02040503050406030204" pitchFamily="18" charset="0"/>
                    <a:sym typeface="Symbol" panose="05050102010706020507" pitchFamily="18" charset="2"/>
                  </a:rPr>
                  <a:t> </a:t>
                </a:r>
                <a:r>
                  <a:rPr lang="en-US" sz="1200" b="1" dirty="0">
                    <a:solidFill>
                      <a:schemeClr val="tx1"/>
                    </a:solidFill>
                    <a:latin typeface="Arial Body"/>
                    <a:ea typeface="Cambria Math" panose="02040503050406030204" pitchFamily="18" charset="0"/>
                    <a:sym typeface="Symbol" panose="05050102010706020507" pitchFamily="18" charset="2"/>
                  </a:rPr>
                  <a:t>&lt; 1</a:t>
                </a:r>
                <a:r>
                  <a:rPr lang="en-US" sz="1200" b="1" dirty="0">
                    <a:solidFill>
                      <a:schemeClr val="tx1"/>
                    </a:solidFill>
                    <a:latin typeface="Arial Body"/>
                    <a:sym typeface="Symbol" panose="05050102010706020507" pitchFamily="18" charset="2"/>
                  </a:rPr>
                  <a:t> </a:t>
                </a:r>
                <a:r>
                  <a:rPr lang="en-US" sz="1200" b="1" dirty="0">
                    <a:solidFill>
                      <a:schemeClr val="tx1"/>
                    </a:solidFill>
                    <a:sym typeface="Symbol" panose="05050102010706020507" pitchFamily="18" charset="2"/>
                  </a:rPr>
                  <a:t>is smoothing parameter for trend</a:t>
                </a:r>
              </a:p>
              <a:p>
                <a:pPr algn="l" eaLnBrk="1" hangingPunct="1">
                  <a:spcBef>
                    <a:spcPts val="600"/>
                  </a:spcBef>
                  <a:buClrTx/>
                </a:pPr>
                <a:r>
                  <a:rPr lang="en-US" sz="1200" b="1" dirty="0">
                    <a:solidFill>
                      <a:schemeClr val="tx1"/>
                    </a:solidFill>
                  </a:rPr>
                  <a:t>0 &lt; </a:t>
                </a:r>
                <a:r>
                  <a:rPr lang="en-US" sz="1400" b="1" dirty="0">
                    <a:solidFill>
                      <a:schemeClr val="tx1"/>
                    </a:solidFill>
                    <a:sym typeface="Symbol" panose="05050102010706020507" pitchFamily="18" charset="2"/>
                  </a:rPr>
                  <a:t></a:t>
                </a:r>
                <a:r>
                  <a:rPr lang="en-US" sz="1400" b="1" dirty="0">
                    <a:solidFill>
                      <a:schemeClr val="tx1"/>
                    </a:solidFill>
                    <a:latin typeface="Cambria Math" panose="02040503050406030204" pitchFamily="18" charset="0"/>
                    <a:ea typeface="Cambria Math" panose="02040503050406030204" pitchFamily="18" charset="0"/>
                    <a:sym typeface="Symbol" panose="05050102010706020507" pitchFamily="18" charset="2"/>
                  </a:rPr>
                  <a:t> </a:t>
                </a:r>
                <a:r>
                  <a:rPr lang="en-US" sz="1200" b="1" dirty="0">
                    <a:solidFill>
                      <a:schemeClr val="tx1"/>
                    </a:solidFill>
                    <a:latin typeface="Arial Body"/>
                    <a:ea typeface="Cambria Math" panose="02040503050406030204" pitchFamily="18" charset="0"/>
                    <a:sym typeface="Symbol" panose="05050102010706020507" pitchFamily="18" charset="2"/>
                  </a:rPr>
                  <a:t>&lt; 1</a:t>
                </a:r>
                <a:r>
                  <a:rPr lang="en-US" sz="1200" b="1" dirty="0">
                    <a:solidFill>
                      <a:schemeClr val="tx1"/>
                    </a:solidFill>
                    <a:latin typeface="Arial Body"/>
                    <a:sym typeface="Symbol" panose="05050102010706020507" pitchFamily="18" charset="2"/>
                  </a:rPr>
                  <a:t> </a:t>
                </a:r>
                <a:r>
                  <a:rPr lang="en-US" sz="1200" b="1" dirty="0">
                    <a:solidFill>
                      <a:schemeClr val="tx1"/>
                    </a:solidFill>
                    <a:sym typeface="Symbol" panose="05050102010706020507" pitchFamily="18" charset="2"/>
                  </a:rPr>
                  <a:t>is smoothing parameter for season</a:t>
                </a:r>
              </a:p>
            </p:txBody>
          </p:sp>
        </mc:Choice>
        <mc:Fallback xmlns="">
          <p:sp>
            <p:nvSpPr>
              <p:cNvPr id="5" name="Rectangle: Rounded Corners 4">
                <a:extLst>
                  <a:ext uri="{FF2B5EF4-FFF2-40B4-BE49-F238E27FC236}">
                    <a16:creationId xmlns:a16="http://schemas.microsoft.com/office/drawing/2014/main" id="{33457FA1-DBF2-4EC6-B4A8-A373714CE8F3}"/>
                  </a:ext>
                </a:extLst>
              </p:cNvPr>
              <p:cNvSpPr>
                <a:spLocks noRot="1" noChangeAspect="1" noMove="1" noResize="1" noEditPoints="1" noAdjustHandles="1" noChangeArrowheads="1" noChangeShapeType="1" noTextEdit="1"/>
              </p:cNvSpPr>
              <p:nvPr/>
            </p:nvSpPr>
            <p:spPr bwMode="auto">
              <a:xfrm>
                <a:off x="608012" y="2415765"/>
                <a:ext cx="3581400" cy="3995110"/>
              </a:xfrm>
              <a:prstGeom prst="roundRect">
                <a:avLst>
                  <a:gd name="adj" fmla="val 7143"/>
                </a:avLst>
              </a:prstGeom>
              <a:blipFill>
                <a:blip r:embed="rId2"/>
                <a:stretch>
                  <a:fillRect/>
                </a:stretch>
              </a:blipFill>
              <a:ln>
                <a:noFill/>
                <a:headEnd type="none" w="med" len="med"/>
                <a:tailEnd type="none" w="med" len="med"/>
              </a:ln>
              <a:effectLst/>
            </p:spPr>
            <p:txBody>
              <a:bodyPr/>
              <a:lstStyle/>
              <a:p>
                <a:r>
                  <a:rPr lang="en-US">
                    <a:noFill/>
                  </a:rPr>
                  <a:t> </a:t>
                </a:r>
              </a:p>
            </p:txBody>
          </p:sp>
        </mc:Fallback>
      </mc:AlternateContent>
      <p:sp>
        <p:nvSpPr>
          <p:cNvPr id="8" name="Rectangle 7">
            <a:extLst>
              <a:ext uri="{FF2B5EF4-FFF2-40B4-BE49-F238E27FC236}">
                <a16:creationId xmlns:a16="http://schemas.microsoft.com/office/drawing/2014/main" id="{FCE1A276-4B78-464B-8B03-4A55D7309490}"/>
              </a:ext>
            </a:extLst>
          </p:cNvPr>
          <p:cNvSpPr/>
          <p:nvPr/>
        </p:nvSpPr>
        <p:spPr bwMode="auto">
          <a:xfrm>
            <a:off x="4598132" y="3546259"/>
            <a:ext cx="4876800" cy="365585"/>
          </a:xfrm>
          <a:prstGeom prst="rect">
            <a:avLst/>
          </a:prstGeom>
          <a:solidFill>
            <a:srgbClr val="80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b="1" dirty="0">
                <a:solidFill>
                  <a:schemeClr val="bg1"/>
                </a:solidFill>
                <a:latin typeface="+mn-lt"/>
                <a:ea typeface="+mn-ea"/>
                <a:cs typeface="+mn-cs"/>
              </a:rPr>
              <a:t>If seasonality is multiplicative, multiplicative form of HW should be used</a:t>
            </a:r>
          </a:p>
        </p:txBody>
      </p:sp>
      <p:pic>
        <p:nvPicPr>
          <p:cNvPr id="10" name="Picture 9">
            <a:extLst>
              <a:ext uri="{FF2B5EF4-FFF2-40B4-BE49-F238E27FC236}">
                <a16:creationId xmlns:a16="http://schemas.microsoft.com/office/drawing/2014/main" id="{0B1310C0-4518-409A-8327-8A48A3363C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5620" y="942073"/>
            <a:ext cx="4572000" cy="2286000"/>
          </a:xfrm>
          <a:prstGeom prst="rect">
            <a:avLst/>
          </a:prstGeom>
        </p:spPr>
      </p:pic>
      <p:pic>
        <p:nvPicPr>
          <p:cNvPr id="12" name="Picture 11">
            <a:extLst>
              <a:ext uri="{FF2B5EF4-FFF2-40B4-BE49-F238E27FC236}">
                <a16:creationId xmlns:a16="http://schemas.microsoft.com/office/drawing/2014/main" id="{6CAA0C77-6A3B-4BD0-86A3-85C7BE6ADB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8024" y="4101428"/>
            <a:ext cx="4676776" cy="2338388"/>
          </a:xfrm>
          <a:prstGeom prst="rect">
            <a:avLst/>
          </a:prstGeom>
        </p:spPr>
      </p:pic>
    </p:spTree>
    <p:extLst>
      <p:ext uri="{BB962C8B-B14F-4D97-AF65-F5344CB8AC3E}">
        <p14:creationId xmlns:p14="http://schemas.microsoft.com/office/powerpoint/2010/main" val="246608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8B7CBD-27B3-4D5E-B681-9DF75B1402C3}"/>
              </a:ext>
            </a:extLst>
          </p:cNvPr>
          <p:cNvSpPr/>
          <p:nvPr/>
        </p:nvSpPr>
        <p:spPr bwMode="auto">
          <a:xfrm>
            <a:off x="608012" y="838200"/>
            <a:ext cx="8382000" cy="362577"/>
          </a:xfrm>
          <a:prstGeom prst="rect">
            <a:avLst/>
          </a:prstGeom>
          <a:solidFill>
            <a:srgbClr val="666666"/>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400" b="1" dirty="0">
                <a:solidFill>
                  <a:schemeClr val="bg1"/>
                </a:solidFill>
                <a:latin typeface="+mn-lt"/>
                <a:ea typeface="+mn-ea"/>
                <a:cs typeface="+mn-cs"/>
              </a:rPr>
              <a:t>Damping is also possible for both additive and multiplicative HW method</a:t>
            </a:r>
          </a:p>
        </p:txBody>
      </p:sp>
      <p:sp>
        <p:nvSpPr>
          <p:cNvPr id="3" name="Rectangle 2">
            <a:extLst>
              <a:ext uri="{FF2B5EF4-FFF2-40B4-BE49-F238E27FC236}">
                <a16:creationId xmlns:a16="http://schemas.microsoft.com/office/drawing/2014/main" id="{3E7DB979-D862-4BD1-9F6B-BDC363CE4537}"/>
              </a:ext>
            </a:extLst>
          </p:cNvPr>
          <p:cNvSpPr/>
          <p:nvPr/>
        </p:nvSpPr>
        <p:spPr bwMode="auto">
          <a:xfrm>
            <a:off x="303212" y="338781"/>
            <a:ext cx="8867776" cy="285107"/>
          </a:xfrm>
          <a:prstGeom prst="rect">
            <a:avLst/>
          </a:prstGeom>
          <a:solidFill>
            <a:srgbClr val="CBD3D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latin typeface="+mn-lt"/>
                <a:ea typeface="+mn-ea"/>
                <a:cs typeface="+mn-cs"/>
              </a:rPr>
              <a:t>HOLT WINTER’S METHOD</a:t>
            </a:r>
          </a:p>
        </p:txBody>
      </p:sp>
      <p:pic>
        <p:nvPicPr>
          <p:cNvPr id="5" name="Picture 4">
            <a:extLst>
              <a:ext uri="{FF2B5EF4-FFF2-40B4-BE49-F238E27FC236}">
                <a16:creationId xmlns:a16="http://schemas.microsoft.com/office/drawing/2014/main" id="{3E668873-8804-4E92-B857-05C126A1D9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864" y="1524000"/>
            <a:ext cx="9526329" cy="4763165"/>
          </a:xfrm>
          <a:prstGeom prst="rect">
            <a:avLst/>
          </a:prstGeom>
        </p:spPr>
      </p:pic>
      <p:graphicFrame>
        <p:nvGraphicFramePr>
          <p:cNvPr id="6" name="Object 5">
            <a:extLst>
              <a:ext uri="{FF2B5EF4-FFF2-40B4-BE49-F238E27FC236}">
                <a16:creationId xmlns:a16="http://schemas.microsoft.com/office/drawing/2014/main" id="{C0782A29-7A23-41F6-9A6A-2234CC317577}"/>
              </a:ext>
            </a:extLst>
          </p:cNvPr>
          <p:cNvGraphicFramePr>
            <a:graphicFrameLocks noChangeAspect="1"/>
          </p:cNvGraphicFramePr>
          <p:nvPr>
            <p:extLst>
              <p:ext uri="{D42A27DB-BD31-4B8C-83A1-F6EECF244321}">
                <p14:modId xmlns:p14="http://schemas.microsoft.com/office/powerpoint/2010/main" val="3776594321"/>
              </p:ext>
            </p:extLst>
          </p:nvPr>
        </p:nvGraphicFramePr>
        <p:xfrm>
          <a:off x="8789988" y="6048794"/>
          <a:ext cx="914400" cy="771525"/>
        </p:xfrm>
        <a:graphic>
          <a:graphicData uri="http://schemas.openxmlformats.org/presentationml/2006/ole">
            <mc:AlternateContent xmlns:mc="http://schemas.openxmlformats.org/markup-compatibility/2006">
              <mc:Choice xmlns:v="urn:schemas-microsoft-com:vml" Requires="v">
                <p:oleObj spid="_x0000_s1146095" name="Packager Shell Object" showAsIcon="1" r:id="rId4" imgW="914400" imgH="771480" progId="Package">
                  <p:embed/>
                </p:oleObj>
              </mc:Choice>
              <mc:Fallback>
                <p:oleObj name="Packager Shell Object" showAsIcon="1" r:id="rId4" imgW="914400" imgH="771480" progId="Package">
                  <p:embed/>
                  <p:pic>
                    <p:nvPicPr>
                      <p:cNvPr id="0" name=""/>
                      <p:cNvPicPr/>
                      <p:nvPr/>
                    </p:nvPicPr>
                    <p:blipFill>
                      <a:blip r:embed="rId5"/>
                      <a:stretch>
                        <a:fillRect/>
                      </a:stretch>
                    </p:blipFill>
                    <p:spPr>
                      <a:xfrm>
                        <a:off x="8789988" y="6048794"/>
                        <a:ext cx="914400" cy="771525"/>
                      </a:xfrm>
                      <a:prstGeom prst="rect">
                        <a:avLst/>
                      </a:prstGeom>
                    </p:spPr>
                  </p:pic>
                </p:oleObj>
              </mc:Fallback>
            </mc:AlternateContent>
          </a:graphicData>
        </a:graphic>
      </p:graphicFrame>
      <p:sp>
        <p:nvSpPr>
          <p:cNvPr id="7" name="Rectangle 6">
            <a:extLst>
              <a:ext uri="{FF2B5EF4-FFF2-40B4-BE49-F238E27FC236}">
                <a16:creationId xmlns:a16="http://schemas.microsoft.com/office/drawing/2014/main" id="{471C0670-74C1-4233-B1FC-E13408AEA76A}"/>
              </a:ext>
            </a:extLst>
          </p:cNvPr>
          <p:cNvSpPr/>
          <p:nvPr/>
        </p:nvSpPr>
        <p:spPr bwMode="auto">
          <a:xfrm>
            <a:off x="3236912" y="6629400"/>
            <a:ext cx="34290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bg1"/>
                </a:solidFill>
              </a:rPr>
              <a:t>EXPONENTIAL SMOOTHING</a:t>
            </a:r>
            <a:endParaRPr lang="en-US" sz="1600" b="1" dirty="0">
              <a:solidFill>
                <a:schemeClr val="bg1"/>
              </a:solidFill>
              <a:latin typeface="+mn-lt"/>
              <a:ea typeface="+mn-ea"/>
              <a:cs typeface="+mn-cs"/>
            </a:endParaRPr>
          </a:p>
        </p:txBody>
      </p:sp>
    </p:spTree>
    <p:extLst>
      <p:ext uri="{BB962C8B-B14F-4D97-AF65-F5344CB8AC3E}">
        <p14:creationId xmlns:p14="http://schemas.microsoft.com/office/powerpoint/2010/main" val="4010071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CDA302F-0920-4578-9386-F3007CF2ED3D}"/>
              </a:ext>
            </a:extLst>
          </p:cNvPr>
          <p:cNvSpPr/>
          <p:nvPr/>
        </p:nvSpPr>
        <p:spPr bwMode="auto">
          <a:xfrm>
            <a:off x="303212" y="338781"/>
            <a:ext cx="8867776" cy="285107"/>
          </a:xfrm>
          <a:prstGeom prst="rect">
            <a:avLst/>
          </a:prstGeom>
          <a:solidFill>
            <a:srgbClr val="CBD3D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latin typeface="+mn-lt"/>
                <a:ea typeface="+mn-ea"/>
                <a:cs typeface="+mn-cs"/>
              </a:rPr>
              <a:t>INNOVATIONS – EXPONENTIAL SMOOTHING MODEL</a:t>
            </a:r>
          </a:p>
        </p:txBody>
      </p:sp>
      <p:sp>
        <p:nvSpPr>
          <p:cNvPr id="3" name="Rectangle 2">
            <a:extLst>
              <a:ext uri="{FF2B5EF4-FFF2-40B4-BE49-F238E27FC236}">
                <a16:creationId xmlns:a16="http://schemas.microsoft.com/office/drawing/2014/main" id="{D6236E8A-9541-4A9A-9BD9-1A21A6B38880}"/>
              </a:ext>
            </a:extLst>
          </p:cNvPr>
          <p:cNvSpPr/>
          <p:nvPr/>
        </p:nvSpPr>
        <p:spPr bwMode="auto">
          <a:xfrm>
            <a:off x="3236912" y="6629400"/>
            <a:ext cx="34290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bg1"/>
                </a:solidFill>
              </a:rPr>
              <a:t>EXPONENTIAL SMOOTHING</a:t>
            </a:r>
            <a:endParaRPr lang="en-US" sz="1600" b="1" dirty="0">
              <a:solidFill>
                <a:schemeClr val="bg1"/>
              </a:solidFill>
              <a:latin typeface="+mn-lt"/>
              <a:ea typeface="+mn-ea"/>
              <a:cs typeface="+mn-cs"/>
            </a:endParaRPr>
          </a:p>
        </p:txBody>
      </p:sp>
      <p:sp>
        <p:nvSpPr>
          <p:cNvPr id="4" name="Rectangle: Rounded Corners 3">
            <a:extLst>
              <a:ext uri="{FF2B5EF4-FFF2-40B4-BE49-F238E27FC236}">
                <a16:creationId xmlns:a16="http://schemas.microsoft.com/office/drawing/2014/main" id="{36BA798D-1F2D-4C1B-A54F-9AE0B266930B}"/>
              </a:ext>
            </a:extLst>
          </p:cNvPr>
          <p:cNvSpPr/>
          <p:nvPr/>
        </p:nvSpPr>
        <p:spPr bwMode="auto">
          <a:xfrm>
            <a:off x="608012" y="803881"/>
            <a:ext cx="3581400" cy="1447800"/>
          </a:xfrm>
          <a:prstGeom prst="roundRect">
            <a:avLst>
              <a:gd name="adj" fmla="val 7143"/>
            </a:avLst>
          </a:prstGeom>
          <a:solidFill>
            <a:srgbClr val="666666"/>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t" anchorCtr="0" compatLnSpc="1">
            <a:prstTxWarp prst="textNoShape">
              <a:avLst/>
            </a:prstTxWarp>
          </a:bodyPr>
          <a:lstStyle/>
          <a:p>
            <a:pPr marR="0" algn="l" defTabSz="914400" rtl="0" eaLnBrk="1" fontAlgn="base" latinLnBrk="0" hangingPunct="1">
              <a:lnSpc>
                <a:spcPct val="100000"/>
              </a:lnSpc>
              <a:spcBef>
                <a:spcPts val="600"/>
              </a:spcBef>
              <a:spcAft>
                <a:spcPct val="0"/>
              </a:spcAft>
              <a:buClrTx/>
              <a:buSzTx/>
              <a:tabLst/>
            </a:pPr>
            <a:r>
              <a:rPr lang="en-US" sz="1200" b="1" dirty="0">
                <a:solidFill>
                  <a:schemeClr val="bg1"/>
                </a:solidFill>
                <a:latin typeface="+mn-lt"/>
                <a:ea typeface="+mn-ea"/>
                <a:cs typeface="+mn-cs"/>
              </a:rPr>
              <a:t>ETS (Error, Trend, Seasonal) Model</a:t>
            </a:r>
          </a:p>
          <a:p>
            <a:pPr marL="171450" marR="0" indent="-17145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pPr>
            <a:r>
              <a:rPr lang="en-US" sz="1200" b="1" dirty="0">
                <a:solidFill>
                  <a:schemeClr val="bg1"/>
                </a:solidFill>
              </a:rPr>
              <a:t>These provide prediction intervals along with point forecasts</a:t>
            </a:r>
          </a:p>
          <a:p>
            <a:pPr marL="171450" marR="0" indent="-17145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pPr>
            <a:r>
              <a:rPr lang="en-US" sz="1200" b="1" dirty="0">
                <a:solidFill>
                  <a:schemeClr val="bg1"/>
                </a:solidFill>
              </a:rPr>
              <a:t>Errors could be additive as well as multiplicative</a:t>
            </a:r>
          </a:p>
        </p:txBody>
      </p:sp>
      <mc:AlternateContent xmlns:mc="http://schemas.openxmlformats.org/markup-compatibility/2006" xmlns:a14="http://schemas.microsoft.com/office/drawing/2010/main">
        <mc:Choice Requires="a14">
          <p:sp>
            <p:nvSpPr>
              <p:cNvPr id="5" name="Rectangle: Rounded Corners 4">
                <a:extLst>
                  <a:ext uri="{FF2B5EF4-FFF2-40B4-BE49-F238E27FC236}">
                    <a16:creationId xmlns:a16="http://schemas.microsoft.com/office/drawing/2014/main" id="{C2AB63A1-0566-4945-8BE3-A7A78CD71ACB}"/>
                  </a:ext>
                </a:extLst>
              </p:cNvPr>
              <p:cNvSpPr/>
              <p:nvPr/>
            </p:nvSpPr>
            <p:spPr bwMode="auto">
              <a:xfrm>
                <a:off x="608012" y="2402808"/>
                <a:ext cx="3581400" cy="1407192"/>
              </a:xfrm>
              <a:prstGeom prst="roundRect">
                <a:avLst>
                  <a:gd name="adj" fmla="val 7143"/>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t" anchorCtr="0" compatLnSpc="1">
                <a:prstTxWarp prst="textNoShape">
                  <a:avLst/>
                </a:prstTxWarp>
              </a:bodyPr>
              <a:lstStyle/>
              <a:p>
                <a:pPr algn="l" eaLnBrk="1" hangingPunct="1">
                  <a:spcBef>
                    <a:spcPts val="600"/>
                  </a:spcBef>
                  <a:buClrTx/>
                </a:pPr>
                <a:r>
                  <a:rPr lang="en-US" sz="1200" b="1" dirty="0">
                    <a:solidFill>
                      <a:schemeClr val="tx1"/>
                    </a:solidFill>
                  </a:rPr>
                  <a:t>Forecast is equal to sum of previous period forecast and adjustment of error associated with it</a:t>
                </a:r>
                <a:endParaRPr lang="en-US" sz="1200" b="1" i="1" dirty="0">
                  <a:solidFill>
                    <a:schemeClr val="tx1"/>
                  </a:solidFill>
                  <a:latin typeface="Cambria Math" panose="02040503050406030204" pitchFamily="18" charset="0"/>
                  <a:ea typeface="+mn-ea"/>
                  <a:cs typeface="+mn-cs"/>
                </a:endParaRPr>
              </a:p>
              <a:p>
                <a:pPr algn="l" eaLnBrk="1" hangingPunct="1">
                  <a:spcBef>
                    <a:spcPts val="600"/>
                  </a:spcBef>
                  <a:buClrTx/>
                </a:pPr>
                <a14:m>
                  <m:oMathPara xmlns:m="http://schemas.openxmlformats.org/officeDocument/2006/math">
                    <m:oMathParaPr>
                      <m:jc m:val="centerGroup"/>
                    </m:oMathParaPr>
                    <m:oMath xmlns:m="http://schemas.openxmlformats.org/officeDocument/2006/math">
                      <m:sSub>
                        <m:sSubPr>
                          <m:ctrlPr>
                            <a:rPr lang="en-US" sz="1200" b="1" i="1" smtClean="0">
                              <a:solidFill>
                                <a:schemeClr val="tx1"/>
                              </a:solidFill>
                              <a:latin typeface="Cambria Math" panose="02040503050406030204" pitchFamily="18" charset="0"/>
                              <a:ea typeface="+mn-ea"/>
                              <a:cs typeface="+mn-cs"/>
                            </a:rPr>
                          </m:ctrlPr>
                        </m:sSubPr>
                        <m:e>
                          <m:acc>
                            <m:accPr>
                              <m:chr m:val="̂"/>
                              <m:ctrlPr>
                                <a:rPr lang="en-US" sz="1200" b="1" i="1" smtClean="0">
                                  <a:solidFill>
                                    <a:schemeClr val="tx1"/>
                                  </a:solidFill>
                                  <a:latin typeface="Cambria Math" panose="02040503050406030204" pitchFamily="18" charset="0"/>
                                  <a:ea typeface="+mn-ea"/>
                                  <a:cs typeface="+mn-cs"/>
                                </a:rPr>
                              </m:ctrlPr>
                            </m:accPr>
                            <m:e>
                              <m:r>
                                <a:rPr lang="en-US" sz="1200" b="1" i="1" smtClean="0">
                                  <a:solidFill>
                                    <a:schemeClr val="tx1"/>
                                  </a:solidFill>
                                  <a:latin typeface="Cambria Math" panose="02040503050406030204" pitchFamily="18" charset="0"/>
                                  <a:ea typeface="+mn-ea"/>
                                  <a:cs typeface="+mn-cs"/>
                                </a:rPr>
                                <m:t>𝒚</m:t>
                              </m:r>
                            </m:e>
                          </m:acc>
                        </m:e>
                        <m:sub>
                          <m:r>
                            <a:rPr lang="en-US" sz="1200" b="1" i="1" smtClean="0">
                              <a:solidFill>
                                <a:schemeClr val="tx1"/>
                              </a:solidFill>
                              <a:latin typeface="Cambria Math" panose="02040503050406030204" pitchFamily="18" charset="0"/>
                              <a:ea typeface="+mn-ea"/>
                              <a:cs typeface="+mn-cs"/>
                            </a:rPr>
                            <m:t>𝑻</m:t>
                          </m:r>
                          <m:r>
                            <a:rPr lang="en-US" sz="1200" b="1" i="1" smtClean="0">
                              <a:solidFill>
                                <a:schemeClr val="tx1"/>
                              </a:solidFill>
                              <a:latin typeface="Cambria Math" panose="02040503050406030204" pitchFamily="18" charset="0"/>
                              <a:ea typeface="+mn-ea"/>
                              <a:cs typeface="+mn-cs"/>
                            </a:rPr>
                            <m:t>+</m:t>
                          </m:r>
                          <m:r>
                            <a:rPr lang="en-US" sz="1200" b="1" i="1" smtClean="0">
                              <a:solidFill>
                                <a:schemeClr val="tx1"/>
                              </a:solidFill>
                              <a:latin typeface="Cambria Math" panose="02040503050406030204" pitchFamily="18" charset="0"/>
                              <a:ea typeface="+mn-ea"/>
                              <a:cs typeface="+mn-cs"/>
                            </a:rPr>
                            <m:t>𝟏</m:t>
                          </m:r>
                        </m:sub>
                      </m:sSub>
                      <m:r>
                        <a:rPr lang="en-US" sz="1200" b="1" i="1" smtClean="0">
                          <a:solidFill>
                            <a:schemeClr val="tx1"/>
                          </a:solidFill>
                          <a:latin typeface="Cambria Math" panose="02040503050406030204" pitchFamily="18" charset="0"/>
                          <a:ea typeface="+mn-ea"/>
                          <a:cs typeface="+mn-cs"/>
                        </a:rPr>
                        <m:t>= </m:t>
                      </m:r>
                      <m:sSub>
                        <m:sSubPr>
                          <m:ctrlPr>
                            <a:rPr lang="en-US" sz="1200" b="1" i="1" smtClean="0">
                              <a:solidFill>
                                <a:schemeClr val="tx1"/>
                              </a:solidFill>
                              <a:latin typeface="Cambria Math" panose="02040503050406030204" pitchFamily="18" charset="0"/>
                              <a:ea typeface="+mn-ea"/>
                              <a:cs typeface="+mn-cs"/>
                            </a:rPr>
                          </m:ctrlPr>
                        </m:sSubPr>
                        <m:e>
                          <m:acc>
                            <m:accPr>
                              <m:chr m:val="̂"/>
                              <m:ctrlPr>
                                <a:rPr lang="en-US" sz="1200" b="1" i="1" smtClean="0">
                                  <a:solidFill>
                                    <a:schemeClr val="tx1"/>
                                  </a:solidFill>
                                  <a:latin typeface="Cambria Math" panose="02040503050406030204" pitchFamily="18" charset="0"/>
                                  <a:ea typeface="+mn-ea"/>
                                  <a:cs typeface="+mn-cs"/>
                                </a:rPr>
                              </m:ctrlPr>
                            </m:accPr>
                            <m:e>
                              <m:r>
                                <a:rPr lang="en-US" sz="1200" b="1" i="1" smtClean="0">
                                  <a:solidFill>
                                    <a:schemeClr val="tx1"/>
                                  </a:solidFill>
                                  <a:latin typeface="Cambria Math" panose="02040503050406030204" pitchFamily="18" charset="0"/>
                                  <a:ea typeface="+mn-ea"/>
                                  <a:cs typeface="+mn-cs"/>
                                </a:rPr>
                                <m:t>𝒚</m:t>
                              </m:r>
                            </m:e>
                          </m:acc>
                        </m:e>
                        <m:sub>
                          <m:r>
                            <a:rPr lang="en-US" sz="1200" b="1" i="1" smtClean="0">
                              <a:solidFill>
                                <a:schemeClr val="tx1"/>
                              </a:solidFill>
                              <a:latin typeface="Cambria Math" panose="02040503050406030204" pitchFamily="18" charset="0"/>
                              <a:ea typeface="+mn-ea"/>
                              <a:cs typeface="+mn-cs"/>
                            </a:rPr>
                            <m:t>𝑻</m:t>
                          </m:r>
                        </m:sub>
                      </m:sSub>
                      <m:r>
                        <a:rPr lang="en-US" sz="1200" b="1" i="1" smtClean="0">
                          <a:solidFill>
                            <a:schemeClr val="tx1"/>
                          </a:solidFill>
                          <a:latin typeface="Cambria Math" panose="02040503050406030204" pitchFamily="18" charset="0"/>
                          <a:ea typeface="+mn-ea"/>
                          <a:cs typeface="+mn-cs"/>
                        </a:rPr>
                        <m:t>+ </m:t>
                      </m:r>
                      <m:r>
                        <a:rPr lang="en-US" sz="1200" b="1" i="1" smtClean="0">
                          <a:solidFill>
                            <a:schemeClr val="tx1"/>
                          </a:solidFill>
                          <a:latin typeface="Cambria Math" panose="02040503050406030204" pitchFamily="18" charset="0"/>
                          <a:ea typeface="Cambria Math" panose="02040503050406030204" pitchFamily="18" charset="0"/>
                        </a:rPr>
                        <m:t>𝜶</m:t>
                      </m:r>
                      <m:r>
                        <a:rPr lang="en-US" sz="1200" b="1" i="1" smtClean="0">
                          <a:solidFill>
                            <a:schemeClr val="tx1"/>
                          </a:solidFill>
                          <a:latin typeface="Cambria Math" panose="02040503050406030204" pitchFamily="18" charset="0"/>
                          <a:ea typeface="Cambria Math" panose="02040503050406030204" pitchFamily="18" charset="0"/>
                        </a:rPr>
                        <m:t>(</m:t>
                      </m:r>
                      <m:sSub>
                        <m:sSubPr>
                          <m:ctrlPr>
                            <a:rPr lang="en-US" sz="1200" b="1" i="1" smtClean="0">
                              <a:solidFill>
                                <a:schemeClr val="tx1"/>
                              </a:solidFill>
                              <a:latin typeface="Cambria Math" panose="02040503050406030204" pitchFamily="18" charset="0"/>
                              <a:ea typeface="Cambria Math" panose="02040503050406030204" pitchFamily="18" charset="0"/>
                            </a:rPr>
                          </m:ctrlPr>
                        </m:sSubPr>
                        <m:e>
                          <m:r>
                            <a:rPr lang="en-US" sz="1200" b="1" i="1" smtClean="0">
                              <a:solidFill>
                                <a:schemeClr val="tx1"/>
                              </a:solidFill>
                              <a:latin typeface="Cambria Math" panose="02040503050406030204" pitchFamily="18" charset="0"/>
                              <a:ea typeface="Cambria Math" panose="02040503050406030204" pitchFamily="18" charset="0"/>
                            </a:rPr>
                            <m:t>𝒚</m:t>
                          </m:r>
                        </m:e>
                        <m:sub>
                          <m:r>
                            <a:rPr lang="en-US" sz="1200" b="1" i="1" smtClean="0">
                              <a:solidFill>
                                <a:schemeClr val="tx1"/>
                              </a:solidFill>
                              <a:latin typeface="Cambria Math" panose="02040503050406030204" pitchFamily="18" charset="0"/>
                              <a:ea typeface="Cambria Math" panose="02040503050406030204" pitchFamily="18" charset="0"/>
                            </a:rPr>
                            <m:t>𝑻</m:t>
                          </m:r>
                        </m:sub>
                      </m:sSub>
                      <m:r>
                        <a:rPr lang="en-US" sz="1200" b="1" i="1" smtClean="0">
                          <a:solidFill>
                            <a:schemeClr val="tx1"/>
                          </a:solidFill>
                          <a:latin typeface="Cambria Math" panose="02040503050406030204" pitchFamily="18" charset="0"/>
                          <a:ea typeface="Cambria Math" panose="02040503050406030204" pitchFamily="18" charset="0"/>
                        </a:rPr>
                        <m:t> −</m:t>
                      </m:r>
                      <m:sSub>
                        <m:sSubPr>
                          <m:ctrlPr>
                            <a:rPr lang="en-US" sz="1200" b="1" i="1">
                              <a:solidFill>
                                <a:schemeClr val="tx1"/>
                              </a:solidFill>
                              <a:latin typeface="Cambria Math" panose="02040503050406030204" pitchFamily="18" charset="0"/>
                            </a:rPr>
                          </m:ctrlPr>
                        </m:sSubPr>
                        <m:e>
                          <m:acc>
                            <m:accPr>
                              <m:chr m:val="̂"/>
                              <m:ctrlPr>
                                <a:rPr lang="en-US" sz="1200" b="1" i="1">
                                  <a:solidFill>
                                    <a:schemeClr val="tx1"/>
                                  </a:solidFill>
                                  <a:latin typeface="Cambria Math" panose="02040503050406030204" pitchFamily="18" charset="0"/>
                                </a:rPr>
                              </m:ctrlPr>
                            </m:accPr>
                            <m:e>
                              <m:r>
                                <a:rPr lang="en-US" sz="1200" b="1" i="1">
                                  <a:solidFill>
                                    <a:schemeClr val="tx1"/>
                                  </a:solidFill>
                                  <a:latin typeface="Cambria Math" panose="02040503050406030204" pitchFamily="18" charset="0"/>
                                </a:rPr>
                                <m:t>𝒚</m:t>
                              </m:r>
                            </m:e>
                          </m:acc>
                        </m:e>
                        <m:sub>
                          <m:r>
                            <a:rPr lang="en-US" sz="1200" b="1" i="1">
                              <a:solidFill>
                                <a:schemeClr val="tx1"/>
                              </a:solidFill>
                              <a:latin typeface="Cambria Math" panose="02040503050406030204" pitchFamily="18" charset="0"/>
                            </a:rPr>
                            <m:t>𝑻</m:t>
                          </m:r>
                        </m:sub>
                      </m:sSub>
                      <m:r>
                        <a:rPr lang="en-US" sz="1200" b="1" i="1" smtClean="0">
                          <a:solidFill>
                            <a:schemeClr val="tx1"/>
                          </a:solidFill>
                          <a:latin typeface="Cambria Math" panose="02040503050406030204" pitchFamily="18" charset="0"/>
                        </a:rPr>
                        <m:t>)</m:t>
                      </m:r>
                    </m:oMath>
                  </m:oMathPara>
                </a14:m>
                <a:endParaRPr lang="en-US" sz="1200" b="1" dirty="0">
                  <a:solidFill>
                    <a:schemeClr val="tx1"/>
                  </a:solidFill>
                  <a:latin typeface="+mn-lt"/>
                  <a:ea typeface="+mn-ea"/>
                  <a:cs typeface="+mn-cs"/>
                </a:endParaRPr>
              </a:p>
              <a:p>
                <a:pPr algn="l" eaLnBrk="1" hangingPunct="1">
                  <a:spcBef>
                    <a:spcPts val="600"/>
                  </a:spcBef>
                  <a:buClrTx/>
                </a:pPr>
                <a:endParaRPr lang="en-US" sz="1200" b="1" dirty="0">
                  <a:solidFill>
                    <a:schemeClr val="tx1"/>
                  </a:solidFill>
                  <a:latin typeface="+mn-lt"/>
                  <a:ea typeface="+mn-ea"/>
                  <a:cs typeface="+mn-cs"/>
                </a:endParaRPr>
              </a:p>
              <a:p>
                <a:pPr algn="l" eaLnBrk="1" hangingPunct="1">
                  <a:spcBef>
                    <a:spcPts val="600"/>
                  </a:spcBef>
                  <a:buClrTx/>
                </a:pPr>
                <a14:m>
                  <m:oMathPara xmlns:m="http://schemas.openxmlformats.org/officeDocument/2006/math">
                    <m:oMathParaPr>
                      <m:jc m:val="centerGroup"/>
                    </m:oMathParaPr>
                    <m:oMath xmlns:m="http://schemas.openxmlformats.org/officeDocument/2006/math">
                      <m:r>
                        <a:rPr lang="en-US" sz="1200" b="1" i="1" smtClean="0">
                          <a:solidFill>
                            <a:schemeClr val="tx1"/>
                          </a:solidFill>
                          <a:latin typeface="Cambria Math" panose="02040503050406030204" pitchFamily="18" charset="0"/>
                          <a:ea typeface="+mn-ea"/>
                          <a:cs typeface="+mn-cs"/>
                          <a:sym typeface="Symbol" panose="05050102010706020507" pitchFamily="18" charset="2"/>
                        </a:rPr>
                        <m:t></m:t>
                      </m:r>
                      <m:sSub>
                        <m:sSubPr>
                          <m:ctrlPr>
                            <a:rPr lang="en-US" sz="1200" b="1" i="1" smtClean="0">
                              <a:solidFill>
                                <a:schemeClr val="tx1"/>
                              </a:solidFill>
                              <a:latin typeface="Cambria Math" panose="02040503050406030204" pitchFamily="18" charset="0"/>
                              <a:ea typeface="+mn-ea"/>
                              <a:cs typeface="+mn-cs"/>
                            </a:rPr>
                          </m:ctrlPr>
                        </m:sSubPr>
                        <m:e>
                          <m:acc>
                            <m:accPr>
                              <m:chr m:val="̂"/>
                              <m:ctrlPr>
                                <a:rPr lang="en-US" sz="1200" b="1" i="1" smtClean="0">
                                  <a:solidFill>
                                    <a:schemeClr val="tx1"/>
                                  </a:solidFill>
                                  <a:latin typeface="Cambria Math" panose="02040503050406030204" pitchFamily="18" charset="0"/>
                                  <a:ea typeface="+mn-ea"/>
                                  <a:cs typeface="+mn-cs"/>
                                </a:rPr>
                              </m:ctrlPr>
                            </m:accPr>
                            <m:e>
                              <m:r>
                                <a:rPr lang="en-US" sz="1200" b="1" i="1" smtClean="0">
                                  <a:solidFill>
                                    <a:schemeClr val="tx1"/>
                                  </a:solidFill>
                                  <a:latin typeface="Cambria Math" panose="02040503050406030204" pitchFamily="18" charset="0"/>
                                  <a:ea typeface="+mn-ea"/>
                                  <a:cs typeface="+mn-cs"/>
                                </a:rPr>
                                <m:t>𝒚</m:t>
                              </m:r>
                            </m:e>
                          </m:acc>
                        </m:e>
                        <m:sub>
                          <m:r>
                            <a:rPr lang="en-US" sz="1200" b="1" i="1" smtClean="0">
                              <a:solidFill>
                                <a:schemeClr val="tx1"/>
                              </a:solidFill>
                              <a:latin typeface="Cambria Math" panose="02040503050406030204" pitchFamily="18" charset="0"/>
                              <a:ea typeface="+mn-ea"/>
                              <a:cs typeface="+mn-cs"/>
                            </a:rPr>
                            <m:t>𝑻</m:t>
                          </m:r>
                          <m:r>
                            <a:rPr lang="en-US" sz="1200" b="1" i="1" smtClean="0">
                              <a:solidFill>
                                <a:schemeClr val="tx1"/>
                              </a:solidFill>
                              <a:latin typeface="Cambria Math" panose="02040503050406030204" pitchFamily="18" charset="0"/>
                              <a:ea typeface="+mn-ea"/>
                              <a:cs typeface="+mn-cs"/>
                            </a:rPr>
                            <m:t>+</m:t>
                          </m:r>
                          <m:r>
                            <a:rPr lang="en-US" sz="1200" b="1" i="1" smtClean="0">
                              <a:solidFill>
                                <a:schemeClr val="tx1"/>
                              </a:solidFill>
                              <a:latin typeface="Cambria Math" panose="02040503050406030204" pitchFamily="18" charset="0"/>
                              <a:ea typeface="+mn-ea"/>
                              <a:cs typeface="+mn-cs"/>
                            </a:rPr>
                            <m:t>𝟏</m:t>
                          </m:r>
                        </m:sub>
                      </m:sSub>
                      <m:r>
                        <a:rPr lang="en-US" sz="1200" b="1" i="1" smtClean="0">
                          <a:solidFill>
                            <a:schemeClr val="tx1"/>
                          </a:solidFill>
                          <a:latin typeface="Cambria Math" panose="02040503050406030204" pitchFamily="18" charset="0"/>
                          <a:ea typeface="+mn-ea"/>
                          <a:cs typeface="+mn-cs"/>
                        </a:rPr>
                        <m:t>= </m:t>
                      </m:r>
                      <m:sSub>
                        <m:sSubPr>
                          <m:ctrlPr>
                            <a:rPr lang="en-US" sz="1200" b="1" i="1" smtClean="0">
                              <a:solidFill>
                                <a:schemeClr val="tx1"/>
                              </a:solidFill>
                              <a:latin typeface="Cambria Math" panose="02040503050406030204" pitchFamily="18" charset="0"/>
                              <a:ea typeface="+mn-ea"/>
                              <a:cs typeface="+mn-cs"/>
                            </a:rPr>
                          </m:ctrlPr>
                        </m:sSubPr>
                        <m:e>
                          <m:acc>
                            <m:accPr>
                              <m:chr m:val="̂"/>
                              <m:ctrlPr>
                                <a:rPr lang="en-US" sz="1200" b="1" i="1" smtClean="0">
                                  <a:solidFill>
                                    <a:schemeClr val="tx1"/>
                                  </a:solidFill>
                                  <a:latin typeface="Cambria Math" panose="02040503050406030204" pitchFamily="18" charset="0"/>
                                  <a:ea typeface="+mn-ea"/>
                                  <a:cs typeface="+mn-cs"/>
                                </a:rPr>
                              </m:ctrlPr>
                            </m:accPr>
                            <m:e>
                              <m:r>
                                <a:rPr lang="en-US" sz="1200" b="1" i="1" smtClean="0">
                                  <a:solidFill>
                                    <a:schemeClr val="tx1"/>
                                  </a:solidFill>
                                  <a:latin typeface="Cambria Math" panose="02040503050406030204" pitchFamily="18" charset="0"/>
                                  <a:ea typeface="+mn-ea"/>
                                  <a:cs typeface="+mn-cs"/>
                                </a:rPr>
                                <m:t>𝒚</m:t>
                              </m:r>
                            </m:e>
                          </m:acc>
                        </m:e>
                        <m:sub>
                          <m:r>
                            <a:rPr lang="en-US" sz="1200" b="1" i="1" smtClean="0">
                              <a:solidFill>
                                <a:schemeClr val="tx1"/>
                              </a:solidFill>
                              <a:latin typeface="Cambria Math" panose="02040503050406030204" pitchFamily="18" charset="0"/>
                              <a:ea typeface="+mn-ea"/>
                              <a:cs typeface="+mn-cs"/>
                            </a:rPr>
                            <m:t>𝑻</m:t>
                          </m:r>
                        </m:sub>
                      </m:sSub>
                      <m:r>
                        <a:rPr lang="en-US" sz="1200" b="1" i="1" smtClean="0">
                          <a:solidFill>
                            <a:schemeClr val="tx1"/>
                          </a:solidFill>
                          <a:latin typeface="Cambria Math" panose="02040503050406030204" pitchFamily="18" charset="0"/>
                          <a:ea typeface="+mn-ea"/>
                          <a:cs typeface="+mn-cs"/>
                        </a:rPr>
                        <m:t> − </m:t>
                      </m:r>
                      <m:r>
                        <a:rPr lang="en-US" sz="1200" b="1" i="1" smtClean="0">
                          <a:solidFill>
                            <a:schemeClr val="tx1"/>
                          </a:solidFill>
                          <a:latin typeface="Cambria Math" panose="02040503050406030204" pitchFamily="18" charset="0"/>
                          <a:ea typeface="Cambria Math" panose="02040503050406030204" pitchFamily="18" charset="0"/>
                        </a:rPr>
                        <m:t>𝜶</m:t>
                      </m:r>
                      <m:sSub>
                        <m:sSubPr>
                          <m:ctrlPr>
                            <a:rPr lang="en-US" sz="1200" b="1" i="1" smtClean="0">
                              <a:solidFill>
                                <a:schemeClr val="tx1"/>
                              </a:solidFill>
                              <a:latin typeface="Cambria Math" panose="02040503050406030204" pitchFamily="18" charset="0"/>
                              <a:ea typeface="Cambria Math" panose="02040503050406030204" pitchFamily="18" charset="0"/>
                            </a:rPr>
                          </m:ctrlPr>
                        </m:sSubPr>
                        <m:e>
                          <m:r>
                            <a:rPr lang="en-US" sz="1200" b="1" i="1" smtClean="0">
                              <a:solidFill>
                                <a:schemeClr val="tx1"/>
                              </a:solidFill>
                              <a:latin typeface="Cambria Math" panose="02040503050406030204" pitchFamily="18" charset="0"/>
                              <a:ea typeface="Cambria Math" panose="02040503050406030204" pitchFamily="18" charset="0"/>
                            </a:rPr>
                            <m:t>𝒆</m:t>
                          </m:r>
                        </m:e>
                        <m:sub>
                          <m:r>
                            <a:rPr lang="en-US" sz="1200" b="1" i="1" smtClean="0">
                              <a:solidFill>
                                <a:schemeClr val="tx1"/>
                              </a:solidFill>
                              <a:latin typeface="Cambria Math" panose="02040503050406030204" pitchFamily="18" charset="0"/>
                              <a:ea typeface="Cambria Math" panose="02040503050406030204" pitchFamily="18" charset="0"/>
                            </a:rPr>
                            <m:t>𝑻</m:t>
                          </m:r>
                        </m:sub>
                      </m:sSub>
                    </m:oMath>
                  </m:oMathPara>
                </a14:m>
                <a:endParaRPr lang="en-US" sz="1200" b="1" dirty="0">
                  <a:solidFill>
                    <a:schemeClr val="tx1"/>
                  </a:solidFill>
                  <a:latin typeface="+mn-lt"/>
                  <a:ea typeface="+mn-ea"/>
                  <a:cs typeface="+mn-cs"/>
                </a:endParaRPr>
              </a:p>
            </p:txBody>
          </p:sp>
        </mc:Choice>
        <mc:Fallback xmlns="">
          <p:sp>
            <p:nvSpPr>
              <p:cNvPr id="5" name="Rectangle: Rounded Corners 4">
                <a:extLst>
                  <a:ext uri="{FF2B5EF4-FFF2-40B4-BE49-F238E27FC236}">
                    <a16:creationId xmlns:a16="http://schemas.microsoft.com/office/drawing/2014/main" id="{C2AB63A1-0566-4945-8BE3-A7A78CD71ACB}"/>
                  </a:ext>
                </a:extLst>
              </p:cNvPr>
              <p:cNvSpPr>
                <a:spLocks noRot="1" noChangeAspect="1" noMove="1" noResize="1" noEditPoints="1" noAdjustHandles="1" noChangeArrowheads="1" noChangeShapeType="1" noTextEdit="1"/>
              </p:cNvSpPr>
              <p:nvPr/>
            </p:nvSpPr>
            <p:spPr bwMode="auto">
              <a:xfrm>
                <a:off x="608012" y="2402808"/>
                <a:ext cx="3581400" cy="1407192"/>
              </a:xfrm>
              <a:prstGeom prst="roundRect">
                <a:avLst>
                  <a:gd name="adj" fmla="val 7143"/>
                </a:avLst>
              </a:prstGeom>
              <a:blipFill>
                <a:blip r:embed="rId3"/>
                <a:stretch>
                  <a:fillRect l="-511"/>
                </a:stretch>
              </a:blipFill>
              <a:ln>
                <a:noFill/>
                <a:headEnd type="none" w="med" len="med"/>
                <a:tailEnd type="none" w="med" len="med"/>
              </a:ln>
              <a:effectLst/>
            </p:spPr>
            <p:txBody>
              <a:bodyPr/>
              <a:lstStyle/>
              <a:p>
                <a:r>
                  <a:rPr lang="en-US">
                    <a:noFill/>
                  </a:rPr>
                  <a:t> </a:t>
                </a:r>
              </a:p>
            </p:txBody>
          </p:sp>
        </mc:Fallback>
      </mc:AlternateContent>
      <p:graphicFrame>
        <p:nvGraphicFramePr>
          <p:cNvPr id="7" name="Table 6">
            <a:extLst>
              <a:ext uri="{FF2B5EF4-FFF2-40B4-BE49-F238E27FC236}">
                <a16:creationId xmlns:a16="http://schemas.microsoft.com/office/drawing/2014/main" id="{ED4C0FC9-BE7C-4407-93F9-51EC2A8A5ABA}"/>
              </a:ext>
            </a:extLst>
          </p:cNvPr>
          <p:cNvGraphicFramePr>
            <a:graphicFrameLocks noGrp="1"/>
          </p:cNvGraphicFramePr>
          <p:nvPr>
            <p:extLst>
              <p:ext uri="{D42A27DB-BD31-4B8C-83A1-F6EECF244321}">
                <p14:modId xmlns:p14="http://schemas.microsoft.com/office/powerpoint/2010/main" val="2334633164"/>
              </p:ext>
            </p:extLst>
          </p:nvPr>
        </p:nvGraphicFramePr>
        <p:xfrm>
          <a:off x="4522788" y="981389"/>
          <a:ext cx="4724400" cy="1371600"/>
        </p:xfrm>
        <a:graphic>
          <a:graphicData uri="http://schemas.openxmlformats.org/drawingml/2006/table">
            <a:tbl>
              <a:tblPr firstRow="1" bandRow="1">
                <a:tableStyleId>{2D5ABB26-0587-4C30-8999-92F81FD0307C}</a:tableStyleId>
              </a:tblPr>
              <a:tblGrid>
                <a:gridCol w="944880">
                  <a:extLst>
                    <a:ext uri="{9D8B030D-6E8A-4147-A177-3AD203B41FA5}">
                      <a16:colId xmlns:a16="http://schemas.microsoft.com/office/drawing/2014/main" val="2329292682"/>
                    </a:ext>
                  </a:extLst>
                </a:gridCol>
                <a:gridCol w="944880">
                  <a:extLst>
                    <a:ext uri="{9D8B030D-6E8A-4147-A177-3AD203B41FA5}">
                      <a16:colId xmlns:a16="http://schemas.microsoft.com/office/drawing/2014/main" val="2557725175"/>
                    </a:ext>
                  </a:extLst>
                </a:gridCol>
                <a:gridCol w="944880">
                  <a:extLst>
                    <a:ext uri="{9D8B030D-6E8A-4147-A177-3AD203B41FA5}">
                      <a16:colId xmlns:a16="http://schemas.microsoft.com/office/drawing/2014/main" val="3284944687"/>
                    </a:ext>
                  </a:extLst>
                </a:gridCol>
                <a:gridCol w="944880">
                  <a:extLst>
                    <a:ext uri="{9D8B030D-6E8A-4147-A177-3AD203B41FA5}">
                      <a16:colId xmlns:a16="http://schemas.microsoft.com/office/drawing/2014/main" val="3858873206"/>
                    </a:ext>
                  </a:extLst>
                </a:gridCol>
                <a:gridCol w="944880">
                  <a:extLst>
                    <a:ext uri="{9D8B030D-6E8A-4147-A177-3AD203B41FA5}">
                      <a16:colId xmlns:a16="http://schemas.microsoft.com/office/drawing/2014/main" val="2296224809"/>
                    </a:ext>
                  </a:extLst>
                </a:gridCol>
              </a:tblGrid>
              <a:tr h="252216">
                <a:tc rowSpan="2" gridSpan="2">
                  <a:txBody>
                    <a:bodyPr/>
                    <a:lstStyle/>
                    <a:p>
                      <a:pPr algn="ctr"/>
                      <a:r>
                        <a:rPr lang="en-US" sz="1200" b="1" dirty="0"/>
                        <a:t>Error - Additive</a:t>
                      </a:r>
                    </a:p>
                  </a:txBody>
                  <a:tcPr anchor="ctr">
                    <a:lnR w="28575" cap="flat" cmpd="sng" algn="ctr">
                      <a:solidFill>
                        <a:srgbClr val="0070C0"/>
                      </a:solidFill>
                      <a:prstDash val="solid"/>
                      <a:round/>
                      <a:headEnd type="none" w="med" len="med"/>
                      <a:tailEnd type="none" w="med" len="med"/>
                    </a:lnR>
                    <a:lnB w="28575" cap="flat" cmpd="sng" algn="ctr">
                      <a:solidFill>
                        <a:srgbClr val="0070C0"/>
                      </a:solidFill>
                      <a:prstDash val="solid"/>
                      <a:round/>
                      <a:headEnd type="none" w="med" len="med"/>
                      <a:tailEnd type="none" w="med" len="med"/>
                    </a:lnB>
                  </a:tcPr>
                </a:tc>
                <a:tc rowSpan="2" hMerge="1">
                  <a:txBody>
                    <a:bodyPr/>
                    <a:lstStyle/>
                    <a:p>
                      <a:endParaRPr lang="en-US" dirty="0"/>
                    </a:p>
                  </a:txBody>
                  <a:tcPr/>
                </a:tc>
                <a:tc gridSpan="3">
                  <a:txBody>
                    <a:bodyPr/>
                    <a:lstStyle/>
                    <a:p>
                      <a:pPr algn="ctr"/>
                      <a:r>
                        <a:rPr lang="en-US" sz="1200" b="1" dirty="0"/>
                        <a:t>Seasonality</a:t>
                      </a:r>
                    </a:p>
                  </a:txBody>
                  <a:tcPr>
                    <a:lnL w="28575" cap="flat" cmpd="sng" algn="ctr">
                      <a:solidFill>
                        <a:srgbClr val="0070C0"/>
                      </a:solidFill>
                      <a:prstDash val="solid"/>
                      <a:round/>
                      <a:headEnd type="none" w="med" len="med"/>
                      <a:tailEnd type="none" w="med" len="med"/>
                    </a:lnL>
                    <a:solidFill>
                      <a:schemeClr val="bg1">
                        <a:lumMod val="95000"/>
                      </a:schemeClr>
                    </a:solid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861914716"/>
                  </a:ext>
                </a:extLst>
              </a:tr>
              <a:tr h="252216">
                <a:tc gridSpan="2" vMerge="1">
                  <a:txBody>
                    <a:bodyPr/>
                    <a:lstStyle/>
                    <a:p>
                      <a:endParaRPr lang="en-US" dirty="0"/>
                    </a:p>
                  </a:txBody>
                  <a:tcPr/>
                </a:tc>
                <a:tc hMerge="1" vMerge="1">
                  <a:txBody>
                    <a:bodyPr/>
                    <a:lstStyle/>
                    <a:p>
                      <a:endParaRPr lang="en-US" dirty="0"/>
                    </a:p>
                  </a:txBody>
                  <a:tcPr/>
                </a:tc>
                <a:tc>
                  <a:txBody>
                    <a:bodyPr/>
                    <a:lstStyle/>
                    <a:p>
                      <a:pPr algn="ctr"/>
                      <a:r>
                        <a:rPr lang="en-US" sz="1200" b="1" dirty="0"/>
                        <a:t>N</a:t>
                      </a:r>
                    </a:p>
                  </a:txBody>
                  <a:tcPr anchor="ctr">
                    <a:lnL w="28575" cap="flat" cmpd="sng" algn="ctr">
                      <a:solidFill>
                        <a:srgbClr val="0070C0"/>
                      </a:solidFill>
                      <a:prstDash val="solid"/>
                      <a:round/>
                      <a:headEnd type="none" w="med" len="med"/>
                      <a:tailEnd type="none" w="med" len="med"/>
                    </a:lnL>
                    <a:lnB w="28575" cap="flat" cmpd="sng" algn="ctr">
                      <a:solidFill>
                        <a:srgbClr val="0070C0"/>
                      </a:solidFill>
                      <a:prstDash val="solid"/>
                      <a:round/>
                      <a:headEnd type="none" w="med" len="med"/>
                      <a:tailEnd type="none" w="med" len="med"/>
                    </a:lnB>
                    <a:solidFill>
                      <a:srgbClr val="D8CBCB"/>
                    </a:solidFill>
                  </a:tcPr>
                </a:tc>
                <a:tc>
                  <a:txBody>
                    <a:bodyPr/>
                    <a:lstStyle/>
                    <a:p>
                      <a:pPr algn="ctr"/>
                      <a:r>
                        <a:rPr lang="en-US" sz="1200" b="1" dirty="0"/>
                        <a:t>A</a:t>
                      </a:r>
                    </a:p>
                  </a:txBody>
                  <a:tcPr anchor="ctr">
                    <a:lnB w="28575" cap="flat" cmpd="sng" algn="ctr">
                      <a:solidFill>
                        <a:srgbClr val="0070C0"/>
                      </a:solidFill>
                      <a:prstDash val="solid"/>
                      <a:round/>
                      <a:headEnd type="none" w="med" len="med"/>
                      <a:tailEnd type="none" w="med" len="med"/>
                    </a:lnB>
                    <a:solidFill>
                      <a:srgbClr val="D8CBCB"/>
                    </a:solidFill>
                  </a:tcPr>
                </a:tc>
                <a:tc>
                  <a:txBody>
                    <a:bodyPr/>
                    <a:lstStyle/>
                    <a:p>
                      <a:pPr algn="ctr"/>
                      <a:r>
                        <a:rPr lang="en-US" sz="1200" b="1" dirty="0"/>
                        <a:t>M</a:t>
                      </a:r>
                    </a:p>
                  </a:txBody>
                  <a:tcPr anchor="ctr">
                    <a:lnB w="28575" cap="flat" cmpd="sng" algn="ctr">
                      <a:solidFill>
                        <a:srgbClr val="0070C0"/>
                      </a:solidFill>
                      <a:prstDash val="solid"/>
                      <a:round/>
                      <a:headEnd type="none" w="med" len="med"/>
                      <a:tailEnd type="none" w="med" len="med"/>
                    </a:lnB>
                    <a:solidFill>
                      <a:srgbClr val="D8CBCB"/>
                    </a:solidFill>
                  </a:tcPr>
                </a:tc>
                <a:extLst>
                  <a:ext uri="{0D108BD9-81ED-4DB2-BD59-A6C34878D82A}">
                    <a16:rowId xmlns:a16="http://schemas.microsoft.com/office/drawing/2014/main" val="1278143848"/>
                  </a:ext>
                </a:extLst>
              </a:tr>
              <a:tr h="252216">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u="none" strike="noStrike" kern="1200" cap="none" spc="0" normalizeH="0" baseline="0" noProof="0" dirty="0">
                          <a:ln>
                            <a:noFill/>
                          </a:ln>
                          <a:effectLst/>
                          <a:uLnTx/>
                          <a:uFillTx/>
                        </a:rPr>
                        <a:t>Trend</a:t>
                      </a:r>
                      <a:endParaRPr kumimoji="0" lang="en-US" sz="1200" b="1" i="0" u="none" strike="noStrike" kern="1200" cap="none" spc="0" normalizeH="0" baseline="0" noProof="0" dirty="0">
                        <a:ln>
                          <a:noFill/>
                        </a:ln>
                        <a:solidFill>
                          <a:srgbClr val="000000"/>
                        </a:solidFill>
                        <a:effectLst/>
                        <a:uLnTx/>
                        <a:uFillTx/>
                        <a:latin typeface="Arial"/>
                        <a:ea typeface="+mn-ea"/>
                        <a:cs typeface="+mn-cs"/>
                      </a:endParaRPr>
                    </a:p>
                  </a:txBody>
                  <a:tcPr anchor="ctr">
                    <a:lnT w="28575" cap="flat" cmpd="sng" algn="ctr">
                      <a:solidFill>
                        <a:srgbClr val="0070C0"/>
                      </a:solidFill>
                      <a:prstDash val="solid"/>
                      <a:round/>
                      <a:headEnd type="none" w="med" len="med"/>
                      <a:tailEnd type="none" w="med" len="med"/>
                    </a:lnT>
                    <a:solidFill>
                      <a:schemeClr val="bg1">
                        <a:lumMod val="95000"/>
                      </a:schemeClr>
                    </a:solidFill>
                  </a:tcPr>
                </a:tc>
                <a:tc>
                  <a:txBody>
                    <a:bodyPr/>
                    <a:lstStyle/>
                    <a:p>
                      <a:pPr algn="ctr"/>
                      <a:r>
                        <a:rPr lang="en-US" sz="1200" b="1" dirty="0"/>
                        <a:t>N</a:t>
                      </a:r>
                    </a:p>
                  </a:txBody>
                  <a:tcPr anchor="ctr">
                    <a:lnR w="28575" cap="flat" cmpd="sng" algn="ctr">
                      <a:solidFill>
                        <a:srgbClr val="0070C0"/>
                      </a:solidFill>
                      <a:prstDash val="solid"/>
                      <a:round/>
                      <a:headEnd type="none" w="med" len="med"/>
                      <a:tailEnd type="none" w="med" len="med"/>
                    </a:lnR>
                    <a:lnT w="28575" cap="flat" cmpd="sng" algn="ctr">
                      <a:solidFill>
                        <a:srgbClr val="0070C0"/>
                      </a:solidFill>
                      <a:prstDash val="solid"/>
                      <a:round/>
                      <a:headEnd type="none" w="med" len="med"/>
                      <a:tailEnd type="none" w="med" len="med"/>
                    </a:lnT>
                    <a:solidFill>
                      <a:srgbClr val="D8CBCB"/>
                    </a:solidFill>
                  </a:tcPr>
                </a:tc>
                <a:tc>
                  <a:txBody>
                    <a:bodyPr/>
                    <a:lstStyle/>
                    <a:p>
                      <a:pPr algn="ctr"/>
                      <a:r>
                        <a:rPr lang="en-US" sz="1000" b="0" dirty="0">
                          <a:solidFill>
                            <a:srgbClr val="002060"/>
                          </a:solidFill>
                        </a:rPr>
                        <a:t>NN</a:t>
                      </a:r>
                    </a:p>
                  </a:txBody>
                  <a:tcPr anchor="ctr">
                    <a:lnL w="28575" cap="flat" cmpd="sng" algn="ctr">
                      <a:solidFill>
                        <a:srgbClr val="0070C0"/>
                      </a:solidFill>
                      <a:prstDash val="solid"/>
                      <a:round/>
                      <a:headEnd type="none" w="med" len="med"/>
                      <a:tailEnd type="none" w="med" len="med"/>
                    </a:lnL>
                    <a:lnT w="28575" cap="flat" cmpd="sng" algn="ctr">
                      <a:solidFill>
                        <a:srgbClr val="0070C0"/>
                      </a:solidFill>
                      <a:prstDash val="solid"/>
                      <a:round/>
                      <a:headEnd type="none" w="med" len="med"/>
                      <a:tailEnd type="none" w="med" len="med"/>
                    </a:lnT>
                  </a:tcPr>
                </a:tc>
                <a:tc>
                  <a:txBody>
                    <a:bodyPr/>
                    <a:lstStyle/>
                    <a:p>
                      <a:pPr algn="ctr"/>
                      <a:r>
                        <a:rPr lang="en-US" sz="1000" b="0" dirty="0">
                          <a:solidFill>
                            <a:srgbClr val="002060"/>
                          </a:solidFill>
                        </a:rPr>
                        <a:t>NA</a:t>
                      </a:r>
                    </a:p>
                  </a:txBody>
                  <a:tcPr anchor="ctr">
                    <a:lnT w="28575" cap="flat" cmpd="sng" algn="ctr">
                      <a:solidFill>
                        <a:srgbClr val="0070C0"/>
                      </a:solidFill>
                      <a:prstDash val="solid"/>
                      <a:round/>
                      <a:headEnd type="none" w="med" len="med"/>
                      <a:tailEnd type="none" w="med" len="med"/>
                    </a:lnT>
                  </a:tcPr>
                </a:tc>
                <a:tc>
                  <a:txBody>
                    <a:bodyPr/>
                    <a:lstStyle/>
                    <a:p>
                      <a:pPr algn="ctr"/>
                      <a:r>
                        <a:rPr lang="en-US" sz="1000" b="0" dirty="0">
                          <a:solidFill>
                            <a:srgbClr val="002060"/>
                          </a:solidFill>
                        </a:rPr>
                        <a:t>NM</a:t>
                      </a:r>
                    </a:p>
                  </a:txBody>
                  <a:tcPr anchor="ctr">
                    <a:lnT w="28575" cap="flat" cmpd="sng" algn="ctr">
                      <a:solidFill>
                        <a:srgbClr val="0070C0"/>
                      </a:solidFill>
                      <a:prstDash val="solid"/>
                      <a:round/>
                      <a:headEnd type="none" w="med" len="med"/>
                      <a:tailEnd type="none" w="med" len="med"/>
                    </a:lnT>
                  </a:tcPr>
                </a:tc>
                <a:extLst>
                  <a:ext uri="{0D108BD9-81ED-4DB2-BD59-A6C34878D82A}">
                    <a16:rowId xmlns:a16="http://schemas.microsoft.com/office/drawing/2014/main" val="3223396582"/>
                  </a:ext>
                </a:extLst>
              </a:tr>
              <a:tr h="252216">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a:txBody>
                  <a:tcPr/>
                </a:tc>
                <a:tc>
                  <a:txBody>
                    <a:bodyPr/>
                    <a:lstStyle/>
                    <a:p>
                      <a:pPr algn="ctr"/>
                      <a:r>
                        <a:rPr lang="en-US" sz="1200" b="1" dirty="0"/>
                        <a:t>A</a:t>
                      </a:r>
                    </a:p>
                  </a:txBody>
                  <a:tcPr anchor="ctr">
                    <a:lnR w="28575" cap="flat" cmpd="sng" algn="ctr">
                      <a:solidFill>
                        <a:srgbClr val="0070C0"/>
                      </a:solidFill>
                      <a:prstDash val="solid"/>
                      <a:round/>
                      <a:headEnd type="none" w="med" len="med"/>
                      <a:tailEnd type="none" w="med" len="med"/>
                    </a:lnR>
                    <a:solidFill>
                      <a:srgbClr val="D8CBCB"/>
                    </a:solidFill>
                  </a:tcPr>
                </a:tc>
                <a:tc>
                  <a:txBody>
                    <a:bodyPr/>
                    <a:lstStyle/>
                    <a:p>
                      <a:pPr algn="ctr"/>
                      <a:r>
                        <a:rPr lang="en-US" sz="1000" b="0" dirty="0">
                          <a:solidFill>
                            <a:srgbClr val="002060"/>
                          </a:solidFill>
                        </a:rPr>
                        <a:t>AN</a:t>
                      </a:r>
                    </a:p>
                  </a:txBody>
                  <a:tcPr anchor="ctr">
                    <a:lnL w="28575" cap="flat" cmpd="sng" algn="ctr">
                      <a:solidFill>
                        <a:srgbClr val="0070C0"/>
                      </a:solidFill>
                      <a:prstDash val="solid"/>
                      <a:round/>
                      <a:headEnd type="none" w="med" len="med"/>
                      <a:tailEnd type="none" w="med" len="med"/>
                    </a:lnL>
                  </a:tcPr>
                </a:tc>
                <a:tc>
                  <a:txBody>
                    <a:bodyPr/>
                    <a:lstStyle/>
                    <a:p>
                      <a:pPr algn="ctr"/>
                      <a:r>
                        <a:rPr lang="en-US" sz="1000" b="0" dirty="0">
                          <a:solidFill>
                            <a:srgbClr val="002060"/>
                          </a:solidFill>
                        </a:rPr>
                        <a:t>AA</a:t>
                      </a:r>
                    </a:p>
                  </a:txBody>
                  <a:tcPr anchor="ctr"/>
                </a:tc>
                <a:tc>
                  <a:txBody>
                    <a:bodyPr/>
                    <a:lstStyle/>
                    <a:p>
                      <a:pPr algn="ctr"/>
                      <a:r>
                        <a:rPr lang="en-US" sz="1000" b="0" dirty="0">
                          <a:solidFill>
                            <a:srgbClr val="002060"/>
                          </a:solidFill>
                        </a:rPr>
                        <a:t>AM</a:t>
                      </a:r>
                    </a:p>
                  </a:txBody>
                  <a:tcPr anchor="ctr"/>
                </a:tc>
                <a:extLst>
                  <a:ext uri="{0D108BD9-81ED-4DB2-BD59-A6C34878D82A}">
                    <a16:rowId xmlns:a16="http://schemas.microsoft.com/office/drawing/2014/main" val="1388514829"/>
                  </a:ext>
                </a:extLst>
              </a:tr>
              <a:tr h="185227">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a:txBody>
                  <a:tcPr/>
                </a:tc>
                <a:tc>
                  <a:txBody>
                    <a:bodyPr/>
                    <a:lstStyle/>
                    <a:p>
                      <a:pPr algn="ctr"/>
                      <a:r>
                        <a:rPr lang="en-US" sz="1200" b="1" dirty="0"/>
                        <a:t>A</a:t>
                      </a:r>
                      <a:r>
                        <a:rPr lang="en-US" sz="1200" b="1" baseline="-25000" dirty="0"/>
                        <a:t>d</a:t>
                      </a:r>
                    </a:p>
                  </a:txBody>
                  <a:tcPr anchor="ctr">
                    <a:lnR w="28575" cap="flat" cmpd="sng" algn="ctr">
                      <a:solidFill>
                        <a:srgbClr val="0070C0"/>
                      </a:solidFill>
                      <a:prstDash val="solid"/>
                      <a:round/>
                      <a:headEnd type="none" w="med" len="med"/>
                      <a:tailEnd type="none" w="med" len="med"/>
                    </a:lnR>
                    <a:solidFill>
                      <a:srgbClr val="D8CBCB"/>
                    </a:solidFill>
                  </a:tcPr>
                </a:tc>
                <a:tc>
                  <a:txBody>
                    <a:bodyPr/>
                    <a:lstStyle/>
                    <a:p>
                      <a:pPr algn="ctr"/>
                      <a:r>
                        <a:rPr lang="en-US" sz="1000" b="0" dirty="0">
                          <a:solidFill>
                            <a:srgbClr val="002060"/>
                          </a:solidFill>
                        </a:rPr>
                        <a:t>A</a:t>
                      </a:r>
                      <a:r>
                        <a:rPr lang="en-US" sz="1000" b="0" baseline="-25000" dirty="0">
                          <a:solidFill>
                            <a:srgbClr val="002060"/>
                          </a:solidFill>
                        </a:rPr>
                        <a:t>d</a:t>
                      </a:r>
                      <a:r>
                        <a:rPr lang="en-US" sz="1000" b="0" dirty="0">
                          <a:solidFill>
                            <a:srgbClr val="002060"/>
                          </a:solidFill>
                        </a:rPr>
                        <a:t>N</a:t>
                      </a:r>
                    </a:p>
                  </a:txBody>
                  <a:tcPr anchor="ctr">
                    <a:lnL w="28575" cap="flat" cmpd="sng" algn="ctr">
                      <a:solidFill>
                        <a:srgbClr val="0070C0"/>
                      </a:solidFill>
                      <a:prstDash val="solid"/>
                      <a:round/>
                      <a:headEnd type="none" w="med" len="med"/>
                      <a:tailEnd type="none" w="med" len="med"/>
                    </a:lnL>
                  </a:tcPr>
                </a:tc>
                <a:tc>
                  <a:txBody>
                    <a:bodyPr/>
                    <a:lstStyle/>
                    <a:p>
                      <a:pPr algn="ctr"/>
                      <a:r>
                        <a:rPr lang="en-US" sz="1000" b="0" dirty="0">
                          <a:solidFill>
                            <a:srgbClr val="002060"/>
                          </a:solidFill>
                        </a:rPr>
                        <a:t>A</a:t>
                      </a:r>
                      <a:r>
                        <a:rPr lang="en-US" sz="1000" b="0" baseline="-25000" dirty="0">
                          <a:solidFill>
                            <a:srgbClr val="002060"/>
                          </a:solidFill>
                        </a:rPr>
                        <a:t>d</a:t>
                      </a:r>
                      <a:r>
                        <a:rPr lang="en-US" sz="1000" b="0" dirty="0">
                          <a:solidFill>
                            <a:srgbClr val="002060"/>
                          </a:solidFill>
                        </a:rPr>
                        <a:t>A</a:t>
                      </a:r>
                    </a:p>
                  </a:txBody>
                  <a:tcPr anchor="ctr"/>
                </a:tc>
                <a:tc>
                  <a:txBody>
                    <a:bodyPr/>
                    <a:lstStyle/>
                    <a:p>
                      <a:pPr algn="ctr"/>
                      <a:r>
                        <a:rPr lang="en-US" sz="1000" b="0" dirty="0">
                          <a:solidFill>
                            <a:srgbClr val="002060"/>
                          </a:solidFill>
                        </a:rPr>
                        <a:t>A</a:t>
                      </a:r>
                      <a:r>
                        <a:rPr lang="en-US" sz="1000" b="0" baseline="-25000" dirty="0">
                          <a:solidFill>
                            <a:srgbClr val="002060"/>
                          </a:solidFill>
                        </a:rPr>
                        <a:t>d</a:t>
                      </a:r>
                      <a:r>
                        <a:rPr lang="en-US" sz="1000" b="0" dirty="0">
                          <a:solidFill>
                            <a:srgbClr val="002060"/>
                          </a:solidFill>
                        </a:rPr>
                        <a:t>M</a:t>
                      </a:r>
                    </a:p>
                  </a:txBody>
                  <a:tcPr anchor="ctr"/>
                </a:tc>
                <a:extLst>
                  <a:ext uri="{0D108BD9-81ED-4DB2-BD59-A6C34878D82A}">
                    <a16:rowId xmlns:a16="http://schemas.microsoft.com/office/drawing/2014/main" val="890709625"/>
                  </a:ext>
                </a:extLst>
              </a:tr>
            </a:tbl>
          </a:graphicData>
        </a:graphic>
      </p:graphicFrame>
      <p:graphicFrame>
        <p:nvGraphicFramePr>
          <p:cNvPr id="8" name="Table 7">
            <a:extLst>
              <a:ext uri="{FF2B5EF4-FFF2-40B4-BE49-F238E27FC236}">
                <a16:creationId xmlns:a16="http://schemas.microsoft.com/office/drawing/2014/main" id="{0833D8B4-8A55-4446-A6DE-65F15ED1D108}"/>
              </a:ext>
            </a:extLst>
          </p:cNvPr>
          <p:cNvGraphicFramePr>
            <a:graphicFrameLocks noGrp="1"/>
          </p:cNvGraphicFramePr>
          <p:nvPr>
            <p:extLst>
              <p:ext uri="{D42A27DB-BD31-4B8C-83A1-F6EECF244321}">
                <p14:modId xmlns:p14="http://schemas.microsoft.com/office/powerpoint/2010/main" val="985365661"/>
              </p:ext>
            </p:extLst>
          </p:nvPr>
        </p:nvGraphicFramePr>
        <p:xfrm>
          <a:off x="4529574" y="2438400"/>
          <a:ext cx="4724400" cy="1371600"/>
        </p:xfrm>
        <a:graphic>
          <a:graphicData uri="http://schemas.openxmlformats.org/drawingml/2006/table">
            <a:tbl>
              <a:tblPr firstRow="1" bandRow="1">
                <a:tableStyleId>{2D5ABB26-0587-4C30-8999-92F81FD0307C}</a:tableStyleId>
              </a:tblPr>
              <a:tblGrid>
                <a:gridCol w="944880">
                  <a:extLst>
                    <a:ext uri="{9D8B030D-6E8A-4147-A177-3AD203B41FA5}">
                      <a16:colId xmlns:a16="http://schemas.microsoft.com/office/drawing/2014/main" val="2329292682"/>
                    </a:ext>
                  </a:extLst>
                </a:gridCol>
                <a:gridCol w="944880">
                  <a:extLst>
                    <a:ext uri="{9D8B030D-6E8A-4147-A177-3AD203B41FA5}">
                      <a16:colId xmlns:a16="http://schemas.microsoft.com/office/drawing/2014/main" val="2557725175"/>
                    </a:ext>
                  </a:extLst>
                </a:gridCol>
                <a:gridCol w="944880">
                  <a:extLst>
                    <a:ext uri="{9D8B030D-6E8A-4147-A177-3AD203B41FA5}">
                      <a16:colId xmlns:a16="http://schemas.microsoft.com/office/drawing/2014/main" val="3284944687"/>
                    </a:ext>
                  </a:extLst>
                </a:gridCol>
                <a:gridCol w="944880">
                  <a:extLst>
                    <a:ext uri="{9D8B030D-6E8A-4147-A177-3AD203B41FA5}">
                      <a16:colId xmlns:a16="http://schemas.microsoft.com/office/drawing/2014/main" val="3858873206"/>
                    </a:ext>
                  </a:extLst>
                </a:gridCol>
                <a:gridCol w="944880">
                  <a:extLst>
                    <a:ext uri="{9D8B030D-6E8A-4147-A177-3AD203B41FA5}">
                      <a16:colId xmlns:a16="http://schemas.microsoft.com/office/drawing/2014/main" val="2296224809"/>
                    </a:ext>
                  </a:extLst>
                </a:gridCol>
              </a:tblGrid>
              <a:tr h="252216">
                <a:tc rowSpan="2" gridSpan="2">
                  <a:txBody>
                    <a:bodyPr/>
                    <a:lstStyle/>
                    <a:p>
                      <a:pPr algn="ctr"/>
                      <a:r>
                        <a:rPr lang="en-US" sz="1200" b="1" dirty="0"/>
                        <a:t>Error - Multiplicative</a:t>
                      </a:r>
                    </a:p>
                  </a:txBody>
                  <a:tcPr anchor="ctr">
                    <a:lnR w="28575" cap="flat" cmpd="sng" algn="ctr">
                      <a:solidFill>
                        <a:srgbClr val="0070C0"/>
                      </a:solidFill>
                      <a:prstDash val="solid"/>
                      <a:round/>
                      <a:headEnd type="none" w="med" len="med"/>
                      <a:tailEnd type="none" w="med" len="med"/>
                    </a:lnR>
                    <a:lnB w="28575" cap="flat" cmpd="sng" algn="ctr">
                      <a:solidFill>
                        <a:srgbClr val="0070C0"/>
                      </a:solidFill>
                      <a:prstDash val="solid"/>
                      <a:round/>
                      <a:headEnd type="none" w="med" len="med"/>
                      <a:tailEnd type="none" w="med" len="med"/>
                    </a:lnB>
                  </a:tcPr>
                </a:tc>
                <a:tc rowSpan="2" hMerge="1">
                  <a:txBody>
                    <a:bodyPr/>
                    <a:lstStyle/>
                    <a:p>
                      <a:endParaRPr lang="en-US" dirty="0"/>
                    </a:p>
                  </a:txBody>
                  <a:tcPr/>
                </a:tc>
                <a:tc gridSpan="3">
                  <a:txBody>
                    <a:bodyPr/>
                    <a:lstStyle/>
                    <a:p>
                      <a:pPr algn="ctr"/>
                      <a:r>
                        <a:rPr lang="en-US" sz="1200" b="1" dirty="0"/>
                        <a:t>Seasonality</a:t>
                      </a:r>
                    </a:p>
                  </a:txBody>
                  <a:tcPr>
                    <a:lnL w="28575" cap="flat" cmpd="sng" algn="ctr">
                      <a:solidFill>
                        <a:srgbClr val="0070C0"/>
                      </a:solidFill>
                      <a:prstDash val="solid"/>
                      <a:round/>
                      <a:headEnd type="none" w="med" len="med"/>
                      <a:tailEnd type="none" w="med" len="med"/>
                    </a:lnL>
                    <a:solidFill>
                      <a:schemeClr val="bg1">
                        <a:lumMod val="95000"/>
                      </a:schemeClr>
                    </a:solid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861914716"/>
                  </a:ext>
                </a:extLst>
              </a:tr>
              <a:tr h="252216">
                <a:tc gridSpan="2" vMerge="1">
                  <a:txBody>
                    <a:bodyPr/>
                    <a:lstStyle/>
                    <a:p>
                      <a:endParaRPr lang="en-US" dirty="0"/>
                    </a:p>
                  </a:txBody>
                  <a:tcPr/>
                </a:tc>
                <a:tc hMerge="1" vMerge="1">
                  <a:txBody>
                    <a:bodyPr/>
                    <a:lstStyle/>
                    <a:p>
                      <a:endParaRPr lang="en-US" dirty="0"/>
                    </a:p>
                  </a:txBody>
                  <a:tcPr/>
                </a:tc>
                <a:tc>
                  <a:txBody>
                    <a:bodyPr/>
                    <a:lstStyle/>
                    <a:p>
                      <a:pPr algn="ctr"/>
                      <a:r>
                        <a:rPr lang="en-US" sz="1200" b="1" dirty="0"/>
                        <a:t>N</a:t>
                      </a:r>
                    </a:p>
                  </a:txBody>
                  <a:tcPr anchor="ctr">
                    <a:lnL w="28575" cap="flat" cmpd="sng" algn="ctr">
                      <a:solidFill>
                        <a:srgbClr val="0070C0"/>
                      </a:solidFill>
                      <a:prstDash val="solid"/>
                      <a:round/>
                      <a:headEnd type="none" w="med" len="med"/>
                      <a:tailEnd type="none" w="med" len="med"/>
                    </a:lnL>
                    <a:lnB w="28575" cap="flat" cmpd="sng" algn="ctr">
                      <a:solidFill>
                        <a:srgbClr val="0070C0"/>
                      </a:solidFill>
                      <a:prstDash val="solid"/>
                      <a:round/>
                      <a:headEnd type="none" w="med" len="med"/>
                      <a:tailEnd type="none" w="med" len="med"/>
                    </a:lnB>
                    <a:solidFill>
                      <a:srgbClr val="D8CBCB"/>
                    </a:solidFill>
                  </a:tcPr>
                </a:tc>
                <a:tc>
                  <a:txBody>
                    <a:bodyPr/>
                    <a:lstStyle/>
                    <a:p>
                      <a:pPr algn="ctr"/>
                      <a:r>
                        <a:rPr lang="en-US" sz="1200" b="1" dirty="0"/>
                        <a:t>A</a:t>
                      </a:r>
                    </a:p>
                  </a:txBody>
                  <a:tcPr anchor="ctr">
                    <a:lnB w="28575" cap="flat" cmpd="sng" algn="ctr">
                      <a:solidFill>
                        <a:srgbClr val="0070C0"/>
                      </a:solidFill>
                      <a:prstDash val="solid"/>
                      <a:round/>
                      <a:headEnd type="none" w="med" len="med"/>
                      <a:tailEnd type="none" w="med" len="med"/>
                    </a:lnB>
                    <a:solidFill>
                      <a:srgbClr val="D8CBCB"/>
                    </a:solidFill>
                  </a:tcPr>
                </a:tc>
                <a:tc>
                  <a:txBody>
                    <a:bodyPr/>
                    <a:lstStyle/>
                    <a:p>
                      <a:pPr algn="ctr"/>
                      <a:r>
                        <a:rPr lang="en-US" sz="1200" b="1" dirty="0"/>
                        <a:t>M</a:t>
                      </a:r>
                    </a:p>
                  </a:txBody>
                  <a:tcPr anchor="ctr">
                    <a:lnB w="28575" cap="flat" cmpd="sng" algn="ctr">
                      <a:solidFill>
                        <a:srgbClr val="0070C0"/>
                      </a:solidFill>
                      <a:prstDash val="solid"/>
                      <a:round/>
                      <a:headEnd type="none" w="med" len="med"/>
                      <a:tailEnd type="none" w="med" len="med"/>
                    </a:lnB>
                    <a:solidFill>
                      <a:srgbClr val="D8CBCB"/>
                    </a:solidFill>
                  </a:tcPr>
                </a:tc>
                <a:extLst>
                  <a:ext uri="{0D108BD9-81ED-4DB2-BD59-A6C34878D82A}">
                    <a16:rowId xmlns:a16="http://schemas.microsoft.com/office/drawing/2014/main" val="1278143848"/>
                  </a:ext>
                </a:extLst>
              </a:tr>
              <a:tr h="252216">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u="none" strike="noStrike" kern="1200" cap="none" spc="0" normalizeH="0" baseline="0" noProof="0" dirty="0">
                          <a:ln>
                            <a:noFill/>
                          </a:ln>
                          <a:effectLst/>
                          <a:uLnTx/>
                          <a:uFillTx/>
                        </a:rPr>
                        <a:t>Trend</a:t>
                      </a:r>
                      <a:endParaRPr kumimoji="0" lang="en-US" sz="1200" b="1" i="0" u="none" strike="noStrike" kern="1200" cap="none" spc="0" normalizeH="0" baseline="0" noProof="0" dirty="0">
                        <a:ln>
                          <a:noFill/>
                        </a:ln>
                        <a:solidFill>
                          <a:srgbClr val="000000"/>
                        </a:solidFill>
                        <a:effectLst/>
                        <a:uLnTx/>
                        <a:uFillTx/>
                        <a:latin typeface="Arial"/>
                        <a:ea typeface="+mn-ea"/>
                        <a:cs typeface="+mn-cs"/>
                      </a:endParaRPr>
                    </a:p>
                  </a:txBody>
                  <a:tcPr anchor="ctr">
                    <a:lnT w="28575" cap="flat" cmpd="sng" algn="ctr">
                      <a:solidFill>
                        <a:srgbClr val="0070C0"/>
                      </a:solidFill>
                      <a:prstDash val="solid"/>
                      <a:round/>
                      <a:headEnd type="none" w="med" len="med"/>
                      <a:tailEnd type="none" w="med" len="med"/>
                    </a:lnT>
                    <a:solidFill>
                      <a:schemeClr val="bg1">
                        <a:lumMod val="95000"/>
                      </a:schemeClr>
                    </a:solidFill>
                  </a:tcPr>
                </a:tc>
                <a:tc>
                  <a:txBody>
                    <a:bodyPr/>
                    <a:lstStyle/>
                    <a:p>
                      <a:pPr algn="ctr"/>
                      <a:r>
                        <a:rPr lang="en-US" sz="1200" b="1" dirty="0"/>
                        <a:t>N</a:t>
                      </a:r>
                    </a:p>
                  </a:txBody>
                  <a:tcPr anchor="ctr">
                    <a:lnR w="28575" cap="flat" cmpd="sng" algn="ctr">
                      <a:solidFill>
                        <a:srgbClr val="0070C0"/>
                      </a:solidFill>
                      <a:prstDash val="solid"/>
                      <a:round/>
                      <a:headEnd type="none" w="med" len="med"/>
                      <a:tailEnd type="none" w="med" len="med"/>
                    </a:lnR>
                    <a:lnT w="28575" cap="flat" cmpd="sng" algn="ctr">
                      <a:solidFill>
                        <a:srgbClr val="0070C0"/>
                      </a:solidFill>
                      <a:prstDash val="solid"/>
                      <a:round/>
                      <a:headEnd type="none" w="med" len="med"/>
                      <a:tailEnd type="none" w="med" len="med"/>
                    </a:lnT>
                    <a:solidFill>
                      <a:srgbClr val="D8CBCB"/>
                    </a:solidFill>
                  </a:tcPr>
                </a:tc>
                <a:tc>
                  <a:txBody>
                    <a:bodyPr/>
                    <a:lstStyle/>
                    <a:p>
                      <a:pPr algn="ctr"/>
                      <a:r>
                        <a:rPr lang="en-US" sz="1000" b="0" dirty="0">
                          <a:solidFill>
                            <a:srgbClr val="002060"/>
                          </a:solidFill>
                        </a:rPr>
                        <a:t>NN</a:t>
                      </a:r>
                    </a:p>
                  </a:txBody>
                  <a:tcPr anchor="ctr">
                    <a:lnL w="28575" cap="flat" cmpd="sng" algn="ctr">
                      <a:solidFill>
                        <a:srgbClr val="0070C0"/>
                      </a:solidFill>
                      <a:prstDash val="solid"/>
                      <a:round/>
                      <a:headEnd type="none" w="med" len="med"/>
                      <a:tailEnd type="none" w="med" len="med"/>
                    </a:lnL>
                    <a:lnT w="28575" cap="flat" cmpd="sng" algn="ctr">
                      <a:solidFill>
                        <a:srgbClr val="0070C0"/>
                      </a:solidFill>
                      <a:prstDash val="solid"/>
                      <a:round/>
                      <a:headEnd type="none" w="med" len="med"/>
                      <a:tailEnd type="none" w="med" len="med"/>
                    </a:lnT>
                  </a:tcPr>
                </a:tc>
                <a:tc>
                  <a:txBody>
                    <a:bodyPr/>
                    <a:lstStyle/>
                    <a:p>
                      <a:pPr algn="ctr"/>
                      <a:r>
                        <a:rPr lang="en-US" sz="1000" b="0" dirty="0">
                          <a:solidFill>
                            <a:srgbClr val="002060"/>
                          </a:solidFill>
                        </a:rPr>
                        <a:t>NA</a:t>
                      </a:r>
                    </a:p>
                  </a:txBody>
                  <a:tcPr anchor="ctr">
                    <a:lnT w="28575" cap="flat" cmpd="sng" algn="ctr">
                      <a:solidFill>
                        <a:srgbClr val="0070C0"/>
                      </a:solidFill>
                      <a:prstDash val="solid"/>
                      <a:round/>
                      <a:headEnd type="none" w="med" len="med"/>
                      <a:tailEnd type="none" w="med" len="med"/>
                    </a:lnT>
                  </a:tcPr>
                </a:tc>
                <a:tc>
                  <a:txBody>
                    <a:bodyPr/>
                    <a:lstStyle/>
                    <a:p>
                      <a:pPr algn="ctr"/>
                      <a:r>
                        <a:rPr lang="en-US" sz="1000" b="0" dirty="0">
                          <a:solidFill>
                            <a:srgbClr val="002060"/>
                          </a:solidFill>
                        </a:rPr>
                        <a:t>NM</a:t>
                      </a:r>
                    </a:p>
                  </a:txBody>
                  <a:tcPr anchor="ctr">
                    <a:lnT w="28575" cap="flat" cmpd="sng" algn="ctr">
                      <a:solidFill>
                        <a:srgbClr val="0070C0"/>
                      </a:solidFill>
                      <a:prstDash val="solid"/>
                      <a:round/>
                      <a:headEnd type="none" w="med" len="med"/>
                      <a:tailEnd type="none" w="med" len="med"/>
                    </a:lnT>
                  </a:tcPr>
                </a:tc>
                <a:extLst>
                  <a:ext uri="{0D108BD9-81ED-4DB2-BD59-A6C34878D82A}">
                    <a16:rowId xmlns:a16="http://schemas.microsoft.com/office/drawing/2014/main" val="3223396582"/>
                  </a:ext>
                </a:extLst>
              </a:tr>
              <a:tr h="252216">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a:txBody>
                  <a:tcPr/>
                </a:tc>
                <a:tc>
                  <a:txBody>
                    <a:bodyPr/>
                    <a:lstStyle/>
                    <a:p>
                      <a:pPr algn="ctr"/>
                      <a:r>
                        <a:rPr lang="en-US" sz="1200" b="1" dirty="0"/>
                        <a:t>A</a:t>
                      </a:r>
                    </a:p>
                  </a:txBody>
                  <a:tcPr anchor="ctr">
                    <a:lnR w="28575" cap="flat" cmpd="sng" algn="ctr">
                      <a:solidFill>
                        <a:srgbClr val="0070C0"/>
                      </a:solidFill>
                      <a:prstDash val="solid"/>
                      <a:round/>
                      <a:headEnd type="none" w="med" len="med"/>
                      <a:tailEnd type="none" w="med" len="med"/>
                    </a:lnR>
                    <a:solidFill>
                      <a:srgbClr val="D8CBCB"/>
                    </a:solidFill>
                  </a:tcPr>
                </a:tc>
                <a:tc>
                  <a:txBody>
                    <a:bodyPr/>
                    <a:lstStyle/>
                    <a:p>
                      <a:pPr algn="ctr"/>
                      <a:r>
                        <a:rPr lang="en-US" sz="1000" b="0" dirty="0">
                          <a:solidFill>
                            <a:srgbClr val="002060"/>
                          </a:solidFill>
                        </a:rPr>
                        <a:t>AN</a:t>
                      </a:r>
                    </a:p>
                  </a:txBody>
                  <a:tcPr anchor="ctr">
                    <a:lnL w="28575" cap="flat" cmpd="sng" algn="ctr">
                      <a:solidFill>
                        <a:srgbClr val="0070C0"/>
                      </a:solidFill>
                      <a:prstDash val="solid"/>
                      <a:round/>
                      <a:headEnd type="none" w="med" len="med"/>
                      <a:tailEnd type="none" w="med" len="med"/>
                    </a:lnL>
                  </a:tcPr>
                </a:tc>
                <a:tc>
                  <a:txBody>
                    <a:bodyPr/>
                    <a:lstStyle/>
                    <a:p>
                      <a:pPr algn="ctr"/>
                      <a:r>
                        <a:rPr lang="en-US" sz="1000" b="0" dirty="0">
                          <a:solidFill>
                            <a:srgbClr val="002060"/>
                          </a:solidFill>
                        </a:rPr>
                        <a:t>AA</a:t>
                      </a:r>
                    </a:p>
                  </a:txBody>
                  <a:tcPr anchor="ctr"/>
                </a:tc>
                <a:tc>
                  <a:txBody>
                    <a:bodyPr/>
                    <a:lstStyle/>
                    <a:p>
                      <a:pPr algn="ctr"/>
                      <a:r>
                        <a:rPr lang="en-US" sz="1000" b="0" dirty="0">
                          <a:solidFill>
                            <a:srgbClr val="002060"/>
                          </a:solidFill>
                        </a:rPr>
                        <a:t>AM</a:t>
                      </a:r>
                    </a:p>
                  </a:txBody>
                  <a:tcPr anchor="ctr"/>
                </a:tc>
                <a:extLst>
                  <a:ext uri="{0D108BD9-81ED-4DB2-BD59-A6C34878D82A}">
                    <a16:rowId xmlns:a16="http://schemas.microsoft.com/office/drawing/2014/main" val="1388514829"/>
                  </a:ext>
                </a:extLst>
              </a:tr>
              <a:tr h="252216">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a:txBody>
                  <a:tcPr/>
                </a:tc>
                <a:tc>
                  <a:txBody>
                    <a:bodyPr/>
                    <a:lstStyle/>
                    <a:p>
                      <a:pPr algn="ctr"/>
                      <a:r>
                        <a:rPr lang="en-US" sz="1200" b="1" dirty="0"/>
                        <a:t>A</a:t>
                      </a:r>
                      <a:r>
                        <a:rPr lang="en-US" sz="1200" b="1" baseline="-25000" dirty="0"/>
                        <a:t>d</a:t>
                      </a:r>
                    </a:p>
                  </a:txBody>
                  <a:tcPr anchor="ctr">
                    <a:lnR w="28575" cap="flat" cmpd="sng" algn="ctr">
                      <a:solidFill>
                        <a:srgbClr val="0070C0"/>
                      </a:solidFill>
                      <a:prstDash val="solid"/>
                      <a:round/>
                      <a:headEnd type="none" w="med" len="med"/>
                      <a:tailEnd type="none" w="med" len="med"/>
                    </a:lnR>
                    <a:solidFill>
                      <a:srgbClr val="D8CBCB"/>
                    </a:solidFill>
                  </a:tcPr>
                </a:tc>
                <a:tc>
                  <a:txBody>
                    <a:bodyPr/>
                    <a:lstStyle/>
                    <a:p>
                      <a:pPr algn="ctr"/>
                      <a:r>
                        <a:rPr lang="en-US" sz="1000" b="0" dirty="0">
                          <a:solidFill>
                            <a:srgbClr val="002060"/>
                          </a:solidFill>
                        </a:rPr>
                        <a:t>A</a:t>
                      </a:r>
                      <a:r>
                        <a:rPr lang="en-US" sz="1000" b="0" baseline="-25000" dirty="0">
                          <a:solidFill>
                            <a:srgbClr val="002060"/>
                          </a:solidFill>
                        </a:rPr>
                        <a:t>d</a:t>
                      </a:r>
                      <a:r>
                        <a:rPr lang="en-US" sz="1000" b="0" dirty="0">
                          <a:solidFill>
                            <a:srgbClr val="002060"/>
                          </a:solidFill>
                        </a:rPr>
                        <a:t>N</a:t>
                      </a:r>
                    </a:p>
                  </a:txBody>
                  <a:tcPr anchor="ctr">
                    <a:lnL w="28575" cap="flat" cmpd="sng" algn="ctr">
                      <a:solidFill>
                        <a:srgbClr val="0070C0"/>
                      </a:solidFill>
                      <a:prstDash val="solid"/>
                      <a:round/>
                      <a:headEnd type="none" w="med" len="med"/>
                      <a:tailEnd type="none" w="med" len="med"/>
                    </a:lnL>
                  </a:tcPr>
                </a:tc>
                <a:tc>
                  <a:txBody>
                    <a:bodyPr/>
                    <a:lstStyle/>
                    <a:p>
                      <a:pPr algn="ctr"/>
                      <a:r>
                        <a:rPr lang="en-US" sz="1000" b="0" dirty="0">
                          <a:solidFill>
                            <a:srgbClr val="002060"/>
                          </a:solidFill>
                        </a:rPr>
                        <a:t>A</a:t>
                      </a:r>
                      <a:r>
                        <a:rPr lang="en-US" sz="1000" b="0" baseline="-25000" dirty="0">
                          <a:solidFill>
                            <a:srgbClr val="002060"/>
                          </a:solidFill>
                        </a:rPr>
                        <a:t>d</a:t>
                      </a:r>
                      <a:r>
                        <a:rPr lang="en-US" sz="1000" b="0" dirty="0">
                          <a:solidFill>
                            <a:srgbClr val="002060"/>
                          </a:solidFill>
                        </a:rPr>
                        <a:t>A</a:t>
                      </a:r>
                    </a:p>
                  </a:txBody>
                  <a:tcPr anchor="ctr"/>
                </a:tc>
                <a:tc>
                  <a:txBody>
                    <a:bodyPr/>
                    <a:lstStyle/>
                    <a:p>
                      <a:pPr algn="ctr"/>
                      <a:r>
                        <a:rPr lang="en-US" sz="1000" b="0" dirty="0">
                          <a:solidFill>
                            <a:srgbClr val="002060"/>
                          </a:solidFill>
                        </a:rPr>
                        <a:t>A</a:t>
                      </a:r>
                      <a:r>
                        <a:rPr lang="en-US" sz="1000" b="0" baseline="-25000" dirty="0">
                          <a:solidFill>
                            <a:srgbClr val="002060"/>
                          </a:solidFill>
                        </a:rPr>
                        <a:t>d</a:t>
                      </a:r>
                      <a:r>
                        <a:rPr lang="en-US" sz="1000" b="0" dirty="0">
                          <a:solidFill>
                            <a:srgbClr val="002060"/>
                          </a:solidFill>
                        </a:rPr>
                        <a:t>M</a:t>
                      </a:r>
                    </a:p>
                  </a:txBody>
                  <a:tcPr anchor="ctr"/>
                </a:tc>
                <a:extLst>
                  <a:ext uri="{0D108BD9-81ED-4DB2-BD59-A6C34878D82A}">
                    <a16:rowId xmlns:a16="http://schemas.microsoft.com/office/drawing/2014/main" val="890709625"/>
                  </a:ext>
                </a:extLst>
              </a:tr>
            </a:tbl>
          </a:graphicData>
        </a:graphic>
      </p:graphicFrame>
      <p:pic>
        <p:nvPicPr>
          <p:cNvPr id="13" name="Picture 12">
            <a:extLst>
              <a:ext uri="{FF2B5EF4-FFF2-40B4-BE49-F238E27FC236}">
                <a16:creationId xmlns:a16="http://schemas.microsoft.com/office/drawing/2014/main" id="{A31B71DE-8FF1-4DD0-BB34-16487DCD45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612" y="3977037"/>
            <a:ext cx="4868846" cy="2434423"/>
          </a:xfrm>
          <a:prstGeom prst="rect">
            <a:avLst/>
          </a:prstGeom>
        </p:spPr>
      </p:pic>
      <p:sp>
        <p:nvSpPr>
          <p:cNvPr id="14" name="Rectangle: Rounded Corners 13">
            <a:extLst>
              <a:ext uri="{FF2B5EF4-FFF2-40B4-BE49-F238E27FC236}">
                <a16:creationId xmlns:a16="http://schemas.microsoft.com/office/drawing/2014/main" id="{EE485266-C572-463E-ACF0-F97EAC0CA446}"/>
              </a:ext>
            </a:extLst>
          </p:cNvPr>
          <p:cNvSpPr/>
          <p:nvPr/>
        </p:nvSpPr>
        <p:spPr bwMode="auto">
          <a:xfrm>
            <a:off x="5589588" y="4419600"/>
            <a:ext cx="3581400" cy="1502657"/>
          </a:xfrm>
          <a:prstGeom prst="roundRect">
            <a:avLst>
              <a:gd name="adj" fmla="val 7143"/>
            </a:avLst>
          </a:prstGeom>
          <a:solidFill>
            <a:schemeClr val="bg1">
              <a:lumMod val="95000"/>
            </a:schemeClr>
          </a:solidFill>
          <a:ln w="19050">
            <a:solidFill>
              <a:srgbClr val="80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L="171450" marR="0" indent="-17145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pPr>
            <a:r>
              <a:rPr lang="en-US" sz="1200" b="1" dirty="0">
                <a:solidFill>
                  <a:schemeClr val="tx1"/>
                </a:solidFill>
              </a:rPr>
              <a:t>AIC, AIC</a:t>
            </a:r>
            <a:r>
              <a:rPr lang="en-US" sz="1200" b="1" baseline="-25000" dirty="0">
                <a:solidFill>
                  <a:schemeClr val="tx1"/>
                </a:solidFill>
              </a:rPr>
              <a:t>C</a:t>
            </a:r>
            <a:r>
              <a:rPr lang="en-US" sz="1200" b="1" dirty="0">
                <a:solidFill>
                  <a:schemeClr val="tx1"/>
                </a:solidFill>
              </a:rPr>
              <a:t>, BIC values can be used for model selection</a:t>
            </a:r>
            <a:endParaRPr lang="en-US" sz="1200" b="1" baseline="-25000" dirty="0">
              <a:solidFill>
                <a:schemeClr val="tx1"/>
              </a:solidFill>
            </a:endParaRPr>
          </a:p>
          <a:p>
            <a:pPr marL="171450" marR="0" indent="-17145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pPr>
            <a:r>
              <a:rPr lang="en-US" sz="1200" b="1" dirty="0">
                <a:solidFill>
                  <a:schemeClr val="tx1"/>
                </a:solidFill>
              </a:rPr>
              <a:t>ETS in R (forecast package) estimates all the parameters and not the forecast directly</a:t>
            </a:r>
          </a:p>
          <a:p>
            <a:pPr marL="171450" marR="0" indent="-17145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pPr>
            <a:r>
              <a:rPr lang="en-US" sz="1200" b="1" dirty="0">
                <a:solidFill>
                  <a:schemeClr val="tx1"/>
                </a:solidFill>
              </a:rPr>
              <a:t>The parameters estimated can be used to forecast using ‘forecast()’ function</a:t>
            </a:r>
          </a:p>
        </p:txBody>
      </p:sp>
      <p:graphicFrame>
        <p:nvGraphicFramePr>
          <p:cNvPr id="15" name="Object 14">
            <a:extLst>
              <a:ext uri="{FF2B5EF4-FFF2-40B4-BE49-F238E27FC236}">
                <a16:creationId xmlns:a16="http://schemas.microsoft.com/office/drawing/2014/main" id="{22EF9572-D580-4E6A-B116-6DDC04B70CA3}"/>
              </a:ext>
            </a:extLst>
          </p:cNvPr>
          <p:cNvGraphicFramePr>
            <a:graphicFrameLocks noChangeAspect="1"/>
          </p:cNvGraphicFramePr>
          <p:nvPr>
            <p:extLst>
              <p:ext uri="{D42A27DB-BD31-4B8C-83A1-F6EECF244321}">
                <p14:modId xmlns:p14="http://schemas.microsoft.com/office/powerpoint/2010/main" val="2537246865"/>
              </p:ext>
            </p:extLst>
          </p:nvPr>
        </p:nvGraphicFramePr>
        <p:xfrm>
          <a:off x="8713788" y="6146094"/>
          <a:ext cx="914400" cy="771525"/>
        </p:xfrm>
        <a:graphic>
          <a:graphicData uri="http://schemas.openxmlformats.org/presentationml/2006/ole">
            <mc:AlternateContent xmlns:mc="http://schemas.openxmlformats.org/markup-compatibility/2006">
              <mc:Choice xmlns:v="urn:schemas-microsoft-com:vml" Requires="v">
                <p:oleObj spid="_x0000_s1147117" name="Packager Shell Object" showAsIcon="1" r:id="rId5" imgW="914400" imgH="771480" progId="Package">
                  <p:embed/>
                </p:oleObj>
              </mc:Choice>
              <mc:Fallback>
                <p:oleObj name="Packager Shell Object" showAsIcon="1" r:id="rId5" imgW="914400" imgH="771480" progId="Package">
                  <p:embed/>
                  <p:pic>
                    <p:nvPicPr>
                      <p:cNvPr id="0" name=""/>
                      <p:cNvPicPr/>
                      <p:nvPr/>
                    </p:nvPicPr>
                    <p:blipFill>
                      <a:blip r:embed="rId6"/>
                      <a:stretch>
                        <a:fillRect/>
                      </a:stretch>
                    </p:blipFill>
                    <p:spPr>
                      <a:xfrm>
                        <a:off x="8713788" y="6146094"/>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961183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AA7002-77CF-4310-81A6-7FA1625FAB1A}"/>
              </a:ext>
            </a:extLst>
          </p:cNvPr>
          <p:cNvSpPr/>
          <p:nvPr/>
        </p:nvSpPr>
        <p:spPr bwMode="auto">
          <a:xfrm>
            <a:off x="3236912" y="6629400"/>
            <a:ext cx="34290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bg1"/>
                </a:solidFill>
              </a:rPr>
              <a:t>ARIMA MODEL</a:t>
            </a:r>
            <a:endParaRPr lang="en-US" sz="1600" b="1" dirty="0">
              <a:solidFill>
                <a:schemeClr val="bg1"/>
              </a:solidFill>
              <a:latin typeface="+mn-lt"/>
              <a:ea typeface="+mn-ea"/>
              <a:cs typeface="+mn-cs"/>
            </a:endParaRPr>
          </a:p>
        </p:txBody>
      </p:sp>
      <p:sp>
        <p:nvSpPr>
          <p:cNvPr id="3" name="Rectangle 2">
            <a:extLst>
              <a:ext uri="{FF2B5EF4-FFF2-40B4-BE49-F238E27FC236}">
                <a16:creationId xmlns:a16="http://schemas.microsoft.com/office/drawing/2014/main" id="{9325B5CB-415E-4376-AD6A-901ED029F42F}"/>
              </a:ext>
            </a:extLst>
          </p:cNvPr>
          <p:cNvSpPr/>
          <p:nvPr/>
        </p:nvSpPr>
        <p:spPr bwMode="auto">
          <a:xfrm>
            <a:off x="303212" y="338781"/>
            <a:ext cx="8867776" cy="285107"/>
          </a:xfrm>
          <a:prstGeom prst="rect">
            <a:avLst/>
          </a:prstGeom>
          <a:solidFill>
            <a:srgbClr val="CBD3D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latin typeface="+mn-lt"/>
                <a:ea typeface="+mn-ea"/>
                <a:cs typeface="+mn-cs"/>
              </a:rPr>
              <a:t>ACF AND PACF PLOT</a:t>
            </a:r>
          </a:p>
        </p:txBody>
      </p:sp>
      <p:sp>
        <p:nvSpPr>
          <p:cNvPr id="4" name="Rectangle: Rounded Corners 3">
            <a:extLst>
              <a:ext uri="{FF2B5EF4-FFF2-40B4-BE49-F238E27FC236}">
                <a16:creationId xmlns:a16="http://schemas.microsoft.com/office/drawing/2014/main" id="{47B1F266-35B3-4E84-813C-A76CF0CC501F}"/>
              </a:ext>
            </a:extLst>
          </p:cNvPr>
          <p:cNvSpPr/>
          <p:nvPr/>
        </p:nvSpPr>
        <p:spPr bwMode="auto">
          <a:xfrm>
            <a:off x="646112" y="1011242"/>
            <a:ext cx="3657600" cy="1463040"/>
          </a:xfrm>
          <a:prstGeom prst="roundRect">
            <a:avLst>
              <a:gd name="adj" fmla="val 7143"/>
            </a:avLst>
          </a:prstGeom>
          <a:solidFill>
            <a:srgbClr val="666666"/>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t" anchorCtr="0" compatLnSpc="1">
            <a:prstTxWarp prst="textNoShape">
              <a:avLst/>
            </a:prstTxWarp>
          </a:bodyPr>
          <a:lstStyle/>
          <a:p>
            <a:pPr algn="l" eaLnBrk="1" hangingPunct="1">
              <a:spcBef>
                <a:spcPts val="1000"/>
              </a:spcBef>
              <a:buClrTx/>
            </a:pPr>
            <a:r>
              <a:rPr lang="en-US" sz="1200" b="1" dirty="0">
                <a:solidFill>
                  <a:schemeClr val="bg1"/>
                </a:solidFill>
                <a:latin typeface="Arial (Body)"/>
              </a:rPr>
              <a:t>Autocorrelation</a:t>
            </a:r>
          </a:p>
          <a:p>
            <a:pPr marL="171450" indent="-171450" algn="l" eaLnBrk="1" hangingPunct="1">
              <a:spcBef>
                <a:spcPts val="1000"/>
              </a:spcBef>
              <a:buClrTx/>
              <a:buFont typeface="Wingdings" panose="05000000000000000000" pitchFamily="2" charset="2"/>
              <a:buChar char="§"/>
            </a:pPr>
            <a:r>
              <a:rPr lang="en-US" sz="1200" b="1" dirty="0">
                <a:solidFill>
                  <a:schemeClr val="bg1"/>
                </a:solidFill>
                <a:latin typeface="Arial (Body)"/>
              </a:rPr>
              <a:t>It is measure of linear relationship between current and lagged observation</a:t>
            </a:r>
          </a:p>
          <a:p>
            <a:pPr marL="171450" indent="-171450" algn="l" eaLnBrk="1" hangingPunct="1">
              <a:spcBef>
                <a:spcPts val="1000"/>
              </a:spcBef>
              <a:buClrTx/>
              <a:buFont typeface="Wingdings" panose="05000000000000000000" pitchFamily="2" charset="2"/>
              <a:buChar char="§"/>
            </a:pPr>
            <a:r>
              <a:rPr lang="en-US" sz="1200" b="1" dirty="0">
                <a:solidFill>
                  <a:schemeClr val="bg1"/>
                </a:solidFill>
                <a:latin typeface="Arial (Body)"/>
              </a:rPr>
              <a:t>Graphical representation of autocorrelation coefficient is called ACF or correlogram</a:t>
            </a:r>
          </a:p>
          <a:p>
            <a:pPr marL="171450" indent="-171450" algn="l" eaLnBrk="1" hangingPunct="1">
              <a:spcBef>
                <a:spcPts val="1000"/>
              </a:spcBef>
              <a:buClrTx/>
              <a:buFont typeface="Wingdings" panose="05000000000000000000" pitchFamily="2" charset="2"/>
              <a:buChar char="§"/>
            </a:pPr>
            <a:endParaRPr lang="en-US" sz="1200" b="1" dirty="0">
              <a:solidFill>
                <a:schemeClr val="bg1"/>
              </a:solidFill>
              <a:latin typeface="Arial (Body)"/>
            </a:endParaRPr>
          </a:p>
        </p:txBody>
      </p:sp>
      <p:sp>
        <p:nvSpPr>
          <p:cNvPr id="5" name="Rectangle: Rounded Corners 4">
            <a:extLst>
              <a:ext uri="{FF2B5EF4-FFF2-40B4-BE49-F238E27FC236}">
                <a16:creationId xmlns:a16="http://schemas.microsoft.com/office/drawing/2014/main" id="{105A5FE4-DAB6-44A1-B99A-D141B8A6330B}"/>
              </a:ext>
            </a:extLst>
          </p:cNvPr>
          <p:cNvSpPr/>
          <p:nvPr/>
        </p:nvSpPr>
        <p:spPr bwMode="auto">
          <a:xfrm>
            <a:off x="5443675" y="1011242"/>
            <a:ext cx="3657600" cy="1463040"/>
          </a:xfrm>
          <a:prstGeom prst="roundRect">
            <a:avLst>
              <a:gd name="adj" fmla="val 7143"/>
            </a:avLst>
          </a:prstGeom>
          <a:solidFill>
            <a:srgbClr val="666666"/>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t" anchorCtr="0" compatLnSpc="1">
            <a:prstTxWarp prst="textNoShape">
              <a:avLst/>
            </a:prstTxWarp>
          </a:bodyPr>
          <a:lstStyle/>
          <a:p>
            <a:pPr algn="l" eaLnBrk="1" hangingPunct="1">
              <a:spcBef>
                <a:spcPts val="1000"/>
              </a:spcBef>
              <a:buClrTx/>
            </a:pPr>
            <a:r>
              <a:rPr lang="en-US" sz="1200" b="1" dirty="0">
                <a:solidFill>
                  <a:schemeClr val="bg1"/>
                </a:solidFill>
                <a:latin typeface="Arial (Body)"/>
              </a:rPr>
              <a:t>Partial Autocorrelation</a:t>
            </a:r>
          </a:p>
          <a:p>
            <a:pPr marL="171450" indent="-171450" algn="l" eaLnBrk="1" hangingPunct="1">
              <a:spcBef>
                <a:spcPts val="1000"/>
              </a:spcBef>
              <a:buClrTx/>
              <a:buFont typeface="Wingdings" panose="05000000000000000000" pitchFamily="2" charset="2"/>
              <a:buChar char="§"/>
            </a:pPr>
            <a:r>
              <a:rPr lang="en-US" sz="1200" b="1" dirty="0">
                <a:solidFill>
                  <a:schemeClr val="bg1"/>
                </a:solidFill>
                <a:latin typeface="Arial (Body)"/>
              </a:rPr>
              <a:t>It is measure of correlation between current and lagged observation by excluding influence of interim observations</a:t>
            </a:r>
          </a:p>
          <a:p>
            <a:pPr marL="171450" indent="-171450" algn="l" eaLnBrk="1" hangingPunct="1">
              <a:spcBef>
                <a:spcPts val="1000"/>
              </a:spcBef>
              <a:buClrTx/>
              <a:buFont typeface="Wingdings" panose="05000000000000000000" pitchFamily="2" charset="2"/>
              <a:buChar char="§"/>
            </a:pPr>
            <a:r>
              <a:rPr lang="en-US" sz="1200" b="1" dirty="0">
                <a:solidFill>
                  <a:schemeClr val="bg1"/>
                </a:solidFill>
                <a:latin typeface="Arial (Body)"/>
              </a:rPr>
              <a:t>Graphical representation of partial autocorrelation coefficient is called PACF</a:t>
            </a:r>
          </a:p>
        </p:txBody>
      </p:sp>
      <p:grpSp>
        <p:nvGrpSpPr>
          <p:cNvPr id="28" name="Group 27">
            <a:extLst>
              <a:ext uri="{FF2B5EF4-FFF2-40B4-BE49-F238E27FC236}">
                <a16:creationId xmlns:a16="http://schemas.microsoft.com/office/drawing/2014/main" id="{1C3BD5D1-13E4-4A23-B419-726169C0F667}"/>
              </a:ext>
            </a:extLst>
          </p:cNvPr>
          <p:cNvGrpSpPr/>
          <p:nvPr/>
        </p:nvGrpSpPr>
        <p:grpSpPr>
          <a:xfrm>
            <a:off x="303212" y="2803663"/>
            <a:ext cx="4343400" cy="3352800"/>
            <a:chOff x="303212" y="1981200"/>
            <a:chExt cx="4343400" cy="3352800"/>
          </a:xfrm>
        </p:grpSpPr>
        <p:sp>
          <p:nvSpPr>
            <p:cNvPr id="22" name="Rectangle 21">
              <a:extLst>
                <a:ext uri="{FF2B5EF4-FFF2-40B4-BE49-F238E27FC236}">
                  <a16:creationId xmlns:a16="http://schemas.microsoft.com/office/drawing/2014/main" id="{44B6D050-1DF8-47A3-867B-7FC6611EDDDF}"/>
                </a:ext>
              </a:extLst>
            </p:cNvPr>
            <p:cNvSpPr/>
            <p:nvPr/>
          </p:nvSpPr>
          <p:spPr bwMode="auto">
            <a:xfrm>
              <a:off x="303212" y="1981200"/>
              <a:ext cx="4343400" cy="3352800"/>
            </a:xfrm>
            <a:prstGeom prst="rect">
              <a:avLst/>
            </a:prstGeom>
            <a:solidFill>
              <a:schemeClr val="bg1"/>
            </a:solidFill>
            <a:ln w="19050">
              <a:solidFill>
                <a:srgbClr val="002060"/>
              </a:solidFill>
              <a:prstDash val="sysDash"/>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grpSp>
          <p:nvGrpSpPr>
            <p:cNvPr id="26" name="Group 25">
              <a:extLst>
                <a:ext uri="{FF2B5EF4-FFF2-40B4-BE49-F238E27FC236}">
                  <a16:creationId xmlns:a16="http://schemas.microsoft.com/office/drawing/2014/main" id="{19A0765A-6E14-45F9-AE3D-A1BB514E6CBF}"/>
                </a:ext>
              </a:extLst>
            </p:cNvPr>
            <p:cNvGrpSpPr/>
            <p:nvPr/>
          </p:nvGrpSpPr>
          <p:grpSpPr>
            <a:xfrm>
              <a:off x="399224" y="3790587"/>
              <a:ext cx="4151376" cy="1371600"/>
              <a:chOff x="447870" y="3790587"/>
              <a:chExt cx="3999247" cy="1371600"/>
            </a:xfrm>
          </p:grpSpPr>
          <p:sp>
            <p:nvSpPr>
              <p:cNvPr id="6" name="Rectangle: Rounded Corners 5">
                <a:extLst>
                  <a:ext uri="{FF2B5EF4-FFF2-40B4-BE49-F238E27FC236}">
                    <a16:creationId xmlns:a16="http://schemas.microsoft.com/office/drawing/2014/main" id="{05196B20-6BEC-4115-B292-340122C49476}"/>
                  </a:ext>
                </a:extLst>
              </p:cNvPr>
              <p:cNvSpPr/>
              <p:nvPr/>
            </p:nvSpPr>
            <p:spPr bwMode="auto">
              <a:xfrm>
                <a:off x="447870" y="3895743"/>
                <a:ext cx="1686275" cy="914400"/>
              </a:xfrm>
              <a:prstGeom prst="roundRect">
                <a:avLst>
                  <a:gd name="adj" fmla="val 11000"/>
                </a:avLst>
              </a:prstGeom>
              <a:solidFill>
                <a:srgbClr val="D8CBCB"/>
              </a:solidFill>
              <a:ln>
                <a:solidFill>
                  <a:srgbClr val="80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ts val="1000"/>
                  </a:spcBef>
                  <a:spcAft>
                    <a:spcPct val="0"/>
                  </a:spcAft>
                  <a:buClrTx/>
                  <a:buSzTx/>
                  <a:tabLst/>
                </a:pPr>
                <a:r>
                  <a:rPr lang="en-US" sz="900" dirty="0">
                    <a:solidFill>
                      <a:schemeClr val="tx1"/>
                    </a:solidFill>
                  </a:rPr>
                  <a:t>For series with trend and seasonality, peaks will be observed at seasonal lag – more like waves</a:t>
                </a:r>
                <a:endParaRPr lang="en-US" sz="900" dirty="0">
                  <a:solidFill>
                    <a:schemeClr val="tx1"/>
                  </a:solidFill>
                  <a:latin typeface="+mn-lt"/>
                  <a:ea typeface="+mn-ea"/>
                  <a:cs typeface="+mn-cs"/>
                </a:endParaRPr>
              </a:p>
            </p:txBody>
          </p:sp>
          <p:pic>
            <p:nvPicPr>
              <p:cNvPr id="9" name="Picture 8">
                <a:extLst>
                  <a:ext uri="{FF2B5EF4-FFF2-40B4-BE49-F238E27FC236}">
                    <a16:creationId xmlns:a16="http://schemas.microsoft.com/office/drawing/2014/main" id="{55044A53-E497-4AA1-9195-D724C1AFB59B}"/>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2161117" y="3790587"/>
                <a:ext cx="2286000" cy="1371600"/>
              </a:xfrm>
              <a:prstGeom prst="rect">
                <a:avLst/>
              </a:prstGeom>
            </p:spPr>
          </p:pic>
        </p:grpSp>
        <p:grpSp>
          <p:nvGrpSpPr>
            <p:cNvPr id="27" name="Group 26">
              <a:extLst>
                <a:ext uri="{FF2B5EF4-FFF2-40B4-BE49-F238E27FC236}">
                  <a16:creationId xmlns:a16="http://schemas.microsoft.com/office/drawing/2014/main" id="{5932DD9D-CEAF-49A4-8C50-BB5C787B4648}"/>
                </a:ext>
              </a:extLst>
            </p:cNvPr>
            <p:cNvGrpSpPr/>
            <p:nvPr/>
          </p:nvGrpSpPr>
          <p:grpSpPr>
            <a:xfrm>
              <a:off x="399224" y="2160586"/>
              <a:ext cx="4151376" cy="1371600"/>
              <a:chOff x="361999" y="2160586"/>
              <a:chExt cx="4150893" cy="1371600"/>
            </a:xfrm>
          </p:grpSpPr>
          <p:pic>
            <p:nvPicPr>
              <p:cNvPr id="7" name="Picture 6">
                <a:extLst>
                  <a:ext uri="{FF2B5EF4-FFF2-40B4-BE49-F238E27FC236}">
                    <a16:creationId xmlns:a16="http://schemas.microsoft.com/office/drawing/2014/main" id="{35D59524-5877-4ED5-A8CF-EBEC254ED1CA}"/>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1999" y="2160586"/>
                <a:ext cx="2286000" cy="1371600"/>
              </a:xfrm>
              <a:prstGeom prst="rect">
                <a:avLst/>
              </a:prstGeom>
            </p:spPr>
          </p:pic>
          <p:sp>
            <p:nvSpPr>
              <p:cNvPr id="10" name="Rectangle: Rounded Corners 9">
                <a:extLst>
                  <a:ext uri="{FF2B5EF4-FFF2-40B4-BE49-F238E27FC236}">
                    <a16:creationId xmlns:a16="http://schemas.microsoft.com/office/drawing/2014/main" id="{9D467CC0-FEBC-4193-8A7B-FA24263AFAB9}"/>
                  </a:ext>
                </a:extLst>
              </p:cNvPr>
              <p:cNvSpPr/>
              <p:nvPr/>
            </p:nvSpPr>
            <p:spPr bwMode="auto">
              <a:xfrm>
                <a:off x="2684092" y="2379453"/>
                <a:ext cx="1828800" cy="914400"/>
              </a:xfrm>
              <a:prstGeom prst="roundRect">
                <a:avLst>
                  <a:gd name="adj" fmla="val 11000"/>
                </a:avLst>
              </a:prstGeom>
              <a:solidFill>
                <a:srgbClr val="D8CBCB"/>
              </a:solidFill>
              <a:ln>
                <a:solidFill>
                  <a:srgbClr val="80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ts val="1000"/>
                  </a:spcBef>
                  <a:spcAft>
                    <a:spcPct val="0"/>
                  </a:spcAft>
                  <a:buClrTx/>
                  <a:buSzTx/>
                  <a:tabLst/>
                </a:pPr>
                <a:r>
                  <a:rPr lang="en-US" sz="900" dirty="0">
                    <a:solidFill>
                      <a:schemeClr val="tx1"/>
                    </a:solidFill>
                    <a:latin typeface="+mn-lt"/>
                    <a:ea typeface="+mn-ea"/>
                    <a:cs typeface="+mn-cs"/>
                  </a:rPr>
                  <a:t>For series with trend only, ACF will gradually move towards zero value</a:t>
                </a:r>
              </a:p>
            </p:txBody>
          </p:sp>
        </p:grpSp>
      </p:grpSp>
      <p:grpSp>
        <p:nvGrpSpPr>
          <p:cNvPr id="29" name="Group 28">
            <a:extLst>
              <a:ext uri="{FF2B5EF4-FFF2-40B4-BE49-F238E27FC236}">
                <a16:creationId xmlns:a16="http://schemas.microsoft.com/office/drawing/2014/main" id="{77D46DB6-DC05-4F5B-B20B-9207752790BA}"/>
              </a:ext>
            </a:extLst>
          </p:cNvPr>
          <p:cNvGrpSpPr/>
          <p:nvPr/>
        </p:nvGrpSpPr>
        <p:grpSpPr>
          <a:xfrm>
            <a:off x="5108398" y="2803663"/>
            <a:ext cx="4343400" cy="3352800"/>
            <a:chOff x="5100775" y="1981200"/>
            <a:chExt cx="4343400" cy="3352800"/>
          </a:xfrm>
        </p:grpSpPr>
        <p:sp>
          <p:nvSpPr>
            <p:cNvPr id="23" name="Rectangle 22">
              <a:extLst>
                <a:ext uri="{FF2B5EF4-FFF2-40B4-BE49-F238E27FC236}">
                  <a16:creationId xmlns:a16="http://schemas.microsoft.com/office/drawing/2014/main" id="{AD706FF1-F240-4CB7-914D-91647CB201B9}"/>
                </a:ext>
              </a:extLst>
            </p:cNvPr>
            <p:cNvSpPr/>
            <p:nvPr/>
          </p:nvSpPr>
          <p:spPr bwMode="auto">
            <a:xfrm>
              <a:off x="5100775" y="1981200"/>
              <a:ext cx="4343400" cy="3352800"/>
            </a:xfrm>
            <a:prstGeom prst="rect">
              <a:avLst/>
            </a:prstGeom>
            <a:solidFill>
              <a:schemeClr val="bg1"/>
            </a:solidFill>
            <a:ln w="19050">
              <a:solidFill>
                <a:srgbClr val="002060"/>
              </a:solidFill>
              <a:prstDash val="sysDash"/>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grpSp>
          <p:nvGrpSpPr>
            <p:cNvPr id="24" name="Group 23">
              <a:extLst>
                <a:ext uri="{FF2B5EF4-FFF2-40B4-BE49-F238E27FC236}">
                  <a16:creationId xmlns:a16="http://schemas.microsoft.com/office/drawing/2014/main" id="{EAAA4015-B430-4A25-89F5-2E3655208DA6}"/>
                </a:ext>
              </a:extLst>
            </p:cNvPr>
            <p:cNvGrpSpPr/>
            <p:nvPr/>
          </p:nvGrpSpPr>
          <p:grpSpPr>
            <a:xfrm>
              <a:off x="5196787" y="2160586"/>
              <a:ext cx="4151376" cy="1371600"/>
              <a:chOff x="5100775" y="2160586"/>
              <a:chExt cx="4146413" cy="1371600"/>
            </a:xfrm>
          </p:grpSpPr>
          <p:pic>
            <p:nvPicPr>
              <p:cNvPr id="17" name="Picture 16">
                <a:extLst>
                  <a:ext uri="{FF2B5EF4-FFF2-40B4-BE49-F238E27FC236}">
                    <a16:creationId xmlns:a16="http://schemas.microsoft.com/office/drawing/2014/main" id="{0B934788-A9E6-4DD3-B9A4-8B3AB4FBCC2B}"/>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5100775" y="2160586"/>
                <a:ext cx="2286000" cy="1371600"/>
              </a:xfrm>
              <a:prstGeom prst="rect">
                <a:avLst/>
              </a:prstGeom>
            </p:spPr>
          </p:pic>
          <p:sp>
            <p:nvSpPr>
              <p:cNvPr id="18" name="Rectangle: Rounded Corners 17">
                <a:extLst>
                  <a:ext uri="{FF2B5EF4-FFF2-40B4-BE49-F238E27FC236}">
                    <a16:creationId xmlns:a16="http://schemas.microsoft.com/office/drawing/2014/main" id="{49B1FF95-6176-4C5F-B7F6-62621A8B0857}"/>
                  </a:ext>
                </a:extLst>
              </p:cNvPr>
              <p:cNvSpPr/>
              <p:nvPr/>
            </p:nvSpPr>
            <p:spPr bwMode="auto">
              <a:xfrm>
                <a:off x="7418388" y="2379453"/>
                <a:ext cx="1828800" cy="914400"/>
              </a:xfrm>
              <a:prstGeom prst="roundRect">
                <a:avLst>
                  <a:gd name="adj" fmla="val 11000"/>
                </a:avLst>
              </a:prstGeom>
              <a:solidFill>
                <a:srgbClr val="D8CBCB"/>
              </a:solidFill>
              <a:ln>
                <a:solidFill>
                  <a:srgbClr val="80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ts val="1000"/>
                  </a:spcBef>
                  <a:spcAft>
                    <a:spcPct val="0"/>
                  </a:spcAft>
                  <a:buClrTx/>
                  <a:buSzTx/>
                  <a:tabLst/>
                </a:pPr>
                <a:r>
                  <a:rPr lang="en-US" sz="900" dirty="0">
                    <a:solidFill>
                      <a:schemeClr val="tx1"/>
                    </a:solidFill>
                    <a:latin typeface="+mn-lt"/>
                    <a:ea typeface="+mn-ea"/>
                    <a:cs typeface="+mn-cs"/>
                  </a:rPr>
                  <a:t>For series with trend only, PACF will suddenly drop to zero value</a:t>
                </a:r>
              </a:p>
            </p:txBody>
          </p:sp>
        </p:grpSp>
        <p:grpSp>
          <p:nvGrpSpPr>
            <p:cNvPr id="25" name="Group 24">
              <a:extLst>
                <a:ext uri="{FF2B5EF4-FFF2-40B4-BE49-F238E27FC236}">
                  <a16:creationId xmlns:a16="http://schemas.microsoft.com/office/drawing/2014/main" id="{C2B76F42-A635-4630-B5DB-D0EA4E7090BA}"/>
                </a:ext>
              </a:extLst>
            </p:cNvPr>
            <p:cNvGrpSpPr/>
            <p:nvPr/>
          </p:nvGrpSpPr>
          <p:grpSpPr>
            <a:xfrm>
              <a:off x="5196787" y="3697284"/>
              <a:ext cx="4151376" cy="1371600"/>
              <a:chOff x="5233132" y="3697284"/>
              <a:chExt cx="4149271" cy="1371600"/>
            </a:xfrm>
          </p:grpSpPr>
          <p:pic>
            <p:nvPicPr>
              <p:cNvPr id="15" name="Picture 14">
                <a:extLst>
                  <a:ext uri="{FF2B5EF4-FFF2-40B4-BE49-F238E27FC236}">
                    <a16:creationId xmlns:a16="http://schemas.microsoft.com/office/drawing/2014/main" id="{2180D2E2-EF37-4705-92D7-C512EDA3E067}"/>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7096403" y="3697284"/>
                <a:ext cx="2286000" cy="1371600"/>
              </a:xfrm>
              <a:prstGeom prst="rect">
                <a:avLst/>
              </a:prstGeom>
            </p:spPr>
          </p:pic>
          <p:sp>
            <p:nvSpPr>
              <p:cNvPr id="19" name="Rectangle: Rounded Corners 18">
                <a:extLst>
                  <a:ext uri="{FF2B5EF4-FFF2-40B4-BE49-F238E27FC236}">
                    <a16:creationId xmlns:a16="http://schemas.microsoft.com/office/drawing/2014/main" id="{46B66AC7-D6D6-4168-B3CC-235BDD8439EC}"/>
                  </a:ext>
                </a:extLst>
              </p:cNvPr>
              <p:cNvSpPr/>
              <p:nvPr/>
            </p:nvSpPr>
            <p:spPr bwMode="auto">
              <a:xfrm>
                <a:off x="5233132" y="3925884"/>
                <a:ext cx="1828800" cy="914400"/>
              </a:xfrm>
              <a:prstGeom prst="roundRect">
                <a:avLst>
                  <a:gd name="adj" fmla="val 11000"/>
                </a:avLst>
              </a:prstGeom>
              <a:solidFill>
                <a:srgbClr val="D8CBCB"/>
              </a:solidFill>
              <a:ln>
                <a:solidFill>
                  <a:srgbClr val="80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ts val="1000"/>
                  </a:spcBef>
                  <a:spcAft>
                    <a:spcPct val="0"/>
                  </a:spcAft>
                  <a:buClrTx/>
                  <a:buSzTx/>
                  <a:tabLst/>
                </a:pPr>
                <a:r>
                  <a:rPr lang="en-US" sz="900" dirty="0">
                    <a:solidFill>
                      <a:schemeClr val="tx1"/>
                    </a:solidFill>
                    <a:latin typeface="+mn-lt"/>
                    <a:ea typeface="+mn-ea"/>
                    <a:cs typeface="+mn-cs"/>
                  </a:rPr>
                  <a:t>For series with trend and seasonality, PACF will show peaks at seasonal lags</a:t>
                </a:r>
              </a:p>
            </p:txBody>
          </p:sp>
        </p:grpSp>
      </p:grpSp>
      <p:sp>
        <p:nvSpPr>
          <p:cNvPr id="30" name="Arrow: Down 29">
            <a:extLst>
              <a:ext uri="{FF2B5EF4-FFF2-40B4-BE49-F238E27FC236}">
                <a16:creationId xmlns:a16="http://schemas.microsoft.com/office/drawing/2014/main" id="{49988278-E6F8-4252-9BC5-AD25FDF45AC3}"/>
              </a:ext>
            </a:extLst>
          </p:cNvPr>
          <p:cNvSpPr/>
          <p:nvPr/>
        </p:nvSpPr>
        <p:spPr bwMode="auto">
          <a:xfrm>
            <a:off x="1065212" y="2516400"/>
            <a:ext cx="2705100" cy="230900"/>
          </a:xfrm>
          <a:prstGeom prst="downArrow">
            <a:avLst>
              <a:gd name="adj1" fmla="val 78231"/>
              <a:gd name="adj2" fmla="val 50000"/>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000" b="0" dirty="0">
                <a:solidFill>
                  <a:schemeClr val="bg1"/>
                </a:solidFill>
                <a:latin typeface="+mn-lt"/>
                <a:ea typeface="+mn-ea"/>
                <a:cs typeface="+mn-cs"/>
              </a:rPr>
              <a:t>Example</a:t>
            </a:r>
          </a:p>
        </p:txBody>
      </p:sp>
      <p:sp>
        <p:nvSpPr>
          <p:cNvPr id="31" name="Arrow: Down 30">
            <a:extLst>
              <a:ext uri="{FF2B5EF4-FFF2-40B4-BE49-F238E27FC236}">
                <a16:creationId xmlns:a16="http://schemas.microsoft.com/office/drawing/2014/main" id="{7229F7D4-D82E-4A52-8F40-B8BC404DDF13}"/>
              </a:ext>
            </a:extLst>
          </p:cNvPr>
          <p:cNvSpPr/>
          <p:nvPr/>
        </p:nvSpPr>
        <p:spPr bwMode="auto">
          <a:xfrm>
            <a:off x="5919925" y="2516400"/>
            <a:ext cx="2705100" cy="230900"/>
          </a:xfrm>
          <a:prstGeom prst="downArrow">
            <a:avLst>
              <a:gd name="adj1" fmla="val 78231"/>
              <a:gd name="adj2" fmla="val 50000"/>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000" b="0" dirty="0">
                <a:solidFill>
                  <a:schemeClr val="bg1"/>
                </a:solidFill>
                <a:latin typeface="+mn-lt"/>
                <a:ea typeface="+mn-ea"/>
                <a:cs typeface="+mn-cs"/>
              </a:rPr>
              <a:t>Example</a:t>
            </a:r>
          </a:p>
        </p:txBody>
      </p:sp>
    </p:spTree>
    <p:extLst>
      <p:ext uri="{BB962C8B-B14F-4D97-AF65-F5344CB8AC3E}">
        <p14:creationId xmlns:p14="http://schemas.microsoft.com/office/powerpoint/2010/main" val="2061990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30" grpId="0" animBg="1"/>
      <p:bldP spid="3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EBC0BA-1300-4E2E-B3A0-5FC7B49C1F47}"/>
              </a:ext>
            </a:extLst>
          </p:cNvPr>
          <p:cNvSpPr/>
          <p:nvPr/>
        </p:nvSpPr>
        <p:spPr bwMode="auto">
          <a:xfrm>
            <a:off x="3236912" y="6629400"/>
            <a:ext cx="34290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bg1"/>
                </a:solidFill>
              </a:rPr>
              <a:t>ARIMA MODEL</a:t>
            </a:r>
            <a:endParaRPr lang="en-US" sz="1600" b="1" dirty="0">
              <a:solidFill>
                <a:schemeClr val="bg1"/>
              </a:solidFill>
              <a:latin typeface="+mn-lt"/>
              <a:ea typeface="+mn-ea"/>
              <a:cs typeface="+mn-cs"/>
            </a:endParaRPr>
          </a:p>
        </p:txBody>
      </p:sp>
      <p:sp>
        <p:nvSpPr>
          <p:cNvPr id="15" name="Rectangle 14">
            <a:extLst>
              <a:ext uri="{FF2B5EF4-FFF2-40B4-BE49-F238E27FC236}">
                <a16:creationId xmlns:a16="http://schemas.microsoft.com/office/drawing/2014/main" id="{1D861A12-707C-48BF-806C-F5B04CBCED53}"/>
              </a:ext>
            </a:extLst>
          </p:cNvPr>
          <p:cNvSpPr/>
          <p:nvPr/>
        </p:nvSpPr>
        <p:spPr bwMode="auto">
          <a:xfrm>
            <a:off x="303212" y="338781"/>
            <a:ext cx="8867776" cy="285107"/>
          </a:xfrm>
          <a:prstGeom prst="rect">
            <a:avLst/>
          </a:prstGeom>
          <a:solidFill>
            <a:srgbClr val="CBD3D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latin typeface="+mn-lt"/>
                <a:ea typeface="+mn-ea"/>
                <a:cs typeface="+mn-cs"/>
              </a:rPr>
              <a:t>MAKING TIME SERIES STATIONARY</a:t>
            </a:r>
          </a:p>
        </p:txBody>
      </p:sp>
      <p:sp>
        <p:nvSpPr>
          <p:cNvPr id="16" name="Rectangle: Rounded Corners 15">
            <a:extLst>
              <a:ext uri="{FF2B5EF4-FFF2-40B4-BE49-F238E27FC236}">
                <a16:creationId xmlns:a16="http://schemas.microsoft.com/office/drawing/2014/main" id="{D4A547AE-BC46-435D-95D7-D62EE959C289}"/>
              </a:ext>
            </a:extLst>
          </p:cNvPr>
          <p:cNvSpPr/>
          <p:nvPr/>
        </p:nvSpPr>
        <p:spPr bwMode="auto">
          <a:xfrm>
            <a:off x="283287" y="729892"/>
            <a:ext cx="3657600" cy="1523999"/>
          </a:xfrm>
          <a:prstGeom prst="roundRect">
            <a:avLst>
              <a:gd name="adj" fmla="val 7143"/>
            </a:avLst>
          </a:prstGeom>
          <a:solidFill>
            <a:srgbClr val="666666"/>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t" anchorCtr="0" compatLnSpc="1">
            <a:prstTxWarp prst="textNoShape">
              <a:avLst/>
            </a:prstTxWarp>
          </a:bodyPr>
          <a:lstStyle/>
          <a:p>
            <a:pPr algn="l" eaLnBrk="1" hangingPunct="1">
              <a:spcBef>
                <a:spcPts val="1000"/>
              </a:spcBef>
              <a:buClrTx/>
            </a:pPr>
            <a:r>
              <a:rPr lang="en-US" sz="1200" b="1" dirty="0">
                <a:solidFill>
                  <a:schemeClr val="bg1"/>
                </a:solidFill>
                <a:latin typeface="Arial (Body)"/>
              </a:rPr>
              <a:t>Stationary Time Series</a:t>
            </a:r>
          </a:p>
          <a:p>
            <a:pPr marL="171450" indent="-171450" algn="l" eaLnBrk="1" hangingPunct="1">
              <a:spcBef>
                <a:spcPts val="1000"/>
              </a:spcBef>
              <a:buClrTx/>
              <a:buFont typeface="Wingdings" panose="05000000000000000000" pitchFamily="2" charset="2"/>
              <a:buChar char="§"/>
            </a:pPr>
            <a:r>
              <a:rPr lang="en-US" sz="1200" b="1" dirty="0">
                <a:solidFill>
                  <a:schemeClr val="bg1"/>
                </a:solidFill>
                <a:latin typeface="Arial (Body)"/>
              </a:rPr>
              <a:t>A stationary time series doesn’t have any predictable pattern in long term</a:t>
            </a:r>
          </a:p>
          <a:p>
            <a:pPr marL="171450" indent="-171450" algn="l" eaLnBrk="1" hangingPunct="1">
              <a:spcBef>
                <a:spcPts val="1000"/>
              </a:spcBef>
              <a:buClrTx/>
              <a:buFont typeface="Wingdings" panose="05000000000000000000" pitchFamily="2" charset="2"/>
              <a:buChar char="§"/>
            </a:pPr>
            <a:r>
              <a:rPr lang="en-US" sz="1200" b="1" dirty="0">
                <a:solidFill>
                  <a:schemeClr val="bg1"/>
                </a:solidFill>
                <a:latin typeface="Arial (Body)"/>
              </a:rPr>
              <a:t>Note that cycles are aperiodic and hence, time series with cycles but no trend and seasonality will be considered as stationary</a:t>
            </a:r>
          </a:p>
        </p:txBody>
      </p:sp>
      <p:sp>
        <p:nvSpPr>
          <p:cNvPr id="17" name="Rectangle: Rounded Corners 16">
            <a:extLst>
              <a:ext uri="{FF2B5EF4-FFF2-40B4-BE49-F238E27FC236}">
                <a16:creationId xmlns:a16="http://schemas.microsoft.com/office/drawing/2014/main" id="{D152125E-425D-48F4-A111-93E2B2E8A7C4}"/>
              </a:ext>
            </a:extLst>
          </p:cNvPr>
          <p:cNvSpPr/>
          <p:nvPr/>
        </p:nvSpPr>
        <p:spPr bwMode="auto">
          <a:xfrm>
            <a:off x="5513388" y="729892"/>
            <a:ext cx="3657600" cy="1523999"/>
          </a:xfrm>
          <a:prstGeom prst="roundRect">
            <a:avLst>
              <a:gd name="adj" fmla="val 7143"/>
            </a:avLst>
          </a:prstGeom>
          <a:solidFill>
            <a:srgbClr val="666666"/>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t" anchorCtr="0" compatLnSpc="1">
            <a:prstTxWarp prst="textNoShape">
              <a:avLst/>
            </a:prstTxWarp>
          </a:bodyPr>
          <a:lstStyle/>
          <a:p>
            <a:pPr algn="l" eaLnBrk="1" hangingPunct="1">
              <a:spcBef>
                <a:spcPts val="1000"/>
              </a:spcBef>
              <a:buClrTx/>
            </a:pPr>
            <a:r>
              <a:rPr lang="en-US" sz="1200" b="1" dirty="0">
                <a:solidFill>
                  <a:schemeClr val="bg1"/>
                </a:solidFill>
                <a:latin typeface="Arial (Body)"/>
              </a:rPr>
              <a:t>Differencing</a:t>
            </a:r>
          </a:p>
          <a:p>
            <a:pPr marL="171450" indent="-171450" algn="l" eaLnBrk="1" hangingPunct="1">
              <a:spcBef>
                <a:spcPts val="1000"/>
              </a:spcBef>
              <a:buClrTx/>
              <a:buFont typeface="Wingdings" panose="05000000000000000000" pitchFamily="2" charset="2"/>
              <a:buChar char="§"/>
            </a:pPr>
            <a:r>
              <a:rPr lang="en-US" sz="1200" b="1" dirty="0">
                <a:solidFill>
                  <a:schemeClr val="bg1"/>
                </a:solidFill>
                <a:latin typeface="Arial (Body)"/>
              </a:rPr>
              <a:t>Differencing helps in stabilizing the mean of time series by removing changes in level of the time series</a:t>
            </a:r>
          </a:p>
          <a:p>
            <a:pPr marL="171450" indent="-171450" algn="l" eaLnBrk="1" hangingPunct="1">
              <a:spcBef>
                <a:spcPts val="1000"/>
              </a:spcBef>
              <a:buClrTx/>
              <a:buFont typeface="Wingdings" panose="05000000000000000000" pitchFamily="2" charset="2"/>
              <a:buChar char="§"/>
            </a:pPr>
            <a:r>
              <a:rPr lang="en-US" sz="1200" b="1" dirty="0">
                <a:solidFill>
                  <a:schemeClr val="bg1"/>
                </a:solidFill>
                <a:latin typeface="Arial (Body)"/>
              </a:rPr>
              <a:t>This in turn leads to removal of trend and seasonality from the data</a:t>
            </a:r>
            <a:endParaRPr lang="en-US" sz="1200" dirty="0">
              <a:solidFill>
                <a:schemeClr val="bg1"/>
              </a:solidFill>
              <a:latin typeface="Arial (Body)"/>
            </a:endParaRPr>
          </a:p>
        </p:txBody>
      </p:sp>
      <p:sp>
        <p:nvSpPr>
          <p:cNvPr id="18" name="Arrow: Right 17">
            <a:extLst>
              <a:ext uri="{FF2B5EF4-FFF2-40B4-BE49-F238E27FC236}">
                <a16:creationId xmlns:a16="http://schemas.microsoft.com/office/drawing/2014/main" id="{7BA81DDC-E459-4C4D-B397-14706180DD13}"/>
              </a:ext>
            </a:extLst>
          </p:cNvPr>
          <p:cNvSpPr/>
          <p:nvPr/>
        </p:nvSpPr>
        <p:spPr bwMode="auto">
          <a:xfrm>
            <a:off x="4221876" y="939441"/>
            <a:ext cx="1010523" cy="1104901"/>
          </a:xfrm>
          <a:prstGeom prst="rightArrow">
            <a:avLst>
              <a:gd name="adj1" fmla="val 50000"/>
              <a:gd name="adj2" fmla="val 28572"/>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sz="800" b="0" dirty="0">
                <a:solidFill>
                  <a:schemeClr val="bg1"/>
                </a:solidFill>
                <a:latin typeface="+mn-lt"/>
                <a:ea typeface="+mn-ea"/>
                <a:cs typeface="+mn-cs"/>
              </a:rPr>
              <a:t>Non-Stationary to </a:t>
            </a:r>
          </a:p>
          <a:p>
            <a:pPr marR="0" defTabSz="914400" rtl="0" eaLnBrk="1" fontAlgn="base" latinLnBrk="0" hangingPunct="1">
              <a:lnSpc>
                <a:spcPct val="100000"/>
              </a:lnSpc>
              <a:spcBef>
                <a:spcPts val="0"/>
              </a:spcBef>
              <a:spcAft>
                <a:spcPct val="0"/>
              </a:spcAft>
              <a:buClrTx/>
              <a:buSzTx/>
              <a:tabLst/>
            </a:pPr>
            <a:r>
              <a:rPr lang="en-US" sz="800" b="0" dirty="0">
                <a:solidFill>
                  <a:schemeClr val="bg1"/>
                </a:solidFill>
                <a:latin typeface="+mn-lt"/>
                <a:ea typeface="+mn-ea"/>
                <a:cs typeface="+mn-cs"/>
              </a:rPr>
              <a:t>Stationary</a:t>
            </a:r>
          </a:p>
        </p:txBody>
      </p:sp>
      <p:grpSp>
        <p:nvGrpSpPr>
          <p:cNvPr id="29" name="Group 28">
            <a:extLst>
              <a:ext uri="{FF2B5EF4-FFF2-40B4-BE49-F238E27FC236}">
                <a16:creationId xmlns:a16="http://schemas.microsoft.com/office/drawing/2014/main" id="{C882C57F-ADDA-4086-AD56-DD9129D3C706}"/>
              </a:ext>
            </a:extLst>
          </p:cNvPr>
          <p:cNvGrpSpPr/>
          <p:nvPr/>
        </p:nvGrpSpPr>
        <p:grpSpPr>
          <a:xfrm>
            <a:off x="379412" y="2432523"/>
            <a:ext cx="3063240" cy="1882250"/>
            <a:chOff x="531812" y="2446501"/>
            <a:chExt cx="3063240" cy="1882250"/>
          </a:xfrm>
        </p:grpSpPr>
        <p:sp>
          <p:nvSpPr>
            <p:cNvPr id="23" name="Rectangle: Rounded Corners 22">
              <a:extLst>
                <a:ext uri="{FF2B5EF4-FFF2-40B4-BE49-F238E27FC236}">
                  <a16:creationId xmlns:a16="http://schemas.microsoft.com/office/drawing/2014/main" id="{BED25CBC-6157-44E6-82C1-3BE41F5C4639}"/>
                </a:ext>
              </a:extLst>
            </p:cNvPr>
            <p:cNvSpPr/>
            <p:nvPr/>
          </p:nvSpPr>
          <p:spPr bwMode="auto">
            <a:xfrm>
              <a:off x="531812" y="3973691"/>
              <a:ext cx="3063240" cy="355060"/>
            </a:xfrm>
            <a:prstGeom prst="roundRect">
              <a:avLst>
                <a:gd name="adj" fmla="val 27687"/>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sz="1000" dirty="0">
                  <a:solidFill>
                    <a:schemeClr val="tx1"/>
                  </a:solidFill>
                </a:rPr>
                <a:t>Non-Stationary Time Series</a:t>
              </a:r>
              <a:endParaRPr lang="en-US" sz="1000" dirty="0">
                <a:solidFill>
                  <a:schemeClr val="tx1"/>
                </a:solidFill>
                <a:latin typeface="+mn-lt"/>
                <a:ea typeface="+mn-ea"/>
                <a:cs typeface="+mn-cs"/>
              </a:endParaRPr>
            </a:p>
          </p:txBody>
        </p:sp>
        <p:pic>
          <p:nvPicPr>
            <p:cNvPr id="20" name="Picture 19">
              <a:extLst>
                <a:ext uri="{FF2B5EF4-FFF2-40B4-BE49-F238E27FC236}">
                  <a16:creationId xmlns:a16="http://schemas.microsoft.com/office/drawing/2014/main" id="{989E7790-BD63-43B1-8F99-83866EA52056}"/>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531812" y="2446501"/>
              <a:ext cx="3063240" cy="1508760"/>
            </a:xfrm>
            <a:prstGeom prst="rect">
              <a:avLst/>
            </a:prstGeom>
          </p:spPr>
        </p:pic>
      </p:grpSp>
      <p:grpSp>
        <p:nvGrpSpPr>
          <p:cNvPr id="28" name="Group 27">
            <a:extLst>
              <a:ext uri="{FF2B5EF4-FFF2-40B4-BE49-F238E27FC236}">
                <a16:creationId xmlns:a16="http://schemas.microsoft.com/office/drawing/2014/main" id="{152B4725-B78D-443C-BD11-6435203663C3}"/>
              </a:ext>
            </a:extLst>
          </p:cNvPr>
          <p:cNvGrpSpPr/>
          <p:nvPr/>
        </p:nvGrpSpPr>
        <p:grpSpPr>
          <a:xfrm>
            <a:off x="3784683" y="2434198"/>
            <a:ext cx="3063240" cy="1880575"/>
            <a:chOff x="5208202" y="2448176"/>
            <a:chExt cx="3063240" cy="1880575"/>
          </a:xfrm>
        </p:grpSpPr>
        <p:pic>
          <p:nvPicPr>
            <p:cNvPr id="22" name="Picture 21">
              <a:extLst>
                <a:ext uri="{FF2B5EF4-FFF2-40B4-BE49-F238E27FC236}">
                  <a16:creationId xmlns:a16="http://schemas.microsoft.com/office/drawing/2014/main" id="{1B3B7F32-CA78-4A2D-BB17-C318DF2ACBD6}"/>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5208202" y="2448176"/>
              <a:ext cx="3063240" cy="1508760"/>
            </a:xfrm>
            <a:prstGeom prst="rect">
              <a:avLst/>
            </a:prstGeom>
          </p:spPr>
        </p:pic>
        <p:sp>
          <p:nvSpPr>
            <p:cNvPr id="27" name="Rectangle: Rounded Corners 26">
              <a:extLst>
                <a:ext uri="{FF2B5EF4-FFF2-40B4-BE49-F238E27FC236}">
                  <a16:creationId xmlns:a16="http://schemas.microsoft.com/office/drawing/2014/main" id="{2AE37AE7-8205-443B-9606-765626C8DD0B}"/>
                </a:ext>
              </a:extLst>
            </p:cNvPr>
            <p:cNvSpPr/>
            <p:nvPr/>
          </p:nvSpPr>
          <p:spPr bwMode="auto">
            <a:xfrm>
              <a:off x="5208202" y="3973691"/>
              <a:ext cx="3063240" cy="355060"/>
            </a:xfrm>
            <a:prstGeom prst="roundRect">
              <a:avLst>
                <a:gd name="adj" fmla="val 27687"/>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sz="1000" dirty="0">
                  <a:solidFill>
                    <a:schemeClr val="tx1"/>
                  </a:solidFill>
                </a:rPr>
                <a:t>Non-stationarity can be validated from ACF plot</a:t>
              </a:r>
              <a:endParaRPr lang="en-US" sz="1000" dirty="0">
                <a:solidFill>
                  <a:schemeClr val="tx1"/>
                </a:solidFill>
                <a:latin typeface="+mn-lt"/>
                <a:ea typeface="+mn-ea"/>
                <a:cs typeface="+mn-cs"/>
              </a:endParaRPr>
            </a:p>
          </p:txBody>
        </p:sp>
      </p:grpSp>
      <p:grpSp>
        <p:nvGrpSpPr>
          <p:cNvPr id="36" name="Group 35">
            <a:extLst>
              <a:ext uri="{FF2B5EF4-FFF2-40B4-BE49-F238E27FC236}">
                <a16:creationId xmlns:a16="http://schemas.microsoft.com/office/drawing/2014/main" id="{01FA5EFC-73EA-4874-8C27-18E3A9BE503D}"/>
              </a:ext>
            </a:extLst>
          </p:cNvPr>
          <p:cNvGrpSpPr/>
          <p:nvPr/>
        </p:nvGrpSpPr>
        <p:grpSpPr>
          <a:xfrm>
            <a:off x="379412" y="4569429"/>
            <a:ext cx="3063240" cy="1863820"/>
            <a:chOff x="1126903" y="4583407"/>
            <a:chExt cx="3063240" cy="1863820"/>
          </a:xfrm>
        </p:grpSpPr>
        <p:pic>
          <p:nvPicPr>
            <p:cNvPr id="31" name="Picture 30">
              <a:extLst>
                <a:ext uri="{FF2B5EF4-FFF2-40B4-BE49-F238E27FC236}">
                  <a16:creationId xmlns:a16="http://schemas.microsoft.com/office/drawing/2014/main" id="{BE30940A-C3DA-428B-9F4F-16A1CB799271}"/>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1126903" y="4583407"/>
              <a:ext cx="3063240" cy="1508760"/>
            </a:xfrm>
            <a:prstGeom prst="rect">
              <a:avLst/>
            </a:prstGeom>
          </p:spPr>
        </p:pic>
        <p:sp>
          <p:nvSpPr>
            <p:cNvPr id="34" name="Rectangle: Rounded Corners 33">
              <a:extLst>
                <a:ext uri="{FF2B5EF4-FFF2-40B4-BE49-F238E27FC236}">
                  <a16:creationId xmlns:a16="http://schemas.microsoft.com/office/drawing/2014/main" id="{9AF1C617-1902-4CD3-B97A-7F54D0A8D9E6}"/>
                </a:ext>
              </a:extLst>
            </p:cNvPr>
            <p:cNvSpPr/>
            <p:nvPr/>
          </p:nvSpPr>
          <p:spPr bwMode="auto">
            <a:xfrm>
              <a:off x="1126903" y="6092167"/>
              <a:ext cx="3063240" cy="355060"/>
            </a:xfrm>
            <a:prstGeom prst="roundRect">
              <a:avLst>
                <a:gd name="adj" fmla="val 27687"/>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sz="1000" dirty="0">
                  <a:solidFill>
                    <a:schemeClr val="tx1"/>
                  </a:solidFill>
                </a:rPr>
                <a:t>Time Series post First Order Differencing</a:t>
              </a:r>
              <a:endParaRPr lang="en-US" sz="1000" dirty="0">
                <a:solidFill>
                  <a:schemeClr val="tx1"/>
                </a:solidFill>
                <a:latin typeface="+mn-lt"/>
                <a:ea typeface="+mn-ea"/>
                <a:cs typeface="+mn-cs"/>
              </a:endParaRPr>
            </a:p>
          </p:txBody>
        </p:sp>
      </p:grpSp>
      <p:grpSp>
        <p:nvGrpSpPr>
          <p:cNvPr id="37" name="Group 36">
            <a:extLst>
              <a:ext uri="{FF2B5EF4-FFF2-40B4-BE49-F238E27FC236}">
                <a16:creationId xmlns:a16="http://schemas.microsoft.com/office/drawing/2014/main" id="{1FD9BB32-76AE-4A90-9E02-212A74DF282A}"/>
              </a:ext>
            </a:extLst>
          </p:cNvPr>
          <p:cNvGrpSpPr/>
          <p:nvPr/>
        </p:nvGrpSpPr>
        <p:grpSpPr>
          <a:xfrm>
            <a:off x="3784683" y="4569429"/>
            <a:ext cx="3063240" cy="1863820"/>
            <a:chOff x="5145117" y="4583407"/>
            <a:chExt cx="3063240" cy="1863820"/>
          </a:xfrm>
        </p:grpSpPr>
        <p:pic>
          <p:nvPicPr>
            <p:cNvPr id="33" name="Picture 32">
              <a:extLst>
                <a:ext uri="{FF2B5EF4-FFF2-40B4-BE49-F238E27FC236}">
                  <a16:creationId xmlns:a16="http://schemas.microsoft.com/office/drawing/2014/main" id="{A886BA92-C98B-43B5-A0AB-BBA8369A949D}"/>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5145117" y="4583407"/>
              <a:ext cx="3063240" cy="1508760"/>
            </a:xfrm>
            <a:prstGeom prst="rect">
              <a:avLst/>
            </a:prstGeom>
          </p:spPr>
        </p:pic>
        <p:sp>
          <p:nvSpPr>
            <p:cNvPr id="35" name="Rectangle: Rounded Corners 34">
              <a:extLst>
                <a:ext uri="{FF2B5EF4-FFF2-40B4-BE49-F238E27FC236}">
                  <a16:creationId xmlns:a16="http://schemas.microsoft.com/office/drawing/2014/main" id="{9C1F3D78-CC81-4673-A98B-6B5FB6B32D4C}"/>
                </a:ext>
              </a:extLst>
            </p:cNvPr>
            <p:cNvSpPr/>
            <p:nvPr/>
          </p:nvSpPr>
          <p:spPr bwMode="auto">
            <a:xfrm>
              <a:off x="5145117" y="6092167"/>
              <a:ext cx="3063240" cy="355060"/>
            </a:xfrm>
            <a:prstGeom prst="roundRect">
              <a:avLst>
                <a:gd name="adj" fmla="val 27687"/>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sz="1000" dirty="0">
                  <a:solidFill>
                    <a:schemeClr val="tx1"/>
                  </a:solidFill>
                </a:rPr>
                <a:t>ACF of First Order Differenced Time Series</a:t>
              </a:r>
              <a:endParaRPr lang="en-US" sz="1000" dirty="0">
                <a:solidFill>
                  <a:schemeClr val="tx1"/>
                </a:solidFill>
                <a:latin typeface="+mn-lt"/>
                <a:ea typeface="+mn-ea"/>
                <a:cs typeface="+mn-cs"/>
              </a:endParaRPr>
            </a:p>
          </p:txBody>
        </p:sp>
      </p:grpSp>
      <p:sp>
        <p:nvSpPr>
          <p:cNvPr id="38" name="Rectangle: Rounded Corners 37">
            <a:extLst>
              <a:ext uri="{FF2B5EF4-FFF2-40B4-BE49-F238E27FC236}">
                <a16:creationId xmlns:a16="http://schemas.microsoft.com/office/drawing/2014/main" id="{D46D3691-4FEB-49C3-968D-D5EFAA3BD308}"/>
              </a:ext>
            </a:extLst>
          </p:cNvPr>
          <p:cNvSpPr/>
          <p:nvPr/>
        </p:nvSpPr>
        <p:spPr bwMode="auto">
          <a:xfrm>
            <a:off x="7189954" y="3186903"/>
            <a:ext cx="2451100" cy="2468659"/>
          </a:xfrm>
          <a:prstGeom prst="roundRect">
            <a:avLst>
              <a:gd name="adj" fmla="val 9317"/>
            </a:avLst>
          </a:prstGeom>
          <a:solidFill>
            <a:schemeClr val="bg1">
              <a:lumMod val="95000"/>
            </a:schemeClr>
          </a:solidFill>
          <a:ln>
            <a:solidFill>
              <a:srgbClr val="80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L="171450" marR="0" indent="-171450" algn="l" defTabSz="914400" rtl="0" eaLnBrk="1" fontAlgn="base" latinLnBrk="0" hangingPunct="1">
              <a:lnSpc>
                <a:spcPct val="100000"/>
              </a:lnSpc>
              <a:spcBef>
                <a:spcPts val="1200"/>
              </a:spcBef>
              <a:spcAft>
                <a:spcPts val="1200"/>
              </a:spcAft>
              <a:buClrTx/>
              <a:buSzTx/>
              <a:buFont typeface="Wingdings" panose="05000000000000000000" pitchFamily="2" charset="2"/>
              <a:buChar char="§"/>
              <a:tabLst/>
            </a:pPr>
            <a:r>
              <a:rPr lang="en-US" sz="1000" dirty="0">
                <a:solidFill>
                  <a:schemeClr val="tx1"/>
                </a:solidFill>
              </a:rPr>
              <a:t>Box test can be run to identify if original or transformed series is stationary (null hypothesis is of time series being stationary)</a:t>
            </a:r>
          </a:p>
          <a:p>
            <a:pPr marL="171450" marR="0" indent="-171450" algn="l" defTabSz="914400" rtl="0" eaLnBrk="1" fontAlgn="base" latinLnBrk="0" hangingPunct="1">
              <a:lnSpc>
                <a:spcPct val="100000"/>
              </a:lnSpc>
              <a:spcBef>
                <a:spcPts val="1200"/>
              </a:spcBef>
              <a:spcAft>
                <a:spcPts val="1200"/>
              </a:spcAft>
              <a:buClrTx/>
              <a:buSzTx/>
              <a:buFont typeface="Wingdings" panose="05000000000000000000" pitchFamily="2" charset="2"/>
              <a:buChar char="§"/>
              <a:tabLst/>
            </a:pPr>
            <a:r>
              <a:rPr lang="en-US" sz="1000" dirty="0">
                <a:solidFill>
                  <a:schemeClr val="tx1"/>
                </a:solidFill>
                <a:latin typeface="+mn-lt"/>
                <a:ea typeface="+mn-ea"/>
                <a:cs typeface="+mn-cs"/>
              </a:rPr>
              <a:t>Second order differencing, sea</a:t>
            </a:r>
            <a:r>
              <a:rPr lang="en-US" sz="1000" dirty="0">
                <a:solidFill>
                  <a:schemeClr val="tx1"/>
                </a:solidFill>
              </a:rPr>
              <a:t>sonal differencing can also be done</a:t>
            </a:r>
          </a:p>
          <a:p>
            <a:pPr marL="171450" marR="0" indent="-171450" algn="l" defTabSz="914400" rtl="0" eaLnBrk="1" fontAlgn="base" latinLnBrk="0" hangingPunct="1">
              <a:lnSpc>
                <a:spcPct val="100000"/>
              </a:lnSpc>
              <a:spcBef>
                <a:spcPts val="1200"/>
              </a:spcBef>
              <a:spcAft>
                <a:spcPts val="1200"/>
              </a:spcAft>
              <a:buClrTx/>
              <a:buSzTx/>
              <a:buFont typeface="Wingdings" panose="05000000000000000000" pitchFamily="2" charset="2"/>
              <a:buChar char="§"/>
              <a:tabLst/>
            </a:pPr>
            <a:r>
              <a:rPr lang="en-US" sz="1000" dirty="0">
                <a:solidFill>
                  <a:schemeClr val="tx1"/>
                </a:solidFill>
                <a:latin typeface="+mn-lt"/>
                <a:ea typeface="+mn-ea"/>
                <a:cs typeface="+mn-cs"/>
              </a:rPr>
              <a:t>Differencing can also be done post log transformation </a:t>
            </a:r>
          </a:p>
        </p:txBody>
      </p:sp>
      <p:graphicFrame>
        <p:nvGraphicFramePr>
          <p:cNvPr id="39" name="Object 38">
            <a:extLst>
              <a:ext uri="{FF2B5EF4-FFF2-40B4-BE49-F238E27FC236}">
                <a16:creationId xmlns:a16="http://schemas.microsoft.com/office/drawing/2014/main" id="{E3C512C5-DB9F-4E1C-8B69-61FF21174C17}"/>
              </a:ext>
            </a:extLst>
          </p:cNvPr>
          <p:cNvGraphicFramePr>
            <a:graphicFrameLocks noChangeAspect="1"/>
          </p:cNvGraphicFramePr>
          <p:nvPr>
            <p:extLst>
              <p:ext uri="{D42A27DB-BD31-4B8C-83A1-F6EECF244321}">
                <p14:modId xmlns:p14="http://schemas.microsoft.com/office/powerpoint/2010/main" val="3914093581"/>
              </p:ext>
            </p:extLst>
          </p:nvPr>
        </p:nvGraphicFramePr>
        <p:xfrm>
          <a:off x="8709157" y="6202811"/>
          <a:ext cx="914400" cy="771525"/>
        </p:xfrm>
        <a:graphic>
          <a:graphicData uri="http://schemas.openxmlformats.org/presentationml/2006/ole">
            <mc:AlternateContent xmlns:mc="http://schemas.openxmlformats.org/markup-compatibility/2006">
              <mc:Choice xmlns:v="urn:schemas-microsoft-com:vml" Requires="v">
                <p:oleObj spid="_x0000_s1148128" name="Packager Shell Object" showAsIcon="1" r:id="rId7" imgW="914400" imgH="771480" progId="Package">
                  <p:embed/>
                </p:oleObj>
              </mc:Choice>
              <mc:Fallback>
                <p:oleObj name="Packager Shell Object" showAsIcon="1" r:id="rId7" imgW="914400" imgH="771480" progId="Package">
                  <p:embed/>
                  <p:pic>
                    <p:nvPicPr>
                      <p:cNvPr id="0" name=""/>
                      <p:cNvPicPr/>
                      <p:nvPr/>
                    </p:nvPicPr>
                    <p:blipFill>
                      <a:blip r:embed="rId8"/>
                      <a:stretch>
                        <a:fillRect/>
                      </a:stretch>
                    </p:blipFill>
                    <p:spPr>
                      <a:xfrm>
                        <a:off x="8709157" y="6202811"/>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502765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par>
                                <p:cTn id="23" presetID="10"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par>
                                <p:cTn id="31" presetID="10"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500"/>
                                        <p:tgtEl>
                                          <p:spTgt spid="3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fade">
                                      <p:cBhvr>
                                        <p:cTn id="38"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3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1BE0D2-EB61-4755-B21E-1E1EFA6306D1}"/>
              </a:ext>
            </a:extLst>
          </p:cNvPr>
          <p:cNvSpPr/>
          <p:nvPr/>
        </p:nvSpPr>
        <p:spPr bwMode="auto">
          <a:xfrm>
            <a:off x="3236912" y="6629400"/>
            <a:ext cx="34290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bg1"/>
                </a:solidFill>
              </a:rPr>
              <a:t>ARIMA MODEL</a:t>
            </a:r>
            <a:endParaRPr lang="en-US" sz="1600" b="1" dirty="0">
              <a:solidFill>
                <a:schemeClr val="bg1"/>
              </a:solidFill>
              <a:latin typeface="+mn-lt"/>
              <a:ea typeface="+mn-ea"/>
              <a:cs typeface="+mn-cs"/>
            </a:endParaRPr>
          </a:p>
        </p:txBody>
      </p:sp>
      <p:sp>
        <p:nvSpPr>
          <p:cNvPr id="3" name="Rectangle 2">
            <a:extLst>
              <a:ext uri="{FF2B5EF4-FFF2-40B4-BE49-F238E27FC236}">
                <a16:creationId xmlns:a16="http://schemas.microsoft.com/office/drawing/2014/main" id="{FC3AB0BA-497E-40F9-859A-B883F1DBF066}"/>
              </a:ext>
            </a:extLst>
          </p:cNvPr>
          <p:cNvSpPr/>
          <p:nvPr/>
        </p:nvSpPr>
        <p:spPr bwMode="auto">
          <a:xfrm>
            <a:off x="303212" y="225755"/>
            <a:ext cx="8867776" cy="804219"/>
          </a:xfrm>
          <a:prstGeom prst="rect">
            <a:avLst/>
          </a:prstGeom>
          <a:solidFill>
            <a:srgbClr val="CBD3D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latin typeface="+mn-lt"/>
                <a:ea typeface="+mn-ea"/>
                <a:cs typeface="+mn-cs"/>
              </a:rPr>
              <a:t>AUTO REGRESSIVE INTEGRATED MOVING AVERAGE</a:t>
            </a:r>
          </a:p>
        </p:txBody>
      </p:sp>
      <p:sp>
        <p:nvSpPr>
          <p:cNvPr id="4" name="Rectangle: Rounded Corners 3">
            <a:extLst>
              <a:ext uri="{FF2B5EF4-FFF2-40B4-BE49-F238E27FC236}">
                <a16:creationId xmlns:a16="http://schemas.microsoft.com/office/drawing/2014/main" id="{A1EB968F-FB82-441D-A66F-C58DAE53FE82}"/>
              </a:ext>
            </a:extLst>
          </p:cNvPr>
          <p:cNvSpPr/>
          <p:nvPr/>
        </p:nvSpPr>
        <p:spPr bwMode="auto">
          <a:xfrm>
            <a:off x="1777464" y="671053"/>
            <a:ext cx="1977764" cy="304800"/>
          </a:xfrm>
          <a:prstGeom prst="roundRect">
            <a:avLst/>
          </a:prstGeom>
          <a:solidFill>
            <a:srgbClr val="666666"/>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bg1"/>
                </a:solidFill>
                <a:latin typeface="+mn-lt"/>
                <a:ea typeface="+mn-ea"/>
                <a:cs typeface="+mn-cs"/>
              </a:rPr>
              <a:t>Auto Regressive Model</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DB7157EA-D449-42E0-AF0A-A5A2705149B7}"/>
                  </a:ext>
                </a:extLst>
              </p:cNvPr>
              <p:cNvSpPr/>
              <p:nvPr/>
            </p:nvSpPr>
            <p:spPr bwMode="auto">
              <a:xfrm>
                <a:off x="1318546" y="1620643"/>
                <a:ext cx="2895600" cy="1459194"/>
              </a:xfrm>
              <a:prstGeom prst="rect">
                <a:avLst/>
              </a:prstGeom>
              <a:solidFill>
                <a:srgbClr val="80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000" b="0" dirty="0">
                    <a:solidFill>
                      <a:schemeClr val="bg1"/>
                    </a:solidFill>
                    <a:latin typeface="+mn-lt"/>
                    <a:ea typeface="+mn-ea"/>
                    <a:cs typeface="+mn-cs"/>
                  </a:rPr>
                  <a:t>Future values are forecasted by regressing it against linear combination of past values</a:t>
                </a:r>
              </a:p>
              <a:p>
                <a:pPr marR="0" defTabSz="914400" rtl="0" eaLnBrk="1" fontAlgn="base" latinLnBrk="0" hangingPunct="1">
                  <a:lnSpc>
                    <a:spcPct val="100000"/>
                  </a:lnSpc>
                  <a:spcBef>
                    <a:spcPct val="100000"/>
                  </a:spcBef>
                  <a:spcAft>
                    <a:spcPct val="0"/>
                  </a:spcAft>
                  <a:buClrTx/>
                  <a:buSzTx/>
                  <a:tabLst/>
                </a:pPr>
                <a:endParaRPr lang="en-US" sz="1000" b="0" dirty="0">
                  <a:solidFill>
                    <a:schemeClr val="bg1"/>
                  </a:solidFill>
                  <a:latin typeface="+mn-lt"/>
                  <a:ea typeface="+mn-ea"/>
                  <a:cs typeface="+mn-cs"/>
                </a:endParaRPr>
              </a:p>
              <a:p>
                <a:pPr eaLnBrk="1" hangingPunct="1">
                  <a:spcBef>
                    <a:spcPct val="100000"/>
                  </a:spcBef>
                  <a:buClrTx/>
                </a:pPr>
                <a14:m>
                  <m:oMathPara xmlns:m="http://schemas.openxmlformats.org/officeDocument/2006/math">
                    <m:oMathParaPr>
                      <m:jc m:val="centerGroup"/>
                    </m:oMathParaPr>
                    <m:oMath xmlns:m="http://schemas.openxmlformats.org/officeDocument/2006/math">
                      <m:sSub>
                        <m:sSubPr>
                          <m:ctrlPr>
                            <a:rPr lang="en-US" sz="1000" i="1">
                              <a:solidFill>
                                <a:schemeClr val="bg1"/>
                              </a:solidFill>
                              <a:latin typeface="Cambria Math" panose="02040503050406030204" pitchFamily="18" charset="0"/>
                            </a:rPr>
                          </m:ctrlPr>
                        </m:sSubPr>
                        <m:e>
                          <m:r>
                            <a:rPr lang="en-US" sz="1000" i="1">
                              <a:solidFill>
                                <a:schemeClr val="bg1"/>
                              </a:solidFill>
                              <a:latin typeface="Cambria Math" panose="02040503050406030204" pitchFamily="18" charset="0"/>
                            </a:rPr>
                            <m:t>𝑦</m:t>
                          </m:r>
                        </m:e>
                        <m:sub>
                          <m:r>
                            <a:rPr lang="en-US" sz="1000" i="1">
                              <a:solidFill>
                                <a:schemeClr val="bg1"/>
                              </a:solidFill>
                              <a:latin typeface="Cambria Math" panose="02040503050406030204" pitchFamily="18" charset="0"/>
                            </a:rPr>
                            <m:t>𝑡</m:t>
                          </m:r>
                        </m:sub>
                      </m:sSub>
                      <m:r>
                        <a:rPr lang="en-US" sz="1000" i="1">
                          <a:solidFill>
                            <a:schemeClr val="bg1"/>
                          </a:solidFill>
                          <a:latin typeface="Cambria Math" panose="02040503050406030204" pitchFamily="18" charset="0"/>
                        </a:rPr>
                        <m:t>=</m:t>
                      </m:r>
                      <m:r>
                        <a:rPr lang="en-US" sz="1000" i="1">
                          <a:solidFill>
                            <a:schemeClr val="bg1"/>
                          </a:solidFill>
                          <a:latin typeface="Cambria Math" panose="02040503050406030204" pitchFamily="18" charset="0"/>
                        </a:rPr>
                        <m:t>𝑐</m:t>
                      </m:r>
                      <m:r>
                        <a:rPr lang="en-US" sz="1000" i="1">
                          <a:solidFill>
                            <a:schemeClr val="bg1"/>
                          </a:solidFill>
                          <a:latin typeface="Cambria Math" panose="02040503050406030204" pitchFamily="18" charset="0"/>
                        </a:rPr>
                        <m:t>+ </m:t>
                      </m:r>
                      <m:sSub>
                        <m:sSubPr>
                          <m:ctrlPr>
                            <a:rPr lang="en-US" sz="1000" i="1">
                              <a:solidFill>
                                <a:schemeClr val="bg1"/>
                              </a:solidFill>
                              <a:latin typeface="Cambria Math" panose="02040503050406030204" pitchFamily="18" charset="0"/>
                            </a:rPr>
                          </m:ctrlPr>
                        </m:sSubPr>
                        <m:e>
                          <m:r>
                            <a:rPr lang="en-US" sz="1000" i="1">
                              <a:solidFill>
                                <a:schemeClr val="bg1"/>
                              </a:solidFill>
                              <a:latin typeface="Cambria Math" panose="02040503050406030204" pitchFamily="18" charset="0"/>
                              <a:ea typeface="Cambria Math" panose="02040503050406030204" pitchFamily="18" charset="0"/>
                            </a:rPr>
                            <m:t>∅</m:t>
                          </m:r>
                        </m:e>
                        <m:sub>
                          <m:r>
                            <a:rPr lang="en-US" sz="1000" i="1">
                              <a:solidFill>
                                <a:schemeClr val="bg1"/>
                              </a:solidFill>
                              <a:latin typeface="Cambria Math" panose="02040503050406030204" pitchFamily="18" charset="0"/>
                            </a:rPr>
                            <m:t>1</m:t>
                          </m:r>
                        </m:sub>
                      </m:sSub>
                      <m:sSub>
                        <m:sSubPr>
                          <m:ctrlPr>
                            <a:rPr lang="en-US" sz="1000" i="1">
                              <a:solidFill>
                                <a:schemeClr val="bg1"/>
                              </a:solidFill>
                              <a:latin typeface="Cambria Math" panose="02040503050406030204" pitchFamily="18" charset="0"/>
                            </a:rPr>
                          </m:ctrlPr>
                        </m:sSubPr>
                        <m:e>
                          <m:r>
                            <a:rPr lang="en-US" sz="1000" i="1">
                              <a:solidFill>
                                <a:schemeClr val="bg1"/>
                              </a:solidFill>
                              <a:latin typeface="Cambria Math" panose="02040503050406030204" pitchFamily="18" charset="0"/>
                            </a:rPr>
                            <m:t>𝑦</m:t>
                          </m:r>
                        </m:e>
                        <m:sub>
                          <m:r>
                            <a:rPr lang="en-US" sz="1000" i="1">
                              <a:solidFill>
                                <a:schemeClr val="bg1"/>
                              </a:solidFill>
                              <a:latin typeface="Cambria Math" panose="02040503050406030204" pitchFamily="18" charset="0"/>
                            </a:rPr>
                            <m:t>𝑡</m:t>
                          </m:r>
                          <m:r>
                            <a:rPr lang="en-US" sz="1000" i="1">
                              <a:solidFill>
                                <a:schemeClr val="bg1"/>
                              </a:solidFill>
                              <a:latin typeface="Cambria Math" panose="02040503050406030204" pitchFamily="18" charset="0"/>
                            </a:rPr>
                            <m:t>−1</m:t>
                          </m:r>
                        </m:sub>
                      </m:sSub>
                      <m:r>
                        <a:rPr lang="en-US" sz="1000" i="1">
                          <a:solidFill>
                            <a:schemeClr val="bg1"/>
                          </a:solidFill>
                          <a:latin typeface="Cambria Math" panose="02040503050406030204" pitchFamily="18" charset="0"/>
                        </a:rPr>
                        <m:t>+ </m:t>
                      </m:r>
                      <m:sSub>
                        <m:sSubPr>
                          <m:ctrlPr>
                            <a:rPr lang="en-US" sz="1000" i="1">
                              <a:solidFill>
                                <a:schemeClr val="bg1"/>
                              </a:solidFill>
                              <a:latin typeface="Cambria Math" panose="02040503050406030204" pitchFamily="18" charset="0"/>
                            </a:rPr>
                          </m:ctrlPr>
                        </m:sSubPr>
                        <m:e>
                          <m:r>
                            <a:rPr lang="en-US" sz="1000" i="1">
                              <a:solidFill>
                                <a:schemeClr val="bg1"/>
                              </a:solidFill>
                              <a:latin typeface="Cambria Math" panose="02040503050406030204" pitchFamily="18" charset="0"/>
                              <a:ea typeface="Cambria Math" panose="02040503050406030204" pitchFamily="18" charset="0"/>
                            </a:rPr>
                            <m:t>∅</m:t>
                          </m:r>
                        </m:e>
                        <m:sub>
                          <m:r>
                            <a:rPr lang="en-US" sz="1000" i="1">
                              <a:solidFill>
                                <a:schemeClr val="bg1"/>
                              </a:solidFill>
                              <a:latin typeface="Cambria Math" panose="02040503050406030204" pitchFamily="18" charset="0"/>
                            </a:rPr>
                            <m:t>2</m:t>
                          </m:r>
                        </m:sub>
                      </m:sSub>
                      <m:sSub>
                        <m:sSubPr>
                          <m:ctrlPr>
                            <a:rPr lang="en-US" sz="1000" i="1">
                              <a:solidFill>
                                <a:schemeClr val="bg1"/>
                              </a:solidFill>
                              <a:latin typeface="Cambria Math" panose="02040503050406030204" pitchFamily="18" charset="0"/>
                            </a:rPr>
                          </m:ctrlPr>
                        </m:sSubPr>
                        <m:e>
                          <m:r>
                            <a:rPr lang="en-US" sz="1000" i="1">
                              <a:solidFill>
                                <a:schemeClr val="bg1"/>
                              </a:solidFill>
                              <a:latin typeface="Cambria Math" panose="02040503050406030204" pitchFamily="18" charset="0"/>
                            </a:rPr>
                            <m:t>𝑦</m:t>
                          </m:r>
                        </m:e>
                        <m:sub>
                          <m:r>
                            <a:rPr lang="en-US" sz="1000" i="1">
                              <a:solidFill>
                                <a:schemeClr val="bg1"/>
                              </a:solidFill>
                              <a:latin typeface="Cambria Math" panose="02040503050406030204" pitchFamily="18" charset="0"/>
                            </a:rPr>
                            <m:t>𝑡</m:t>
                          </m:r>
                          <m:r>
                            <a:rPr lang="en-US" sz="1000" i="1">
                              <a:solidFill>
                                <a:schemeClr val="bg1"/>
                              </a:solidFill>
                              <a:latin typeface="Cambria Math" panose="02040503050406030204" pitchFamily="18" charset="0"/>
                            </a:rPr>
                            <m:t>−2</m:t>
                          </m:r>
                        </m:sub>
                      </m:sSub>
                      <m:r>
                        <a:rPr lang="en-US" sz="1000" i="1">
                          <a:solidFill>
                            <a:schemeClr val="bg1"/>
                          </a:solidFill>
                          <a:latin typeface="Cambria Math" panose="02040503050406030204" pitchFamily="18" charset="0"/>
                        </a:rPr>
                        <m:t>+ …+ </m:t>
                      </m:r>
                      <m:sSub>
                        <m:sSubPr>
                          <m:ctrlPr>
                            <a:rPr lang="en-US" sz="1000" i="1">
                              <a:solidFill>
                                <a:schemeClr val="bg1"/>
                              </a:solidFill>
                              <a:latin typeface="Cambria Math" panose="02040503050406030204" pitchFamily="18" charset="0"/>
                            </a:rPr>
                          </m:ctrlPr>
                        </m:sSubPr>
                        <m:e>
                          <m:r>
                            <a:rPr lang="en-US" sz="1000" i="1">
                              <a:solidFill>
                                <a:schemeClr val="bg1"/>
                              </a:solidFill>
                              <a:latin typeface="Cambria Math" panose="02040503050406030204" pitchFamily="18" charset="0"/>
                              <a:ea typeface="Cambria Math" panose="02040503050406030204" pitchFamily="18" charset="0"/>
                            </a:rPr>
                            <m:t>∅</m:t>
                          </m:r>
                        </m:e>
                        <m:sub>
                          <m:r>
                            <a:rPr lang="en-US" sz="1000" i="1">
                              <a:solidFill>
                                <a:schemeClr val="bg1"/>
                              </a:solidFill>
                              <a:latin typeface="Cambria Math" panose="02040503050406030204" pitchFamily="18" charset="0"/>
                            </a:rPr>
                            <m:t>𝑛</m:t>
                          </m:r>
                        </m:sub>
                      </m:sSub>
                      <m:sSub>
                        <m:sSubPr>
                          <m:ctrlPr>
                            <a:rPr lang="en-US" sz="1000" i="1">
                              <a:solidFill>
                                <a:schemeClr val="bg1"/>
                              </a:solidFill>
                              <a:latin typeface="Cambria Math" panose="02040503050406030204" pitchFamily="18" charset="0"/>
                            </a:rPr>
                          </m:ctrlPr>
                        </m:sSubPr>
                        <m:e>
                          <m:r>
                            <a:rPr lang="en-US" sz="1000" i="1">
                              <a:solidFill>
                                <a:schemeClr val="bg1"/>
                              </a:solidFill>
                              <a:latin typeface="Cambria Math" panose="02040503050406030204" pitchFamily="18" charset="0"/>
                            </a:rPr>
                            <m:t>𝑦</m:t>
                          </m:r>
                        </m:e>
                        <m:sub>
                          <m:r>
                            <a:rPr lang="en-US" sz="1000" i="1">
                              <a:solidFill>
                                <a:schemeClr val="bg1"/>
                              </a:solidFill>
                              <a:latin typeface="Cambria Math" panose="02040503050406030204" pitchFamily="18" charset="0"/>
                            </a:rPr>
                            <m:t>𝑡</m:t>
                          </m:r>
                          <m:r>
                            <a:rPr lang="en-US" sz="1000" i="1">
                              <a:solidFill>
                                <a:schemeClr val="bg1"/>
                              </a:solidFill>
                              <a:latin typeface="Cambria Math" panose="02040503050406030204" pitchFamily="18" charset="0"/>
                            </a:rPr>
                            <m:t>−</m:t>
                          </m:r>
                          <m:r>
                            <a:rPr lang="en-US" sz="1000" b="0" i="1" smtClean="0">
                              <a:solidFill>
                                <a:schemeClr val="bg1"/>
                              </a:solidFill>
                              <a:latin typeface="Cambria Math" panose="02040503050406030204" pitchFamily="18" charset="0"/>
                            </a:rPr>
                            <m:t>𝑝</m:t>
                          </m:r>
                        </m:sub>
                      </m:sSub>
                      <m:r>
                        <a:rPr lang="en-US" sz="1000" i="1">
                          <a:solidFill>
                            <a:schemeClr val="bg1"/>
                          </a:solidFill>
                          <a:latin typeface="Cambria Math" panose="02040503050406030204" pitchFamily="18" charset="0"/>
                        </a:rPr>
                        <m:t>+ </m:t>
                      </m:r>
                      <m:sSub>
                        <m:sSubPr>
                          <m:ctrlPr>
                            <a:rPr lang="en-US" sz="1000" i="1">
                              <a:solidFill>
                                <a:schemeClr val="bg1"/>
                              </a:solidFill>
                              <a:latin typeface="Cambria Math" panose="02040503050406030204" pitchFamily="18" charset="0"/>
                            </a:rPr>
                          </m:ctrlPr>
                        </m:sSubPr>
                        <m:e>
                          <m:r>
                            <a:rPr lang="en-US" sz="1000" i="1">
                              <a:solidFill>
                                <a:schemeClr val="bg1"/>
                              </a:solidFill>
                              <a:latin typeface="Cambria Math" panose="02040503050406030204" pitchFamily="18" charset="0"/>
                              <a:ea typeface="Cambria Math" panose="02040503050406030204" pitchFamily="18" charset="0"/>
                            </a:rPr>
                            <m:t>𝜀</m:t>
                          </m:r>
                        </m:e>
                        <m:sub>
                          <m:r>
                            <a:rPr lang="en-US" sz="1000" i="1">
                              <a:solidFill>
                                <a:schemeClr val="bg1"/>
                              </a:solidFill>
                              <a:latin typeface="Cambria Math" panose="02040503050406030204" pitchFamily="18" charset="0"/>
                            </a:rPr>
                            <m:t>𝑡</m:t>
                          </m:r>
                        </m:sub>
                      </m:sSub>
                    </m:oMath>
                  </m:oMathPara>
                </a14:m>
                <a:endParaRPr lang="en-US" sz="1000" b="0" dirty="0">
                  <a:solidFill>
                    <a:schemeClr val="bg1"/>
                  </a:solidFill>
                  <a:latin typeface="+mn-lt"/>
                  <a:ea typeface="+mn-ea"/>
                  <a:cs typeface="+mn-cs"/>
                </a:endParaRPr>
              </a:p>
              <a:p>
                <a:pPr eaLnBrk="1" hangingPunct="1">
                  <a:spcBef>
                    <a:spcPct val="100000"/>
                  </a:spcBef>
                  <a:buClrTx/>
                </a:pPr>
                <a:r>
                  <a:rPr lang="en-US" sz="1000" dirty="0">
                    <a:solidFill>
                      <a:schemeClr val="bg1"/>
                    </a:solidFill>
                  </a:rPr>
                  <a:t>Above equation would be referred as AR(p) model</a:t>
                </a:r>
                <a:endParaRPr lang="en-US" sz="1000" b="0" dirty="0">
                  <a:solidFill>
                    <a:schemeClr val="bg1"/>
                  </a:solidFill>
                  <a:latin typeface="+mn-lt"/>
                  <a:ea typeface="+mn-ea"/>
                  <a:cs typeface="+mn-cs"/>
                </a:endParaRPr>
              </a:p>
            </p:txBody>
          </p:sp>
        </mc:Choice>
        <mc:Fallback xmlns="">
          <p:sp>
            <p:nvSpPr>
              <p:cNvPr id="6" name="Rectangle 5">
                <a:extLst>
                  <a:ext uri="{FF2B5EF4-FFF2-40B4-BE49-F238E27FC236}">
                    <a16:creationId xmlns:a16="http://schemas.microsoft.com/office/drawing/2014/main" id="{DB7157EA-D449-42E0-AF0A-A5A2705149B7}"/>
                  </a:ext>
                </a:extLst>
              </p:cNvPr>
              <p:cNvSpPr>
                <a:spLocks noRot="1" noChangeAspect="1" noMove="1" noResize="1" noEditPoints="1" noAdjustHandles="1" noChangeArrowheads="1" noChangeShapeType="1" noTextEdit="1"/>
              </p:cNvSpPr>
              <p:nvPr/>
            </p:nvSpPr>
            <p:spPr bwMode="auto">
              <a:xfrm>
                <a:off x="1318546" y="1620643"/>
                <a:ext cx="2895600" cy="1459194"/>
              </a:xfrm>
              <a:prstGeom prst="rect">
                <a:avLst/>
              </a:prstGeom>
              <a:blipFill>
                <a:blip r:embed="rId2"/>
                <a:stretch>
                  <a:fillRect/>
                </a:stretch>
              </a:blipFill>
              <a:ln>
                <a:noFill/>
                <a:headEnd type="none" w="med" len="med"/>
                <a:tailEnd type="none" w="med" len="med"/>
              </a:ln>
              <a:effectLst/>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705AF954-F0F2-4BD8-81CC-1E20AA6E34F8}"/>
              </a:ext>
            </a:extLst>
          </p:cNvPr>
          <p:cNvCxnSpPr>
            <a:cxnSpLocks/>
            <a:stCxn id="4" idx="2"/>
            <a:endCxn id="6" idx="0"/>
          </p:cNvCxnSpPr>
          <p:nvPr/>
        </p:nvCxnSpPr>
        <p:spPr bwMode="auto">
          <a:xfrm>
            <a:off x="2766346" y="975853"/>
            <a:ext cx="0" cy="644790"/>
          </a:xfrm>
          <a:prstGeom prst="straightConnector1">
            <a:avLst/>
          </a:prstGeom>
          <a:ln>
            <a:solidFill>
              <a:srgbClr val="002060"/>
            </a:solidFill>
            <a:headEnd type="none" w="med" len="med"/>
            <a:tailEnd type="arrow" w="med" len="med"/>
          </a:ln>
          <a:effectLst/>
        </p:spPr>
        <p:style>
          <a:lnRef idx="2">
            <a:schemeClr val="accent4"/>
          </a:lnRef>
          <a:fillRef idx="0">
            <a:schemeClr val="accent4"/>
          </a:fillRef>
          <a:effectRef idx="1">
            <a:schemeClr val="accent4"/>
          </a:effectRef>
          <a:fontRef idx="minor">
            <a:schemeClr val="tx1"/>
          </a:fontRef>
        </p:style>
      </p:cxnSp>
      <p:sp>
        <p:nvSpPr>
          <p:cNvPr id="5" name="Rectangle: Rounded Corners 4">
            <a:extLst>
              <a:ext uri="{FF2B5EF4-FFF2-40B4-BE49-F238E27FC236}">
                <a16:creationId xmlns:a16="http://schemas.microsoft.com/office/drawing/2014/main" id="{2D8C8589-2D8E-4285-98F7-796E545A0A9F}"/>
              </a:ext>
            </a:extLst>
          </p:cNvPr>
          <p:cNvSpPr/>
          <p:nvPr/>
        </p:nvSpPr>
        <p:spPr bwMode="auto">
          <a:xfrm>
            <a:off x="7124830" y="671053"/>
            <a:ext cx="1977764" cy="304800"/>
          </a:xfrm>
          <a:prstGeom prst="roundRect">
            <a:avLst/>
          </a:prstGeom>
          <a:solidFill>
            <a:srgbClr val="666666"/>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bg1"/>
                </a:solidFill>
                <a:latin typeface="+mn-lt"/>
                <a:ea typeface="+mn-ea"/>
                <a:cs typeface="+mn-cs"/>
              </a:rPr>
              <a:t>Moving Average Model</a:t>
            </a:r>
          </a:p>
        </p:txBody>
      </p:sp>
      <p:cxnSp>
        <p:nvCxnSpPr>
          <p:cNvPr id="15" name="Straight Arrow Connector 14">
            <a:extLst>
              <a:ext uri="{FF2B5EF4-FFF2-40B4-BE49-F238E27FC236}">
                <a16:creationId xmlns:a16="http://schemas.microsoft.com/office/drawing/2014/main" id="{BAF3B0BB-AFDE-4A34-B1E4-B243BAF35FD9}"/>
              </a:ext>
            </a:extLst>
          </p:cNvPr>
          <p:cNvCxnSpPr>
            <a:cxnSpLocks/>
            <a:stCxn id="5" idx="2"/>
            <a:endCxn id="23" idx="0"/>
          </p:cNvCxnSpPr>
          <p:nvPr/>
        </p:nvCxnSpPr>
        <p:spPr bwMode="auto">
          <a:xfrm>
            <a:off x="8113712" y="975853"/>
            <a:ext cx="0" cy="644790"/>
          </a:xfrm>
          <a:prstGeom prst="straightConnector1">
            <a:avLst/>
          </a:prstGeom>
          <a:ln>
            <a:solidFill>
              <a:srgbClr val="002060"/>
            </a:solidFill>
            <a:headEnd type="none" w="med" len="med"/>
            <a:tailEnd type="arrow" w="med" len="med"/>
          </a:ln>
          <a:effectLst/>
        </p:spPr>
        <p:style>
          <a:lnRef idx="2">
            <a:schemeClr val="accent4"/>
          </a:lnRef>
          <a:fillRef idx="0">
            <a:schemeClr val="accent4"/>
          </a:fillRef>
          <a:effectRef idx="1">
            <a:schemeClr val="accent4"/>
          </a:effectRef>
          <a:fontRef idx="minor">
            <a:schemeClr val="tx1"/>
          </a:fontRef>
        </p:style>
      </p:cxn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D63EE478-E3D2-4F45-BB56-171B03494CBD}"/>
                  </a:ext>
                </a:extLst>
              </p:cNvPr>
              <p:cNvSpPr/>
              <p:nvPr/>
            </p:nvSpPr>
            <p:spPr bwMode="auto">
              <a:xfrm>
                <a:off x="6665912" y="1620643"/>
                <a:ext cx="2895600" cy="1459194"/>
              </a:xfrm>
              <a:prstGeom prst="rect">
                <a:avLst/>
              </a:prstGeom>
              <a:solidFill>
                <a:srgbClr val="80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000" b="0" dirty="0">
                    <a:solidFill>
                      <a:schemeClr val="bg1"/>
                    </a:solidFill>
                    <a:latin typeface="+mn-lt"/>
                    <a:ea typeface="+mn-ea"/>
                    <a:cs typeface="+mn-cs"/>
                  </a:rPr>
                  <a:t>Future values are forecasted by regressing it against linear combination of forecast errors</a:t>
                </a:r>
              </a:p>
              <a:p>
                <a:pPr marR="0" defTabSz="914400" rtl="0" eaLnBrk="1" fontAlgn="base" latinLnBrk="0" hangingPunct="1">
                  <a:lnSpc>
                    <a:spcPct val="100000"/>
                  </a:lnSpc>
                  <a:spcBef>
                    <a:spcPct val="100000"/>
                  </a:spcBef>
                  <a:spcAft>
                    <a:spcPct val="0"/>
                  </a:spcAft>
                  <a:buClrTx/>
                  <a:buSzTx/>
                  <a:tabLst/>
                </a:pPr>
                <a:endParaRPr lang="en-US" sz="1000" b="0" dirty="0">
                  <a:solidFill>
                    <a:schemeClr val="bg1"/>
                  </a:solidFill>
                  <a:latin typeface="+mn-lt"/>
                  <a:ea typeface="+mn-ea"/>
                  <a:cs typeface="+mn-cs"/>
                </a:endParaRPr>
              </a:p>
              <a:p>
                <a:pPr eaLnBrk="1" hangingPunct="1">
                  <a:spcBef>
                    <a:spcPct val="100000"/>
                  </a:spcBef>
                  <a:buClrTx/>
                </a:pPr>
                <a14:m>
                  <m:oMathPara xmlns:m="http://schemas.openxmlformats.org/officeDocument/2006/math">
                    <m:oMathParaPr>
                      <m:jc m:val="centerGroup"/>
                    </m:oMathParaPr>
                    <m:oMath xmlns:m="http://schemas.openxmlformats.org/officeDocument/2006/math">
                      <m:sSub>
                        <m:sSubPr>
                          <m:ctrlPr>
                            <a:rPr lang="en-US" sz="1000" i="1">
                              <a:solidFill>
                                <a:schemeClr val="bg1"/>
                              </a:solidFill>
                              <a:latin typeface="Cambria Math" panose="02040503050406030204" pitchFamily="18" charset="0"/>
                            </a:rPr>
                          </m:ctrlPr>
                        </m:sSubPr>
                        <m:e>
                          <m:r>
                            <a:rPr lang="en-US" sz="1000" i="1">
                              <a:solidFill>
                                <a:schemeClr val="bg1"/>
                              </a:solidFill>
                              <a:latin typeface="Cambria Math" panose="02040503050406030204" pitchFamily="18" charset="0"/>
                            </a:rPr>
                            <m:t>𝑦</m:t>
                          </m:r>
                        </m:e>
                        <m:sub>
                          <m:r>
                            <a:rPr lang="en-US" sz="1000" i="1">
                              <a:solidFill>
                                <a:schemeClr val="bg1"/>
                              </a:solidFill>
                              <a:latin typeface="Cambria Math" panose="02040503050406030204" pitchFamily="18" charset="0"/>
                            </a:rPr>
                            <m:t>𝑡</m:t>
                          </m:r>
                        </m:sub>
                      </m:sSub>
                      <m:r>
                        <a:rPr lang="en-US" sz="1000" i="1">
                          <a:solidFill>
                            <a:schemeClr val="bg1"/>
                          </a:solidFill>
                          <a:latin typeface="Cambria Math" panose="02040503050406030204" pitchFamily="18" charset="0"/>
                        </a:rPr>
                        <m:t>=</m:t>
                      </m:r>
                      <m:r>
                        <a:rPr lang="en-US" sz="1000" i="1">
                          <a:solidFill>
                            <a:schemeClr val="bg1"/>
                          </a:solidFill>
                          <a:latin typeface="Cambria Math" panose="02040503050406030204" pitchFamily="18" charset="0"/>
                        </a:rPr>
                        <m:t>𝑐</m:t>
                      </m:r>
                      <m:r>
                        <a:rPr lang="en-US" sz="1000" i="1">
                          <a:solidFill>
                            <a:schemeClr val="bg1"/>
                          </a:solidFill>
                          <a:latin typeface="Cambria Math" panose="02040503050406030204" pitchFamily="18" charset="0"/>
                        </a:rPr>
                        <m:t>+ </m:t>
                      </m:r>
                      <m:sSub>
                        <m:sSubPr>
                          <m:ctrlPr>
                            <a:rPr lang="en-US" sz="1000" i="1">
                              <a:solidFill>
                                <a:schemeClr val="bg1"/>
                              </a:solidFill>
                              <a:latin typeface="Cambria Math" panose="02040503050406030204" pitchFamily="18" charset="0"/>
                            </a:rPr>
                          </m:ctrlPr>
                        </m:sSubPr>
                        <m:e>
                          <m:r>
                            <a:rPr lang="en-US" sz="1000" i="1" smtClean="0">
                              <a:solidFill>
                                <a:schemeClr val="bg1"/>
                              </a:solidFill>
                              <a:latin typeface="Cambria Math" panose="02040503050406030204" pitchFamily="18" charset="0"/>
                              <a:ea typeface="Cambria Math" panose="02040503050406030204" pitchFamily="18" charset="0"/>
                            </a:rPr>
                            <m:t>𝜃</m:t>
                          </m:r>
                        </m:e>
                        <m:sub>
                          <m:r>
                            <a:rPr lang="en-US" sz="1000" i="1">
                              <a:solidFill>
                                <a:schemeClr val="bg1"/>
                              </a:solidFill>
                              <a:latin typeface="Cambria Math" panose="02040503050406030204" pitchFamily="18" charset="0"/>
                            </a:rPr>
                            <m:t>1</m:t>
                          </m:r>
                        </m:sub>
                      </m:sSub>
                      <m:sSub>
                        <m:sSubPr>
                          <m:ctrlPr>
                            <a:rPr lang="en-US" sz="1000" i="1">
                              <a:solidFill>
                                <a:schemeClr val="bg1"/>
                              </a:solidFill>
                              <a:latin typeface="Cambria Math" panose="02040503050406030204" pitchFamily="18" charset="0"/>
                            </a:rPr>
                          </m:ctrlPr>
                        </m:sSubPr>
                        <m:e>
                          <m:r>
                            <a:rPr lang="en-US" sz="1000" i="1" smtClean="0">
                              <a:solidFill>
                                <a:schemeClr val="bg1"/>
                              </a:solidFill>
                              <a:latin typeface="Cambria Math" panose="02040503050406030204" pitchFamily="18" charset="0"/>
                              <a:ea typeface="Cambria Math" panose="02040503050406030204" pitchFamily="18" charset="0"/>
                            </a:rPr>
                            <m:t>𝜀</m:t>
                          </m:r>
                        </m:e>
                        <m:sub>
                          <m:r>
                            <a:rPr lang="en-US" sz="1000" i="1">
                              <a:solidFill>
                                <a:schemeClr val="bg1"/>
                              </a:solidFill>
                              <a:latin typeface="Cambria Math" panose="02040503050406030204" pitchFamily="18" charset="0"/>
                            </a:rPr>
                            <m:t>𝑡</m:t>
                          </m:r>
                          <m:r>
                            <a:rPr lang="en-US" sz="1000" i="1">
                              <a:solidFill>
                                <a:schemeClr val="bg1"/>
                              </a:solidFill>
                              <a:latin typeface="Cambria Math" panose="02040503050406030204" pitchFamily="18" charset="0"/>
                            </a:rPr>
                            <m:t>−1</m:t>
                          </m:r>
                        </m:sub>
                      </m:sSub>
                      <m:r>
                        <a:rPr lang="en-US" sz="1000" i="1">
                          <a:solidFill>
                            <a:schemeClr val="bg1"/>
                          </a:solidFill>
                          <a:latin typeface="Cambria Math" panose="02040503050406030204" pitchFamily="18" charset="0"/>
                        </a:rPr>
                        <m:t>+ </m:t>
                      </m:r>
                      <m:sSub>
                        <m:sSubPr>
                          <m:ctrlPr>
                            <a:rPr lang="en-US" sz="1000" i="1" smtClean="0">
                              <a:solidFill>
                                <a:schemeClr val="bg1"/>
                              </a:solidFill>
                              <a:latin typeface="Cambria Math" panose="02040503050406030204" pitchFamily="18" charset="0"/>
                            </a:rPr>
                          </m:ctrlPr>
                        </m:sSubPr>
                        <m:e>
                          <m:r>
                            <a:rPr lang="en-US" sz="1000" i="1" smtClean="0">
                              <a:solidFill>
                                <a:schemeClr val="bg1"/>
                              </a:solidFill>
                              <a:latin typeface="Cambria Math" panose="02040503050406030204" pitchFamily="18" charset="0"/>
                              <a:ea typeface="Cambria Math" panose="02040503050406030204" pitchFamily="18" charset="0"/>
                            </a:rPr>
                            <m:t>𝜃</m:t>
                          </m:r>
                        </m:e>
                        <m:sub>
                          <m:r>
                            <a:rPr lang="en-US" sz="1000" i="1">
                              <a:solidFill>
                                <a:schemeClr val="bg1"/>
                              </a:solidFill>
                              <a:latin typeface="Cambria Math" panose="02040503050406030204" pitchFamily="18" charset="0"/>
                            </a:rPr>
                            <m:t>2</m:t>
                          </m:r>
                        </m:sub>
                      </m:sSub>
                      <m:sSub>
                        <m:sSubPr>
                          <m:ctrlPr>
                            <a:rPr lang="en-US" sz="1000" i="1">
                              <a:solidFill>
                                <a:schemeClr val="bg1"/>
                              </a:solidFill>
                              <a:latin typeface="Cambria Math" panose="02040503050406030204" pitchFamily="18" charset="0"/>
                            </a:rPr>
                          </m:ctrlPr>
                        </m:sSubPr>
                        <m:e>
                          <m:r>
                            <a:rPr lang="en-US" sz="1000" i="1" smtClean="0">
                              <a:solidFill>
                                <a:schemeClr val="bg1"/>
                              </a:solidFill>
                              <a:latin typeface="Cambria Math" panose="02040503050406030204" pitchFamily="18" charset="0"/>
                              <a:ea typeface="Cambria Math" panose="02040503050406030204" pitchFamily="18" charset="0"/>
                            </a:rPr>
                            <m:t>𝜀</m:t>
                          </m:r>
                        </m:e>
                        <m:sub>
                          <m:r>
                            <a:rPr lang="en-US" sz="1000" i="1">
                              <a:solidFill>
                                <a:schemeClr val="bg1"/>
                              </a:solidFill>
                              <a:latin typeface="Cambria Math" panose="02040503050406030204" pitchFamily="18" charset="0"/>
                            </a:rPr>
                            <m:t>𝑡</m:t>
                          </m:r>
                          <m:r>
                            <a:rPr lang="en-US" sz="1000" i="1">
                              <a:solidFill>
                                <a:schemeClr val="bg1"/>
                              </a:solidFill>
                              <a:latin typeface="Cambria Math" panose="02040503050406030204" pitchFamily="18" charset="0"/>
                            </a:rPr>
                            <m:t>−2</m:t>
                          </m:r>
                        </m:sub>
                      </m:sSub>
                      <m:r>
                        <a:rPr lang="en-US" sz="1000" i="1">
                          <a:solidFill>
                            <a:schemeClr val="bg1"/>
                          </a:solidFill>
                          <a:latin typeface="Cambria Math" panose="02040503050406030204" pitchFamily="18" charset="0"/>
                        </a:rPr>
                        <m:t>+ …+ </m:t>
                      </m:r>
                      <m:sSub>
                        <m:sSubPr>
                          <m:ctrlPr>
                            <a:rPr lang="en-US" sz="1000" i="1">
                              <a:solidFill>
                                <a:schemeClr val="bg1"/>
                              </a:solidFill>
                              <a:latin typeface="Cambria Math" panose="02040503050406030204" pitchFamily="18" charset="0"/>
                            </a:rPr>
                          </m:ctrlPr>
                        </m:sSubPr>
                        <m:e>
                          <m:r>
                            <a:rPr lang="en-US" sz="1000" i="1" smtClean="0">
                              <a:solidFill>
                                <a:schemeClr val="bg1"/>
                              </a:solidFill>
                              <a:latin typeface="Cambria Math" panose="02040503050406030204" pitchFamily="18" charset="0"/>
                              <a:ea typeface="Cambria Math" panose="02040503050406030204" pitchFamily="18" charset="0"/>
                            </a:rPr>
                            <m:t>𝜃</m:t>
                          </m:r>
                        </m:e>
                        <m:sub>
                          <m:r>
                            <a:rPr lang="en-US" sz="1000" i="1">
                              <a:solidFill>
                                <a:schemeClr val="bg1"/>
                              </a:solidFill>
                              <a:latin typeface="Cambria Math" panose="02040503050406030204" pitchFamily="18" charset="0"/>
                            </a:rPr>
                            <m:t>𝑛</m:t>
                          </m:r>
                        </m:sub>
                      </m:sSub>
                      <m:sSub>
                        <m:sSubPr>
                          <m:ctrlPr>
                            <a:rPr lang="en-US" sz="1000" i="1">
                              <a:solidFill>
                                <a:schemeClr val="bg1"/>
                              </a:solidFill>
                              <a:latin typeface="Cambria Math" panose="02040503050406030204" pitchFamily="18" charset="0"/>
                            </a:rPr>
                          </m:ctrlPr>
                        </m:sSubPr>
                        <m:e>
                          <m:r>
                            <a:rPr lang="en-US" sz="1000" i="1" smtClean="0">
                              <a:solidFill>
                                <a:schemeClr val="bg1"/>
                              </a:solidFill>
                              <a:latin typeface="Cambria Math" panose="02040503050406030204" pitchFamily="18" charset="0"/>
                              <a:ea typeface="Cambria Math" panose="02040503050406030204" pitchFamily="18" charset="0"/>
                            </a:rPr>
                            <m:t>𝜀</m:t>
                          </m:r>
                        </m:e>
                        <m:sub>
                          <m:r>
                            <a:rPr lang="en-US" sz="1000" i="1">
                              <a:solidFill>
                                <a:schemeClr val="bg1"/>
                              </a:solidFill>
                              <a:latin typeface="Cambria Math" panose="02040503050406030204" pitchFamily="18" charset="0"/>
                            </a:rPr>
                            <m:t>𝑡</m:t>
                          </m:r>
                          <m:r>
                            <a:rPr lang="en-US" sz="1000" i="1">
                              <a:solidFill>
                                <a:schemeClr val="bg1"/>
                              </a:solidFill>
                              <a:latin typeface="Cambria Math" panose="02040503050406030204" pitchFamily="18" charset="0"/>
                            </a:rPr>
                            <m:t>−</m:t>
                          </m:r>
                          <m:r>
                            <a:rPr lang="en-US" sz="1000" b="0" i="1" smtClean="0">
                              <a:solidFill>
                                <a:schemeClr val="bg1"/>
                              </a:solidFill>
                              <a:latin typeface="Cambria Math" panose="02040503050406030204" pitchFamily="18" charset="0"/>
                            </a:rPr>
                            <m:t>𝑞</m:t>
                          </m:r>
                        </m:sub>
                      </m:sSub>
                      <m:r>
                        <a:rPr lang="en-US" sz="1000" i="1">
                          <a:solidFill>
                            <a:schemeClr val="bg1"/>
                          </a:solidFill>
                          <a:latin typeface="Cambria Math" panose="02040503050406030204" pitchFamily="18" charset="0"/>
                        </a:rPr>
                        <m:t>+ </m:t>
                      </m:r>
                      <m:sSub>
                        <m:sSubPr>
                          <m:ctrlPr>
                            <a:rPr lang="en-US" sz="1000" i="1">
                              <a:solidFill>
                                <a:schemeClr val="bg1"/>
                              </a:solidFill>
                              <a:latin typeface="Cambria Math" panose="02040503050406030204" pitchFamily="18" charset="0"/>
                            </a:rPr>
                          </m:ctrlPr>
                        </m:sSubPr>
                        <m:e>
                          <m:r>
                            <a:rPr lang="en-US" sz="1000" i="1">
                              <a:solidFill>
                                <a:schemeClr val="bg1"/>
                              </a:solidFill>
                              <a:latin typeface="Cambria Math" panose="02040503050406030204" pitchFamily="18" charset="0"/>
                              <a:ea typeface="Cambria Math" panose="02040503050406030204" pitchFamily="18" charset="0"/>
                            </a:rPr>
                            <m:t>𝜀</m:t>
                          </m:r>
                        </m:e>
                        <m:sub>
                          <m:r>
                            <a:rPr lang="en-US" sz="1000" i="1">
                              <a:solidFill>
                                <a:schemeClr val="bg1"/>
                              </a:solidFill>
                              <a:latin typeface="Cambria Math" panose="02040503050406030204" pitchFamily="18" charset="0"/>
                            </a:rPr>
                            <m:t>𝑡</m:t>
                          </m:r>
                        </m:sub>
                      </m:sSub>
                    </m:oMath>
                  </m:oMathPara>
                </a14:m>
                <a:endParaRPr lang="en-US" sz="1000" b="0" dirty="0">
                  <a:solidFill>
                    <a:schemeClr val="bg1"/>
                  </a:solidFill>
                  <a:latin typeface="+mn-lt"/>
                  <a:ea typeface="+mn-ea"/>
                  <a:cs typeface="+mn-cs"/>
                </a:endParaRPr>
              </a:p>
              <a:p>
                <a:pPr eaLnBrk="1" hangingPunct="1">
                  <a:spcBef>
                    <a:spcPct val="100000"/>
                  </a:spcBef>
                  <a:buClrTx/>
                </a:pPr>
                <a:r>
                  <a:rPr lang="en-US" sz="1000" dirty="0">
                    <a:solidFill>
                      <a:schemeClr val="bg1"/>
                    </a:solidFill>
                  </a:rPr>
                  <a:t>Above equation would be referred as MA(q) model</a:t>
                </a:r>
                <a:endParaRPr lang="en-US" sz="1000" b="0" dirty="0">
                  <a:solidFill>
                    <a:schemeClr val="bg1"/>
                  </a:solidFill>
                  <a:latin typeface="+mn-lt"/>
                  <a:ea typeface="+mn-ea"/>
                  <a:cs typeface="+mn-cs"/>
                </a:endParaRPr>
              </a:p>
            </p:txBody>
          </p:sp>
        </mc:Choice>
        <mc:Fallback xmlns="">
          <p:sp>
            <p:nvSpPr>
              <p:cNvPr id="23" name="Rectangle 22">
                <a:extLst>
                  <a:ext uri="{FF2B5EF4-FFF2-40B4-BE49-F238E27FC236}">
                    <a16:creationId xmlns:a16="http://schemas.microsoft.com/office/drawing/2014/main" id="{D63EE478-E3D2-4F45-BB56-171B03494CBD}"/>
                  </a:ext>
                </a:extLst>
              </p:cNvPr>
              <p:cNvSpPr>
                <a:spLocks noRot="1" noChangeAspect="1" noMove="1" noResize="1" noEditPoints="1" noAdjustHandles="1" noChangeArrowheads="1" noChangeShapeType="1" noTextEdit="1"/>
              </p:cNvSpPr>
              <p:nvPr/>
            </p:nvSpPr>
            <p:spPr bwMode="auto">
              <a:xfrm>
                <a:off x="6665912" y="1620643"/>
                <a:ext cx="2895600" cy="1459194"/>
              </a:xfrm>
              <a:prstGeom prst="rect">
                <a:avLst/>
              </a:prstGeom>
              <a:blipFill>
                <a:blip r:embed="rId3"/>
                <a:stretch>
                  <a:fillRect/>
                </a:stretch>
              </a:blipFill>
              <a:ln>
                <a:noFill/>
                <a:headEnd type="none" w="med" len="med"/>
                <a:tailEnd type="none" w="med" len="med"/>
              </a:ln>
              <a:effectLst/>
            </p:spPr>
            <p:txBody>
              <a:bodyPr/>
              <a:lstStyle/>
              <a:p>
                <a:r>
                  <a:rPr lang="en-US">
                    <a:noFill/>
                  </a:rPr>
                  <a:t> </a:t>
                </a:r>
              </a:p>
            </p:txBody>
          </p:sp>
        </mc:Fallback>
      </mc:AlternateContent>
      <p:sp>
        <p:nvSpPr>
          <p:cNvPr id="25" name="Rectangle: Rounded Corners 24">
            <a:extLst>
              <a:ext uri="{FF2B5EF4-FFF2-40B4-BE49-F238E27FC236}">
                <a16:creationId xmlns:a16="http://schemas.microsoft.com/office/drawing/2014/main" id="{88154545-894E-4A36-9CF9-A46A3887741B}"/>
              </a:ext>
            </a:extLst>
          </p:cNvPr>
          <p:cNvSpPr/>
          <p:nvPr/>
        </p:nvSpPr>
        <p:spPr bwMode="auto">
          <a:xfrm>
            <a:off x="416494" y="670545"/>
            <a:ext cx="801118" cy="304800"/>
          </a:xfrm>
          <a:prstGeom prst="roundRect">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bg1"/>
                </a:solidFill>
                <a:latin typeface="+mn-lt"/>
                <a:ea typeface="+mn-ea"/>
                <a:cs typeface="+mn-cs"/>
              </a:rPr>
              <a:t>ARIMA</a:t>
            </a:r>
          </a:p>
        </p:txBody>
      </p:sp>
      <p:sp>
        <p:nvSpPr>
          <p:cNvPr id="26" name="Equals 25">
            <a:extLst>
              <a:ext uri="{FF2B5EF4-FFF2-40B4-BE49-F238E27FC236}">
                <a16:creationId xmlns:a16="http://schemas.microsoft.com/office/drawing/2014/main" id="{A24F6129-F11B-49AA-91EC-87747B841B4E}"/>
              </a:ext>
            </a:extLst>
          </p:cNvPr>
          <p:cNvSpPr/>
          <p:nvPr/>
        </p:nvSpPr>
        <p:spPr bwMode="auto">
          <a:xfrm>
            <a:off x="1309302" y="665114"/>
            <a:ext cx="381000" cy="304292"/>
          </a:xfrm>
          <a:prstGeom prst="mathEqual">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7" name="Plus Sign 26">
            <a:extLst>
              <a:ext uri="{FF2B5EF4-FFF2-40B4-BE49-F238E27FC236}">
                <a16:creationId xmlns:a16="http://schemas.microsoft.com/office/drawing/2014/main" id="{28F78F69-72FB-475A-BD32-D21EE7851D05}"/>
              </a:ext>
            </a:extLst>
          </p:cNvPr>
          <p:cNvSpPr/>
          <p:nvPr/>
        </p:nvSpPr>
        <p:spPr bwMode="auto">
          <a:xfrm>
            <a:off x="4124164" y="660903"/>
            <a:ext cx="381000" cy="347481"/>
          </a:xfrm>
          <a:prstGeom prst="mathPlus">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32" name="Plus Sign 31">
            <a:extLst>
              <a:ext uri="{FF2B5EF4-FFF2-40B4-BE49-F238E27FC236}">
                <a16:creationId xmlns:a16="http://schemas.microsoft.com/office/drawing/2014/main" id="{A290BAF7-253B-4473-AD97-803B613CD0DD}"/>
              </a:ext>
            </a:extLst>
          </p:cNvPr>
          <p:cNvSpPr/>
          <p:nvPr/>
        </p:nvSpPr>
        <p:spPr bwMode="auto">
          <a:xfrm>
            <a:off x="6406049" y="643519"/>
            <a:ext cx="381000" cy="347481"/>
          </a:xfrm>
          <a:prstGeom prst="mathPlus">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31" name="Rectangle: Rounded Corners 30">
            <a:extLst>
              <a:ext uri="{FF2B5EF4-FFF2-40B4-BE49-F238E27FC236}">
                <a16:creationId xmlns:a16="http://schemas.microsoft.com/office/drawing/2014/main" id="{CA746F8B-2837-43C4-B54C-E8A401A3BE51}"/>
              </a:ext>
            </a:extLst>
          </p:cNvPr>
          <p:cNvSpPr/>
          <p:nvPr/>
        </p:nvSpPr>
        <p:spPr bwMode="auto">
          <a:xfrm>
            <a:off x="4771144" y="671053"/>
            <a:ext cx="1266944" cy="304800"/>
          </a:xfrm>
          <a:prstGeom prst="roundRect">
            <a:avLst/>
          </a:prstGeom>
          <a:solidFill>
            <a:srgbClr val="666666"/>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bg1"/>
                </a:solidFill>
              </a:rPr>
              <a:t>Integration</a:t>
            </a:r>
            <a:endParaRPr lang="en-US" sz="1200" b="1" dirty="0">
              <a:solidFill>
                <a:schemeClr val="bg1"/>
              </a:solidFill>
              <a:latin typeface="+mn-lt"/>
              <a:ea typeface="+mn-ea"/>
              <a:cs typeface="+mn-cs"/>
            </a:endParaRPr>
          </a:p>
        </p:txBody>
      </p:sp>
      <p:sp>
        <p:nvSpPr>
          <p:cNvPr id="33" name="Rectangle 32">
            <a:extLst>
              <a:ext uri="{FF2B5EF4-FFF2-40B4-BE49-F238E27FC236}">
                <a16:creationId xmlns:a16="http://schemas.microsoft.com/office/drawing/2014/main" id="{2FCA3E73-20CF-4DA9-9069-1F69EB89F9C5}"/>
              </a:ext>
            </a:extLst>
          </p:cNvPr>
          <p:cNvSpPr/>
          <p:nvPr/>
        </p:nvSpPr>
        <p:spPr bwMode="auto">
          <a:xfrm>
            <a:off x="4680716" y="1620643"/>
            <a:ext cx="1447800" cy="1459194"/>
          </a:xfrm>
          <a:prstGeom prst="rect">
            <a:avLst/>
          </a:prstGeom>
          <a:solidFill>
            <a:srgbClr val="80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000" b="0" dirty="0">
                <a:solidFill>
                  <a:schemeClr val="bg1"/>
                </a:solidFill>
                <a:latin typeface="+mn-lt"/>
                <a:ea typeface="+mn-ea"/>
                <a:cs typeface="+mn-cs"/>
              </a:rPr>
              <a:t>Opposite of differencing</a:t>
            </a:r>
          </a:p>
        </p:txBody>
      </p:sp>
      <p:cxnSp>
        <p:nvCxnSpPr>
          <p:cNvPr id="34" name="Straight Arrow Connector 33">
            <a:extLst>
              <a:ext uri="{FF2B5EF4-FFF2-40B4-BE49-F238E27FC236}">
                <a16:creationId xmlns:a16="http://schemas.microsoft.com/office/drawing/2014/main" id="{142CB6C5-3674-47A9-A5C5-B90EC886D8E8}"/>
              </a:ext>
            </a:extLst>
          </p:cNvPr>
          <p:cNvCxnSpPr>
            <a:cxnSpLocks/>
            <a:stCxn id="31" idx="2"/>
            <a:endCxn id="33" idx="0"/>
          </p:cNvCxnSpPr>
          <p:nvPr/>
        </p:nvCxnSpPr>
        <p:spPr bwMode="auto">
          <a:xfrm>
            <a:off x="5404616" y="975853"/>
            <a:ext cx="0" cy="644790"/>
          </a:xfrm>
          <a:prstGeom prst="straightConnector1">
            <a:avLst/>
          </a:prstGeom>
          <a:ln>
            <a:solidFill>
              <a:srgbClr val="002060"/>
            </a:solidFill>
            <a:headEnd type="none" w="med" len="med"/>
            <a:tailEnd type="arrow" w="med" len="med"/>
          </a:ln>
          <a:effectLst/>
        </p:spPr>
        <p:style>
          <a:lnRef idx="2">
            <a:schemeClr val="accent4"/>
          </a:lnRef>
          <a:fillRef idx="0">
            <a:schemeClr val="accent4"/>
          </a:fillRef>
          <a:effectRef idx="1">
            <a:schemeClr val="accent4"/>
          </a:effectRef>
          <a:fontRef idx="minor">
            <a:schemeClr val="tx1"/>
          </a:fontRef>
        </p:style>
      </p:cxnSp>
      <p:sp>
        <p:nvSpPr>
          <p:cNvPr id="38" name="Rectangle: Rounded Corners 37">
            <a:extLst>
              <a:ext uri="{FF2B5EF4-FFF2-40B4-BE49-F238E27FC236}">
                <a16:creationId xmlns:a16="http://schemas.microsoft.com/office/drawing/2014/main" id="{A1CA5966-089D-4E26-B44F-A7E7F7EF9EF0}"/>
              </a:ext>
            </a:extLst>
          </p:cNvPr>
          <p:cNvSpPr/>
          <p:nvPr/>
        </p:nvSpPr>
        <p:spPr bwMode="auto">
          <a:xfrm>
            <a:off x="151736" y="3289506"/>
            <a:ext cx="9525000" cy="381000"/>
          </a:xfrm>
          <a:prstGeom prst="roundRect">
            <a:avLst/>
          </a:prstGeom>
          <a:solidFill>
            <a:schemeClr val="bg1">
              <a:lumMod val="95000"/>
            </a:schemeClr>
          </a:solidFill>
          <a:ln>
            <a:solidFill>
              <a:srgbClr val="80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000" b="1" dirty="0">
                <a:solidFill>
                  <a:schemeClr val="tx1"/>
                </a:solidFill>
                <a:latin typeface="+mn-lt"/>
                <a:ea typeface="+mn-ea"/>
                <a:cs typeface="+mn-cs"/>
              </a:rPr>
              <a:t>Expressing AR(p) as MA(</a:t>
            </a:r>
            <a:r>
              <a:rPr lang="en-US" sz="1000" b="1" dirty="0">
                <a:solidFill>
                  <a:schemeClr val="tx1"/>
                </a:solidFill>
                <a:latin typeface="+mn-lt"/>
                <a:ea typeface="+mn-ea"/>
                <a:cs typeface="+mn-cs"/>
                <a:sym typeface="Symbol" panose="05050102010706020507" pitchFamily="18" charset="2"/>
              </a:rPr>
              <a:t></a:t>
            </a:r>
            <a:r>
              <a:rPr lang="en-US" sz="1000" b="1" dirty="0">
                <a:solidFill>
                  <a:schemeClr val="tx1"/>
                </a:solidFill>
                <a:latin typeface="+mn-lt"/>
                <a:ea typeface="+mn-ea"/>
                <a:cs typeface="+mn-cs"/>
              </a:rPr>
              <a:t>) and MA(q) as AR(</a:t>
            </a:r>
            <a:r>
              <a:rPr lang="en-US" sz="1000" b="1" dirty="0">
                <a:solidFill>
                  <a:schemeClr val="tx1"/>
                </a:solidFill>
                <a:latin typeface="+mn-lt"/>
                <a:ea typeface="+mn-ea"/>
                <a:cs typeface="+mn-cs"/>
                <a:sym typeface="Symbol" panose="05050102010706020507" pitchFamily="18" charset="2"/>
              </a:rPr>
              <a:t></a:t>
            </a:r>
            <a:r>
              <a:rPr lang="en-US" sz="1000" b="1" dirty="0">
                <a:solidFill>
                  <a:schemeClr val="tx1"/>
                </a:solidFill>
                <a:latin typeface="+mn-lt"/>
                <a:ea typeface="+mn-ea"/>
                <a:cs typeface="+mn-cs"/>
              </a:rPr>
              <a:t>) is called invertibility of the model; this is an important property of ARIMA model along with stationarity</a:t>
            </a:r>
          </a:p>
        </p:txBody>
      </p:sp>
      <p:grpSp>
        <p:nvGrpSpPr>
          <p:cNvPr id="53" name="Group 52">
            <a:extLst>
              <a:ext uri="{FF2B5EF4-FFF2-40B4-BE49-F238E27FC236}">
                <a16:creationId xmlns:a16="http://schemas.microsoft.com/office/drawing/2014/main" id="{A35AA408-FB32-448C-AA6C-019DE9E234E5}"/>
              </a:ext>
            </a:extLst>
          </p:cNvPr>
          <p:cNvGrpSpPr/>
          <p:nvPr/>
        </p:nvGrpSpPr>
        <p:grpSpPr>
          <a:xfrm>
            <a:off x="783620" y="3921206"/>
            <a:ext cx="8435184" cy="2479594"/>
            <a:chOff x="783620" y="3921206"/>
            <a:chExt cx="8435184" cy="2479594"/>
          </a:xfrm>
        </p:grpSpPr>
        <p:sp>
          <p:nvSpPr>
            <p:cNvPr id="42" name="Rectangle: Rounded Corners 41">
              <a:extLst>
                <a:ext uri="{FF2B5EF4-FFF2-40B4-BE49-F238E27FC236}">
                  <a16:creationId xmlns:a16="http://schemas.microsoft.com/office/drawing/2014/main" id="{7722AEFB-4243-4A14-A3FA-0B1B6655B8F3}"/>
                </a:ext>
              </a:extLst>
            </p:cNvPr>
            <p:cNvSpPr/>
            <p:nvPr/>
          </p:nvSpPr>
          <p:spPr bwMode="auto">
            <a:xfrm>
              <a:off x="783620" y="3921206"/>
              <a:ext cx="8435184" cy="2479594"/>
            </a:xfrm>
            <a:prstGeom prst="roundRect">
              <a:avLst>
                <a:gd name="adj" fmla="val 10153"/>
              </a:avLst>
            </a:prstGeom>
            <a:solidFill>
              <a:schemeClr val="bg1"/>
            </a:solidFill>
            <a:ln w="19050">
              <a:solidFill>
                <a:schemeClr val="bg1">
                  <a:lumMod val="75000"/>
                </a:schemeClr>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b="1" dirty="0">
                  <a:solidFill>
                    <a:schemeClr val="tx1"/>
                  </a:solidFill>
                  <a:latin typeface="+mn-lt"/>
                  <a:ea typeface="+mn-ea"/>
                  <a:cs typeface="+mn-cs"/>
                </a:rPr>
                <a:t>Value of p and q can be identified using ACF and PACF plots</a:t>
              </a:r>
            </a:p>
          </p:txBody>
        </p:sp>
        <p:sp>
          <p:nvSpPr>
            <p:cNvPr id="45" name="Rectangle 44">
              <a:extLst>
                <a:ext uri="{FF2B5EF4-FFF2-40B4-BE49-F238E27FC236}">
                  <a16:creationId xmlns:a16="http://schemas.microsoft.com/office/drawing/2014/main" id="{D0A1D987-C993-408D-A25E-1A01D6AE1629}"/>
                </a:ext>
              </a:extLst>
            </p:cNvPr>
            <p:cNvSpPr/>
            <p:nvPr/>
          </p:nvSpPr>
          <p:spPr bwMode="auto">
            <a:xfrm>
              <a:off x="865226" y="4381882"/>
              <a:ext cx="4072704" cy="1450385"/>
            </a:xfrm>
            <a:prstGeom prst="rect">
              <a:avLst/>
            </a:prstGeom>
            <a:solidFill>
              <a:schemeClr val="accent4">
                <a:lumMod val="20000"/>
                <a:lumOff val="8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ts val="1200"/>
                </a:spcBef>
                <a:spcAft>
                  <a:spcPct val="0"/>
                </a:spcAft>
                <a:buClrTx/>
                <a:buSzTx/>
                <a:tabLst/>
              </a:pPr>
              <a:r>
                <a:rPr lang="en-US" b="1" dirty="0">
                  <a:solidFill>
                    <a:schemeClr val="tx1"/>
                  </a:solidFill>
                  <a:latin typeface="+mn-lt"/>
                  <a:ea typeface="+mn-ea"/>
                  <a:cs typeface="+mn-cs"/>
                </a:rPr>
                <a:t>For an ARIMA(</a:t>
              </a:r>
              <a:r>
                <a:rPr lang="en-US" b="1" i="1" dirty="0">
                  <a:solidFill>
                    <a:schemeClr val="tx1"/>
                  </a:solidFill>
                  <a:latin typeface="+mn-lt"/>
                  <a:ea typeface="+mn-ea"/>
                  <a:cs typeface="+mn-cs"/>
                </a:rPr>
                <a:t>p,d,0) </a:t>
              </a:r>
              <a:r>
                <a:rPr lang="en-US" b="1" dirty="0">
                  <a:solidFill>
                    <a:schemeClr val="tx1"/>
                  </a:solidFill>
                  <a:latin typeface="+mn-lt"/>
                  <a:ea typeface="+mn-ea"/>
                  <a:cs typeface="+mn-cs"/>
                </a:rPr>
                <a:t>model, ACF and PACF plots of differenced data would show:</a:t>
              </a:r>
            </a:p>
            <a:p>
              <a:pPr marL="171450" marR="0" indent="-171450" algn="l" defTabSz="914400" rtl="0" eaLnBrk="1" fontAlgn="base" latinLnBrk="0" hangingPunct="1">
                <a:lnSpc>
                  <a:spcPct val="100000"/>
                </a:lnSpc>
                <a:spcBef>
                  <a:spcPts val="1200"/>
                </a:spcBef>
                <a:spcAft>
                  <a:spcPct val="0"/>
                </a:spcAft>
                <a:buClrTx/>
                <a:buSzTx/>
                <a:buFont typeface="Wingdings" panose="05000000000000000000" pitchFamily="2" charset="2"/>
                <a:buChar char="§"/>
                <a:tabLst/>
              </a:pPr>
              <a:r>
                <a:rPr lang="en-US" b="1" dirty="0">
                  <a:solidFill>
                    <a:schemeClr val="tx1"/>
                  </a:solidFill>
                </a:rPr>
                <a:t>ACF exponentially decaying or sinusoidal</a:t>
              </a:r>
            </a:p>
            <a:p>
              <a:pPr marL="171450" marR="0" indent="-171450" algn="l" defTabSz="914400" rtl="0" eaLnBrk="1" fontAlgn="base" latinLnBrk="0" hangingPunct="1">
                <a:lnSpc>
                  <a:spcPct val="100000"/>
                </a:lnSpc>
                <a:spcBef>
                  <a:spcPts val="1200"/>
                </a:spcBef>
                <a:spcAft>
                  <a:spcPct val="0"/>
                </a:spcAft>
                <a:buClrTx/>
                <a:buSzTx/>
                <a:buFont typeface="Wingdings" panose="05000000000000000000" pitchFamily="2" charset="2"/>
                <a:buChar char="§"/>
                <a:tabLst/>
              </a:pPr>
              <a:r>
                <a:rPr lang="en-US" b="1" dirty="0">
                  <a:solidFill>
                    <a:schemeClr val="tx1"/>
                  </a:solidFill>
                  <a:latin typeface="+mn-lt"/>
                  <a:ea typeface="+mn-ea"/>
                  <a:cs typeface="+mn-cs"/>
                </a:rPr>
                <a:t>Significant spike at lag </a:t>
              </a:r>
              <a:r>
                <a:rPr lang="en-US" b="1" i="1" dirty="0">
                  <a:solidFill>
                    <a:schemeClr val="tx1"/>
                  </a:solidFill>
                  <a:latin typeface="+mn-lt"/>
                  <a:ea typeface="+mn-ea"/>
                  <a:cs typeface="+mn-cs"/>
                </a:rPr>
                <a:t>p </a:t>
              </a:r>
              <a:r>
                <a:rPr lang="en-US" b="1" dirty="0">
                  <a:solidFill>
                    <a:schemeClr val="tx1"/>
                  </a:solidFill>
                  <a:latin typeface="+mn-lt"/>
                  <a:ea typeface="+mn-ea"/>
                  <a:cs typeface="+mn-cs"/>
                </a:rPr>
                <a:t>in the PACF, but non beyond p</a:t>
              </a:r>
            </a:p>
          </p:txBody>
        </p:sp>
        <p:sp>
          <p:nvSpPr>
            <p:cNvPr id="46" name="Rectangle 45">
              <a:extLst>
                <a:ext uri="{FF2B5EF4-FFF2-40B4-BE49-F238E27FC236}">
                  <a16:creationId xmlns:a16="http://schemas.microsoft.com/office/drawing/2014/main" id="{EF3B9472-B759-4DF3-8614-B7729248D521}"/>
                </a:ext>
              </a:extLst>
            </p:cNvPr>
            <p:cNvSpPr/>
            <p:nvPr/>
          </p:nvSpPr>
          <p:spPr bwMode="auto">
            <a:xfrm>
              <a:off x="5045451" y="4387744"/>
              <a:ext cx="4072704" cy="1450385"/>
            </a:xfrm>
            <a:prstGeom prst="rect">
              <a:avLst/>
            </a:prstGeom>
            <a:solidFill>
              <a:schemeClr val="accent4">
                <a:lumMod val="20000"/>
                <a:lumOff val="8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ts val="1200"/>
                </a:spcBef>
                <a:spcAft>
                  <a:spcPct val="0"/>
                </a:spcAft>
                <a:buClrTx/>
                <a:buSzTx/>
                <a:tabLst/>
              </a:pPr>
              <a:r>
                <a:rPr lang="en-US" b="1" dirty="0">
                  <a:solidFill>
                    <a:schemeClr val="tx1"/>
                  </a:solidFill>
                  <a:latin typeface="+mn-lt"/>
                  <a:ea typeface="+mn-ea"/>
                  <a:cs typeface="+mn-cs"/>
                </a:rPr>
                <a:t>For an ARIMA(</a:t>
              </a:r>
              <a:r>
                <a:rPr lang="en-US" b="1" i="1" dirty="0">
                  <a:solidFill>
                    <a:schemeClr val="tx1"/>
                  </a:solidFill>
                </a:rPr>
                <a:t>0</a:t>
              </a:r>
              <a:r>
                <a:rPr lang="en-US" b="1" i="1" dirty="0">
                  <a:solidFill>
                    <a:schemeClr val="tx1"/>
                  </a:solidFill>
                  <a:latin typeface="+mn-lt"/>
                  <a:ea typeface="+mn-ea"/>
                  <a:cs typeface="+mn-cs"/>
                </a:rPr>
                <a:t>,d,q) </a:t>
              </a:r>
              <a:r>
                <a:rPr lang="en-US" b="1" dirty="0">
                  <a:solidFill>
                    <a:schemeClr val="tx1"/>
                  </a:solidFill>
                  <a:latin typeface="+mn-lt"/>
                  <a:ea typeface="+mn-ea"/>
                  <a:cs typeface="+mn-cs"/>
                </a:rPr>
                <a:t>model, ACF and PACF plots of differenced data would show:</a:t>
              </a:r>
            </a:p>
            <a:p>
              <a:pPr marL="171450" marR="0" indent="-171450" algn="l" defTabSz="914400" rtl="0" eaLnBrk="1" fontAlgn="base" latinLnBrk="0" hangingPunct="1">
                <a:lnSpc>
                  <a:spcPct val="100000"/>
                </a:lnSpc>
                <a:spcBef>
                  <a:spcPts val="1200"/>
                </a:spcBef>
                <a:spcAft>
                  <a:spcPct val="0"/>
                </a:spcAft>
                <a:buClrTx/>
                <a:buSzTx/>
                <a:buFont typeface="Wingdings" panose="05000000000000000000" pitchFamily="2" charset="2"/>
                <a:buChar char="§"/>
                <a:tabLst/>
              </a:pPr>
              <a:r>
                <a:rPr lang="en-US" b="1" dirty="0">
                  <a:solidFill>
                    <a:schemeClr val="tx1"/>
                  </a:solidFill>
                </a:rPr>
                <a:t>PACF exponentially decaying or sinusoidal</a:t>
              </a:r>
            </a:p>
            <a:p>
              <a:pPr marL="171450" marR="0" indent="-171450" algn="l" defTabSz="914400" rtl="0" eaLnBrk="1" fontAlgn="base" latinLnBrk="0" hangingPunct="1">
                <a:lnSpc>
                  <a:spcPct val="100000"/>
                </a:lnSpc>
                <a:spcBef>
                  <a:spcPts val="1200"/>
                </a:spcBef>
                <a:spcAft>
                  <a:spcPct val="0"/>
                </a:spcAft>
                <a:buClrTx/>
                <a:buSzTx/>
                <a:buFont typeface="Wingdings" panose="05000000000000000000" pitchFamily="2" charset="2"/>
                <a:buChar char="§"/>
                <a:tabLst/>
              </a:pPr>
              <a:r>
                <a:rPr lang="en-US" b="1" dirty="0">
                  <a:solidFill>
                    <a:schemeClr val="tx1"/>
                  </a:solidFill>
                  <a:latin typeface="+mn-lt"/>
                  <a:ea typeface="+mn-ea"/>
                  <a:cs typeface="+mn-cs"/>
                </a:rPr>
                <a:t>Significant spike at lag </a:t>
              </a:r>
              <a:r>
                <a:rPr lang="en-US" b="1" i="1" dirty="0">
                  <a:solidFill>
                    <a:schemeClr val="tx1"/>
                  </a:solidFill>
                </a:rPr>
                <a:t>q</a:t>
              </a:r>
              <a:r>
                <a:rPr lang="en-US" b="1" i="1" dirty="0">
                  <a:solidFill>
                    <a:schemeClr val="tx1"/>
                  </a:solidFill>
                  <a:latin typeface="+mn-lt"/>
                  <a:ea typeface="+mn-ea"/>
                  <a:cs typeface="+mn-cs"/>
                </a:rPr>
                <a:t> </a:t>
              </a:r>
              <a:r>
                <a:rPr lang="en-US" b="1" dirty="0">
                  <a:solidFill>
                    <a:schemeClr val="tx1"/>
                  </a:solidFill>
                  <a:latin typeface="+mn-lt"/>
                  <a:ea typeface="+mn-ea"/>
                  <a:cs typeface="+mn-cs"/>
                </a:rPr>
                <a:t>in the ACF, but non beyond q</a:t>
              </a:r>
            </a:p>
          </p:txBody>
        </p:sp>
      </p:grpSp>
      <p:sp>
        <p:nvSpPr>
          <p:cNvPr id="52" name="Rectangle: Rounded Corners 51">
            <a:extLst>
              <a:ext uri="{FF2B5EF4-FFF2-40B4-BE49-F238E27FC236}">
                <a16:creationId xmlns:a16="http://schemas.microsoft.com/office/drawing/2014/main" id="{6168666A-2938-48E7-949B-5D5CCE5F29BC}"/>
              </a:ext>
            </a:extLst>
          </p:cNvPr>
          <p:cNvSpPr/>
          <p:nvPr/>
        </p:nvSpPr>
        <p:spPr bwMode="auto">
          <a:xfrm>
            <a:off x="1509937" y="5943600"/>
            <a:ext cx="6794275" cy="381000"/>
          </a:xfrm>
          <a:prstGeom prst="roundRect">
            <a:avLst/>
          </a:prstGeom>
          <a:solidFill>
            <a:schemeClr val="tx2">
              <a:lumMod val="20000"/>
              <a:lumOff val="80000"/>
            </a:schemeClr>
          </a:solidFill>
          <a:ln>
            <a:solidFill>
              <a:srgbClr val="80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000" b="1" dirty="0">
                <a:solidFill>
                  <a:schemeClr val="tx1"/>
                </a:solidFill>
                <a:latin typeface="+mn-lt"/>
                <a:ea typeface="+mn-ea"/>
                <a:cs typeface="+mn-cs"/>
              </a:rPr>
              <a:t>If both </a:t>
            </a:r>
            <a:r>
              <a:rPr lang="en-US" sz="1000" b="1" i="1" dirty="0">
                <a:solidFill>
                  <a:schemeClr val="tx1"/>
                </a:solidFill>
                <a:latin typeface="+mn-lt"/>
                <a:ea typeface="+mn-ea"/>
                <a:cs typeface="+mn-cs"/>
              </a:rPr>
              <a:t>p </a:t>
            </a:r>
            <a:r>
              <a:rPr lang="en-US" sz="1000" b="1" dirty="0">
                <a:solidFill>
                  <a:schemeClr val="tx1"/>
                </a:solidFill>
                <a:latin typeface="+mn-lt"/>
                <a:ea typeface="+mn-ea"/>
                <a:cs typeface="+mn-cs"/>
              </a:rPr>
              <a:t>and </a:t>
            </a:r>
            <a:r>
              <a:rPr lang="en-US" sz="1000" b="1" i="1" dirty="0">
                <a:solidFill>
                  <a:schemeClr val="tx1"/>
                </a:solidFill>
                <a:latin typeface="+mn-lt"/>
                <a:ea typeface="+mn-ea"/>
                <a:cs typeface="+mn-cs"/>
              </a:rPr>
              <a:t>q </a:t>
            </a:r>
            <a:r>
              <a:rPr lang="en-US" sz="1000" b="1" dirty="0">
                <a:solidFill>
                  <a:schemeClr val="tx1"/>
                </a:solidFill>
                <a:latin typeface="+mn-lt"/>
                <a:ea typeface="+mn-ea"/>
                <a:cs typeface="+mn-cs"/>
              </a:rPr>
              <a:t>are positive, then plots don’t help in finding value of p and q</a:t>
            </a:r>
          </a:p>
        </p:txBody>
      </p:sp>
    </p:spTree>
    <p:extLst>
      <p:ext uri="{BB962C8B-B14F-4D97-AF65-F5344CB8AC3E}">
        <p14:creationId xmlns:p14="http://schemas.microsoft.com/office/powerpoint/2010/main" val="2686567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5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wipe(up)">
                                      <p:cBhvr>
                                        <p:cTn id="37" dur="500"/>
                                        <p:tgtEl>
                                          <p:spTgt spid="3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500"/>
                                        <p:tgtEl>
                                          <p:spTgt spid="3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500"/>
                                        <p:tgtEl>
                                          <p:spTgt spid="3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up)">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500"/>
                                        <p:tgtEl>
                                          <p:spTgt spid="3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fade">
                                      <p:cBhvr>
                                        <p:cTn id="72" dur="500"/>
                                        <p:tgtEl>
                                          <p:spTgt spid="53"/>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2"/>
                                        </p:tgtEl>
                                        <p:attrNameLst>
                                          <p:attrName>style.visibility</p:attrName>
                                        </p:attrNameLst>
                                      </p:cBhvr>
                                      <p:to>
                                        <p:strVal val="visible"/>
                                      </p:to>
                                    </p:set>
                                    <p:animEffect transition="in" filter="fade">
                                      <p:cBhvr>
                                        <p:cTn id="7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P spid="23" grpId="0" animBg="1"/>
      <p:bldP spid="26" grpId="0" animBg="1"/>
      <p:bldP spid="27" grpId="0" animBg="1"/>
      <p:bldP spid="32" grpId="0" animBg="1"/>
      <p:bldP spid="31" grpId="0" animBg="1"/>
      <p:bldP spid="33" grpId="0" animBg="1"/>
      <p:bldP spid="38" grpId="0" animBg="1"/>
      <p:bldP spid="5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516C19-559B-4E91-AE08-9182E772266C}"/>
              </a:ext>
            </a:extLst>
          </p:cNvPr>
          <p:cNvSpPr/>
          <p:nvPr/>
        </p:nvSpPr>
        <p:spPr bwMode="auto">
          <a:xfrm>
            <a:off x="3236912" y="6629400"/>
            <a:ext cx="34290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bg1"/>
                </a:solidFill>
              </a:rPr>
              <a:t>ARIMA MODEL</a:t>
            </a:r>
            <a:endParaRPr lang="en-US" sz="1600" b="1" dirty="0">
              <a:solidFill>
                <a:schemeClr val="bg1"/>
              </a:solidFill>
              <a:latin typeface="+mn-lt"/>
              <a:ea typeface="+mn-ea"/>
              <a:cs typeface="+mn-cs"/>
            </a:endParaRPr>
          </a:p>
        </p:txBody>
      </p:sp>
      <p:sp>
        <p:nvSpPr>
          <p:cNvPr id="4" name="Rectangle 3">
            <a:extLst>
              <a:ext uri="{FF2B5EF4-FFF2-40B4-BE49-F238E27FC236}">
                <a16:creationId xmlns:a16="http://schemas.microsoft.com/office/drawing/2014/main" id="{424353C7-7992-4E49-B2A1-C34627894DF7}"/>
              </a:ext>
            </a:extLst>
          </p:cNvPr>
          <p:cNvSpPr/>
          <p:nvPr/>
        </p:nvSpPr>
        <p:spPr bwMode="auto">
          <a:xfrm>
            <a:off x="303212" y="338781"/>
            <a:ext cx="8867776" cy="285107"/>
          </a:xfrm>
          <a:prstGeom prst="rect">
            <a:avLst/>
          </a:prstGeom>
          <a:solidFill>
            <a:srgbClr val="CBD3D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rPr>
              <a:t>NON-SEASONAL ARIMA MODEL</a:t>
            </a:r>
            <a:endParaRPr lang="en-US" sz="1200" b="1" dirty="0">
              <a:solidFill>
                <a:schemeClr val="tx1"/>
              </a:solidFill>
              <a:latin typeface="+mn-lt"/>
              <a:ea typeface="+mn-ea"/>
              <a:cs typeface="+mn-cs"/>
            </a:endParaRPr>
          </a:p>
        </p:txBody>
      </p:sp>
      <p:pic>
        <p:nvPicPr>
          <p:cNvPr id="7" name="Picture 6">
            <a:extLst>
              <a:ext uri="{FF2B5EF4-FFF2-40B4-BE49-F238E27FC236}">
                <a16:creationId xmlns:a16="http://schemas.microsoft.com/office/drawing/2014/main" id="{1C387151-0103-4DDA-B0B0-3FDD6BA17A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1701" y="716756"/>
            <a:ext cx="4114800" cy="1371600"/>
          </a:xfrm>
          <a:prstGeom prst="rect">
            <a:avLst/>
          </a:prstGeom>
        </p:spPr>
      </p:pic>
      <p:pic>
        <p:nvPicPr>
          <p:cNvPr id="8" name="Picture 7">
            <a:extLst>
              <a:ext uri="{FF2B5EF4-FFF2-40B4-BE49-F238E27FC236}">
                <a16:creationId xmlns:a16="http://schemas.microsoft.com/office/drawing/2014/main" id="{8689C487-78A5-42CA-854E-1C87401B43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1701" y="2133600"/>
            <a:ext cx="4114800" cy="1371600"/>
          </a:xfrm>
          <a:prstGeom prst="rect">
            <a:avLst/>
          </a:prstGeom>
        </p:spPr>
      </p:pic>
      <p:pic>
        <p:nvPicPr>
          <p:cNvPr id="10" name="Picture 9">
            <a:extLst>
              <a:ext uri="{FF2B5EF4-FFF2-40B4-BE49-F238E27FC236}">
                <a16:creationId xmlns:a16="http://schemas.microsoft.com/office/drawing/2014/main" id="{3A9BA1B9-58E5-4F7E-90F2-DB158CDE9F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5115" y="1120378"/>
            <a:ext cx="3962400" cy="1981200"/>
          </a:xfrm>
          <a:prstGeom prst="rect">
            <a:avLst/>
          </a:prstGeom>
        </p:spPr>
      </p:pic>
      <p:cxnSp>
        <p:nvCxnSpPr>
          <p:cNvPr id="13" name="Straight Arrow Connector 12">
            <a:extLst>
              <a:ext uri="{FF2B5EF4-FFF2-40B4-BE49-F238E27FC236}">
                <a16:creationId xmlns:a16="http://schemas.microsoft.com/office/drawing/2014/main" id="{79EDA82B-A028-4138-9757-2665641DB448}"/>
              </a:ext>
            </a:extLst>
          </p:cNvPr>
          <p:cNvCxnSpPr>
            <a:stCxn id="10" idx="3"/>
            <a:endCxn id="7" idx="1"/>
          </p:cNvCxnSpPr>
          <p:nvPr/>
        </p:nvCxnSpPr>
        <p:spPr bwMode="auto">
          <a:xfrm flipV="1">
            <a:off x="4177515" y="1402556"/>
            <a:ext cx="314186" cy="708422"/>
          </a:xfrm>
          <a:prstGeom prst="straightConnector1">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cxnSp>
        <p:nvCxnSpPr>
          <p:cNvPr id="15" name="Straight Arrow Connector 14">
            <a:extLst>
              <a:ext uri="{FF2B5EF4-FFF2-40B4-BE49-F238E27FC236}">
                <a16:creationId xmlns:a16="http://schemas.microsoft.com/office/drawing/2014/main" id="{C0D229F2-8C72-4D79-8148-C70EEC62DA61}"/>
              </a:ext>
            </a:extLst>
          </p:cNvPr>
          <p:cNvCxnSpPr>
            <a:stCxn id="10" idx="3"/>
            <a:endCxn id="8" idx="1"/>
          </p:cNvCxnSpPr>
          <p:nvPr/>
        </p:nvCxnSpPr>
        <p:spPr bwMode="auto">
          <a:xfrm>
            <a:off x="4177515" y="2110978"/>
            <a:ext cx="314186" cy="708422"/>
          </a:xfrm>
          <a:prstGeom prst="straightConnector1">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sp>
        <p:nvSpPr>
          <p:cNvPr id="17" name="Rectangle: Rounded Corners 16">
            <a:extLst>
              <a:ext uri="{FF2B5EF4-FFF2-40B4-BE49-F238E27FC236}">
                <a16:creationId xmlns:a16="http://schemas.microsoft.com/office/drawing/2014/main" id="{4EFAE5A5-D812-4AE4-8670-B34AC2C55415}"/>
              </a:ext>
            </a:extLst>
          </p:cNvPr>
          <p:cNvSpPr/>
          <p:nvPr/>
        </p:nvSpPr>
        <p:spPr bwMode="auto">
          <a:xfrm>
            <a:off x="8454101" y="1943684"/>
            <a:ext cx="1296324" cy="474559"/>
          </a:xfrm>
          <a:prstGeom prst="roundRect">
            <a:avLst/>
          </a:prstGeom>
          <a:solidFill>
            <a:schemeClr val="bg1">
              <a:lumMod val="95000"/>
            </a:schemeClr>
          </a:solidFill>
          <a:ln>
            <a:solidFill>
              <a:srgbClr val="80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000" dirty="0">
                <a:solidFill>
                  <a:schemeClr val="tx1"/>
                </a:solidFill>
                <a:latin typeface="+mn-lt"/>
                <a:ea typeface="+mn-ea"/>
                <a:cs typeface="+mn-cs"/>
              </a:rPr>
              <a:t>Looks like ARIMA(3,0,0) model</a:t>
            </a:r>
          </a:p>
        </p:txBody>
      </p:sp>
      <p:grpSp>
        <p:nvGrpSpPr>
          <p:cNvPr id="25" name="Group 24">
            <a:extLst>
              <a:ext uri="{FF2B5EF4-FFF2-40B4-BE49-F238E27FC236}">
                <a16:creationId xmlns:a16="http://schemas.microsoft.com/office/drawing/2014/main" id="{7CC5CDC1-1EA0-4056-9E7F-972513A62996}"/>
              </a:ext>
            </a:extLst>
          </p:cNvPr>
          <p:cNvGrpSpPr/>
          <p:nvPr/>
        </p:nvGrpSpPr>
        <p:grpSpPr>
          <a:xfrm>
            <a:off x="532349" y="3913820"/>
            <a:ext cx="3959352" cy="2334581"/>
            <a:chOff x="532349" y="3913820"/>
            <a:chExt cx="3959352" cy="2334581"/>
          </a:xfrm>
        </p:grpSpPr>
        <p:pic>
          <p:nvPicPr>
            <p:cNvPr id="19" name="Picture 18">
              <a:extLst>
                <a:ext uri="{FF2B5EF4-FFF2-40B4-BE49-F238E27FC236}">
                  <a16:creationId xmlns:a16="http://schemas.microsoft.com/office/drawing/2014/main" id="{615B565E-115F-4745-947E-2BA80D1191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2349" y="3913820"/>
              <a:ext cx="3959352" cy="1979676"/>
            </a:xfrm>
            <a:prstGeom prst="rect">
              <a:avLst/>
            </a:prstGeom>
          </p:spPr>
        </p:pic>
        <p:sp>
          <p:nvSpPr>
            <p:cNvPr id="22" name="Rectangle: Rounded Corners 21">
              <a:extLst>
                <a:ext uri="{FF2B5EF4-FFF2-40B4-BE49-F238E27FC236}">
                  <a16:creationId xmlns:a16="http://schemas.microsoft.com/office/drawing/2014/main" id="{1E6EBB31-388E-4650-A99B-DF2C0B6E526E}"/>
                </a:ext>
              </a:extLst>
            </p:cNvPr>
            <p:cNvSpPr/>
            <p:nvPr/>
          </p:nvSpPr>
          <p:spPr bwMode="auto">
            <a:xfrm>
              <a:off x="1548152" y="5930323"/>
              <a:ext cx="1879259" cy="318078"/>
            </a:xfrm>
            <a:prstGeom prst="roundRect">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000" dirty="0">
                  <a:solidFill>
                    <a:schemeClr val="tx1"/>
                  </a:solidFill>
                  <a:latin typeface="+mn-lt"/>
                  <a:ea typeface="+mn-ea"/>
                  <a:cs typeface="+mn-cs"/>
                </a:rPr>
                <a:t>AIC = 340.3 (Better Model)</a:t>
              </a:r>
            </a:p>
          </p:txBody>
        </p:sp>
      </p:grpSp>
      <p:grpSp>
        <p:nvGrpSpPr>
          <p:cNvPr id="26" name="Group 25">
            <a:extLst>
              <a:ext uri="{FF2B5EF4-FFF2-40B4-BE49-F238E27FC236}">
                <a16:creationId xmlns:a16="http://schemas.microsoft.com/office/drawing/2014/main" id="{A51C653F-F997-46B1-980B-D76D7CA970B3}"/>
              </a:ext>
            </a:extLst>
          </p:cNvPr>
          <p:cNvGrpSpPr/>
          <p:nvPr/>
        </p:nvGrpSpPr>
        <p:grpSpPr>
          <a:xfrm>
            <a:off x="5142911" y="3913820"/>
            <a:ext cx="3959352" cy="2334581"/>
            <a:chOff x="5142911" y="3913820"/>
            <a:chExt cx="3959352" cy="2334581"/>
          </a:xfrm>
        </p:grpSpPr>
        <p:pic>
          <p:nvPicPr>
            <p:cNvPr id="21" name="Picture 20">
              <a:extLst>
                <a:ext uri="{FF2B5EF4-FFF2-40B4-BE49-F238E27FC236}">
                  <a16:creationId xmlns:a16="http://schemas.microsoft.com/office/drawing/2014/main" id="{356FED02-FC1C-462E-8DEC-CB6BDD79E2D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42911" y="3913820"/>
              <a:ext cx="3959352" cy="1979676"/>
            </a:xfrm>
            <a:prstGeom prst="rect">
              <a:avLst/>
            </a:prstGeom>
          </p:spPr>
        </p:pic>
        <p:sp>
          <p:nvSpPr>
            <p:cNvPr id="23" name="Rectangle: Rounded Corners 22">
              <a:extLst>
                <a:ext uri="{FF2B5EF4-FFF2-40B4-BE49-F238E27FC236}">
                  <a16:creationId xmlns:a16="http://schemas.microsoft.com/office/drawing/2014/main" id="{E360A341-FCC1-43A2-A718-361528D7B841}"/>
                </a:ext>
              </a:extLst>
            </p:cNvPr>
            <p:cNvSpPr/>
            <p:nvPr/>
          </p:nvSpPr>
          <p:spPr bwMode="auto">
            <a:xfrm>
              <a:off x="6399212" y="5930323"/>
              <a:ext cx="1750089" cy="318078"/>
            </a:xfrm>
            <a:prstGeom prst="roundRect">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000" dirty="0">
                  <a:solidFill>
                    <a:schemeClr val="tx1"/>
                  </a:solidFill>
                  <a:latin typeface="+mn-lt"/>
                  <a:ea typeface="+mn-ea"/>
                  <a:cs typeface="+mn-cs"/>
                </a:rPr>
                <a:t>AIC = 342.3</a:t>
              </a:r>
            </a:p>
          </p:txBody>
        </p:sp>
      </p:grpSp>
      <p:graphicFrame>
        <p:nvGraphicFramePr>
          <p:cNvPr id="24" name="Object 23">
            <a:extLst>
              <a:ext uri="{FF2B5EF4-FFF2-40B4-BE49-F238E27FC236}">
                <a16:creationId xmlns:a16="http://schemas.microsoft.com/office/drawing/2014/main" id="{EB8F30B9-662B-44DE-A6B2-4D23A08F3B04}"/>
              </a:ext>
            </a:extLst>
          </p:cNvPr>
          <p:cNvGraphicFramePr>
            <a:graphicFrameLocks noChangeAspect="1"/>
          </p:cNvGraphicFramePr>
          <p:nvPr>
            <p:extLst>
              <p:ext uri="{D42A27DB-BD31-4B8C-83A1-F6EECF244321}">
                <p14:modId xmlns:p14="http://schemas.microsoft.com/office/powerpoint/2010/main" val="837795550"/>
              </p:ext>
            </p:extLst>
          </p:nvPr>
        </p:nvGraphicFramePr>
        <p:xfrm>
          <a:off x="8723313" y="6243637"/>
          <a:ext cx="914400" cy="771525"/>
        </p:xfrm>
        <a:graphic>
          <a:graphicData uri="http://schemas.openxmlformats.org/presentationml/2006/ole">
            <mc:AlternateContent xmlns:mc="http://schemas.openxmlformats.org/markup-compatibility/2006">
              <mc:Choice xmlns:v="urn:schemas-microsoft-com:vml" Requires="v">
                <p:oleObj spid="_x0000_s1149142" name="Packager Shell Object" showAsIcon="1" r:id="rId8" imgW="914400" imgH="771480" progId="Package">
                  <p:embed/>
                </p:oleObj>
              </mc:Choice>
              <mc:Fallback>
                <p:oleObj name="Packager Shell Object" showAsIcon="1" r:id="rId8" imgW="914400" imgH="771480" progId="Package">
                  <p:embed/>
                  <p:pic>
                    <p:nvPicPr>
                      <p:cNvPr id="0" name=""/>
                      <p:cNvPicPr/>
                      <p:nvPr/>
                    </p:nvPicPr>
                    <p:blipFill>
                      <a:blip r:embed="rId9"/>
                      <a:stretch>
                        <a:fillRect/>
                      </a:stretch>
                    </p:blipFill>
                    <p:spPr>
                      <a:xfrm>
                        <a:off x="8723313" y="6243637"/>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349426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7B0BE91C-F29C-46B4-9BC5-C8CF785C32D8}"/>
              </a:ext>
            </a:extLst>
          </p:cNvPr>
          <p:cNvSpPr/>
          <p:nvPr/>
        </p:nvSpPr>
        <p:spPr bwMode="auto">
          <a:xfrm>
            <a:off x="227012" y="2231576"/>
            <a:ext cx="9448800" cy="4188284"/>
          </a:xfrm>
          <a:prstGeom prst="rect">
            <a:avLst/>
          </a:prstGeom>
          <a:solidFill>
            <a:schemeClr val="bg1"/>
          </a:solidFill>
          <a:ln w="19050">
            <a:solidFill>
              <a:schemeClr val="bg1">
                <a:lumMod val="75000"/>
              </a:schemeClr>
            </a:solidFill>
            <a:prstDash val="sysDash"/>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3" name="Rectangle 2">
            <a:extLst>
              <a:ext uri="{FF2B5EF4-FFF2-40B4-BE49-F238E27FC236}">
                <a16:creationId xmlns:a16="http://schemas.microsoft.com/office/drawing/2014/main" id="{C8A66BA7-E48C-49E1-BBAE-D0F777AAA86A}"/>
              </a:ext>
            </a:extLst>
          </p:cNvPr>
          <p:cNvSpPr/>
          <p:nvPr/>
        </p:nvSpPr>
        <p:spPr bwMode="auto">
          <a:xfrm>
            <a:off x="304973" y="87086"/>
            <a:ext cx="8867776" cy="598714"/>
          </a:xfrm>
          <a:prstGeom prst="rect">
            <a:avLst/>
          </a:prstGeom>
          <a:solidFill>
            <a:srgbClr val="CBD3D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endParaRPr lang="en-US" sz="1200" b="1" dirty="0">
              <a:solidFill>
                <a:schemeClr val="tx1"/>
              </a:solidFill>
              <a:latin typeface="+mn-lt"/>
              <a:ea typeface="+mn-ea"/>
              <a:cs typeface="+mn-cs"/>
            </a:endParaRPr>
          </a:p>
        </p:txBody>
      </p:sp>
      <p:sp>
        <p:nvSpPr>
          <p:cNvPr id="4" name="Rectangle: Rounded Corners 3">
            <a:extLst>
              <a:ext uri="{FF2B5EF4-FFF2-40B4-BE49-F238E27FC236}">
                <a16:creationId xmlns:a16="http://schemas.microsoft.com/office/drawing/2014/main" id="{2814897B-DB57-43AE-80A1-2DB3E956E594}"/>
              </a:ext>
            </a:extLst>
          </p:cNvPr>
          <p:cNvSpPr/>
          <p:nvPr/>
        </p:nvSpPr>
        <p:spPr bwMode="auto">
          <a:xfrm>
            <a:off x="2901811" y="158021"/>
            <a:ext cx="2560320" cy="422502"/>
          </a:xfrm>
          <a:prstGeom prst="roundRect">
            <a:avLst/>
          </a:prstGeom>
          <a:solidFill>
            <a:srgbClr val="666666"/>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ts val="200"/>
              </a:spcBef>
              <a:spcAft>
                <a:spcPct val="0"/>
              </a:spcAft>
              <a:buClrTx/>
              <a:buSzTx/>
              <a:tabLst/>
            </a:pPr>
            <a:r>
              <a:rPr lang="en-US" sz="1200" b="1" dirty="0">
                <a:solidFill>
                  <a:schemeClr val="bg1"/>
                </a:solidFill>
                <a:latin typeface="+mn-lt"/>
                <a:ea typeface="+mn-ea"/>
                <a:cs typeface="+mn-cs"/>
              </a:rPr>
              <a:t>Non Seasonal Part of the Model</a:t>
            </a:r>
          </a:p>
          <a:p>
            <a:pPr marR="0" defTabSz="914400" rtl="0" eaLnBrk="1" fontAlgn="base" latinLnBrk="0" hangingPunct="1">
              <a:lnSpc>
                <a:spcPct val="100000"/>
              </a:lnSpc>
              <a:spcBef>
                <a:spcPts val="200"/>
              </a:spcBef>
              <a:spcAft>
                <a:spcPct val="0"/>
              </a:spcAft>
              <a:buClrTx/>
              <a:buSzTx/>
              <a:tabLst/>
            </a:pPr>
            <a:r>
              <a:rPr lang="en-US" sz="1200" b="1" dirty="0">
                <a:solidFill>
                  <a:schemeClr val="bg1"/>
                </a:solidFill>
              </a:rPr>
              <a:t>(</a:t>
            </a:r>
            <a:r>
              <a:rPr lang="en-US" sz="1200" b="1" i="1" dirty="0">
                <a:solidFill>
                  <a:schemeClr val="bg1"/>
                </a:solidFill>
              </a:rPr>
              <a:t>p, d, q</a:t>
            </a:r>
            <a:r>
              <a:rPr lang="en-US" sz="1200" b="1" dirty="0">
                <a:solidFill>
                  <a:schemeClr val="bg1"/>
                </a:solidFill>
              </a:rPr>
              <a:t>)</a:t>
            </a:r>
            <a:endParaRPr lang="en-US" sz="1200" b="1" dirty="0">
              <a:solidFill>
                <a:schemeClr val="bg1"/>
              </a:solidFill>
              <a:latin typeface="+mn-lt"/>
              <a:ea typeface="+mn-ea"/>
              <a:cs typeface="+mn-cs"/>
            </a:endParaRPr>
          </a:p>
        </p:txBody>
      </p:sp>
      <p:sp>
        <p:nvSpPr>
          <p:cNvPr id="5" name="Rectangle: Rounded Corners 4">
            <a:extLst>
              <a:ext uri="{FF2B5EF4-FFF2-40B4-BE49-F238E27FC236}">
                <a16:creationId xmlns:a16="http://schemas.microsoft.com/office/drawing/2014/main" id="{71154B0A-2C32-4A56-B9D9-6E865492CB64}"/>
              </a:ext>
            </a:extLst>
          </p:cNvPr>
          <p:cNvSpPr/>
          <p:nvPr/>
        </p:nvSpPr>
        <p:spPr bwMode="auto">
          <a:xfrm>
            <a:off x="6483504" y="158021"/>
            <a:ext cx="2560320" cy="422502"/>
          </a:xfrm>
          <a:prstGeom prst="roundRect">
            <a:avLst/>
          </a:prstGeom>
          <a:solidFill>
            <a:srgbClr val="666666"/>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ts val="200"/>
              </a:spcBef>
              <a:spcAft>
                <a:spcPct val="0"/>
              </a:spcAft>
              <a:buClrTx/>
              <a:buSzTx/>
              <a:tabLst/>
            </a:pPr>
            <a:r>
              <a:rPr lang="en-US" sz="1200" b="1" dirty="0">
                <a:solidFill>
                  <a:schemeClr val="bg1"/>
                </a:solidFill>
                <a:latin typeface="+mn-lt"/>
                <a:ea typeface="+mn-ea"/>
                <a:cs typeface="+mn-cs"/>
              </a:rPr>
              <a:t>Seasonal Part of the Model</a:t>
            </a:r>
          </a:p>
          <a:p>
            <a:pPr marR="0" defTabSz="914400" rtl="0" eaLnBrk="1" fontAlgn="base" latinLnBrk="0" hangingPunct="1">
              <a:lnSpc>
                <a:spcPct val="100000"/>
              </a:lnSpc>
              <a:spcBef>
                <a:spcPts val="200"/>
              </a:spcBef>
              <a:spcAft>
                <a:spcPct val="0"/>
              </a:spcAft>
              <a:buClrTx/>
              <a:buSzTx/>
              <a:tabLst/>
            </a:pPr>
            <a:r>
              <a:rPr lang="en-US" sz="1200" b="1" dirty="0">
                <a:solidFill>
                  <a:schemeClr val="bg1"/>
                </a:solidFill>
              </a:rPr>
              <a:t>(P, D, Q)</a:t>
            </a:r>
            <a:r>
              <a:rPr lang="en-US" sz="1200" b="1" baseline="-25000" dirty="0">
                <a:solidFill>
                  <a:schemeClr val="bg1"/>
                </a:solidFill>
              </a:rPr>
              <a:t>m</a:t>
            </a:r>
            <a:endParaRPr lang="en-US" sz="1200" b="1" baseline="-25000" dirty="0">
              <a:solidFill>
                <a:schemeClr val="bg1"/>
              </a:solidFill>
              <a:latin typeface="+mn-lt"/>
              <a:ea typeface="+mn-ea"/>
              <a:cs typeface="+mn-cs"/>
            </a:endParaRPr>
          </a:p>
        </p:txBody>
      </p:sp>
      <p:sp>
        <p:nvSpPr>
          <p:cNvPr id="6" name="Rectangle: Rounded Corners 5">
            <a:extLst>
              <a:ext uri="{FF2B5EF4-FFF2-40B4-BE49-F238E27FC236}">
                <a16:creationId xmlns:a16="http://schemas.microsoft.com/office/drawing/2014/main" id="{B83DC536-4E41-4EA4-9B38-26F43630852B}"/>
              </a:ext>
            </a:extLst>
          </p:cNvPr>
          <p:cNvSpPr/>
          <p:nvPr/>
        </p:nvSpPr>
        <p:spPr bwMode="auto">
          <a:xfrm>
            <a:off x="418255" y="158021"/>
            <a:ext cx="1462184" cy="422502"/>
          </a:xfrm>
          <a:prstGeom prst="roundRect">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ts val="200"/>
              </a:spcBef>
              <a:spcAft>
                <a:spcPct val="0"/>
              </a:spcAft>
              <a:buClrTx/>
              <a:buSzTx/>
              <a:tabLst/>
            </a:pPr>
            <a:r>
              <a:rPr lang="en-US" sz="1200" b="1" dirty="0">
                <a:solidFill>
                  <a:schemeClr val="bg1"/>
                </a:solidFill>
                <a:latin typeface="+mn-lt"/>
                <a:ea typeface="+mn-ea"/>
                <a:cs typeface="+mn-cs"/>
              </a:rPr>
              <a:t>Seasonal ARIMA Model</a:t>
            </a:r>
          </a:p>
        </p:txBody>
      </p:sp>
      <p:sp>
        <p:nvSpPr>
          <p:cNvPr id="7" name="Equals 6">
            <a:extLst>
              <a:ext uri="{FF2B5EF4-FFF2-40B4-BE49-F238E27FC236}">
                <a16:creationId xmlns:a16="http://schemas.microsoft.com/office/drawing/2014/main" id="{ED5D4C44-1041-4209-918B-D05A3908A488}"/>
              </a:ext>
            </a:extLst>
          </p:cNvPr>
          <p:cNvSpPr/>
          <p:nvPr/>
        </p:nvSpPr>
        <p:spPr bwMode="auto">
          <a:xfrm>
            <a:off x="2200625" y="217126"/>
            <a:ext cx="381000" cy="304292"/>
          </a:xfrm>
          <a:prstGeom prst="mathEqual">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9" name="Plus Sign 8">
            <a:extLst>
              <a:ext uri="{FF2B5EF4-FFF2-40B4-BE49-F238E27FC236}">
                <a16:creationId xmlns:a16="http://schemas.microsoft.com/office/drawing/2014/main" id="{6DEF7150-6C89-4970-BA6D-23DAEA48B8B9}"/>
              </a:ext>
            </a:extLst>
          </p:cNvPr>
          <p:cNvSpPr/>
          <p:nvPr/>
        </p:nvSpPr>
        <p:spPr bwMode="auto">
          <a:xfrm>
            <a:off x="5782317" y="195532"/>
            <a:ext cx="381000" cy="347481"/>
          </a:xfrm>
          <a:prstGeom prst="mathPlus">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grpSp>
        <p:nvGrpSpPr>
          <p:cNvPr id="46" name="Group 45">
            <a:extLst>
              <a:ext uri="{FF2B5EF4-FFF2-40B4-BE49-F238E27FC236}">
                <a16:creationId xmlns:a16="http://schemas.microsoft.com/office/drawing/2014/main" id="{7B780F7E-9B94-4E54-9C32-36440818375C}"/>
              </a:ext>
            </a:extLst>
          </p:cNvPr>
          <p:cNvGrpSpPr/>
          <p:nvPr/>
        </p:nvGrpSpPr>
        <p:grpSpPr>
          <a:xfrm>
            <a:off x="2734171" y="580523"/>
            <a:ext cx="2895600" cy="1575689"/>
            <a:chOff x="2734171" y="580523"/>
            <a:chExt cx="2895600" cy="1575689"/>
          </a:xfrm>
        </p:grpSpPr>
        <p:sp>
          <p:nvSpPr>
            <p:cNvPr id="12" name="Rectangle 11">
              <a:extLst>
                <a:ext uri="{FF2B5EF4-FFF2-40B4-BE49-F238E27FC236}">
                  <a16:creationId xmlns:a16="http://schemas.microsoft.com/office/drawing/2014/main" id="{5F0A8E9B-7DF4-4531-8BE5-119062ACA692}"/>
                </a:ext>
              </a:extLst>
            </p:cNvPr>
            <p:cNvSpPr/>
            <p:nvPr/>
          </p:nvSpPr>
          <p:spPr bwMode="auto">
            <a:xfrm>
              <a:off x="2734171" y="860812"/>
              <a:ext cx="2895600" cy="1295400"/>
            </a:xfrm>
            <a:prstGeom prst="rect">
              <a:avLst/>
            </a:prstGeom>
            <a:solidFill>
              <a:srgbClr val="80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000" b="0" dirty="0">
                  <a:solidFill>
                    <a:schemeClr val="bg1"/>
                  </a:solidFill>
                  <a:latin typeface="+mn-lt"/>
                  <a:ea typeface="+mn-ea"/>
                  <a:cs typeface="+mn-cs"/>
                </a:rPr>
                <a:t>(p, d, q) are estimated using ACF and PACF plots as discussed previously</a:t>
              </a:r>
            </a:p>
          </p:txBody>
        </p:sp>
        <p:cxnSp>
          <p:nvCxnSpPr>
            <p:cNvPr id="15" name="Straight Arrow Connector 14">
              <a:extLst>
                <a:ext uri="{FF2B5EF4-FFF2-40B4-BE49-F238E27FC236}">
                  <a16:creationId xmlns:a16="http://schemas.microsoft.com/office/drawing/2014/main" id="{121C9DCB-C902-485C-A553-14ABDAFE9499}"/>
                </a:ext>
              </a:extLst>
            </p:cNvPr>
            <p:cNvCxnSpPr>
              <a:cxnSpLocks/>
              <a:stCxn id="4" idx="2"/>
              <a:endCxn id="12" idx="0"/>
            </p:cNvCxnSpPr>
            <p:nvPr/>
          </p:nvCxnSpPr>
          <p:spPr bwMode="auto">
            <a:xfrm>
              <a:off x="4181971" y="580523"/>
              <a:ext cx="0" cy="280289"/>
            </a:xfrm>
            <a:prstGeom prst="straightConnector1">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grpSp>
      <p:grpSp>
        <p:nvGrpSpPr>
          <p:cNvPr id="47" name="Group 46">
            <a:extLst>
              <a:ext uri="{FF2B5EF4-FFF2-40B4-BE49-F238E27FC236}">
                <a16:creationId xmlns:a16="http://schemas.microsoft.com/office/drawing/2014/main" id="{5F739EB5-2567-435E-9C2E-20DECE92D3D1}"/>
              </a:ext>
            </a:extLst>
          </p:cNvPr>
          <p:cNvGrpSpPr/>
          <p:nvPr/>
        </p:nvGrpSpPr>
        <p:grpSpPr>
          <a:xfrm>
            <a:off x="6315864" y="580523"/>
            <a:ext cx="2895600" cy="1575689"/>
            <a:chOff x="6315864" y="580523"/>
            <a:chExt cx="2895600" cy="1575689"/>
          </a:xfrm>
        </p:grpSpPr>
        <p:sp>
          <p:nvSpPr>
            <p:cNvPr id="13" name="Rectangle 12">
              <a:extLst>
                <a:ext uri="{FF2B5EF4-FFF2-40B4-BE49-F238E27FC236}">
                  <a16:creationId xmlns:a16="http://schemas.microsoft.com/office/drawing/2014/main" id="{9B0CBF39-4F8B-4E0B-801B-296F2BB5381C}"/>
                </a:ext>
              </a:extLst>
            </p:cNvPr>
            <p:cNvSpPr/>
            <p:nvPr/>
          </p:nvSpPr>
          <p:spPr bwMode="auto">
            <a:xfrm>
              <a:off x="6315864" y="860812"/>
              <a:ext cx="2895600" cy="1295400"/>
            </a:xfrm>
            <a:prstGeom prst="rect">
              <a:avLst/>
            </a:prstGeom>
            <a:solidFill>
              <a:srgbClr val="80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eaLnBrk="1" hangingPunct="1">
                <a:spcBef>
                  <a:spcPts val="600"/>
                </a:spcBef>
                <a:buClrTx/>
              </a:pPr>
              <a:r>
                <a:rPr lang="en-US" sz="1000" dirty="0">
                  <a:solidFill>
                    <a:schemeClr val="bg1"/>
                  </a:solidFill>
                </a:rPr>
                <a:t>(P, D, Q) are estimated by observing peaks at the seasonal lags in ACF and PACF plots. For e.g. ARIMA(0,0,0)(0,0,1)</a:t>
              </a:r>
              <a:r>
                <a:rPr lang="en-US" sz="1000" baseline="-25000" dirty="0">
                  <a:solidFill>
                    <a:schemeClr val="bg1"/>
                  </a:solidFill>
                </a:rPr>
                <a:t>12 </a:t>
              </a:r>
              <a:r>
                <a:rPr lang="en-US" sz="1000" dirty="0">
                  <a:solidFill>
                    <a:schemeClr val="bg1"/>
                  </a:solidFill>
                </a:rPr>
                <a:t>model will show:</a:t>
              </a:r>
            </a:p>
            <a:p>
              <a:pPr marL="171450" indent="-171450" algn="l" eaLnBrk="1" hangingPunct="1">
                <a:spcBef>
                  <a:spcPts val="600"/>
                </a:spcBef>
                <a:buClrTx/>
                <a:buFont typeface="Arial" panose="020B0604020202020204" pitchFamily="34" charset="0"/>
                <a:buChar char="•"/>
              </a:pPr>
              <a:r>
                <a:rPr lang="en-US" sz="1000" dirty="0">
                  <a:solidFill>
                    <a:schemeClr val="bg1"/>
                  </a:solidFill>
                </a:rPr>
                <a:t>A spike at lag 12 of the ACF plot but no other significant peaks</a:t>
              </a:r>
            </a:p>
            <a:p>
              <a:pPr marL="171450" indent="-171450" algn="l" eaLnBrk="1" hangingPunct="1">
                <a:spcBef>
                  <a:spcPts val="600"/>
                </a:spcBef>
                <a:buClrTx/>
                <a:buFont typeface="Arial" panose="020B0604020202020204" pitchFamily="34" charset="0"/>
                <a:buChar char="•"/>
              </a:pPr>
              <a:r>
                <a:rPr lang="en-US" sz="1000" dirty="0">
                  <a:solidFill>
                    <a:schemeClr val="bg1"/>
                  </a:solidFill>
                </a:rPr>
                <a:t>Exponential decay in seasonal lags of PACF plot     </a:t>
              </a:r>
            </a:p>
          </p:txBody>
        </p:sp>
        <p:cxnSp>
          <p:nvCxnSpPr>
            <p:cNvPr id="17" name="Straight Arrow Connector 16">
              <a:extLst>
                <a:ext uri="{FF2B5EF4-FFF2-40B4-BE49-F238E27FC236}">
                  <a16:creationId xmlns:a16="http://schemas.microsoft.com/office/drawing/2014/main" id="{3EC4ACCE-B891-46C4-8E60-5AC97F7B4F3C}"/>
                </a:ext>
              </a:extLst>
            </p:cNvPr>
            <p:cNvCxnSpPr>
              <a:cxnSpLocks/>
              <a:stCxn id="5" idx="2"/>
              <a:endCxn id="13" idx="0"/>
            </p:cNvCxnSpPr>
            <p:nvPr/>
          </p:nvCxnSpPr>
          <p:spPr bwMode="auto">
            <a:xfrm>
              <a:off x="7763664" y="580523"/>
              <a:ext cx="0" cy="280289"/>
            </a:xfrm>
            <a:prstGeom prst="straightConnector1">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grpSp>
      <p:sp>
        <p:nvSpPr>
          <p:cNvPr id="27" name="Arrow: Down 26">
            <a:extLst>
              <a:ext uri="{FF2B5EF4-FFF2-40B4-BE49-F238E27FC236}">
                <a16:creationId xmlns:a16="http://schemas.microsoft.com/office/drawing/2014/main" id="{C0C8BB67-9ED7-4894-BD7A-1F57E0E4EEB7}"/>
              </a:ext>
            </a:extLst>
          </p:cNvPr>
          <p:cNvSpPr/>
          <p:nvPr/>
        </p:nvSpPr>
        <p:spPr bwMode="auto">
          <a:xfrm>
            <a:off x="1775269" y="4252765"/>
            <a:ext cx="2253083" cy="327930"/>
          </a:xfrm>
          <a:prstGeom prst="downArrow">
            <a:avLst>
              <a:gd name="adj1" fmla="val 82111"/>
              <a:gd name="adj2" fmla="val 40807"/>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eaLnBrk="1" hangingPunct="1">
              <a:spcBef>
                <a:spcPct val="100000"/>
              </a:spcBef>
              <a:buClrTx/>
            </a:pPr>
            <a:r>
              <a:rPr lang="en-US" sz="800" dirty="0"/>
              <a:t>Differencing Seasonal Lag</a:t>
            </a:r>
          </a:p>
        </p:txBody>
      </p:sp>
      <p:grpSp>
        <p:nvGrpSpPr>
          <p:cNvPr id="44" name="Group 43">
            <a:extLst>
              <a:ext uri="{FF2B5EF4-FFF2-40B4-BE49-F238E27FC236}">
                <a16:creationId xmlns:a16="http://schemas.microsoft.com/office/drawing/2014/main" id="{119FEC69-50AB-4FD2-A70C-E0E799F2D044}"/>
              </a:ext>
            </a:extLst>
          </p:cNvPr>
          <p:cNvGrpSpPr/>
          <p:nvPr/>
        </p:nvGrpSpPr>
        <p:grpSpPr>
          <a:xfrm>
            <a:off x="371971" y="2353826"/>
            <a:ext cx="4189966" cy="1828283"/>
            <a:chOff x="371971" y="2263388"/>
            <a:chExt cx="4189966" cy="1828283"/>
          </a:xfrm>
        </p:grpSpPr>
        <p:pic>
          <p:nvPicPr>
            <p:cNvPr id="41" name="Picture 40">
              <a:extLst>
                <a:ext uri="{FF2B5EF4-FFF2-40B4-BE49-F238E27FC236}">
                  <a16:creationId xmlns:a16="http://schemas.microsoft.com/office/drawing/2014/main" id="{1D3C1F70-6E92-49C7-AC85-093CB3C9F9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371" y="2263388"/>
              <a:ext cx="3656566" cy="1828283"/>
            </a:xfrm>
            <a:prstGeom prst="rect">
              <a:avLst/>
            </a:prstGeom>
          </p:spPr>
        </p:pic>
        <p:sp>
          <p:nvSpPr>
            <p:cNvPr id="42" name="Rectangle: Rounded Corners 41">
              <a:extLst>
                <a:ext uri="{FF2B5EF4-FFF2-40B4-BE49-F238E27FC236}">
                  <a16:creationId xmlns:a16="http://schemas.microsoft.com/office/drawing/2014/main" id="{62733B61-E384-43DD-BA1B-932884086DF7}"/>
                </a:ext>
              </a:extLst>
            </p:cNvPr>
            <p:cNvSpPr/>
            <p:nvPr/>
          </p:nvSpPr>
          <p:spPr bwMode="auto">
            <a:xfrm rot="16200000">
              <a:off x="4351" y="2823802"/>
              <a:ext cx="1268640" cy="533400"/>
            </a:xfrm>
            <a:prstGeom prst="roundRect">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900" b="0" dirty="0">
                  <a:solidFill>
                    <a:schemeClr val="tx1"/>
                  </a:solidFill>
                  <a:latin typeface="+mn-lt"/>
                  <a:ea typeface="+mn-ea"/>
                  <a:cs typeface="+mn-cs"/>
                </a:rPr>
                <a:t>Data with trend and seasonality</a:t>
              </a:r>
            </a:p>
          </p:txBody>
        </p:sp>
      </p:grpSp>
      <p:grpSp>
        <p:nvGrpSpPr>
          <p:cNvPr id="45" name="Group 44">
            <a:extLst>
              <a:ext uri="{FF2B5EF4-FFF2-40B4-BE49-F238E27FC236}">
                <a16:creationId xmlns:a16="http://schemas.microsoft.com/office/drawing/2014/main" id="{DA15DE90-3268-4A77-BFB0-7AE3E0D51250}"/>
              </a:ext>
            </a:extLst>
          </p:cNvPr>
          <p:cNvGrpSpPr/>
          <p:nvPr/>
        </p:nvGrpSpPr>
        <p:grpSpPr>
          <a:xfrm>
            <a:off x="371970" y="4560916"/>
            <a:ext cx="4191001" cy="1828800"/>
            <a:chOff x="371970" y="4560914"/>
            <a:chExt cx="4191001" cy="1828800"/>
          </a:xfrm>
        </p:grpSpPr>
        <p:pic>
          <p:nvPicPr>
            <p:cNvPr id="39" name="Picture 38">
              <a:extLst>
                <a:ext uri="{FF2B5EF4-FFF2-40B4-BE49-F238E27FC236}">
                  <a16:creationId xmlns:a16="http://schemas.microsoft.com/office/drawing/2014/main" id="{94154DA8-7033-48D9-B8BD-D43F7DC2693B}"/>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905371" y="4560914"/>
              <a:ext cx="3657600" cy="1828800"/>
            </a:xfrm>
            <a:prstGeom prst="rect">
              <a:avLst/>
            </a:prstGeom>
          </p:spPr>
        </p:pic>
        <p:sp>
          <p:nvSpPr>
            <p:cNvPr id="43" name="Rectangle: Rounded Corners 42">
              <a:extLst>
                <a:ext uri="{FF2B5EF4-FFF2-40B4-BE49-F238E27FC236}">
                  <a16:creationId xmlns:a16="http://schemas.microsoft.com/office/drawing/2014/main" id="{DBB60921-55C4-477C-A2D8-2FB4C70E5672}"/>
                </a:ext>
              </a:extLst>
            </p:cNvPr>
            <p:cNvSpPr/>
            <p:nvPr/>
          </p:nvSpPr>
          <p:spPr bwMode="auto">
            <a:xfrm rot="16200000">
              <a:off x="4350" y="5208614"/>
              <a:ext cx="1268640" cy="533400"/>
            </a:xfrm>
            <a:prstGeom prst="roundRect">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900" b="0" dirty="0">
                  <a:solidFill>
                    <a:schemeClr val="tx1"/>
                  </a:solidFill>
                  <a:latin typeface="+mn-lt"/>
                  <a:ea typeface="+mn-ea"/>
                  <a:cs typeface="+mn-cs"/>
                </a:rPr>
                <a:t>Non-Stationary after seasonal differencing</a:t>
              </a:r>
            </a:p>
          </p:txBody>
        </p:sp>
      </p:grpSp>
      <p:sp>
        <p:nvSpPr>
          <p:cNvPr id="50" name="Arrow: Down 49">
            <a:extLst>
              <a:ext uri="{FF2B5EF4-FFF2-40B4-BE49-F238E27FC236}">
                <a16:creationId xmlns:a16="http://schemas.microsoft.com/office/drawing/2014/main" id="{14053336-B1E5-4BFD-A318-CEBB8A29CC62}"/>
              </a:ext>
            </a:extLst>
          </p:cNvPr>
          <p:cNvSpPr/>
          <p:nvPr/>
        </p:nvSpPr>
        <p:spPr bwMode="auto">
          <a:xfrm rot="16200000">
            <a:off x="3954160" y="2915704"/>
            <a:ext cx="1651613" cy="530471"/>
          </a:xfrm>
          <a:prstGeom prst="downArrow">
            <a:avLst>
              <a:gd name="adj1" fmla="val 82111"/>
              <a:gd name="adj2" fmla="val 40807"/>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eaLnBrk="1" hangingPunct="1">
              <a:spcBef>
                <a:spcPct val="100000"/>
              </a:spcBef>
              <a:buClrTx/>
            </a:pPr>
            <a:r>
              <a:rPr lang="en-US" sz="800" dirty="0"/>
              <a:t>Differencing Seasonal Lag Differenced data</a:t>
            </a:r>
          </a:p>
        </p:txBody>
      </p:sp>
      <p:grpSp>
        <p:nvGrpSpPr>
          <p:cNvPr id="52" name="Group 51">
            <a:extLst>
              <a:ext uri="{FF2B5EF4-FFF2-40B4-BE49-F238E27FC236}">
                <a16:creationId xmlns:a16="http://schemas.microsoft.com/office/drawing/2014/main" id="{5FDE20A9-A7B4-4905-B884-C20077908F1C}"/>
              </a:ext>
            </a:extLst>
          </p:cNvPr>
          <p:cNvGrpSpPr/>
          <p:nvPr/>
        </p:nvGrpSpPr>
        <p:grpSpPr>
          <a:xfrm>
            <a:off x="5029290" y="2349278"/>
            <a:ext cx="4570322" cy="2453650"/>
            <a:chOff x="5029290" y="2258840"/>
            <a:chExt cx="4570322" cy="2453650"/>
          </a:xfrm>
        </p:grpSpPr>
        <p:pic>
          <p:nvPicPr>
            <p:cNvPr id="49" name="Picture 48">
              <a:extLst>
                <a:ext uri="{FF2B5EF4-FFF2-40B4-BE49-F238E27FC236}">
                  <a16:creationId xmlns:a16="http://schemas.microsoft.com/office/drawing/2014/main" id="{5EB33062-84CB-4A62-AD2C-A511BA53A1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9290" y="2258840"/>
              <a:ext cx="4206257" cy="2453650"/>
            </a:xfrm>
            <a:prstGeom prst="rect">
              <a:avLst/>
            </a:prstGeom>
          </p:spPr>
        </p:pic>
        <p:sp>
          <p:nvSpPr>
            <p:cNvPr id="51" name="Rectangle: Rounded Corners 50">
              <a:extLst>
                <a:ext uri="{FF2B5EF4-FFF2-40B4-BE49-F238E27FC236}">
                  <a16:creationId xmlns:a16="http://schemas.microsoft.com/office/drawing/2014/main" id="{0F642148-6AD5-45CB-93F7-829B45C3C12C}"/>
                </a:ext>
              </a:extLst>
            </p:cNvPr>
            <p:cNvSpPr/>
            <p:nvPr/>
          </p:nvSpPr>
          <p:spPr bwMode="auto">
            <a:xfrm rot="16200000">
              <a:off x="8489023" y="3303633"/>
              <a:ext cx="1857114" cy="364064"/>
            </a:xfrm>
            <a:prstGeom prst="roundRect">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900" b="0" dirty="0">
                  <a:solidFill>
                    <a:schemeClr val="tx1"/>
                  </a:solidFill>
                  <a:latin typeface="+mn-lt"/>
                  <a:ea typeface="+mn-ea"/>
                  <a:cs typeface="+mn-cs"/>
                </a:rPr>
                <a:t>Stationary after differencing the seasonal lag difference</a:t>
              </a:r>
            </a:p>
          </p:txBody>
        </p:sp>
      </p:grpSp>
      <p:sp>
        <p:nvSpPr>
          <p:cNvPr id="53" name="Rectangle: Rounded Corners 52">
            <a:extLst>
              <a:ext uri="{FF2B5EF4-FFF2-40B4-BE49-F238E27FC236}">
                <a16:creationId xmlns:a16="http://schemas.microsoft.com/office/drawing/2014/main" id="{5B7BDF32-DD25-4CE8-8A54-29BC7CC714C6}"/>
              </a:ext>
            </a:extLst>
          </p:cNvPr>
          <p:cNvSpPr/>
          <p:nvPr/>
        </p:nvSpPr>
        <p:spPr bwMode="auto">
          <a:xfrm>
            <a:off x="5458031" y="4871140"/>
            <a:ext cx="3955449" cy="1436714"/>
          </a:xfrm>
          <a:prstGeom prst="roundRect">
            <a:avLst/>
          </a:prstGeom>
          <a:solidFill>
            <a:schemeClr val="bg1">
              <a:lumMod val="95000"/>
            </a:schemeClr>
          </a:solidFill>
          <a:ln>
            <a:solidFill>
              <a:srgbClr val="80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L="171450" marR="0" indent="-171450" algn="l" defTabSz="914400" rtl="0" eaLnBrk="1" fontAlgn="base" latinLnBrk="0" hangingPunct="1">
              <a:lnSpc>
                <a:spcPct val="100000"/>
              </a:lnSpc>
              <a:spcBef>
                <a:spcPct val="100000"/>
              </a:spcBef>
              <a:spcAft>
                <a:spcPct val="0"/>
              </a:spcAft>
              <a:buClrTx/>
              <a:buSzTx/>
              <a:buFont typeface="Wingdings" panose="05000000000000000000" pitchFamily="2" charset="2"/>
              <a:buChar char="§"/>
              <a:tabLst/>
            </a:pPr>
            <a:r>
              <a:rPr lang="en-US" sz="1000" b="0" dirty="0">
                <a:solidFill>
                  <a:schemeClr val="tx1"/>
                </a:solidFill>
                <a:latin typeface="+mn-lt"/>
                <a:ea typeface="+mn-ea"/>
                <a:cs typeface="+mn-cs"/>
              </a:rPr>
              <a:t>With peak at lag of 1 in ACF plot, it can be assumed as MA(1) non-seasonal model whereas peak at lag 4 suggests MA(1) seasonal model</a:t>
            </a:r>
            <a:endParaRPr lang="en-US" sz="1000" dirty="0">
              <a:solidFill>
                <a:schemeClr val="tx1"/>
              </a:solidFill>
            </a:endParaRPr>
          </a:p>
          <a:p>
            <a:pPr marL="171450" marR="0" indent="-171450" algn="l" defTabSz="914400" rtl="0" eaLnBrk="1" fontAlgn="base" latinLnBrk="0" hangingPunct="1">
              <a:lnSpc>
                <a:spcPct val="100000"/>
              </a:lnSpc>
              <a:spcBef>
                <a:spcPct val="100000"/>
              </a:spcBef>
              <a:spcAft>
                <a:spcPct val="0"/>
              </a:spcAft>
              <a:buClrTx/>
              <a:buSzTx/>
              <a:buFont typeface="Wingdings" panose="05000000000000000000" pitchFamily="2" charset="2"/>
              <a:buChar char="§"/>
              <a:tabLst/>
            </a:pPr>
            <a:r>
              <a:rPr lang="en-US" sz="1000" b="0" dirty="0">
                <a:solidFill>
                  <a:schemeClr val="tx1"/>
                </a:solidFill>
                <a:latin typeface="+mn-lt"/>
                <a:ea typeface="+mn-ea"/>
                <a:cs typeface="+mn-cs"/>
              </a:rPr>
              <a:t>Therefore, the model could be ARIMA(0,1,1)(0,1,1)</a:t>
            </a:r>
            <a:r>
              <a:rPr lang="en-US" sz="1000" b="0" baseline="-25000" dirty="0">
                <a:solidFill>
                  <a:schemeClr val="tx1"/>
                </a:solidFill>
                <a:latin typeface="+mn-lt"/>
                <a:ea typeface="+mn-ea"/>
                <a:cs typeface="+mn-cs"/>
              </a:rPr>
              <a:t>4</a:t>
            </a:r>
          </a:p>
          <a:p>
            <a:pPr marL="171450" marR="0" indent="-171450" algn="l" defTabSz="914400" rtl="0" eaLnBrk="1" fontAlgn="base" latinLnBrk="0" hangingPunct="1">
              <a:lnSpc>
                <a:spcPct val="100000"/>
              </a:lnSpc>
              <a:spcBef>
                <a:spcPct val="100000"/>
              </a:spcBef>
              <a:spcAft>
                <a:spcPct val="0"/>
              </a:spcAft>
              <a:buClrTx/>
              <a:buSzTx/>
              <a:buFont typeface="Wingdings" panose="05000000000000000000" pitchFamily="2" charset="2"/>
              <a:buChar char="§"/>
              <a:tabLst/>
            </a:pPr>
            <a:r>
              <a:rPr lang="en-US" sz="1000" b="0" dirty="0">
                <a:solidFill>
                  <a:schemeClr val="tx1"/>
                </a:solidFill>
                <a:latin typeface="+mn-lt"/>
                <a:ea typeface="+mn-ea"/>
                <a:cs typeface="+mn-cs"/>
              </a:rPr>
              <a:t>Taking PACF plot as reference, ARIMA(1,1</a:t>
            </a:r>
            <a:r>
              <a:rPr lang="en-US" sz="1000" dirty="0">
                <a:solidFill>
                  <a:schemeClr val="tx1"/>
                </a:solidFill>
              </a:rPr>
              <a:t>,0)(1,1,0)</a:t>
            </a:r>
            <a:r>
              <a:rPr lang="en-US" sz="1000" baseline="-25000" dirty="0">
                <a:solidFill>
                  <a:schemeClr val="tx1"/>
                </a:solidFill>
              </a:rPr>
              <a:t>4</a:t>
            </a:r>
            <a:r>
              <a:rPr lang="en-US" sz="1000" dirty="0">
                <a:solidFill>
                  <a:schemeClr val="tx1"/>
                </a:solidFill>
              </a:rPr>
              <a:t> can also be created</a:t>
            </a:r>
            <a:endParaRPr lang="en-US" sz="1000" b="0" dirty="0">
              <a:solidFill>
                <a:schemeClr val="tx1"/>
              </a:solidFill>
              <a:latin typeface="+mn-lt"/>
              <a:ea typeface="+mn-ea"/>
              <a:cs typeface="+mn-cs"/>
            </a:endParaRPr>
          </a:p>
        </p:txBody>
      </p:sp>
      <p:sp>
        <p:nvSpPr>
          <p:cNvPr id="55" name="Rectangle 54">
            <a:extLst>
              <a:ext uri="{FF2B5EF4-FFF2-40B4-BE49-F238E27FC236}">
                <a16:creationId xmlns:a16="http://schemas.microsoft.com/office/drawing/2014/main" id="{A7D586AF-DF00-40F8-AC28-52B3D28EAA7F}"/>
              </a:ext>
            </a:extLst>
          </p:cNvPr>
          <p:cNvSpPr/>
          <p:nvPr/>
        </p:nvSpPr>
        <p:spPr bwMode="auto">
          <a:xfrm>
            <a:off x="3236912" y="6629400"/>
            <a:ext cx="34290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bg1"/>
                </a:solidFill>
              </a:rPr>
              <a:t>ARIMA MODEL</a:t>
            </a:r>
            <a:endParaRPr lang="en-US" sz="1600" b="1" dirty="0">
              <a:solidFill>
                <a:schemeClr val="bg1"/>
              </a:solidFill>
              <a:latin typeface="+mn-lt"/>
              <a:ea typeface="+mn-ea"/>
              <a:cs typeface="+mn-cs"/>
            </a:endParaRPr>
          </a:p>
        </p:txBody>
      </p:sp>
      <p:graphicFrame>
        <p:nvGraphicFramePr>
          <p:cNvPr id="56" name="Object 55">
            <a:extLst>
              <a:ext uri="{FF2B5EF4-FFF2-40B4-BE49-F238E27FC236}">
                <a16:creationId xmlns:a16="http://schemas.microsoft.com/office/drawing/2014/main" id="{4B67F6CD-27DA-419B-AA0B-B47C3E0D213F}"/>
              </a:ext>
            </a:extLst>
          </p:cNvPr>
          <p:cNvGraphicFramePr>
            <a:graphicFrameLocks noChangeAspect="1"/>
          </p:cNvGraphicFramePr>
          <p:nvPr>
            <p:extLst>
              <p:ext uri="{D42A27DB-BD31-4B8C-83A1-F6EECF244321}">
                <p14:modId xmlns:p14="http://schemas.microsoft.com/office/powerpoint/2010/main" val="364910768"/>
              </p:ext>
            </p:extLst>
          </p:nvPr>
        </p:nvGraphicFramePr>
        <p:xfrm>
          <a:off x="8856817" y="6444151"/>
          <a:ext cx="780741" cy="658750"/>
        </p:xfrm>
        <a:graphic>
          <a:graphicData uri="http://schemas.openxmlformats.org/presentationml/2006/ole">
            <mc:AlternateContent xmlns:mc="http://schemas.openxmlformats.org/markup-compatibility/2006">
              <mc:Choice xmlns:v="urn:schemas-microsoft-com:vml" Requires="v">
                <p:oleObj spid="_x0000_s1150156" name="Packager Shell Object" showAsIcon="1" r:id="rId6" imgW="914400" imgH="771480" progId="Package">
                  <p:embed/>
                </p:oleObj>
              </mc:Choice>
              <mc:Fallback>
                <p:oleObj name="Packager Shell Object" showAsIcon="1" r:id="rId6" imgW="914400" imgH="771480" progId="Package">
                  <p:embed/>
                  <p:pic>
                    <p:nvPicPr>
                      <p:cNvPr id="0" name=""/>
                      <p:cNvPicPr/>
                      <p:nvPr/>
                    </p:nvPicPr>
                    <p:blipFill>
                      <a:blip r:embed="rId7"/>
                      <a:stretch>
                        <a:fillRect/>
                      </a:stretch>
                    </p:blipFill>
                    <p:spPr>
                      <a:xfrm>
                        <a:off x="8856817" y="6444151"/>
                        <a:ext cx="780741" cy="658750"/>
                      </a:xfrm>
                      <a:prstGeom prst="rect">
                        <a:avLst/>
                      </a:prstGeom>
                    </p:spPr>
                  </p:pic>
                </p:oleObj>
              </mc:Fallback>
            </mc:AlternateContent>
          </a:graphicData>
        </a:graphic>
      </p:graphicFrame>
    </p:spTree>
    <p:extLst>
      <p:ext uri="{BB962C8B-B14F-4D97-AF65-F5344CB8AC3E}">
        <p14:creationId xmlns:p14="http://schemas.microsoft.com/office/powerpoint/2010/main" val="359712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500"/>
                                        <p:tgtEl>
                                          <p:spTgt spid="5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up)">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fade">
                                      <p:cBhvr>
                                        <p:cTn id="32" dur="500"/>
                                        <p:tgtEl>
                                          <p:spTgt spid="4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wipe(up)">
                                      <p:cBhvr>
                                        <p:cTn id="37" dur="500"/>
                                        <p:tgtEl>
                                          <p:spTgt spid="5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fade">
                                      <p:cBhvr>
                                        <p:cTn id="42" dur="500"/>
                                        <p:tgtEl>
                                          <p:spTgt spid="5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7" grpId="0" animBg="1"/>
      <p:bldP spid="50" grpId="0" animBg="1"/>
      <p:bldP spid="5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3E719FCB-96C9-4709-AAF8-161F32227D9D}"/>
              </a:ext>
            </a:extLst>
          </p:cNvPr>
          <p:cNvGraphicFramePr/>
          <p:nvPr>
            <p:extLst>
              <p:ext uri="{D42A27DB-BD31-4B8C-83A1-F6EECF244321}">
                <p14:modId xmlns:p14="http://schemas.microsoft.com/office/powerpoint/2010/main" val="4041593231"/>
              </p:ext>
            </p:extLst>
          </p:nvPr>
        </p:nvGraphicFramePr>
        <p:xfrm>
          <a:off x="457200" y="381000"/>
          <a:ext cx="9218612" cy="5867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a:extLst>
              <a:ext uri="{FF2B5EF4-FFF2-40B4-BE49-F238E27FC236}">
                <a16:creationId xmlns:a16="http://schemas.microsoft.com/office/drawing/2014/main" id="{4F606E22-CC23-49B0-B793-5AD78E1A7332}"/>
              </a:ext>
            </a:extLst>
          </p:cNvPr>
          <p:cNvSpPr/>
          <p:nvPr/>
        </p:nvSpPr>
        <p:spPr bwMode="auto">
          <a:xfrm>
            <a:off x="3236912" y="6629400"/>
            <a:ext cx="34290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TOPICS TO BE COVERED</a:t>
            </a:r>
          </a:p>
        </p:txBody>
      </p:sp>
    </p:spTree>
    <p:extLst>
      <p:ext uri="{BB962C8B-B14F-4D97-AF65-F5344CB8AC3E}">
        <p14:creationId xmlns:p14="http://schemas.microsoft.com/office/powerpoint/2010/main" val="2110429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790AF7-61A6-4BB3-A9EF-80C059F27C92}"/>
              </a:ext>
            </a:extLst>
          </p:cNvPr>
          <p:cNvSpPr/>
          <p:nvPr/>
        </p:nvSpPr>
        <p:spPr bwMode="auto">
          <a:xfrm>
            <a:off x="303212" y="338781"/>
            <a:ext cx="8867776" cy="285107"/>
          </a:xfrm>
          <a:prstGeom prst="rect">
            <a:avLst/>
          </a:prstGeom>
          <a:solidFill>
            <a:srgbClr val="CBD3D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rPr>
              <a:t>SEASONAL ARIMA MODEL</a:t>
            </a:r>
            <a:endParaRPr lang="en-US" sz="1200" b="1" dirty="0">
              <a:solidFill>
                <a:schemeClr val="tx1"/>
              </a:solidFill>
              <a:latin typeface="+mn-lt"/>
              <a:ea typeface="+mn-ea"/>
              <a:cs typeface="+mn-cs"/>
            </a:endParaRPr>
          </a:p>
        </p:txBody>
      </p:sp>
      <p:sp>
        <p:nvSpPr>
          <p:cNvPr id="3" name="Rectangle 2">
            <a:extLst>
              <a:ext uri="{FF2B5EF4-FFF2-40B4-BE49-F238E27FC236}">
                <a16:creationId xmlns:a16="http://schemas.microsoft.com/office/drawing/2014/main" id="{2F92F4B5-6342-40E0-AB65-503E6A375BD6}"/>
              </a:ext>
            </a:extLst>
          </p:cNvPr>
          <p:cNvSpPr/>
          <p:nvPr/>
        </p:nvSpPr>
        <p:spPr bwMode="auto">
          <a:xfrm>
            <a:off x="3236912" y="6629400"/>
            <a:ext cx="34290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bg1"/>
                </a:solidFill>
              </a:rPr>
              <a:t>ARIMA MODEL</a:t>
            </a:r>
            <a:endParaRPr lang="en-US" sz="1600" b="1" dirty="0">
              <a:solidFill>
                <a:schemeClr val="bg1"/>
              </a:solidFill>
              <a:latin typeface="+mn-lt"/>
              <a:ea typeface="+mn-ea"/>
              <a:cs typeface="+mn-cs"/>
            </a:endParaRPr>
          </a:p>
        </p:txBody>
      </p:sp>
      <p:sp>
        <p:nvSpPr>
          <p:cNvPr id="24" name="Rectangle: Rounded Corners 23">
            <a:extLst>
              <a:ext uri="{FF2B5EF4-FFF2-40B4-BE49-F238E27FC236}">
                <a16:creationId xmlns:a16="http://schemas.microsoft.com/office/drawing/2014/main" id="{A16AA4F0-5DE3-4629-AD87-78BDE7663373}"/>
              </a:ext>
            </a:extLst>
          </p:cNvPr>
          <p:cNvSpPr/>
          <p:nvPr/>
        </p:nvSpPr>
        <p:spPr bwMode="auto">
          <a:xfrm>
            <a:off x="6515531" y="3635018"/>
            <a:ext cx="3014472" cy="1594483"/>
          </a:xfrm>
          <a:prstGeom prst="roundRect">
            <a:avLst>
              <a:gd name="adj" fmla="val 7844"/>
            </a:avLst>
          </a:prstGeom>
          <a:solidFill>
            <a:schemeClr val="bg1">
              <a:lumMod val="95000"/>
            </a:schemeClr>
          </a:solidFill>
          <a:ln>
            <a:solidFill>
              <a:srgbClr val="80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ts val="200"/>
              </a:spcBef>
              <a:spcAft>
                <a:spcPct val="0"/>
              </a:spcAft>
              <a:buClrTx/>
              <a:buSzTx/>
              <a:buFont typeface="Wingdings" panose="05000000000000000000" pitchFamily="2" charset="2"/>
              <a:buChar char="§"/>
              <a:tabLst/>
            </a:pPr>
            <a:r>
              <a:rPr lang="en-US" sz="1000" b="0" dirty="0">
                <a:solidFill>
                  <a:schemeClr val="tx1"/>
                </a:solidFill>
                <a:latin typeface="+mn-lt"/>
                <a:ea typeface="+mn-ea"/>
                <a:cs typeface="+mn-cs"/>
              </a:rPr>
              <a:t>PACF plot has peaks at seasonal lags of 12, 24; hence, a seasonal AR(1) model can be created</a:t>
            </a:r>
          </a:p>
          <a:p>
            <a:pPr marL="234950" marR="0" indent="-234950" algn="l" defTabSz="914400" rtl="0" eaLnBrk="1" fontAlgn="base" latinLnBrk="0" hangingPunct="1">
              <a:lnSpc>
                <a:spcPct val="100000"/>
              </a:lnSpc>
              <a:spcBef>
                <a:spcPts val="200"/>
              </a:spcBef>
              <a:spcAft>
                <a:spcPct val="0"/>
              </a:spcAft>
              <a:buClrTx/>
              <a:buSzTx/>
              <a:buFont typeface="Wingdings" panose="05000000000000000000" pitchFamily="2" charset="2"/>
              <a:buChar char="§"/>
              <a:tabLst/>
            </a:pPr>
            <a:r>
              <a:rPr lang="en-US" sz="1000" dirty="0">
                <a:solidFill>
                  <a:schemeClr val="tx1"/>
                </a:solidFill>
              </a:rPr>
              <a:t>PACF plot also has peaks at 1, 2 and 3; hence, a non-seasonal AR(3) model can be created</a:t>
            </a:r>
          </a:p>
          <a:p>
            <a:pPr marL="234950" marR="0" indent="-234950" algn="l" defTabSz="914400" rtl="0" eaLnBrk="1" fontAlgn="base" latinLnBrk="0" hangingPunct="1">
              <a:lnSpc>
                <a:spcPct val="100000"/>
              </a:lnSpc>
              <a:spcBef>
                <a:spcPts val="200"/>
              </a:spcBef>
              <a:spcAft>
                <a:spcPct val="0"/>
              </a:spcAft>
              <a:buClrTx/>
              <a:buSzTx/>
              <a:buFont typeface="Wingdings" panose="05000000000000000000" pitchFamily="2" charset="2"/>
              <a:buChar char="§"/>
              <a:tabLst/>
            </a:pPr>
            <a:r>
              <a:rPr lang="en-US" sz="1000" b="0" dirty="0">
                <a:solidFill>
                  <a:schemeClr val="tx1"/>
                </a:solidFill>
                <a:latin typeface="+mn-lt"/>
                <a:ea typeface="+mn-ea"/>
                <a:cs typeface="+mn-cs"/>
              </a:rPr>
              <a:t>Nothin</a:t>
            </a:r>
            <a:r>
              <a:rPr lang="en-US" sz="1000" dirty="0">
                <a:solidFill>
                  <a:schemeClr val="tx1"/>
                </a:solidFill>
              </a:rPr>
              <a:t>g is coming out of ACF plot</a:t>
            </a:r>
          </a:p>
          <a:p>
            <a:pPr marL="234950" marR="0" indent="-234950" algn="l" defTabSz="914400" rtl="0" eaLnBrk="1" fontAlgn="base" latinLnBrk="0" hangingPunct="1">
              <a:lnSpc>
                <a:spcPct val="100000"/>
              </a:lnSpc>
              <a:spcBef>
                <a:spcPts val="200"/>
              </a:spcBef>
              <a:spcAft>
                <a:spcPct val="0"/>
              </a:spcAft>
              <a:buClrTx/>
              <a:buSzTx/>
              <a:buFont typeface="Wingdings" panose="05000000000000000000" pitchFamily="2" charset="2"/>
              <a:buChar char="§"/>
              <a:tabLst/>
            </a:pPr>
            <a:r>
              <a:rPr lang="en-US" sz="1000" b="0" dirty="0">
                <a:solidFill>
                  <a:schemeClr val="tx1"/>
                </a:solidFill>
                <a:latin typeface="+mn-lt"/>
                <a:ea typeface="+mn-ea"/>
                <a:cs typeface="+mn-cs"/>
              </a:rPr>
              <a:t>Therefore</a:t>
            </a:r>
            <a:r>
              <a:rPr lang="en-US" sz="1000" dirty="0">
                <a:solidFill>
                  <a:schemeClr val="tx1"/>
                </a:solidFill>
              </a:rPr>
              <a:t>, creating ARIMA(3,0,0)(1,1,0)</a:t>
            </a:r>
            <a:r>
              <a:rPr lang="en-US" sz="1000" baseline="-25000" dirty="0">
                <a:solidFill>
                  <a:schemeClr val="tx1"/>
                </a:solidFill>
              </a:rPr>
              <a:t>12</a:t>
            </a:r>
            <a:r>
              <a:rPr lang="en-US" sz="1000" dirty="0">
                <a:solidFill>
                  <a:schemeClr val="tx1"/>
                </a:solidFill>
              </a:rPr>
              <a:t> model</a:t>
            </a:r>
            <a:endParaRPr lang="en-US" sz="1000" b="0" dirty="0">
              <a:solidFill>
                <a:schemeClr val="tx1"/>
              </a:solidFill>
              <a:latin typeface="+mn-lt"/>
              <a:ea typeface="+mn-ea"/>
              <a:cs typeface="+mn-cs"/>
            </a:endParaRPr>
          </a:p>
        </p:txBody>
      </p:sp>
      <p:grpSp>
        <p:nvGrpSpPr>
          <p:cNvPr id="34" name="Group 33">
            <a:extLst>
              <a:ext uri="{FF2B5EF4-FFF2-40B4-BE49-F238E27FC236}">
                <a16:creationId xmlns:a16="http://schemas.microsoft.com/office/drawing/2014/main" id="{BBA67981-A3FE-46C1-8D9E-47E9682569E8}"/>
              </a:ext>
            </a:extLst>
          </p:cNvPr>
          <p:cNvGrpSpPr/>
          <p:nvPr/>
        </p:nvGrpSpPr>
        <p:grpSpPr>
          <a:xfrm>
            <a:off x="434637" y="930470"/>
            <a:ext cx="4103162" cy="1828800"/>
            <a:chOff x="556810" y="755481"/>
            <a:chExt cx="4103162" cy="1828800"/>
          </a:xfrm>
        </p:grpSpPr>
        <p:grpSp>
          <p:nvGrpSpPr>
            <p:cNvPr id="12" name="Group 11">
              <a:extLst>
                <a:ext uri="{FF2B5EF4-FFF2-40B4-BE49-F238E27FC236}">
                  <a16:creationId xmlns:a16="http://schemas.microsoft.com/office/drawing/2014/main" id="{4E57B192-0435-4804-A39B-A029BA59B19C}"/>
                </a:ext>
              </a:extLst>
            </p:cNvPr>
            <p:cNvGrpSpPr/>
            <p:nvPr/>
          </p:nvGrpSpPr>
          <p:grpSpPr>
            <a:xfrm>
              <a:off x="654901" y="755481"/>
              <a:ext cx="4005071" cy="1828800"/>
              <a:chOff x="146241" y="718637"/>
              <a:chExt cx="4005071" cy="1828800"/>
            </a:xfrm>
          </p:grpSpPr>
          <p:pic>
            <p:nvPicPr>
              <p:cNvPr id="5" name="Picture 4">
                <a:extLst>
                  <a:ext uri="{FF2B5EF4-FFF2-40B4-BE49-F238E27FC236}">
                    <a16:creationId xmlns:a16="http://schemas.microsoft.com/office/drawing/2014/main" id="{E94EA95A-2BFB-4229-B0D2-B2B873D746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713" y="718637"/>
                <a:ext cx="3657599" cy="1828800"/>
              </a:xfrm>
              <a:prstGeom prst="rect">
                <a:avLst/>
              </a:prstGeom>
            </p:spPr>
          </p:pic>
          <p:sp>
            <p:nvSpPr>
              <p:cNvPr id="6" name="Rectangle: Rounded Corners 5">
                <a:extLst>
                  <a:ext uri="{FF2B5EF4-FFF2-40B4-BE49-F238E27FC236}">
                    <a16:creationId xmlns:a16="http://schemas.microsoft.com/office/drawing/2014/main" id="{8A8DC0EF-F6B0-45D5-BE46-03F3837B7C9B}"/>
                  </a:ext>
                </a:extLst>
              </p:cNvPr>
              <p:cNvSpPr/>
              <p:nvPr/>
            </p:nvSpPr>
            <p:spPr bwMode="auto">
              <a:xfrm rot="16200000">
                <a:off x="-493839" y="1488967"/>
                <a:ext cx="1627632" cy="347472"/>
              </a:xfrm>
              <a:prstGeom prst="roundRect">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900" b="0" dirty="0">
                    <a:solidFill>
                      <a:schemeClr val="tx1"/>
                    </a:solidFill>
                    <a:latin typeface="+mn-lt"/>
                    <a:ea typeface="+mn-ea"/>
                    <a:cs typeface="+mn-cs"/>
                  </a:rPr>
                  <a:t>Data with trend and multiplicative seasonality</a:t>
                </a:r>
              </a:p>
            </p:txBody>
          </p:sp>
        </p:grpSp>
        <p:sp>
          <p:nvSpPr>
            <p:cNvPr id="30" name="Oval 29">
              <a:extLst>
                <a:ext uri="{FF2B5EF4-FFF2-40B4-BE49-F238E27FC236}">
                  <a16:creationId xmlns:a16="http://schemas.microsoft.com/office/drawing/2014/main" id="{323A5204-0888-4A6C-8E9F-9B1B9DFEBC95}"/>
                </a:ext>
              </a:extLst>
            </p:cNvPr>
            <p:cNvSpPr/>
            <p:nvPr/>
          </p:nvSpPr>
          <p:spPr bwMode="auto">
            <a:xfrm>
              <a:off x="556810" y="829886"/>
              <a:ext cx="182880" cy="18288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900" b="1" dirty="0">
                  <a:solidFill>
                    <a:schemeClr val="bg1"/>
                  </a:solidFill>
                  <a:latin typeface="+mn-lt"/>
                  <a:ea typeface="+mn-ea"/>
                  <a:cs typeface="+mn-cs"/>
                </a:rPr>
                <a:t>1</a:t>
              </a:r>
            </a:p>
          </p:txBody>
        </p:sp>
      </p:grpSp>
      <p:grpSp>
        <p:nvGrpSpPr>
          <p:cNvPr id="35" name="Group 34">
            <a:extLst>
              <a:ext uri="{FF2B5EF4-FFF2-40B4-BE49-F238E27FC236}">
                <a16:creationId xmlns:a16="http://schemas.microsoft.com/office/drawing/2014/main" id="{EC74D213-CF87-4721-B59C-82DC79CFB942}"/>
              </a:ext>
            </a:extLst>
          </p:cNvPr>
          <p:cNvGrpSpPr/>
          <p:nvPr/>
        </p:nvGrpSpPr>
        <p:grpSpPr>
          <a:xfrm>
            <a:off x="5202518" y="930470"/>
            <a:ext cx="4096513" cy="1828800"/>
            <a:chOff x="4859971" y="755481"/>
            <a:chExt cx="4096513" cy="1828800"/>
          </a:xfrm>
        </p:grpSpPr>
        <p:grpSp>
          <p:nvGrpSpPr>
            <p:cNvPr id="13" name="Group 12">
              <a:extLst>
                <a:ext uri="{FF2B5EF4-FFF2-40B4-BE49-F238E27FC236}">
                  <a16:creationId xmlns:a16="http://schemas.microsoft.com/office/drawing/2014/main" id="{621D65DE-E87D-4E50-B938-BA4A96E10746}"/>
                </a:ext>
              </a:extLst>
            </p:cNvPr>
            <p:cNvGrpSpPr/>
            <p:nvPr/>
          </p:nvGrpSpPr>
          <p:grpSpPr>
            <a:xfrm>
              <a:off x="4951412" y="755481"/>
              <a:ext cx="4005072" cy="1828800"/>
              <a:chOff x="146240" y="2586343"/>
              <a:chExt cx="4005072" cy="1828800"/>
            </a:xfrm>
          </p:grpSpPr>
          <p:pic>
            <p:nvPicPr>
              <p:cNvPr id="9" name="Picture 8">
                <a:extLst>
                  <a:ext uri="{FF2B5EF4-FFF2-40B4-BE49-F238E27FC236}">
                    <a16:creationId xmlns:a16="http://schemas.microsoft.com/office/drawing/2014/main" id="{B59C7E08-C85B-48E1-88D9-90C329CADE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713" y="2586343"/>
                <a:ext cx="3657599" cy="1828800"/>
              </a:xfrm>
              <a:prstGeom prst="rect">
                <a:avLst/>
              </a:prstGeom>
            </p:spPr>
          </p:pic>
          <p:sp>
            <p:nvSpPr>
              <p:cNvPr id="10" name="Rectangle: Rounded Corners 9">
                <a:extLst>
                  <a:ext uri="{FF2B5EF4-FFF2-40B4-BE49-F238E27FC236}">
                    <a16:creationId xmlns:a16="http://schemas.microsoft.com/office/drawing/2014/main" id="{D5DDB754-1276-4888-B156-7EEAAB00796C}"/>
                  </a:ext>
                </a:extLst>
              </p:cNvPr>
              <p:cNvSpPr/>
              <p:nvPr/>
            </p:nvSpPr>
            <p:spPr bwMode="auto">
              <a:xfrm rot="16200000">
                <a:off x="-493840" y="3327007"/>
                <a:ext cx="1627632" cy="347472"/>
              </a:xfrm>
              <a:prstGeom prst="roundRect">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900" b="0" dirty="0">
                    <a:solidFill>
                      <a:schemeClr val="tx1"/>
                    </a:solidFill>
                    <a:latin typeface="+mn-lt"/>
                    <a:ea typeface="+mn-ea"/>
                    <a:cs typeface="+mn-cs"/>
                  </a:rPr>
                  <a:t>Log transformation to make seasonality consistent</a:t>
                </a:r>
              </a:p>
            </p:txBody>
          </p:sp>
        </p:grpSp>
        <p:sp>
          <p:nvSpPr>
            <p:cNvPr id="31" name="Oval 30">
              <a:extLst>
                <a:ext uri="{FF2B5EF4-FFF2-40B4-BE49-F238E27FC236}">
                  <a16:creationId xmlns:a16="http://schemas.microsoft.com/office/drawing/2014/main" id="{D2C65CC3-7140-434C-9EAA-480AA3D2AD81}"/>
                </a:ext>
              </a:extLst>
            </p:cNvPr>
            <p:cNvSpPr/>
            <p:nvPr/>
          </p:nvSpPr>
          <p:spPr bwMode="auto">
            <a:xfrm>
              <a:off x="4859971" y="799757"/>
              <a:ext cx="182880" cy="18288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900" b="1" dirty="0">
                  <a:solidFill>
                    <a:schemeClr val="bg1"/>
                  </a:solidFill>
                </a:rPr>
                <a:t>2</a:t>
              </a:r>
              <a:endParaRPr lang="en-US" sz="900" b="1" dirty="0">
                <a:solidFill>
                  <a:schemeClr val="bg1"/>
                </a:solidFill>
                <a:latin typeface="+mn-lt"/>
                <a:ea typeface="+mn-ea"/>
                <a:cs typeface="+mn-cs"/>
              </a:endParaRPr>
            </a:p>
          </p:txBody>
        </p:sp>
      </p:grpSp>
      <p:grpSp>
        <p:nvGrpSpPr>
          <p:cNvPr id="36" name="Group 35">
            <a:extLst>
              <a:ext uri="{FF2B5EF4-FFF2-40B4-BE49-F238E27FC236}">
                <a16:creationId xmlns:a16="http://schemas.microsoft.com/office/drawing/2014/main" id="{4E9850D8-2C72-4BA8-A739-D7103CB7DE09}"/>
              </a:ext>
            </a:extLst>
          </p:cNvPr>
          <p:cNvGrpSpPr/>
          <p:nvPr/>
        </p:nvGrpSpPr>
        <p:grpSpPr>
          <a:xfrm>
            <a:off x="251757" y="3159891"/>
            <a:ext cx="6050161" cy="2826834"/>
            <a:chOff x="251757" y="3159891"/>
            <a:chExt cx="6050161" cy="2826834"/>
          </a:xfrm>
        </p:grpSpPr>
        <p:pic>
          <p:nvPicPr>
            <p:cNvPr id="21" name="Picture 20">
              <a:extLst>
                <a:ext uri="{FF2B5EF4-FFF2-40B4-BE49-F238E27FC236}">
                  <a16:creationId xmlns:a16="http://schemas.microsoft.com/office/drawing/2014/main" id="{15752A8B-283E-4F4F-87EC-B20AC23B8C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250" y="3159891"/>
              <a:ext cx="5653668" cy="2826834"/>
            </a:xfrm>
            <a:prstGeom prst="rect">
              <a:avLst/>
            </a:prstGeom>
          </p:spPr>
        </p:pic>
        <p:grpSp>
          <p:nvGrpSpPr>
            <p:cNvPr id="33" name="Group 32">
              <a:extLst>
                <a:ext uri="{FF2B5EF4-FFF2-40B4-BE49-F238E27FC236}">
                  <a16:creationId xmlns:a16="http://schemas.microsoft.com/office/drawing/2014/main" id="{079D5D97-1048-415C-8E42-85FF66C5E7C1}"/>
                </a:ext>
              </a:extLst>
            </p:cNvPr>
            <p:cNvGrpSpPr/>
            <p:nvPr/>
          </p:nvGrpSpPr>
          <p:grpSpPr>
            <a:xfrm>
              <a:off x="251757" y="3628319"/>
              <a:ext cx="445514" cy="1719072"/>
              <a:chOff x="376473" y="2819446"/>
              <a:chExt cx="445514" cy="1719072"/>
            </a:xfrm>
          </p:grpSpPr>
          <p:sp>
            <p:nvSpPr>
              <p:cNvPr id="22" name="Rectangle: Rounded Corners 21">
                <a:extLst>
                  <a:ext uri="{FF2B5EF4-FFF2-40B4-BE49-F238E27FC236}">
                    <a16:creationId xmlns:a16="http://schemas.microsoft.com/office/drawing/2014/main" id="{1552BF6F-33BC-430A-98BB-7BD7435E4036}"/>
                  </a:ext>
                </a:extLst>
              </p:cNvPr>
              <p:cNvSpPr/>
              <p:nvPr/>
            </p:nvSpPr>
            <p:spPr bwMode="auto">
              <a:xfrm rot="16200000">
                <a:off x="-165565" y="3550966"/>
                <a:ext cx="1627632" cy="347472"/>
              </a:xfrm>
              <a:prstGeom prst="roundRect">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900" b="0" dirty="0">
                    <a:solidFill>
                      <a:schemeClr val="tx1"/>
                    </a:solidFill>
                    <a:latin typeface="+mn-lt"/>
                    <a:ea typeface="+mn-ea"/>
                    <a:cs typeface="+mn-cs"/>
                  </a:rPr>
                  <a:t>Differencing logged data at seasonal lag of 12</a:t>
                </a:r>
              </a:p>
            </p:txBody>
          </p:sp>
          <p:sp>
            <p:nvSpPr>
              <p:cNvPr id="32" name="Oval 31">
                <a:extLst>
                  <a:ext uri="{FF2B5EF4-FFF2-40B4-BE49-F238E27FC236}">
                    <a16:creationId xmlns:a16="http://schemas.microsoft.com/office/drawing/2014/main" id="{1F6346F8-D8A9-4E62-8BC2-45B7B2E17A89}"/>
                  </a:ext>
                </a:extLst>
              </p:cNvPr>
              <p:cNvSpPr/>
              <p:nvPr/>
            </p:nvSpPr>
            <p:spPr bwMode="auto">
              <a:xfrm>
                <a:off x="376473" y="2819446"/>
                <a:ext cx="182880" cy="18288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900" b="1" dirty="0">
                    <a:solidFill>
                      <a:schemeClr val="bg1"/>
                    </a:solidFill>
                  </a:rPr>
                  <a:t>3</a:t>
                </a:r>
                <a:endParaRPr lang="en-US" sz="900" b="1" dirty="0">
                  <a:solidFill>
                    <a:schemeClr val="bg1"/>
                  </a:solidFill>
                  <a:latin typeface="+mn-lt"/>
                  <a:ea typeface="+mn-ea"/>
                  <a:cs typeface="+mn-cs"/>
                </a:endParaRPr>
              </a:p>
            </p:txBody>
          </p:sp>
        </p:grpSp>
      </p:grpSp>
    </p:spTree>
    <p:extLst>
      <p:ext uri="{BB962C8B-B14F-4D97-AF65-F5344CB8AC3E}">
        <p14:creationId xmlns:p14="http://schemas.microsoft.com/office/powerpoint/2010/main" val="3473145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4BCD115F-D167-4919-A38C-41733EC97A6A}"/>
              </a:ext>
            </a:extLst>
          </p:cNvPr>
          <p:cNvGrpSpPr/>
          <p:nvPr/>
        </p:nvGrpSpPr>
        <p:grpSpPr>
          <a:xfrm>
            <a:off x="276225" y="697554"/>
            <a:ext cx="4572000" cy="5334000"/>
            <a:chOff x="276225" y="848275"/>
            <a:chExt cx="4572000" cy="5334000"/>
          </a:xfrm>
        </p:grpSpPr>
        <p:sp>
          <p:nvSpPr>
            <p:cNvPr id="6" name="Rectangle: Rounded Corners 5">
              <a:extLst>
                <a:ext uri="{FF2B5EF4-FFF2-40B4-BE49-F238E27FC236}">
                  <a16:creationId xmlns:a16="http://schemas.microsoft.com/office/drawing/2014/main" id="{BC51C350-D9C8-438C-AC3D-C2DFB5829D92}"/>
                </a:ext>
              </a:extLst>
            </p:cNvPr>
            <p:cNvSpPr/>
            <p:nvPr/>
          </p:nvSpPr>
          <p:spPr bwMode="auto">
            <a:xfrm>
              <a:off x="276225" y="848275"/>
              <a:ext cx="4572000" cy="5334000"/>
            </a:xfrm>
            <a:prstGeom prst="roundRect">
              <a:avLst>
                <a:gd name="adj" fmla="val 4317"/>
              </a:avLst>
            </a:prstGeom>
            <a:solidFill>
              <a:schemeClr val="bg1"/>
            </a:solidFill>
            <a:ln w="19050">
              <a:solidFill>
                <a:schemeClr val="bg1">
                  <a:lumMod val="75000"/>
                </a:schemeClr>
              </a:solidFill>
              <a:prstDash val="sysDash"/>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ts val="200"/>
                </a:spcBef>
                <a:spcAft>
                  <a:spcPct val="0"/>
                </a:spcAft>
                <a:buClrTx/>
                <a:buSzTx/>
                <a:tabLst/>
              </a:pPr>
              <a:r>
                <a:rPr lang="en-US" sz="1200" b="1" dirty="0">
                  <a:solidFill>
                    <a:schemeClr val="tx1"/>
                  </a:solidFill>
                  <a:latin typeface="+mn-lt"/>
                  <a:ea typeface="+mn-ea"/>
                  <a:cs typeface="+mn-cs"/>
                </a:rPr>
                <a:t>Seasonal ARIMA based on observations made from ACF and PACF plot </a:t>
              </a:r>
            </a:p>
            <a:p>
              <a:pPr marR="0" defTabSz="914400" rtl="0" eaLnBrk="1" fontAlgn="base" latinLnBrk="0" hangingPunct="1">
                <a:lnSpc>
                  <a:spcPct val="100000"/>
                </a:lnSpc>
                <a:spcBef>
                  <a:spcPts val="200"/>
                </a:spcBef>
                <a:spcAft>
                  <a:spcPct val="0"/>
                </a:spcAft>
                <a:buClrTx/>
                <a:buSzTx/>
                <a:tabLst/>
              </a:pPr>
              <a:r>
                <a:rPr lang="en-US" sz="1200" b="1" dirty="0">
                  <a:solidFill>
                    <a:srgbClr val="0070C0"/>
                  </a:solidFill>
                  <a:latin typeface="+mn-lt"/>
                  <a:ea typeface="+mn-ea"/>
                  <a:cs typeface="+mn-cs"/>
                </a:rPr>
                <a:t>AIC = -464.48</a:t>
              </a:r>
            </a:p>
          </p:txBody>
        </p:sp>
        <p:pic>
          <p:nvPicPr>
            <p:cNvPr id="2" name="Picture 1">
              <a:extLst>
                <a:ext uri="{FF2B5EF4-FFF2-40B4-BE49-F238E27FC236}">
                  <a16:creationId xmlns:a16="http://schemas.microsoft.com/office/drawing/2014/main" id="{88BADC60-1FCA-4422-9253-403F1F557C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655" y="3972475"/>
              <a:ext cx="4209142" cy="2209800"/>
            </a:xfrm>
            <a:prstGeom prst="rect">
              <a:avLst/>
            </a:prstGeom>
          </p:spPr>
        </p:pic>
        <p:pic>
          <p:nvPicPr>
            <p:cNvPr id="3" name="Picture 2">
              <a:extLst>
                <a:ext uri="{FF2B5EF4-FFF2-40B4-BE49-F238E27FC236}">
                  <a16:creationId xmlns:a16="http://schemas.microsoft.com/office/drawing/2014/main" id="{C363C369-942C-4983-88C7-B50F6A2E43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655" y="1596726"/>
              <a:ext cx="4209142" cy="2209800"/>
            </a:xfrm>
            <a:prstGeom prst="rect">
              <a:avLst/>
            </a:prstGeom>
          </p:spPr>
        </p:pic>
      </p:grpSp>
      <p:sp>
        <p:nvSpPr>
          <p:cNvPr id="4" name="Rectangle 3">
            <a:extLst>
              <a:ext uri="{FF2B5EF4-FFF2-40B4-BE49-F238E27FC236}">
                <a16:creationId xmlns:a16="http://schemas.microsoft.com/office/drawing/2014/main" id="{622DA700-A0B6-416A-805E-18450943AEF7}"/>
              </a:ext>
            </a:extLst>
          </p:cNvPr>
          <p:cNvSpPr/>
          <p:nvPr/>
        </p:nvSpPr>
        <p:spPr bwMode="auto">
          <a:xfrm>
            <a:off x="303212" y="338781"/>
            <a:ext cx="8867776" cy="285107"/>
          </a:xfrm>
          <a:prstGeom prst="rect">
            <a:avLst/>
          </a:prstGeom>
          <a:solidFill>
            <a:srgbClr val="CBD3D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rPr>
              <a:t>SEASONAL ARIMA MODEL</a:t>
            </a:r>
            <a:endParaRPr lang="en-US" sz="1200" b="1" dirty="0">
              <a:solidFill>
                <a:schemeClr val="tx1"/>
              </a:solidFill>
              <a:latin typeface="+mn-lt"/>
              <a:ea typeface="+mn-ea"/>
              <a:cs typeface="+mn-cs"/>
            </a:endParaRPr>
          </a:p>
        </p:txBody>
      </p:sp>
      <p:sp>
        <p:nvSpPr>
          <p:cNvPr id="5" name="Rectangle 4">
            <a:extLst>
              <a:ext uri="{FF2B5EF4-FFF2-40B4-BE49-F238E27FC236}">
                <a16:creationId xmlns:a16="http://schemas.microsoft.com/office/drawing/2014/main" id="{139563F1-DEC2-4AC7-9EED-2E6AB0B571F4}"/>
              </a:ext>
            </a:extLst>
          </p:cNvPr>
          <p:cNvSpPr/>
          <p:nvPr/>
        </p:nvSpPr>
        <p:spPr bwMode="auto">
          <a:xfrm>
            <a:off x="3236912" y="6629400"/>
            <a:ext cx="34290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bg1"/>
                </a:solidFill>
              </a:rPr>
              <a:t>ARIMA MODEL</a:t>
            </a:r>
            <a:endParaRPr lang="en-US" sz="1600" b="1" dirty="0">
              <a:solidFill>
                <a:schemeClr val="bg1"/>
              </a:solidFill>
              <a:latin typeface="+mn-lt"/>
              <a:ea typeface="+mn-ea"/>
              <a:cs typeface="+mn-cs"/>
            </a:endParaRPr>
          </a:p>
        </p:txBody>
      </p:sp>
      <p:grpSp>
        <p:nvGrpSpPr>
          <p:cNvPr id="17" name="Group 16">
            <a:extLst>
              <a:ext uri="{FF2B5EF4-FFF2-40B4-BE49-F238E27FC236}">
                <a16:creationId xmlns:a16="http://schemas.microsoft.com/office/drawing/2014/main" id="{6051A58B-B823-4C94-A051-29CC3E43E26A}"/>
              </a:ext>
            </a:extLst>
          </p:cNvPr>
          <p:cNvGrpSpPr/>
          <p:nvPr/>
        </p:nvGrpSpPr>
        <p:grpSpPr>
          <a:xfrm>
            <a:off x="5034766" y="697554"/>
            <a:ext cx="4572000" cy="5334000"/>
            <a:chOff x="5034766" y="848275"/>
            <a:chExt cx="4572000" cy="5334000"/>
          </a:xfrm>
        </p:grpSpPr>
        <p:sp>
          <p:nvSpPr>
            <p:cNvPr id="9" name="Rectangle: Rounded Corners 8">
              <a:extLst>
                <a:ext uri="{FF2B5EF4-FFF2-40B4-BE49-F238E27FC236}">
                  <a16:creationId xmlns:a16="http://schemas.microsoft.com/office/drawing/2014/main" id="{A68CD3E6-1AB0-4C19-89DA-E4F37F017FC1}"/>
                </a:ext>
              </a:extLst>
            </p:cNvPr>
            <p:cNvSpPr/>
            <p:nvPr/>
          </p:nvSpPr>
          <p:spPr bwMode="auto">
            <a:xfrm>
              <a:off x="5034766" y="848275"/>
              <a:ext cx="4572000" cy="5334000"/>
            </a:xfrm>
            <a:prstGeom prst="roundRect">
              <a:avLst>
                <a:gd name="adj" fmla="val 4317"/>
              </a:avLst>
            </a:prstGeom>
            <a:solidFill>
              <a:schemeClr val="bg1"/>
            </a:solidFill>
            <a:ln w="19050">
              <a:solidFill>
                <a:schemeClr val="bg1">
                  <a:lumMod val="75000"/>
                </a:schemeClr>
              </a:solidFill>
              <a:prstDash val="sysDash"/>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ts val="200"/>
                </a:spcBef>
                <a:spcAft>
                  <a:spcPct val="0"/>
                </a:spcAft>
                <a:buClrTx/>
                <a:buSzTx/>
                <a:tabLst/>
              </a:pPr>
              <a:r>
                <a:rPr lang="en-US" sz="1200" b="1" dirty="0">
                  <a:solidFill>
                    <a:schemeClr val="tx1"/>
                  </a:solidFill>
                  <a:latin typeface="+mn-lt"/>
                  <a:ea typeface="+mn-ea"/>
                  <a:cs typeface="+mn-cs"/>
                </a:rPr>
                <a:t>Seasonal ARIMA using ‘auto.arima’ function in R </a:t>
              </a:r>
            </a:p>
            <a:p>
              <a:pPr marR="0" defTabSz="914400" rtl="0" eaLnBrk="1" fontAlgn="base" latinLnBrk="0" hangingPunct="1">
                <a:lnSpc>
                  <a:spcPct val="100000"/>
                </a:lnSpc>
                <a:spcBef>
                  <a:spcPts val="200"/>
                </a:spcBef>
                <a:spcAft>
                  <a:spcPct val="0"/>
                </a:spcAft>
                <a:buClrTx/>
                <a:buSzTx/>
                <a:tabLst/>
              </a:pPr>
              <a:r>
                <a:rPr lang="en-US" sz="1200" b="1" dirty="0">
                  <a:solidFill>
                    <a:srgbClr val="0070C0"/>
                  </a:solidFill>
                  <a:latin typeface="+mn-lt"/>
                  <a:ea typeface="+mn-ea"/>
                  <a:cs typeface="+mn-cs"/>
                </a:rPr>
                <a:t>AIC = -486.99</a:t>
              </a:r>
            </a:p>
          </p:txBody>
        </p:sp>
        <p:pic>
          <p:nvPicPr>
            <p:cNvPr id="13" name="Picture 12">
              <a:extLst>
                <a:ext uri="{FF2B5EF4-FFF2-40B4-BE49-F238E27FC236}">
                  <a16:creationId xmlns:a16="http://schemas.microsoft.com/office/drawing/2014/main" id="{F4C99399-83B1-4E8C-A8F7-E7476CFC24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17646" y="3972475"/>
              <a:ext cx="4206240" cy="2103120"/>
            </a:xfrm>
            <a:prstGeom prst="rect">
              <a:avLst/>
            </a:prstGeom>
          </p:spPr>
        </p:pic>
        <p:pic>
          <p:nvPicPr>
            <p:cNvPr id="15" name="Picture 14">
              <a:extLst>
                <a:ext uri="{FF2B5EF4-FFF2-40B4-BE49-F238E27FC236}">
                  <a16:creationId xmlns:a16="http://schemas.microsoft.com/office/drawing/2014/main" id="{1980AD1E-0C17-47E8-948F-3B484E4911A8}"/>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5217646" y="1595202"/>
              <a:ext cx="4206240" cy="2212848"/>
            </a:xfrm>
            <a:prstGeom prst="rect">
              <a:avLst/>
            </a:prstGeom>
          </p:spPr>
        </p:pic>
      </p:grpSp>
      <p:graphicFrame>
        <p:nvGraphicFramePr>
          <p:cNvPr id="18" name="Object 17">
            <a:extLst>
              <a:ext uri="{FF2B5EF4-FFF2-40B4-BE49-F238E27FC236}">
                <a16:creationId xmlns:a16="http://schemas.microsoft.com/office/drawing/2014/main" id="{B9BD1B95-4797-4017-B57D-F957B449332F}"/>
              </a:ext>
            </a:extLst>
          </p:cNvPr>
          <p:cNvGraphicFramePr>
            <a:graphicFrameLocks noChangeAspect="1"/>
          </p:cNvGraphicFramePr>
          <p:nvPr>
            <p:extLst>
              <p:ext uri="{D42A27DB-BD31-4B8C-83A1-F6EECF244321}">
                <p14:modId xmlns:p14="http://schemas.microsoft.com/office/powerpoint/2010/main" val="1370254816"/>
              </p:ext>
            </p:extLst>
          </p:nvPr>
        </p:nvGraphicFramePr>
        <p:xfrm>
          <a:off x="8766568" y="6392290"/>
          <a:ext cx="737702" cy="622436"/>
        </p:xfrm>
        <a:graphic>
          <a:graphicData uri="http://schemas.openxmlformats.org/presentationml/2006/ole">
            <mc:AlternateContent xmlns:mc="http://schemas.openxmlformats.org/markup-compatibility/2006">
              <mc:Choice xmlns:v="urn:schemas-microsoft-com:vml" Requires="v">
                <p:oleObj spid="_x0000_s1151177" name="Packager Shell Object" showAsIcon="1" r:id="rId7" imgW="914400" imgH="771480" progId="Package">
                  <p:embed/>
                </p:oleObj>
              </mc:Choice>
              <mc:Fallback>
                <p:oleObj name="Packager Shell Object" showAsIcon="1" r:id="rId7" imgW="914400" imgH="771480" progId="Package">
                  <p:embed/>
                  <p:pic>
                    <p:nvPicPr>
                      <p:cNvPr id="0" name=""/>
                      <p:cNvPicPr/>
                      <p:nvPr/>
                    </p:nvPicPr>
                    <p:blipFill>
                      <a:blip r:embed="rId8"/>
                      <a:stretch>
                        <a:fillRect/>
                      </a:stretch>
                    </p:blipFill>
                    <p:spPr>
                      <a:xfrm>
                        <a:off x="8766568" y="6392290"/>
                        <a:ext cx="737702" cy="622436"/>
                      </a:xfrm>
                      <a:prstGeom prst="rect">
                        <a:avLst/>
                      </a:prstGeom>
                    </p:spPr>
                  </p:pic>
                </p:oleObj>
              </mc:Fallback>
            </mc:AlternateContent>
          </a:graphicData>
        </a:graphic>
      </p:graphicFrame>
      <p:sp>
        <p:nvSpPr>
          <p:cNvPr id="19" name="Rectangle: Rounded Corners 18">
            <a:extLst>
              <a:ext uri="{FF2B5EF4-FFF2-40B4-BE49-F238E27FC236}">
                <a16:creationId xmlns:a16="http://schemas.microsoft.com/office/drawing/2014/main" id="{01B8D796-9BE2-4C96-9AA9-E708409ED9FD}"/>
              </a:ext>
            </a:extLst>
          </p:cNvPr>
          <p:cNvSpPr/>
          <p:nvPr/>
        </p:nvSpPr>
        <p:spPr bwMode="auto">
          <a:xfrm>
            <a:off x="1027623" y="6107721"/>
            <a:ext cx="7847578" cy="426720"/>
          </a:xfrm>
          <a:prstGeom prst="roundRect">
            <a:avLst/>
          </a:prstGeom>
          <a:solidFill>
            <a:schemeClr val="bg1">
              <a:lumMod val="95000"/>
            </a:schemeClr>
          </a:solidFill>
          <a:ln>
            <a:solidFill>
              <a:srgbClr val="80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ts val="200"/>
              </a:spcBef>
              <a:spcAft>
                <a:spcPct val="0"/>
              </a:spcAft>
              <a:buClrTx/>
              <a:buSzTx/>
              <a:tabLst/>
            </a:pPr>
            <a:r>
              <a:rPr lang="en-US" sz="1000" b="1" dirty="0">
                <a:solidFill>
                  <a:schemeClr val="tx1"/>
                </a:solidFill>
              </a:rPr>
              <a:t>Observations to be made</a:t>
            </a:r>
          </a:p>
          <a:p>
            <a:pPr marR="0" defTabSz="914400" rtl="0" eaLnBrk="1" fontAlgn="base" latinLnBrk="0" hangingPunct="1">
              <a:lnSpc>
                <a:spcPct val="100000"/>
              </a:lnSpc>
              <a:spcBef>
                <a:spcPts val="200"/>
              </a:spcBef>
              <a:spcAft>
                <a:spcPct val="0"/>
              </a:spcAft>
              <a:buClrTx/>
              <a:buSzTx/>
              <a:tabLst/>
            </a:pPr>
            <a:r>
              <a:rPr lang="en-US" sz="1000" b="1" dirty="0">
                <a:solidFill>
                  <a:schemeClr val="tx1"/>
                </a:solidFill>
              </a:rPr>
              <a:t>1)Time Series residuals look like white noise; 2)NO autocorrelation in residuals as per ACF plot; 3)Residuals follow bell curve</a:t>
            </a:r>
            <a:endParaRPr lang="en-US" sz="1000" b="1" dirty="0">
              <a:solidFill>
                <a:schemeClr val="tx1"/>
              </a:solidFill>
              <a:latin typeface="+mn-lt"/>
              <a:ea typeface="+mn-ea"/>
              <a:cs typeface="+mn-cs"/>
            </a:endParaRPr>
          </a:p>
        </p:txBody>
      </p:sp>
    </p:spTree>
    <p:extLst>
      <p:ext uri="{BB962C8B-B14F-4D97-AF65-F5344CB8AC3E}">
        <p14:creationId xmlns:p14="http://schemas.microsoft.com/office/powerpoint/2010/main" val="312037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A79759-C269-466D-81F8-994400D15CCB}"/>
              </a:ext>
            </a:extLst>
          </p:cNvPr>
          <p:cNvSpPr/>
          <p:nvPr/>
        </p:nvSpPr>
        <p:spPr bwMode="auto">
          <a:xfrm>
            <a:off x="303212" y="76200"/>
            <a:ext cx="8867776" cy="838200"/>
          </a:xfrm>
          <a:prstGeom prst="rect">
            <a:avLst/>
          </a:prstGeom>
          <a:solidFill>
            <a:srgbClr val="CBD3D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rPr>
              <a:t>ARIMAX / DYNAMIC TIME SERIES MODEL</a:t>
            </a:r>
            <a:endParaRPr lang="en-US" sz="1200" b="1" dirty="0">
              <a:solidFill>
                <a:schemeClr val="tx1"/>
              </a:solidFill>
              <a:latin typeface="+mn-lt"/>
              <a:ea typeface="+mn-ea"/>
              <a:cs typeface="+mn-cs"/>
            </a:endParaRPr>
          </a:p>
        </p:txBody>
      </p:sp>
      <p:sp>
        <p:nvSpPr>
          <p:cNvPr id="3" name="Rectangle 2">
            <a:extLst>
              <a:ext uri="{FF2B5EF4-FFF2-40B4-BE49-F238E27FC236}">
                <a16:creationId xmlns:a16="http://schemas.microsoft.com/office/drawing/2014/main" id="{60C5707E-7F49-4643-BEFA-0D3099D32252}"/>
              </a:ext>
            </a:extLst>
          </p:cNvPr>
          <p:cNvSpPr/>
          <p:nvPr/>
        </p:nvSpPr>
        <p:spPr bwMode="auto">
          <a:xfrm>
            <a:off x="3236912" y="6629400"/>
            <a:ext cx="34290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bg1"/>
                </a:solidFill>
              </a:rPr>
              <a:t>ARIMAX MODEL</a:t>
            </a:r>
            <a:endParaRPr lang="en-US" sz="1600" b="1" dirty="0">
              <a:solidFill>
                <a:schemeClr val="bg1"/>
              </a:solidFill>
              <a:latin typeface="+mn-lt"/>
              <a:ea typeface="+mn-ea"/>
              <a:cs typeface="+mn-cs"/>
            </a:endParaRPr>
          </a:p>
        </p:txBody>
      </p:sp>
      <p:sp>
        <p:nvSpPr>
          <p:cNvPr id="4" name="Rectangle: Rounded Corners 3">
            <a:extLst>
              <a:ext uri="{FF2B5EF4-FFF2-40B4-BE49-F238E27FC236}">
                <a16:creationId xmlns:a16="http://schemas.microsoft.com/office/drawing/2014/main" id="{8CCE0401-ED9D-4F40-985E-4475B15CABCC}"/>
              </a:ext>
            </a:extLst>
          </p:cNvPr>
          <p:cNvSpPr/>
          <p:nvPr/>
        </p:nvSpPr>
        <p:spPr bwMode="auto">
          <a:xfrm>
            <a:off x="455612" y="407420"/>
            <a:ext cx="8610600" cy="422502"/>
          </a:xfrm>
          <a:prstGeom prst="roundRect">
            <a:avLst/>
          </a:prstGeom>
          <a:solidFill>
            <a:srgbClr val="666666"/>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ts val="200"/>
              </a:spcBef>
              <a:spcAft>
                <a:spcPct val="0"/>
              </a:spcAft>
              <a:buClrTx/>
              <a:buSzTx/>
              <a:tabLst/>
            </a:pPr>
            <a:r>
              <a:rPr lang="en-US" sz="1200" b="1" dirty="0">
                <a:solidFill>
                  <a:schemeClr val="bg1"/>
                </a:solidFill>
                <a:latin typeface="+mn-lt"/>
                <a:ea typeface="+mn-ea"/>
                <a:cs typeface="+mn-cs"/>
              </a:rPr>
              <a:t>ARIMAX is the extended version of ARIMA model which also includes external regressor into the model</a:t>
            </a:r>
          </a:p>
        </p:txBody>
      </p:sp>
      <p:grpSp>
        <p:nvGrpSpPr>
          <p:cNvPr id="10" name="Group 9">
            <a:extLst>
              <a:ext uri="{FF2B5EF4-FFF2-40B4-BE49-F238E27FC236}">
                <a16:creationId xmlns:a16="http://schemas.microsoft.com/office/drawing/2014/main" id="{3F1346D7-F069-4E3B-A087-2ADF2C27DD8A}"/>
              </a:ext>
            </a:extLst>
          </p:cNvPr>
          <p:cNvGrpSpPr/>
          <p:nvPr/>
        </p:nvGrpSpPr>
        <p:grpSpPr>
          <a:xfrm>
            <a:off x="449000" y="1042098"/>
            <a:ext cx="4005072" cy="2011680"/>
            <a:chOff x="714059" y="1042098"/>
            <a:chExt cx="4005072" cy="1828800"/>
          </a:xfrm>
        </p:grpSpPr>
        <p:pic>
          <p:nvPicPr>
            <p:cNvPr id="6" name="Picture 5">
              <a:extLst>
                <a:ext uri="{FF2B5EF4-FFF2-40B4-BE49-F238E27FC236}">
                  <a16:creationId xmlns:a16="http://schemas.microsoft.com/office/drawing/2014/main" id="{717D9E94-A742-4B95-9544-16818C8A33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531" y="1042098"/>
              <a:ext cx="3657600" cy="1828800"/>
            </a:xfrm>
            <a:prstGeom prst="rect">
              <a:avLst/>
            </a:prstGeom>
          </p:spPr>
        </p:pic>
        <p:sp>
          <p:nvSpPr>
            <p:cNvPr id="9" name="Rectangle: Rounded Corners 8">
              <a:extLst>
                <a:ext uri="{FF2B5EF4-FFF2-40B4-BE49-F238E27FC236}">
                  <a16:creationId xmlns:a16="http://schemas.microsoft.com/office/drawing/2014/main" id="{85D636CD-0D76-4775-8B1D-B45CAD58F60E}"/>
                </a:ext>
              </a:extLst>
            </p:cNvPr>
            <p:cNvSpPr/>
            <p:nvPr/>
          </p:nvSpPr>
          <p:spPr bwMode="auto">
            <a:xfrm rot="16200000">
              <a:off x="73979" y="1782762"/>
              <a:ext cx="1627632" cy="347472"/>
            </a:xfrm>
            <a:prstGeom prst="roundRect">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900" dirty="0">
                  <a:solidFill>
                    <a:schemeClr val="tx1"/>
                  </a:solidFill>
                </a:rPr>
                <a:t>Daily electricity demand and max temperature time series</a:t>
              </a:r>
              <a:endParaRPr lang="en-US" sz="900" b="0" dirty="0">
                <a:solidFill>
                  <a:schemeClr val="tx1"/>
                </a:solidFill>
                <a:latin typeface="+mn-lt"/>
                <a:ea typeface="+mn-ea"/>
                <a:cs typeface="+mn-cs"/>
              </a:endParaRPr>
            </a:p>
          </p:txBody>
        </p:sp>
      </p:grpSp>
      <p:grpSp>
        <p:nvGrpSpPr>
          <p:cNvPr id="12" name="Group 11">
            <a:extLst>
              <a:ext uri="{FF2B5EF4-FFF2-40B4-BE49-F238E27FC236}">
                <a16:creationId xmlns:a16="http://schemas.microsoft.com/office/drawing/2014/main" id="{BC2BD787-9115-4A5E-BB1F-7A622DC997EF}"/>
              </a:ext>
            </a:extLst>
          </p:cNvPr>
          <p:cNvGrpSpPr/>
          <p:nvPr/>
        </p:nvGrpSpPr>
        <p:grpSpPr>
          <a:xfrm>
            <a:off x="5037030" y="1042098"/>
            <a:ext cx="4007497" cy="2011680"/>
            <a:chOff x="5037030" y="1109506"/>
            <a:chExt cx="4007497" cy="1828800"/>
          </a:xfrm>
        </p:grpSpPr>
        <p:pic>
          <p:nvPicPr>
            <p:cNvPr id="8" name="Picture 7">
              <a:extLst>
                <a:ext uri="{FF2B5EF4-FFF2-40B4-BE49-F238E27FC236}">
                  <a16:creationId xmlns:a16="http://schemas.microsoft.com/office/drawing/2014/main" id="{29118033-240C-4F02-8BBC-3278149828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6927" y="1109506"/>
              <a:ext cx="3657600" cy="1828800"/>
            </a:xfrm>
            <a:prstGeom prst="rect">
              <a:avLst/>
            </a:prstGeom>
          </p:spPr>
        </p:pic>
        <p:sp>
          <p:nvSpPr>
            <p:cNvPr id="11" name="Rectangle: Rounded Corners 10">
              <a:extLst>
                <a:ext uri="{FF2B5EF4-FFF2-40B4-BE49-F238E27FC236}">
                  <a16:creationId xmlns:a16="http://schemas.microsoft.com/office/drawing/2014/main" id="{E1FE79C9-26AF-4162-8D70-1748AB912891}"/>
                </a:ext>
              </a:extLst>
            </p:cNvPr>
            <p:cNvSpPr/>
            <p:nvPr/>
          </p:nvSpPr>
          <p:spPr bwMode="auto">
            <a:xfrm rot="16200000">
              <a:off x="4396950" y="1850170"/>
              <a:ext cx="1627632" cy="347472"/>
            </a:xfrm>
            <a:prstGeom prst="roundRect">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900" dirty="0">
                  <a:solidFill>
                    <a:schemeClr val="tx1"/>
                  </a:solidFill>
                </a:rPr>
                <a:t>Quadratic relationship b/w Demand and temperature </a:t>
              </a:r>
              <a:endParaRPr lang="en-US" sz="900" b="0" dirty="0">
                <a:solidFill>
                  <a:schemeClr val="tx1"/>
                </a:solidFill>
                <a:latin typeface="+mn-lt"/>
                <a:ea typeface="+mn-ea"/>
                <a:cs typeface="+mn-cs"/>
              </a:endParaRPr>
            </a:p>
          </p:txBody>
        </p:sp>
      </p:grpSp>
      <p:grpSp>
        <p:nvGrpSpPr>
          <p:cNvPr id="24" name="Group 23">
            <a:extLst>
              <a:ext uri="{FF2B5EF4-FFF2-40B4-BE49-F238E27FC236}">
                <a16:creationId xmlns:a16="http://schemas.microsoft.com/office/drawing/2014/main" id="{D3C437BA-23BE-493B-AD26-03A04513B009}"/>
              </a:ext>
            </a:extLst>
          </p:cNvPr>
          <p:cNvGrpSpPr/>
          <p:nvPr/>
        </p:nvGrpSpPr>
        <p:grpSpPr>
          <a:xfrm>
            <a:off x="249827" y="3200799"/>
            <a:ext cx="4766355" cy="3251597"/>
            <a:chOff x="249827" y="3200799"/>
            <a:chExt cx="4766355" cy="3251597"/>
          </a:xfrm>
        </p:grpSpPr>
        <p:pic>
          <p:nvPicPr>
            <p:cNvPr id="14" name="Picture 13">
              <a:extLst>
                <a:ext uri="{FF2B5EF4-FFF2-40B4-BE49-F238E27FC236}">
                  <a16:creationId xmlns:a16="http://schemas.microsoft.com/office/drawing/2014/main" id="{99389CAF-4E8F-4B44-911D-8D8AABABA8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9827" y="3200799"/>
              <a:ext cx="4766355" cy="2799729"/>
            </a:xfrm>
            <a:prstGeom prst="rect">
              <a:avLst/>
            </a:prstGeom>
          </p:spPr>
        </p:pic>
        <p:sp>
          <p:nvSpPr>
            <p:cNvPr id="17" name="Rectangle: Rounded Corners 16">
              <a:extLst>
                <a:ext uri="{FF2B5EF4-FFF2-40B4-BE49-F238E27FC236}">
                  <a16:creationId xmlns:a16="http://schemas.microsoft.com/office/drawing/2014/main" id="{29DCD54C-819A-4D7F-AC22-B384442E2609}"/>
                </a:ext>
              </a:extLst>
            </p:cNvPr>
            <p:cNvSpPr/>
            <p:nvPr/>
          </p:nvSpPr>
          <p:spPr bwMode="auto">
            <a:xfrm>
              <a:off x="968942" y="6068965"/>
              <a:ext cx="3312660" cy="383431"/>
            </a:xfrm>
            <a:prstGeom prst="roundRect">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900" dirty="0">
                  <a:solidFill>
                    <a:schemeClr val="tx1"/>
                  </a:solidFill>
                </a:rPr>
                <a:t>Assessing the model fit</a:t>
              </a:r>
              <a:endParaRPr lang="en-US" sz="900" b="0" dirty="0">
                <a:solidFill>
                  <a:schemeClr val="tx1"/>
                </a:solidFill>
                <a:latin typeface="+mn-lt"/>
                <a:ea typeface="+mn-ea"/>
                <a:cs typeface="+mn-cs"/>
              </a:endParaRPr>
            </a:p>
          </p:txBody>
        </p:sp>
      </p:grpSp>
      <p:grpSp>
        <p:nvGrpSpPr>
          <p:cNvPr id="22" name="Group 21">
            <a:extLst>
              <a:ext uri="{FF2B5EF4-FFF2-40B4-BE49-F238E27FC236}">
                <a16:creationId xmlns:a16="http://schemas.microsoft.com/office/drawing/2014/main" id="{5AC9D41C-CFDA-4644-89B1-B15F9FB3D8F4}"/>
              </a:ext>
            </a:extLst>
          </p:cNvPr>
          <p:cNvGrpSpPr/>
          <p:nvPr/>
        </p:nvGrpSpPr>
        <p:grpSpPr>
          <a:xfrm>
            <a:off x="5038705" y="3257108"/>
            <a:ext cx="4572000" cy="3197525"/>
            <a:chOff x="5038705" y="3257108"/>
            <a:chExt cx="4572000" cy="3197525"/>
          </a:xfrm>
        </p:grpSpPr>
        <p:grpSp>
          <p:nvGrpSpPr>
            <p:cNvPr id="21" name="Group 20">
              <a:extLst>
                <a:ext uri="{FF2B5EF4-FFF2-40B4-BE49-F238E27FC236}">
                  <a16:creationId xmlns:a16="http://schemas.microsoft.com/office/drawing/2014/main" id="{ACE17E53-CE38-4270-A93F-84DA7E89C04F}"/>
                </a:ext>
              </a:extLst>
            </p:cNvPr>
            <p:cNvGrpSpPr/>
            <p:nvPr/>
          </p:nvGrpSpPr>
          <p:grpSpPr>
            <a:xfrm>
              <a:off x="5038705" y="3850966"/>
              <a:ext cx="4572000" cy="2603667"/>
              <a:chOff x="5038705" y="3228545"/>
              <a:chExt cx="4572000" cy="2603667"/>
            </a:xfrm>
          </p:grpSpPr>
          <p:pic>
            <p:nvPicPr>
              <p:cNvPr id="16" name="Picture 15">
                <a:extLst>
                  <a:ext uri="{FF2B5EF4-FFF2-40B4-BE49-F238E27FC236}">
                    <a16:creationId xmlns:a16="http://schemas.microsoft.com/office/drawing/2014/main" id="{879A6C4D-A992-430F-A995-E00553DBF6A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38705" y="3228545"/>
                <a:ext cx="4572000" cy="2286000"/>
              </a:xfrm>
              <a:prstGeom prst="rect">
                <a:avLst/>
              </a:prstGeom>
            </p:spPr>
          </p:pic>
          <p:sp>
            <p:nvSpPr>
              <p:cNvPr id="18" name="Rectangle: Rounded Corners 17">
                <a:extLst>
                  <a:ext uri="{FF2B5EF4-FFF2-40B4-BE49-F238E27FC236}">
                    <a16:creationId xmlns:a16="http://schemas.microsoft.com/office/drawing/2014/main" id="{63022FAC-E811-43EE-9875-5599B7BBB11B}"/>
                  </a:ext>
                </a:extLst>
              </p:cNvPr>
              <p:cNvSpPr/>
              <p:nvPr/>
            </p:nvSpPr>
            <p:spPr bwMode="auto">
              <a:xfrm>
                <a:off x="5668375" y="5484740"/>
                <a:ext cx="3312660" cy="347472"/>
              </a:xfrm>
              <a:prstGeom prst="roundRect">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900" dirty="0">
                    <a:solidFill>
                      <a:schemeClr val="tx1"/>
                    </a:solidFill>
                  </a:rPr>
                  <a:t>Forecast for next 14 weeks</a:t>
                </a:r>
                <a:endParaRPr lang="en-US" sz="900" b="0" dirty="0">
                  <a:solidFill>
                    <a:schemeClr val="tx1"/>
                  </a:solidFill>
                  <a:latin typeface="+mn-lt"/>
                  <a:ea typeface="+mn-ea"/>
                  <a:cs typeface="+mn-cs"/>
                </a:endParaRPr>
              </a:p>
            </p:txBody>
          </p:sp>
        </p:grpSp>
        <p:sp>
          <p:nvSpPr>
            <p:cNvPr id="19" name="Rectangle: Rounded Corners 18">
              <a:extLst>
                <a:ext uri="{FF2B5EF4-FFF2-40B4-BE49-F238E27FC236}">
                  <a16:creationId xmlns:a16="http://schemas.microsoft.com/office/drawing/2014/main" id="{E9D39C83-176A-48AA-9ABA-C0C113E319EB}"/>
                </a:ext>
              </a:extLst>
            </p:cNvPr>
            <p:cNvSpPr/>
            <p:nvPr/>
          </p:nvSpPr>
          <p:spPr bwMode="auto">
            <a:xfrm>
              <a:off x="5329218" y="3257108"/>
              <a:ext cx="3990975" cy="479495"/>
            </a:xfrm>
            <a:prstGeom prst="roundRect">
              <a:avLst/>
            </a:prstGeom>
            <a:solidFill>
              <a:schemeClr val="bg1">
                <a:lumMod val="95000"/>
              </a:schemeClr>
            </a:solidFill>
            <a:ln>
              <a:solidFill>
                <a:srgbClr val="80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b="1" dirty="0">
                  <a:solidFill>
                    <a:schemeClr val="tx1"/>
                  </a:solidFill>
                  <a:latin typeface="+mn-lt"/>
                  <a:ea typeface="+mn-ea"/>
                  <a:cs typeface="+mn-cs"/>
                </a:rPr>
                <a:t>Future values of independent variables are required to get the forecast; these can also be modeled separately</a:t>
              </a:r>
            </a:p>
          </p:txBody>
        </p:sp>
      </p:grpSp>
      <p:graphicFrame>
        <p:nvGraphicFramePr>
          <p:cNvPr id="23" name="Object 22">
            <a:extLst>
              <a:ext uri="{FF2B5EF4-FFF2-40B4-BE49-F238E27FC236}">
                <a16:creationId xmlns:a16="http://schemas.microsoft.com/office/drawing/2014/main" id="{7EDF66B3-C287-4259-933C-11573BEAC77E}"/>
              </a:ext>
            </a:extLst>
          </p:cNvPr>
          <p:cNvGraphicFramePr>
            <a:graphicFrameLocks noChangeAspect="1"/>
          </p:cNvGraphicFramePr>
          <p:nvPr>
            <p:extLst>
              <p:ext uri="{D42A27DB-BD31-4B8C-83A1-F6EECF244321}">
                <p14:modId xmlns:p14="http://schemas.microsoft.com/office/powerpoint/2010/main" val="2364484467"/>
              </p:ext>
            </p:extLst>
          </p:nvPr>
        </p:nvGraphicFramePr>
        <p:xfrm>
          <a:off x="8789988" y="6357937"/>
          <a:ext cx="914400" cy="771525"/>
        </p:xfrm>
        <a:graphic>
          <a:graphicData uri="http://schemas.openxmlformats.org/presentationml/2006/ole">
            <mc:AlternateContent xmlns:mc="http://schemas.openxmlformats.org/markup-compatibility/2006">
              <mc:Choice xmlns:v="urn:schemas-microsoft-com:vml" Requires="v">
                <p:oleObj spid="_x0000_s1152193" name="Packager Shell Object" showAsIcon="1" r:id="rId7" imgW="914400" imgH="771480" progId="Package">
                  <p:embed/>
                </p:oleObj>
              </mc:Choice>
              <mc:Fallback>
                <p:oleObj name="Packager Shell Object" showAsIcon="1" r:id="rId7" imgW="914400" imgH="771480" progId="Package">
                  <p:embed/>
                  <p:pic>
                    <p:nvPicPr>
                      <p:cNvPr id="0" name=""/>
                      <p:cNvPicPr/>
                      <p:nvPr/>
                    </p:nvPicPr>
                    <p:blipFill>
                      <a:blip r:embed="rId8"/>
                      <a:stretch>
                        <a:fillRect/>
                      </a:stretch>
                    </p:blipFill>
                    <p:spPr>
                      <a:xfrm>
                        <a:off x="8789988" y="6357937"/>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446584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Rounded Corners 25">
            <a:extLst>
              <a:ext uri="{FF2B5EF4-FFF2-40B4-BE49-F238E27FC236}">
                <a16:creationId xmlns:a16="http://schemas.microsoft.com/office/drawing/2014/main" id="{74342A06-C4B0-4EB5-9493-64969C75528D}"/>
              </a:ext>
            </a:extLst>
          </p:cNvPr>
          <p:cNvSpPr/>
          <p:nvPr/>
        </p:nvSpPr>
        <p:spPr bwMode="auto">
          <a:xfrm>
            <a:off x="303212" y="2438400"/>
            <a:ext cx="9286876" cy="4038600"/>
          </a:xfrm>
          <a:prstGeom prst="roundRect">
            <a:avLst>
              <a:gd name="adj" fmla="val 5549"/>
            </a:avLst>
          </a:prstGeom>
          <a:solidFill>
            <a:schemeClr val="bg1"/>
          </a:solidFill>
          <a:ln w="19050">
            <a:solidFill>
              <a:schemeClr val="bg1">
                <a:lumMod val="75000"/>
              </a:schemeClr>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 name="Rectangle 1">
            <a:extLst>
              <a:ext uri="{FF2B5EF4-FFF2-40B4-BE49-F238E27FC236}">
                <a16:creationId xmlns:a16="http://schemas.microsoft.com/office/drawing/2014/main" id="{542E6972-FE81-4CA7-B903-D586397509B6}"/>
              </a:ext>
            </a:extLst>
          </p:cNvPr>
          <p:cNvSpPr/>
          <p:nvPr/>
        </p:nvSpPr>
        <p:spPr bwMode="auto">
          <a:xfrm>
            <a:off x="3236912" y="6629400"/>
            <a:ext cx="34290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bg1"/>
                </a:solidFill>
              </a:rPr>
              <a:t>CROSTON MODEL</a:t>
            </a:r>
            <a:endParaRPr lang="en-US" sz="1600" b="1" dirty="0">
              <a:solidFill>
                <a:schemeClr val="bg1"/>
              </a:solidFill>
              <a:latin typeface="+mn-lt"/>
              <a:ea typeface="+mn-ea"/>
              <a:cs typeface="+mn-cs"/>
            </a:endParaRPr>
          </a:p>
        </p:txBody>
      </p:sp>
      <p:sp>
        <p:nvSpPr>
          <p:cNvPr id="3" name="Rectangle 2">
            <a:extLst>
              <a:ext uri="{FF2B5EF4-FFF2-40B4-BE49-F238E27FC236}">
                <a16:creationId xmlns:a16="http://schemas.microsoft.com/office/drawing/2014/main" id="{896A7B52-FF76-4354-AF1A-9683136EFFA1}"/>
              </a:ext>
            </a:extLst>
          </p:cNvPr>
          <p:cNvSpPr/>
          <p:nvPr/>
        </p:nvSpPr>
        <p:spPr bwMode="auto">
          <a:xfrm>
            <a:off x="303212" y="76200"/>
            <a:ext cx="8867776" cy="838200"/>
          </a:xfrm>
          <a:prstGeom prst="rect">
            <a:avLst/>
          </a:prstGeom>
          <a:solidFill>
            <a:srgbClr val="CBD3D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rPr>
              <a:t>CROSTON MODEL</a:t>
            </a:r>
            <a:endParaRPr lang="en-US" sz="1200" b="1" dirty="0">
              <a:solidFill>
                <a:schemeClr val="tx1"/>
              </a:solidFill>
              <a:latin typeface="+mn-lt"/>
              <a:ea typeface="+mn-ea"/>
              <a:cs typeface="+mn-cs"/>
            </a:endParaRPr>
          </a:p>
        </p:txBody>
      </p:sp>
      <p:grpSp>
        <p:nvGrpSpPr>
          <p:cNvPr id="38" name="Group 37">
            <a:extLst>
              <a:ext uri="{FF2B5EF4-FFF2-40B4-BE49-F238E27FC236}">
                <a16:creationId xmlns:a16="http://schemas.microsoft.com/office/drawing/2014/main" id="{F7F60836-132D-4E6B-A777-87130B028B5A}"/>
              </a:ext>
            </a:extLst>
          </p:cNvPr>
          <p:cNvGrpSpPr/>
          <p:nvPr/>
        </p:nvGrpSpPr>
        <p:grpSpPr>
          <a:xfrm>
            <a:off x="3236912" y="835139"/>
            <a:ext cx="2895600" cy="1499902"/>
            <a:chOff x="3236912" y="835139"/>
            <a:chExt cx="2895600" cy="1499902"/>
          </a:xfrm>
        </p:grpSpPr>
        <p:sp>
          <p:nvSpPr>
            <p:cNvPr id="5" name="Rectangle: Rounded Corners 4">
              <a:extLst>
                <a:ext uri="{FF2B5EF4-FFF2-40B4-BE49-F238E27FC236}">
                  <a16:creationId xmlns:a16="http://schemas.microsoft.com/office/drawing/2014/main" id="{EC208629-FF3D-4034-851B-76A4E3DB6749}"/>
                </a:ext>
              </a:extLst>
            </p:cNvPr>
            <p:cNvSpPr/>
            <p:nvPr/>
          </p:nvSpPr>
          <p:spPr bwMode="auto">
            <a:xfrm>
              <a:off x="3236912" y="1161060"/>
              <a:ext cx="2895600" cy="1173981"/>
            </a:xfrm>
            <a:prstGeom prst="roundRect">
              <a:avLst/>
            </a:prstGeom>
            <a:solidFill>
              <a:srgbClr val="80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L="171450" marR="0" indent="-171450" algn="l" defTabSz="914400" rtl="0" eaLnBrk="1" fontAlgn="base" latinLnBrk="0" hangingPunct="1">
                <a:lnSpc>
                  <a:spcPct val="100000"/>
                </a:lnSpc>
                <a:spcBef>
                  <a:spcPts val="800"/>
                </a:spcBef>
                <a:spcAft>
                  <a:spcPct val="0"/>
                </a:spcAft>
                <a:buClrTx/>
                <a:buSzTx/>
                <a:buFont typeface="Wingdings" panose="05000000000000000000" pitchFamily="2" charset="2"/>
                <a:buChar char="§"/>
                <a:tabLst/>
              </a:pPr>
              <a:r>
                <a:rPr lang="en-US" b="1" dirty="0">
                  <a:solidFill>
                    <a:schemeClr val="bg1"/>
                  </a:solidFill>
                </a:rPr>
                <a:t>Demand Series (</a:t>
              </a:r>
              <a:r>
                <a:rPr lang="en-US" b="1" i="1" dirty="0">
                  <a:solidFill>
                    <a:schemeClr val="bg1"/>
                  </a:solidFill>
                </a:rPr>
                <a:t>q</a:t>
              </a:r>
              <a:r>
                <a:rPr lang="en-US" b="1" dirty="0">
                  <a:solidFill>
                    <a:schemeClr val="bg1"/>
                  </a:solidFill>
                </a:rPr>
                <a:t>) </a:t>
              </a:r>
              <a:r>
                <a:rPr lang="en-US" dirty="0">
                  <a:solidFill>
                    <a:schemeClr val="bg1"/>
                  </a:solidFill>
                </a:rPr>
                <a:t>– Series with non-zeroes value</a:t>
              </a:r>
              <a:endParaRPr lang="en-US" b="1" dirty="0">
                <a:solidFill>
                  <a:schemeClr val="bg1"/>
                </a:solidFill>
              </a:endParaRPr>
            </a:p>
            <a:p>
              <a:pPr marL="171450" marR="0" indent="-171450" algn="l" defTabSz="914400" rtl="0" eaLnBrk="1" fontAlgn="base" latinLnBrk="0" hangingPunct="1">
                <a:lnSpc>
                  <a:spcPct val="100000"/>
                </a:lnSpc>
                <a:spcBef>
                  <a:spcPts val="800"/>
                </a:spcBef>
                <a:spcAft>
                  <a:spcPct val="0"/>
                </a:spcAft>
                <a:buClrTx/>
                <a:buSzTx/>
                <a:buFont typeface="Wingdings" panose="05000000000000000000" pitchFamily="2" charset="2"/>
                <a:buChar char="§"/>
                <a:tabLst/>
              </a:pPr>
              <a:r>
                <a:rPr lang="en-US" b="1" dirty="0">
                  <a:solidFill>
                    <a:schemeClr val="bg1"/>
                  </a:solidFill>
                  <a:latin typeface="+mn-lt"/>
                  <a:ea typeface="+mn-ea"/>
                  <a:cs typeface="+mn-cs"/>
                </a:rPr>
                <a:t>Inter-Arrival Time Series (</a:t>
              </a:r>
              <a:r>
                <a:rPr lang="en-US" b="1" i="1" dirty="0">
                  <a:solidFill>
                    <a:schemeClr val="bg1"/>
                  </a:solidFill>
                  <a:latin typeface="+mn-lt"/>
                  <a:ea typeface="+mn-ea"/>
                  <a:cs typeface="+mn-cs"/>
                </a:rPr>
                <a:t>a</a:t>
              </a:r>
              <a:r>
                <a:rPr lang="en-US" b="1" dirty="0">
                  <a:solidFill>
                    <a:schemeClr val="bg1"/>
                  </a:solidFill>
                  <a:latin typeface="+mn-lt"/>
                  <a:ea typeface="+mn-ea"/>
                  <a:cs typeface="+mn-cs"/>
                </a:rPr>
                <a:t>) </a:t>
              </a:r>
              <a:r>
                <a:rPr lang="en-US" dirty="0">
                  <a:solidFill>
                    <a:schemeClr val="bg1"/>
                  </a:solidFill>
                  <a:latin typeface="+mn-lt"/>
                  <a:ea typeface="+mn-ea"/>
                  <a:cs typeface="+mn-cs"/>
                </a:rPr>
                <a:t>– Series with periods between non-zero values</a:t>
              </a:r>
              <a:endParaRPr lang="en-US" b="1" dirty="0">
                <a:solidFill>
                  <a:schemeClr val="bg1"/>
                </a:solidFill>
                <a:latin typeface="+mn-lt"/>
                <a:ea typeface="+mn-ea"/>
                <a:cs typeface="+mn-cs"/>
              </a:endParaRPr>
            </a:p>
          </p:txBody>
        </p:sp>
        <p:cxnSp>
          <p:nvCxnSpPr>
            <p:cNvPr id="7" name="Straight Arrow Connector 6">
              <a:extLst>
                <a:ext uri="{FF2B5EF4-FFF2-40B4-BE49-F238E27FC236}">
                  <a16:creationId xmlns:a16="http://schemas.microsoft.com/office/drawing/2014/main" id="{9471C4E2-61E9-4E7B-B8D5-84006116FCA2}"/>
                </a:ext>
              </a:extLst>
            </p:cNvPr>
            <p:cNvCxnSpPr>
              <a:cxnSpLocks/>
              <a:stCxn id="12" idx="2"/>
              <a:endCxn id="5" idx="0"/>
            </p:cNvCxnSpPr>
            <p:nvPr/>
          </p:nvCxnSpPr>
          <p:spPr bwMode="auto">
            <a:xfrm>
              <a:off x="4684712" y="835139"/>
              <a:ext cx="0" cy="325921"/>
            </a:xfrm>
            <a:prstGeom prst="straightConnector1">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grpSp>
      <p:sp>
        <p:nvSpPr>
          <p:cNvPr id="11" name="Rectangle: Rounded Corners 10">
            <a:extLst>
              <a:ext uri="{FF2B5EF4-FFF2-40B4-BE49-F238E27FC236}">
                <a16:creationId xmlns:a16="http://schemas.microsoft.com/office/drawing/2014/main" id="{0633BB90-910A-43E1-8847-1167E0A1E1E0}"/>
              </a:ext>
            </a:extLst>
          </p:cNvPr>
          <p:cNvSpPr/>
          <p:nvPr/>
        </p:nvSpPr>
        <p:spPr bwMode="auto">
          <a:xfrm>
            <a:off x="455612" y="407420"/>
            <a:ext cx="2057400" cy="422502"/>
          </a:xfrm>
          <a:prstGeom prst="roundRect">
            <a:avLst/>
          </a:prstGeom>
          <a:solidFill>
            <a:srgbClr val="666666"/>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ts val="200"/>
              </a:spcBef>
              <a:spcAft>
                <a:spcPct val="0"/>
              </a:spcAft>
              <a:buClrTx/>
              <a:buSzTx/>
              <a:tabLst/>
            </a:pPr>
            <a:r>
              <a:rPr lang="en-US" sz="1200" b="1" dirty="0">
                <a:solidFill>
                  <a:schemeClr val="bg1"/>
                </a:solidFill>
                <a:latin typeface="+mn-lt"/>
                <a:ea typeface="+mn-ea"/>
                <a:cs typeface="+mn-cs"/>
              </a:rPr>
              <a:t>Application</a:t>
            </a:r>
          </a:p>
        </p:txBody>
      </p:sp>
      <p:sp>
        <p:nvSpPr>
          <p:cNvPr id="12" name="Rectangle: Rounded Corners 11">
            <a:extLst>
              <a:ext uri="{FF2B5EF4-FFF2-40B4-BE49-F238E27FC236}">
                <a16:creationId xmlns:a16="http://schemas.microsoft.com/office/drawing/2014/main" id="{611A9630-A6FF-4883-AC76-3D3AA6525685}"/>
              </a:ext>
            </a:extLst>
          </p:cNvPr>
          <p:cNvSpPr/>
          <p:nvPr/>
        </p:nvSpPr>
        <p:spPr bwMode="auto">
          <a:xfrm>
            <a:off x="3656012" y="412637"/>
            <a:ext cx="2057400" cy="422502"/>
          </a:xfrm>
          <a:prstGeom prst="roundRect">
            <a:avLst/>
          </a:prstGeom>
          <a:solidFill>
            <a:srgbClr val="666666"/>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ts val="200"/>
              </a:spcBef>
              <a:spcAft>
                <a:spcPct val="0"/>
              </a:spcAft>
              <a:buClrTx/>
              <a:buSzTx/>
              <a:tabLst/>
            </a:pPr>
            <a:r>
              <a:rPr lang="en-US" sz="1200" b="1" dirty="0">
                <a:solidFill>
                  <a:schemeClr val="bg1"/>
                </a:solidFill>
                <a:latin typeface="+mn-lt"/>
                <a:ea typeface="+mn-ea"/>
                <a:cs typeface="+mn-cs"/>
              </a:rPr>
              <a:t>Croston Decomposition</a:t>
            </a:r>
          </a:p>
        </p:txBody>
      </p:sp>
      <p:sp>
        <p:nvSpPr>
          <p:cNvPr id="13" name="Rectangle: Rounded Corners 12">
            <a:extLst>
              <a:ext uri="{FF2B5EF4-FFF2-40B4-BE49-F238E27FC236}">
                <a16:creationId xmlns:a16="http://schemas.microsoft.com/office/drawing/2014/main" id="{0243F2D0-E1C5-463A-8844-CBE5B2F2CE77}"/>
              </a:ext>
            </a:extLst>
          </p:cNvPr>
          <p:cNvSpPr/>
          <p:nvPr/>
        </p:nvSpPr>
        <p:spPr bwMode="auto">
          <a:xfrm>
            <a:off x="6961188" y="407420"/>
            <a:ext cx="2057400" cy="422502"/>
          </a:xfrm>
          <a:prstGeom prst="roundRect">
            <a:avLst/>
          </a:prstGeom>
          <a:solidFill>
            <a:srgbClr val="666666"/>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ts val="200"/>
              </a:spcBef>
              <a:spcAft>
                <a:spcPct val="0"/>
              </a:spcAft>
              <a:buClrTx/>
              <a:buSzTx/>
              <a:tabLst/>
            </a:pPr>
            <a:r>
              <a:rPr lang="en-US" sz="1200" b="1" dirty="0">
                <a:solidFill>
                  <a:schemeClr val="bg1"/>
                </a:solidFill>
              </a:rPr>
              <a:t>Forecasting Model</a:t>
            </a:r>
            <a:endParaRPr lang="en-US" sz="1200" b="1" dirty="0">
              <a:solidFill>
                <a:schemeClr val="bg1"/>
              </a:solidFill>
              <a:latin typeface="+mn-lt"/>
              <a:ea typeface="+mn-ea"/>
              <a:cs typeface="+mn-cs"/>
            </a:endParaRPr>
          </a:p>
        </p:txBody>
      </p:sp>
      <p:grpSp>
        <p:nvGrpSpPr>
          <p:cNvPr id="37" name="Group 36">
            <a:extLst>
              <a:ext uri="{FF2B5EF4-FFF2-40B4-BE49-F238E27FC236}">
                <a16:creationId xmlns:a16="http://schemas.microsoft.com/office/drawing/2014/main" id="{551272DF-41D9-4384-B05F-97A8BAD263EA}"/>
              </a:ext>
            </a:extLst>
          </p:cNvPr>
          <p:cNvGrpSpPr/>
          <p:nvPr/>
        </p:nvGrpSpPr>
        <p:grpSpPr>
          <a:xfrm>
            <a:off x="379412" y="829922"/>
            <a:ext cx="2209800" cy="1505119"/>
            <a:chOff x="379412" y="829922"/>
            <a:chExt cx="2209800" cy="1505119"/>
          </a:xfrm>
        </p:grpSpPr>
        <p:sp>
          <p:nvSpPr>
            <p:cNvPr id="4" name="Rectangle: Rounded Corners 3">
              <a:extLst>
                <a:ext uri="{FF2B5EF4-FFF2-40B4-BE49-F238E27FC236}">
                  <a16:creationId xmlns:a16="http://schemas.microsoft.com/office/drawing/2014/main" id="{C043749B-C16A-43FD-A8E4-447E3C1FA28E}"/>
                </a:ext>
              </a:extLst>
            </p:cNvPr>
            <p:cNvSpPr/>
            <p:nvPr/>
          </p:nvSpPr>
          <p:spPr bwMode="auto">
            <a:xfrm>
              <a:off x="379412" y="1119557"/>
              <a:ext cx="2209800" cy="1215484"/>
            </a:xfrm>
            <a:prstGeom prst="roundRect">
              <a:avLst/>
            </a:prstGeom>
            <a:solidFill>
              <a:srgbClr val="80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171450" indent="-171450" algn="l" eaLnBrk="1" hangingPunct="1">
                <a:spcBef>
                  <a:spcPts val="400"/>
                </a:spcBef>
                <a:buClrTx/>
                <a:buFont typeface="Wingdings" panose="05000000000000000000" pitchFamily="2" charset="2"/>
                <a:buChar char="§"/>
              </a:pPr>
              <a:r>
                <a:rPr lang="en-US" b="1" dirty="0">
                  <a:solidFill>
                    <a:schemeClr val="bg1"/>
                  </a:solidFill>
                </a:rPr>
                <a:t>Extensively used to model the intermittent demand (multiple zero values) time series</a:t>
              </a:r>
            </a:p>
            <a:p>
              <a:pPr marL="171450" indent="-171450" algn="l" eaLnBrk="1" hangingPunct="1">
                <a:spcBef>
                  <a:spcPts val="400"/>
                </a:spcBef>
                <a:buClrTx/>
                <a:buFont typeface="Wingdings" panose="05000000000000000000" pitchFamily="2" charset="2"/>
                <a:buChar char="§"/>
              </a:pPr>
              <a:endParaRPr lang="en-US" b="1" dirty="0">
                <a:solidFill>
                  <a:schemeClr val="bg1"/>
                </a:solidFill>
              </a:endParaRPr>
            </a:p>
          </p:txBody>
        </p:sp>
        <p:cxnSp>
          <p:nvCxnSpPr>
            <p:cNvPr id="18" name="Straight Arrow Connector 17">
              <a:extLst>
                <a:ext uri="{FF2B5EF4-FFF2-40B4-BE49-F238E27FC236}">
                  <a16:creationId xmlns:a16="http://schemas.microsoft.com/office/drawing/2014/main" id="{C888B4B9-0191-4CE1-889B-29BDF34273AE}"/>
                </a:ext>
              </a:extLst>
            </p:cNvPr>
            <p:cNvCxnSpPr>
              <a:stCxn id="11" idx="2"/>
              <a:endCxn id="4" idx="0"/>
            </p:cNvCxnSpPr>
            <p:nvPr/>
          </p:nvCxnSpPr>
          <p:spPr bwMode="auto">
            <a:xfrm>
              <a:off x="1484312" y="829922"/>
              <a:ext cx="0" cy="289635"/>
            </a:xfrm>
            <a:prstGeom prst="straightConnector1">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grpSp>
      <p:grpSp>
        <p:nvGrpSpPr>
          <p:cNvPr id="39" name="Group 38">
            <a:extLst>
              <a:ext uri="{FF2B5EF4-FFF2-40B4-BE49-F238E27FC236}">
                <a16:creationId xmlns:a16="http://schemas.microsoft.com/office/drawing/2014/main" id="{C61B3263-A305-4315-9B16-B5B2180C0311}"/>
              </a:ext>
            </a:extLst>
          </p:cNvPr>
          <p:cNvGrpSpPr/>
          <p:nvPr/>
        </p:nvGrpSpPr>
        <p:grpSpPr>
          <a:xfrm>
            <a:off x="6542088" y="829922"/>
            <a:ext cx="2895600" cy="1503283"/>
            <a:chOff x="6542088" y="829922"/>
            <a:chExt cx="2895600" cy="1503283"/>
          </a:xfrm>
        </p:grpSpPr>
        <mc:AlternateContent xmlns:mc="http://schemas.openxmlformats.org/markup-compatibility/2006" xmlns:a14="http://schemas.microsoft.com/office/drawing/2010/main">
          <mc:Choice Requires="a14">
            <p:sp>
              <p:nvSpPr>
                <p:cNvPr id="19" name="Rectangle: Rounded Corners 18">
                  <a:extLst>
                    <a:ext uri="{FF2B5EF4-FFF2-40B4-BE49-F238E27FC236}">
                      <a16:creationId xmlns:a16="http://schemas.microsoft.com/office/drawing/2014/main" id="{A6857C77-436C-483D-A9BF-8A14CB77B5DC}"/>
                    </a:ext>
                  </a:extLst>
                </p:cNvPr>
                <p:cNvSpPr/>
                <p:nvPr/>
              </p:nvSpPr>
              <p:spPr bwMode="auto">
                <a:xfrm>
                  <a:off x="6542088" y="1159224"/>
                  <a:ext cx="2895600" cy="1173981"/>
                </a:xfrm>
                <a:prstGeom prst="roundRect">
                  <a:avLst/>
                </a:prstGeom>
                <a:solidFill>
                  <a:srgbClr val="80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L="171450" marR="0" indent="-171450" algn="l" defTabSz="914400" rtl="0" eaLnBrk="1" fontAlgn="base" latinLnBrk="0" hangingPunct="1">
                    <a:lnSpc>
                      <a:spcPct val="100000"/>
                    </a:lnSpc>
                    <a:spcBef>
                      <a:spcPts val="400"/>
                    </a:spcBef>
                    <a:spcAft>
                      <a:spcPct val="0"/>
                    </a:spcAft>
                    <a:buClrTx/>
                    <a:buSzTx/>
                    <a:buFont typeface="Wingdings" panose="05000000000000000000" pitchFamily="2" charset="2"/>
                    <a:buChar char="§"/>
                    <a:tabLst/>
                  </a:pPr>
                  <a:r>
                    <a:rPr lang="en-US" b="1" dirty="0">
                      <a:solidFill>
                        <a:schemeClr val="bg1"/>
                      </a:solidFill>
                      <a:latin typeface="+mn-lt"/>
                      <a:ea typeface="+mn-ea"/>
                      <a:cs typeface="+mn-cs"/>
                    </a:rPr>
                    <a:t>Simple exponential smoothening (SES) is done for </a:t>
                  </a:r>
                  <a:r>
                    <a:rPr lang="en-US" b="1" i="1" dirty="0">
                      <a:solidFill>
                        <a:schemeClr val="bg1"/>
                      </a:solidFill>
                      <a:latin typeface="+mn-lt"/>
                      <a:ea typeface="+mn-ea"/>
                      <a:cs typeface="+mn-cs"/>
                    </a:rPr>
                    <a:t>q </a:t>
                  </a:r>
                  <a:r>
                    <a:rPr lang="en-US" b="1" dirty="0">
                      <a:solidFill>
                        <a:schemeClr val="bg1"/>
                      </a:solidFill>
                      <a:latin typeface="+mn-lt"/>
                      <a:ea typeface="+mn-ea"/>
                      <a:cs typeface="+mn-cs"/>
                    </a:rPr>
                    <a:t>and </a:t>
                  </a:r>
                  <a:r>
                    <a:rPr lang="en-US" b="1" i="1" dirty="0">
                      <a:solidFill>
                        <a:schemeClr val="bg1"/>
                      </a:solidFill>
                      <a:latin typeface="+mn-lt"/>
                      <a:ea typeface="+mn-ea"/>
                      <a:cs typeface="+mn-cs"/>
                    </a:rPr>
                    <a:t>a </a:t>
                  </a:r>
                  <a:r>
                    <a:rPr lang="en-US" b="1" dirty="0">
                      <a:solidFill>
                        <a:schemeClr val="bg1"/>
                      </a:solidFill>
                      <a:latin typeface="+mn-lt"/>
                      <a:ea typeface="+mn-ea"/>
                      <a:cs typeface="+mn-cs"/>
                    </a:rPr>
                    <a:t>both</a:t>
                  </a:r>
                </a:p>
                <a:p>
                  <a:pPr marR="0" algn="l" defTabSz="914400" rtl="0" eaLnBrk="1" fontAlgn="base" latinLnBrk="0" hangingPunct="1">
                    <a:lnSpc>
                      <a:spcPct val="100000"/>
                    </a:lnSpc>
                    <a:spcBef>
                      <a:spcPts val="400"/>
                    </a:spcBef>
                    <a:spcAft>
                      <a:spcPct val="0"/>
                    </a:spcAft>
                    <a:buClrTx/>
                    <a:buSzTx/>
                    <a:tabLst/>
                  </a:pPr>
                  <a14:m>
                    <m:oMathPara xmlns:m="http://schemas.openxmlformats.org/officeDocument/2006/math">
                      <m:oMathParaPr>
                        <m:jc m:val="centerGroup"/>
                      </m:oMathParaPr>
                      <m:oMath xmlns:m="http://schemas.openxmlformats.org/officeDocument/2006/math">
                        <m:sSub>
                          <m:sSubPr>
                            <m:ctrlPr>
                              <a:rPr lang="en-US" b="1" i="1" smtClean="0">
                                <a:solidFill>
                                  <a:schemeClr val="bg1"/>
                                </a:solidFill>
                                <a:latin typeface="Cambria Math" panose="02040503050406030204" pitchFamily="18" charset="0"/>
                                <a:ea typeface="+mn-ea"/>
                                <a:cs typeface="+mn-cs"/>
                              </a:rPr>
                            </m:ctrlPr>
                          </m:sSubPr>
                          <m:e>
                            <m:acc>
                              <m:accPr>
                                <m:chr m:val="̂"/>
                                <m:ctrlPr>
                                  <a:rPr lang="en-US" b="1" i="1" smtClean="0">
                                    <a:solidFill>
                                      <a:schemeClr val="bg1"/>
                                    </a:solidFill>
                                    <a:latin typeface="Cambria Math" panose="02040503050406030204" pitchFamily="18" charset="0"/>
                                    <a:ea typeface="+mn-ea"/>
                                    <a:cs typeface="+mn-cs"/>
                                  </a:rPr>
                                </m:ctrlPr>
                              </m:accPr>
                              <m:e>
                                <m:r>
                                  <a:rPr lang="en-US" b="1" i="1" smtClean="0">
                                    <a:solidFill>
                                      <a:schemeClr val="bg1"/>
                                    </a:solidFill>
                                    <a:latin typeface="Cambria Math" panose="02040503050406030204" pitchFamily="18" charset="0"/>
                                    <a:ea typeface="+mn-ea"/>
                                    <a:cs typeface="+mn-cs"/>
                                  </a:rPr>
                                  <m:t>𝒚</m:t>
                                </m:r>
                              </m:e>
                            </m:acc>
                          </m:e>
                          <m:sub>
                            <m:r>
                              <a:rPr lang="en-US" b="1" i="1" smtClean="0">
                                <a:solidFill>
                                  <a:schemeClr val="bg1"/>
                                </a:solidFill>
                                <a:latin typeface="Cambria Math" panose="02040503050406030204" pitchFamily="18" charset="0"/>
                                <a:ea typeface="+mn-ea"/>
                                <a:cs typeface="+mn-cs"/>
                              </a:rPr>
                              <m:t>𝑻</m:t>
                            </m:r>
                            <m:r>
                              <a:rPr lang="en-US" b="1" i="1" smtClean="0">
                                <a:solidFill>
                                  <a:schemeClr val="bg1"/>
                                </a:solidFill>
                                <a:latin typeface="Cambria Math" panose="02040503050406030204" pitchFamily="18" charset="0"/>
                                <a:ea typeface="+mn-ea"/>
                                <a:cs typeface="+mn-cs"/>
                              </a:rPr>
                              <m:t>+</m:t>
                            </m:r>
                            <m:r>
                              <a:rPr lang="en-US" b="1" i="1" smtClean="0">
                                <a:solidFill>
                                  <a:schemeClr val="bg1"/>
                                </a:solidFill>
                                <a:latin typeface="Cambria Math" panose="02040503050406030204" pitchFamily="18" charset="0"/>
                                <a:ea typeface="+mn-ea"/>
                                <a:cs typeface="+mn-cs"/>
                              </a:rPr>
                              <m:t>𝒉</m:t>
                            </m:r>
                          </m:sub>
                        </m:sSub>
                        <m:r>
                          <a:rPr lang="en-US" b="1" i="1" smtClean="0">
                            <a:solidFill>
                              <a:schemeClr val="bg1"/>
                            </a:solidFill>
                            <a:latin typeface="Cambria Math" panose="02040503050406030204" pitchFamily="18" charset="0"/>
                            <a:ea typeface="+mn-ea"/>
                            <a:cs typeface="+mn-cs"/>
                          </a:rPr>
                          <m:t>= </m:t>
                        </m:r>
                        <m:f>
                          <m:fPr>
                            <m:ctrlPr>
                              <a:rPr lang="en-US" b="1" i="1" smtClean="0">
                                <a:solidFill>
                                  <a:schemeClr val="bg1"/>
                                </a:solidFill>
                                <a:latin typeface="Cambria Math" panose="02040503050406030204" pitchFamily="18" charset="0"/>
                                <a:ea typeface="+mn-ea"/>
                                <a:cs typeface="+mn-cs"/>
                              </a:rPr>
                            </m:ctrlPr>
                          </m:fPr>
                          <m:num>
                            <m:sSub>
                              <m:sSubPr>
                                <m:ctrlPr>
                                  <a:rPr lang="en-US" b="1" i="1" smtClean="0">
                                    <a:solidFill>
                                      <a:schemeClr val="bg1"/>
                                    </a:solidFill>
                                    <a:latin typeface="Cambria Math" panose="02040503050406030204" pitchFamily="18" charset="0"/>
                                    <a:ea typeface="+mn-ea"/>
                                    <a:cs typeface="+mn-cs"/>
                                  </a:rPr>
                                </m:ctrlPr>
                              </m:sSubPr>
                              <m:e>
                                <m:r>
                                  <a:rPr lang="en-US" b="1" i="1" smtClean="0">
                                    <a:solidFill>
                                      <a:schemeClr val="bg1"/>
                                    </a:solidFill>
                                    <a:latin typeface="Cambria Math" panose="02040503050406030204" pitchFamily="18" charset="0"/>
                                    <a:ea typeface="+mn-ea"/>
                                    <a:cs typeface="+mn-cs"/>
                                  </a:rPr>
                                  <m:t>𝒒</m:t>
                                </m:r>
                              </m:e>
                              <m:sub>
                                <m:r>
                                  <a:rPr lang="en-US" b="1" i="1" smtClean="0">
                                    <a:solidFill>
                                      <a:schemeClr val="bg1"/>
                                    </a:solidFill>
                                    <a:latin typeface="Cambria Math" panose="02040503050406030204" pitchFamily="18" charset="0"/>
                                    <a:ea typeface="+mn-ea"/>
                                    <a:cs typeface="+mn-cs"/>
                                  </a:rPr>
                                  <m:t>𝒋</m:t>
                                </m:r>
                                <m:r>
                                  <a:rPr lang="en-US" b="1" i="1" smtClean="0">
                                    <a:solidFill>
                                      <a:schemeClr val="bg1"/>
                                    </a:solidFill>
                                    <a:latin typeface="Cambria Math" panose="02040503050406030204" pitchFamily="18" charset="0"/>
                                    <a:ea typeface="+mn-ea"/>
                                    <a:cs typeface="+mn-cs"/>
                                  </a:rPr>
                                  <m:t>+</m:t>
                                </m:r>
                                <m:r>
                                  <a:rPr lang="en-US" b="1" i="1" smtClean="0">
                                    <a:solidFill>
                                      <a:schemeClr val="bg1"/>
                                    </a:solidFill>
                                    <a:latin typeface="Cambria Math" panose="02040503050406030204" pitchFamily="18" charset="0"/>
                                    <a:ea typeface="+mn-ea"/>
                                    <a:cs typeface="+mn-cs"/>
                                  </a:rPr>
                                  <m:t>𝟏</m:t>
                                </m:r>
                              </m:sub>
                            </m:sSub>
                          </m:num>
                          <m:den>
                            <m:sSub>
                              <m:sSubPr>
                                <m:ctrlPr>
                                  <a:rPr lang="en-US" b="1" i="1" smtClean="0">
                                    <a:solidFill>
                                      <a:schemeClr val="bg1"/>
                                    </a:solidFill>
                                    <a:latin typeface="Cambria Math" panose="02040503050406030204" pitchFamily="18" charset="0"/>
                                    <a:ea typeface="+mn-ea"/>
                                    <a:cs typeface="+mn-cs"/>
                                  </a:rPr>
                                </m:ctrlPr>
                              </m:sSubPr>
                              <m:e>
                                <m:r>
                                  <a:rPr lang="en-US" b="1" i="1" smtClean="0">
                                    <a:solidFill>
                                      <a:schemeClr val="bg1"/>
                                    </a:solidFill>
                                    <a:latin typeface="Cambria Math" panose="02040503050406030204" pitchFamily="18" charset="0"/>
                                    <a:ea typeface="+mn-ea"/>
                                    <a:cs typeface="+mn-cs"/>
                                  </a:rPr>
                                  <m:t>𝒂</m:t>
                                </m:r>
                              </m:e>
                              <m:sub>
                                <m:r>
                                  <a:rPr lang="en-US" b="1" i="1" smtClean="0">
                                    <a:solidFill>
                                      <a:schemeClr val="bg1"/>
                                    </a:solidFill>
                                    <a:latin typeface="Cambria Math" panose="02040503050406030204" pitchFamily="18" charset="0"/>
                                    <a:ea typeface="+mn-ea"/>
                                    <a:cs typeface="+mn-cs"/>
                                  </a:rPr>
                                  <m:t>𝒋</m:t>
                                </m:r>
                                <m:r>
                                  <a:rPr lang="en-US" b="1" i="1" smtClean="0">
                                    <a:solidFill>
                                      <a:schemeClr val="bg1"/>
                                    </a:solidFill>
                                    <a:latin typeface="Cambria Math" panose="02040503050406030204" pitchFamily="18" charset="0"/>
                                    <a:ea typeface="+mn-ea"/>
                                    <a:cs typeface="+mn-cs"/>
                                  </a:rPr>
                                  <m:t>+</m:t>
                                </m:r>
                                <m:r>
                                  <a:rPr lang="en-US" b="1" i="1" smtClean="0">
                                    <a:solidFill>
                                      <a:schemeClr val="bg1"/>
                                    </a:solidFill>
                                    <a:latin typeface="Cambria Math" panose="02040503050406030204" pitchFamily="18" charset="0"/>
                                    <a:ea typeface="+mn-ea"/>
                                    <a:cs typeface="+mn-cs"/>
                                  </a:rPr>
                                  <m:t>𝟏</m:t>
                                </m:r>
                              </m:sub>
                            </m:sSub>
                          </m:den>
                        </m:f>
                      </m:oMath>
                    </m:oMathPara>
                  </a14:m>
                  <a:endParaRPr lang="en-US" b="1" i="1" dirty="0">
                    <a:solidFill>
                      <a:schemeClr val="bg1"/>
                    </a:solidFill>
                    <a:latin typeface="+mn-lt"/>
                    <a:ea typeface="+mn-ea"/>
                    <a:cs typeface="+mn-cs"/>
                  </a:endParaRPr>
                </a:p>
                <a:p>
                  <a:pPr marR="0" algn="l" defTabSz="914400" rtl="0" eaLnBrk="1" fontAlgn="base" latinLnBrk="0" hangingPunct="1">
                    <a:lnSpc>
                      <a:spcPct val="100000"/>
                    </a:lnSpc>
                    <a:spcBef>
                      <a:spcPts val="400"/>
                    </a:spcBef>
                    <a:spcAft>
                      <a:spcPct val="0"/>
                    </a:spcAft>
                    <a:buClrTx/>
                    <a:buSzTx/>
                    <a:tabLst/>
                  </a:pPr>
                  <a:r>
                    <a:rPr lang="en-US" b="1" i="1" dirty="0">
                      <a:solidFill>
                        <a:schemeClr val="bg1"/>
                      </a:solidFill>
                      <a:latin typeface="+mn-lt"/>
                      <a:ea typeface="+mn-ea"/>
                      <a:cs typeface="+mn-cs"/>
                    </a:rPr>
                    <a:t>j </a:t>
                  </a:r>
                  <a:r>
                    <a:rPr lang="en-US" b="1" dirty="0">
                      <a:solidFill>
                        <a:schemeClr val="bg1"/>
                      </a:solidFill>
                      <a:latin typeface="+mn-lt"/>
                      <a:ea typeface="+mn-ea"/>
                      <a:cs typeface="+mn-cs"/>
                    </a:rPr>
                    <a:t>is the time for last observed positive value</a:t>
                  </a:r>
                </a:p>
              </p:txBody>
            </p:sp>
          </mc:Choice>
          <mc:Fallback xmlns="">
            <p:sp>
              <p:nvSpPr>
                <p:cNvPr id="19" name="Rectangle: Rounded Corners 18">
                  <a:extLst>
                    <a:ext uri="{FF2B5EF4-FFF2-40B4-BE49-F238E27FC236}">
                      <a16:creationId xmlns:a16="http://schemas.microsoft.com/office/drawing/2014/main" id="{A6857C77-436C-483D-A9BF-8A14CB77B5DC}"/>
                    </a:ext>
                  </a:extLst>
                </p:cNvPr>
                <p:cNvSpPr>
                  <a:spLocks noRot="1" noChangeAspect="1" noMove="1" noResize="1" noEditPoints="1" noAdjustHandles="1" noChangeArrowheads="1" noChangeShapeType="1" noTextEdit="1"/>
                </p:cNvSpPr>
                <p:nvPr/>
              </p:nvSpPr>
              <p:spPr bwMode="auto">
                <a:xfrm>
                  <a:off x="6542088" y="1159224"/>
                  <a:ext cx="2895600" cy="1173981"/>
                </a:xfrm>
                <a:prstGeom prst="roundRect">
                  <a:avLst/>
                </a:prstGeom>
                <a:blipFill>
                  <a:blip r:embed="rId2"/>
                  <a:stretch>
                    <a:fillRect b="-2591"/>
                  </a:stretch>
                </a:blipFill>
                <a:ln>
                  <a:noFill/>
                  <a:headEnd type="none" w="med" len="med"/>
                  <a:tailEnd type="none" w="med" len="med"/>
                </a:ln>
                <a:effectLst/>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6D78866F-A3E7-4066-A25B-52B38DC45937}"/>
                </a:ext>
              </a:extLst>
            </p:cNvPr>
            <p:cNvCxnSpPr>
              <a:stCxn id="13" idx="2"/>
              <a:endCxn id="19" idx="0"/>
            </p:cNvCxnSpPr>
            <p:nvPr/>
          </p:nvCxnSpPr>
          <p:spPr bwMode="auto">
            <a:xfrm>
              <a:off x="7989888" y="829922"/>
              <a:ext cx="0" cy="329302"/>
            </a:xfrm>
            <a:prstGeom prst="straightConnector1">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grpSp>
      <p:graphicFrame>
        <p:nvGraphicFramePr>
          <p:cNvPr id="23" name="Table 22">
            <a:extLst>
              <a:ext uri="{FF2B5EF4-FFF2-40B4-BE49-F238E27FC236}">
                <a16:creationId xmlns:a16="http://schemas.microsoft.com/office/drawing/2014/main" id="{E4DEDF7E-594B-4A6A-B712-9A4C956EB1E8}"/>
              </a:ext>
            </a:extLst>
          </p:cNvPr>
          <p:cNvGraphicFramePr>
            <a:graphicFrameLocks noGrp="1"/>
          </p:cNvGraphicFramePr>
          <p:nvPr>
            <p:extLst>
              <p:ext uri="{D42A27DB-BD31-4B8C-83A1-F6EECF244321}">
                <p14:modId xmlns:p14="http://schemas.microsoft.com/office/powerpoint/2010/main" val="3400116894"/>
              </p:ext>
            </p:extLst>
          </p:nvPr>
        </p:nvGraphicFramePr>
        <p:xfrm>
          <a:off x="685635" y="2773873"/>
          <a:ext cx="5257798" cy="914400"/>
        </p:xfrm>
        <a:graphic>
          <a:graphicData uri="http://schemas.openxmlformats.org/drawingml/2006/table">
            <a:tbl>
              <a:tblPr>
                <a:tableStyleId>{2D5ABB26-0587-4C30-8999-92F81FD0307C}</a:tableStyleId>
              </a:tblPr>
              <a:tblGrid>
                <a:gridCol w="404446">
                  <a:extLst>
                    <a:ext uri="{9D8B030D-6E8A-4147-A177-3AD203B41FA5}">
                      <a16:colId xmlns:a16="http://schemas.microsoft.com/office/drawing/2014/main" val="1634331505"/>
                    </a:ext>
                  </a:extLst>
                </a:gridCol>
                <a:gridCol w="404446">
                  <a:extLst>
                    <a:ext uri="{9D8B030D-6E8A-4147-A177-3AD203B41FA5}">
                      <a16:colId xmlns:a16="http://schemas.microsoft.com/office/drawing/2014/main" val="3845445984"/>
                    </a:ext>
                  </a:extLst>
                </a:gridCol>
                <a:gridCol w="404446">
                  <a:extLst>
                    <a:ext uri="{9D8B030D-6E8A-4147-A177-3AD203B41FA5}">
                      <a16:colId xmlns:a16="http://schemas.microsoft.com/office/drawing/2014/main" val="3702300981"/>
                    </a:ext>
                  </a:extLst>
                </a:gridCol>
                <a:gridCol w="404446">
                  <a:extLst>
                    <a:ext uri="{9D8B030D-6E8A-4147-A177-3AD203B41FA5}">
                      <a16:colId xmlns:a16="http://schemas.microsoft.com/office/drawing/2014/main" val="1863762785"/>
                    </a:ext>
                  </a:extLst>
                </a:gridCol>
                <a:gridCol w="404446">
                  <a:extLst>
                    <a:ext uri="{9D8B030D-6E8A-4147-A177-3AD203B41FA5}">
                      <a16:colId xmlns:a16="http://schemas.microsoft.com/office/drawing/2014/main" val="351644281"/>
                    </a:ext>
                  </a:extLst>
                </a:gridCol>
                <a:gridCol w="404446">
                  <a:extLst>
                    <a:ext uri="{9D8B030D-6E8A-4147-A177-3AD203B41FA5}">
                      <a16:colId xmlns:a16="http://schemas.microsoft.com/office/drawing/2014/main" val="2906307601"/>
                    </a:ext>
                  </a:extLst>
                </a:gridCol>
                <a:gridCol w="404446">
                  <a:extLst>
                    <a:ext uri="{9D8B030D-6E8A-4147-A177-3AD203B41FA5}">
                      <a16:colId xmlns:a16="http://schemas.microsoft.com/office/drawing/2014/main" val="891327283"/>
                    </a:ext>
                  </a:extLst>
                </a:gridCol>
                <a:gridCol w="404446">
                  <a:extLst>
                    <a:ext uri="{9D8B030D-6E8A-4147-A177-3AD203B41FA5}">
                      <a16:colId xmlns:a16="http://schemas.microsoft.com/office/drawing/2014/main" val="473651694"/>
                    </a:ext>
                  </a:extLst>
                </a:gridCol>
                <a:gridCol w="404446">
                  <a:extLst>
                    <a:ext uri="{9D8B030D-6E8A-4147-A177-3AD203B41FA5}">
                      <a16:colId xmlns:a16="http://schemas.microsoft.com/office/drawing/2014/main" val="1417453506"/>
                    </a:ext>
                  </a:extLst>
                </a:gridCol>
                <a:gridCol w="404446">
                  <a:extLst>
                    <a:ext uri="{9D8B030D-6E8A-4147-A177-3AD203B41FA5}">
                      <a16:colId xmlns:a16="http://schemas.microsoft.com/office/drawing/2014/main" val="3944922899"/>
                    </a:ext>
                  </a:extLst>
                </a:gridCol>
                <a:gridCol w="404446">
                  <a:extLst>
                    <a:ext uri="{9D8B030D-6E8A-4147-A177-3AD203B41FA5}">
                      <a16:colId xmlns:a16="http://schemas.microsoft.com/office/drawing/2014/main" val="3750401308"/>
                    </a:ext>
                  </a:extLst>
                </a:gridCol>
                <a:gridCol w="404446">
                  <a:extLst>
                    <a:ext uri="{9D8B030D-6E8A-4147-A177-3AD203B41FA5}">
                      <a16:colId xmlns:a16="http://schemas.microsoft.com/office/drawing/2014/main" val="1689767730"/>
                    </a:ext>
                  </a:extLst>
                </a:gridCol>
                <a:gridCol w="404446">
                  <a:extLst>
                    <a:ext uri="{9D8B030D-6E8A-4147-A177-3AD203B41FA5}">
                      <a16:colId xmlns:a16="http://schemas.microsoft.com/office/drawing/2014/main" val="2743490415"/>
                    </a:ext>
                  </a:extLst>
                </a:gridCol>
              </a:tblGrid>
              <a:tr h="142875">
                <a:tc>
                  <a:txBody>
                    <a:bodyPr/>
                    <a:lstStyle/>
                    <a:p>
                      <a:pPr algn="ctr"/>
                      <a:r>
                        <a:rPr lang="en-US" sz="900" b="1" dirty="0">
                          <a:effectLst/>
                        </a:rPr>
                        <a:t>Year</a:t>
                      </a:r>
                      <a:endParaRPr lang="en-US" sz="900" b="1" dirty="0">
                        <a:solidFill>
                          <a:srgbClr val="333333"/>
                        </a:solidFill>
                        <a:effectLst/>
                      </a:endParaRPr>
                    </a:p>
                  </a:txBody>
                  <a:tcPr marL="47625" marR="47625" anchor="ctr">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chemeClr val="bg1">
                        <a:lumMod val="95000"/>
                      </a:schemeClr>
                    </a:solidFill>
                  </a:tcPr>
                </a:tc>
                <a:tc>
                  <a:txBody>
                    <a:bodyPr/>
                    <a:lstStyle/>
                    <a:p>
                      <a:pPr algn="ctr"/>
                      <a:r>
                        <a:rPr lang="en-US" sz="900" b="1" dirty="0">
                          <a:effectLst/>
                        </a:rPr>
                        <a:t>Jan</a:t>
                      </a:r>
                      <a:endParaRPr lang="en-US" sz="900" b="1" dirty="0">
                        <a:solidFill>
                          <a:srgbClr val="333333"/>
                        </a:solidFill>
                        <a:effectLst/>
                      </a:endParaRPr>
                    </a:p>
                  </a:txBody>
                  <a:tcPr marL="47625" marR="4762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chemeClr val="bg1">
                        <a:lumMod val="95000"/>
                      </a:schemeClr>
                    </a:solidFill>
                  </a:tcPr>
                </a:tc>
                <a:tc>
                  <a:txBody>
                    <a:bodyPr/>
                    <a:lstStyle/>
                    <a:p>
                      <a:pPr algn="ctr"/>
                      <a:r>
                        <a:rPr lang="en-US" sz="900" b="1" dirty="0">
                          <a:effectLst/>
                        </a:rPr>
                        <a:t>Feb</a:t>
                      </a:r>
                      <a:endParaRPr lang="en-US" sz="900" b="1" dirty="0">
                        <a:solidFill>
                          <a:srgbClr val="333333"/>
                        </a:solidFill>
                        <a:effectLst/>
                      </a:endParaRPr>
                    </a:p>
                  </a:txBody>
                  <a:tcPr marL="47625" marR="4762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chemeClr val="bg1">
                        <a:lumMod val="95000"/>
                      </a:schemeClr>
                    </a:solidFill>
                  </a:tcPr>
                </a:tc>
                <a:tc>
                  <a:txBody>
                    <a:bodyPr/>
                    <a:lstStyle/>
                    <a:p>
                      <a:pPr algn="ctr"/>
                      <a:r>
                        <a:rPr lang="en-US" sz="900" b="1" dirty="0">
                          <a:effectLst/>
                        </a:rPr>
                        <a:t>Mar</a:t>
                      </a:r>
                      <a:endParaRPr lang="en-US" sz="900" b="1" dirty="0">
                        <a:solidFill>
                          <a:srgbClr val="333333"/>
                        </a:solidFill>
                        <a:effectLst/>
                      </a:endParaRPr>
                    </a:p>
                  </a:txBody>
                  <a:tcPr marL="47625" marR="4762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chemeClr val="bg1">
                        <a:lumMod val="95000"/>
                      </a:schemeClr>
                    </a:solidFill>
                  </a:tcPr>
                </a:tc>
                <a:tc>
                  <a:txBody>
                    <a:bodyPr/>
                    <a:lstStyle/>
                    <a:p>
                      <a:pPr algn="ctr"/>
                      <a:r>
                        <a:rPr lang="en-US" sz="900" b="1" dirty="0">
                          <a:effectLst/>
                        </a:rPr>
                        <a:t>Apr</a:t>
                      </a:r>
                      <a:endParaRPr lang="en-US" sz="900" b="1" dirty="0">
                        <a:solidFill>
                          <a:srgbClr val="333333"/>
                        </a:solidFill>
                        <a:effectLst/>
                      </a:endParaRPr>
                    </a:p>
                  </a:txBody>
                  <a:tcPr marL="47625" marR="4762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chemeClr val="bg1">
                        <a:lumMod val="95000"/>
                      </a:schemeClr>
                    </a:solidFill>
                  </a:tcPr>
                </a:tc>
                <a:tc>
                  <a:txBody>
                    <a:bodyPr/>
                    <a:lstStyle/>
                    <a:p>
                      <a:pPr algn="ctr"/>
                      <a:r>
                        <a:rPr lang="en-US" sz="900" b="1" dirty="0">
                          <a:effectLst/>
                        </a:rPr>
                        <a:t>May</a:t>
                      </a:r>
                      <a:endParaRPr lang="en-US" sz="900" b="1" dirty="0">
                        <a:solidFill>
                          <a:srgbClr val="333333"/>
                        </a:solidFill>
                        <a:effectLst/>
                      </a:endParaRPr>
                    </a:p>
                  </a:txBody>
                  <a:tcPr marL="47625" marR="4762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chemeClr val="bg1">
                        <a:lumMod val="95000"/>
                      </a:schemeClr>
                    </a:solidFill>
                  </a:tcPr>
                </a:tc>
                <a:tc>
                  <a:txBody>
                    <a:bodyPr/>
                    <a:lstStyle/>
                    <a:p>
                      <a:pPr algn="ctr"/>
                      <a:r>
                        <a:rPr lang="en-US" sz="900" b="1" dirty="0">
                          <a:effectLst/>
                        </a:rPr>
                        <a:t>Jun</a:t>
                      </a:r>
                      <a:endParaRPr lang="en-US" sz="900" b="1" dirty="0">
                        <a:solidFill>
                          <a:srgbClr val="333333"/>
                        </a:solidFill>
                        <a:effectLst/>
                      </a:endParaRPr>
                    </a:p>
                  </a:txBody>
                  <a:tcPr marL="47625" marR="4762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chemeClr val="bg1">
                        <a:lumMod val="95000"/>
                      </a:schemeClr>
                    </a:solidFill>
                  </a:tcPr>
                </a:tc>
                <a:tc>
                  <a:txBody>
                    <a:bodyPr/>
                    <a:lstStyle/>
                    <a:p>
                      <a:pPr algn="ctr"/>
                      <a:r>
                        <a:rPr lang="en-US" sz="900" b="1" dirty="0">
                          <a:effectLst/>
                        </a:rPr>
                        <a:t>Jul</a:t>
                      </a:r>
                      <a:endParaRPr lang="en-US" sz="900" b="1" dirty="0">
                        <a:solidFill>
                          <a:srgbClr val="333333"/>
                        </a:solidFill>
                        <a:effectLst/>
                      </a:endParaRPr>
                    </a:p>
                  </a:txBody>
                  <a:tcPr marL="47625" marR="4762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chemeClr val="bg1">
                        <a:lumMod val="95000"/>
                      </a:schemeClr>
                    </a:solidFill>
                  </a:tcPr>
                </a:tc>
                <a:tc>
                  <a:txBody>
                    <a:bodyPr/>
                    <a:lstStyle/>
                    <a:p>
                      <a:pPr algn="ctr"/>
                      <a:r>
                        <a:rPr lang="en-US" sz="900" b="1" dirty="0">
                          <a:effectLst/>
                        </a:rPr>
                        <a:t>Aug</a:t>
                      </a:r>
                      <a:endParaRPr lang="en-US" sz="900" b="1" dirty="0">
                        <a:solidFill>
                          <a:srgbClr val="333333"/>
                        </a:solidFill>
                        <a:effectLst/>
                      </a:endParaRPr>
                    </a:p>
                  </a:txBody>
                  <a:tcPr marL="47625" marR="4762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chemeClr val="bg1">
                        <a:lumMod val="95000"/>
                      </a:schemeClr>
                    </a:solidFill>
                  </a:tcPr>
                </a:tc>
                <a:tc>
                  <a:txBody>
                    <a:bodyPr/>
                    <a:lstStyle/>
                    <a:p>
                      <a:pPr algn="ctr"/>
                      <a:r>
                        <a:rPr lang="en-US" sz="900" b="1" dirty="0">
                          <a:effectLst/>
                        </a:rPr>
                        <a:t>Sep</a:t>
                      </a:r>
                      <a:endParaRPr lang="en-US" sz="900" b="1" dirty="0">
                        <a:solidFill>
                          <a:srgbClr val="333333"/>
                        </a:solidFill>
                        <a:effectLst/>
                      </a:endParaRPr>
                    </a:p>
                  </a:txBody>
                  <a:tcPr marL="47625" marR="4762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chemeClr val="bg1">
                        <a:lumMod val="95000"/>
                      </a:schemeClr>
                    </a:solidFill>
                  </a:tcPr>
                </a:tc>
                <a:tc>
                  <a:txBody>
                    <a:bodyPr/>
                    <a:lstStyle/>
                    <a:p>
                      <a:pPr algn="ctr"/>
                      <a:r>
                        <a:rPr lang="en-US" sz="900" b="1" dirty="0">
                          <a:effectLst/>
                        </a:rPr>
                        <a:t>Oct</a:t>
                      </a:r>
                      <a:endParaRPr lang="en-US" sz="900" b="1" dirty="0">
                        <a:solidFill>
                          <a:srgbClr val="333333"/>
                        </a:solidFill>
                        <a:effectLst/>
                      </a:endParaRPr>
                    </a:p>
                  </a:txBody>
                  <a:tcPr marL="47625" marR="4762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chemeClr val="bg1">
                        <a:lumMod val="95000"/>
                      </a:schemeClr>
                    </a:solidFill>
                  </a:tcPr>
                </a:tc>
                <a:tc>
                  <a:txBody>
                    <a:bodyPr/>
                    <a:lstStyle/>
                    <a:p>
                      <a:pPr algn="ctr"/>
                      <a:r>
                        <a:rPr lang="en-US" sz="900" b="1" dirty="0">
                          <a:effectLst/>
                        </a:rPr>
                        <a:t>Nov</a:t>
                      </a:r>
                      <a:endParaRPr lang="en-US" sz="900" b="1" dirty="0">
                        <a:solidFill>
                          <a:srgbClr val="333333"/>
                        </a:solidFill>
                        <a:effectLst/>
                      </a:endParaRPr>
                    </a:p>
                  </a:txBody>
                  <a:tcPr marL="47625" marR="4762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chemeClr val="bg1">
                        <a:lumMod val="95000"/>
                      </a:schemeClr>
                    </a:solidFill>
                  </a:tcPr>
                </a:tc>
                <a:tc>
                  <a:txBody>
                    <a:bodyPr/>
                    <a:lstStyle/>
                    <a:p>
                      <a:pPr algn="ctr"/>
                      <a:r>
                        <a:rPr lang="en-US" sz="900" b="1" dirty="0">
                          <a:effectLst/>
                        </a:rPr>
                        <a:t>Dec</a:t>
                      </a:r>
                      <a:endParaRPr lang="en-US" sz="900" b="1" dirty="0">
                        <a:solidFill>
                          <a:srgbClr val="333333"/>
                        </a:solidFill>
                        <a:effectLst/>
                      </a:endParaRPr>
                    </a:p>
                  </a:txBody>
                  <a:tcPr marL="47625" marR="47625" anchor="ctr">
                    <a:lnL w="28575" cap="flat" cmpd="sng" algn="ctr">
                      <a:solidFill>
                        <a:schemeClr val="bg1"/>
                      </a:solidFill>
                      <a:prstDash val="solid"/>
                      <a:round/>
                      <a:headEnd type="none" w="med" len="med"/>
                      <a:tailEnd type="none" w="med" len="med"/>
                    </a:lnL>
                    <a:lnB w="28575" cap="flat" cmpd="sng" algn="ctr">
                      <a:solidFill>
                        <a:srgbClr val="0070C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44033883"/>
                  </a:ext>
                </a:extLst>
              </a:tr>
              <a:tr h="142875">
                <a:tc>
                  <a:txBody>
                    <a:bodyPr/>
                    <a:lstStyle/>
                    <a:p>
                      <a:pPr algn="l"/>
                      <a:r>
                        <a:rPr lang="en-US" sz="900" dirty="0">
                          <a:effectLst/>
                        </a:rPr>
                        <a:t>1</a:t>
                      </a:r>
                      <a:endParaRPr lang="en-US" sz="900" dirty="0">
                        <a:solidFill>
                          <a:srgbClr val="333333"/>
                        </a:solidFill>
                        <a:effectLst/>
                      </a:endParaRPr>
                    </a:p>
                  </a:txBody>
                  <a:tcPr marL="47625" marR="47625" anchor="ctr">
                    <a:lnT w="28575" cap="flat" cmpd="sng" algn="ctr">
                      <a:solidFill>
                        <a:srgbClr val="0070C0"/>
                      </a:solidFill>
                      <a:prstDash val="solid"/>
                      <a:round/>
                      <a:headEnd type="none" w="med" len="med"/>
                      <a:tailEnd type="none" w="med" len="med"/>
                    </a:lnT>
                  </a:tcPr>
                </a:tc>
                <a:tc>
                  <a:txBody>
                    <a:bodyPr/>
                    <a:lstStyle/>
                    <a:p>
                      <a:pPr algn="ctr"/>
                      <a:r>
                        <a:rPr lang="en-US" sz="900" dirty="0">
                          <a:effectLst/>
                        </a:rPr>
                        <a:t>0</a:t>
                      </a:r>
                      <a:endParaRPr lang="en-US" sz="900" dirty="0">
                        <a:solidFill>
                          <a:srgbClr val="333333"/>
                        </a:solidFill>
                        <a:effectLst/>
                      </a:endParaRPr>
                    </a:p>
                  </a:txBody>
                  <a:tcPr marL="47625" marR="47625" anchor="ctr">
                    <a:lnT w="28575" cap="flat" cmpd="sng" algn="ctr">
                      <a:solidFill>
                        <a:srgbClr val="0070C0"/>
                      </a:solidFill>
                      <a:prstDash val="solid"/>
                      <a:round/>
                      <a:headEnd type="none" w="med" len="med"/>
                      <a:tailEnd type="none" w="med" len="med"/>
                    </a:lnT>
                  </a:tcPr>
                </a:tc>
                <a:tc>
                  <a:txBody>
                    <a:bodyPr/>
                    <a:lstStyle/>
                    <a:p>
                      <a:pPr algn="ctr"/>
                      <a:r>
                        <a:rPr lang="en-US" sz="900" dirty="0">
                          <a:effectLst/>
                        </a:rPr>
                        <a:t>2</a:t>
                      </a:r>
                      <a:endParaRPr lang="en-US" sz="900" dirty="0">
                        <a:solidFill>
                          <a:srgbClr val="333333"/>
                        </a:solidFill>
                        <a:effectLst/>
                      </a:endParaRPr>
                    </a:p>
                  </a:txBody>
                  <a:tcPr marL="47625" marR="47625" anchor="ctr">
                    <a:lnT w="28575" cap="flat" cmpd="sng" algn="ctr">
                      <a:solidFill>
                        <a:srgbClr val="0070C0"/>
                      </a:solidFill>
                      <a:prstDash val="solid"/>
                      <a:round/>
                      <a:headEnd type="none" w="med" len="med"/>
                      <a:tailEnd type="none" w="med" len="med"/>
                    </a:lnT>
                  </a:tcPr>
                </a:tc>
                <a:tc>
                  <a:txBody>
                    <a:bodyPr/>
                    <a:lstStyle/>
                    <a:p>
                      <a:pPr algn="ctr"/>
                      <a:r>
                        <a:rPr lang="en-US" sz="900" dirty="0">
                          <a:effectLst/>
                        </a:rPr>
                        <a:t>0</a:t>
                      </a:r>
                      <a:endParaRPr lang="en-US" sz="900" dirty="0">
                        <a:solidFill>
                          <a:srgbClr val="333333"/>
                        </a:solidFill>
                        <a:effectLst/>
                      </a:endParaRPr>
                    </a:p>
                  </a:txBody>
                  <a:tcPr marL="47625" marR="47625" anchor="ctr">
                    <a:lnT w="28575" cap="flat" cmpd="sng" algn="ctr">
                      <a:solidFill>
                        <a:srgbClr val="0070C0"/>
                      </a:solidFill>
                      <a:prstDash val="solid"/>
                      <a:round/>
                      <a:headEnd type="none" w="med" len="med"/>
                      <a:tailEnd type="none" w="med" len="med"/>
                    </a:lnT>
                  </a:tcPr>
                </a:tc>
                <a:tc>
                  <a:txBody>
                    <a:bodyPr/>
                    <a:lstStyle/>
                    <a:p>
                      <a:pPr algn="ctr"/>
                      <a:r>
                        <a:rPr lang="en-US" sz="900" dirty="0">
                          <a:effectLst/>
                        </a:rPr>
                        <a:t>1</a:t>
                      </a:r>
                      <a:endParaRPr lang="en-US" sz="900" dirty="0">
                        <a:solidFill>
                          <a:srgbClr val="333333"/>
                        </a:solidFill>
                        <a:effectLst/>
                      </a:endParaRPr>
                    </a:p>
                  </a:txBody>
                  <a:tcPr marL="47625" marR="47625" anchor="ctr">
                    <a:lnT w="28575" cap="flat" cmpd="sng" algn="ctr">
                      <a:solidFill>
                        <a:srgbClr val="0070C0"/>
                      </a:solidFill>
                      <a:prstDash val="solid"/>
                      <a:round/>
                      <a:headEnd type="none" w="med" len="med"/>
                      <a:tailEnd type="none" w="med" len="med"/>
                    </a:lnT>
                  </a:tcPr>
                </a:tc>
                <a:tc>
                  <a:txBody>
                    <a:bodyPr/>
                    <a:lstStyle/>
                    <a:p>
                      <a:pPr algn="ctr"/>
                      <a:r>
                        <a:rPr lang="en-US" sz="900" dirty="0">
                          <a:effectLst/>
                        </a:rPr>
                        <a:t>0</a:t>
                      </a:r>
                      <a:endParaRPr lang="en-US" sz="900" dirty="0">
                        <a:solidFill>
                          <a:srgbClr val="333333"/>
                        </a:solidFill>
                        <a:effectLst/>
                      </a:endParaRPr>
                    </a:p>
                  </a:txBody>
                  <a:tcPr marL="47625" marR="47625" anchor="ctr">
                    <a:lnT w="28575" cap="flat" cmpd="sng" algn="ctr">
                      <a:solidFill>
                        <a:srgbClr val="0070C0"/>
                      </a:solidFill>
                      <a:prstDash val="solid"/>
                      <a:round/>
                      <a:headEnd type="none" w="med" len="med"/>
                      <a:tailEnd type="none" w="med" len="med"/>
                    </a:lnT>
                  </a:tcPr>
                </a:tc>
                <a:tc>
                  <a:txBody>
                    <a:bodyPr/>
                    <a:lstStyle/>
                    <a:p>
                      <a:pPr algn="ctr"/>
                      <a:r>
                        <a:rPr lang="en-US" sz="900" dirty="0">
                          <a:effectLst/>
                        </a:rPr>
                        <a:t>11</a:t>
                      </a:r>
                      <a:endParaRPr lang="en-US" sz="900" dirty="0">
                        <a:solidFill>
                          <a:srgbClr val="333333"/>
                        </a:solidFill>
                        <a:effectLst/>
                      </a:endParaRPr>
                    </a:p>
                  </a:txBody>
                  <a:tcPr marL="47625" marR="47625" anchor="ctr">
                    <a:lnT w="28575" cap="flat" cmpd="sng" algn="ctr">
                      <a:solidFill>
                        <a:srgbClr val="0070C0"/>
                      </a:solidFill>
                      <a:prstDash val="solid"/>
                      <a:round/>
                      <a:headEnd type="none" w="med" len="med"/>
                      <a:tailEnd type="none" w="med" len="med"/>
                    </a:lnT>
                  </a:tcPr>
                </a:tc>
                <a:tc>
                  <a:txBody>
                    <a:bodyPr/>
                    <a:lstStyle/>
                    <a:p>
                      <a:pPr algn="ctr"/>
                      <a:r>
                        <a:rPr lang="en-US" sz="900" dirty="0">
                          <a:effectLst/>
                        </a:rPr>
                        <a:t>0</a:t>
                      </a:r>
                      <a:endParaRPr lang="en-US" sz="900" dirty="0">
                        <a:solidFill>
                          <a:srgbClr val="333333"/>
                        </a:solidFill>
                        <a:effectLst/>
                      </a:endParaRPr>
                    </a:p>
                  </a:txBody>
                  <a:tcPr marL="47625" marR="47625" anchor="ctr">
                    <a:lnT w="28575" cap="flat" cmpd="sng" algn="ctr">
                      <a:solidFill>
                        <a:srgbClr val="0070C0"/>
                      </a:solidFill>
                      <a:prstDash val="solid"/>
                      <a:round/>
                      <a:headEnd type="none" w="med" len="med"/>
                      <a:tailEnd type="none" w="med" len="med"/>
                    </a:lnT>
                  </a:tcPr>
                </a:tc>
                <a:tc>
                  <a:txBody>
                    <a:bodyPr/>
                    <a:lstStyle/>
                    <a:p>
                      <a:pPr algn="ctr"/>
                      <a:r>
                        <a:rPr lang="en-US" sz="900" dirty="0">
                          <a:effectLst/>
                        </a:rPr>
                        <a:t>0</a:t>
                      </a:r>
                      <a:endParaRPr lang="en-US" sz="900" dirty="0">
                        <a:solidFill>
                          <a:srgbClr val="333333"/>
                        </a:solidFill>
                        <a:effectLst/>
                      </a:endParaRPr>
                    </a:p>
                  </a:txBody>
                  <a:tcPr marL="47625" marR="47625" anchor="ctr">
                    <a:lnT w="28575" cap="flat" cmpd="sng" algn="ctr">
                      <a:solidFill>
                        <a:srgbClr val="0070C0"/>
                      </a:solidFill>
                      <a:prstDash val="solid"/>
                      <a:round/>
                      <a:headEnd type="none" w="med" len="med"/>
                      <a:tailEnd type="none" w="med" len="med"/>
                    </a:lnT>
                  </a:tcPr>
                </a:tc>
                <a:tc>
                  <a:txBody>
                    <a:bodyPr/>
                    <a:lstStyle/>
                    <a:p>
                      <a:pPr algn="ctr"/>
                      <a:r>
                        <a:rPr lang="en-US" sz="900" dirty="0">
                          <a:effectLst/>
                        </a:rPr>
                        <a:t>0</a:t>
                      </a:r>
                      <a:endParaRPr lang="en-US" sz="900" dirty="0">
                        <a:solidFill>
                          <a:srgbClr val="333333"/>
                        </a:solidFill>
                        <a:effectLst/>
                      </a:endParaRPr>
                    </a:p>
                  </a:txBody>
                  <a:tcPr marL="47625" marR="47625" anchor="ctr">
                    <a:lnT w="28575" cap="flat" cmpd="sng" algn="ctr">
                      <a:solidFill>
                        <a:srgbClr val="0070C0"/>
                      </a:solidFill>
                      <a:prstDash val="solid"/>
                      <a:round/>
                      <a:headEnd type="none" w="med" len="med"/>
                      <a:tailEnd type="none" w="med" len="med"/>
                    </a:lnT>
                  </a:tcPr>
                </a:tc>
                <a:tc>
                  <a:txBody>
                    <a:bodyPr/>
                    <a:lstStyle/>
                    <a:p>
                      <a:pPr algn="ctr"/>
                      <a:r>
                        <a:rPr lang="en-US" sz="900" dirty="0">
                          <a:effectLst/>
                        </a:rPr>
                        <a:t>0</a:t>
                      </a:r>
                      <a:endParaRPr lang="en-US" sz="900" dirty="0">
                        <a:solidFill>
                          <a:srgbClr val="333333"/>
                        </a:solidFill>
                        <a:effectLst/>
                      </a:endParaRPr>
                    </a:p>
                  </a:txBody>
                  <a:tcPr marL="47625" marR="47625" anchor="ctr">
                    <a:lnT w="28575" cap="flat" cmpd="sng" algn="ctr">
                      <a:solidFill>
                        <a:srgbClr val="0070C0"/>
                      </a:solidFill>
                      <a:prstDash val="solid"/>
                      <a:round/>
                      <a:headEnd type="none" w="med" len="med"/>
                      <a:tailEnd type="none" w="med" len="med"/>
                    </a:lnT>
                  </a:tcPr>
                </a:tc>
                <a:tc>
                  <a:txBody>
                    <a:bodyPr/>
                    <a:lstStyle/>
                    <a:p>
                      <a:pPr algn="ctr"/>
                      <a:r>
                        <a:rPr lang="en-US" sz="900" dirty="0">
                          <a:effectLst/>
                        </a:rPr>
                        <a:t>2</a:t>
                      </a:r>
                      <a:endParaRPr lang="en-US" sz="900" dirty="0">
                        <a:solidFill>
                          <a:srgbClr val="333333"/>
                        </a:solidFill>
                        <a:effectLst/>
                      </a:endParaRPr>
                    </a:p>
                  </a:txBody>
                  <a:tcPr marL="47625" marR="47625" anchor="ctr">
                    <a:lnT w="28575" cap="flat" cmpd="sng" algn="ctr">
                      <a:solidFill>
                        <a:srgbClr val="0070C0"/>
                      </a:solidFill>
                      <a:prstDash val="solid"/>
                      <a:round/>
                      <a:headEnd type="none" w="med" len="med"/>
                      <a:tailEnd type="none" w="med" len="med"/>
                    </a:lnT>
                  </a:tcPr>
                </a:tc>
                <a:tc>
                  <a:txBody>
                    <a:bodyPr/>
                    <a:lstStyle/>
                    <a:p>
                      <a:pPr algn="ctr"/>
                      <a:r>
                        <a:rPr lang="en-US" sz="900" dirty="0">
                          <a:effectLst/>
                        </a:rPr>
                        <a:t>0</a:t>
                      </a:r>
                      <a:endParaRPr lang="en-US" sz="900" dirty="0">
                        <a:solidFill>
                          <a:srgbClr val="333333"/>
                        </a:solidFill>
                        <a:effectLst/>
                      </a:endParaRPr>
                    </a:p>
                  </a:txBody>
                  <a:tcPr marL="47625" marR="47625" anchor="ctr">
                    <a:lnT w="28575" cap="flat" cmpd="sng" algn="ctr">
                      <a:solidFill>
                        <a:srgbClr val="0070C0"/>
                      </a:solidFill>
                      <a:prstDash val="solid"/>
                      <a:round/>
                      <a:headEnd type="none" w="med" len="med"/>
                      <a:tailEnd type="none" w="med" len="med"/>
                    </a:lnT>
                  </a:tcPr>
                </a:tc>
                <a:extLst>
                  <a:ext uri="{0D108BD9-81ED-4DB2-BD59-A6C34878D82A}">
                    <a16:rowId xmlns:a16="http://schemas.microsoft.com/office/drawing/2014/main" val="865592492"/>
                  </a:ext>
                </a:extLst>
              </a:tr>
              <a:tr h="142875">
                <a:tc>
                  <a:txBody>
                    <a:bodyPr/>
                    <a:lstStyle/>
                    <a:p>
                      <a:pPr algn="l"/>
                      <a:r>
                        <a:rPr lang="en-US" sz="900" dirty="0">
                          <a:effectLst/>
                        </a:rPr>
                        <a:t>2</a:t>
                      </a:r>
                      <a:endParaRPr lang="en-US" sz="900" dirty="0">
                        <a:solidFill>
                          <a:srgbClr val="333333"/>
                        </a:solidFill>
                        <a:effectLst/>
                      </a:endParaRPr>
                    </a:p>
                  </a:txBody>
                  <a:tcPr marL="47625" marR="47625" anchor="ctr"/>
                </a:tc>
                <a:tc>
                  <a:txBody>
                    <a:bodyPr/>
                    <a:lstStyle/>
                    <a:p>
                      <a:pPr algn="ctr"/>
                      <a:r>
                        <a:rPr lang="en-US" sz="900" dirty="0">
                          <a:effectLst/>
                        </a:rPr>
                        <a:t>6</a:t>
                      </a:r>
                      <a:endParaRPr lang="en-US" sz="900" dirty="0">
                        <a:solidFill>
                          <a:srgbClr val="333333"/>
                        </a:solidFill>
                        <a:effectLst/>
                      </a:endParaRPr>
                    </a:p>
                  </a:txBody>
                  <a:tcPr marL="47625" marR="47625" anchor="ctr"/>
                </a:tc>
                <a:tc>
                  <a:txBody>
                    <a:bodyPr/>
                    <a:lstStyle/>
                    <a:p>
                      <a:pPr algn="ctr"/>
                      <a:r>
                        <a:rPr lang="en-US" sz="900" dirty="0">
                          <a:effectLst/>
                        </a:rPr>
                        <a:t>3</a:t>
                      </a:r>
                      <a:endParaRPr lang="en-US" sz="900" dirty="0">
                        <a:solidFill>
                          <a:srgbClr val="333333"/>
                        </a:solidFill>
                        <a:effectLst/>
                      </a:endParaRPr>
                    </a:p>
                  </a:txBody>
                  <a:tcPr marL="47625" marR="47625" anchor="ctr"/>
                </a:tc>
                <a:tc>
                  <a:txBody>
                    <a:bodyPr/>
                    <a:lstStyle/>
                    <a:p>
                      <a:pPr algn="ctr"/>
                      <a:r>
                        <a:rPr lang="en-US" sz="900" dirty="0">
                          <a:effectLst/>
                        </a:rPr>
                        <a:t>0</a:t>
                      </a:r>
                      <a:endParaRPr lang="en-US" sz="900" dirty="0">
                        <a:solidFill>
                          <a:srgbClr val="333333"/>
                        </a:solidFill>
                        <a:effectLst/>
                      </a:endParaRPr>
                    </a:p>
                  </a:txBody>
                  <a:tcPr marL="47625" marR="47625" anchor="ctr"/>
                </a:tc>
                <a:tc>
                  <a:txBody>
                    <a:bodyPr/>
                    <a:lstStyle/>
                    <a:p>
                      <a:pPr algn="ctr"/>
                      <a:r>
                        <a:rPr lang="en-US" sz="900" dirty="0">
                          <a:effectLst/>
                        </a:rPr>
                        <a:t>0</a:t>
                      </a:r>
                      <a:endParaRPr lang="en-US" sz="900" dirty="0">
                        <a:solidFill>
                          <a:srgbClr val="333333"/>
                        </a:solidFill>
                        <a:effectLst/>
                      </a:endParaRPr>
                    </a:p>
                  </a:txBody>
                  <a:tcPr marL="47625" marR="47625" anchor="ctr"/>
                </a:tc>
                <a:tc>
                  <a:txBody>
                    <a:bodyPr/>
                    <a:lstStyle/>
                    <a:p>
                      <a:pPr algn="ctr"/>
                      <a:r>
                        <a:rPr lang="en-US" sz="900" dirty="0">
                          <a:effectLst/>
                        </a:rPr>
                        <a:t>0</a:t>
                      </a:r>
                      <a:endParaRPr lang="en-US" sz="900" dirty="0">
                        <a:solidFill>
                          <a:srgbClr val="333333"/>
                        </a:solidFill>
                        <a:effectLst/>
                      </a:endParaRPr>
                    </a:p>
                  </a:txBody>
                  <a:tcPr marL="47625" marR="47625" anchor="ctr"/>
                </a:tc>
                <a:tc>
                  <a:txBody>
                    <a:bodyPr/>
                    <a:lstStyle/>
                    <a:p>
                      <a:pPr algn="ctr"/>
                      <a:r>
                        <a:rPr lang="en-US" sz="900" dirty="0">
                          <a:effectLst/>
                        </a:rPr>
                        <a:t>0</a:t>
                      </a:r>
                      <a:endParaRPr lang="en-US" sz="900" dirty="0">
                        <a:solidFill>
                          <a:srgbClr val="333333"/>
                        </a:solidFill>
                        <a:effectLst/>
                      </a:endParaRPr>
                    </a:p>
                  </a:txBody>
                  <a:tcPr marL="47625" marR="47625" anchor="ctr"/>
                </a:tc>
                <a:tc>
                  <a:txBody>
                    <a:bodyPr/>
                    <a:lstStyle/>
                    <a:p>
                      <a:pPr algn="ctr"/>
                      <a:r>
                        <a:rPr lang="en-US" sz="900" dirty="0">
                          <a:effectLst/>
                        </a:rPr>
                        <a:t>0</a:t>
                      </a:r>
                      <a:endParaRPr lang="en-US" sz="900" dirty="0">
                        <a:solidFill>
                          <a:srgbClr val="333333"/>
                        </a:solidFill>
                        <a:effectLst/>
                      </a:endParaRPr>
                    </a:p>
                  </a:txBody>
                  <a:tcPr marL="47625" marR="47625" anchor="ctr"/>
                </a:tc>
                <a:tc>
                  <a:txBody>
                    <a:bodyPr/>
                    <a:lstStyle/>
                    <a:p>
                      <a:pPr algn="ctr"/>
                      <a:r>
                        <a:rPr lang="en-US" sz="900" dirty="0">
                          <a:effectLst/>
                        </a:rPr>
                        <a:t>7</a:t>
                      </a:r>
                      <a:endParaRPr lang="en-US" sz="900" dirty="0">
                        <a:solidFill>
                          <a:srgbClr val="333333"/>
                        </a:solidFill>
                        <a:effectLst/>
                      </a:endParaRPr>
                    </a:p>
                  </a:txBody>
                  <a:tcPr marL="47625" marR="47625" anchor="ctr"/>
                </a:tc>
                <a:tc>
                  <a:txBody>
                    <a:bodyPr/>
                    <a:lstStyle/>
                    <a:p>
                      <a:pPr algn="ctr"/>
                      <a:r>
                        <a:rPr lang="en-US" sz="900" dirty="0">
                          <a:effectLst/>
                        </a:rPr>
                        <a:t>0</a:t>
                      </a:r>
                      <a:endParaRPr lang="en-US" sz="900" dirty="0">
                        <a:solidFill>
                          <a:srgbClr val="333333"/>
                        </a:solidFill>
                        <a:effectLst/>
                      </a:endParaRPr>
                    </a:p>
                  </a:txBody>
                  <a:tcPr marL="47625" marR="47625" anchor="ctr"/>
                </a:tc>
                <a:tc>
                  <a:txBody>
                    <a:bodyPr/>
                    <a:lstStyle/>
                    <a:p>
                      <a:pPr algn="ctr"/>
                      <a:r>
                        <a:rPr lang="en-US" sz="900" dirty="0">
                          <a:effectLst/>
                        </a:rPr>
                        <a:t>0</a:t>
                      </a:r>
                      <a:endParaRPr lang="en-US" sz="900" dirty="0">
                        <a:solidFill>
                          <a:srgbClr val="333333"/>
                        </a:solidFill>
                        <a:effectLst/>
                      </a:endParaRPr>
                    </a:p>
                  </a:txBody>
                  <a:tcPr marL="47625" marR="47625" anchor="ctr"/>
                </a:tc>
                <a:tc>
                  <a:txBody>
                    <a:bodyPr/>
                    <a:lstStyle/>
                    <a:p>
                      <a:pPr algn="ctr"/>
                      <a:r>
                        <a:rPr lang="en-US" sz="900" dirty="0">
                          <a:effectLst/>
                        </a:rPr>
                        <a:t>0</a:t>
                      </a:r>
                      <a:endParaRPr lang="en-US" sz="900" dirty="0">
                        <a:solidFill>
                          <a:srgbClr val="333333"/>
                        </a:solidFill>
                        <a:effectLst/>
                      </a:endParaRPr>
                    </a:p>
                  </a:txBody>
                  <a:tcPr marL="47625" marR="47625" anchor="ctr"/>
                </a:tc>
                <a:tc>
                  <a:txBody>
                    <a:bodyPr/>
                    <a:lstStyle/>
                    <a:p>
                      <a:pPr algn="ctr"/>
                      <a:r>
                        <a:rPr lang="en-US" sz="900" dirty="0">
                          <a:effectLst/>
                        </a:rPr>
                        <a:t>0</a:t>
                      </a:r>
                      <a:endParaRPr lang="en-US" sz="900" dirty="0">
                        <a:solidFill>
                          <a:srgbClr val="333333"/>
                        </a:solidFill>
                        <a:effectLst/>
                      </a:endParaRPr>
                    </a:p>
                  </a:txBody>
                  <a:tcPr marL="47625" marR="47625" anchor="ctr"/>
                </a:tc>
                <a:extLst>
                  <a:ext uri="{0D108BD9-81ED-4DB2-BD59-A6C34878D82A}">
                    <a16:rowId xmlns:a16="http://schemas.microsoft.com/office/drawing/2014/main" val="1440144116"/>
                  </a:ext>
                </a:extLst>
              </a:tr>
              <a:tr h="142875">
                <a:tc>
                  <a:txBody>
                    <a:bodyPr/>
                    <a:lstStyle/>
                    <a:p>
                      <a:pPr algn="l"/>
                      <a:r>
                        <a:rPr lang="en-US" sz="900" dirty="0">
                          <a:effectLst/>
                        </a:rPr>
                        <a:t>3</a:t>
                      </a:r>
                      <a:endParaRPr lang="en-US" sz="900" dirty="0">
                        <a:solidFill>
                          <a:srgbClr val="333333"/>
                        </a:solidFill>
                        <a:effectLst/>
                      </a:endParaRPr>
                    </a:p>
                  </a:txBody>
                  <a:tcPr marL="47625" marR="47625" anchor="ctr"/>
                </a:tc>
                <a:tc>
                  <a:txBody>
                    <a:bodyPr/>
                    <a:lstStyle/>
                    <a:p>
                      <a:pPr algn="ctr"/>
                      <a:r>
                        <a:rPr lang="en-US" sz="900" dirty="0">
                          <a:effectLst/>
                        </a:rPr>
                        <a:t>0</a:t>
                      </a:r>
                      <a:endParaRPr lang="en-US" sz="900" dirty="0">
                        <a:solidFill>
                          <a:srgbClr val="333333"/>
                        </a:solidFill>
                        <a:effectLst/>
                      </a:endParaRPr>
                    </a:p>
                  </a:txBody>
                  <a:tcPr marL="47625" marR="47625" anchor="ctr"/>
                </a:tc>
                <a:tc>
                  <a:txBody>
                    <a:bodyPr/>
                    <a:lstStyle/>
                    <a:p>
                      <a:pPr algn="ctr"/>
                      <a:r>
                        <a:rPr lang="en-US" sz="900" dirty="0">
                          <a:effectLst/>
                        </a:rPr>
                        <a:t>0</a:t>
                      </a:r>
                      <a:endParaRPr lang="en-US" sz="900" dirty="0">
                        <a:solidFill>
                          <a:srgbClr val="333333"/>
                        </a:solidFill>
                        <a:effectLst/>
                      </a:endParaRPr>
                    </a:p>
                  </a:txBody>
                  <a:tcPr marL="47625" marR="47625" anchor="ctr"/>
                </a:tc>
                <a:tc>
                  <a:txBody>
                    <a:bodyPr/>
                    <a:lstStyle/>
                    <a:p>
                      <a:pPr algn="ctr"/>
                      <a:r>
                        <a:rPr lang="en-US" sz="900" dirty="0">
                          <a:effectLst/>
                        </a:rPr>
                        <a:t>0</a:t>
                      </a:r>
                      <a:endParaRPr lang="en-US" sz="900" dirty="0">
                        <a:solidFill>
                          <a:srgbClr val="333333"/>
                        </a:solidFill>
                        <a:effectLst/>
                      </a:endParaRPr>
                    </a:p>
                  </a:txBody>
                  <a:tcPr marL="47625" marR="47625" anchor="ctr"/>
                </a:tc>
                <a:tc>
                  <a:txBody>
                    <a:bodyPr/>
                    <a:lstStyle/>
                    <a:p>
                      <a:pPr algn="ctr"/>
                      <a:r>
                        <a:rPr lang="en-US" sz="900" dirty="0">
                          <a:effectLst/>
                        </a:rPr>
                        <a:t>3</a:t>
                      </a:r>
                      <a:endParaRPr lang="en-US" sz="900" dirty="0">
                        <a:solidFill>
                          <a:srgbClr val="333333"/>
                        </a:solidFill>
                        <a:effectLst/>
                      </a:endParaRPr>
                    </a:p>
                  </a:txBody>
                  <a:tcPr marL="47625" marR="47625" anchor="ctr"/>
                </a:tc>
                <a:tc>
                  <a:txBody>
                    <a:bodyPr/>
                    <a:lstStyle/>
                    <a:p>
                      <a:pPr algn="ctr"/>
                      <a:r>
                        <a:rPr lang="en-US" sz="900" dirty="0">
                          <a:effectLst/>
                        </a:rPr>
                        <a:t>1</a:t>
                      </a:r>
                      <a:endParaRPr lang="en-US" sz="900" dirty="0">
                        <a:solidFill>
                          <a:srgbClr val="333333"/>
                        </a:solidFill>
                        <a:effectLst/>
                      </a:endParaRPr>
                    </a:p>
                  </a:txBody>
                  <a:tcPr marL="47625" marR="47625" anchor="ctr"/>
                </a:tc>
                <a:tc>
                  <a:txBody>
                    <a:bodyPr/>
                    <a:lstStyle/>
                    <a:p>
                      <a:pPr algn="ctr"/>
                      <a:r>
                        <a:rPr lang="en-US" sz="900" dirty="0">
                          <a:effectLst/>
                        </a:rPr>
                        <a:t>0</a:t>
                      </a:r>
                      <a:endParaRPr lang="en-US" sz="900" dirty="0">
                        <a:solidFill>
                          <a:srgbClr val="333333"/>
                        </a:solidFill>
                        <a:effectLst/>
                      </a:endParaRPr>
                    </a:p>
                  </a:txBody>
                  <a:tcPr marL="47625" marR="47625" anchor="ctr"/>
                </a:tc>
                <a:tc>
                  <a:txBody>
                    <a:bodyPr/>
                    <a:lstStyle/>
                    <a:p>
                      <a:pPr algn="ctr"/>
                      <a:r>
                        <a:rPr lang="en-US" sz="900" dirty="0">
                          <a:effectLst/>
                        </a:rPr>
                        <a:t>0</a:t>
                      </a:r>
                      <a:endParaRPr lang="en-US" sz="900" dirty="0">
                        <a:solidFill>
                          <a:srgbClr val="333333"/>
                        </a:solidFill>
                        <a:effectLst/>
                      </a:endParaRPr>
                    </a:p>
                  </a:txBody>
                  <a:tcPr marL="47625" marR="47625" anchor="ctr"/>
                </a:tc>
                <a:tc>
                  <a:txBody>
                    <a:bodyPr/>
                    <a:lstStyle/>
                    <a:p>
                      <a:pPr algn="ctr"/>
                      <a:r>
                        <a:rPr lang="en-US" sz="900" dirty="0">
                          <a:effectLst/>
                        </a:rPr>
                        <a:t>1</a:t>
                      </a:r>
                      <a:endParaRPr lang="en-US" sz="900" dirty="0">
                        <a:solidFill>
                          <a:srgbClr val="333333"/>
                        </a:solidFill>
                        <a:effectLst/>
                      </a:endParaRPr>
                    </a:p>
                  </a:txBody>
                  <a:tcPr marL="47625" marR="47625" anchor="ctr"/>
                </a:tc>
                <a:tc>
                  <a:txBody>
                    <a:bodyPr/>
                    <a:lstStyle/>
                    <a:p>
                      <a:pPr algn="ctr"/>
                      <a:r>
                        <a:rPr lang="en-US" sz="900" dirty="0">
                          <a:effectLst/>
                        </a:rPr>
                        <a:t>0</a:t>
                      </a:r>
                      <a:endParaRPr lang="en-US" sz="900" dirty="0">
                        <a:solidFill>
                          <a:srgbClr val="333333"/>
                        </a:solidFill>
                        <a:effectLst/>
                      </a:endParaRPr>
                    </a:p>
                  </a:txBody>
                  <a:tcPr marL="47625" marR="47625" anchor="ctr"/>
                </a:tc>
                <a:tc>
                  <a:txBody>
                    <a:bodyPr/>
                    <a:lstStyle/>
                    <a:p>
                      <a:pPr algn="ctr"/>
                      <a:r>
                        <a:rPr lang="en-US" sz="900" dirty="0">
                          <a:effectLst/>
                        </a:rPr>
                        <a:t>1</a:t>
                      </a:r>
                      <a:endParaRPr lang="en-US" sz="900" dirty="0">
                        <a:solidFill>
                          <a:srgbClr val="333333"/>
                        </a:solidFill>
                        <a:effectLst/>
                      </a:endParaRPr>
                    </a:p>
                  </a:txBody>
                  <a:tcPr marL="47625" marR="47625" anchor="ctr"/>
                </a:tc>
                <a:tc>
                  <a:txBody>
                    <a:bodyPr/>
                    <a:lstStyle/>
                    <a:p>
                      <a:pPr algn="ctr"/>
                      <a:r>
                        <a:rPr lang="en-US" sz="900" dirty="0">
                          <a:effectLst/>
                        </a:rPr>
                        <a:t>0</a:t>
                      </a:r>
                      <a:endParaRPr lang="en-US" sz="900" dirty="0">
                        <a:solidFill>
                          <a:srgbClr val="333333"/>
                        </a:solidFill>
                        <a:effectLst/>
                      </a:endParaRPr>
                    </a:p>
                  </a:txBody>
                  <a:tcPr marL="47625" marR="47625" anchor="ctr"/>
                </a:tc>
                <a:tc>
                  <a:txBody>
                    <a:bodyPr/>
                    <a:lstStyle/>
                    <a:p>
                      <a:pPr algn="ctr"/>
                      <a:r>
                        <a:rPr lang="en-US" sz="900" dirty="0">
                          <a:effectLst/>
                        </a:rPr>
                        <a:t>0</a:t>
                      </a:r>
                      <a:endParaRPr lang="en-US" sz="900" dirty="0">
                        <a:solidFill>
                          <a:srgbClr val="333333"/>
                        </a:solidFill>
                        <a:effectLst/>
                      </a:endParaRPr>
                    </a:p>
                  </a:txBody>
                  <a:tcPr marL="47625" marR="47625" anchor="ctr"/>
                </a:tc>
                <a:extLst>
                  <a:ext uri="{0D108BD9-81ED-4DB2-BD59-A6C34878D82A}">
                    <a16:rowId xmlns:a16="http://schemas.microsoft.com/office/drawing/2014/main" val="1605292171"/>
                  </a:ext>
                </a:extLst>
              </a:tr>
            </a:tbl>
          </a:graphicData>
        </a:graphic>
      </p:graphicFrame>
      <p:pic>
        <p:nvPicPr>
          <p:cNvPr id="25" name="Picture 24">
            <a:extLst>
              <a:ext uri="{FF2B5EF4-FFF2-40B4-BE49-F238E27FC236}">
                <a16:creationId xmlns:a16="http://schemas.microsoft.com/office/drawing/2014/main" id="{FBD63ABC-11F7-4F54-B6A8-B72BD6896A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9631" y="2459544"/>
            <a:ext cx="2743200" cy="1371600"/>
          </a:xfrm>
          <a:prstGeom prst="rect">
            <a:avLst/>
          </a:prstGeom>
        </p:spPr>
      </p:pic>
      <p:graphicFrame>
        <p:nvGraphicFramePr>
          <p:cNvPr id="31" name="Table 30">
            <a:extLst>
              <a:ext uri="{FF2B5EF4-FFF2-40B4-BE49-F238E27FC236}">
                <a16:creationId xmlns:a16="http://schemas.microsoft.com/office/drawing/2014/main" id="{F929A984-F30F-4E30-B732-EB1E196FCF4F}"/>
              </a:ext>
            </a:extLst>
          </p:cNvPr>
          <p:cNvGraphicFramePr>
            <a:graphicFrameLocks noGrp="1"/>
          </p:cNvGraphicFramePr>
          <p:nvPr>
            <p:extLst>
              <p:ext uri="{D42A27DB-BD31-4B8C-83A1-F6EECF244321}">
                <p14:modId xmlns:p14="http://schemas.microsoft.com/office/powerpoint/2010/main" val="1921941242"/>
              </p:ext>
            </p:extLst>
          </p:nvPr>
        </p:nvGraphicFramePr>
        <p:xfrm>
          <a:off x="716531" y="4734397"/>
          <a:ext cx="4853352" cy="685800"/>
        </p:xfrm>
        <a:graphic>
          <a:graphicData uri="http://schemas.openxmlformats.org/drawingml/2006/table">
            <a:tbl>
              <a:tblPr>
                <a:tableStyleId>{2D5ABB26-0587-4C30-8999-92F81FD0307C}</a:tableStyleId>
              </a:tblPr>
              <a:tblGrid>
                <a:gridCol w="404446">
                  <a:extLst>
                    <a:ext uri="{9D8B030D-6E8A-4147-A177-3AD203B41FA5}">
                      <a16:colId xmlns:a16="http://schemas.microsoft.com/office/drawing/2014/main" val="1634331505"/>
                    </a:ext>
                  </a:extLst>
                </a:gridCol>
                <a:gridCol w="404446">
                  <a:extLst>
                    <a:ext uri="{9D8B030D-6E8A-4147-A177-3AD203B41FA5}">
                      <a16:colId xmlns:a16="http://schemas.microsoft.com/office/drawing/2014/main" val="3845445984"/>
                    </a:ext>
                  </a:extLst>
                </a:gridCol>
                <a:gridCol w="404446">
                  <a:extLst>
                    <a:ext uri="{9D8B030D-6E8A-4147-A177-3AD203B41FA5}">
                      <a16:colId xmlns:a16="http://schemas.microsoft.com/office/drawing/2014/main" val="3702300981"/>
                    </a:ext>
                  </a:extLst>
                </a:gridCol>
                <a:gridCol w="404446">
                  <a:extLst>
                    <a:ext uri="{9D8B030D-6E8A-4147-A177-3AD203B41FA5}">
                      <a16:colId xmlns:a16="http://schemas.microsoft.com/office/drawing/2014/main" val="1863762785"/>
                    </a:ext>
                  </a:extLst>
                </a:gridCol>
                <a:gridCol w="404446">
                  <a:extLst>
                    <a:ext uri="{9D8B030D-6E8A-4147-A177-3AD203B41FA5}">
                      <a16:colId xmlns:a16="http://schemas.microsoft.com/office/drawing/2014/main" val="351644281"/>
                    </a:ext>
                  </a:extLst>
                </a:gridCol>
                <a:gridCol w="404446">
                  <a:extLst>
                    <a:ext uri="{9D8B030D-6E8A-4147-A177-3AD203B41FA5}">
                      <a16:colId xmlns:a16="http://schemas.microsoft.com/office/drawing/2014/main" val="2906307601"/>
                    </a:ext>
                  </a:extLst>
                </a:gridCol>
                <a:gridCol w="404446">
                  <a:extLst>
                    <a:ext uri="{9D8B030D-6E8A-4147-A177-3AD203B41FA5}">
                      <a16:colId xmlns:a16="http://schemas.microsoft.com/office/drawing/2014/main" val="891327283"/>
                    </a:ext>
                  </a:extLst>
                </a:gridCol>
                <a:gridCol w="404446">
                  <a:extLst>
                    <a:ext uri="{9D8B030D-6E8A-4147-A177-3AD203B41FA5}">
                      <a16:colId xmlns:a16="http://schemas.microsoft.com/office/drawing/2014/main" val="473651694"/>
                    </a:ext>
                  </a:extLst>
                </a:gridCol>
                <a:gridCol w="404446">
                  <a:extLst>
                    <a:ext uri="{9D8B030D-6E8A-4147-A177-3AD203B41FA5}">
                      <a16:colId xmlns:a16="http://schemas.microsoft.com/office/drawing/2014/main" val="1417453506"/>
                    </a:ext>
                  </a:extLst>
                </a:gridCol>
                <a:gridCol w="404446">
                  <a:extLst>
                    <a:ext uri="{9D8B030D-6E8A-4147-A177-3AD203B41FA5}">
                      <a16:colId xmlns:a16="http://schemas.microsoft.com/office/drawing/2014/main" val="3944922899"/>
                    </a:ext>
                  </a:extLst>
                </a:gridCol>
                <a:gridCol w="404446">
                  <a:extLst>
                    <a:ext uri="{9D8B030D-6E8A-4147-A177-3AD203B41FA5}">
                      <a16:colId xmlns:a16="http://schemas.microsoft.com/office/drawing/2014/main" val="3750401308"/>
                    </a:ext>
                  </a:extLst>
                </a:gridCol>
                <a:gridCol w="404446">
                  <a:extLst>
                    <a:ext uri="{9D8B030D-6E8A-4147-A177-3AD203B41FA5}">
                      <a16:colId xmlns:a16="http://schemas.microsoft.com/office/drawing/2014/main" val="1689767730"/>
                    </a:ext>
                  </a:extLst>
                </a:gridCol>
              </a:tblGrid>
              <a:tr h="142875">
                <a:tc>
                  <a:txBody>
                    <a:bodyPr/>
                    <a:lstStyle/>
                    <a:p>
                      <a:pPr algn="ctr"/>
                      <a:r>
                        <a:rPr lang="en-US" sz="900" b="1" dirty="0">
                          <a:solidFill>
                            <a:srgbClr val="333333"/>
                          </a:solidFill>
                          <a:effectLst/>
                        </a:rPr>
                        <a:t>i</a:t>
                      </a:r>
                    </a:p>
                  </a:txBody>
                  <a:tcPr marL="47625" marR="47625" anchor="ctr">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chemeClr val="bg1">
                        <a:lumMod val="95000"/>
                      </a:schemeClr>
                    </a:solidFill>
                  </a:tcPr>
                </a:tc>
                <a:tc>
                  <a:txBody>
                    <a:bodyPr/>
                    <a:lstStyle/>
                    <a:p>
                      <a:pPr algn="ctr"/>
                      <a:r>
                        <a:rPr lang="en-US" sz="900" b="1" dirty="0">
                          <a:solidFill>
                            <a:srgbClr val="333333"/>
                          </a:solidFill>
                          <a:effectLst/>
                        </a:rPr>
                        <a:t>1</a:t>
                      </a:r>
                    </a:p>
                  </a:txBody>
                  <a:tcPr marL="47625" marR="4762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chemeClr val="bg1">
                        <a:lumMod val="95000"/>
                      </a:schemeClr>
                    </a:solidFill>
                  </a:tcPr>
                </a:tc>
                <a:tc>
                  <a:txBody>
                    <a:bodyPr/>
                    <a:lstStyle/>
                    <a:p>
                      <a:pPr algn="ctr"/>
                      <a:r>
                        <a:rPr lang="en-US" sz="900" b="1" dirty="0">
                          <a:solidFill>
                            <a:srgbClr val="333333"/>
                          </a:solidFill>
                          <a:effectLst/>
                        </a:rPr>
                        <a:t>2</a:t>
                      </a:r>
                    </a:p>
                  </a:txBody>
                  <a:tcPr marL="47625" marR="4762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chemeClr val="bg1">
                        <a:lumMod val="95000"/>
                      </a:schemeClr>
                    </a:solidFill>
                  </a:tcPr>
                </a:tc>
                <a:tc>
                  <a:txBody>
                    <a:bodyPr/>
                    <a:lstStyle/>
                    <a:p>
                      <a:pPr algn="ctr"/>
                      <a:r>
                        <a:rPr lang="en-US" sz="900" b="1" dirty="0">
                          <a:solidFill>
                            <a:srgbClr val="333333"/>
                          </a:solidFill>
                          <a:effectLst/>
                        </a:rPr>
                        <a:t>3</a:t>
                      </a:r>
                    </a:p>
                  </a:txBody>
                  <a:tcPr marL="47625" marR="4762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chemeClr val="bg1">
                        <a:lumMod val="95000"/>
                      </a:schemeClr>
                    </a:solidFill>
                  </a:tcPr>
                </a:tc>
                <a:tc>
                  <a:txBody>
                    <a:bodyPr/>
                    <a:lstStyle/>
                    <a:p>
                      <a:pPr algn="ctr"/>
                      <a:r>
                        <a:rPr lang="en-US" sz="900" b="1" dirty="0">
                          <a:solidFill>
                            <a:srgbClr val="333333"/>
                          </a:solidFill>
                          <a:effectLst/>
                        </a:rPr>
                        <a:t>4</a:t>
                      </a:r>
                    </a:p>
                  </a:txBody>
                  <a:tcPr marL="47625" marR="4762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chemeClr val="bg1">
                        <a:lumMod val="95000"/>
                      </a:schemeClr>
                    </a:solidFill>
                  </a:tcPr>
                </a:tc>
                <a:tc>
                  <a:txBody>
                    <a:bodyPr/>
                    <a:lstStyle/>
                    <a:p>
                      <a:pPr algn="ctr"/>
                      <a:r>
                        <a:rPr lang="en-US" sz="900" b="1" dirty="0">
                          <a:solidFill>
                            <a:srgbClr val="333333"/>
                          </a:solidFill>
                          <a:effectLst/>
                        </a:rPr>
                        <a:t>5</a:t>
                      </a:r>
                    </a:p>
                  </a:txBody>
                  <a:tcPr marL="47625" marR="4762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chemeClr val="bg1">
                        <a:lumMod val="95000"/>
                      </a:schemeClr>
                    </a:solidFill>
                  </a:tcPr>
                </a:tc>
                <a:tc>
                  <a:txBody>
                    <a:bodyPr/>
                    <a:lstStyle/>
                    <a:p>
                      <a:pPr algn="ctr"/>
                      <a:r>
                        <a:rPr lang="en-US" sz="900" b="1" dirty="0">
                          <a:solidFill>
                            <a:srgbClr val="333333"/>
                          </a:solidFill>
                          <a:effectLst/>
                        </a:rPr>
                        <a:t>6</a:t>
                      </a:r>
                    </a:p>
                  </a:txBody>
                  <a:tcPr marL="47625" marR="4762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chemeClr val="bg1">
                        <a:lumMod val="95000"/>
                      </a:schemeClr>
                    </a:solidFill>
                  </a:tcPr>
                </a:tc>
                <a:tc>
                  <a:txBody>
                    <a:bodyPr/>
                    <a:lstStyle/>
                    <a:p>
                      <a:pPr algn="ctr"/>
                      <a:r>
                        <a:rPr lang="en-US" sz="900" b="1" dirty="0">
                          <a:solidFill>
                            <a:srgbClr val="333333"/>
                          </a:solidFill>
                          <a:effectLst/>
                        </a:rPr>
                        <a:t>7</a:t>
                      </a:r>
                    </a:p>
                  </a:txBody>
                  <a:tcPr marL="47625" marR="4762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chemeClr val="bg1">
                        <a:lumMod val="95000"/>
                      </a:schemeClr>
                    </a:solidFill>
                  </a:tcPr>
                </a:tc>
                <a:tc>
                  <a:txBody>
                    <a:bodyPr/>
                    <a:lstStyle/>
                    <a:p>
                      <a:pPr algn="ctr"/>
                      <a:r>
                        <a:rPr lang="en-US" sz="900" b="1" dirty="0">
                          <a:solidFill>
                            <a:srgbClr val="333333"/>
                          </a:solidFill>
                          <a:effectLst/>
                        </a:rPr>
                        <a:t>8</a:t>
                      </a:r>
                    </a:p>
                  </a:txBody>
                  <a:tcPr marL="47625" marR="4762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chemeClr val="bg1">
                        <a:lumMod val="95000"/>
                      </a:schemeClr>
                    </a:solidFill>
                  </a:tcPr>
                </a:tc>
                <a:tc>
                  <a:txBody>
                    <a:bodyPr/>
                    <a:lstStyle/>
                    <a:p>
                      <a:pPr algn="ctr"/>
                      <a:r>
                        <a:rPr lang="en-US" sz="900" b="1" dirty="0">
                          <a:solidFill>
                            <a:srgbClr val="333333"/>
                          </a:solidFill>
                          <a:effectLst/>
                        </a:rPr>
                        <a:t>9</a:t>
                      </a:r>
                    </a:p>
                  </a:txBody>
                  <a:tcPr marL="47625" marR="4762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chemeClr val="bg1">
                        <a:lumMod val="95000"/>
                      </a:schemeClr>
                    </a:solidFill>
                  </a:tcPr>
                </a:tc>
                <a:tc>
                  <a:txBody>
                    <a:bodyPr/>
                    <a:lstStyle/>
                    <a:p>
                      <a:pPr algn="ctr"/>
                      <a:r>
                        <a:rPr lang="en-US" sz="900" b="1" dirty="0">
                          <a:solidFill>
                            <a:srgbClr val="333333"/>
                          </a:solidFill>
                          <a:effectLst/>
                        </a:rPr>
                        <a:t>10</a:t>
                      </a:r>
                    </a:p>
                  </a:txBody>
                  <a:tcPr marL="47625" marR="4762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chemeClr val="bg1">
                        <a:lumMod val="95000"/>
                      </a:schemeClr>
                    </a:solidFill>
                  </a:tcPr>
                </a:tc>
                <a:tc>
                  <a:txBody>
                    <a:bodyPr/>
                    <a:lstStyle/>
                    <a:p>
                      <a:pPr algn="ctr"/>
                      <a:r>
                        <a:rPr lang="en-US" sz="900" b="1" dirty="0">
                          <a:solidFill>
                            <a:srgbClr val="333333"/>
                          </a:solidFill>
                          <a:effectLst/>
                        </a:rPr>
                        <a:t>11</a:t>
                      </a:r>
                    </a:p>
                  </a:txBody>
                  <a:tcPr marL="47625" marR="4762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44033883"/>
                  </a:ext>
                </a:extLst>
              </a:tr>
              <a:tr h="142875">
                <a:tc>
                  <a:txBody>
                    <a:bodyPr/>
                    <a:lstStyle/>
                    <a:p>
                      <a:pPr algn="l"/>
                      <a:r>
                        <a:rPr lang="en-US" sz="900" dirty="0">
                          <a:solidFill>
                            <a:srgbClr val="333333"/>
                          </a:solidFill>
                          <a:effectLst/>
                        </a:rPr>
                        <a:t>q</a:t>
                      </a:r>
                    </a:p>
                  </a:txBody>
                  <a:tcPr marL="47625" marR="47625" anchor="ctr">
                    <a:lnT w="28575" cap="flat" cmpd="sng" algn="ctr">
                      <a:solidFill>
                        <a:srgbClr val="0070C0"/>
                      </a:solidFill>
                      <a:prstDash val="solid"/>
                      <a:round/>
                      <a:headEnd type="none" w="med" len="med"/>
                      <a:tailEnd type="none" w="med" len="med"/>
                    </a:lnT>
                  </a:tcPr>
                </a:tc>
                <a:tc>
                  <a:txBody>
                    <a:bodyPr/>
                    <a:lstStyle/>
                    <a:p>
                      <a:pPr algn="ctr"/>
                      <a:r>
                        <a:rPr lang="en-US" sz="900" dirty="0">
                          <a:solidFill>
                            <a:srgbClr val="333333"/>
                          </a:solidFill>
                          <a:effectLst/>
                        </a:rPr>
                        <a:t>2</a:t>
                      </a:r>
                    </a:p>
                  </a:txBody>
                  <a:tcPr marL="47625" marR="47625" anchor="ctr">
                    <a:lnT w="28575" cap="flat" cmpd="sng" algn="ctr">
                      <a:solidFill>
                        <a:srgbClr val="0070C0"/>
                      </a:solidFill>
                      <a:prstDash val="solid"/>
                      <a:round/>
                      <a:headEnd type="none" w="med" len="med"/>
                      <a:tailEnd type="none" w="med" len="med"/>
                    </a:lnT>
                  </a:tcPr>
                </a:tc>
                <a:tc>
                  <a:txBody>
                    <a:bodyPr/>
                    <a:lstStyle/>
                    <a:p>
                      <a:pPr algn="ctr"/>
                      <a:r>
                        <a:rPr lang="en-US" sz="900" dirty="0">
                          <a:solidFill>
                            <a:srgbClr val="333333"/>
                          </a:solidFill>
                          <a:effectLst/>
                        </a:rPr>
                        <a:t>1</a:t>
                      </a:r>
                    </a:p>
                  </a:txBody>
                  <a:tcPr marL="47625" marR="47625" anchor="ctr">
                    <a:lnT w="28575" cap="flat" cmpd="sng" algn="ctr">
                      <a:solidFill>
                        <a:srgbClr val="0070C0"/>
                      </a:solidFill>
                      <a:prstDash val="solid"/>
                      <a:round/>
                      <a:headEnd type="none" w="med" len="med"/>
                      <a:tailEnd type="none" w="med" len="med"/>
                    </a:lnT>
                  </a:tcPr>
                </a:tc>
                <a:tc>
                  <a:txBody>
                    <a:bodyPr/>
                    <a:lstStyle/>
                    <a:p>
                      <a:pPr algn="ctr"/>
                      <a:r>
                        <a:rPr lang="en-US" sz="900" dirty="0">
                          <a:solidFill>
                            <a:srgbClr val="333333"/>
                          </a:solidFill>
                          <a:effectLst/>
                        </a:rPr>
                        <a:t>11</a:t>
                      </a:r>
                    </a:p>
                  </a:txBody>
                  <a:tcPr marL="47625" marR="47625" anchor="ctr">
                    <a:lnT w="28575" cap="flat" cmpd="sng" algn="ctr">
                      <a:solidFill>
                        <a:srgbClr val="0070C0"/>
                      </a:solidFill>
                      <a:prstDash val="solid"/>
                      <a:round/>
                      <a:headEnd type="none" w="med" len="med"/>
                      <a:tailEnd type="none" w="med" len="med"/>
                    </a:lnT>
                  </a:tcPr>
                </a:tc>
                <a:tc>
                  <a:txBody>
                    <a:bodyPr/>
                    <a:lstStyle/>
                    <a:p>
                      <a:pPr algn="ctr"/>
                      <a:r>
                        <a:rPr lang="en-US" sz="900" dirty="0">
                          <a:solidFill>
                            <a:srgbClr val="333333"/>
                          </a:solidFill>
                          <a:effectLst/>
                        </a:rPr>
                        <a:t>2</a:t>
                      </a:r>
                    </a:p>
                  </a:txBody>
                  <a:tcPr marL="47625" marR="47625" anchor="ctr">
                    <a:lnT w="28575" cap="flat" cmpd="sng" algn="ctr">
                      <a:solidFill>
                        <a:srgbClr val="0070C0"/>
                      </a:solidFill>
                      <a:prstDash val="solid"/>
                      <a:round/>
                      <a:headEnd type="none" w="med" len="med"/>
                      <a:tailEnd type="none" w="med" len="med"/>
                    </a:lnT>
                  </a:tcPr>
                </a:tc>
                <a:tc>
                  <a:txBody>
                    <a:bodyPr/>
                    <a:lstStyle/>
                    <a:p>
                      <a:pPr algn="ctr"/>
                      <a:r>
                        <a:rPr lang="en-US" sz="900" dirty="0">
                          <a:solidFill>
                            <a:srgbClr val="333333"/>
                          </a:solidFill>
                          <a:effectLst/>
                        </a:rPr>
                        <a:t>6</a:t>
                      </a:r>
                    </a:p>
                  </a:txBody>
                  <a:tcPr marL="47625" marR="47625" anchor="ctr">
                    <a:lnT w="28575" cap="flat" cmpd="sng" algn="ctr">
                      <a:solidFill>
                        <a:srgbClr val="0070C0"/>
                      </a:solidFill>
                      <a:prstDash val="solid"/>
                      <a:round/>
                      <a:headEnd type="none" w="med" len="med"/>
                      <a:tailEnd type="none" w="med" len="med"/>
                    </a:lnT>
                  </a:tcPr>
                </a:tc>
                <a:tc>
                  <a:txBody>
                    <a:bodyPr/>
                    <a:lstStyle/>
                    <a:p>
                      <a:pPr algn="ctr"/>
                      <a:r>
                        <a:rPr lang="en-US" sz="900" dirty="0">
                          <a:solidFill>
                            <a:srgbClr val="333333"/>
                          </a:solidFill>
                          <a:effectLst/>
                        </a:rPr>
                        <a:t>3</a:t>
                      </a:r>
                    </a:p>
                  </a:txBody>
                  <a:tcPr marL="47625" marR="47625" anchor="ctr">
                    <a:lnT w="28575" cap="flat" cmpd="sng" algn="ctr">
                      <a:solidFill>
                        <a:srgbClr val="0070C0"/>
                      </a:solidFill>
                      <a:prstDash val="solid"/>
                      <a:round/>
                      <a:headEnd type="none" w="med" len="med"/>
                      <a:tailEnd type="none" w="med" len="med"/>
                    </a:lnT>
                  </a:tcPr>
                </a:tc>
                <a:tc>
                  <a:txBody>
                    <a:bodyPr/>
                    <a:lstStyle/>
                    <a:p>
                      <a:pPr algn="ctr"/>
                      <a:r>
                        <a:rPr lang="en-US" sz="900" dirty="0">
                          <a:solidFill>
                            <a:srgbClr val="333333"/>
                          </a:solidFill>
                          <a:effectLst/>
                        </a:rPr>
                        <a:t>7</a:t>
                      </a:r>
                    </a:p>
                  </a:txBody>
                  <a:tcPr marL="47625" marR="47625" anchor="ctr">
                    <a:lnT w="28575" cap="flat" cmpd="sng" algn="ctr">
                      <a:solidFill>
                        <a:srgbClr val="0070C0"/>
                      </a:solidFill>
                      <a:prstDash val="solid"/>
                      <a:round/>
                      <a:headEnd type="none" w="med" len="med"/>
                      <a:tailEnd type="none" w="med" len="med"/>
                    </a:lnT>
                  </a:tcPr>
                </a:tc>
                <a:tc>
                  <a:txBody>
                    <a:bodyPr/>
                    <a:lstStyle/>
                    <a:p>
                      <a:pPr algn="ctr"/>
                      <a:r>
                        <a:rPr lang="en-US" sz="900" dirty="0">
                          <a:solidFill>
                            <a:srgbClr val="333333"/>
                          </a:solidFill>
                          <a:effectLst/>
                        </a:rPr>
                        <a:t>3</a:t>
                      </a:r>
                    </a:p>
                  </a:txBody>
                  <a:tcPr marL="47625" marR="47625" anchor="ctr">
                    <a:lnT w="28575" cap="flat" cmpd="sng" algn="ctr">
                      <a:solidFill>
                        <a:srgbClr val="0070C0"/>
                      </a:solidFill>
                      <a:prstDash val="solid"/>
                      <a:round/>
                      <a:headEnd type="none" w="med" len="med"/>
                      <a:tailEnd type="none" w="med" len="med"/>
                    </a:lnT>
                  </a:tcPr>
                </a:tc>
                <a:tc>
                  <a:txBody>
                    <a:bodyPr/>
                    <a:lstStyle/>
                    <a:p>
                      <a:pPr algn="ctr"/>
                      <a:r>
                        <a:rPr lang="en-US" sz="900" dirty="0">
                          <a:solidFill>
                            <a:srgbClr val="333333"/>
                          </a:solidFill>
                          <a:effectLst/>
                        </a:rPr>
                        <a:t>1</a:t>
                      </a:r>
                    </a:p>
                  </a:txBody>
                  <a:tcPr marL="47625" marR="47625" anchor="ctr">
                    <a:lnT w="28575" cap="flat" cmpd="sng" algn="ctr">
                      <a:solidFill>
                        <a:srgbClr val="0070C0"/>
                      </a:solidFill>
                      <a:prstDash val="solid"/>
                      <a:round/>
                      <a:headEnd type="none" w="med" len="med"/>
                      <a:tailEnd type="none" w="med" len="med"/>
                    </a:lnT>
                  </a:tcPr>
                </a:tc>
                <a:tc>
                  <a:txBody>
                    <a:bodyPr/>
                    <a:lstStyle/>
                    <a:p>
                      <a:pPr algn="ctr"/>
                      <a:r>
                        <a:rPr lang="en-US" sz="900" dirty="0">
                          <a:solidFill>
                            <a:srgbClr val="333333"/>
                          </a:solidFill>
                          <a:effectLst/>
                        </a:rPr>
                        <a:t>1</a:t>
                      </a:r>
                    </a:p>
                  </a:txBody>
                  <a:tcPr marL="47625" marR="47625" anchor="ctr">
                    <a:lnT w="28575" cap="flat" cmpd="sng" algn="ctr">
                      <a:solidFill>
                        <a:srgbClr val="0070C0"/>
                      </a:solidFill>
                      <a:prstDash val="solid"/>
                      <a:round/>
                      <a:headEnd type="none" w="med" len="med"/>
                      <a:tailEnd type="none" w="med" len="med"/>
                    </a:lnT>
                  </a:tcPr>
                </a:tc>
                <a:tc>
                  <a:txBody>
                    <a:bodyPr/>
                    <a:lstStyle/>
                    <a:p>
                      <a:pPr algn="ctr"/>
                      <a:r>
                        <a:rPr lang="en-US" sz="900" dirty="0">
                          <a:solidFill>
                            <a:srgbClr val="333333"/>
                          </a:solidFill>
                          <a:effectLst/>
                        </a:rPr>
                        <a:t>1</a:t>
                      </a:r>
                    </a:p>
                  </a:txBody>
                  <a:tcPr marL="47625" marR="47625" anchor="ctr">
                    <a:lnT w="28575" cap="flat" cmpd="sng" algn="ctr">
                      <a:solidFill>
                        <a:srgbClr val="0070C0"/>
                      </a:solidFill>
                      <a:prstDash val="solid"/>
                      <a:round/>
                      <a:headEnd type="none" w="med" len="med"/>
                      <a:tailEnd type="none" w="med" len="med"/>
                    </a:lnT>
                  </a:tcPr>
                </a:tc>
                <a:extLst>
                  <a:ext uri="{0D108BD9-81ED-4DB2-BD59-A6C34878D82A}">
                    <a16:rowId xmlns:a16="http://schemas.microsoft.com/office/drawing/2014/main" val="865592492"/>
                  </a:ext>
                </a:extLst>
              </a:tr>
              <a:tr h="142875">
                <a:tc>
                  <a:txBody>
                    <a:bodyPr/>
                    <a:lstStyle/>
                    <a:p>
                      <a:pPr algn="l"/>
                      <a:r>
                        <a:rPr lang="en-US" sz="900" dirty="0">
                          <a:solidFill>
                            <a:srgbClr val="333333"/>
                          </a:solidFill>
                          <a:effectLst/>
                        </a:rPr>
                        <a:t>a </a:t>
                      </a:r>
                    </a:p>
                  </a:txBody>
                  <a:tcPr marL="47625" marR="47625" anchor="ctr"/>
                </a:tc>
                <a:tc>
                  <a:txBody>
                    <a:bodyPr/>
                    <a:lstStyle/>
                    <a:p>
                      <a:pPr algn="ctr"/>
                      <a:r>
                        <a:rPr lang="en-US" sz="900" dirty="0">
                          <a:solidFill>
                            <a:srgbClr val="333333"/>
                          </a:solidFill>
                          <a:effectLst/>
                        </a:rPr>
                        <a:t>2</a:t>
                      </a:r>
                    </a:p>
                  </a:txBody>
                  <a:tcPr marL="47625" marR="47625" anchor="ctr"/>
                </a:tc>
                <a:tc>
                  <a:txBody>
                    <a:bodyPr/>
                    <a:lstStyle/>
                    <a:p>
                      <a:pPr algn="ctr"/>
                      <a:r>
                        <a:rPr lang="en-US" sz="900" dirty="0">
                          <a:solidFill>
                            <a:srgbClr val="333333"/>
                          </a:solidFill>
                          <a:effectLst/>
                        </a:rPr>
                        <a:t>2</a:t>
                      </a:r>
                    </a:p>
                  </a:txBody>
                  <a:tcPr marL="47625" marR="47625" anchor="ctr"/>
                </a:tc>
                <a:tc>
                  <a:txBody>
                    <a:bodyPr/>
                    <a:lstStyle/>
                    <a:p>
                      <a:pPr algn="ctr"/>
                      <a:r>
                        <a:rPr lang="en-US" sz="900" dirty="0">
                          <a:solidFill>
                            <a:srgbClr val="333333"/>
                          </a:solidFill>
                          <a:effectLst/>
                        </a:rPr>
                        <a:t>2</a:t>
                      </a:r>
                    </a:p>
                  </a:txBody>
                  <a:tcPr marL="47625" marR="47625" anchor="ctr"/>
                </a:tc>
                <a:tc>
                  <a:txBody>
                    <a:bodyPr/>
                    <a:lstStyle/>
                    <a:p>
                      <a:pPr algn="ctr"/>
                      <a:r>
                        <a:rPr lang="en-US" sz="900" dirty="0">
                          <a:solidFill>
                            <a:srgbClr val="333333"/>
                          </a:solidFill>
                          <a:effectLst/>
                        </a:rPr>
                        <a:t>5</a:t>
                      </a:r>
                    </a:p>
                  </a:txBody>
                  <a:tcPr marL="47625" marR="47625" anchor="ctr"/>
                </a:tc>
                <a:tc>
                  <a:txBody>
                    <a:bodyPr/>
                    <a:lstStyle/>
                    <a:p>
                      <a:pPr algn="ctr"/>
                      <a:r>
                        <a:rPr lang="en-US" sz="900" dirty="0">
                          <a:solidFill>
                            <a:srgbClr val="333333"/>
                          </a:solidFill>
                          <a:effectLst/>
                        </a:rPr>
                        <a:t>2</a:t>
                      </a:r>
                    </a:p>
                  </a:txBody>
                  <a:tcPr marL="47625" marR="47625" anchor="ctr"/>
                </a:tc>
                <a:tc>
                  <a:txBody>
                    <a:bodyPr/>
                    <a:lstStyle/>
                    <a:p>
                      <a:pPr algn="ctr"/>
                      <a:r>
                        <a:rPr lang="en-US" sz="900" dirty="0">
                          <a:solidFill>
                            <a:srgbClr val="333333"/>
                          </a:solidFill>
                          <a:effectLst/>
                        </a:rPr>
                        <a:t>1</a:t>
                      </a:r>
                    </a:p>
                  </a:txBody>
                  <a:tcPr marL="47625" marR="47625" anchor="ctr"/>
                </a:tc>
                <a:tc>
                  <a:txBody>
                    <a:bodyPr/>
                    <a:lstStyle/>
                    <a:p>
                      <a:pPr algn="ctr"/>
                      <a:r>
                        <a:rPr lang="en-US" sz="900" dirty="0">
                          <a:solidFill>
                            <a:srgbClr val="333333"/>
                          </a:solidFill>
                          <a:effectLst/>
                        </a:rPr>
                        <a:t>6</a:t>
                      </a:r>
                    </a:p>
                  </a:txBody>
                  <a:tcPr marL="47625" marR="47625" anchor="ctr"/>
                </a:tc>
                <a:tc>
                  <a:txBody>
                    <a:bodyPr/>
                    <a:lstStyle/>
                    <a:p>
                      <a:pPr algn="ctr"/>
                      <a:r>
                        <a:rPr lang="en-US" sz="900" dirty="0">
                          <a:solidFill>
                            <a:srgbClr val="333333"/>
                          </a:solidFill>
                          <a:effectLst/>
                        </a:rPr>
                        <a:t>8</a:t>
                      </a:r>
                    </a:p>
                  </a:txBody>
                  <a:tcPr marL="47625" marR="47625" anchor="ctr"/>
                </a:tc>
                <a:tc>
                  <a:txBody>
                    <a:bodyPr/>
                    <a:lstStyle/>
                    <a:p>
                      <a:pPr algn="ctr"/>
                      <a:r>
                        <a:rPr lang="en-US" sz="900" dirty="0">
                          <a:solidFill>
                            <a:srgbClr val="333333"/>
                          </a:solidFill>
                          <a:effectLst/>
                        </a:rPr>
                        <a:t>1</a:t>
                      </a:r>
                    </a:p>
                  </a:txBody>
                  <a:tcPr marL="47625" marR="47625" anchor="ctr"/>
                </a:tc>
                <a:tc>
                  <a:txBody>
                    <a:bodyPr/>
                    <a:lstStyle/>
                    <a:p>
                      <a:pPr algn="ctr"/>
                      <a:r>
                        <a:rPr lang="en-US" sz="900" dirty="0">
                          <a:solidFill>
                            <a:srgbClr val="333333"/>
                          </a:solidFill>
                          <a:effectLst/>
                        </a:rPr>
                        <a:t>3</a:t>
                      </a:r>
                    </a:p>
                  </a:txBody>
                  <a:tcPr marL="47625" marR="47625" anchor="ctr"/>
                </a:tc>
                <a:tc>
                  <a:txBody>
                    <a:bodyPr/>
                    <a:lstStyle/>
                    <a:p>
                      <a:pPr algn="ctr"/>
                      <a:r>
                        <a:rPr lang="en-US" sz="900" dirty="0">
                          <a:solidFill>
                            <a:srgbClr val="333333"/>
                          </a:solidFill>
                          <a:effectLst/>
                        </a:rPr>
                        <a:t>2</a:t>
                      </a:r>
                    </a:p>
                  </a:txBody>
                  <a:tcPr marL="47625" marR="47625" anchor="ctr"/>
                </a:tc>
                <a:extLst>
                  <a:ext uri="{0D108BD9-81ED-4DB2-BD59-A6C34878D82A}">
                    <a16:rowId xmlns:a16="http://schemas.microsoft.com/office/drawing/2014/main" val="1440144116"/>
                  </a:ext>
                </a:extLst>
              </a:tr>
            </a:tbl>
          </a:graphicData>
        </a:graphic>
      </p:graphicFrame>
      <p:sp>
        <p:nvSpPr>
          <p:cNvPr id="32" name="Arrow: Down 31">
            <a:extLst>
              <a:ext uri="{FF2B5EF4-FFF2-40B4-BE49-F238E27FC236}">
                <a16:creationId xmlns:a16="http://schemas.microsoft.com/office/drawing/2014/main" id="{AC817686-0A93-4710-B369-80060DFB3125}"/>
              </a:ext>
            </a:extLst>
          </p:cNvPr>
          <p:cNvSpPr/>
          <p:nvPr/>
        </p:nvSpPr>
        <p:spPr bwMode="auto">
          <a:xfrm>
            <a:off x="2120266" y="3835649"/>
            <a:ext cx="2286000" cy="685800"/>
          </a:xfrm>
          <a:prstGeom prst="downArrow">
            <a:avLst>
              <a:gd name="adj1" fmla="val 77253"/>
              <a:gd name="adj2" fmla="val 22161"/>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900" b="0" dirty="0">
                <a:solidFill>
                  <a:schemeClr val="bg1"/>
                </a:solidFill>
                <a:latin typeface="+mn-lt"/>
                <a:ea typeface="+mn-ea"/>
                <a:cs typeface="+mn-cs"/>
              </a:rPr>
              <a:t>Croston Decomposition into Demand and Inter-arrival time series</a:t>
            </a:r>
          </a:p>
        </p:txBody>
      </p:sp>
      <p:sp>
        <p:nvSpPr>
          <p:cNvPr id="33" name="Arrow: Down 32">
            <a:extLst>
              <a:ext uri="{FF2B5EF4-FFF2-40B4-BE49-F238E27FC236}">
                <a16:creationId xmlns:a16="http://schemas.microsoft.com/office/drawing/2014/main" id="{4F9D5DB1-8B79-4596-83AD-29D66E8B8F29}"/>
              </a:ext>
            </a:extLst>
          </p:cNvPr>
          <p:cNvSpPr/>
          <p:nvPr/>
        </p:nvSpPr>
        <p:spPr bwMode="auto">
          <a:xfrm>
            <a:off x="6849235" y="3901302"/>
            <a:ext cx="2286000" cy="449187"/>
          </a:xfrm>
          <a:prstGeom prst="downArrow">
            <a:avLst>
              <a:gd name="adj1" fmla="val 77253"/>
              <a:gd name="adj2" fmla="val 44531"/>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900" b="0" dirty="0">
                <a:solidFill>
                  <a:schemeClr val="bg1"/>
                </a:solidFill>
                <a:latin typeface="+mn-lt"/>
                <a:ea typeface="+mn-ea"/>
                <a:cs typeface="+mn-cs"/>
              </a:rPr>
              <a:t>Croston model</a:t>
            </a:r>
          </a:p>
        </p:txBody>
      </p:sp>
      <p:pic>
        <p:nvPicPr>
          <p:cNvPr id="35" name="Picture 34">
            <a:extLst>
              <a:ext uri="{FF2B5EF4-FFF2-40B4-BE49-F238E27FC236}">
                <a16:creationId xmlns:a16="http://schemas.microsoft.com/office/drawing/2014/main" id="{8E5583AA-0BB8-4F4D-8A2B-237BD89519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7520" y="4420647"/>
            <a:ext cx="2743200" cy="1371600"/>
          </a:xfrm>
          <a:prstGeom prst="rect">
            <a:avLst/>
          </a:prstGeom>
        </p:spPr>
      </p:pic>
      <p:sp>
        <p:nvSpPr>
          <p:cNvPr id="36" name="Rectangle: Rounded Corners 35">
            <a:extLst>
              <a:ext uri="{FF2B5EF4-FFF2-40B4-BE49-F238E27FC236}">
                <a16:creationId xmlns:a16="http://schemas.microsoft.com/office/drawing/2014/main" id="{91B0A4DA-609B-49B9-BA40-65E08EB9A105}"/>
              </a:ext>
            </a:extLst>
          </p:cNvPr>
          <p:cNvSpPr/>
          <p:nvPr/>
        </p:nvSpPr>
        <p:spPr bwMode="auto">
          <a:xfrm>
            <a:off x="455612" y="5910608"/>
            <a:ext cx="4304789" cy="426720"/>
          </a:xfrm>
          <a:prstGeom prst="roundRect">
            <a:avLst/>
          </a:prstGeom>
          <a:solidFill>
            <a:schemeClr val="tx2">
              <a:lumMod val="20000"/>
              <a:lumOff val="80000"/>
            </a:schemeClr>
          </a:solidFill>
          <a:ln>
            <a:solidFill>
              <a:srgbClr val="80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ts val="200"/>
              </a:spcBef>
              <a:spcAft>
                <a:spcPct val="0"/>
              </a:spcAft>
              <a:buClrTx/>
              <a:buSzTx/>
              <a:tabLst/>
            </a:pPr>
            <a:r>
              <a:rPr lang="en-US" sz="1000" b="1" dirty="0">
                <a:solidFill>
                  <a:schemeClr val="tx1"/>
                </a:solidFill>
              </a:rPr>
              <a:t>Prediction intervals are not generated in the Croston method</a:t>
            </a:r>
            <a:endParaRPr lang="en-US" sz="1000" b="1" dirty="0">
              <a:solidFill>
                <a:schemeClr val="tx1"/>
              </a:solidFill>
              <a:latin typeface="+mn-lt"/>
              <a:ea typeface="+mn-ea"/>
              <a:cs typeface="+mn-cs"/>
            </a:endParaRPr>
          </a:p>
        </p:txBody>
      </p:sp>
      <p:sp>
        <p:nvSpPr>
          <p:cNvPr id="42" name="Rectangle: Rounded Corners 41">
            <a:extLst>
              <a:ext uri="{FF2B5EF4-FFF2-40B4-BE49-F238E27FC236}">
                <a16:creationId xmlns:a16="http://schemas.microsoft.com/office/drawing/2014/main" id="{CCFAD9DC-F7F8-4461-B614-F970D524C8A5}"/>
              </a:ext>
            </a:extLst>
          </p:cNvPr>
          <p:cNvSpPr/>
          <p:nvPr/>
        </p:nvSpPr>
        <p:spPr bwMode="auto">
          <a:xfrm>
            <a:off x="4912801" y="5913120"/>
            <a:ext cx="4524887" cy="426720"/>
          </a:xfrm>
          <a:prstGeom prst="roundRect">
            <a:avLst/>
          </a:prstGeom>
          <a:solidFill>
            <a:schemeClr val="tx2">
              <a:lumMod val="20000"/>
              <a:lumOff val="80000"/>
            </a:schemeClr>
          </a:solidFill>
          <a:ln>
            <a:solidFill>
              <a:srgbClr val="80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ts val="200"/>
              </a:spcBef>
              <a:spcAft>
                <a:spcPct val="0"/>
              </a:spcAft>
              <a:buClrTx/>
              <a:buSzTx/>
              <a:tabLst/>
            </a:pPr>
            <a:r>
              <a:rPr lang="en-US" sz="1000" b="1" dirty="0">
                <a:solidFill>
                  <a:schemeClr val="tx1"/>
                </a:solidFill>
              </a:rPr>
              <a:t>Doesn’t give point forecast; forecast value is average forecast for the period</a:t>
            </a:r>
            <a:endParaRPr lang="en-US" sz="1000" b="1" dirty="0">
              <a:solidFill>
                <a:schemeClr val="tx1"/>
              </a:solidFill>
              <a:latin typeface="+mn-lt"/>
              <a:ea typeface="+mn-ea"/>
              <a:cs typeface="+mn-cs"/>
            </a:endParaRPr>
          </a:p>
        </p:txBody>
      </p:sp>
    </p:spTree>
    <p:extLst>
      <p:ext uri="{BB962C8B-B14F-4D97-AF65-F5344CB8AC3E}">
        <p14:creationId xmlns:p14="http://schemas.microsoft.com/office/powerpoint/2010/main" val="387092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par>
                                <p:cTn id="33" presetID="10" presetClass="entr" presetSubtype="0"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fade">
                                      <p:cBhvr>
                                        <p:cTn id="45" dur="500"/>
                                        <p:tgtEl>
                                          <p:spTgt spid="33"/>
                                        </p:tgtEl>
                                      </p:cBhvr>
                                    </p:animEffect>
                                  </p:childTnLst>
                                </p:cTn>
                              </p:par>
                              <p:par>
                                <p:cTn id="46" presetID="10" presetClass="entr" presetSubtype="0" fill="hold" nodeType="with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fade">
                                      <p:cBhvr>
                                        <p:cTn id="48" dur="500"/>
                                        <p:tgtEl>
                                          <p:spTgt spid="3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fade">
                                      <p:cBhvr>
                                        <p:cTn id="53" dur="500"/>
                                        <p:tgtEl>
                                          <p:spTgt spid="3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fade">
                                      <p:cBhvr>
                                        <p:cTn id="5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animBg="1"/>
      <p:bldP spid="33" grpId="0" animBg="1"/>
      <p:bldP spid="36" grpId="0" animBg="1"/>
      <p:bldP spid="4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Rectangle: Rounded Corners 264">
            <a:extLst>
              <a:ext uri="{FF2B5EF4-FFF2-40B4-BE49-F238E27FC236}">
                <a16:creationId xmlns:a16="http://schemas.microsoft.com/office/drawing/2014/main" id="{E19B11F2-0ADB-4680-9BB9-D23BE1EBBD2F}"/>
              </a:ext>
            </a:extLst>
          </p:cNvPr>
          <p:cNvSpPr/>
          <p:nvPr/>
        </p:nvSpPr>
        <p:spPr bwMode="auto">
          <a:xfrm>
            <a:off x="261430" y="1446090"/>
            <a:ext cx="8985757" cy="4192710"/>
          </a:xfrm>
          <a:prstGeom prst="roundRect">
            <a:avLst>
              <a:gd name="adj" fmla="val 6733"/>
            </a:avLst>
          </a:prstGeom>
          <a:solidFill>
            <a:schemeClr val="bg1">
              <a:lumMod val="95000"/>
            </a:schemeClr>
          </a:solidFill>
          <a:ln>
            <a:solidFill>
              <a:srgbClr val="80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t" anchorCtr="0" compatLnSpc="1">
            <a:prstTxWarp prst="textNoShape">
              <a:avLst/>
            </a:prstTxWarp>
          </a:bodyPr>
          <a:lstStyle/>
          <a:p>
            <a:pPr eaLnBrk="1" hangingPunct="1">
              <a:spcBef>
                <a:spcPct val="100000"/>
              </a:spcBef>
              <a:buClrTx/>
            </a:pPr>
            <a:r>
              <a:rPr lang="en-US" sz="1200" b="1" dirty="0">
                <a:solidFill>
                  <a:schemeClr val="tx1"/>
                </a:solidFill>
              </a:rPr>
              <a:t>Typically used accuracy metrics</a:t>
            </a:r>
          </a:p>
        </p:txBody>
      </p:sp>
      <p:sp>
        <p:nvSpPr>
          <p:cNvPr id="2" name="Rectangle 1">
            <a:extLst>
              <a:ext uri="{FF2B5EF4-FFF2-40B4-BE49-F238E27FC236}">
                <a16:creationId xmlns:a16="http://schemas.microsoft.com/office/drawing/2014/main" id="{08F3AAB1-8422-45E9-84F2-4E1294F52A25}"/>
              </a:ext>
            </a:extLst>
          </p:cNvPr>
          <p:cNvSpPr/>
          <p:nvPr/>
        </p:nvSpPr>
        <p:spPr bwMode="auto">
          <a:xfrm>
            <a:off x="3236912" y="6629400"/>
            <a:ext cx="34290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bg1"/>
                </a:solidFill>
              </a:rPr>
              <a:t>MODEL SELECTION</a:t>
            </a:r>
            <a:endParaRPr lang="en-US" sz="1600" b="1" dirty="0">
              <a:solidFill>
                <a:schemeClr val="bg1"/>
              </a:solidFill>
              <a:latin typeface="+mn-lt"/>
              <a:ea typeface="+mn-ea"/>
              <a:cs typeface="+mn-cs"/>
            </a:endParaRPr>
          </a:p>
        </p:txBody>
      </p:sp>
      <p:sp>
        <p:nvSpPr>
          <p:cNvPr id="3" name="Rectangle 2">
            <a:extLst>
              <a:ext uri="{FF2B5EF4-FFF2-40B4-BE49-F238E27FC236}">
                <a16:creationId xmlns:a16="http://schemas.microsoft.com/office/drawing/2014/main" id="{CE518E13-C137-4D39-AA1E-ADC5342B7BD2}"/>
              </a:ext>
            </a:extLst>
          </p:cNvPr>
          <p:cNvSpPr/>
          <p:nvPr/>
        </p:nvSpPr>
        <p:spPr bwMode="auto">
          <a:xfrm>
            <a:off x="303212" y="76200"/>
            <a:ext cx="8867776" cy="381000"/>
          </a:xfrm>
          <a:prstGeom prst="rect">
            <a:avLst/>
          </a:prstGeom>
          <a:solidFill>
            <a:srgbClr val="CBD3D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rPr>
              <a:t>MODEL FORECAST ACCURACY ASSESSMENT </a:t>
            </a:r>
            <a:endParaRPr lang="en-US" sz="1200" b="1" dirty="0">
              <a:solidFill>
                <a:schemeClr val="tx1"/>
              </a:solidFill>
              <a:latin typeface="+mn-lt"/>
              <a:ea typeface="+mn-ea"/>
              <a:cs typeface="+mn-cs"/>
            </a:endParaRPr>
          </a:p>
        </p:txBody>
      </p:sp>
      <p:sp>
        <p:nvSpPr>
          <p:cNvPr id="242" name="Rectangle: Rounded Corners 241">
            <a:extLst>
              <a:ext uri="{FF2B5EF4-FFF2-40B4-BE49-F238E27FC236}">
                <a16:creationId xmlns:a16="http://schemas.microsoft.com/office/drawing/2014/main" id="{7FD1DCF7-F55C-4A70-84F4-A41E4D760931}"/>
              </a:ext>
            </a:extLst>
          </p:cNvPr>
          <p:cNvSpPr/>
          <p:nvPr/>
        </p:nvSpPr>
        <p:spPr bwMode="auto">
          <a:xfrm>
            <a:off x="334426" y="1960449"/>
            <a:ext cx="2011680" cy="422502"/>
          </a:xfrm>
          <a:prstGeom prst="roundRect">
            <a:avLst/>
          </a:prstGeom>
          <a:solidFill>
            <a:srgbClr val="666666"/>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ts val="200"/>
              </a:spcBef>
              <a:spcAft>
                <a:spcPct val="0"/>
              </a:spcAft>
              <a:buClrTx/>
              <a:buSzTx/>
              <a:tabLst/>
            </a:pPr>
            <a:r>
              <a:rPr lang="en-US" sz="900" b="1" dirty="0">
                <a:solidFill>
                  <a:schemeClr val="bg1"/>
                </a:solidFill>
                <a:latin typeface="+mn-lt"/>
                <a:ea typeface="+mn-ea"/>
                <a:cs typeface="+mn-cs"/>
              </a:rPr>
              <a:t>Root Mean Squared Error</a:t>
            </a:r>
          </a:p>
          <a:p>
            <a:pPr marR="0" defTabSz="914400" rtl="0" eaLnBrk="1" fontAlgn="base" latinLnBrk="0" hangingPunct="1">
              <a:lnSpc>
                <a:spcPct val="100000"/>
              </a:lnSpc>
              <a:spcBef>
                <a:spcPts val="200"/>
              </a:spcBef>
              <a:spcAft>
                <a:spcPct val="0"/>
              </a:spcAft>
              <a:buClrTx/>
              <a:buSzTx/>
              <a:tabLst/>
            </a:pPr>
            <a:r>
              <a:rPr lang="en-US" sz="900" b="1" dirty="0">
                <a:solidFill>
                  <a:schemeClr val="bg1"/>
                </a:solidFill>
                <a:latin typeface="+mn-lt"/>
                <a:ea typeface="+mn-ea"/>
                <a:cs typeface="+mn-cs"/>
              </a:rPr>
              <a:t>(RMSE)</a:t>
            </a:r>
          </a:p>
        </p:txBody>
      </p:sp>
      <p:sp>
        <p:nvSpPr>
          <p:cNvPr id="243" name="Rectangle: Rounded Corners 242">
            <a:extLst>
              <a:ext uri="{FF2B5EF4-FFF2-40B4-BE49-F238E27FC236}">
                <a16:creationId xmlns:a16="http://schemas.microsoft.com/office/drawing/2014/main" id="{8BD4BCFA-0751-412E-8CC2-E8BF50517A4B}"/>
              </a:ext>
            </a:extLst>
          </p:cNvPr>
          <p:cNvSpPr/>
          <p:nvPr/>
        </p:nvSpPr>
        <p:spPr bwMode="auto">
          <a:xfrm>
            <a:off x="2609387" y="1960449"/>
            <a:ext cx="2011680" cy="422502"/>
          </a:xfrm>
          <a:prstGeom prst="roundRect">
            <a:avLst/>
          </a:prstGeom>
          <a:solidFill>
            <a:srgbClr val="666666"/>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ts val="200"/>
              </a:spcBef>
              <a:spcAft>
                <a:spcPct val="0"/>
              </a:spcAft>
              <a:buClrTx/>
              <a:buSzTx/>
              <a:tabLst/>
            </a:pPr>
            <a:r>
              <a:rPr lang="en-US" sz="900" b="1" dirty="0">
                <a:solidFill>
                  <a:schemeClr val="bg1"/>
                </a:solidFill>
                <a:latin typeface="+mn-lt"/>
                <a:ea typeface="+mn-ea"/>
                <a:cs typeface="+mn-cs"/>
              </a:rPr>
              <a:t>Mean Absolute Error</a:t>
            </a:r>
          </a:p>
          <a:p>
            <a:pPr marR="0" defTabSz="914400" rtl="0" eaLnBrk="1" fontAlgn="base" latinLnBrk="0" hangingPunct="1">
              <a:lnSpc>
                <a:spcPct val="100000"/>
              </a:lnSpc>
              <a:spcBef>
                <a:spcPts val="200"/>
              </a:spcBef>
              <a:spcAft>
                <a:spcPct val="0"/>
              </a:spcAft>
              <a:buClrTx/>
              <a:buSzTx/>
              <a:tabLst/>
            </a:pPr>
            <a:r>
              <a:rPr lang="en-US" sz="900" b="1" dirty="0">
                <a:solidFill>
                  <a:schemeClr val="bg1"/>
                </a:solidFill>
                <a:latin typeface="+mn-lt"/>
                <a:ea typeface="+mn-ea"/>
                <a:cs typeface="+mn-cs"/>
              </a:rPr>
              <a:t>(MAE)</a:t>
            </a:r>
          </a:p>
        </p:txBody>
      </p:sp>
      <p:sp>
        <p:nvSpPr>
          <p:cNvPr id="244" name="Rectangle: Rounded Corners 243">
            <a:extLst>
              <a:ext uri="{FF2B5EF4-FFF2-40B4-BE49-F238E27FC236}">
                <a16:creationId xmlns:a16="http://schemas.microsoft.com/office/drawing/2014/main" id="{ADA1B8A1-CD98-445E-80AA-B5D09B37CB29}"/>
              </a:ext>
            </a:extLst>
          </p:cNvPr>
          <p:cNvSpPr/>
          <p:nvPr/>
        </p:nvSpPr>
        <p:spPr bwMode="auto">
          <a:xfrm>
            <a:off x="4884348" y="1960449"/>
            <a:ext cx="2011680" cy="422502"/>
          </a:xfrm>
          <a:prstGeom prst="roundRect">
            <a:avLst/>
          </a:prstGeom>
          <a:solidFill>
            <a:srgbClr val="666666"/>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ts val="200"/>
              </a:spcBef>
              <a:spcAft>
                <a:spcPct val="0"/>
              </a:spcAft>
              <a:buClrTx/>
              <a:buSzTx/>
              <a:tabLst/>
            </a:pPr>
            <a:r>
              <a:rPr lang="en-US" sz="900" b="1" dirty="0">
                <a:solidFill>
                  <a:schemeClr val="bg1"/>
                </a:solidFill>
                <a:latin typeface="+mn-lt"/>
                <a:ea typeface="+mn-ea"/>
                <a:cs typeface="+mn-cs"/>
              </a:rPr>
              <a:t>Mean Absolute Percentage Error</a:t>
            </a:r>
          </a:p>
          <a:p>
            <a:pPr marR="0" defTabSz="914400" rtl="0" eaLnBrk="1" fontAlgn="base" latinLnBrk="0" hangingPunct="1">
              <a:lnSpc>
                <a:spcPct val="100000"/>
              </a:lnSpc>
              <a:spcBef>
                <a:spcPts val="200"/>
              </a:spcBef>
              <a:spcAft>
                <a:spcPct val="0"/>
              </a:spcAft>
              <a:buClrTx/>
              <a:buSzTx/>
              <a:tabLst/>
            </a:pPr>
            <a:r>
              <a:rPr lang="en-US" sz="900" b="1" dirty="0">
                <a:solidFill>
                  <a:schemeClr val="bg1"/>
                </a:solidFill>
                <a:latin typeface="+mn-lt"/>
                <a:ea typeface="+mn-ea"/>
                <a:cs typeface="+mn-cs"/>
              </a:rPr>
              <a:t>(MAPE)</a:t>
            </a:r>
          </a:p>
        </p:txBody>
      </p:sp>
      <p:sp>
        <p:nvSpPr>
          <p:cNvPr id="245" name="Rectangle: Rounded Corners 244">
            <a:extLst>
              <a:ext uri="{FF2B5EF4-FFF2-40B4-BE49-F238E27FC236}">
                <a16:creationId xmlns:a16="http://schemas.microsoft.com/office/drawing/2014/main" id="{C405710A-19F4-45FD-9C34-93C78CE68E8A}"/>
              </a:ext>
            </a:extLst>
          </p:cNvPr>
          <p:cNvSpPr/>
          <p:nvPr/>
        </p:nvSpPr>
        <p:spPr bwMode="auto">
          <a:xfrm>
            <a:off x="7159308" y="1971989"/>
            <a:ext cx="2011680" cy="422502"/>
          </a:xfrm>
          <a:prstGeom prst="roundRect">
            <a:avLst/>
          </a:prstGeom>
          <a:solidFill>
            <a:srgbClr val="666666"/>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ts val="200"/>
              </a:spcBef>
              <a:spcAft>
                <a:spcPct val="0"/>
              </a:spcAft>
              <a:buClrTx/>
              <a:buSzTx/>
              <a:tabLst/>
            </a:pPr>
            <a:r>
              <a:rPr lang="en-US" sz="900" b="1" dirty="0">
                <a:solidFill>
                  <a:schemeClr val="bg1"/>
                </a:solidFill>
                <a:latin typeface="+mn-lt"/>
                <a:ea typeface="+mn-ea"/>
                <a:cs typeface="+mn-cs"/>
              </a:rPr>
              <a:t>Mean Absolute Scaled Error</a:t>
            </a:r>
          </a:p>
          <a:p>
            <a:pPr marR="0" defTabSz="914400" rtl="0" eaLnBrk="1" fontAlgn="base" latinLnBrk="0" hangingPunct="1">
              <a:lnSpc>
                <a:spcPct val="100000"/>
              </a:lnSpc>
              <a:spcBef>
                <a:spcPts val="200"/>
              </a:spcBef>
              <a:spcAft>
                <a:spcPct val="0"/>
              </a:spcAft>
              <a:buClrTx/>
              <a:buSzTx/>
              <a:tabLst/>
            </a:pPr>
            <a:r>
              <a:rPr lang="en-US" sz="900" b="1" dirty="0">
                <a:solidFill>
                  <a:schemeClr val="bg1"/>
                </a:solidFill>
                <a:latin typeface="+mn-lt"/>
                <a:ea typeface="+mn-ea"/>
                <a:cs typeface="+mn-cs"/>
              </a:rPr>
              <a:t>(MASE)</a:t>
            </a:r>
          </a:p>
        </p:txBody>
      </p:sp>
      <mc:AlternateContent xmlns:mc="http://schemas.openxmlformats.org/markup-compatibility/2006" xmlns:a14="http://schemas.microsoft.com/office/drawing/2010/main">
        <mc:Choice Requires="a14">
          <p:sp>
            <p:nvSpPr>
              <p:cNvPr id="247" name="Rectangle 246">
                <a:extLst>
                  <a:ext uri="{FF2B5EF4-FFF2-40B4-BE49-F238E27FC236}">
                    <a16:creationId xmlns:a16="http://schemas.microsoft.com/office/drawing/2014/main" id="{9DB9EC1F-91B1-4E5C-A239-FF49BCCEF345}"/>
                  </a:ext>
                </a:extLst>
              </p:cNvPr>
              <p:cNvSpPr/>
              <p:nvPr/>
            </p:nvSpPr>
            <p:spPr bwMode="auto">
              <a:xfrm>
                <a:off x="339719" y="2616501"/>
                <a:ext cx="2011680" cy="1726899"/>
              </a:xfrm>
              <a:prstGeom prst="rect">
                <a:avLst/>
              </a:prstGeom>
              <a:solidFill>
                <a:srgbClr val="80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14:m>
                  <m:oMathPara xmlns:m="http://schemas.openxmlformats.org/officeDocument/2006/math">
                    <m:oMathParaPr>
                      <m:jc m:val="centerGroup"/>
                    </m:oMathParaPr>
                    <m:oMath xmlns:m="http://schemas.openxmlformats.org/officeDocument/2006/math">
                      <m:rad>
                        <m:radPr>
                          <m:degHide m:val="on"/>
                          <m:ctrlPr>
                            <a:rPr lang="en-US" b="1" i="1" smtClean="0">
                              <a:solidFill>
                                <a:schemeClr val="bg1"/>
                              </a:solidFill>
                              <a:latin typeface="Cambria Math" panose="02040503050406030204" pitchFamily="18" charset="0"/>
                              <a:ea typeface="+mn-ea"/>
                              <a:cs typeface="+mn-cs"/>
                            </a:rPr>
                          </m:ctrlPr>
                        </m:radPr>
                        <m:deg/>
                        <m:e>
                          <m:r>
                            <a:rPr lang="en-US" b="1" i="1" smtClean="0">
                              <a:solidFill>
                                <a:schemeClr val="bg1"/>
                              </a:solidFill>
                              <a:latin typeface="Cambria Math" panose="02040503050406030204" pitchFamily="18" charset="0"/>
                              <a:ea typeface="+mn-ea"/>
                              <a:cs typeface="+mn-cs"/>
                            </a:rPr>
                            <m:t>𝒎𝒆𝒂𝒏</m:t>
                          </m:r>
                          <m:r>
                            <a:rPr lang="en-US" b="1" i="1" smtClean="0">
                              <a:solidFill>
                                <a:schemeClr val="bg1"/>
                              </a:solidFill>
                              <a:latin typeface="Cambria Math" panose="02040503050406030204" pitchFamily="18" charset="0"/>
                              <a:ea typeface="+mn-ea"/>
                              <a:cs typeface="+mn-cs"/>
                            </a:rPr>
                            <m:t>(</m:t>
                          </m:r>
                          <m:sSubSup>
                            <m:sSubSupPr>
                              <m:ctrlPr>
                                <a:rPr lang="en-US" b="1" i="1" smtClean="0">
                                  <a:solidFill>
                                    <a:schemeClr val="bg1"/>
                                  </a:solidFill>
                                  <a:latin typeface="Cambria Math" panose="02040503050406030204" pitchFamily="18" charset="0"/>
                                  <a:ea typeface="+mn-ea"/>
                                  <a:cs typeface="+mn-cs"/>
                                </a:rPr>
                              </m:ctrlPr>
                            </m:sSubSupPr>
                            <m:e>
                              <m:r>
                                <a:rPr lang="en-US" b="1" i="1" smtClean="0">
                                  <a:solidFill>
                                    <a:schemeClr val="bg1"/>
                                  </a:solidFill>
                                  <a:latin typeface="Cambria Math" panose="02040503050406030204" pitchFamily="18" charset="0"/>
                                  <a:ea typeface="+mn-ea"/>
                                  <a:cs typeface="+mn-cs"/>
                                </a:rPr>
                                <m:t>𝒆</m:t>
                              </m:r>
                            </m:e>
                            <m:sub>
                              <m:r>
                                <a:rPr lang="en-US" b="1" i="1" smtClean="0">
                                  <a:solidFill>
                                    <a:schemeClr val="bg1"/>
                                  </a:solidFill>
                                  <a:latin typeface="Cambria Math" panose="02040503050406030204" pitchFamily="18" charset="0"/>
                                  <a:ea typeface="+mn-ea"/>
                                  <a:cs typeface="+mn-cs"/>
                                </a:rPr>
                                <m:t>𝒕</m:t>
                              </m:r>
                            </m:sub>
                            <m:sup>
                              <m:r>
                                <a:rPr lang="en-US" b="1" i="1" smtClean="0">
                                  <a:solidFill>
                                    <a:schemeClr val="bg1"/>
                                  </a:solidFill>
                                  <a:latin typeface="Cambria Math" panose="02040503050406030204" pitchFamily="18" charset="0"/>
                                  <a:ea typeface="+mn-ea"/>
                                  <a:cs typeface="+mn-cs"/>
                                </a:rPr>
                                <m:t>𝟐</m:t>
                              </m:r>
                            </m:sup>
                          </m:sSubSup>
                          <m:r>
                            <a:rPr lang="en-US" b="1" i="1" smtClean="0">
                              <a:solidFill>
                                <a:schemeClr val="bg1"/>
                              </a:solidFill>
                              <a:latin typeface="Cambria Math" panose="02040503050406030204" pitchFamily="18" charset="0"/>
                              <a:ea typeface="+mn-ea"/>
                              <a:cs typeface="+mn-cs"/>
                            </a:rPr>
                            <m:t>)</m:t>
                          </m:r>
                        </m:e>
                      </m:rad>
                    </m:oMath>
                  </m:oMathPara>
                </a14:m>
                <a:endParaRPr lang="en-US" b="1" dirty="0">
                  <a:solidFill>
                    <a:schemeClr val="bg1"/>
                  </a:solidFill>
                  <a:ea typeface="+mn-ea"/>
                  <a:cs typeface="+mn-cs"/>
                </a:endParaRPr>
              </a:p>
              <a:p>
                <a:pPr marL="171450" marR="0" indent="-171450" algn="l" defTabSz="914400" rtl="0" eaLnBrk="1" fontAlgn="base" latinLnBrk="0" hangingPunct="1">
                  <a:lnSpc>
                    <a:spcPct val="100000"/>
                  </a:lnSpc>
                  <a:spcBef>
                    <a:spcPct val="100000"/>
                  </a:spcBef>
                  <a:spcAft>
                    <a:spcPct val="0"/>
                  </a:spcAft>
                  <a:buClrTx/>
                  <a:buSzTx/>
                  <a:buFont typeface="Wingdings" panose="05000000000000000000" pitchFamily="2" charset="2"/>
                  <a:buChar char="§"/>
                  <a:tabLst/>
                </a:pPr>
                <a:r>
                  <a:rPr lang="en-US" dirty="0">
                    <a:solidFill>
                      <a:schemeClr val="bg1"/>
                    </a:solidFill>
                  </a:rPr>
                  <a:t>Difficult to calculate and interpret</a:t>
                </a:r>
              </a:p>
              <a:p>
                <a:pPr marL="171450" marR="0" indent="-171450" algn="l" defTabSz="914400" rtl="0" eaLnBrk="1" fontAlgn="base" latinLnBrk="0" hangingPunct="1">
                  <a:lnSpc>
                    <a:spcPct val="100000"/>
                  </a:lnSpc>
                  <a:spcBef>
                    <a:spcPct val="100000"/>
                  </a:spcBef>
                  <a:spcAft>
                    <a:spcPct val="0"/>
                  </a:spcAft>
                  <a:buClrTx/>
                  <a:buSzTx/>
                  <a:buFont typeface="Wingdings" panose="05000000000000000000" pitchFamily="2" charset="2"/>
                  <a:buChar char="§"/>
                  <a:tabLst/>
                </a:pPr>
                <a:r>
                  <a:rPr lang="en-US" dirty="0">
                    <a:solidFill>
                      <a:schemeClr val="bg1"/>
                    </a:solidFill>
                  </a:rPr>
                  <a:t>Forecast method minimizing RMSE will lead to forecasts of mean</a:t>
                </a:r>
              </a:p>
            </p:txBody>
          </p:sp>
        </mc:Choice>
        <mc:Fallback xmlns="">
          <p:sp>
            <p:nvSpPr>
              <p:cNvPr id="247" name="Rectangle 246">
                <a:extLst>
                  <a:ext uri="{FF2B5EF4-FFF2-40B4-BE49-F238E27FC236}">
                    <a16:creationId xmlns:a16="http://schemas.microsoft.com/office/drawing/2014/main" id="{9DB9EC1F-91B1-4E5C-A239-FF49BCCEF345}"/>
                  </a:ext>
                </a:extLst>
              </p:cNvPr>
              <p:cNvSpPr>
                <a:spLocks noRot="1" noChangeAspect="1" noMove="1" noResize="1" noEditPoints="1" noAdjustHandles="1" noChangeArrowheads="1" noChangeShapeType="1" noTextEdit="1"/>
              </p:cNvSpPr>
              <p:nvPr/>
            </p:nvSpPr>
            <p:spPr bwMode="auto">
              <a:xfrm>
                <a:off x="339719" y="2616501"/>
                <a:ext cx="2011680" cy="1726899"/>
              </a:xfrm>
              <a:prstGeom prst="rect">
                <a:avLst/>
              </a:prstGeom>
              <a:blipFill>
                <a:blip r:embed="rId2"/>
                <a:stretch>
                  <a:fillRect l="-1818" r="-3939"/>
                </a:stretch>
              </a:blipFill>
              <a:ln>
                <a:noFill/>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8" name="Rectangle: Rounded Corners 247">
                <a:extLst>
                  <a:ext uri="{FF2B5EF4-FFF2-40B4-BE49-F238E27FC236}">
                    <a16:creationId xmlns:a16="http://schemas.microsoft.com/office/drawing/2014/main" id="{D05BA04E-2EFB-43ED-AE87-0E1F0DE1E2D5}"/>
                  </a:ext>
                </a:extLst>
              </p:cNvPr>
              <p:cNvSpPr/>
              <p:nvPr/>
            </p:nvSpPr>
            <p:spPr bwMode="auto">
              <a:xfrm>
                <a:off x="325070" y="567133"/>
                <a:ext cx="8845918" cy="753968"/>
              </a:xfrm>
              <a:prstGeom prst="roundRect">
                <a:avLst/>
              </a:prstGeom>
              <a:solidFill>
                <a:srgbClr val="D8CBCB"/>
              </a:solidFill>
              <a:ln>
                <a:solidFill>
                  <a:srgbClr val="80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eaLnBrk="1" hangingPunct="1">
                  <a:spcBef>
                    <a:spcPct val="100000"/>
                  </a:spcBef>
                  <a:buClrTx/>
                </a:pPr>
                <a:r>
                  <a:rPr lang="en-US" sz="1200" b="1" dirty="0">
                    <a:solidFill>
                      <a:schemeClr val="tx1"/>
                    </a:solidFill>
                  </a:rPr>
                  <a:t>Forecast error IS NOT same as residuals. Forecast error is calculated on test dataset whereas residuals are calculated on training dataset</a:t>
                </a:r>
              </a:p>
              <a:p>
                <a:pPr eaLnBrk="1" hangingPunct="1">
                  <a:spcBef>
                    <a:spcPct val="100000"/>
                  </a:spcBef>
                  <a:buClrTx/>
                </a:pPr>
                <a14:m>
                  <m:oMathPara xmlns:m="http://schemas.openxmlformats.org/officeDocument/2006/math">
                    <m:oMathParaPr>
                      <m:jc m:val="centerGroup"/>
                    </m:oMathParaPr>
                    <m:oMath xmlns:m="http://schemas.openxmlformats.org/officeDocument/2006/math">
                      <m:sSub>
                        <m:sSubPr>
                          <m:ctrlPr>
                            <a:rPr lang="en-US" sz="1200" b="1" i="1" smtClean="0">
                              <a:solidFill>
                                <a:schemeClr val="tx1"/>
                              </a:solidFill>
                              <a:latin typeface="Cambria Math" panose="02040503050406030204" pitchFamily="18" charset="0"/>
                            </a:rPr>
                          </m:ctrlPr>
                        </m:sSubPr>
                        <m:e>
                          <m:r>
                            <a:rPr lang="en-US" sz="1200" b="1" i="1" smtClean="0">
                              <a:solidFill>
                                <a:schemeClr val="tx1"/>
                              </a:solidFill>
                              <a:latin typeface="Cambria Math" panose="02040503050406030204" pitchFamily="18" charset="0"/>
                            </a:rPr>
                            <m:t>𝒆</m:t>
                          </m:r>
                        </m:e>
                        <m:sub>
                          <m:r>
                            <a:rPr lang="en-US" sz="1200" b="1" i="1" smtClean="0">
                              <a:solidFill>
                                <a:schemeClr val="tx1"/>
                              </a:solidFill>
                              <a:latin typeface="Cambria Math" panose="02040503050406030204" pitchFamily="18" charset="0"/>
                            </a:rPr>
                            <m:t>𝑻</m:t>
                          </m:r>
                          <m:r>
                            <a:rPr lang="en-US" sz="1200" b="1" i="1" smtClean="0">
                              <a:solidFill>
                                <a:schemeClr val="tx1"/>
                              </a:solidFill>
                              <a:latin typeface="Cambria Math" panose="02040503050406030204" pitchFamily="18" charset="0"/>
                            </a:rPr>
                            <m:t>+</m:t>
                          </m:r>
                          <m:r>
                            <a:rPr lang="en-US" sz="1200" b="1" i="1" smtClean="0">
                              <a:solidFill>
                                <a:schemeClr val="tx1"/>
                              </a:solidFill>
                              <a:latin typeface="Cambria Math" panose="02040503050406030204" pitchFamily="18" charset="0"/>
                            </a:rPr>
                            <m:t>𝒉</m:t>
                          </m:r>
                        </m:sub>
                      </m:sSub>
                      <m:r>
                        <a:rPr lang="en-US" sz="1200" b="1" i="1" smtClean="0">
                          <a:solidFill>
                            <a:schemeClr val="tx1"/>
                          </a:solidFill>
                          <a:latin typeface="Cambria Math" panose="02040503050406030204" pitchFamily="18" charset="0"/>
                        </a:rPr>
                        <m:t>= </m:t>
                      </m:r>
                      <m:sSub>
                        <m:sSubPr>
                          <m:ctrlPr>
                            <a:rPr lang="en-US" sz="1200" b="1" i="1" smtClean="0">
                              <a:solidFill>
                                <a:schemeClr val="tx1"/>
                              </a:solidFill>
                              <a:latin typeface="Cambria Math" panose="02040503050406030204" pitchFamily="18" charset="0"/>
                            </a:rPr>
                          </m:ctrlPr>
                        </m:sSubPr>
                        <m:e>
                          <m:r>
                            <a:rPr lang="en-US" sz="1200" b="1" i="1" smtClean="0">
                              <a:solidFill>
                                <a:schemeClr val="tx1"/>
                              </a:solidFill>
                              <a:latin typeface="Cambria Math" panose="02040503050406030204" pitchFamily="18" charset="0"/>
                            </a:rPr>
                            <m:t>𝒚</m:t>
                          </m:r>
                        </m:e>
                        <m:sub>
                          <m:r>
                            <a:rPr lang="en-US" sz="1200" b="1" i="1" smtClean="0">
                              <a:solidFill>
                                <a:schemeClr val="tx1"/>
                              </a:solidFill>
                              <a:latin typeface="Cambria Math" panose="02040503050406030204" pitchFamily="18" charset="0"/>
                            </a:rPr>
                            <m:t>𝑻</m:t>
                          </m:r>
                          <m:r>
                            <a:rPr lang="en-US" sz="1200" b="1" i="1" smtClean="0">
                              <a:solidFill>
                                <a:schemeClr val="tx1"/>
                              </a:solidFill>
                              <a:latin typeface="Cambria Math" panose="02040503050406030204" pitchFamily="18" charset="0"/>
                            </a:rPr>
                            <m:t>+</m:t>
                          </m:r>
                          <m:r>
                            <a:rPr lang="en-US" sz="1200" b="1" i="1" smtClean="0">
                              <a:solidFill>
                                <a:schemeClr val="tx1"/>
                              </a:solidFill>
                              <a:latin typeface="Cambria Math" panose="02040503050406030204" pitchFamily="18" charset="0"/>
                            </a:rPr>
                            <m:t>𝒉</m:t>
                          </m:r>
                        </m:sub>
                      </m:sSub>
                      <m:r>
                        <a:rPr lang="en-US" sz="1200" b="1" i="1" smtClean="0">
                          <a:solidFill>
                            <a:schemeClr val="tx1"/>
                          </a:solidFill>
                          <a:latin typeface="Cambria Math" panose="02040503050406030204" pitchFamily="18" charset="0"/>
                        </a:rPr>
                        <m:t> − </m:t>
                      </m:r>
                      <m:sSub>
                        <m:sSubPr>
                          <m:ctrlPr>
                            <a:rPr lang="en-US" sz="1200" b="1" i="1" smtClean="0">
                              <a:solidFill>
                                <a:schemeClr val="tx1"/>
                              </a:solidFill>
                              <a:latin typeface="Cambria Math" panose="02040503050406030204" pitchFamily="18" charset="0"/>
                            </a:rPr>
                          </m:ctrlPr>
                        </m:sSubPr>
                        <m:e>
                          <m:acc>
                            <m:accPr>
                              <m:chr m:val="̂"/>
                              <m:ctrlPr>
                                <a:rPr lang="en-US" sz="1200" b="1" i="1" smtClean="0">
                                  <a:solidFill>
                                    <a:schemeClr val="tx1"/>
                                  </a:solidFill>
                                  <a:latin typeface="Cambria Math" panose="02040503050406030204" pitchFamily="18" charset="0"/>
                                </a:rPr>
                              </m:ctrlPr>
                            </m:accPr>
                            <m:e>
                              <m:r>
                                <a:rPr lang="en-US" sz="1200" b="1" i="1" smtClean="0">
                                  <a:solidFill>
                                    <a:schemeClr val="tx1"/>
                                  </a:solidFill>
                                  <a:latin typeface="Cambria Math" panose="02040503050406030204" pitchFamily="18" charset="0"/>
                                </a:rPr>
                                <m:t>𝒚</m:t>
                              </m:r>
                            </m:e>
                          </m:acc>
                        </m:e>
                        <m:sub>
                          <m:r>
                            <a:rPr lang="en-US" sz="1200" b="1" i="1" smtClean="0">
                              <a:solidFill>
                                <a:schemeClr val="tx1"/>
                              </a:solidFill>
                              <a:latin typeface="Cambria Math" panose="02040503050406030204" pitchFamily="18" charset="0"/>
                            </a:rPr>
                            <m:t>𝑻</m:t>
                          </m:r>
                          <m:r>
                            <a:rPr lang="en-US" sz="1200" b="1" i="1" smtClean="0">
                              <a:solidFill>
                                <a:schemeClr val="tx1"/>
                              </a:solidFill>
                              <a:latin typeface="Cambria Math" panose="02040503050406030204" pitchFamily="18" charset="0"/>
                            </a:rPr>
                            <m:t>+</m:t>
                          </m:r>
                          <m:r>
                            <a:rPr lang="en-US" sz="1200" b="1" i="1" smtClean="0">
                              <a:solidFill>
                                <a:schemeClr val="tx1"/>
                              </a:solidFill>
                              <a:latin typeface="Cambria Math" panose="02040503050406030204" pitchFamily="18" charset="0"/>
                            </a:rPr>
                            <m:t>𝒉</m:t>
                          </m:r>
                        </m:sub>
                      </m:sSub>
                    </m:oMath>
                  </m:oMathPara>
                </a14:m>
                <a:endParaRPr lang="en-US" sz="1200" b="1" dirty="0">
                  <a:solidFill>
                    <a:schemeClr val="tx1"/>
                  </a:solidFill>
                </a:endParaRPr>
              </a:p>
            </p:txBody>
          </p:sp>
        </mc:Choice>
        <mc:Fallback xmlns="">
          <p:sp>
            <p:nvSpPr>
              <p:cNvPr id="248" name="Rectangle: Rounded Corners 247">
                <a:extLst>
                  <a:ext uri="{FF2B5EF4-FFF2-40B4-BE49-F238E27FC236}">
                    <a16:creationId xmlns:a16="http://schemas.microsoft.com/office/drawing/2014/main" id="{D05BA04E-2EFB-43ED-AE87-0E1F0DE1E2D5}"/>
                  </a:ext>
                </a:extLst>
              </p:cNvPr>
              <p:cNvSpPr>
                <a:spLocks noRot="1" noChangeAspect="1" noMove="1" noResize="1" noEditPoints="1" noAdjustHandles="1" noChangeArrowheads="1" noChangeShapeType="1" noTextEdit="1"/>
              </p:cNvSpPr>
              <p:nvPr/>
            </p:nvSpPr>
            <p:spPr bwMode="auto">
              <a:xfrm>
                <a:off x="325070" y="567133"/>
                <a:ext cx="8845918" cy="753968"/>
              </a:xfrm>
              <a:prstGeom prst="roundRect">
                <a:avLst/>
              </a:prstGeom>
              <a:blipFill>
                <a:blip r:embed="rId3"/>
                <a:stretch>
                  <a:fillRect/>
                </a:stretch>
              </a:blipFill>
              <a:ln>
                <a:solidFill>
                  <a:srgbClr val="800000"/>
                </a:solidFill>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9" name="Rectangle 248">
                <a:extLst>
                  <a:ext uri="{FF2B5EF4-FFF2-40B4-BE49-F238E27FC236}">
                    <a16:creationId xmlns:a16="http://schemas.microsoft.com/office/drawing/2014/main" id="{2EB2FFC4-894E-4F0E-AE82-6D4F76DAEB1F}"/>
                  </a:ext>
                </a:extLst>
              </p:cNvPr>
              <p:cNvSpPr/>
              <p:nvPr/>
            </p:nvSpPr>
            <p:spPr bwMode="auto">
              <a:xfrm>
                <a:off x="2612640" y="2628900"/>
                <a:ext cx="2011680" cy="1714500"/>
              </a:xfrm>
              <a:prstGeom prst="rect">
                <a:avLst/>
              </a:prstGeom>
              <a:solidFill>
                <a:srgbClr val="80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14:m>
                  <m:oMathPara xmlns:m="http://schemas.openxmlformats.org/officeDocument/2006/math">
                    <m:oMathParaPr>
                      <m:jc m:val="centerGroup"/>
                    </m:oMathParaPr>
                    <m:oMath xmlns:m="http://schemas.openxmlformats.org/officeDocument/2006/math">
                      <m:r>
                        <a:rPr lang="en-US" b="1" i="1" smtClean="0">
                          <a:solidFill>
                            <a:schemeClr val="bg1"/>
                          </a:solidFill>
                          <a:latin typeface="Cambria Math" panose="02040503050406030204" pitchFamily="18" charset="0"/>
                          <a:ea typeface="+mn-ea"/>
                          <a:cs typeface="+mn-cs"/>
                        </a:rPr>
                        <m:t>𝒎𝒆𝒂𝒏</m:t>
                      </m:r>
                      <m:d>
                        <m:dPr>
                          <m:begChr m:val="|"/>
                          <m:endChr m:val="|"/>
                          <m:ctrlPr>
                            <a:rPr lang="en-US" b="1" i="1" smtClean="0">
                              <a:solidFill>
                                <a:schemeClr val="bg1"/>
                              </a:solidFill>
                              <a:latin typeface="Cambria Math" panose="02040503050406030204" pitchFamily="18" charset="0"/>
                              <a:ea typeface="+mn-ea"/>
                              <a:cs typeface="+mn-cs"/>
                            </a:rPr>
                          </m:ctrlPr>
                        </m:dPr>
                        <m:e>
                          <m:sSub>
                            <m:sSubPr>
                              <m:ctrlPr>
                                <a:rPr lang="en-US" b="1" i="1" smtClean="0">
                                  <a:solidFill>
                                    <a:schemeClr val="bg1"/>
                                  </a:solidFill>
                                  <a:latin typeface="Cambria Math" panose="02040503050406030204" pitchFamily="18" charset="0"/>
                                  <a:ea typeface="+mn-ea"/>
                                  <a:cs typeface="+mn-cs"/>
                                </a:rPr>
                              </m:ctrlPr>
                            </m:sSubPr>
                            <m:e>
                              <m:r>
                                <a:rPr lang="en-US" b="1" i="1" smtClean="0">
                                  <a:solidFill>
                                    <a:schemeClr val="bg1"/>
                                  </a:solidFill>
                                  <a:latin typeface="Cambria Math" panose="02040503050406030204" pitchFamily="18" charset="0"/>
                                  <a:ea typeface="+mn-ea"/>
                                  <a:cs typeface="+mn-cs"/>
                                </a:rPr>
                                <m:t>𝒆</m:t>
                              </m:r>
                            </m:e>
                            <m:sub>
                              <m:r>
                                <a:rPr lang="en-US" b="1" i="1" smtClean="0">
                                  <a:solidFill>
                                    <a:schemeClr val="bg1"/>
                                  </a:solidFill>
                                  <a:latin typeface="Cambria Math" panose="02040503050406030204" pitchFamily="18" charset="0"/>
                                  <a:ea typeface="+mn-ea"/>
                                  <a:cs typeface="+mn-cs"/>
                                </a:rPr>
                                <m:t>𝒕</m:t>
                              </m:r>
                            </m:sub>
                          </m:sSub>
                        </m:e>
                      </m:d>
                    </m:oMath>
                  </m:oMathPara>
                </a14:m>
                <a:endParaRPr lang="en-US" b="1" dirty="0">
                  <a:solidFill>
                    <a:schemeClr val="bg1"/>
                  </a:solidFill>
                  <a:ea typeface="+mn-ea"/>
                  <a:cs typeface="+mn-cs"/>
                </a:endParaRPr>
              </a:p>
              <a:p>
                <a:pPr marL="171450" marR="0" indent="-171450" algn="l" defTabSz="914400" rtl="0" eaLnBrk="1" fontAlgn="base" latinLnBrk="0" hangingPunct="1">
                  <a:lnSpc>
                    <a:spcPct val="100000"/>
                  </a:lnSpc>
                  <a:spcBef>
                    <a:spcPct val="100000"/>
                  </a:spcBef>
                  <a:spcAft>
                    <a:spcPct val="0"/>
                  </a:spcAft>
                  <a:buClrTx/>
                  <a:buSzTx/>
                  <a:buFont typeface="Wingdings" panose="05000000000000000000" pitchFamily="2" charset="2"/>
                  <a:buChar char="§"/>
                  <a:tabLst/>
                </a:pPr>
                <a:r>
                  <a:rPr lang="en-US" dirty="0">
                    <a:solidFill>
                      <a:schemeClr val="bg1"/>
                    </a:solidFill>
                  </a:rPr>
                  <a:t>Easy to calculate and interpret</a:t>
                </a:r>
              </a:p>
              <a:p>
                <a:pPr marL="171450" marR="0" indent="-171450" algn="l" defTabSz="914400" rtl="0" eaLnBrk="1" fontAlgn="base" latinLnBrk="0" hangingPunct="1">
                  <a:lnSpc>
                    <a:spcPct val="100000"/>
                  </a:lnSpc>
                  <a:spcBef>
                    <a:spcPct val="100000"/>
                  </a:spcBef>
                  <a:spcAft>
                    <a:spcPct val="0"/>
                  </a:spcAft>
                  <a:buClrTx/>
                  <a:buSzTx/>
                  <a:buFont typeface="Wingdings" panose="05000000000000000000" pitchFamily="2" charset="2"/>
                  <a:buChar char="§"/>
                  <a:tabLst/>
                </a:pPr>
                <a:r>
                  <a:rPr lang="en-US" dirty="0">
                    <a:solidFill>
                      <a:schemeClr val="bg1"/>
                    </a:solidFill>
                  </a:rPr>
                  <a:t>Forecast method minimizing MAE will lead to forecasts of median</a:t>
                </a:r>
                <a:endParaRPr lang="en-US" dirty="0">
                  <a:solidFill>
                    <a:schemeClr val="bg1"/>
                  </a:solidFill>
                  <a:ea typeface="+mn-ea"/>
                  <a:cs typeface="+mn-cs"/>
                </a:endParaRPr>
              </a:p>
            </p:txBody>
          </p:sp>
        </mc:Choice>
        <mc:Fallback xmlns="">
          <p:sp>
            <p:nvSpPr>
              <p:cNvPr id="249" name="Rectangle 248">
                <a:extLst>
                  <a:ext uri="{FF2B5EF4-FFF2-40B4-BE49-F238E27FC236}">
                    <a16:creationId xmlns:a16="http://schemas.microsoft.com/office/drawing/2014/main" id="{2EB2FFC4-894E-4F0E-AE82-6D4F76DAEB1F}"/>
                  </a:ext>
                </a:extLst>
              </p:cNvPr>
              <p:cNvSpPr>
                <a:spLocks noRot="1" noChangeAspect="1" noMove="1" noResize="1" noEditPoints="1" noAdjustHandles="1" noChangeArrowheads="1" noChangeShapeType="1" noTextEdit="1"/>
              </p:cNvSpPr>
              <p:nvPr/>
            </p:nvSpPr>
            <p:spPr bwMode="auto">
              <a:xfrm>
                <a:off x="2612640" y="2628900"/>
                <a:ext cx="2011680" cy="1714500"/>
              </a:xfrm>
              <a:prstGeom prst="rect">
                <a:avLst/>
              </a:prstGeom>
              <a:blipFill>
                <a:blip r:embed="rId4"/>
                <a:stretch>
                  <a:fillRect l="-1818" r="-303"/>
                </a:stretch>
              </a:blipFill>
              <a:ln>
                <a:noFill/>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0" name="Rectangle 249">
                <a:extLst>
                  <a:ext uri="{FF2B5EF4-FFF2-40B4-BE49-F238E27FC236}">
                    <a16:creationId xmlns:a16="http://schemas.microsoft.com/office/drawing/2014/main" id="{091AE9F0-513A-4B57-9301-01D6880B5120}"/>
                  </a:ext>
                </a:extLst>
              </p:cNvPr>
              <p:cNvSpPr/>
              <p:nvPr/>
            </p:nvSpPr>
            <p:spPr bwMode="auto">
              <a:xfrm>
                <a:off x="4885561" y="2628900"/>
                <a:ext cx="2011680" cy="1714500"/>
              </a:xfrm>
              <a:prstGeom prst="rect">
                <a:avLst/>
              </a:prstGeom>
              <a:solidFill>
                <a:srgbClr val="80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14:m>
                  <m:oMathPara xmlns:m="http://schemas.openxmlformats.org/officeDocument/2006/math">
                    <m:oMathParaPr>
                      <m:jc m:val="centerGroup"/>
                    </m:oMathParaPr>
                    <m:oMath xmlns:m="http://schemas.openxmlformats.org/officeDocument/2006/math">
                      <m:r>
                        <a:rPr lang="en-US" b="1" i="1" smtClean="0">
                          <a:solidFill>
                            <a:schemeClr val="bg1"/>
                          </a:solidFill>
                          <a:latin typeface="Cambria Math" panose="02040503050406030204" pitchFamily="18" charset="0"/>
                          <a:ea typeface="+mn-ea"/>
                          <a:cs typeface="+mn-cs"/>
                        </a:rPr>
                        <m:t>𝒎𝒆𝒂𝒏</m:t>
                      </m:r>
                      <m:d>
                        <m:dPr>
                          <m:begChr m:val="|"/>
                          <m:endChr m:val="|"/>
                          <m:ctrlPr>
                            <a:rPr lang="en-US" b="1" i="1" smtClean="0">
                              <a:solidFill>
                                <a:schemeClr val="bg1"/>
                              </a:solidFill>
                              <a:latin typeface="Cambria Math" panose="02040503050406030204" pitchFamily="18" charset="0"/>
                              <a:ea typeface="+mn-ea"/>
                              <a:cs typeface="+mn-cs"/>
                            </a:rPr>
                          </m:ctrlPr>
                        </m:dPr>
                        <m:e>
                          <m:sSub>
                            <m:sSubPr>
                              <m:ctrlPr>
                                <a:rPr lang="en-US" b="1" i="1" smtClean="0">
                                  <a:solidFill>
                                    <a:schemeClr val="bg1"/>
                                  </a:solidFill>
                                  <a:latin typeface="Cambria Math" panose="02040503050406030204" pitchFamily="18" charset="0"/>
                                  <a:ea typeface="+mn-ea"/>
                                  <a:cs typeface="+mn-cs"/>
                                </a:rPr>
                              </m:ctrlPr>
                            </m:sSubPr>
                            <m:e>
                              <m:r>
                                <a:rPr lang="en-US" b="1" i="1" smtClean="0">
                                  <a:solidFill>
                                    <a:schemeClr val="bg1"/>
                                  </a:solidFill>
                                  <a:latin typeface="Cambria Math" panose="02040503050406030204" pitchFamily="18" charset="0"/>
                                  <a:ea typeface="+mn-ea"/>
                                  <a:cs typeface="+mn-cs"/>
                                </a:rPr>
                                <m:t>𝒑</m:t>
                              </m:r>
                            </m:e>
                            <m:sub>
                              <m:r>
                                <a:rPr lang="en-US" b="1" i="1" smtClean="0">
                                  <a:solidFill>
                                    <a:schemeClr val="bg1"/>
                                  </a:solidFill>
                                  <a:latin typeface="Cambria Math" panose="02040503050406030204" pitchFamily="18" charset="0"/>
                                  <a:ea typeface="+mn-ea"/>
                                  <a:cs typeface="+mn-cs"/>
                                </a:rPr>
                                <m:t>𝒕</m:t>
                              </m:r>
                            </m:sub>
                          </m:sSub>
                        </m:e>
                      </m:d>
                    </m:oMath>
                  </m:oMathPara>
                </a14:m>
                <a:endParaRPr lang="en-US" b="1" dirty="0">
                  <a:solidFill>
                    <a:schemeClr val="bg1"/>
                  </a:solidFill>
                  <a:ea typeface="+mn-ea"/>
                  <a:cs typeface="+mn-cs"/>
                </a:endParaRPr>
              </a:p>
              <a:p>
                <a:pPr marL="171450" marR="0" indent="-171450" algn="l" defTabSz="914400" rtl="0" eaLnBrk="1" fontAlgn="base" latinLnBrk="0" hangingPunct="1">
                  <a:lnSpc>
                    <a:spcPct val="100000"/>
                  </a:lnSpc>
                  <a:spcBef>
                    <a:spcPct val="100000"/>
                  </a:spcBef>
                  <a:spcAft>
                    <a:spcPct val="0"/>
                  </a:spcAft>
                  <a:buClrTx/>
                  <a:buSzTx/>
                  <a:buFont typeface="Wingdings" panose="05000000000000000000" pitchFamily="2" charset="2"/>
                  <a:buChar char="§"/>
                  <a:tabLst/>
                </a:pPr>
                <a:r>
                  <a:rPr lang="en-US" dirty="0">
                    <a:solidFill>
                      <a:schemeClr val="bg1"/>
                    </a:solidFill>
                    <a:ea typeface="+mn-ea"/>
                    <a:cs typeface="+mn-cs"/>
                  </a:rPr>
                  <a:t>Suffers from being equal to infinite or undefined for y</a:t>
                </a:r>
                <a:r>
                  <a:rPr lang="en-US" baseline="-25000" dirty="0">
                    <a:solidFill>
                      <a:schemeClr val="bg1"/>
                    </a:solidFill>
                    <a:ea typeface="+mn-ea"/>
                    <a:cs typeface="+mn-cs"/>
                  </a:rPr>
                  <a:t>t</a:t>
                </a:r>
                <a:r>
                  <a:rPr lang="en-US" dirty="0">
                    <a:solidFill>
                      <a:schemeClr val="bg1"/>
                    </a:solidFill>
                    <a:ea typeface="+mn-ea"/>
                    <a:cs typeface="+mn-cs"/>
                  </a:rPr>
                  <a:t> = 0 or very small I value</a:t>
                </a:r>
              </a:p>
            </p:txBody>
          </p:sp>
        </mc:Choice>
        <mc:Fallback xmlns="">
          <p:sp>
            <p:nvSpPr>
              <p:cNvPr id="250" name="Rectangle 249">
                <a:extLst>
                  <a:ext uri="{FF2B5EF4-FFF2-40B4-BE49-F238E27FC236}">
                    <a16:creationId xmlns:a16="http://schemas.microsoft.com/office/drawing/2014/main" id="{091AE9F0-513A-4B57-9301-01D6880B5120}"/>
                  </a:ext>
                </a:extLst>
              </p:cNvPr>
              <p:cNvSpPr>
                <a:spLocks noRot="1" noChangeAspect="1" noMove="1" noResize="1" noEditPoints="1" noAdjustHandles="1" noChangeArrowheads="1" noChangeShapeType="1" noTextEdit="1"/>
              </p:cNvSpPr>
              <p:nvPr/>
            </p:nvSpPr>
            <p:spPr bwMode="auto">
              <a:xfrm>
                <a:off x="4885561" y="2628900"/>
                <a:ext cx="2011680" cy="1714500"/>
              </a:xfrm>
              <a:prstGeom prst="rect">
                <a:avLst/>
              </a:prstGeom>
              <a:blipFill>
                <a:blip r:embed="rId5"/>
                <a:stretch>
                  <a:fillRect l="-1818" r="-303"/>
                </a:stretch>
              </a:blipFill>
              <a:ln>
                <a:noFill/>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1" name="Rectangle 250">
                <a:extLst>
                  <a:ext uri="{FF2B5EF4-FFF2-40B4-BE49-F238E27FC236}">
                    <a16:creationId xmlns:a16="http://schemas.microsoft.com/office/drawing/2014/main" id="{84DB2EDA-8546-416B-9853-1F4E1B70EBFE}"/>
                  </a:ext>
                </a:extLst>
              </p:cNvPr>
              <p:cNvSpPr/>
              <p:nvPr/>
            </p:nvSpPr>
            <p:spPr bwMode="auto">
              <a:xfrm>
                <a:off x="7158482" y="2628900"/>
                <a:ext cx="2011680" cy="1714500"/>
              </a:xfrm>
              <a:prstGeom prst="rect">
                <a:avLst/>
              </a:prstGeom>
              <a:solidFill>
                <a:srgbClr val="80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14:m>
                  <m:oMathPara xmlns:m="http://schemas.openxmlformats.org/officeDocument/2006/math">
                    <m:oMathParaPr>
                      <m:jc m:val="centerGroup"/>
                    </m:oMathParaPr>
                    <m:oMath xmlns:m="http://schemas.openxmlformats.org/officeDocument/2006/math">
                      <m:r>
                        <a:rPr lang="en-US" b="1" i="1" smtClean="0">
                          <a:solidFill>
                            <a:schemeClr val="bg1"/>
                          </a:solidFill>
                          <a:latin typeface="Cambria Math" panose="02040503050406030204" pitchFamily="18" charset="0"/>
                          <a:ea typeface="+mn-ea"/>
                          <a:cs typeface="+mn-cs"/>
                        </a:rPr>
                        <m:t>𝒎𝒆𝒂𝒏</m:t>
                      </m:r>
                      <m:d>
                        <m:dPr>
                          <m:begChr m:val="|"/>
                          <m:endChr m:val="|"/>
                          <m:ctrlPr>
                            <a:rPr lang="en-US" b="1" i="1" smtClean="0">
                              <a:solidFill>
                                <a:schemeClr val="bg1"/>
                              </a:solidFill>
                              <a:latin typeface="Cambria Math" panose="02040503050406030204" pitchFamily="18" charset="0"/>
                              <a:ea typeface="+mn-ea"/>
                              <a:cs typeface="+mn-cs"/>
                            </a:rPr>
                          </m:ctrlPr>
                        </m:dPr>
                        <m:e>
                          <m:f>
                            <m:fPr>
                              <m:ctrlPr>
                                <a:rPr lang="en-US" b="1" i="1" smtClean="0">
                                  <a:solidFill>
                                    <a:schemeClr val="bg1"/>
                                  </a:solidFill>
                                  <a:latin typeface="Cambria Math" panose="02040503050406030204" pitchFamily="18" charset="0"/>
                                  <a:ea typeface="+mn-ea"/>
                                  <a:cs typeface="+mn-cs"/>
                                </a:rPr>
                              </m:ctrlPr>
                            </m:fPr>
                            <m:num>
                              <m:sSub>
                                <m:sSubPr>
                                  <m:ctrlPr>
                                    <a:rPr lang="en-US" b="1" i="1" smtClean="0">
                                      <a:solidFill>
                                        <a:schemeClr val="bg1"/>
                                      </a:solidFill>
                                      <a:latin typeface="Cambria Math" panose="02040503050406030204" pitchFamily="18" charset="0"/>
                                      <a:ea typeface="+mn-ea"/>
                                      <a:cs typeface="+mn-cs"/>
                                    </a:rPr>
                                  </m:ctrlPr>
                                </m:sSubPr>
                                <m:e>
                                  <m:r>
                                    <a:rPr lang="en-US" b="1" i="1" smtClean="0">
                                      <a:solidFill>
                                        <a:schemeClr val="bg1"/>
                                      </a:solidFill>
                                      <a:latin typeface="Cambria Math" panose="02040503050406030204" pitchFamily="18" charset="0"/>
                                      <a:ea typeface="+mn-ea"/>
                                      <a:cs typeface="+mn-cs"/>
                                    </a:rPr>
                                    <m:t>𝒆</m:t>
                                  </m:r>
                                </m:e>
                                <m:sub>
                                  <m:r>
                                    <a:rPr lang="en-US" b="1" i="1" smtClean="0">
                                      <a:solidFill>
                                        <a:schemeClr val="bg1"/>
                                      </a:solidFill>
                                      <a:latin typeface="Cambria Math" panose="02040503050406030204" pitchFamily="18" charset="0"/>
                                      <a:ea typeface="+mn-ea"/>
                                      <a:cs typeface="+mn-cs"/>
                                    </a:rPr>
                                    <m:t>𝒕</m:t>
                                  </m:r>
                                </m:sub>
                              </m:sSub>
                            </m:num>
                            <m:den>
                              <m:r>
                                <a:rPr lang="en-US" b="1" i="1" smtClean="0">
                                  <a:solidFill>
                                    <a:schemeClr val="bg1"/>
                                  </a:solidFill>
                                  <a:latin typeface="Cambria Math" panose="02040503050406030204" pitchFamily="18" charset="0"/>
                                  <a:ea typeface="+mn-ea"/>
                                  <a:cs typeface="+mn-cs"/>
                                </a:rPr>
                                <m:t>𝑻𝒓𝒂𝒊𝒏𝒊𝒏𝒈</m:t>
                              </m:r>
                              <m:r>
                                <a:rPr lang="en-US" b="1" i="1" smtClean="0">
                                  <a:solidFill>
                                    <a:schemeClr val="bg1"/>
                                  </a:solidFill>
                                  <a:latin typeface="Cambria Math" panose="02040503050406030204" pitchFamily="18" charset="0"/>
                                  <a:ea typeface="+mn-ea"/>
                                  <a:cs typeface="+mn-cs"/>
                                </a:rPr>
                                <m:t> </m:t>
                              </m:r>
                              <m:r>
                                <a:rPr lang="en-US" b="1" i="1" smtClean="0">
                                  <a:solidFill>
                                    <a:schemeClr val="bg1"/>
                                  </a:solidFill>
                                  <a:latin typeface="Cambria Math" panose="02040503050406030204" pitchFamily="18" charset="0"/>
                                  <a:ea typeface="+mn-ea"/>
                                  <a:cs typeface="+mn-cs"/>
                                </a:rPr>
                                <m:t>𝑴𝑨𝑬</m:t>
                              </m:r>
                            </m:den>
                          </m:f>
                        </m:e>
                      </m:d>
                    </m:oMath>
                  </m:oMathPara>
                </a14:m>
                <a:endParaRPr lang="en-US" b="1" dirty="0">
                  <a:solidFill>
                    <a:schemeClr val="bg1"/>
                  </a:solidFill>
                  <a:ea typeface="+mn-ea"/>
                  <a:cs typeface="+mn-cs"/>
                </a:endParaRPr>
              </a:p>
              <a:p>
                <a:pPr marL="171450" marR="0" indent="-171450" algn="l" defTabSz="914400" rtl="0" eaLnBrk="1" fontAlgn="base" latinLnBrk="0" hangingPunct="1">
                  <a:lnSpc>
                    <a:spcPct val="100000"/>
                  </a:lnSpc>
                  <a:spcBef>
                    <a:spcPct val="100000"/>
                  </a:spcBef>
                  <a:spcAft>
                    <a:spcPct val="0"/>
                  </a:spcAft>
                  <a:buClrTx/>
                  <a:buSzTx/>
                  <a:buFont typeface="Wingdings" panose="05000000000000000000" pitchFamily="2" charset="2"/>
                  <a:buChar char="§"/>
                  <a:tabLst/>
                </a:pPr>
                <a:r>
                  <a:rPr lang="en-US" dirty="0">
                    <a:solidFill>
                      <a:schemeClr val="bg1"/>
                    </a:solidFill>
                  </a:rPr>
                  <a:t>Extended version of MAPE</a:t>
                </a:r>
              </a:p>
              <a:p>
                <a:pPr marL="171450" marR="0" indent="-171450" algn="l" defTabSz="914400" rtl="0" eaLnBrk="1" fontAlgn="base" latinLnBrk="0" hangingPunct="1">
                  <a:lnSpc>
                    <a:spcPct val="100000"/>
                  </a:lnSpc>
                  <a:spcBef>
                    <a:spcPct val="100000"/>
                  </a:spcBef>
                  <a:spcAft>
                    <a:spcPct val="0"/>
                  </a:spcAft>
                  <a:buClrTx/>
                  <a:buSzTx/>
                  <a:buFont typeface="Wingdings" panose="05000000000000000000" pitchFamily="2" charset="2"/>
                  <a:buChar char="§"/>
                  <a:tabLst/>
                </a:pPr>
                <a:r>
                  <a:rPr lang="en-US" dirty="0">
                    <a:solidFill>
                      <a:schemeClr val="bg1"/>
                    </a:solidFill>
                    <a:latin typeface="Arial (Body)"/>
                  </a:rPr>
                  <a:t>Value greater than 1 means forecast is better than naïve forecast and vice versa</a:t>
                </a:r>
              </a:p>
            </p:txBody>
          </p:sp>
        </mc:Choice>
        <mc:Fallback xmlns="">
          <p:sp>
            <p:nvSpPr>
              <p:cNvPr id="251" name="Rectangle 250">
                <a:extLst>
                  <a:ext uri="{FF2B5EF4-FFF2-40B4-BE49-F238E27FC236}">
                    <a16:creationId xmlns:a16="http://schemas.microsoft.com/office/drawing/2014/main" id="{84DB2EDA-8546-416B-9853-1F4E1B70EBFE}"/>
                  </a:ext>
                </a:extLst>
              </p:cNvPr>
              <p:cNvSpPr>
                <a:spLocks noRot="1" noChangeAspect="1" noMove="1" noResize="1" noEditPoints="1" noAdjustHandles="1" noChangeArrowheads="1" noChangeShapeType="1" noTextEdit="1"/>
              </p:cNvSpPr>
              <p:nvPr/>
            </p:nvSpPr>
            <p:spPr bwMode="auto">
              <a:xfrm>
                <a:off x="7158482" y="2628900"/>
                <a:ext cx="2011680" cy="1714500"/>
              </a:xfrm>
              <a:prstGeom prst="rect">
                <a:avLst/>
              </a:prstGeom>
              <a:blipFill>
                <a:blip r:embed="rId6"/>
                <a:stretch>
                  <a:fillRect l="-1818" r="-2424"/>
                </a:stretch>
              </a:blipFill>
              <a:ln>
                <a:noFill/>
                <a:headEnd type="none" w="med" len="med"/>
                <a:tailEnd type="none" w="med" len="med"/>
              </a:ln>
              <a:effectLst/>
            </p:spPr>
            <p:txBody>
              <a:bodyPr/>
              <a:lstStyle/>
              <a:p>
                <a:r>
                  <a:rPr lang="en-US">
                    <a:noFill/>
                  </a:rPr>
                  <a:t> </a:t>
                </a:r>
              </a:p>
            </p:txBody>
          </p:sp>
        </mc:Fallback>
      </mc:AlternateContent>
      <p:cxnSp>
        <p:nvCxnSpPr>
          <p:cNvPr id="253" name="Straight Arrow Connector 252">
            <a:extLst>
              <a:ext uri="{FF2B5EF4-FFF2-40B4-BE49-F238E27FC236}">
                <a16:creationId xmlns:a16="http://schemas.microsoft.com/office/drawing/2014/main" id="{B6CF987D-C7FB-4E8C-A74E-432A269D5AFD}"/>
              </a:ext>
            </a:extLst>
          </p:cNvPr>
          <p:cNvCxnSpPr>
            <a:cxnSpLocks/>
            <a:stCxn id="242" idx="2"/>
            <a:endCxn id="247" idx="0"/>
          </p:cNvCxnSpPr>
          <p:nvPr/>
        </p:nvCxnSpPr>
        <p:spPr bwMode="auto">
          <a:xfrm>
            <a:off x="1340266" y="2382951"/>
            <a:ext cx="5293" cy="233550"/>
          </a:xfrm>
          <a:prstGeom prst="straightConnector1">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cxnSp>
        <p:nvCxnSpPr>
          <p:cNvPr id="255" name="Straight Arrow Connector 254">
            <a:extLst>
              <a:ext uri="{FF2B5EF4-FFF2-40B4-BE49-F238E27FC236}">
                <a16:creationId xmlns:a16="http://schemas.microsoft.com/office/drawing/2014/main" id="{B66E2248-3109-40E4-AF48-24FBF8461A25}"/>
              </a:ext>
            </a:extLst>
          </p:cNvPr>
          <p:cNvCxnSpPr>
            <a:cxnSpLocks/>
            <a:stCxn id="243" idx="2"/>
            <a:endCxn id="249" idx="0"/>
          </p:cNvCxnSpPr>
          <p:nvPr/>
        </p:nvCxnSpPr>
        <p:spPr bwMode="auto">
          <a:xfrm>
            <a:off x="3615227" y="2382951"/>
            <a:ext cx="3253" cy="245949"/>
          </a:xfrm>
          <a:prstGeom prst="straightConnector1">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cxnSp>
        <p:nvCxnSpPr>
          <p:cNvPr id="257" name="Straight Arrow Connector 256">
            <a:extLst>
              <a:ext uri="{FF2B5EF4-FFF2-40B4-BE49-F238E27FC236}">
                <a16:creationId xmlns:a16="http://schemas.microsoft.com/office/drawing/2014/main" id="{25EC21FC-E617-4541-9020-478B16A9B993}"/>
              </a:ext>
            </a:extLst>
          </p:cNvPr>
          <p:cNvCxnSpPr>
            <a:cxnSpLocks/>
            <a:stCxn id="244" idx="2"/>
            <a:endCxn id="250" idx="0"/>
          </p:cNvCxnSpPr>
          <p:nvPr/>
        </p:nvCxnSpPr>
        <p:spPr bwMode="auto">
          <a:xfrm>
            <a:off x="5890188" y="2382951"/>
            <a:ext cx="1213" cy="245949"/>
          </a:xfrm>
          <a:prstGeom prst="straightConnector1">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cxnSp>
        <p:nvCxnSpPr>
          <p:cNvPr id="263" name="Straight Arrow Connector 262">
            <a:extLst>
              <a:ext uri="{FF2B5EF4-FFF2-40B4-BE49-F238E27FC236}">
                <a16:creationId xmlns:a16="http://schemas.microsoft.com/office/drawing/2014/main" id="{2DA96EF2-74F2-4A21-9996-BE9BE28796F9}"/>
              </a:ext>
            </a:extLst>
          </p:cNvPr>
          <p:cNvCxnSpPr>
            <a:cxnSpLocks/>
            <a:stCxn id="245" idx="2"/>
            <a:endCxn id="251" idx="0"/>
          </p:cNvCxnSpPr>
          <p:nvPr/>
        </p:nvCxnSpPr>
        <p:spPr bwMode="auto">
          <a:xfrm flipH="1">
            <a:off x="8164322" y="2394491"/>
            <a:ext cx="826" cy="234409"/>
          </a:xfrm>
          <a:prstGeom prst="straightConnector1">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sp>
        <p:nvSpPr>
          <p:cNvPr id="264" name="Right Brace 263">
            <a:extLst>
              <a:ext uri="{FF2B5EF4-FFF2-40B4-BE49-F238E27FC236}">
                <a16:creationId xmlns:a16="http://schemas.microsoft.com/office/drawing/2014/main" id="{B64CAADC-D8C1-47EF-B4BA-46D92FB95823}"/>
              </a:ext>
            </a:extLst>
          </p:cNvPr>
          <p:cNvSpPr/>
          <p:nvPr/>
        </p:nvSpPr>
        <p:spPr bwMode="auto">
          <a:xfrm rot="5400000">
            <a:off x="2372891" y="2512105"/>
            <a:ext cx="297994" cy="4198357"/>
          </a:xfrm>
          <a:prstGeom prst="rightBrace">
            <a:avLst>
              <a:gd name="adj1" fmla="val 21821"/>
              <a:gd name="adj2" fmla="val 50000"/>
            </a:avLst>
          </a:prstGeom>
          <a:ln>
            <a:solidFill>
              <a:srgbClr val="00206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vert="horz" wrap="none" lIns="45720" tIns="45720" rIns="45720" bIns="45720" numCol="1" rtlCol="0" anchor="ctr" anchorCtr="0" compatLnSpc="1">
            <a:prstTxWarp prst="textNoShape">
              <a:avLst/>
            </a:prstTxWarp>
          </a:bodyPr>
          <a:lstStyle/>
          <a:p>
            <a:pPr marL="234950" marR="0" indent="-234950" algn="ctr" defTabSz="914400" rtl="0" eaLnBrk="0" fontAlgn="base" latinLnBrk="0" hangingPunct="0">
              <a:lnSpc>
                <a:spcPct val="100000"/>
              </a:lnSpc>
              <a:spcBef>
                <a:spcPct val="10000"/>
              </a:spcBef>
              <a:spcAft>
                <a:spcPct val="0"/>
              </a:spcAft>
              <a:buClr>
                <a:srgbClr val="0B1F65"/>
              </a:buClr>
              <a:buSzTx/>
              <a:buFont typeface="Webdings" pitchFamily="18" charset="2"/>
              <a:buNone/>
              <a:tabLst/>
            </a:pPr>
            <a:endParaRPr kumimoji="0" lang="en-US" sz="1100" b="1" i="0" u="none" strike="noStrike" cap="none" normalizeH="0" baseline="0" dirty="0">
              <a:ln>
                <a:noFill/>
              </a:ln>
              <a:solidFill>
                <a:schemeClr val="tx1"/>
              </a:solidFill>
              <a:effectLst/>
              <a:latin typeface="Arial" charset="0"/>
              <a:cs typeface="Times New Roman" pitchFamily="18" charset="0"/>
            </a:endParaRPr>
          </a:p>
        </p:txBody>
      </p:sp>
      <p:sp>
        <p:nvSpPr>
          <p:cNvPr id="266" name="Right Brace 265">
            <a:extLst>
              <a:ext uri="{FF2B5EF4-FFF2-40B4-BE49-F238E27FC236}">
                <a16:creationId xmlns:a16="http://schemas.microsoft.com/office/drawing/2014/main" id="{02B8EB26-E8C5-426B-A375-A4C8ED09BCA9}"/>
              </a:ext>
            </a:extLst>
          </p:cNvPr>
          <p:cNvSpPr/>
          <p:nvPr/>
        </p:nvSpPr>
        <p:spPr bwMode="auto">
          <a:xfrm rot="5400000">
            <a:off x="6894760" y="2484879"/>
            <a:ext cx="297994" cy="4252810"/>
          </a:xfrm>
          <a:prstGeom prst="rightBrace">
            <a:avLst>
              <a:gd name="adj1" fmla="val 21821"/>
              <a:gd name="adj2" fmla="val 50000"/>
            </a:avLst>
          </a:prstGeom>
          <a:ln>
            <a:solidFill>
              <a:srgbClr val="00206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vert="horz" wrap="none" lIns="45720" tIns="45720" rIns="45720" bIns="45720" numCol="1" rtlCol="0" anchor="ctr" anchorCtr="0" compatLnSpc="1">
            <a:prstTxWarp prst="textNoShape">
              <a:avLst/>
            </a:prstTxWarp>
          </a:bodyPr>
          <a:lstStyle/>
          <a:p>
            <a:pPr marL="234950" marR="0" indent="-234950" algn="ctr" defTabSz="914400" rtl="0" eaLnBrk="0" fontAlgn="base" latinLnBrk="0" hangingPunct="0">
              <a:lnSpc>
                <a:spcPct val="100000"/>
              </a:lnSpc>
              <a:spcBef>
                <a:spcPct val="10000"/>
              </a:spcBef>
              <a:spcAft>
                <a:spcPct val="0"/>
              </a:spcAft>
              <a:buClr>
                <a:srgbClr val="0B1F65"/>
              </a:buClr>
              <a:buSzTx/>
              <a:buFont typeface="Webdings" pitchFamily="18" charset="2"/>
              <a:buNone/>
              <a:tabLst/>
            </a:pPr>
            <a:endParaRPr kumimoji="0" lang="en-US" sz="1100" b="1" i="0" u="none" strike="noStrike" cap="none" normalizeH="0" baseline="0" dirty="0">
              <a:ln>
                <a:noFill/>
              </a:ln>
              <a:solidFill>
                <a:schemeClr val="tx1"/>
              </a:solidFill>
              <a:effectLst/>
              <a:latin typeface="Arial" charset="0"/>
              <a:cs typeface="Times New Roman" pitchFamily="18" charset="0"/>
            </a:endParaRPr>
          </a:p>
        </p:txBody>
      </p:sp>
      <p:sp>
        <p:nvSpPr>
          <p:cNvPr id="268" name="TextBox 267">
            <a:extLst>
              <a:ext uri="{FF2B5EF4-FFF2-40B4-BE49-F238E27FC236}">
                <a16:creationId xmlns:a16="http://schemas.microsoft.com/office/drawing/2014/main" id="{8A262C3E-9BC8-4F4D-BC71-D251F77CD290}"/>
              </a:ext>
            </a:extLst>
          </p:cNvPr>
          <p:cNvSpPr txBox="1"/>
          <p:nvPr/>
        </p:nvSpPr>
        <p:spPr>
          <a:xfrm>
            <a:off x="1050688" y="4785982"/>
            <a:ext cx="2986324" cy="600164"/>
          </a:xfrm>
          <a:prstGeom prst="rect">
            <a:avLst/>
          </a:prstGeom>
          <a:noFill/>
        </p:spPr>
        <p:txBody>
          <a:bodyPr wrap="square" rtlCol="0">
            <a:spAutoFit/>
          </a:bodyPr>
          <a:lstStyle/>
          <a:p>
            <a:r>
              <a:rPr lang="en-US" b="1" dirty="0"/>
              <a:t>Can’t be used when multiple time series are available with different units as these metrics preserve the metric information</a:t>
            </a:r>
          </a:p>
        </p:txBody>
      </p:sp>
      <p:sp>
        <p:nvSpPr>
          <p:cNvPr id="269" name="TextBox 268">
            <a:extLst>
              <a:ext uri="{FF2B5EF4-FFF2-40B4-BE49-F238E27FC236}">
                <a16:creationId xmlns:a16="http://schemas.microsoft.com/office/drawing/2014/main" id="{03D6A673-B169-447A-8876-6E3B1FFEFD80}"/>
              </a:ext>
            </a:extLst>
          </p:cNvPr>
          <p:cNvSpPr txBox="1"/>
          <p:nvPr/>
        </p:nvSpPr>
        <p:spPr>
          <a:xfrm>
            <a:off x="5545330" y="4760281"/>
            <a:ext cx="2847804" cy="430887"/>
          </a:xfrm>
          <a:prstGeom prst="rect">
            <a:avLst/>
          </a:prstGeom>
          <a:noFill/>
        </p:spPr>
        <p:txBody>
          <a:bodyPr wrap="square" rtlCol="0">
            <a:spAutoFit/>
          </a:bodyPr>
          <a:lstStyle/>
          <a:p>
            <a:r>
              <a:rPr lang="en-US" b="1" dirty="0"/>
              <a:t>Can be used when multiple time series are available with different units</a:t>
            </a:r>
          </a:p>
        </p:txBody>
      </p:sp>
      <p:sp>
        <p:nvSpPr>
          <p:cNvPr id="282" name="Rectangle: Rounded Corners 281">
            <a:extLst>
              <a:ext uri="{FF2B5EF4-FFF2-40B4-BE49-F238E27FC236}">
                <a16:creationId xmlns:a16="http://schemas.microsoft.com/office/drawing/2014/main" id="{9366F9B0-B906-4F15-80B2-55D24D8659A2}"/>
              </a:ext>
            </a:extLst>
          </p:cNvPr>
          <p:cNvSpPr/>
          <p:nvPr/>
        </p:nvSpPr>
        <p:spPr bwMode="auto">
          <a:xfrm>
            <a:off x="303212" y="5757686"/>
            <a:ext cx="8845918" cy="685800"/>
          </a:xfrm>
          <a:prstGeom prst="roundRect">
            <a:avLst/>
          </a:prstGeom>
          <a:solidFill>
            <a:srgbClr val="D8CBCB"/>
          </a:solidFill>
          <a:ln>
            <a:solidFill>
              <a:srgbClr val="80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eaLnBrk="1" hangingPunct="1">
              <a:spcBef>
                <a:spcPct val="100000"/>
              </a:spcBef>
              <a:buClrTx/>
            </a:pPr>
            <a:r>
              <a:rPr lang="en-US" b="1" dirty="0">
                <a:solidFill>
                  <a:schemeClr val="tx1"/>
                </a:solidFill>
              </a:rPr>
              <a:t>At times different accuracy metrics may show different models to be best. In such a scenarios, select model based on business context</a:t>
            </a:r>
          </a:p>
        </p:txBody>
      </p:sp>
    </p:spTree>
    <p:extLst>
      <p:ext uri="{BB962C8B-B14F-4D97-AF65-F5344CB8AC3E}">
        <p14:creationId xmlns:p14="http://schemas.microsoft.com/office/powerpoint/2010/main" val="3004349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8"/>
                                        </p:tgtEl>
                                        <p:attrNameLst>
                                          <p:attrName>style.visibility</p:attrName>
                                        </p:attrNameLst>
                                      </p:cBhvr>
                                      <p:to>
                                        <p:strVal val="visible"/>
                                      </p:to>
                                    </p:set>
                                    <p:animEffect transition="in" filter="fade">
                                      <p:cBhvr>
                                        <p:cTn id="7" dur="500"/>
                                        <p:tgtEl>
                                          <p:spTgt spid="2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5"/>
                                        </p:tgtEl>
                                        <p:attrNameLst>
                                          <p:attrName>style.visibility</p:attrName>
                                        </p:attrNameLst>
                                      </p:cBhvr>
                                      <p:to>
                                        <p:strVal val="visible"/>
                                      </p:to>
                                    </p:set>
                                    <p:animEffect transition="in" filter="fade">
                                      <p:cBhvr>
                                        <p:cTn id="12" dur="500"/>
                                        <p:tgtEl>
                                          <p:spTgt spid="26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2"/>
                                        </p:tgtEl>
                                        <p:attrNameLst>
                                          <p:attrName>style.visibility</p:attrName>
                                        </p:attrNameLst>
                                      </p:cBhvr>
                                      <p:to>
                                        <p:strVal val="visible"/>
                                      </p:to>
                                    </p:set>
                                    <p:animEffect transition="in" filter="fade">
                                      <p:cBhvr>
                                        <p:cTn id="17" dur="500"/>
                                        <p:tgtEl>
                                          <p:spTgt spid="24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3"/>
                                        </p:tgtEl>
                                        <p:attrNameLst>
                                          <p:attrName>style.visibility</p:attrName>
                                        </p:attrNameLst>
                                      </p:cBhvr>
                                      <p:to>
                                        <p:strVal val="visible"/>
                                      </p:to>
                                    </p:set>
                                    <p:animEffect transition="in" filter="fade">
                                      <p:cBhvr>
                                        <p:cTn id="22" dur="500"/>
                                        <p:tgtEl>
                                          <p:spTgt spid="25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47"/>
                                        </p:tgtEl>
                                        <p:attrNameLst>
                                          <p:attrName>style.visibility</p:attrName>
                                        </p:attrNameLst>
                                      </p:cBhvr>
                                      <p:to>
                                        <p:strVal val="visible"/>
                                      </p:to>
                                    </p:set>
                                    <p:animEffect transition="in" filter="fade">
                                      <p:cBhvr>
                                        <p:cTn id="25" dur="500"/>
                                        <p:tgtEl>
                                          <p:spTgt spid="24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43"/>
                                        </p:tgtEl>
                                        <p:attrNameLst>
                                          <p:attrName>style.visibility</p:attrName>
                                        </p:attrNameLst>
                                      </p:cBhvr>
                                      <p:to>
                                        <p:strVal val="visible"/>
                                      </p:to>
                                    </p:set>
                                    <p:animEffect transition="in" filter="fade">
                                      <p:cBhvr>
                                        <p:cTn id="30" dur="500"/>
                                        <p:tgtEl>
                                          <p:spTgt spid="24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55"/>
                                        </p:tgtEl>
                                        <p:attrNameLst>
                                          <p:attrName>style.visibility</p:attrName>
                                        </p:attrNameLst>
                                      </p:cBhvr>
                                      <p:to>
                                        <p:strVal val="visible"/>
                                      </p:to>
                                    </p:set>
                                    <p:animEffect transition="in" filter="fade">
                                      <p:cBhvr>
                                        <p:cTn id="35" dur="500"/>
                                        <p:tgtEl>
                                          <p:spTgt spid="25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49"/>
                                        </p:tgtEl>
                                        <p:attrNameLst>
                                          <p:attrName>style.visibility</p:attrName>
                                        </p:attrNameLst>
                                      </p:cBhvr>
                                      <p:to>
                                        <p:strVal val="visible"/>
                                      </p:to>
                                    </p:set>
                                    <p:animEffect transition="in" filter="fade">
                                      <p:cBhvr>
                                        <p:cTn id="38" dur="500"/>
                                        <p:tgtEl>
                                          <p:spTgt spid="24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44"/>
                                        </p:tgtEl>
                                        <p:attrNameLst>
                                          <p:attrName>style.visibility</p:attrName>
                                        </p:attrNameLst>
                                      </p:cBhvr>
                                      <p:to>
                                        <p:strVal val="visible"/>
                                      </p:to>
                                    </p:set>
                                    <p:animEffect transition="in" filter="fade">
                                      <p:cBhvr>
                                        <p:cTn id="43" dur="500"/>
                                        <p:tgtEl>
                                          <p:spTgt spid="24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57"/>
                                        </p:tgtEl>
                                        <p:attrNameLst>
                                          <p:attrName>style.visibility</p:attrName>
                                        </p:attrNameLst>
                                      </p:cBhvr>
                                      <p:to>
                                        <p:strVal val="visible"/>
                                      </p:to>
                                    </p:set>
                                    <p:animEffect transition="in" filter="fade">
                                      <p:cBhvr>
                                        <p:cTn id="48" dur="500"/>
                                        <p:tgtEl>
                                          <p:spTgt spid="25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50"/>
                                        </p:tgtEl>
                                        <p:attrNameLst>
                                          <p:attrName>style.visibility</p:attrName>
                                        </p:attrNameLst>
                                      </p:cBhvr>
                                      <p:to>
                                        <p:strVal val="visible"/>
                                      </p:to>
                                    </p:set>
                                    <p:animEffect transition="in" filter="fade">
                                      <p:cBhvr>
                                        <p:cTn id="51" dur="500"/>
                                        <p:tgtEl>
                                          <p:spTgt spid="250"/>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45"/>
                                        </p:tgtEl>
                                        <p:attrNameLst>
                                          <p:attrName>style.visibility</p:attrName>
                                        </p:attrNameLst>
                                      </p:cBhvr>
                                      <p:to>
                                        <p:strVal val="visible"/>
                                      </p:to>
                                    </p:set>
                                    <p:animEffect transition="in" filter="fade">
                                      <p:cBhvr>
                                        <p:cTn id="56" dur="500"/>
                                        <p:tgtEl>
                                          <p:spTgt spid="24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63"/>
                                        </p:tgtEl>
                                        <p:attrNameLst>
                                          <p:attrName>style.visibility</p:attrName>
                                        </p:attrNameLst>
                                      </p:cBhvr>
                                      <p:to>
                                        <p:strVal val="visible"/>
                                      </p:to>
                                    </p:set>
                                    <p:animEffect transition="in" filter="fade">
                                      <p:cBhvr>
                                        <p:cTn id="61" dur="500"/>
                                        <p:tgtEl>
                                          <p:spTgt spid="26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51"/>
                                        </p:tgtEl>
                                        <p:attrNameLst>
                                          <p:attrName>style.visibility</p:attrName>
                                        </p:attrNameLst>
                                      </p:cBhvr>
                                      <p:to>
                                        <p:strVal val="visible"/>
                                      </p:to>
                                    </p:set>
                                    <p:animEffect transition="in" filter="fade">
                                      <p:cBhvr>
                                        <p:cTn id="64" dur="500"/>
                                        <p:tgtEl>
                                          <p:spTgt spid="251"/>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264"/>
                                        </p:tgtEl>
                                        <p:attrNameLst>
                                          <p:attrName>style.visibility</p:attrName>
                                        </p:attrNameLst>
                                      </p:cBhvr>
                                      <p:to>
                                        <p:strVal val="visible"/>
                                      </p:to>
                                    </p:set>
                                    <p:animEffect transition="in" filter="fade">
                                      <p:cBhvr>
                                        <p:cTn id="69" dur="500"/>
                                        <p:tgtEl>
                                          <p:spTgt spid="264"/>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68"/>
                                        </p:tgtEl>
                                        <p:attrNameLst>
                                          <p:attrName>style.visibility</p:attrName>
                                        </p:attrNameLst>
                                      </p:cBhvr>
                                      <p:to>
                                        <p:strVal val="visible"/>
                                      </p:to>
                                    </p:set>
                                    <p:animEffect transition="in" filter="fade">
                                      <p:cBhvr>
                                        <p:cTn id="72" dur="500"/>
                                        <p:tgtEl>
                                          <p:spTgt spid="26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66"/>
                                        </p:tgtEl>
                                        <p:attrNameLst>
                                          <p:attrName>style.visibility</p:attrName>
                                        </p:attrNameLst>
                                      </p:cBhvr>
                                      <p:to>
                                        <p:strVal val="visible"/>
                                      </p:to>
                                    </p:set>
                                    <p:animEffect transition="in" filter="fade">
                                      <p:cBhvr>
                                        <p:cTn id="77" dur="500"/>
                                        <p:tgtEl>
                                          <p:spTgt spid="266"/>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69"/>
                                        </p:tgtEl>
                                        <p:attrNameLst>
                                          <p:attrName>style.visibility</p:attrName>
                                        </p:attrNameLst>
                                      </p:cBhvr>
                                      <p:to>
                                        <p:strVal val="visible"/>
                                      </p:to>
                                    </p:set>
                                    <p:animEffect transition="in" filter="fade">
                                      <p:cBhvr>
                                        <p:cTn id="80" dur="500"/>
                                        <p:tgtEl>
                                          <p:spTgt spid="269"/>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282"/>
                                        </p:tgtEl>
                                        <p:attrNameLst>
                                          <p:attrName>style.visibility</p:attrName>
                                        </p:attrNameLst>
                                      </p:cBhvr>
                                      <p:to>
                                        <p:strVal val="visible"/>
                                      </p:to>
                                    </p:set>
                                    <p:animEffect transition="in" filter="fade">
                                      <p:cBhvr>
                                        <p:cTn id="85" dur="500"/>
                                        <p:tgtEl>
                                          <p:spTgt spid="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 grpId="0" animBg="1"/>
      <p:bldP spid="242" grpId="0" animBg="1"/>
      <p:bldP spid="243" grpId="0" animBg="1"/>
      <p:bldP spid="244" grpId="0" animBg="1"/>
      <p:bldP spid="245" grpId="0" animBg="1"/>
      <p:bldP spid="247" grpId="0" animBg="1"/>
      <p:bldP spid="248" grpId="0" animBg="1"/>
      <p:bldP spid="249" grpId="0" animBg="1"/>
      <p:bldP spid="250" grpId="0" animBg="1"/>
      <p:bldP spid="251" grpId="0" animBg="1"/>
      <p:bldP spid="264" grpId="0" animBg="1"/>
      <p:bldP spid="266" grpId="0" animBg="1"/>
      <p:bldP spid="268" grpId="0"/>
      <p:bldP spid="269" grpId="0"/>
      <p:bldP spid="28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4E3B9C9-C109-403A-A372-34A0EAB43F00}"/>
              </a:ext>
            </a:extLst>
          </p:cNvPr>
          <p:cNvSpPr/>
          <p:nvPr/>
        </p:nvSpPr>
        <p:spPr bwMode="auto">
          <a:xfrm>
            <a:off x="3236912" y="6629400"/>
            <a:ext cx="34290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bg1"/>
                </a:solidFill>
              </a:rPr>
              <a:t>MODEL SELECTION</a:t>
            </a:r>
            <a:endParaRPr lang="en-US" sz="1600" b="1" dirty="0">
              <a:solidFill>
                <a:schemeClr val="bg1"/>
              </a:solidFill>
              <a:latin typeface="+mn-lt"/>
              <a:ea typeface="+mn-ea"/>
              <a:cs typeface="+mn-cs"/>
            </a:endParaRPr>
          </a:p>
        </p:txBody>
      </p:sp>
      <p:sp>
        <p:nvSpPr>
          <p:cNvPr id="3" name="Rectangle 2">
            <a:extLst>
              <a:ext uri="{FF2B5EF4-FFF2-40B4-BE49-F238E27FC236}">
                <a16:creationId xmlns:a16="http://schemas.microsoft.com/office/drawing/2014/main" id="{68D67DB8-F1A4-4A72-9640-11969AE4BD38}"/>
              </a:ext>
            </a:extLst>
          </p:cNvPr>
          <p:cNvSpPr/>
          <p:nvPr/>
        </p:nvSpPr>
        <p:spPr bwMode="auto">
          <a:xfrm>
            <a:off x="303212" y="76200"/>
            <a:ext cx="8867776" cy="304800"/>
          </a:xfrm>
          <a:prstGeom prst="rect">
            <a:avLst/>
          </a:prstGeom>
          <a:solidFill>
            <a:srgbClr val="CBD3D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rPr>
              <a:t>MODEL FORECAST ACCURACY ASSESSMENT </a:t>
            </a:r>
            <a:endParaRPr lang="en-US" sz="1200" b="1" dirty="0">
              <a:solidFill>
                <a:schemeClr val="tx1"/>
              </a:solidFill>
              <a:latin typeface="+mn-lt"/>
              <a:ea typeface="+mn-ea"/>
              <a:cs typeface="+mn-cs"/>
            </a:endParaRPr>
          </a:p>
        </p:txBody>
      </p:sp>
      <p:sp>
        <p:nvSpPr>
          <p:cNvPr id="4" name="Rectangle: Rounded Corners 3">
            <a:extLst>
              <a:ext uri="{FF2B5EF4-FFF2-40B4-BE49-F238E27FC236}">
                <a16:creationId xmlns:a16="http://schemas.microsoft.com/office/drawing/2014/main" id="{9EEAB130-0D11-4945-85A1-ECE107A3836F}"/>
              </a:ext>
            </a:extLst>
          </p:cNvPr>
          <p:cNvSpPr/>
          <p:nvPr/>
        </p:nvSpPr>
        <p:spPr bwMode="auto">
          <a:xfrm>
            <a:off x="331793" y="467858"/>
            <a:ext cx="2057400" cy="2329069"/>
          </a:xfrm>
          <a:prstGeom prst="roundRect">
            <a:avLst>
              <a:gd name="adj" fmla="val 9524"/>
            </a:avLst>
          </a:prstGeom>
          <a:solidFill>
            <a:schemeClr val="bg1">
              <a:lumMod val="95000"/>
            </a:schemeClr>
          </a:solidFill>
          <a:ln w="19050">
            <a:solidFill>
              <a:srgbClr val="80000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ts val="200"/>
              </a:spcBef>
              <a:spcAft>
                <a:spcPct val="0"/>
              </a:spcAft>
              <a:buClrTx/>
              <a:buSzTx/>
              <a:tabLst/>
            </a:pPr>
            <a:r>
              <a:rPr lang="en-US" sz="1050" b="1" dirty="0">
                <a:solidFill>
                  <a:schemeClr val="tx1"/>
                </a:solidFill>
                <a:latin typeface="+mn-lt"/>
                <a:ea typeface="+mn-ea"/>
                <a:cs typeface="+mn-cs"/>
              </a:rPr>
              <a:t>Traditional Test and Train Sampling</a:t>
            </a:r>
          </a:p>
          <a:p>
            <a:pPr marL="171450" marR="0" indent="-171450" algn="l" defTabSz="914400" rtl="0" eaLnBrk="1" fontAlgn="base" latinLnBrk="0" hangingPunct="1">
              <a:lnSpc>
                <a:spcPct val="100000"/>
              </a:lnSpc>
              <a:spcBef>
                <a:spcPts val="200"/>
              </a:spcBef>
              <a:spcAft>
                <a:spcPct val="0"/>
              </a:spcAft>
              <a:buClrTx/>
              <a:buSzTx/>
              <a:buFont typeface="Wingdings" panose="05000000000000000000" pitchFamily="2" charset="2"/>
              <a:buChar char="§"/>
              <a:tabLst/>
            </a:pPr>
            <a:r>
              <a:rPr lang="en-US" sz="1050" dirty="0">
                <a:solidFill>
                  <a:schemeClr val="tx1"/>
                </a:solidFill>
                <a:latin typeface="+mn-lt"/>
                <a:ea typeface="+mn-ea"/>
                <a:cs typeface="+mn-cs"/>
              </a:rPr>
              <a:t>Segregate data into test and train sample</a:t>
            </a:r>
          </a:p>
          <a:p>
            <a:pPr marL="171450" marR="0" indent="-171450" algn="l" defTabSz="914400" rtl="0" eaLnBrk="1" fontAlgn="base" latinLnBrk="0" hangingPunct="1">
              <a:lnSpc>
                <a:spcPct val="100000"/>
              </a:lnSpc>
              <a:spcBef>
                <a:spcPts val="200"/>
              </a:spcBef>
              <a:spcAft>
                <a:spcPct val="0"/>
              </a:spcAft>
              <a:buClrTx/>
              <a:buSzTx/>
              <a:buFont typeface="Wingdings" panose="05000000000000000000" pitchFamily="2" charset="2"/>
              <a:buChar char="§"/>
              <a:tabLst/>
            </a:pPr>
            <a:r>
              <a:rPr lang="en-US" sz="1050" dirty="0">
                <a:solidFill>
                  <a:schemeClr val="tx1"/>
                </a:solidFill>
              </a:rPr>
              <a:t>Typically the split between train and test is taken as 80-20% or 75-25% of observations respectively</a:t>
            </a:r>
          </a:p>
          <a:p>
            <a:pPr marL="171450" marR="0" indent="-171450" algn="l" defTabSz="914400" rtl="0" eaLnBrk="1" fontAlgn="base" latinLnBrk="0" hangingPunct="1">
              <a:lnSpc>
                <a:spcPct val="100000"/>
              </a:lnSpc>
              <a:spcBef>
                <a:spcPts val="200"/>
              </a:spcBef>
              <a:spcAft>
                <a:spcPct val="0"/>
              </a:spcAft>
              <a:buClrTx/>
              <a:buSzTx/>
              <a:buFont typeface="Wingdings" panose="05000000000000000000" pitchFamily="2" charset="2"/>
              <a:buChar char="§"/>
              <a:tabLst/>
            </a:pPr>
            <a:r>
              <a:rPr lang="en-US" sz="1050" dirty="0">
                <a:solidFill>
                  <a:schemeClr val="tx1"/>
                </a:solidFill>
              </a:rPr>
              <a:t>Model is trained on full training dataset and forecast accuracy is measured on test dataset</a:t>
            </a:r>
          </a:p>
        </p:txBody>
      </p:sp>
      <p:sp>
        <p:nvSpPr>
          <p:cNvPr id="5" name="Rectangle: Rounded Corners 4">
            <a:extLst>
              <a:ext uri="{FF2B5EF4-FFF2-40B4-BE49-F238E27FC236}">
                <a16:creationId xmlns:a16="http://schemas.microsoft.com/office/drawing/2014/main" id="{72A7081C-3562-41B2-A257-4A8690A15ED4}"/>
              </a:ext>
            </a:extLst>
          </p:cNvPr>
          <p:cNvSpPr/>
          <p:nvPr/>
        </p:nvSpPr>
        <p:spPr bwMode="auto">
          <a:xfrm>
            <a:off x="331793" y="2934086"/>
            <a:ext cx="2057400" cy="2956559"/>
          </a:xfrm>
          <a:prstGeom prst="roundRect">
            <a:avLst>
              <a:gd name="adj" fmla="val 7894"/>
            </a:avLst>
          </a:prstGeom>
          <a:solidFill>
            <a:schemeClr val="bg1">
              <a:lumMod val="95000"/>
            </a:schemeClr>
          </a:solidFill>
          <a:ln w="19050">
            <a:solidFill>
              <a:srgbClr val="80000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algn="l" eaLnBrk="1" hangingPunct="1">
              <a:spcBef>
                <a:spcPts val="200"/>
              </a:spcBef>
              <a:buClrTx/>
            </a:pPr>
            <a:r>
              <a:rPr lang="en-US" sz="1050" b="1" dirty="0">
                <a:solidFill>
                  <a:schemeClr val="tx1"/>
                </a:solidFill>
              </a:rPr>
              <a:t>Time Series Cross Validation</a:t>
            </a:r>
          </a:p>
          <a:p>
            <a:pPr marL="171450" indent="-171450" algn="l" eaLnBrk="1" hangingPunct="1">
              <a:spcBef>
                <a:spcPts val="200"/>
              </a:spcBef>
              <a:buClrTx/>
              <a:buFont typeface="Wingdings" panose="05000000000000000000" pitchFamily="2" charset="2"/>
              <a:buChar char="§"/>
            </a:pPr>
            <a:r>
              <a:rPr lang="en-US" sz="1050" dirty="0">
                <a:solidFill>
                  <a:schemeClr val="tx1"/>
                </a:solidFill>
              </a:rPr>
              <a:t>Multiple test sets are created with one observation each</a:t>
            </a:r>
          </a:p>
          <a:p>
            <a:pPr marL="171450" indent="-171450" algn="l" eaLnBrk="1" hangingPunct="1">
              <a:spcBef>
                <a:spcPts val="200"/>
              </a:spcBef>
              <a:buClrTx/>
              <a:buFont typeface="Wingdings" panose="05000000000000000000" pitchFamily="2" charset="2"/>
              <a:buChar char="§"/>
            </a:pPr>
            <a:r>
              <a:rPr lang="en-US" sz="1050" dirty="0">
                <a:solidFill>
                  <a:schemeClr val="tx1"/>
                </a:solidFill>
              </a:rPr>
              <a:t>All the observations before the test observation forms the training set</a:t>
            </a:r>
          </a:p>
          <a:p>
            <a:pPr marL="171450" indent="-171450" algn="l" eaLnBrk="1" hangingPunct="1">
              <a:spcBef>
                <a:spcPts val="200"/>
              </a:spcBef>
              <a:buClrTx/>
              <a:buFont typeface="Wingdings" panose="05000000000000000000" pitchFamily="2" charset="2"/>
              <a:buChar char="§"/>
            </a:pPr>
            <a:r>
              <a:rPr lang="en-US" sz="1050" dirty="0">
                <a:solidFill>
                  <a:schemeClr val="tx1"/>
                </a:solidFill>
              </a:rPr>
              <a:t>Model is trained on the training set</a:t>
            </a:r>
          </a:p>
          <a:p>
            <a:pPr marL="171450" indent="-171450" algn="l" eaLnBrk="1" hangingPunct="1">
              <a:spcBef>
                <a:spcPts val="200"/>
              </a:spcBef>
              <a:buClrTx/>
              <a:buFont typeface="Wingdings" panose="05000000000000000000" pitchFamily="2" charset="2"/>
              <a:buChar char="§"/>
            </a:pPr>
            <a:r>
              <a:rPr lang="en-US" sz="1050" dirty="0">
                <a:solidFill>
                  <a:schemeClr val="tx1"/>
                </a:solidFill>
              </a:rPr>
              <a:t>Model forecast accuracy is measured by averaging value over different test sets</a:t>
            </a:r>
          </a:p>
          <a:p>
            <a:pPr marL="171450" indent="-171450" algn="l" eaLnBrk="1" hangingPunct="1">
              <a:spcBef>
                <a:spcPts val="200"/>
              </a:spcBef>
              <a:buClrTx/>
              <a:buFont typeface="Wingdings" panose="05000000000000000000" pitchFamily="2" charset="2"/>
              <a:buChar char="§"/>
            </a:pPr>
            <a:r>
              <a:rPr lang="en-US" sz="1050" dirty="0">
                <a:solidFill>
                  <a:schemeClr val="tx1"/>
                </a:solidFill>
              </a:rPr>
              <a:t>The accuracy values generated are more robust to be communicated</a:t>
            </a:r>
          </a:p>
        </p:txBody>
      </p:sp>
      <p:grpSp>
        <p:nvGrpSpPr>
          <p:cNvPr id="114" name="Group 113">
            <a:extLst>
              <a:ext uri="{FF2B5EF4-FFF2-40B4-BE49-F238E27FC236}">
                <a16:creationId xmlns:a16="http://schemas.microsoft.com/office/drawing/2014/main" id="{F3A34EEB-12CE-4CF1-8C9D-00DB57D32AEB}"/>
              </a:ext>
            </a:extLst>
          </p:cNvPr>
          <p:cNvGrpSpPr/>
          <p:nvPr/>
        </p:nvGrpSpPr>
        <p:grpSpPr>
          <a:xfrm>
            <a:off x="2663240" y="1426653"/>
            <a:ext cx="6629400" cy="1019884"/>
            <a:chOff x="2663240" y="1426653"/>
            <a:chExt cx="6629400" cy="1019884"/>
          </a:xfrm>
        </p:grpSpPr>
        <p:cxnSp>
          <p:nvCxnSpPr>
            <p:cNvPr id="6" name="Straight Connector 5">
              <a:extLst>
                <a:ext uri="{FF2B5EF4-FFF2-40B4-BE49-F238E27FC236}">
                  <a16:creationId xmlns:a16="http://schemas.microsoft.com/office/drawing/2014/main" id="{19ED048D-0552-4151-A2A0-1E775D0FC057}"/>
                </a:ext>
              </a:extLst>
            </p:cNvPr>
            <p:cNvCxnSpPr/>
            <p:nvPr/>
          </p:nvCxnSpPr>
          <p:spPr bwMode="auto">
            <a:xfrm>
              <a:off x="2663240" y="1495233"/>
              <a:ext cx="6629400" cy="0"/>
            </a:xfrm>
            <a:prstGeom prst="line">
              <a:avLst/>
            </a:prstGeom>
            <a:pattFill prst="pct50">
              <a:fgClr>
                <a:schemeClr val="hlink"/>
              </a:fgClr>
              <a:bgClr>
                <a:srgbClr val="FFFFFF"/>
              </a:bgClr>
            </a:pattFill>
            <a:ln w="9525" cap="flat" cmpd="sng" algn="ctr">
              <a:solidFill>
                <a:schemeClr val="hlink"/>
              </a:solidFill>
              <a:prstDash val="solid"/>
              <a:round/>
              <a:headEnd type="none" w="med" len="med"/>
              <a:tailEnd type="none" w="med" len="med"/>
            </a:ln>
            <a:effectLst/>
          </p:spPr>
        </p:cxnSp>
        <p:sp>
          <p:nvSpPr>
            <p:cNvPr id="7" name="Oval 6">
              <a:extLst>
                <a:ext uri="{FF2B5EF4-FFF2-40B4-BE49-F238E27FC236}">
                  <a16:creationId xmlns:a16="http://schemas.microsoft.com/office/drawing/2014/main" id="{EEB472B9-995C-46D7-808C-BB891268C6CE}"/>
                </a:ext>
              </a:extLst>
            </p:cNvPr>
            <p:cNvSpPr/>
            <p:nvPr/>
          </p:nvSpPr>
          <p:spPr bwMode="auto">
            <a:xfrm>
              <a:off x="2815640" y="1426653"/>
              <a:ext cx="137160" cy="137160"/>
            </a:xfrm>
            <a:prstGeom prst="ellipse">
              <a:avLst/>
            </a:prstGeom>
            <a:solidFill>
              <a:schemeClr val="tx2">
                <a:lumMod val="60000"/>
                <a:lumOff val="40000"/>
              </a:schemeClr>
            </a:solidFill>
            <a:ln w="12700">
              <a:solidFill>
                <a:schemeClr val="accent1"/>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8" name="Oval 7">
              <a:extLst>
                <a:ext uri="{FF2B5EF4-FFF2-40B4-BE49-F238E27FC236}">
                  <a16:creationId xmlns:a16="http://schemas.microsoft.com/office/drawing/2014/main" id="{B768DD77-F44E-4DC1-ABB6-FD6920C2FC1E}"/>
                </a:ext>
              </a:extLst>
            </p:cNvPr>
            <p:cNvSpPr/>
            <p:nvPr/>
          </p:nvSpPr>
          <p:spPr bwMode="auto">
            <a:xfrm>
              <a:off x="3403469" y="1426653"/>
              <a:ext cx="137160" cy="137160"/>
            </a:xfrm>
            <a:prstGeom prst="ellipse">
              <a:avLst/>
            </a:prstGeom>
            <a:solidFill>
              <a:schemeClr val="tx2">
                <a:lumMod val="60000"/>
                <a:lumOff val="40000"/>
              </a:schemeClr>
            </a:solidFill>
            <a:ln w="12700">
              <a:solidFill>
                <a:schemeClr val="accent1"/>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9" name="Oval 8">
              <a:extLst>
                <a:ext uri="{FF2B5EF4-FFF2-40B4-BE49-F238E27FC236}">
                  <a16:creationId xmlns:a16="http://schemas.microsoft.com/office/drawing/2014/main" id="{D5596686-60FC-43CD-B14B-FA6E9BB22A75}"/>
                </a:ext>
              </a:extLst>
            </p:cNvPr>
            <p:cNvSpPr/>
            <p:nvPr/>
          </p:nvSpPr>
          <p:spPr bwMode="auto">
            <a:xfrm>
              <a:off x="3991298" y="1426653"/>
              <a:ext cx="137160" cy="137160"/>
            </a:xfrm>
            <a:prstGeom prst="ellipse">
              <a:avLst/>
            </a:prstGeom>
            <a:solidFill>
              <a:schemeClr val="tx2">
                <a:lumMod val="60000"/>
                <a:lumOff val="40000"/>
              </a:schemeClr>
            </a:solidFill>
            <a:ln w="12700">
              <a:solidFill>
                <a:schemeClr val="accent1"/>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10" name="Oval 9">
              <a:extLst>
                <a:ext uri="{FF2B5EF4-FFF2-40B4-BE49-F238E27FC236}">
                  <a16:creationId xmlns:a16="http://schemas.microsoft.com/office/drawing/2014/main" id="{012B2F56-330F-48F6-BD8C-39ECE01969BF}"/>
                </a:ext>
              </a:extLst>
            </p:cNvPr>
            <p:cNvSpPr/>
            <p:nvPr/>
          </p:nvSpPr>
          <p:spPr bwMode="auto">
            <a:xfrm>
              <a:off x="4579127" y="1426653"/>
              <a:ext cx="137160" cy="137160"/>
            </a:xfrm>
            <a:prstGeom prst="ellipse">
              <a:avLst/>
            </a:prstGeom>
            <a:solidFill>
              <a:schemeClr val="tx2">
                <a:lumMod val="60000"/>
                <a:lumOff val="40000"/>
              </a:schemeClr>
            </a:solidFill>
            <a:ln w="12700">
              <a:solidFill>
                <a:schemeClr val="accent1"/>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11" name="Oval 10">
              <a:extLst>
                <a:ext uri="{FF2B5EF4-FFF2-40B4-BE49-F238E27FC236}">
                  <a16:creationId xmlns:a16="http://schemas.microsoft.com/office/drawing/2014/main" id="{F7FE609B-AC66-4BB1-920A-7E1113C7807B}"/>
                </a:ext>
              </a:extLst>
            </p:cNvPr>
            <p:cNvSpPr/>
            <p:nvPr/>
          </p:nvSpPr>
          <p:spPr bwMode="auto">
            <a:xfrm>
              <a:off x="5166956" y="1426653"/>
              <a:ext cx="137160" cy="137160"/>
            </a:xfrm>
            <a:prstGeom prst="ellipse">
              <a:avLst/>
            </a:prstGeom>
            <a:solidFill>
              <a:schemeClr val="tx2">
                <a:lumMod val="60000"/>
                <a:lumOff val="40000"/>
              </a:schemeClr>
            </a:solidFill>
            <a:ln w="12700">
              <a:solidFill>
                <a:schemeClr val="accent1"/>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12" name="Oval 11">
              <a:extLst>
                <a:ext uri="{FF2B5EF4-FFF2-40B4-BE49-F238E27FC236}">
                  <a16:creationId xmlns:a16="http://schemas.microsoft.com/office/drawing/2014/main" id="{65A3153E-4C1F-4D67-871A-8D7DBA58E199}"/>
                </a:ext>
              </a:extLst>
            </p:cNvPr>
            <p:cNvSpPr/>
            <p:nvPr/>
          </p:nvSpPr>
          <p:spPr bwMode="auto">
            <a:xfrm>
              <a:off x="5754785" y="1426653"/>
              <a:ext cx="137160" cy="137160"/>
            </a:xfrm>
            <a:prstGeom prst="ellipse">
              <a:avLst/>
            </a:prstGeom>
            <a:solidFill>
              <a:schemeClr val="tx2">
                <a:lumMod val="60000"/>
                <a:lumOff val="40000"/>
              </a:schemeClr>
            </a:solidFill>
            <a:ln w="12700">
              <a:solidFill>
                <a:schemeClr val="accent1"/>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13" name="Oval 12">
              <a:extLst>
                <a:ext uri="{FF2B5EF4-FFF2-40B4-BE49-F238E27FC236}">
                  <a16:creationId xmlns:a16="http://schemas.microsoft.com/office/drawing/2014/main" id="{C9CCB3C3-1B70-4811-9F2D-296D8E5407DF}"/>
                </a:ext>
              </a:extLst>
            </p:cNvPr>
            <p:cNvSpPr/>
            <p:nvPr/>
          </p:nvSpPr>
          <p:spPr bwMode="auto">
            <a:xfrm>
              <a:off x="6342614" y="1426653"/>
              <a:ext cx="137160" cy="137160"/>
            </a:xfrm>
            <a:prstGeom prst="ellipse">
              <a:avLst/>
            </a:prstGeom>
            <a:solidFill>
              <a:schemeClr val="tx2">
                <a:lumMod val="60000"/>
                <a:lumOff val="40000"/>
              </a:schemeClr>
            </a:solidFill>
            <a:ln w="12700">
              <a:solidFill>
                <a:schemeClr val="accent1"/>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14" name="Oval 13">
              <a:extLst>
                <a:ext uri="{FF2B5EF4-FFF2-40B4-BE49-F238E27FC236}">
                  <a16:creationId xmlns:a16="http://schemas.microsoft.com/office/drawing/2014/main" id="{8456EF03-7008-4FF2-9649-CA092CD322DE}"/>
                </a:ext>
              </a:extLst>
            </p:cNvPr>
            <p:cNvSpPr/>
            <p:nvPr/>
          </p:nvSpPr>
          <p:spPr bwMode="auto">
            <a:xfrm>
              <a:off x="6930440" y="1426653"/>
              <a:ext cx="137160" cy="137160"/>
            </a:xfrm>
            <a:prstGeom prst="ellipse">
              <a:avLst/>
            </a:prstGeom>
            <a:solidFill>
              <a:schemeClr val="tx2">
                <a:lumMod val="60000"/>
                <a:lumOff val="40000"/>
              </a:schemeClr>
            </a:solidFill>
            <a:ln w="12700">
              <a:solidFill>
                <a:schemeClr val="accent1"/>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15" name="Oval 14">
              <a:extLst>
                <a:ext uri="{FF2B5EF4-FFF2-40B4-BE49-F238E27FC236}">
                  <a16:creationId xmlns:a16="http://schemas.microsoft.com/office/drawing/2014/main" id="{6BE27A45-FEE0-479C-986B-426B251A54E8}"/>
                </a:ext>
              </a:extLst>
            </p:cNvPr>
            <p:cNvSpPr/>
            <p:nvPr/>
          </p:nvSpPr>
          <p:spPr bwMode="auto">
            <a:xfrm>
              <a:off x="7513161" y="1426653"/>
              <a:ext cx="137160" cy="137160"/>
            </a:xfrm>
            <a:prstGeom prst="ellipse">
              <a:avLst/>
            </a:prstGeom>
            <a:solidFill>
              <a:schemeClr val="bg2">
                <a:lumMod val="60000"/>
                <a:lumOff val="40000"/>
              </a:schemeClr>
            </a:solidFill>
            <a:ln w="12700">
              <a:solidFill>
                <a:srgbClr val="006666"/>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16" name="Oval 15">
              <a:extLst>
                <a:ext uri="{FF2B5EF4-FFF2-40B4-BE49-F238E27FC236}">
                  <a16:creationId xmlns:a16="http://schemas.microsoft.com/office/drawing/2014/main" id="{40EDAC42-7E34-4654-B130-4297DEAD69BE}"/>
                </a:ext>
              </a:extLst>
            </p:cNvPr>
            <p:cNvSpPr/>
            <p:nvPr/>
          </p:nvSpPr>
          <p:spPr bwMode="auto">
            <a:xfrm>
              <a:off x="8264789" y="1426653"/>
              <a:ext cx="137160" cy="137160"/>
            </a:xfrm>
            <a:prstGeom prst="ellipse">
              <a:avLst/>
            </a:prstGeom>
            <a:solidFill>
              <a:schemeClr val="bg2">
                <a:lumMod val="60000"/>
                <a:lumOff val="40000"/>
              </a:schemeClr>
            </a:solidFill>
            <a:ln w="12700">
              <a:solidFill>
                <a:srgbClr val="006666"/>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17" name="Oval 16">
              <a:extLst>
                <a:ext uri="{FF2B5EF4-FFF2-40B4-BE49-F238E27FC236}">
                  <a16:creationId xmlns:a16="http://schemas.microsoft.com/office/drawing/2014/main" id="{717448B0-DEBD-48B6-B705-0D16E83A5CFF}"/>
                </a:ext>
              </a:extLst>
            </p:cNvPr>
            <p:cNvSpPr/>
            <p:nvPr/>
          </p:nvSpPr>
          <p:spPr bwMode="auto">
            <a:xfrm>
              <a:off x="9016416" y="1426653"/>
              <a:ext cx="137160" cy="137160"/>
            </a:xfrm>
            <a:prstGeom prst="ellipse">
              <a:avLst/>
            </a:prstGeom>
            <a:solidFill>
              <a:schemeClr val="bg2">
                <a:lumMod val="60000"/>
                <a:lumOff val="40000"/>
              </a:schemeClr>
            </a:solidFill>
            <a:ln w="12700">
              <a:solidFill>
                <a:srgbClr val="006666"/>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18" name="Right Brace 17">
              <a:extLst>
                <a:ext uri="{FF2B5EF4-FFF2-40B4-BE49-F238E27FC236}">
                  <a16:creationId xmlns:a16="http://schemas.microsoft.com/office/drawing/2014/main" id="{BD94328B-9AA0-4EB6-89A4-2B34B9F07BF1}"/>
                </a:ext>
              </a:extLst>
            </p:cNvPr>
            <p:cNvSpPr/>
            <p:nvPr/>
          </p:nvSpPr>
          <p:spPr bwMode="auto">
            <a:xfrm rot="5400000">
              <a:off x="4804734" y="-332479"/>
              <a:ext cx="297994" cy="4227738"/>
            </a:xfrm>
            <a:prstGeom prst="rightBrace">
              <a:avLst>
                <a:gd name="adj1" fmla="val 21821"/>
                <a:gd name="adj2" fmla="val 50000"/>
              </a:avLst>
            </a:prstGeom>
            <a:ln>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vert="horz" wrap="none" lIns="45720" tIns="45720" rIns="45720" bIns="45720" numCol="1" rtlCol="0" anchor="ctr" anchorCtr="0" compatLnSpc="1">
              <a:prstTxWarp prst="textNoShape">
                <a:avLst/>
              </a:prstTxWarp>
            </a:bodyPr>
            <a:lstStyle/>
            <a:p>
              <a:pPr marL="234950" marR="0" indent="-234950" algn="ctr" defTabSz="914400" rtl="0" eaLnBrk="0" fontAlgn="base" latinLnBrk="0" hangingPunct="0">
                <a:lnSpc>
                  <a:spcPct val="100000"/>
                </a:lnSpc>
                <a:spcBef>
                  <a:spcPct val="10000"/>
                </a:spcBef>
                <a:spcAft>
                  <a:spcPct val="0"/>
                </a:spcAft>
                <a:buClr>
                  <a:srgbClr val="0B1F65"/>
                </a:buClr>
                <a:buSzTx/>
                <a:buFont typeface="Webdings" pitchFamily="18" charset="2"/>
                <a:buNone/>
                <a:tabLst/>
              </a:pPr>
              <a:endParaRPr kumimoji="0" lang="en-US" sz="1100" b="1" i="0" u="none" strike="noStrike" cap="none" normalizeH="0" baseline="0" dirty="0">
                <a:ln>
                  <a:noFill/>
                </a:ln>
                <a:solidFill>
                  <a:schemeClr val="tx1"/>
                </a:solidFill>
                <a:effectLst/>
                <a:latin typeface="Arial" charset="0"/>
                <a:cs typeface="Times New Roman" pitchFamily="18" charset="0"/>
              </a:endParaRPr>
            </a:p>
          </p:txBody>
        </p:sp>
        <p:sp>
          <p:nvSpPr>
            <p:cNvPr id="19" name="Right Brace 18">
              <a:extLst>
                <a:ext uri="{FF2B5EF4-FFF2-40B4-BE49-F238E27FC236}">
                  <a16:creationId xmlns:a16="http://schemas.microsoft.com/office/drawing/2014/main" id="{E85D73B5-E777-4615-8879-7EC70B063185}"/>
                </a:ext>
              </a:extLst>
            </p:cNvPr>
            <p:cNvSpPr/>
            <p:nvPr/>
          </p:nvSpPr>
          <p:spPr bwMode="auto">
            <a:xfrm rot="5400000">
              <a:off x="8184371" y="961184"/>
              <a:ext cx="297994" cy="1640414"/>
            </a:xfrm>
            <a:prstGeom prst="rightBrace">
              <a:avLst>
                <a:gd name="adj1" fmla="val 18449"/>
                <a:gd name="adj2" fmla="val 50000"/>
              </a:avLst>
            </a:prstGeom>
            <a:ln>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vert="horz" wrap="none" lIns="45720" tIns="45720" rIns="45720" bIns="45720" numCol="1" rtlCol="0" anchor="ctr" anchorCtr="0" compatLnSpc="1">
              <a:prstTxWarp prst="textNoShape">
                <a:avLst/>
              </a:prstTxWarp>
            </a:bodyPr>
            <a:lstStyle/>
            <a:p>
              <a:pPr marL="234950" marR="0" indent="-234950" algn="ctr" defTabSz="914400" rtl="0" eaLnBrk="0" fontAlgn="base" latinLnBrk="0" hangingPunct="0">
                <a:lnSpc>
                  <a:spcPct val="100000"/>
                </a:lnSpc>
                <a:spcBef>
                  <a:spcPct val="10000"/>
                </a:spcBef>
                <a:spcAft>
                  <a:spcPct val="0"/>
                </a:spcAft>
                <a:buClr>
                  <a:srgbClr val="0B1F65"/>
                </a:buClr>
                <a:buSzTx/>
                <a:buFont typeface="Webdings" pitchFamily="18" charset="2"/>
                <a:buNone/>
                <a:tabLst/>
              </a:pPr>
              <a:endParaRPr kumimoji="0" lang="en-US" sz="1100" b="1" i="0" u="none" strike="noStrike" cap="none" normalizeH="0" baseline="0" dirty="0">
                <a:ln>
                  <a:noFill/>
                </a:ln>
                <a:solidFill>
                  <a:schemeClr val="tx1"/>
                </a:solidFill>
                <a:effectLst/>
                <a:latin typeface="Arial" charset="0"/>
                <a:cs typeface="Times New Roman" pitchFamily="18" charset="0"/>
              </a:endParaRPr>
            </a:p>
          </p:txBody>
        </p:sp>
        <p:sp>
          <p:nvSpPr>
            <p:cNvPr id="20" name="Rectangle: Rounded Corners 19">
              <a:extLst>
                <a:ext uri="{FF2B5EF4-FFF2-40B4-BE49-F238E27FC236}">
                  <a16:creationId xmlns:a16="http://schemas.microsoft.com/office/drawing/2014/main" id="{B051E285-7BAC-4544-97A6-FC2B27E619D3}"/>
                </a:ext>
              </a:extLst>
            </p:cNvPr>
            <p:cNvSpPr/>
            <p:nvPr/>
          </p:nvSpPr>
          <p:spPr bwMode="auto">
            <a:xfrm>
              <a:off x="4261870" y="1998205"/>
              <a:ext cx="1398813" cy="448332"/>
            </a:xfrm>
            <a:prstGeom prst="roundRect">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ts val="200"/>
                </a:spcBef>
                <a:spcAft>
                  <a:spcPct val="0"/>
                </a:spcAft>
                <a:buClrTx/>
                <a:buSzTx/>
                <a:tabLst/>
              </a:pPr>
              <a:r>
                <a:rPr lang="en-US" sz="1200" b="1" dirty="0">
                  <a:solidFill>
                    <a:schemeClr val="bg1"/>
                  </a:solidFill>
                  <a:latin typeface="+mn-lt"/>
                  <a:ea typeface="+mn-ea"/>
                  <a:cs typeface="+mn-cs"/>
                </a:rPr>
                <a:t>Train Sample</a:t>
              </a:r>
            </a:p>
            <a:p>
              <a:pPr marR="0" defTabSz="914400" rtl="0" eaLnBrk="1" fontAlgn="base" latinLnBrk="0" hangingPunct="1">
                <a:lnSpc>
                  <a:spcPct val="100000"/>
                </a:lnSpc>
                <a:spcBef>
                  <a:spcPts val="200"/>
                </a:spcBef>
                <a:spcAft>
                  <a:spcPct val="0"/>
                </a:spcAft>
                <a:buClrTx/>
                <a:buSzTx/>
                <a:tabLst/>
              </a:pPr>
              <a:r>
                <a:rPr lang="en-US" sz="1200" b="1" dirty="0">
                  <a:solidFill>
                    <a:schemeClr val="bg1"/>
                  </a:solidFill>
                </a:rPr>
                <a:t>(In-Sample)</a:t>
              </a:r>
              <a:endParaRPr lang="en-US" sz="1200" b="1" dirty="0">
                <a:solidFill>
                  <a:schemeClr val="bg1"/>
                </a:solidFill>
                <a:latin typeface="+mn-lt"/>
                <a:ea typeface="+mn-ea"/>
                <a:cs typeface="+mn-cs"/>
              </a:endParaRPr>
            </a:p>
          </p:txBody>
        </p:sp>
        <p:sp>
          <p:nvSpPr>
            <p:cNvPr id="21" name="Rectangle: Rounded Corners 20">
              <a:extLst>
                <a:ext uri="{FF2B5EF4-FFF2-40B4-BE49-F238E27FC236}">
                  <a16:creationId xmlns:a16="http://schemas.microsoft.com/office/drawing/2014/main" id="{B1345C8A-4D3C-4154-AD44-2F77AED4EA35}"/>
                </a:ext>
              </a:extLst>
            </p:cNvPr>
            <p:cNvSpPr/>
            <p:nvPr/>
          </p:nvSpPr>
          <p:spPr bwMode="auto">
            <a:xfrm>
              <a:off x="7645998" y="1998205"/>
              <a:ext cx="1398813" cy="448332"/>
            </a:xfrm>
            <a:prstGeom prst="roundRect">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ts val="200"/>
                </a:spcBef>
                <a:spcAft>
                  <a:spcPct val="0"/>
                </a:spcAft>
                <a:buClrTx/>
                <a:buSzTx/>
                <a:tabLst/>
              </a:pPr>
              <a:r>
                <a:rPr lang="en-US" sz="1200" b="1" dirty="0">
                  <a:solidFill>
                    <a:schemeClr val="bg1"/>
                  </a:solidFill>
                  <a:latin typeface="+mn-lt"/>
                  <a:ea typeface="+mn-ea"/>
                  <a:cs typeface="+mn-cs"/>
                </a:rPr>
                <a:t>Test Sample</a:t>
              </a:r>
            </a:p>
            <a:p>
              <a:pPr marR="0" defTabSz="914400" rtl="0" eaLnBrk="1" fontAlgn="base" latinLnBrk="0" hangingPunct="1">
                <a:lnSpc>
                  <a:spcPct val="100000"/>
                </a:lnSpc>
                <a:spcBef>
                  <a:spcPts val="200"/>
                </a:spcBef>
                <a:spcAft>
                  <a:spcPct val="0"/>
                </a:spcAft>
                <a:buClrTx/>
                <a:buSzTx/>
                <a:tabLst/>
              </a:pPr>
              <a:r>
                <a:rPr lang="en-US" sz="1200" b="1" dirty="0">
                  <a:solidFill>
                    <a:schemeClr val="bg1"/>
                  </a:solidFill>
                </a:rPr>
                <a:t>(Held-out Sample)</a:t>
              </a:r>
              <a:endParaRPr lang="en-US" sz="1200" b="1" dirty="0">
                <a:solidFill>
                  <a:schemeClr val="bg1"/>
                </a:solidFill>
                <a:latin typeface="+mn-lt"/>
                <a:ea typeface="+mn-ea"/>
                <a:cs typeface="+mn-cs"/>
              </a:endParaRPr>
            </a:p>
          </p:txBody>
        </p:sp>
      </p:grpSp>
      <p:grpSp>
        <p:nvGrpSpPr>
          <p:cNvPr id="22" name="Group 21">
            <a:extLst>
              <a:ext uri="{FF2B5EF4-FFF2-40B4-BE49-F238E27FC236}">
                <a16:creationId xmlns:a16="http://schemas.microsoft.com/office/drawing/2014/main" id="{53E0B8A7-5B2C-4EF8-8A2C-1E74EFD1EA62}"/>
              </a:ext>
            </a:extLst>
          </p:cNvPr>
          <p:cNvGrpSpPr/>
          <p:nvPr/>
        </p:nvGrpSpPr>
        <p:grpSpPr>
          <a:xfrm>
            <a:off x="2683602" y="2918958"/>
            <a:ext cx="6629400" cy="137160"/>
            <a:chOff x="2757770" y="3125750"/>
            <a:chExt cx="6629400" cy="137160"/>
          </a:xfrm>
        </p:grpSpPr>
        <p:cxnSp>
          <p:nvCxnSpPr>
            <p:cNvPr id="23" name="Straight Connector 22">
              <a:extLst>
                <a:ext uri="{FF2B5EF4-FFF2-40B4-BE49-F238E27FC236}">
                  <a16:creationId xmlns:a16="http://schemas.microsoft.com/office/drawing/2014/main" id="{00A5F519-D6FC-4F3A-BE55-DF224A3AA1F0}"/>
                </a:ext>
              </a:extLst>
            </p:cNvPr>
            <p:cNvCxnSpPr/>
            <p:nvPr/>
          </p:nvCxnSpPr>
          <p:spPr bwMode="auto">
            <a:xfrm>
              <a:off x="2757770" y="3194330"/>
              <a:ext cx="6629400" cy="0"/>
            </a:xfrm>
            <a:prstGeom prst="line">
              <a:avLst/>
            </a:prstGeom>
            <a:pattFill prst="pct50">
              <a:fgClr>
                <a:schemeClr val="hlink"/>
              </a:fgClr>
              <a:bgClr>
                <a:srgbClr val="FFFFFF"/>
              </a:bgClr>
            </a:pattFill>
            <a:ln w="9525" cap="flat" cmpd="sng" algn="ctr">
              <a:solidFill>
                <a:schemeClr val="hlink"/>
              </a:solidFill>
              <a:prstDash val="solid"/>
              <a:round/>
              <a:headEnd type="none" w="med" len="med"/>
              <a:tailEnd type="none" w="med" len="med"/>
            </a:ln>
            <a:effectLst/>
          </p:spPr>
        </p:cxnSp>
        <p:sp>
          <p:nvSpPr>
            <p:cNvPr id="24" name="Oval 23">
              <a:extLst>
                <a:ext uri="{FF2B5EF4-FFF2-40B4-BE49-F238E27FC236}">
                  <a16:creationId xmlns:a16="http://schemas.microsoft.com/office/drawing/2014/main" id="{36C5DFCD-8487-4928-B1E6-E5F598DF31BF}"/>
                </a:ext>
              </a:extLst>
            </p:cNvPr>
            <p:cNvSpPr/>
            <p:nvPr/>
          </p:nvSpPr>
          <p:spPr bwMode="auto">
            <a:xfrm>
              <a:off x="2910170" y="3125750"/>
              <a:ext cx="137160" cy="137160"/>
            </a:xfrm>
            <a:prstGeom prst="ellipse">
              <a:avLst/>
            </a:prstGeom>
            <a:solidFill>
              <a:schemeClr val="tx2">
                <a:lumMod val="60000"/>
                <a:lumOff val="40000"/>
              </a:schemeClr>
            </a:solidFill>
            <a:ln w="12700">
              <a:solidFill>
                <a:schemeClr val="accent1"/>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25" name="Oval 24">
              <a:extLst>
                <a:ext uri="{FF2B5EF4-FFF2-40B4-BE49-F238E27FC236}">
                  <a16:creationId xmlns:a16="http://schemas.microsoft.com/office/drawing/2014/main" id="{2BE53C45-8DA0-4DAA-958B-C15AD14B445F}"/>
                </a:ext>
              </a:extLst>
            </p:cNvPr>
            <p:cNvSpPr/>
            <p:nvPr/>
          </p:nvSpPr>
          <p:spPr bwMode="auto">
            <a:xfrm>
              <a:off x="3497999" y="3125750"/>
              <a:ext cx="137160" cy="137160"/>
            </a:xfrm>
            <a:prstGeom prst="ellipse">
              <a:avLst/>
            </a:prstGeom>
            <a:solidFill>
              <a:schemeClr val="tx2">
                <a:lumMod val="60000"/>
                <a:lumOff val="40000"/>
              </a:schemeClr>
            </a:solidFill>
            <a:ln w="12700">
              <a:solidFill>
                <a:schemeClr val="accent1"/>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26" name="Oval 25">
              <a:extLst>
                <a:ext uri="{FF2B5EF4-FFF2-40B4-BE49-F238E27FC236}">
                  <a16:creationId xmlns:a16="http://schemas.microsoft.com/office/drawing/2014/main" id="{14FE27A3-AA8D-4BA2-9D51-6B756B679C26}"/>
                </a:ext>
              </a:extLst>
            </p:cNvPr>
            <p:cNvSpPr/>
            <p:nvPr/>
          </p:nvSpPr>
          <p:spPr bwMode="auto">
            <a:xfrm>
              <a:off x="4085828" y="3125750"/>
              <a:ext cx="137160" cy="137160"/>
            </a:xfrm>
            <a:prstGeom prst="ellipse">
              <a:avLst/>
            </a:prstGeom>
            <a:solidFill>
              <a:schemeClr val="tx2">
                <a:lumMod val="60000"/>
                <a:lumOff val="40000"/>
              </a:schemeClr>
            </a:solidFill>
            <a:ln w="12700">
              <a:solidFill>
                <a:schemeClr val="accent1"/>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27" name="Oval 26">
              <a:extLst>
                <a:ext uri="{FF2B5EF4-FFF2-40B4-BE49-F238E27FC236}">
                  <a16:creationId xmlns:a16="http://schemas.microsoft.com/office/drawing/2014/main" id="{4B9F24B2-0EF7-49D6-BB9F-A7BC761D33A8}"/>
                </a:ext>
              </a:extLst>
            </p:cNvPr>
            <p:cNvSpPr/>
            <p:nvPr/>
          </p:nvSpPr>
          <p:spPr bwMode="auto">
            <a:xfrm>
              <a:off x="4673657" y="3125750"/>
              <a:ext cx="137160" cy="137160"/>
            </a:xfrm>
            <a:prstGeom prst="ellipse">
              <a:avLst/>
            </a:prstGeom>
            <a:solidFill>
              <a:schemeClr val="tx2">
                <a:lumMod val="60000"/>
                <a:lumOff val="40000"/>
              </a:schemeClr>
            </a:solidFill>
            <a:ln w="12700">
              <a:solidFill>
                <a:schemeClr val="accent1"/>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28" name="Oval 27">
              <a:extLst>
                <a:ext uri="{FF2B5EF4-FFF2-40B4-BE49-F238E27FC236}">
                  <a16:creationId xmlns:a16="http://schemas.microsoft.com/office/drawing/2014/main" id="{20CED504-0759-4223-98EA-9CD287C8AE07}"/>
                </a:ext>
              </a:extLst>
            </p:cNvPr>
            <p:cNvSpPr/>
            <p:nvPr/>
          </p:nvSpPr>
          <p:spPr bwMode="auto">
            <a:xfrm>
              <a:off x="5261486" y="3125750"/>
              <a:ext cx="137160" cy="137160"/>
            </a:xfrm>
            <a:prstGeom prst="ellipse">
              <a:avLst/>
            </a:prstGeom>
            <a:solidFill>
              <a:schemeClr val="bg2">
                <a:lumMod val="60000"/>
                <a:lumOff val="40000"/>
              </a:schemeClr>
            </a:solidFill>
            <a:ln w="12700">
              <a:solidFill>
                <a:srgbClr val="006666"/>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noAutofit/>
            </a:bodyPr>
            <a:lstStyle/>
            <a:p>
              <a:pPr marL="234950" indent="-234950" algn="l" eaLnBrk="1" hangingPunct="1">
                <a:spcBef>
                  <a:spcPct val="100000"/>
                </a:spcBef>
                <a:buClrTx/>
                <a:buChar char="4"/>
              </a:pPr>
              <a:endParaRPr lang="en-US" sz="1600" b="1" dirty="0">
                <a:solidFill>
                  <a:schemeClr val="tx1"/>
                </a:solidFill>
              </a:endParaRPr>
            </a:p>
          </p:txBody>
        </p:sp>
        <p:sp>
          <p:nvSpPr>
            <p:cNvPr id="29" name="Oval 28">
              <a:extLst>
                <a:ext uri="{FF2B5EF4-FFF2-40B4-BE49-F238E27FC236}">
                  <a16:creationId xmlns:a16="http://schemas.microsoft.com/office/drawing/2014/main" id="{006CEFCB-257D-4F01-A6BA-0BBD0ACADC50}"/>
                </a:ext>
              </a:extLst>
            </p:cNvPr>
            <p:cNvSpPr/>
            <p:nvPr/>
          </p:nvSpPr>
          <p:spPr bwMode="auto">
            <a:xfrm>
              <a:off x="5849315" y="3125750"/>
              <a:ext cx="137160" cy="137160"/>
            </a:xfrm>
            <a:prstGeom prst="ellipse">
              <a:avLst/>
            </a:prstGeom>
            <a:solidFill>
              <a:schemeClr val="bg1">
                <a:lumMod val="85000"/>
              </a:schemeClr>
            </a:solidFill>
            <a:ln w="12700">
              <a:solidFill>
                <a:schemeClr val="bg1">
                  <a:lumMod val="50000"/>
                </a:schemeClr>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30" name="Oval 29">
              <a:extLst>
                <a:ext uri="{FF2B5EF4-FFF2-40B4-BE49-F238E27FC236}">
                  <a16:creationId xmlns:a16="http://schemas.microsoft.com/office/drawing/2014/main" id="{EDC29F8B-8DCA-4B1D-A348-C3B0B8EB9418}"/>
                </a:ext>
              </a:extLst>
            </p:cNvPr>
            <p:cNvSpPr/>
            <p:nvPr/>
          </p:nvSpPr>
          <p:spPr bwMode="auto">
            <a:xfrm>
              <a:off x="6437144" y="3125750"/>
              <a:ext cx="137160" cy="137160"/>
            </a:xfrm>
            <a:prstGeom prst="ellipse">
              <a:avLst/>
            </a:prstGeom>
            <a:solidFill>
              <a:schemeClr val="bg1">
                <a:lumMod val="85000"/>
              </a:schemeClr>
            </a:solidFill>
            <a:ln w="12700">
              <a:solidFill>
                <a:schemeClr val="bg1">
                  <a:lumMod val="50000"/>
                </a:schemeClr>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31" name="Oval 30">
              <a:extLst>
                <a:ext uri="{FF2B5EF4-FFF2-40B4-BE49-F238E27FC236}">
                  <a16:creationId xmlns:a16="http://schemas.microsoft.com/office/drawing/2014/main" id="{656A7870-0779-4B74-94AF-20C9C3EB853B}"/>
                </a:ext>
              </a:extLst>
            </p:cNvPr>
            <p:cNvSpPr/>
            <p:nvPr/>
          </p:nvSpPr>
          <p:spPr bwMode="auto">
            <a:xfrm>
              <a:off x="7024970" y="3125750"/>
              <a:ext cx="137160" cy="137160"/>
            </a:xfrm>
            <a:prstGeom prst="ellipse">
              <a:avLst/>
            </a:prstGeom>
            <a:solidFill>
              <a:schemeClr val="bg1">
                <a:lumMod val="85000"/>
              </a:schemeClr>
            </a:solidFill>
            <a:ln w="12700">
              <a:solidFill>
                <a:schemeClr val="bg1">
                  <a:lumMod val="50000"/>
                </a:schemeClr>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32" name="Oval 31">
              <a:extLst>
                <a:ext uri="{FF2B5EF4-FFF2-40B4-BE49-F238E27FC236}">
                  <a16:creationId xmlns:a16="http://schemas.microsoft.com/office/drawing/2014/main" id="{561F3A95-C2A2-4DF5-BC75-65EFB81A88EB}"/>
                </a:ext>
              </a:extLst>
            </p:cNvPr>
            <p:cNvSpPr/>
            <p:nvPr/>
          </p:nvSpPr>
          <p:spPr bwMode="auto">
            <a:xfrm>
              <a:off x="7607691" y="3125750"/>
              <a:ext cx="137160" cy="137160"/>
            </a:xfrm>
            <a:prstGeom prst="ellipse">
              <a:avLst/>
            </a:prstGeom>
            <a:solidFill>
              <a:schemeClr val="bg1">
                <a:lumMod val="85000"/>
              </a:schemeClr>
            </a:solidFill>
            <a:ln w="12700">
              <a:solidFill>
                <a:schemeClr val="bg1">
                  <a:lumMod val="50000"/>
                </a:schemeClr>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33" name="Oval 32">
              <a:extLst>
                <a:ext uri="{FF2B5EF4-FFF2-40B4-BE49-F238E27FC236}">
                  <a16:creationId xmlns:a16="http://schemas.microsoft.com/office/drawing/2014/main" id="{C102C3D9-41FB-45B1-BEE3-E1897B32CC18}"/>
                </a:ext>
              </a:extLst>
            </p:cNvPr>
            <p:cNvSpPr/>
            <p:nvPr/>
          </p:nvSpPr>
          <p:spPr bwMode="auto">
            <a:xfrm>
              <a:off x="8359319" y="3125750"/>
              <a:ext cx="137160" cy="137160"/>
            </a:xfrm>
            <a:prstGeom prst="ellipse">
              <a:avLst/>
            </a:prstGeom>
            <a:solidFill>
              <a:schemeClr val="bg1">
                <a:lumMod val="85000"/>
              </a:schemeClr>
            </a:solidFill>
            <a:ln w="12700">
              <a:solidFill>
                <a:schemeClr val="bg1">
                  <a:lumMod val="50000"/>
                </a:schemeClr>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34" name="Oval 33">
              <a:extLst>
                <a:ext uri="{FF2B5EF4-FFF2-40B4-BE49-F238E27FC236}">
                  <a16:creationId xmlns:a16="http://schemas.microsoft.com/office/drawing/2014/main" id="{B031DD21-22B2-406A-A625-9B8F7925338E}"/>
                </a:ext>
              </a:extLst>
            </p:cNvPr>
            <p:cNvSpPr/>
            <p:nvPr/>
          </p:nvSpPr>
          <p:spPr bwMode="auto">
            <a:xfrm>
              <a:off x="9110946" y="3125750"/>
              <a:ext cx="137160" cy="137160"/>
            </a:xfrm>
            <a:prstGeom prst="ellipse">
              <a:avLst/>
            </a:prstGeom>
            <a:solidFill>
              <a:schemeClr val="bg1">
                <a:lumMod val="85000"/>
              </a:schemeClr>
            </a:solidFill>
            <a:ln w="12700">
              <a:solidFill>
                <a:schemeClr val="bg1">
                  <a:lumMod val="50000"/>
                </a:schemeClr>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grpSp>
      <p:grpSp>
        <p:nvGrpSpPr>
          <p:cNvPr id="35" name="Group 34">
            <a:extLst>
              <a:ext uri="{FF2B5EF4-FFF2-40B4-BE49-F238E27FC236}">
                <a16:creationId xmlns:a16="http://schemas.microsoft.com/office/drawing/2014/main" id="{6388C444-2E47-4B1E-B8A7-825211508729}"/>
              </a:ext>
            </a:extLst>
          </p:cNvPr>
          <p:cNvGrpSpPr/>
          <p:nvPr/>
        </p:nvGrpSpPr>
        <p:grpSpPr>
          <a:xfrm>
            <a:off x="2683602" y="3391379"/>
            <a:ext cx="6629400" cy="137160"/>
            <a:chOff x="2757770" y="3432513"/>
            <a:chExt cx="6629400" cy="137160"/>
          </a:xfrm>
        </p:grpSpPr>
        <p:cxnSp>
          <p:nvCxnSpPr>
            <p:cNvPr id="36" name="Straight Connector 35">
              <a:extLst>
                <a:ext uri="{FF2B5EF4-FFF2-40B4-BE49-F238E27FC236}">
                  <a16:creationId xmlns:a16="http://schemas.microsoft.com/office/drawing/2014/main" id="{ADA4477A-EC51-4E0E-8E8E-72F3A3053EF3}"/>
                </a:ext>
              </a:extLst>
            </p:cNvPr>
            <p:cNvCxnSpPr/>
            <p:nvPr/>
          </p:nvCxnSpPr>
          <p:spPr bwMode="auto">
            <a:xfrm>
              <a:off x="2757770" y="3501093"/>
              <a:ext cx="6629400" cy="0"/>
            </a:xfrm>
            <a:prstGeom prst="line">
              <a:avLst/>
            </a:prstGeom>
            <a:pattFill prst="pct50">
              <a:fgClr>
                <a:schemeClr val="hlink"/>
              </a:fgClr>
              <a:bgClr>
                <a:srgbClr val="FFFFFF"/>
              </a:bgClr>
            </a:pattFill>
            <a:ln w="9525" cap="flat" cmpd="sng" algn="ctr">
              <a:solidFill>
                <a:schemeClr val="hlink"/>
              </a:solidFill>
              <a:prstDash val="solid"/>
              <a:round/>
              <a:headEnd type="none" w="med" len="med"/>
              <a:tailEnd type="none" w="med" len="med"/>
            </a:ln>
            <a:effectLst/>
          </p:spPr>
        </p:cxnSp>
        <p:sp>
          <p:nvSpPr>
            <p:cNvPr id="37" name="Oval 36">
              <a:extLst>
                <a:ext uri="{FF2B5EF4-FFF2-40B4-BE49-F238E27FC236}">
                  <a16:creationId xmlns:a16="http://schemas.microsoft.com/office/drawing/2014/main" id="{5EEEDA46-3639-4E8A-9328-3E3ED5982DF0}"/>
                </a:ext>
              </a:extLst>
            </p:cNvPr>
            <p:cNvSpPr/>
            <p:nvPr/>
          </p:nvSpPr>
          <p:spPr bwMode="auto">
            <a:xfrm>
              <a:off x="2910170" y="3432513"/>
              <a:ext cx="137160" cy="137160"/>
            </a:xfrm>
            <a:prstGeom prst="ellipse">
              <a:avLst/>
            </a:prstGeom>
            <a:solidFill>
              <a:schemeClr val="tx2">
                <a:lumMod val="60000"/>
                <a:lumOff val="40000"/>
              </a:schemeClr>
            </a:solidFill>
            <a:ln w="12700">
              <a:solidFill>
                <a:schemeClr val="accent1"/>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38" name="Oval 37">
              <a:extLst>
                <a:ext uri="{FF2B5EF4-FFF2-40B4-BE49-F238E27FC236}">
                  <a16:creationId xmlns:a16="http://schemas.microsoft.com/office/drawing/2014/main" id="{A212DCA2-CFA4-40D0-9A72-4B25B8ED448C}"/>
                </a:ext>
              </a:extLst>
            </p:cNvPr>
            <p:cNvSpPr/>
            <p:nvPr/>
          </p:nvSpPr>
          <p:spPr bwMode="auto">
            <a:xfrm>
              <a:off x="3497999" y="3432513"/>
              <a:ext cx="137160" cy="137160"/>
            </a:xfrm>
            <a:prstGeom prst="ellipse">
              <a:avLst/>
            </a:prstGeom>
            <a:solidFill>
              <a:schemeClr val="tx2">
                <a:lumMod val="60000"/>
                <a:lumOff val="40000"/>
              </a:schemeClr>
            </a:solidFill>
            <a:ln w="12700">
              <a:solidFill>
                <a:schemeClr val="accent1"/>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39" name="Oval 38">
              <a:extLst>
                <a:ext uri="{FF2B5EF4-FFF2-40B4-BE49-F238E27FC236}">
                  <a16:creationId xmlns:a16="http://schemas.microsoft.com/office/drawing/2014/main" id="{F38327C9-C9F3-44EB-83B8-BFEF25D1789E}"/>
                </a:ext>
              </a:extLst>
            </p:cNvPr>
            <p:cNvSpPr/>
            <p:nvPr/>
          </p:nvSpPr>
          <p:spPr bwMode="auto">
            <a:xfrm>
              <a:off x="4085828" y="3432513"/>
              <a:ext cx="137160" cy="137160"/>
            </a:xfrm>
            <a:prstGeom prst="ellipse">
              <a:avLst/>
            </a:prstGeom>
            <a:solidFill>
              <a:schemeClr val="tx2">
                <a:lumMod val="60000"/>
                <a:lumOff val="40000"/>
              </a:schemeClr>
            </a:solidFill>
            <a:ln w="12700">
              <a:solidFill>
                <a:schemeClr val="accent1"/>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40" name="Oval 39">
              <a:extLst>
                <a:ext uri="{FF2B5EF4-FFF2-40B4-BE49-F238E27FC236}">
                  <a16:creationId xmlns:a16="http://schemas.microsoft.com/office/drawing/2014/main" id="{BD78751B-6626-4D94-A14E-A6C7697F20FA}"/>
                </a:ext>
              </a:extLst>
            </p:cNvPr>
            <p:cNvSpPr/>
            <p:nvPr/>
          </p:nvSpPr>
          <p:spPr bwMode="auto">
            <a:xfrm>
              <a:off x="4673657" y="3432513"/>
              <a:ext cx="137160" cy="137160"/>
            </a:xfrm>
            <a:prstGeom prst="ellipse">
              <a:avLst/>
            </a:prstGeom>
            <a:solidFill>
              <a:schemeClr val="tx2">
                <a:lumMod val="60000"/>
                <a:lumOff val="40000"/>
              </a:schemeClr>
            </a:solidFill>
            <a:ln w="12700">
              <a:solidFill>
                <a:schemeClr val="accent1"/>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41" name="Oval 40">
              <a:extLst>
                <a:ext uri="{FF2B5EF4-FFF2-40B4-BE49-F238E27FC236}">
                  <a16:creationId xmlns:a16="http://schemas.microsoft.com/office/drawing/2014/main" id="{F8B697A1-E54D-4774-BC1D-C11FD83538C2}"/>
                </a:ext>
              </a:extLst>
            </p:cNvPr>
            <p:cNvSpPr/>
            <p:nvPr/>
          </p:nvSpPr>
          <p:spPr bwMode="auto">
            <a:xfrm>
              <a:off x="5261486" y="3432513"/>
              <a:ext cx="137160" cy="137160"/>
            </a:xfrm>
            <a:prstGeom prst="ellipse">
              <a:avLst/>
            </a:prstGeom>
            <a:solidFill>
              <a:schemeClr val="tx2">
                <a:lumMod val="60000"/>
                <a:lumOff val="40000"/>
              </a:schemeClr>
            </a:solidFill>
            <a:ln w="12700">
              <a:solidFill>
                <a:srgbClr val="006666"/>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noAutofit/>
            </a:bodyPr>
            <a:lstStyle/>
            <a:p>
              <a:pPr marL="234950" indent="-234950" algn="l" eaLnBrk="1" hangingPunct="1">
                <a:spcBef>
                  <a:spcPct val="100000"/>
                </a:spcBef>
                <a:buClrTx/>
                <a:buChar char="4"/>
              </a:pPr>
              <a:endParaRPr lang="en-US" sz="1600" b="1" dirty="0">
                <a:solidFill>
                  <a:schemeClr val="tx1"/>
                </a:solidFill>
              </a:endParaRPr>
            </a:p>
          </p:txBody>
        </p:sp>
        <p:sp>
          <p:nvSpPr>
            <p:cNvPr id="42" name="Oval 41">
              <a:extLst>
                <a:ext uri="{FF2B5EF4-FFF2-40B4-BE49-F238E27FC236}">
                  <a16:creationId xmlns:a16="http://schemas.microsoft.com/office/drawing/2014/main" id="{F6B8A76B-4931-4DA2-8511-3334B6BC30B1}"/>
                </a:ext>
              </a:extLst>
            </p:cNvPr>
            <p:cNvSpPr/>
            <p:nvPr/>
          </p:nvSpPr>
          <p:spPr bwMode="auto">
            <a:xfrm>
              <a:off x="5849315" y="3432513"/>
              <a:ext cx="137160" cy="137160"/>
            </a:xfrm>
            <a:prstGeom prst="ellipse">
              <a:avLst/>
            </a:prstGeom>
            <a:solidFill>
              <a:schemeClr val="bg2">
                <a:lumMod val="60000"/>
                <a:lumOff val="40000"/>
              </a:schemeClr>
            </a:solidFill>
            <a:ln w="12700">
              <a:solidFill>
                <a:srgbClr val="006666"/>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43" name="Oval 42">
              <a:extLst>
                <a:ext uri="{FF2B5EF4-FFF2-40B4-BE49-F238E27FC236}">
                  <a16:creationId xmlns:a16="http://schemas.microsoft.com/office/drawing/2014/main" id="{D1F71C93-7997-46B6-9C36-30515303EB7A}"/>
                </a:ext>
              </a:extLst>
            </p:cNvPr>
            <p:cNvSpPr/>
            <p:nvPr/>
          </p:nvSpPr>
          <p:spPr bwMode="auto">
            <a:xfrm>
              <a:off x="6437144" y="3432513"/>
              <a:ext cx="137160" cy="137160"/>
            </a:xfrm>
            <a:prstGeom prst="ellipse">
              <a:avLst/>
            </a:prstGeom>
            <a:solidFill>
              <a:schemeClr val="bg1">
                <a:lumMod val="85000"/>
              </a:schemeClr>
            </a:solidFill>
            <a:ln w="12700">
              <a:solidFill>
                <a:schemeClr val="bg1">
                  <a:lumMod val="50000"/>
                </a:schemeClr>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44" name="Oval 43">
              <a:extLst>
                <a:ext uri="{FF2B5EF4-FFF2-40B4-BE49-F238E27FC236}">
                  <a16:creationId xmlns:a16="http://schemas.microsoft.com/office/drawing/2014/main" id="{9F4A6AB9-B079-4624-9AC5-42FA69F301C2}"/>
                </a:ext>
              </a:extLst>
            </p:cNvPr>
            <p:cNvSpPr/>
            <p:nvPr/>
          </p:nvSpPr>
          <p:spPr bwMode="auto">
            <a:xfrm>
              <a:off x="7024970" y="3432513"/>
              <a:ext cx="137160" cy="137160"/>
            </a:xfrm>
            <a:prstGeom prst="ellipse">
              <a:avLst/>
            </a:prstGeom>
            <a:solidFill>
              <a:schemeClr val="bg1">
                <a:lumMod val="85000"/>
              </a:schemeClr>
            </a:solidFill>
            <a:ln w="12700">
              <a:solidFill>
                <a:schemeClr val="bg1">
                  <a:lumMod val="50000"/>
                </a:schemeClr>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45" name="Oval 44">
              <a:extLst>
                <a:ext uri="{FF2B5EF4-FFF2-40B4-BE49-F238E27FC236}">
                  <a16:creationId xmlns:a16="http://schemas.microsoft.com/office/drawing/2014/main" id="{D0E57F2D-6CF6-4CA5-8C9C-61F816F03F51}"/>
                </a:ext>
              </a:extLst>
            </p:cNvPr>
            <p:cNvSpPr/>
            <p:nvPr/>
          </p:nvSpPr>
          <p:spPr bwMode="auto">
            <a:xfrm>
              <a:off x="7607691" y="3432513"/>
              <a:ext cx="137160" cy="137160"/>
            </a:xfrm>
            <a:prstGeom prst="ellipse">
              <a:avLst/>
            </a:prstGeom>
            <a:solidFill>
              <a:schemeClr val="bg1">
                <a:lumMod val="85000"/>
              </a:schemeClr>
            </a:solidFill>
            <a:ln w="12700">
              <a:solidFill>
                <a:schemeClr val="bg1">
                  <a:lumMod val="50000"/>
                </a:schemeClr>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46" name="Oval 45">
              <a:extLst>
                <a:ext uri="{FF2B5EF4-FFF2-40B4-BE49-F238E27FC236}">
                  <a16:creationId xmlns:a16="http://schemas.microsoft.com/office/drawing/2014/main" id="{32C2CC49-3BFC-468C-82DB-948431329BAE}"/>
                </a:ext>
              </a:extLst>
            </p:cNvPr>
            <p:cNvSpPr/>
            <p:nvPr/>
          </p:nvSpPr>
          <p:spPr bwMode="auto">
            <a:xfrm>
              <a:off x="8359319" y="3432513"/>
              <a:ext cx="137160" cy="137160"/>
            </a:xfrm>
            <a:prstGeom prst="ellipse">
              <a:avLst/>
            </a:prstGeom>
            <a:solidFill>
              <a:schemeClr val="bg1">
                <a:lumMod val="85000"/>
              </a:schemeClr>
            </a:solidFill>
            <a:ln w="12700">
              <a:solidFill>
                <a:schemeClr val="bg1">
                  <a:lumMod val="50000"/>
                </a:schemeClr>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47" name="Oval 46">
              <a:extLst>
                <a:ext uri="{FF2B5EF4-FFF2-40B4-BE49-F238E27FC236}">
                  <a16:creationId xmlns:a16="http://schemas.microsoft.com/office/drawing/2014/main" id="{661FF5DF-0AFE-49DB-A16F-36D62CE296EF}"/>
                </a:ext>
              </a:extLst>
            </p:cNvPr>
            <p:cNvSpPr/>
            <p:nvPr/>
          </p:nvSpPr>
          <p:spPr bwMode="auto">
            <a:xfrm>
              <a:off x="9110946" y="3432513"/>
              <a:ext cx="137160" cy="137160"/>
            </a:xfrm>
            <a:prstGeom prst="ellipse">
              <a:avLst/>
            </a:prstGeom>
            <a:solidFill>
              <a:schemeClr val="bg1">
                <a:lumMod val="85000"/>
              </a:schemeClr>
            </a:solidFill>
            <a:ln w="12700">
              <a:solidFill>
                <a:schemeClr val="bg1">
                  <a:lumMod val="50000"/>
                </a:schemeClr>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grpSp>
      <p:grpSp>
        <p:nvGrpSpPr>
          <p:cNvPr id="48" name="Group 47">
            <a:extLst>
              <a:ext uri="{FF2B5EF4-FFF2-40B4-BE49-F238E27FC236}">
                <a16:creationId xmlns:a16="http://schemas.microsoft.com/office/drawing/2014/main" id="{40D48A0C-5705-4B9B-A2D8-296F6C439436}"/>
              </a:ext>
            </a:extLst>
          </p:cNvPr>
          <p:cNvGrpSpPr/>
          <p:nvPr/>
        </p:nvGrpSpPr>
        <p:grpSpPr>
          <a:xfrm>
            <a:off x="2683602" y="3863800"/>
            <a:ext cx="6629400" cy="137160"/>
            <a:chOff x="2757770" y="3739276"/>
            <a:chExt cx="6629400" cy="137160"/>
          </a:xfrm>
        </p:grpSpPr>
        <p:cxnSp>
          <p:nvCxnSpPr>
            <p:cNvPr id="49" name="Straight Connector 48">
              <a:extLst>
                <a:ext uri="{FF2B5EF4-FFF2-40B4-BE49-F238E27FC236}">
                  <a16:creationId xmlns:a16="http://schemas.microsoft.com/office/drawing/2014/main" id="{8A266836-B89D-48B3-B792-698E63184F4F}"/>
                </a:ext>
              </a:extLst>
            </p:cNvPr>
            <p:cNvCxnSpPr/>
            <p:nvPr/>
          </p:nvCxnSpPr>
          <p:spPr bwMode="auto">
            <a:xfrm>
              <a:off x="2757770" y="3807856"/>
              <a:ext cx="6629400" cy="0"/>
            </a:xfrm>
            <a:prstGeom prst="line">
              <a:avLst/>
            </a:prstGeom>
            <a:pattFill prst="pct50">
              <a:fgClr>
                <a:schemeClr val="hlink"/>
              </a:fgClr>
              <a:bgClr>
                <a:srgbClr val="FFFFFF"/>
              </a:bgClr>
            </a:pattFill>
            <a:ln w="9525" cap="flat" cmpd="sng" algn="ctr">
              <a:solidFill>
                <a:schemeClr val="hlink"/>
              </a:solidFill>
              <a:prstDash val="solid"/>
              <a:round/>
              <a:headEnd type="none" w="med" len="med"/>
              <a:tailEnd type="none" w="med" len="med"/>
            </a:ln>
            <a:effectLst/>
          </p:spPr>
        </p:cxnSp>
        <p:sp>
          <p:nvSpPr>
            <p:cNvPr id="50" name="Oval 49">
              <a:extLst>
                <a:ext uri="{FF2B5EF4-FFF2-40B4-BE49-F238E27FC236}">
                  <a16:creationId xmlns:a16="http://schemas.microsoft.com/office/drawing/2014/main" id="{F0A91D90-0B06-474C-A5F3-A39FD3549FF6}"/>
                </a:ext>
              </a:extLst>
            </p:cNvPr>
            <p:cNvSpPr/>
            <p:nvPr/>
          </p:nvSpPr>
          <p:spPr bwMode="auto">
            <a:xfrm>
              <a:off x="2910170" y="3739276"/>
              <a:ext cx="137160" cy="137160"/>
            </a:xfrm>
            <a:prstGeom prst="ellipse">
              <a:avLst/>
            </a:prstGeom>
            <a:solidFill>
              <a:schemeClr val="tx2">
                <a:lumMod val="60000"/>
                <a:lumOff val="40000"/>
              </a:schemeClr>
            </a:solidFill>
            <a:ln w="12700">
              <a:solidFill>
                <a:schemeClr val="accent1"/>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51" name="Oval 50">
              <a:extLst>
                <a:ext uri="{FF2B5EF4-FFF2-40B4-BE49-F238E27FC236}">
                  <a16:creationId xmlns:a16="http://schemas.microsoft.com/office/drawing/2014/main" id="{1D0311F0-629D-4611-89B6-3DF2ED50B3CB}"/>
                </a:ext>
              </a:extLst>
            </p:cNvPr>
            <p:cNvSpPr/>
            <p:nvPr/>
          </p:nvSpPr>
          <p:spPr bwMode="auto">
            <a:xfrm>
              <a:off x="3497999" y="3739276"/>
              <a:ext cx="137160" cy="137160"/>
            </a:xfrm>
            <a:prstGeom prst="ellipse">
              <a:avLst/>
            </a:prstGeom>
            <a:solidFill>
              <a:schemeClr val="tx2">
                <a:lumMod val="60000"/>
                <a:lumOff val="40000"/>
              </a:schemeClr>
            </a:solidFill>
            <a:ln w="12700">
              <a:solidFill>
                <a:schemeClr val="accent1"/>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52" name="Oval 51">
              <a:extLst>
                <a:ext uri="{FF2B5EF4-FFF2-40B4-BE49-F238E27FC236}">
                  <a16:creationId xmlns:a16="http://schemas.microsoft.com/office/drawing/2014/main" id="{F56132F5-0D3A-4252-914A-5E9B5975F5E2}"/>
                </a:ext>
              </a:extLst>
            </p:cNvPr>
            <p:cNvSpPr/>
            <p:nvPr/>
          </p:nvSpPr>
          <p:spPr bwMode="auto">
            <a:xfrm>
              <a:off x="4085828" y="3739276"/>
              <a:ext cx="137160" cy="137160"/>
            </a:xfrm>
            <a:prstGeom prst="ellipse">
              <a:avLst/>
            </a:prstGeom>
            <a:solidFill>
              <a:schemeClr val="tx2">
                <a:lumMod val="60000"/>
                <a:lumOff val="40000"/>
              </a:schemeClr>
            </a:solidFill>
            <a:ln w="12700">
              <a:solidFill>
                <a:schemeClr val="accent1"/>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53" name="Oval 52">
              <a:extLst>
                <a:ext uri="{FF2B5EF4-FFF2-40B4-BE49-F238E27FC236}">
                  <a16:creationId xmlns:a16="http://schemas.microsoft.com/office/drawing/2014/main" id="{6FED5086-C5A1-4EAC-B9AD-3146D7A56821}"/>
                </a:ext>
              </a:extLst>
            </p:cNvPr>
            <p:cNvSpPr/>
            <p:nvPr/>
          </p:nvSpPr>
          <p:spPr bwMode="auto">
            <a:xfrm>
              <a:off x="4673657" y="3739276"/>
              <a:ext cx="137160" cy="137160"/>
            </a:xfrm>
            <a:prstGeom prst="ellipse">
              <a:avLst/>
            </a:prstGeom>
            <a:solidFill>
              <a:schemeClr val="tx2">
                <a:lumMod val="60000"/>
                <a:lumOff val="40000"/>
              </a:schemeClr>
            </a:solidFill>
            <a:ln w="12700">
              <a:solidFill>
                <a:schemeClr val="accent1"/>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54" name="Oval 53">
              <a:extLst>
                <a:ext uri="{FF2B5EF4-FFF2-40B4-BE49-F238E27FC236}">
                  <a16:creationId xmlns:a16="http://schemas.microsoft.com/office/drawing/2014/main" id="{7E7D58E0-CD87-4F57-88F0-C3220AFCACA5}"/>
                </a:ext>
              </a:extLst>
            </p:cNvPr>
            <p:cNvSpPr/>
            <p:nvPr/>
          </p:nvSpPr>
          <p:spPr bwMode="auto">
            <a:xfrm>
              <a:off x="5261486" y="3739276"/>
              <a:ext cx="137160" cy="137160"/>
            </a:xfrm>
            <a:prstGeom prst="ellipse">
              <a:avLst/>
            </a:prstGeom>
            <a:solidFill>
              <a:schemeClr val="tx2">
                <a:lumMod val="60000"/>
                <a:lumOff val="40000"/>
              </a:schemeClr>
            </a:solidFill>
            <a:ln w="12700">
              <a:solidFill>
                <a:srgbClr val="006666"/>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noAutofit/>
            </a:bodyPr>
            <a:lstStyle/>
            <a:p>
              <a:pPr marL="234950" indent="-234950" algn="l" eaLnBrk="1" hangingPunct="1">
                <a:spcBef>
                  <a:spcPct val="100000"/>
                </a:spcBef>
                <a:buClrTx/>
                <a:buChar char="4"/>
              </a:pPr>
              <a:endParaRPr lang="en-US" sz="1600" b="1" dirty="0">
                <a:solidFill>
                  <a:schemeClr val="tx1"/>
                </a:solidFill>
              </a:endParaRPr>
            </a:p>
          </p:txBody>
        </p:sp>
        <p:sp>
          <p:nvSpPr>
            <p:cNvPr id="55" name="Oval 54">
              <a:extLst>
                <a:ext uri="{FF2B5EF4-FFF2-40B4-BE49-F238E27FC236}">
                  <a16:creationId xmlns:a16="http://schemas.microsoft.com/office/drawing/2014/main" id="{E5C511AF-6F3D-404C-8FA0-7BB10DB07730}"/>
                </a:ext>
              </a:extLst>
            </p:cNvPr>
            <p:cNvSpPr/>
            <p:nvPr/>
          </p:nvSpPr>
          <p:spPr bwMode="auto">
            <a:xfrm>
              <a:off x="5849315" y="3739276"/>
              <a:ext cx="137160" cy="137160"/>
            </a:xfrm>
            <a:prstGeom prst="ellipse">
              <a:avLst/>
            </a:prstGeom>
            <a:solidFill>
              <a:schemeClr val="tx2">
                <a:lumMod val="60000"/>
                <a:lumOff val="40000"/>
              </a:schemeClr>
            </a:solidFill>
            <a:ln w="12700">
              <a:solidFill>
                <a:schemeClr val="bg1">
                  <a:lumMod val="50000"/>
                </a:schemeClr>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56" name="Oval 55">
              <a:extLst>
                <a:ext uri="{FF2B5EF4-FFF2-40B4-BE49-F238E27FC236}">
                  <a16:creationId xmlns:a16="http://schemas.microsoft.com/office/drawing/2014/main" id="{3AEC87D2-0ED3-472A-BB05-18974A97018E}"/>
                </a:ext>
              </a:extLst>
            </p:cNvPr>
            <p:cNvSpPr/>
            <p:nvPr/>
          </p:nvSpPr>
          <p:spPr bwMode="auto">
            <a:xfrm>
              <a:off x="6437144" y="3739276"/>
              <a:ext cx="137160" cy="137160"/>
            </a:xfrm>
            <a:prstGeom prst="ellipse">
              <a:avLst/>
            </a:prstGeom>
            <a:solidFill>
              <a:schemeClr val="bg2">
                <a:lumMod val="60000"/>
                <a:lumOff val="40000"/>
              </a:schemeClr>
            </a:solidFill>
            <a:ln w="12700">
              <a:solidFill>
                <a:srgbClr val="006666"/>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57" name="Oval 56">
              <a:extLst>
                <a:ext uri="{FF2B5EF4-FFF2-40B4-BE49-F238E27FC236}">
                  <a16:creationId xmlns:a16="http://schemas.microsoft.com/office/drawing/2014/main" id="{9FFE80F8-3699-40B9-95CF-5739EF2BD159}"/>
                </a:ext>
              </a:extLst>
            </p:cNvPr>
            <p:cNvSpPr/>
            <p:nvPr/>
          </p:nvSpPr>
          <p:spPr bwMode="auto">
            <a:xfrm>
              <a:off x="7024970" y="3739276"/>
              <a:ext cx="137160" cy="137160"/>
            </a:xfrm>
            <a:prstGeom prst="ellipse">
              <a:avLst/>
            </a:prstGeom>
            <a:solidFill>
              <a:schemeClr val="bg1">
                <a:lumMod val="85000"/>
              </a:schemeClr>
            </a:solidFill>
            <a:ln w="12700">
              <a:solidFill>
                <a:schemeClr val="bg1">
                  <a:lumMod val="50000"/>
                </a:schemeClr>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58" name="Oval 57">
              <a:extLst>
                <a:ext uri="{FF2B5EF4-FFF2-40B4-BE49-F238E27FC236}">
                  <a16:creationId xmlns:a16="http://schemas.microsoft.com/office/drawing/2014/main" id="{51DF8EAC-446F-4774-A89F-B2525B86D67B}"/>
                </a:ext>
              </a:extLst>
            </p:cNvPr>
            <p:cNvSpPr/>
            <p:nvPr/>
          </p:nvSpPr>
          <p:spPr bwMode="auto">
            <a:xfrm>
              <a:off x="7607691" y="3739276"/>
              <a:ext cx="137160" cy="137160"/>
            </a:xfrm>
            <a:prstGeom prst="ellipse">
              <a:avLst/>
            </a:prstGeom>
            <a:solidFill>
              <a:schemeClr val="bg1">
                <a:lumMod val="85000"/>
              </a:schemeClr>
            </a:solidFill>
            <a:ln w="12700">
              <a:solidFill>
                <a:schemeClr val="bg1">
                  <a:lumMod val="50000"/>
                </a:schemeClr>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59" name="Oval 58">
              <a:extLst>
                <a:ext uri="{FF2B5EF4-FFF2-40B4-BE49-F238E27FC236}">
                  <a16:creationId xmlns:a16="http://schemas.microsoft.com/office/drawing/2014/main" id="{1CA0A045-59E7-4386-B595-234E19C86C95}"/>
                </a:ext>
              </a:extLst>
            </p:cNvPr>
            <p:cNvSpPr/>
            <p:nvPr/>
          </p:nvSpPr>
          <p:spPr bwMode="auto">
            <a:xfrm>
              <a:off x="8359319" y="3739276"/>
              <a:ext cx="137160" cy="137160"/>
            </a:xfrm>
            <a:prstGeom prst="ellipse">
              <a:avLst/>
            </a:prstGeom>
            <a:solidFill>
              <a:schemeClr val="bg1">
                <a:lumMod val="85000"/>
              </a:schemeClr>
            </a:solidFill>
            <a:ln w="12700">
              <a:solidFill>
                <a:schemeClr val="bg1">
                  <a:lumMod val="50000"/>
                </a:schemeClr>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60" name="Oval 59">
              <a:extLst>
                <a:ext uri="{FF2B5EF4-FFF2-40B4-BE49-F238E27FC236}">
                  <a16:creationId xmlns:a16="http://schemas.microsoft.com/office/drawing/2014/main" id="{C3342AD5-F362-4B1D-A7E4-FE803A0159FC}"/>
                </a:ext>
              </a:extLst>
            </p:cNvPr>
            <p:cNvSpPr/>
            <p:nvPr/>
          </p:nvSpPr>
          <p:spPr bwMode="auto">
            <a:xfrm>
              <a:off x="9110946" y="3739276"/>
              <a:ext cx="137160" cy="137160"/>
            </a:xfrm>
            <a:prstGeom prst="ellipse">
              <a:avLst/>
            </a:prstGeom>
            <a:solidFill>
              <a:schemeClr val="bg1">
                <a:lumMod val="85000"/>
              </a:schemeClr>
            </a:solidFill>
            <a:ln w="12700">
              <a:solidFill>
                <a:schemeClr val="bg1">
                  <a:lumMod val="50000"/>
                </a:schemeClr>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grpSp>
      <p:grpSp>
        <p:nvGrpSpPr>
          <p:cNvPr id="61" name="Group 60">
            <a:extLst>
              <a:ext uri="{FF2B5EF4-FFF2-40B4-BE49-F238E27FC236}">
                <a16:creationId xmlns:a16="http://schemas.microsoft.com/office/drawing/2014/main" id="{16E693F0-64E3-403B-AF3F-A50DECCEAB01}"/>
              </a:ext>
            </a:extLst>
          </p:cNvPr>
          <p:cNvGrpSpPr/>
          <p:nvPr/>
        </p:nvGrpSpPr>
        <p:grpSpPr>
          <a:xfrm>
            <a:off x="2683602" y="4336221"/>
            <a:ext cx="6629400" cy="137160"/>
            <a:chOff x="2757770" y="4046039"/>
            <a:chExt cx="6629400" cy="137160"/>
          </a:xfrm>
        </p:grpSpPr>
        <p:cxnSp>
          <p:nvCxnSpPr>
            <p:cNvPr id="62" name="Straight Connector 61">
              <a:extLst>
                <a:ext uri="{FF2B5EF4-FFF2-40B4-BE49-F238E27FC236}">
                  <a16:creationId xmlns:a16="http://schemas.microsoft.com/office/drawing/2014/main" id="{851EA1AD-5CC3-4E61-BEA8-E8B941955866}"/>
                </a:ext>
              </a:extLst>
            </p:cNvPr>
            <p:cNvCxnSpPr/>
            <p:nvPr/>
          </p:nvCxnSpPr>
          <p:spPr bwMode="auto">
            <a:xfrm>
              <a:off x="2757770" y="4114619"/>
              <a:ext cx="6629400" cy="0"/>
            </a:xfrm>
            <a:prstGeom prst="line">
              <a:avLst/>
            </a:prstGeom>
            <a:pattFill prst="pct50">
              <a:fgClr>
                <a:schemeClr val="hlink"/>
              </a:fgClr>
              <a:bgClr>
                <a:srgbClr val="FFFFFF"/>
              </a:bgClr>
            </a:pattFill>
            <a:ln w="9525" cap="flat" cmpd="sng" algn="ctr">
              <a:solidFill>
                <a:schemeClr val="hlink"/>
              </a:solidFill>
              <a:prstDash val="solid"/>
              <a:round/>
              <a:headEnd type="none" w="med" len="med"/>
              <a:tailEnd type="none" w="med" len="med"/>
            </a:ln>
            <a:effectLst/>
          </p:spPr>
        </p:cxnSp>
        <p:sp>
          <p:nvSpPr>
            <p:cNvPr id="63" name="Oval 62">
              <a:extLst>
                <a:ext uri="{FF2B5EF4-FFF2-40B4-BE49-F238E27FC236}">
                  <a16:creationId xmlns:a16="http://schemas.microsoft.com/office/drawing/2014/main" id="{98E3EB7A-DBA9-4646-AF1D-4B8F2D104E00}"/>
                </a:ext>
              </a:extLst>
            </p:cNvPr>
            <p:cNvSpPr/>
            <p:nvPr/>
          </p:nvSpPr>
          <p:spPr bwMode="auto">
            <a:xfrm>
              <a:off x="2910170" y="4046039"/>
              <a:ext cx="137160" cy="137160"/>
            </a:xfrm>
            <a:prstGeom prst="ellipse">
              <a:avLst/>
            </a:prstGeom>
            <a:solidFill>
              <a:schemeClr val="tx2">
                <a:lumMod val="60000"/>
                <a:lumOff val="40000"/>
              </a:schemeClr>
            </a:solidFill>
            <a:ln w="12700">
              <a:solidFill>
                <a:schemeClr val="accent1"/>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64" name="Oval 63">
              <a:extLst>
                <a:ext uri="{FF2B5EF4-FFF2-40B4-BE49-F238E27FC236}">
                  <a16:creationId xmlns:a16="http://schemas.microsoft.com/office/drawing/2014/main" id="{89F2A269-2846-4C75-AB9B-812D3437A6A1}"/>
                </a:ext>
              </a:extLst>
            </p:cNvPr>
            <p:cNvSpPr/>
            <p:nvPr/>
          </p:nvSpPr>
          <p:spPr bwMode="auto">
            <a:xfrm>
              <a:off x="3497999" y="4046039"/>
              <a:ext cx="137160" cy="137160"/>
            </a:xfrm>
            <a:prstGeom prst="ellipse">
              <a:avLst/>
            </a:prstGeom>
            <a:solidFill>
              <a:schemeClr val="tx2">
                <a:lumMod val="60000"/>
                <a:lumOff val="40000"/>
              </a:schemeClr>
            </a:solidFill>
            <a:ln w="12700">
              <a:solidFill>
                <a:schemeClr val="accent1"/>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65" name="Oval 64">
              <a:extLst>
                <a:ext uri="{FF2B5EF4-FFF2-40B4-BE49-F238E27FC236}">
                  <a16:creationId xmlns:a16="http://schemas.microsoft.com/office/drawing/2014/main" id="{47494345-8EA4-4321-A228-C8ECA5B09581}"/>
                </a:ext>
              </a:extLst>
            </p:cNvPr>
            <p:cNvSpPr/>
            <p:nvPr/>
          </p:nvSpPr>
          <p:spPr bwMode="auto">
            <a:xfrm>
              <a:off x="4085828" y="4046039"/>
              <a:ext cx="137160" cy="137160"/>
            </a:xfrm>
            <a:prstGeom prst="ellipse">
              <a:avLst/>
            </a:prstGeom>
            <a:solidFill>
              <a:schemeClr val="tx2">
                <a:lumMod val="60000"/>
                <a:lumOff val="40000"/>
              </a:schemeClr>
            </a:solidFill>
            <a:ln w="12700">
              <a:solidFill>
                <a:schemeClr val="accent1"/>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66" name="Oval 65">
              <a:extLst>
                <a:ext uri="{FF2B5EF4-FFF2-40B4-BE49-F238E27FC236}">
                  <a16:creationId xmlns:a16="http://schemas.microsoft.com/office/drawing/2014/main" id="{612CCDBC-FF57-4AAC-975F-86D96F006FCF}"/>
                </a:ext>
              </a:extLst>
            </p:cNvPr>
            <p:cNvSpPr/>
            <p:nvPr/>
          </p:nvSpPr>
          <p:spPr bwMode="auto">
            <a:xfrm>
              <a:off x="4673657" y="4046039"/>
              <a:ext cx="137160" cy="137160"/>
            </a:xfrm>
            <a:prstGeom prst="ellipse">
              <a:avLst/>
            </a:prstGeom>
            <a:solidFill>
              <a:schemeClr val="tx2">
                <a:lumMod val="60000"/>
                <a:lumOff val="40000"/>
              </a:schemeClr>
            </a:solidFill>
            <a:ln w="12700">
              <a:solidFill>
                <a:schemeClr val="accent1"/>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67" name="Oval 66">
              <a:extLst>
                <a:ext uri="{FF2B5EF4-FFF2-40B4-BE49-F238E27FC236}">
                  <a16:creationId xmlns:a16="http://schemas.microsoft.com/office/drawing/2014/main" id="{362648AE-BD1D-4B1D-91C5-5F9133C99B8C}"/>
                </a:ext>
              </a:extLst>
            </p:cNvPr>
            <p:cNvSpPr/>
            <p:nvPr/>
          </p:nvSpPr>
          <p:spPr bwMode="auto">
            <a:xfrm>
              <a:off x="5261486" y="4046039"/>
              <a:ext cx="137160" cy="137160"/>
            </a:xfrm>
            <a:prstGeom prst="ellipse">
              <a:avLst/>
            </a:prstGeom>
            <a:solidFill>
              <a:schemeClr val="tx2">
                <a:lumMod val="60000"/>
                <a:lumOff val="40000"/>
              </a:schemeClr>
            </a:solidFill>
            <a:ln w="12700">
              <a:solidFill>
                <a:srgbClr val="006666"/>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noAutofit/>
            </a:bodyPr>
            <a:lstStyle/>
            <a:p>
              <a:pPr marL="234950" indent="-234950" algn="l" eaLnBrk="1" hangingPunct="1">
                <a:spcBef>
                  <a:spcPct val="100000"/>
                </a:spcBef>
                <a:buClrTx/>
                <a:buChar char="4"/>
              </a:pPr>
              <a:endParaRPr lang="en-US" sz="1600" b="1" dirty="0">
                <a:solidFill>
                  <a:schemeClr val="tx1"/>
                </a:solidFill>
              </a:endParaRPr>
            </a:p>
          </p:txBody>
        </p:sp>
        <p:sp>
          <p:nvSpPr>
            <p:cNvPr id="68" name="Oval 67">
              <a:extLst>
                <a:ext uri="{FF2B5EF4-FFF2-40B4-BE49-F238E27FC236}">
                  <a16:creationId xmlns:a16="http://schemas.microsoft.com/office/drawing/2014/main" id="{7EFACCFF-F552-4163-8B78-6F20C2C60F75}"/>
                </a:ext>
              </a:extLst>
            </p:cNvPr>
            <p:cNvSpPr/>
            <p:nvPr/>
          </p:nvSpPr>
          <p:spPr bwMode="auto">
            <a:xfrm>
              <a:off x="5849315" y="4046039"/>
              <a:ext cx="137160" cy="137160"/>
            </a:xfrm>
            <a:prstGeom prst="ellipse">
              <a:avLst/>
            </a:prstGeom>
            <a:solidFill>
              <a:schemeClr val="tx2">
                <a:lumMod val="60000"/>
                <a:lumOff val="40000"/>
              </a:schemeClr>
            </a:solidFill>
            <a:ln w="12700">
              <a:solidFill>
                <a:schemeClr val="bg1">
                  <a:lumMod val="50000"/>
                </a:schemeClr>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69" name="Oval 68">
              <a:extLst>
                <a:ext uri="{FF2B5EF4-FFF2-40B4-BE49-F238E27FC236}">
                  <a16:creationId xmlns:a16="http://schemas.microsoft.com/office/drawing/2014/main" id="{91FED460-F619-4A5F-978A-B11944BD3F8E}"/>
                </a:ext>
              </a:extLst>
            </p:cNvPr>
            <p:cNvSpPr/>
            <p:nvPr/>
          </p:nvSpPr>
          <p:spPr bwMode="auto">
            <a:xfrm>
              <a:off x="6437144" y="4046039"/>
              <a:ext cx="137160" cy="137160"/>
            </a:xfrm>
            <a:prstGeom prst="ellipse">
              <a:avLst/>
            </a:prstGeom>
            <a:solidFill>
              <a:schemeClr val="tx2">
                <a:lumMod val="60000"/>
                <a:lumOff val="40000"/>
              </a:schemeClr>
            </a:solidFill>
            <a:ln w="12700">
              <a:solidFill>
                <a:schemeClr val="bg1">
                  <a:lumMod val="50000"/>
                </a:schemeClr>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70" name="Oval 69">
              <a:extLst>
                <a:ext uri="{FF2B5EF4-FFF2-40B4-BE49-F238E27FC236}">
                  <a16:creationId xmlns:a16="http://schemas.microsoft.com/office/drawing/2014/main" id="{6B30DA58-60D2-4A22-B9E5-4BAC86B991A6}"/>
                </a:ext>
              </a:extLst>
            </p:cNvPr>
            <p:cNvSpPr/>
            <p:nvPr/>
          </p:nvSpPr>
          <p:spPr bwMode="auto">
            <a:xfrm>
              <a:off x="7024970" y="4046039"/>
              <a:ext cx="137160" cy="137160"/>
            </a:xfrm>
            <a:prstGeom prst="ellipse">
              <a:avLst/>
            </a:prstGeom>
            <a:solidFill>
              <a:schemeClr val="bg2">
                <a:lumMod val="60000"/>
                <a:lumOff val="40000"/>
              </a:schemeClr>
            </a:solidFill>
            <a:ln w="12700">
              <a:solidFill>
                <a:srgbClr val="006666"/>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71" name="Oval 70">
              <a:extLst>
                <a:ext uri="{FF2B5EF4-FFF2-40B4-BE49-F238E27FC236}">
                  <a16:creationId xmlns:a16="http://schemas.microsoft.com/office/drawing/2014/main" id="{CEADBD98-0C08-43FB-A943-9EEA7749BE7B}"/>
                </a:ext>
              </a:extLst>
            </p:cNvPr>
            <p:cNvSpPr/>
            <p:nvPr/>
          </p:nvSpPr>
          <p:spPr bwMode="auto">
            <a:xfrm>
              <a:off x="7607691" y="4046039"/>
              <a:ext cx="137160" cy="137160"/>
            </a:xfrm>
            <a:prstGeom prst="ellipse">
              <a:avLst/>
            </a:prstGeom>
            <a:solidFill>
              <a:schemeClr val="bg1">
                <a:lumMod val="85000"/>
              </a:schemeClr>
            </a:solidFill>
            <a:ln w="12700">
              <a:solidFill>
                <a:schemeClr val="bg1">
                  <a:lumMod val="50000"/>
                </a:schemeClr>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72" name="Oval 71">
              <a:extLst>
                <a:ext uri="{FF2B5EF4-FFF2-40B4-BE49-F238E27FC236}">
                  <a16:creationId xmlns:a16="http://schemas.microsoft.com/office/drawing/2014/main" id="{FC0434A1-FF88-47DB-B726-9C63B2DFF6A2}"/>
                </a:ext>
              </a:extLst>
            </p:cNvPr>
            <p:cNvSpPr/>
            <p:nvPr/>
          </p:nvSpPr>
          <p:spPr bwMode="auto">
            <a:xfrm>
              <a:off x="8359319" y="4046039"/>
              <a:ext cx="137160" cy="137160"/>
            </a:xfrm>
            <a:prstGeom prst="ellipse">
              <a:avLst/>
            </a:prstGeom>
            <a:solidFill>
              <a:schemeClr val="bg1">
                <a:lumMod val="85000"/>
              </a:schemeClr>
            </a:solidFill>
            <a:ln w="12700">
              <a:solidFill>
                <a:schemeClr val="bg1">
                  <a:lumMod val="50000"/>
                </a:schemeClr>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73" name="Oval 72">
              <a:extLst>
                <a:ext uri="{FF2B5EF4-FFF2-40B4-BE49-F238E27FC236}">
                  <a16:creationId xmlns:a16="http://schemas.microsoft.com/office/drawing/2014/main" id="{E3198037-8DF8-45CE-91D4-3FCAF73D383A}"/>
                </a:ext>
              </a:extLst>
            </p:cNvPr>
            <p:cNvSpPr/>
            <p:nvPr/>
          </p:nvSpPr>
          <p:spPr bwMode="auto">
            <a:xfrm>
              <a:off x="9110946" y="4046039"/>
              <a:ext cx="137160" cy="137160"/>
            </a:xfrm>
            <a:prstGeom prst="ellipse">
              <a:avLst/>
            </a:prstGeom>
            <a:solidFill>
              <a:schemeClr val="bg1">
                <a:lumMod val="85000"/>
              </a:schemeClr>
            </a:solidFill>
            <a:ln w="12700">
              <a:solidFill>
                <a:schemeClr val="bg1">
                  <a:lumMod val="50000"/>
                </a:schemeClr>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grpSp>
      <p:grpSp>
        <p:nvGrpSpPr>
          <p:cNvPr id="74" name="Group 73">
            <a:extLst>
              <a:ext uri="{FF2B5EF4-FFF2-40B4-BE49-F238E27FC236}">
                <a16:creationId xmlns:a16="http://schemas.microsoft.com/office/drawing/2014/main" id="{34636E35-BB6C-4BDE-B555-872CC227EA9D}"/>
              </a:ext>
            </a:extLst>
          </p:cNvPr>
          <p:cNvGrpSpPr/>
          <p:nvPr/>
        </p:nvGrpSpPr>
        <p:grpSpPr>
          <a:xfrm>
            <a:off x="2683602" y="4808642"/>
            <a:ext cx="6629400" cy="137160"/>
            <a:chOff x="2757770" y="4352802"/>
            <a:chExt cx="6629400" cy="137160"/>
          </a:xfrm>
        </p:grpSpPr>
        <p:cxnSp>
          <p:nvCxnSpPr>
            <p:cNvPr id="75" name="Straight Connector 74">
              <a:extLst>
                <a:ext uri="{FF2B5EF4-FFF2-40B4-BE49-F238E27FC236}">
                  <a16:creationId xmlns:a16="http://schemas.microsoft.com/office/drawing/2014/main" id="{D22314A2-0CF3-4133-B3B1-1D6482168316}"/>
                </a:ext>
              </a:extLst>
            </p:cNvPr>
            <p:cNvCxnSpPr/>
            <p:nvPr/>
          </p:nvCxnSpPr>
          <p:spPr bwMode="auto">
            <a:xfrm>
              <a:off x="2757770" y="4421382"/>
              <a:ext cx="6629400" cy="0"/>
            </a:xfrm>
            <a:prstGeom prst="line">
              <a:avLst/>
            </a:prstGeom>
            <a:pattFill prst="pct50">
              <a:fgClr>
                <a:schemeClr val="hlink"/>
              </a:fgClr>
              <a:bgClr>
                <a:srgbClr val="FFFFFF"/>
              </a:bgClr>
            </a:pattFill>
            <a:ln w="9525" cap="flat" cmpd="sng" algn="ctr">
              <a:solidFill>
                <a:schemeClr val="hlink"/>
              </a:solidFill>
              <a:prstDash val="solid"/>
              <a:round/>
              <a:headEnd type="none" w="med" len="med"/>
              <a:tailEnd type="none" w="med" len="med"/>
            </a:ln>
            <a:effectLst/>
          </p:spPr>
        </p:cxnSp>
        <p:sp>
          <p:nvSpPr>
            <p:cNvPr id="76" name="Oval 75">
              <a:extLst>
                <a:ext uri="{FF2B5EF4-FFF2-40B4-BE49-F238E27FC236}">
                  <a16:creationId xmlns:a16="http://schemas.microsoft.com/office/drawing/2014/main" id="{086391AE-02CA-4618-BA1F-D3957C186C9D}"/>
                </a:ext>
              </a:extLst>
            </p:cNvPr>
            <p:cNvSpPr/>
            <p:nvPr/>
          </p:nvSpPr>
          <p:spPr bwMode="auto">
            <a:xfrm>
              <a:off x="2910170" y="4352802"/>
              <a:ext cx="137160" cy="137160"/>
            </a:xfrm>
            <a:prstGeom prst="ellipse">
              <a:avLst/>
            </a:prstGeom>
            <a:solidFill>
              <a:schemeClr val="tx2">
                <a:lumMod val="60000"/>
                <a:lumOff val="40000"/>
              </a:schemeClr>
            </a:solidFill>
            <a:ln w="12700">
              <a:solidFill>
                <a:schemeClr val="accent1"/>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77" name="Oval 76">
              <a:extLst>
                <a:ext uri="{FF2B5EF4-FFF2-40B4-BE49-F238E27FC236}">
                  <a16:creationId xmlns:a16="http://schemas.microsoft.com/office/drawing/2014/main" id="{2FC7EADF-BE9F-4145-9C54-3A311889CEF0}"/>
                </a:ext>
              </a:extLst>
            </p:cNvPr>
            <p:cNvSpPr/>
            <p:nvPr/>
          </p:nvSpPr>
          <p:spPr bwMode="auto">
            <a:xfrm>
              <a:off x="3497999" y="4352802"/>
              <a:ext cx="137160" cy="137160"/>
            </a:xfrm>
            <a:prstGeom prst="ellipse">
              <a:avLst/>
            </a:prstGeom>
            <a:solidFill>
              <a:schemeClr val="tx2">
                <a:lumMod val="60000"/>
                <a:lumOff val="40000"/>
              </a:schemeClr>
            </a:solidFill>
            <a:ln w="12700">
              <a:solidFill>
                <a:schemeClr val="accent1"/>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78" name="Oval 77">
              <a:extLst>
                <a:ext uri="{FF2B5EF4-FFF2-40B4-BE49-F238E27FC236}">
                  <a16:creationId xmlns:a16="http://schemas.microsoft.com/office/drawing/2014/main" id="{5755CD9E-2F22-4E08-A5BE-A17AB563DAE7}"/>
                </a:ext>
              </a:extLst>
            </p:cNvPr>
            <p:cNvSpPr/>
            <p:nvPr/>
          </p:nvSpPr>
          <p:spPr bwMode="auto">
            <a:xfrm>
              <a:off x="4085828" y="4352802"/>
              <a:ext cx="137160" cy="137160"/>
            </a:xfrm>
            <a:prstGeom prst="ellipse">
              <a:avLst/>
            </a:prstGeom>
            <a:solidFill>
              <a:schemeClr val="tx2">
                <a:lumMod val="60000"/>
                <a:lumOff val="40000"/>
              </a:schemeClr>
            </a:solidFill>
            <a:ln w="12700">
              <a:solidFill>
                <a:schemeClr val="accent1"/>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79" name="Oval 78">
              <a:extLst>
                <a:ext uri="{FF2B5EF4-FFF2-40B4-BE49-F238E27FC236}">
                  <a16:creationId xmlns:a16="http://schemas.microsoft.com/office/drawing/2014/main" id="{EC48B968-026C-4697-B23D-48CC1E953031}"/>
                </a:ext>
              </a:extLst>
            </p:cNvPr>
            <p:cNvSpPr/>
            <p:nvPr/>
          </p:nvSpPr>
          <p:spPr bwMode="auto">
            <a:xfrm>
              <a:off x="4673657" y="4352802"/>
              <a:ext cx="137160" cy="137160"/>
            </a:xfrm>
            <a:prstGeom prst="ellipse">
              <a:avLst/>
            </a:prstGeom>
            <a:solidFill>
              <a:schemeClr val="tx2">
                <a:lumMod val="60000"/>
                <a:lumOff val="40000"/>
              </a:schemeClr>
            </a:solidFill>
            <a:ln w="12700">
              <a:solidFill>
                <a:schemeClr val="accent1"/>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80" name="Oval 79">
              <a:extLst>
                <a:ext uri="{FF2B5EF4-FFF2-40B4-BE49-F238E27FC236}">
                  <a16:creationId xmlns:a16="http://schemas.microsoft.com/office/drawing/2014/main" id="{8AA27F59-2D67-4B2D-BA11-D215DE0F6D6D}"/>
                </a:ext>
              </a:extLst>
            </p:cNvPr>
            <p:cNvSpPr/>
            <p:nvPr/>
          </p:nvSpPr>
          <p:spPr bwMode="auto">
            <a:xfrm>
              <a:off x="5261486" y="4352802"/>
              <a:ext cx="137160" cy="137160"/>
            </a:xfrm>
            <a:prstGeom prst="ellipse">
              <a:avLst/>
            </a:prstGeom>
            <a:solidFill>
              <a:schemeClr val="tx2">
                <a:lumMod val="60000"/>
                <a:lumOff val="40000"/>
              </a:schemeClr>
            </a:solidFill>
            <a:ln w="12700">
              <a:solidFill>
                <a:srgbClr val="80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noAutofit/>
            </a:bodyPr>
            <a:lstStyle/>
            <a:p>
              <a:pPr marL="234950" indent="-234950" algn="l" eaLnBrk="1" hangingPunct="1">
                <a:spcBef>
                  <a:spcPct val="100000"/>
                </a:spcBef>
                <a:buClrTx/>
                <a:buChar char="4"/>
              </a:pPr>
              <a:endParaRPr lang="en-US" sz="1600" b="1" dirty="0">
                <a:solidFill>
                  <a:schemeClr val="tx1"/>
                </a:solidFill>
              </a:endParaRPr>
            </a:p>
          </p:txBody>
        </p:sp>
        <p:sp>
          <p:nvSpPr>
            <p:cNvPr id="81" name="Oval 80">
              <a:extLst>
                <a:ext uri="{FF2B5EF4-FFF2-40B4-BE49-F238E27FC236}">
                  <a16:creationId xmlns:a16="http://schemas.microsoft.com/office/drawing/2014/main" id="{E7990008-E17A-4254-9819-75885BED1DE5}"/>
                </a:ext>
              </a:extLst>
            </p:cNvPr>
            <p:cNvSpPr/>
            <p:nvPr/>
          </p:nvSpPr>
          <p:spPr bwMode="auto">
            <a:xfrm>
              <a:off x="5849315" y="4352802"/>
              <a:ext cx="137160" cy="137160"/>
            </a:xfrm>
            <a:prstGeom prst="ellipse">
              <a:avLst/>
            </a:prstGeom>
            <a:solidFill>
              <a:schemeClr val="tx2">
                <a:lumMod val="60000"/>
                <a:lumOff val="40000"/>
              </a:schemeClr>
            </a:solidFill>
            <a:ln w="12700">
              <a:solidFill>
                <a:srgbClr val="80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82" name="Oval 81">
              <a:extLst>
                <a:ext uri="{FF2B5EF4-FFF2-40B4-BE49-F238E27FC236}">
                  <a16:creationId xmlns:a16="http://schemas.microsoft.com/office/drawing/2014/main" id="{F1CD0C7E-EC75-4FBC-8CB8-3D4D6D08D5E3}"/>
                </a:ext>
              </a:extLst>
            </p:cNvPr>
            <p:cNvSpPr/>
            <p:nvPr/>
          </p:nvSpPr>
          <p:spPr bwMode="auto">
            <a:xfrm>
              <a:off x="6437144" y="4352802"/>
              <a:ext cx="137160" cy="137160"/>
            </a:xfrm>
            <a:prstGeom prst="ellipse">
              <a:avLst/>
            </a:prstGeom>
            <a:solidFill>
              <a:schemeClr val="tx2">
                <a:lumMod val="60000"/>
                <a:lumOff val="40000"/>
              </a:schemeClr>
            </a:solidFill>
            <a:ln w="12700">
              <a:solidFill>
                <a:srgbClr val="80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83" name="Oval 82">
              <a:extLst>
                <a:ext uri="{FF2B5EF4-FFF2-40B4-BE49-F238E27FC236}">
                  <a16:creationId xmlns:a16="http://schemas.microsoft.com/office/drawing/2014/main" id="{F3109598-D97F-45E5-B28A-47537BED7192}"/>
                </a:ext>
              </a:extLst>
            </p:cNvPr>
            <p:cNvSpPr/>
            <p:nvPr/>
          </p:nvSpPr>
          <p:spPr bwMode="auto">
            <a:xfrm>
              <a:off x="7024970" y="4352802"/>
              <a:ext cx="137160" cy="137160"/>
            </a:xfrm>
            <a:prstGeom prst="ellipse">
              <a:avLst/>
            </a:prstGeom>
            <a:solidFill>
              <a:schemeClr val="tx2">
                <a:lumMod val="60000"/>
                <a:lumOff val="40000"/>
              </a:schemeClr>
            </a:solidFill>
            <a:ln w="12700">
              <a:solidFill>
                <a:srgbClr val="80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84" name="Oval 83">
              <a:extLst>
                <a:ext uri="{FF2B5EF4-FFF2-40B4-BE49-F238E27FC236}">
                  <a16:creationId xmlns:a16="http://schemas.microsoft.com/office/drawing/2014/main" id="{7A1DDFC7-8D27-4165-BF1F-768DF4995DE4}"/>
                </a:ext>
              </a:extLst>
            </p:cNvPr>
            <p:cNvSpPr/>
            <p:nvPr/>
          </p:nvSpPr>
          <p:spPr bwMode="auto">
            <a:xfrm>
              <a:off x="7607691" y="4352802"/>
              <a:ext cx="137160" cy="137160"/>
            </a:xfrm>
            <a:prstGeom prst="ellipse">
              <a:avLst/>
            </a:prstGeom>
            <a:solidFill>
              <a:schemeClr val="bg2">
                <a:lumMod val="60000"/>
                <a:lumOff val="40000"/>
              </a:schemeClr>
            </a:solidFill>
            <a:ln w="12700">
              <a:solidFill>
                <a:srgbClr val="006666"/>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85" name="Oval 84">
              <a:extLst>
                <a:ext uri="{FF2B5EF4-FFF2-40B4-BE49-F238E27FC236}">
                  <a16:creationId xmlns:a16="http://schemas.microsoft.com/office/drawing/2014/main" id="{2FCD5A1B-A30A-4953-8C25-484876CFAB97}"/>
                </a:ext>
              </a:extLst>
            </p:cNvPr>
            <p:cNvSpPr/>
            <p:nvPr/>
          </p:nvSpPr>
          <p:spPr bwMode="auto">
            <a:xfrm>
              <a:off x="8359319" y="4352802"/>
              <a:ext cx="137160" cy="137160"/>
            </a:xfrm>
            <a:prstGeom prst="ellipse">
              <a:avLst/>
            </a:prstGeom>
            <a:solidFill>
              <a:schemeClr val="bg1">
                <a:lumMod val="85000"/>
              </a:schemeClr>
            </a:solidFill>
            <a:ln w="12700">
              <a:solidFill>
                <a:schemeClr val="bg1">
                  <a:lumMod val="50000"/>
                </a:schemeClr>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86" name="Oval 85">
              <a:extLst>
                <a:ext uri="{FF2B5EF4-FFF2-40B4-BE49-F238E27FC236}">
                  <a16:creationId xmlns:a16="http://schemas.microsoft.com/office/drawing/2014/main" id="{351D52D4-DFCF-49CE-B597-7AB4224D7FF1}"/>
                </a:ext>
              </a:extLst>
            </p:cNvPr>
            <p:cNvSpPr/>
            <p:nvPr/>
          </p:nvSpPr>
          <p:spPr bwMode="auto">
            <a:xfrm>
              <a:off x="9110946" y="4352802"/>
              <a:ext cx="137160" cy="137160"/>
            </a:xfrm>
            <a:prstGeom prst="ellipse">
              <a:avLst/>
            </a:prstGeom>
            <a:solidFill>
              <a:schemeClr val="bg1">
                <a:lumMod val="85000"/>
              </a:schemeClr>
            </a:solidFill>
            <a:ln w="12700">
              <a:solidFill>
                <a:schemeClr val="bg1">
                  <a:lumMod val="50000"/>
                </a:schemeClr>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grpSp>
      <p:grpSp>
        <p:nvGrpSpPr>
          <p:cNvPr id="87" name="Group 86">
            <a:extLst>
              <a:ext uri="{FF2B5EF4-FFF2-40B4-BE49-F238E27FC236}">
                <a16:creationId xmlns:a16="http://schemas.microsoft.com/office/drawing/2014/main" id="{C58DE1D1-93A4-48E1-BAE6-E44C645578D5}"/>
              </a:ext>
            </a:extLst>
          </p:cNvPr>
          <p:cNvGrpSpPr/>
          <p:nvPr/>
        </p:nvGrpSpPr>
        <p:grpSpPr>
          <a:xfrm>
            <a:off x="2683602" y="5281063"/>
            <a:ext cx="6629400" cy="137160"/>
            <a:chOff x="2757770" y="4659565"/>
            <a:chExt cx="6629400" cy="137160"/>
          </a:xfrm>
        </p:grpSpPr>
        <p:cxnSp>
          <p:nvCxnSpPr>
            <p:cNvPr id="88" name="Straight Connector 87">
              <a:extLst>
                <a:ext uri="{FF2B5EF4-FFF2-40B4-BE49-F238E27FC236}">
                  <a16:creationId xmlns:a16="http://schemas.microsoft.com/office/drawing/2014/main" id="{0E2483CE-B6C2-4F6B-955F-0032BA512171}"/>
                </a:ext>
              </a:extLst>
            </p:cNvPr>
            <p:cNvCxnSpPr/>
            <p:nvPr/>
          </p:nvCxnSpPr>
          <p:spPr bwMode="auto">
            <a:xfrm>
              <a:off x="2757770" y="4728145"/>
              <a:ext cx="6629400" cy="0"/>
            </a:xfrm>
            <a:prstGeom prst="line">
              <a:avLst/>
            </a:prstGeom>
            <a:pattFill prst="pct50">
              <a:fgClr>
                <a:schemeClr val="hlink"/>
              </a:fgClr>
              <a:bgClr>
                <a:srgbClr val="FFFFFF"/>
              </a:bgClr>
            </a:pattFill>
            <a:ln w="9525" cap="flat" cmpd="sng" algn="ctr">
              <a:solidFill>
                <a:schemeClr val="hlink"/>
              </a:solidFill>
              <a:prstDash val="solid"/>
              <a:round/>
              <a:headEnd type="none" w="med" len="med"/>
              <a:tailEnd type="none" w="med" len="med"/>
            </a:ln>
            <a:effectLst/>
          </p:spPr>
        </p:cxnSp>
        <p:sp>
          <p:nvSpPr>
            <p:cNvPr id="89" name="Oval 88">
              <a:extLst>
                <a:ext uri="{FF2B5EF4-FFF2-40B4-BE49-F238E27FC236}">
                  <a16:creationId xmlns:a16="http://schemas.microsoft.com/office/drawing/2014/main" id="{CB4840E8-9433-4AFB-9D48-7EC611FB6516}"/>
                </a:ext>
              </a:extLst>
            </p:cNvPr>
            <p:cNvSpPr/>
            <p:nvPr/>
          </p:nvSpPr>
          <p:spPr bwMode="auto">
            <a:xfrm>
              <a:off x="2910170" y="4659565"/>
              <a:ext cx="137160" cy="137160"/>
            </a:xfrm>
            <a:prstGeom prst="ellipse">
              <a:avLst/>
            </a:prstGeom>
            <a:solidFill>
              <a:schemeClr val="tx2">
                <a:lumMod val="60000"/>
                <a:lumOff val="40000"/>
              </a:schemeClr>
            </a:solidFill>
            <a:ln w="12700">
              <a:solidFill>
                <a:schemeClr val="accent1"/>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90" name="Oval 89">
              <a:extLst>
                <a:ext uri="{FF2B5EF4-FFF2-40B4-BE49-F238E27FC236}">
                  <a16:creationId xmlns:a16="http://schemas.microsoft.com/office/drawing/2014/main" id="{7A205A2C-700B-4693-8511-7E1F3FC11AEB}"/>
                </a:ext>
              </a:extLst>
            </p:cNvPr>
            <p:cNvSpPr/>
            <p:nvPr/>
          </p:nvSpPr>
          <p:spPr bwMode="auto">
            <a:xfrm>
              <a:off x="3497999" y="4659565"/>
              <a:ext cx="137160" cy="137160"/>
            </a:xfrm>
            <a:prstGeom prst="ellipse">
              <a:avLst/>
            </a:prstGeom>
            <a:solidFill>
              <a:schemeClr val="tx2">
                <a:lumMod val="60000"/>
                <a:lumOff val="40000"/>
              </a:schemeClr>
            </a:solidFill>
            <a:ln w="12700">
              <a:solidFill>
                <a:schemeClr val="accent1"/>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91" name="Oval 90">
              <a:extLst>
                <a:ext uri="{FF2B5EF4-FFF2-40B4-BE49-F238E27FC236}">
                  <a16:creationId xmlns:a16="http://schemas.microsoft.com/office/drawing/2014/main" id="{3545CAE7-7282-4213-AD59-8839B40A8818}"/>
                </a:ext>
              </a:extLst>
            </p:cNvPr>
            <p:cNvSpPr/>
            <p:nvPr/>
          </p:nvSpPr>
          <p:spPr bwMode="auto">
            <a:xfrm>
              <a:off x="4085828" y="4659565"/>
              <a:ext cx="137160" cy="137160"/>
            </a:xfrm>
            <a:prstGeom prst="ellipse">
              <a:avLst/>
            </a:prstGeom>
            <a:solidFill>
              <a:schemeClr val="tx2">
                <a:lumMod val="60000"/>
                <a:lumOff val="40000"/>
              </a:schemeClr>
            </a:solidFill>
            <a:ln w="12700">
              <a:solidFill>
                <a:schemeClr val="accent1"/>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92" name="Oval 91">
              <a:extLst>
                <a:ext uri="{FF2B5EF4-FFF2-40B4-BE49-F238E27FC236}">
                  <a16:creationId xmlns:a16="http://schemas.microsoft.com/office/drawing/2014/main" id="{6828CC3B-06BD-45AE-BDEA-C8D90AAA4F18}"/>
                </a:ext>
              </a:extLst>
            </p:cNvPr>
            <p:cNvSpPr/>
            <p:nvPr/>
          </p:nvSpPr>
          <p:spPr bwMode="auto">
            <a:xfrm>
              <a:off x="4673657" y="4659565"/>
              <a:ext cx="137160" cy="137160"/>
            </a:xfrm>
            <a:prstGeom prst="ellipse">
              <a:avLst/>
            </a:prstGeom>
            <a:solidFill>
              <a:schemeClr val="tx2">
                <a:lumMod val="60000"/>
                <a:lumOff val="40000"/>
              </a:schemeClr>
            </a:solidFill>
            <a:ln w="12700">
              <a:solidFill>
                <a:schemeClr val="accent1"/>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93" name="Oval 92">
              <a:extLst>
                <a:ext uri="{FF2B5EF4-FFF2-40B4-BE49-F238E27FC236}">
                  <a16:creationId xmlns:a16="http://schemas.microsoft.com/office/drawing/2014/main" id="{6DC3B88E-7E1C-49C1-8D2B-EA847BD2F7DA}"/>
                </a:ext>
              </a:extLst>
            </p:cNvPr>
            <p:cNvSpPr/>
            <p:nvPr/>
          </p:nvSpPr>
          <p:spPr bwMode="auto">
            <a:xfrm>
              <a:off x="5261486" y="4659565"/>
              <a:ext cx="137160" cy="137160"/>
            </a:xfrm>
            <a:prstGeom prst="ellipse">
              <a:avLst/>
            </a:prstGeom>
            <a:solidFill>
              <a:schemeClr val="tx2">
                <a:lumMod val="60000"/>
                <a:lumOff val="40000"/>
              </a:schemeClr>
            </a:solidFill>
            <a:ln w="12700">
              <a:solidFill>
                <a:srgbClr val="80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noAutofit/>
            </a:bodyPr>
            <a:lstStyle/>
            <a:p>
              <a:pPr marL="234950" indent="-234950" algn="l" eaLnBrk="1" hangingPunct="1">
                <a:spcBef>
                  <a:spcPct val="100000"/>
                </a:spcBef>
                <a:buClrTx/>
                <a:buChar char="4"/>
              </a:pPr>
              <a:endParaRPr lang="en-US" sz="1600" b="1" dirty="0">
                <a:solidFill>
                  <a:schemeClr val="tx1"/>
                </a:solidFill>
              </a:endParaRPr>
            </a:p>
          </p:txBody>
        </p:sp>
        <p:sp>
          <p:nvSpPr>
            <p:cNvPr id="94" name="Oval 93">
              <a:extLst>
                <a:ext uri="{FF2B5EF4-FFF2-40B4-BE49-F238E27FC236}">
                  <a16:creationId xmlns:a16="http://schemas.microsoft.com/office/drawing/2014/main" id="{AFB3D024-3920-4B31-BFD7-3A3C22E197F4}"/>
                </a:ext>
              </a:extLst>
            </p:cNvPr>
            <p:cNvSpPr/>
            <p:nvPr/>
          </p:nvSpPr>
          <p:spPr bwMode="auto">
            <a:xfrm>
              <a:off x="5849315" y="4659565"/>
              <a:ext cx="137160" cy="137160"/>
            </a:xfrm>
            <a:prstGeom prst="ellipse">
              <a:avLst/>
            </a:prstGeom>
            <a:solidFill>
              <a:schemeClr val="tx2">
                <a:lumMod val="60000"/>
                <a:lumOff val="40000"/>
              </a:schemeClr>
            </a:solidFill>
            <a:ln w="12700">
              <a:solidFill>
                <a:srgbClr val="80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95" name="Oval 94">
              <a:extLst>
                <a:ext uri="{FF2B5EF4-FFF2-40B4-BE49-F238E27FC236}">
                  <a16:creationId xmlns:a16="http://schemas.microsoft.com/office/drawing/2014/main" id="{BF396319-B91D-467D-B5C1-6FB268660397}"/>
                </a:ext>
              </a:extLst>
            </p:cNvPr>
            <p:cNvSpPr/>
            <p:nvPr/>
          </p:nvSpPr>
          <p:spPr bwMode="auto">
            <a:xfrm>
              <a:off x="6437144" y="4659565"/>
              <a:ext cx="137160" cy="137160"/>
            </a:xfrm>
            <a:prstGeom prst="ellipse">
              <a:avLst/>
            </a:prstGeom>
            <a:solidFill>
              <a:schemeClr val="tx2">
                <a:lumMod val="60000"/>
                <a:lumOff val="40000"/>
              </a:schemeClr>
            </a:solidFill>
            <a:ln w="12700">
              <a:solidFill>
                <a:srgbClr val="80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96" name="Oval 95">
              <a:extLst>
                <a:ext uri="{FF2B5EF4-FFF2-40B4-BE49-F238E27FC236}">
                  <a16:creationId xmlns:a16="http://schemas.microsoft.com/office/drawing/2014/main" id="{A620F6ED-E810-4DA0-8963-46303C6FD64D}"/>
                </a:ext>
              </a:extLst>
            </p:cNvPr>
            <p:cNvSpPr/>
            <p:nvPr/>
          </p:nvSpPr>
          <p:spPr bwMode="auto">
            <a:xfrm>
              <a:off x="7024970" y="4659565"/>
              <a:ext cx="137160" cy="137160"/>
            </a:xfrm>
            <a:prstGeom prst="ellipse">
              <a:avLst/>
            </a:prstGeom>
            <a:solidFill>
              <a:schemeClr val="tx2">
                <a:lumMod val="60000"/>
                <a:lumOff val="40000"/>
              </a:schemeClr>
            </a:solidFill>
            <a:ln w="12700">
              <a:solidFill>
                <a:srgbClr val="80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97" name="Oval 96">
              <a:extLst>
                <a:ext uri="{FF2B5EF4-FFF2-40B4-BE49-F238E27FC236}">
                  <a16:creationId xmlns:a16="http://schemas.microsoft.com/office/drawing/2014/main" id="{7A41F9E0-738D-42A0-AFAD-0DA361FF2EB0}"/>
                </a:ext>
              </a:extLst>
            </p:cNvPr>
            <p:cNvSpPr/>
            <p:nvPr/>
          </p:nvSpPr>
          <p:spPr bwMode="auto">
            <a:xfrm>
              <a:off x="7607691" y="4659565"/>
              <a:ext cx="137160" cy="137160"/>
            </a:xfrm>
            <a:prstGeom prst="ellipse">
              <a:avLst/>
            </a:prstGeom>
            <a:solidFill>
              <a:schemeClr val="tx2">
                <a:lumMod val="60000"/>
                <a:lumOff val="40000"/>
              </a:schemeClr>
            </a:solidFill>
            <a:ln w="12700">
              <a:solidFill>
                <a:srgbClr val="80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98" name="Oval 97">
              <a:extLst>
                <a:ext uri="{FF2B5EF4-FFF2-40B4-BE49-F238E27FC236}">
                  <a16:creationId xmlns:a16="http://schemas.microsoft.com/office/drawing/2014/main" id="{18C5014E-BEF7-47EF-B6D8-3D1B1321B55C}"/>
                </a:ext>
              </a:extLst>
            </p:cNvPr>
            <p:cNvSpPr/>
            <p:nvPr/>
          </p:nvSpPr>
          <p:spPr bwMode="auto">
            <a:xfrm>
              <a:off x="8359319" y="4659565"/>
              <a:ext cx="137160" cy="137160"/>
            </a:xfrm>
            <a:prstGeom prst="ellipse">
              <a:avLst/>
            </a:prstGeom>
            <a:solidFill>
              <a:schemeClr val="bg2">
                <a:lumMod val="60000"/>
                <a:lumOff val="40000"/>
              </a:schemeClr>
            </a:solidFill>
            <a:ln w="12700">
              <a:solidFill>
                <a:srgbClr val="006666"/>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99" name="Oval 98">
              <a:extLst>
                <a:ext uri="{FF2B5EF4-FFF2-40B4-BE49-F238E27FC236}">
                  <a16:creationId xmlns:a16="http://schemas.microsoft.com/office/drawing/2014/main" id="{3869FDA9-1429-4A09-B216-20E47F28A785}"/>
                </a:ext>
              </a:extLst>
            </p:cNvPr>
            <p:cNvSpPr/>
            <p:nvPr/>
          </p:nvSpPr>
          <p:spPr bwMode="auto">
            <a:xfrm>
              <a:off x="9110946" y="4659565"/>
              <a:ext cx="137160" cy="137160"/>
            </a:xfrm>
            <a:prstGeom prst="ellipse">
              <a:avLst/>
            </a:prstGeom>
            <a:solidFill>
              <a:schemeClr val="bg1">
                <a:lumMod val="85000"/>
              </a:schemeClr>
            </a:solidFill>
            <a:ln w="12700">
              <a:solidFill>
                <a:schemeClr val="bg1">
                  <a:lumMod val="50000"/>
                </a:schemeClr>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grpSp>
      <p:grpSp>
        <p:nvGrpSpPr>
          <p:cNvPr id="100" name="Group 99">
            <a:extLst>
              <a:ext uri="{FF2B5EF4-FFF2-40B4-BE49-F238E27FC236}">
                <a16:creationId xmlns:a16="http://schemas.microsoft.com/office/drawing/2014/main" id="{074F7944-3FE8-44A4-8E93-EC3D08645A26}"/>
              </a:ext>
            </a:extLst>
          </p:cNvPr>
          <p:cNvGrpSpPr/>
          <p:nvPr/>
        </p:nvGrpSpPr>
        <p:grpSpPr>
          <a:xfrm>
            <a:off x="2683602" y="5753485"/>
            <a:ext cx="6629400" cy="137160"/>
            <a:chOff x="2782830" y="5780862"/>
            <a:chExt cx="6629400" cy="137160"/>
          </a:xfrm>
        </p:grpSpPr>
        <p:cxnSp>
          <p:nvCxnSpPr>
            <p:cNvPr id="101" name="Straight Connector 100">
              <a:extLst>
                <a:ext uri="{FF2B5EF4-FFF2-40B4-BE49-F238E27FC236}">
                  <a16:creationId xmlns:a16="http://schemas.microsoft.com/office/drawing/2014/main" id="{DEF40356-B65B-405D-98A8-ECC6D6925464}"/>
                </a:ext>
              </a:extLst>
            </p:cNvPr>
            <p:cNvCxnSpPr/>
            <p:nvPr/>
          </p:nvCxnSpPr>
          <p:spPr bwMode="auto">
            <a:xfrm>
              <a:off x="2782830" y="5849442"/>
              <a:ext cx="6629400" cy="0"/>
            </a:xfrm>
            <a:prstGeom prst="line">
              <a:avLst/>
            </a:prstGeom>
            <a:pattFill prst="pct50">
              <a:fgClr>
                <a:schemeClr val="hlink"/>
              </a:fgClr>
              <a:bgClr>
                <a:srgbClr val="FFFFFF"/>
              </a:bgClr>
            </a:pattFill>
            <a:ln w="9525" cap="flat" cmpd="sng" algn="ctr">
              <a:solidFill>
                <a:schemeClr val="hlink"/>
              </a:solidFill>
              <a:prstDash val="solid"/>
              <a:round/>
              <a:headEnd type="none" w="med" len="med"/>
              <a:tailEnd type="none" w="med" len="med"/>
            </a:ln>
            <a:effectLst/>
          </p:spPr>
        </p:cxnSp>
        <p:sp>
          <p:nvSpPr>
            <p:cNvPr id="102" name="Oval 101">
              <a:extLst>
                <a:ext uri="{FF2B5EF4-FFF2-40B4-BE49-F238E27FC236}">
                  <a16:creationId xmlns:a16="http://schemas.microsoft.com/office/drawing/2014/main" id="{8326C4DE-4A27-4BDB-B26D-14A583CBFDEC}"/>
                </a:ext>
              </a:extLst>
            </p:cNvPr>
            <p:cNvSpPr/>
            <p:nvPr/>
          </p:nvSpPr>
          <p:spPr bwMode="auto">
            <a:xfrm>
              <a:off x="2935230" y="5780862"/>
              <a:ext cx="137160" cy="137160"/>
            </a:xfrm>
            <a:prstGeom prst="ellipse">
              <a:avLst/>
            </a:prstGeom>
            <a:solidFill>
              <a:schemeClr val="tx2">
                <a:lumMod val="60000"/>
                <a:lumOff val="40000"/>
              </a:schemeClr>
            </a:solidFill>
            <a:ln w="12700">
              <a:solidFill>
                <a:schemeClr val="accent1"/>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103" name="Oval 102">
              <a:extLst>
                <a:ext uri="{FF2B5EF4-FFF2-40B4-BE49-F238E27FC236}">
                  <a16:creationId xmlns:a16="http://schemas.microsoft.com/office/drawing/2014/main" id="{EE0A99CF-78A6-4FFD-9032-AE6E1643BBF5}"/>
                </a:ext>
              </a:extLst>
            </p:cNvPr>
            <p:cNvSpPr/>
            <p:nvPr/>
          </p:nvSpPr>
          <p:spPr bwMode="auto">
            <a:xfrm>
              <a:off x="3523059" y="5780862"/>
              <a:ext cx="137160" cy="137160"/>
            </a:xfrm>
            <a:prstGeom prst="ellipse">
              <a:avLst/>
            </a:prstGeom>
            <a:solidFill>
              <a:schemeClr val="tx2">
                <a:lumMod val="60000"/>
                <a:lumOff val="40000"/>
              </a:schemeClr>
            </a:solidFill>
            <a:ln w="12700">
              <a:solidFill>
                <a:schemeClr val="accent1"/>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104" name="Oval 103">
              <a:extLst>
                <a:ext uri="{FF2B5EF4-FFF2-40B4-BE49-F238E27FC236}">
                  <a16:creationId xmlns:a16="http://schemas.microsoft.com/office/drawing/2014/main" id="{4A40E5A5-1031-4092-83E4-4A7D2A258299}"/>
                </a:ext>
              </a:extLst>
            </p:cNvPr>
            <p:cNvSpPr/>
            <p:nvPr/>
          </p:nvSpPr>
          <p:spPr bwMode="auto">
            <a:xfrm>
              <a:off x="4110888" y="5780862"/>
              <a:ext cx="137160" cy="137160"/>
            </a:xfrm>
            <a:prstGeom prst="ellipse">
              <a:avLst/>
            </a:prstGeom>
            <a:solidFill>
              <a:schemeClr val="tx2">
                <a:lumMod val="60000"/>
                <a:lumOff val="40000"/>
              </a:schemeClr>
            </a:solidFill>
            <a:ln w="12700">
              <a:solidFill>
                <a:schemeClr val="accent1"/>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105" name="Oval 104">
              <a:extLst>
                <a:ext uri="{FF2B5EF4-FFF2-40B4-BE49-F238E27FC236}">
                  <a16:creationId xmlns:a16="http://schemas.microsoft.com/office/drawing/2014/main" id="{E4541E2D-DDDF-4276-B749-94F1BB435F29}"/>
                </a:ext>
              </a:extLst>
            </p:cNvPr>
            <p:cNvSpPr/>
            <p:nvPr/>
          </p:nvSpPr>
          <p:spPr bwMode="auto">
            <a:xfrm>
              <a:off x="4698717" y="5780862"/>
              <a:ext cx="137160" cy="137160"/>
            </a:xfrm>
            <a:prstGeom prst="ellipse">
              <a:avLst/>
            </a:prstGeom>
            <a:solidFill>
              <a:schemeClr val="tx2">
                <a:lumMod val="60000"/>
                <a:lumOff val="40000"/>
              </a:schemeClr>
            </a:solidFill>
            <a:ln w="12700">
              <a:solidFill>
                <a:schemeClr val="accent1"/>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106" name="Oval 105">
              <a:extLst>
                <a:ext uri="{FF2B5EF4-FFF2-40B4-BE49-F238E27FC236}">
                  <a16:creationId xmlns:a16="http://schemas.microsoft.com/office/drawing/2014/main" id="{5B1DE860-A16E-4B50-BAF2-A1DAB686ECE1}"/>
                </a:ext>
              </a:extLst>
            </p:cNvPr>
            <p:cNvSpPr/>
            <p:nvPr/>
          </p:nvSpPr>
          <p:spPr bwMode="auto">
            <a:xfrm>
              <a:off x="5286546" y="5780862"/>
              <a:ext cx="137160" cy="137160"/>
            </a:xfrm>
            <a:prstGeom prst="ellipse">
              <a:avLst/>
            </a:prstGeom>
            <a:solidFill>
              <a:schemeClr val="tx2">
                <a:lumMod val="60000"/>
                <a:lumOff val="40000"/>
              </a:schemeClr>
            </a:solidFill>
            <a:ln w="12700">
              <a:solidFill>
                <a:srgbClr val="80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noAutofit/>
            </a:bodyPr>
            <a:lstStyle/>
            <a:p>
              <a:pPr marL="234950" indent="-234950" algn="l" eaLnBrk="1" hangingPunct="1">
                <a:spcBef>
                  <a:spcPct val="100000"/>
                </a:spcBef>
                <a:buClrTx/>
                <a:buChar char="4"/>
              </a:pPr>
              <a:endParaRPr lang="en-US" sz="1600" b="1" dirty="0">
                <a:solidFill>
                  <a:schemeClr val="tx1"/>
                </a:solidFill>
              </a:endParaRPr>
            </a:p>
          </p:txBody>
        </p:sp>
        <p:sp>
          <p:nvSpPr>
            <p:cNvPr id="107" name="Oval 106">
              <a:extLst>
                <a:ext uri="{FF2B5EF4-FFF2-40B4-BE49-F238E27FC236}">
                  <a16:creationId xmlns:a16="http://schemas.microsoft.com/office/drawing/2014/main" id="{0591BB16-342A-44D5-AB1D-AC3A0861E0C9}"/>
                </a:ext>
              </a:extLst>
            </p:cNvPr>
            <p:cNvSpPr/>
            <p:nvPr/>
          </p:nvSpPr>
          <p:spPr bwMode="auto">
            <a:xfrm>
              <a:off x="5874375" y="5780862"/>
              <a:ext cx="137160" cy="137160"/>
            </a:xfrm>
            <a:prstGeom prst="ellipse">
              <a:avLst/>
            </a:prstGeom>
            <a:solidFill>
              <a:schemeClr val="tx2">
                <a:lumMod val="60000"/>
                <a:lumOff val="40000"/>
              </a:schemeClr>
            </a:solidFill>
            <a:ln w="12700">
              <a:solidFill>
                <a:srgbClr val="80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108" name="Oval 107">
              <a:extLst>
                <a:ext uri="{FF2B5EF4-FFF2-40B4-BE49-F238E27FC236}">
                  <a16:creationId xmlns:a16="http://schemas.microsoft.com/office/drawing/2014/main" id="{359E3DE0-DCFE-47F6-A970-17AE1103189D}"/>
                </a:ext>
              </a:extLst>
            </p:cNvPr>
            <p:cNvSpPr/>
            <p:nvPr/>
          </p:nvSpPr>
          <p:spPr bwMode="auto">
            <a:xfrm>
              <a:off x="6462204" y="5780862"/>
              <a:ext cx="137160" cy="137160"/>
            </a:xfrm>
            <a:prstGeom prst="ellipse">
              <a:avLst/>
            </a:prstGeom>
            <a:solidFill>
              <a:schemeClr val="tx2">
                <a:lumMod val="60000"/>
                <a:lumOff val="40000"/>
              </a:schemeClr>
            </a:solidFill>
            <a:ln w="12700">
              <a:solidFill>
                <a:srgbClr val="80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109" name="Oval 108">
              <a:extLst>
                <a:ext uri="{FF2B5EF4-FFF2-40B4-BE49-F238E27FC236}">
                  <a16:creationId xmlns:a16="http://schemas.microsoft.com/office/drawing/2014/main" id="{47F6015E-EC2A-49F5-A1CF-9E553C3410F6}"/>
                </a:ext>
              </a:extLst>
            </p:cNvPr>
            <p:cNvSpPr/>
            <p:nvPr/>
          </p:nvSpPr>
          <p:spPr bwMode="auto">
            <a:xfrm>
              <a:off x="7050030" y="5780862"/>
              <a:ext cx="137160" cy="137160"/>
            </a:xfrm>
            <a:prstGeom prst="ellipse">
              <a:avLst/>
            </a:prstGeom>
            <a:solidFill>
              <a:schemeClr val="tx2">
                <a:lumMod val="60000"/>
                <a:lumOff val="40000"/>
              </a:schemeClr>
            </a:solidFill>
            <a:ln w="12700">
              <a:solidFill>
                <a:srgbClr val="80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110" name="Oval 109">
              <a:extLst>
                <a:ext uri="{FF2B5EF4-FFF2-40B4-BE49-F238E27FC236}">
                  <a16:creationId xmlns:a16="http://schemas.microsoft.com/office/drawing/2014/main" id="{704E89C0-53FB-4B22-999B-E47B5E63598D}"/>
                </a:ext>
              </a:extLst>
            </p:cNvPr>
            <p:cNvSpPr/>
            <p:nvPr/>
          </p:nvSpPr>
          <p:spPr bwMode="auto">
            <a:xfrm>
              <a:off x="7632751" y="5780862"/>
              <a:ext cx="137160" cy="137160"/>
            </a:xfrm>
            <a:prstGeom prst="ellipse">
              <a:avLst/>
            </a:prstGeom>
            <a:solidFill>
              <a:schemeClr val="tx2">
                <a:lumMod val="60000"/>
                <a:lumOff val="40000"/>
              </a:schemeClr>
            </a:solidFill>
            <a:ln w="12700">
              <a:solidFill>
                <a:srgbClr val="80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111" name="Oval 110">
              <a:extLst>
                <a:ext uri="{FF2B5EF4-FFF2-40B4-BE49-F238E27FC236}">
                  <a16:creationId xmlns:a16="http://schemas.microsoft.com/office/drawing/2014/main" id="{B211FBBD-9B1F-4EE6-A246-D9EF94F74B4E}"/>
                </a:ext>
              </a:extLst>
            </p:cNvPr>
            <p:cNvSpPr/>
            <p:nvPr/>
          </p:nvSpPr>
          <p:spPr bwMode="auto">
            <a:xfrm>
              <a:off x="8384379" y="5780862"/>
              <a:ext cx="137160" cy="137160"/>
            </a:xfrm>
            <a:prstGeom prst="ellipse">
              <a:avLst/>
            </a:prstGeom>
            <a:solidFill>
              <a:schemeClr val="tx2">
                <a:lumMod val="60000"/>
                <a:lumOff val="40000"/>
              </a:schemeClr>
            </a:solidFill>
            <a:ln w="12700">
              <a:solidFill>
                <a:srgbClr val="80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sp>
          <p:nvSpPr>
            <p:cNvPr id="112" name="Oval 111">
              <a:extLst>
                <a:ext uri="{FF2B5EF4-FFF2-40B4-BE49-F238E27FC236}">
                  <a16:creationId xmlns:a16="http://schemas.microsoft.com/office/drawing/2014/main" id="{9BF81766-247C-4372-8054-D6B84354D246}"/>
                </a:ext>
              </a:extLst>
            </p:cNvPr>
            <p:cNvSpPr/>
            <p:nvPr/>
          </p:nvSpPr>
          <p:spPr bwMode="auto">
            <a:xfrm>
              <a:off x="9136006" y="5780862"/>
              <a:ext cx="137160" cy="137160"/>
            </a:xfrm>
            <a:prstGeom prst="ellipse">
              <a:avLst/>
            </a:prstGeom>
            <a:solidFill>
              <a:schemeClr val="bg2">
                <a:lumMod val="60000"/>
                <a:lumOff val="40000"/>
              </a:schemeClr>
            </a:solidFill>
            <a:ln w="12700">
              <a:solidFill>
                <a:srgbClr val="006666"/>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1" dirty="0">
                <a:solidFill>
                  <a:schemeClr val="tx1"/>
                </a:solidFill>
                <a:latin typeface="+mn-lt"/>
                <a:ea typeface="+mn-ea"/>
                <a:cs typeface="+mn-cs"/>
              </a:endParaRPr>
            </a:p>
          </p:txBody>
        </p:sp>
      </p:grpSp>
      <p:sp>
        <p:nvSpPr>
          <p:cNvPr id="113" name="Rectangle: Rounded Corners 112">
            <a:extLst>
              <a:ext uri="{FF2B5EF4-FFF2-40B4-BE49-F238E27FC236}">
                <a16:creationId xmlns:a16="http://schemas.microsoft.com/office/drawing/2014/main" id="{093AD28F-2C09-4808-8C3F-D2937F0EE19D}"/>
              </a:ext>
            </a:extLst>
          </p:cNvPr>
          <p:cNvSpPr/>
          <p:nvPr/>
        </p:nvSpPr>
        <p:spPr bwMode="auto">
          <a:xfrm>
            <a:off x="303212" y="6027804"/>
            <a:ext cx="9067800" cy="488046"/>
          </a:xfrm>
          <a:prstGeom prst="roundRect">
            <a:avLst/>
          </a:prstGeom>
          <a:solidFill>
            <a:srgbClr val="D8CBCB"/>
          </a:solidFill>
          <a:ln>
            <a:solidFill>
              <a:srgbClr val="80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eaLnBrk="1" hangingPunct="1">
              <a:spcBef>
                <a:spcPct val="100000"/>
              </a:spcBef>
              <a:buClrTx/>
            </a:pPr>
            <a:r>
              <a:rPr lang="en-US" b="1" dirty="0">
                <a:solidFill>
                  <a:schemeClr val="tx1"/>
                </a:solidFill>
              </a:rPr>
              <a:t>A good way to choose the best forecasting model is to find the model with the smallest RMSE computed using time series cross-validation</a:t>
            </a:r>
          </a:p>
        </p:txBody>
      </p:sp>
    </p:spTree>
    <p:extLst>
      <p:ext uri="{BB962C8B-B14F-4D97-AF65-F5344CB8AC3E}">
        <p14:creationId xmlns:p14="http://schemas.microsoft.com/office/powerpoint/2010/main" val="297582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4"/>
                                        </p:tgtEl>
                                        <p:attrNameLst>
                                          <p:attrName>style.visibility</p:attrName>
                                        </p:attrNameLst>
                                      </p:cBhvr>
                                      <p:to>
                                        <p:strVal val="visible"/>
                                      </p:to>
                                    </p:set>
                                    <p:animEffect transition="in" filter="fade">
                                      <p:cBhvr>
                                        <p:cTn id="12" dur="500"/>
                                        <p:tgtEl>
                                          <p:spTgt spid="1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fade">
                                      <p:cBhvr>
                                        <p:cTn id="25" dur="500"/>
                                        <p:tgtEl>
                                          <p:spTgt spid="35"/>
                                        </p:tgtEl>
                                      </p:cBhvr>
                                    </p:animEffect>
                                  </p:childTnLst>
                                </p:cTn>
                              </p:par>
                              <p:par>
                                <p:cTn id="26" presetID="10" presetClass="entr" presetSubtype="0" fill="hold" nodeType="with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500"/>
                                        <p:tgtEl>
                                          <p:spTgt spid="48"/>
                                        </p:tgtEl>
                                      </p:cBhvr>
                                    </p:animEffect>
                                  </p:childTnLst>
                                </p:cTn>
                              </p:par>
                              <p:par>
                                <p:cTn id="29" presetID="10" presetClass="entr" presetSubtype="0" fill="hold" nodeType="with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fade">
                                      <p:cBhvr>
                                        <p:cTn id="31" dur="500"/>
                                        <p:tgtEl>
                                          <p:spTgt spid="61"/>
                                        </p:tgtEl>
                                      </p:cBhvr>
                                    </p:animEffect>
                                  </p:childTnLst>
                                </p:cTn>
                              </p:par>
                              <p:par>
                                <p:cTn id="32" presetID="10" presetClass="entr" presetSubtype="0" fill="hold" nodeType="withEffect">
                                  <p:stCondLst>
                                    <p:cond delay="0"/>
                                  </p:stCondLst>
                                  <p:childTnLst>
                                    <p:set>
                                      <p:cBhvr>
                                        <p:cTn id="33" dur="1" fill="hold">
                                          <p:stCondLst>
                                            <p:cond delay="0"/>
                                          </p:stCondLst>
                                        </p:cTn>
                                        <p:tgtEl>
                                          <p:spTgt spid="74"/>
                                        </p:tgtEl>
                                        <p:attrNameLst>
                                          <p:attrName>style.visibility</p:attrName>
                                        </p:attrNameLst>
                                      </p:cBhvr>
                                      <p:to>
                                        <p:strVal val="visible"/>
                                      </p:to>
                                    </p:set>
                                    <p:animEffect transition="in" filter="fade">
                                      <p:cBhvr>
                                        <p:cTn id="34" dur="500"/>
                                        <p:tgtEl>
                                          <p:spTgt spid="74"/>
                                        </p:tgtEl>
                                      </p:cBhvr>
                                    </p:animEffect>
                                  </p:childTnLst>
                                </p:cTn>
                              </p:par>
                              <p:par>
                                <p:cTn id="35" presetID="10" presetClass="entr" presetSubtype="0" fill="hold" nodeType="withEffect">
                                  <p:stCondLst>
                                    <p:cond delay="0"/>
                                  </p:stCondLst>
                                  <p:childTnLst>
                                    <p:set>
                                      <p:cBhvr>
                                        <p:cTn id="36" dur="1" fill="hold">
                                          <p:stCondLst>
                                            <p:cond delay="0"/>
                                          </p:stCondLst>
                                        </p:cTn>
                                        <p:tgtEl>
                                          <p:spTgt spid="87"/>
                                        </p:tgtEl>
                                        <p:attrNameLst>
                                          <p:attrName>style.visibility</p:attrName>
                                        </p:attrNameLst>
                                      </p:cBhvr>
                                      <p:to>
                                        <p:strVal val="visible"/>
                                      </p:to>
                                    </p:set>
                                    <p:animEffect transition="in" filter="fade">
                                      <p:cBhvr>
                                        <p:cTn id="37" dur="500"/>
                                        <p:tgtEl>
                                          <p:spTgt spid="87"/>
                                        </p:tgtEl>
                                      </p:cBhvr>
                                    </p:animEffect>
                                  </p:childTnLst>
                                </p:cTn>
                              </p:par>
                              <p:par>
                                <p:cTn id="38" presetID="10" presetClass="entr" presetSubtype="0" fill="hold" nodeType="withEffect">
                                  <p:stCondLst>
                                    <p:cond delay="0"/>
                                  </p:stCondLst>
                                  <p:childTnLst>
                                    <p:set>
                                      <p:cBhvr>
                                        <p:cTn id="39" dur="1" fill="hold">
                                          <p:stCondLst>
                                            <p:cond delay="0"/>
                                          </p:stCondLst>
                                        </p:cTn>
                                        <p:tgtEl>
                                          <p:spTgt spid="100"/>
                                        </p:tgtEl>
                                        <p:attrNameLst>
                                          <p:attrName>style.visibility</p:attrName>
                                        </p:attrNameLst>
                                      </p:cBhvr>
                                      <p:to>
                                        <p:strVal val="visible"/>
                                      </p:to>
                                    </p:set>
                                    <p:animEffect transition="in" filter="fade">
                                      <p:cBhvr>
                                        <p:cTn id="40" dur="500"/>
                                        <p:tgtEl>
                                          <p:spTgt spid="10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13"/>
                                        </p:tgtEl>
                                        <p:attrNameLst>
                                          <p:attrName>style.visibility</p:attrName>
                                        </p:attrNameLst>
                                      </p:cBhvr>
                                      <p:to>
                                        <p:strVal val="visible"/>
                                      </p:to>
                                    </p:set>
                                    <p:animEffect transition="in" filter="fade">
                                      <p:cBhvr>
                                        <p:cTn id="45"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A246FF-AEEB-44DD-8C30-FB550BDAB694}"/>
              </a:ext>
            </a:extLst>
          </p:cNvPr>
          <p:cNvSpPr/>
          <p:nvPr/>
        </p:nvSpPr>
        <p:spPr bwMode="auto">
          <a:xfrm>
            <a:off x="3236912" y="6629400"/>
            <a:ext cx="34290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REGRESSION MODELING</a:t>
            </a:r>
          </a:p>
        </p:txBody>
      </p:sp>
      <p:pic>
        <p:nvPicPr>
          <p:cNvPr id="11" name="Picture 10">
            <a:extLst>
              <a:ext uri="{FF2B5EF4-FFF2-40B4-BE49-F238E27FC236}">
                <a16:creationId xmlns:a16="http://schemas.microsoft.com/office/drawing/2014/main" id="{4740C07A-1F06-4588-9575-6EBF12F23D53}"/>
              </a:ext>
            </a:extLst>
          </p:cNvPr>
          <p:cNvPicPr>
            <a:picLocks noChangeAspect="1"/>
          </p:cNvPicPr>
          <p:nvPr/>
        </p:nvPicPr>
        <p:blipFill>
          <a:blip r:embed="rId2"/>
          <a:stretch>
            <a:fillRect/>
          </a:stretch>
        </p:blipFill>
        <p:spPr>
          <a:xfrm>
            <a:off x="2436683" y="914271"/>
            <a:ext cx="5029458" cy="5029458"/>
          </a:xfrm>
          <a:prstGeom prst="rect">
            <a:avLst/>
          </a:prstGeom>
        </p:spPr>
      </p:pic>
    </p:spTree>
    <p:extLst>
      <p:ext uri="{BB962C8B-B14F-4D97-AF65-F5344CB8AC3E}">
        <p14:creationId xmlns:p14="http://schemas.microsoft.com/office/powerpoint/2010/main" val="10070355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7989F166-6FFA-4CB2-9AF7-8ADB5D9DA47F}"/>
              </a:ext>
            </a:extLst>
          </p:cNvPr>
          <p:cNvSpPr/>
          <p:nvPr/>
        </p:nvSpPr>
        <p:spPr bwMode="auto">
          <a:xfrm rot="21285862">
            <a:off x="298255" y="416033"/>
            <a:ext cx="2514600" cy="167640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ts val="0"/>
              </a:spcBef>
              <a:spcAft>
                <a:spcPct val="0"/>
              </a:spcAft>
              <a:buClrTx/>
              <a:buSzTx/>
              <a:tabLst/>
            </a:pPr>
            <a:r>
              <a:rPr lang="en-US" sz="1000" b="1" dirty="0">
                <a:solidFill>
                  <a:schemeClr val="bg1"/>
                </a:solidFill>
              </a:rPr>
              <a:t>Dependent Variable: </a:t>
            </a:r>
            <a:r>
              <a:rPr lang="en-US" sz="1000" dirty="0">
                <a:solidFill>
                  <a:schemeClr val="bg1"/>
                </a:solidFill>
              </a:rPr>
              <a:t>Variable which needs to be predicted. Also called as ‘response’ variable</a:t>
            </a:r>
            <a:endParaRPr lang="en-US" sz="1000" b="1" dirty="0">
              <a:solidFill>
                <a:schemeClr val="bg1"/>
              </a:solidFill>
            </a:endParaRPr>
          </a:p>
        </p:txBody>
      </p:sp>
      <p:sp>
        <p:nvSpPr>
          <p:cNvPr id="4" name="Rectangle 3">
            <a:extLst>
              <a:ext uri="{FF2B5EF4-FFF2-40B4-BE49-F238E27FC236}">
                <a16:creationId xmlns:a16="http://schemas.microsoft.com/office/drawing/2014/main" id="{E1D4443F-B0D3-4271-9726-B8FB15F2EC0B}"/>
              </a:ext>
            </a:extLst>
          </p:cNvPr>
          <p:cNvSpPr/>
          <p:nvPr/>
        </p:nvSpPr>
        <p:spPr bwMode="auto">
          <a:xfrm>
            <a:off x="3236912" y="6629400"/>
            <a:ext cx="34290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SOME KEYWORDS</a:t>
            </a:r>
          </a:p>
        </p:txBody>
      </p:sp>
      <p:sp>
        <p:nvSpPr>
          <p:cNvPr id="5" name="Oval 4">
            <a:extLst>
              <a:ext uri="{FF2B5EF4-FFF2-40B4-BE49-F238E27FC236}">
                <a16:creationId xmlns:a16="http://schemas.microsoft.com/office/drawing/2014/main" id="{EA25A957-33C7-4962-ABEF-99C9CE70213D}"/>
              </a:ext>
            </a:extLst>
          </p:cNvPr>
          <p:cNvSpPr/>
          <p:nvPr/>
        </p:nvSpPr>
        <p:spPr bwMode="auto">
          <a:xfrm rot="1675027">
            <a:off x="3422454" y="416033"/>
            <a:ext cx="2514600" cy="167640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ts val="0"/>
              </a:spcBef>
              <a:spcAft>
                <a:spcPct val="0"/>
              </a:spcAft>
              <a:buClrTx/>
              <a:buSzTx/>
              <a:tabLst/>
            </a:pPr>
            <a:r>
              <a:rPr lang="en-US" sz="1000" b="1" dirty="0">
                <a:solidFill>
                  <a:schemeClr val="bg1"/>
                </a:solidFill>
              </a:rPr>
              <a:t>Independent Variable: </a:t>
            </a:r>
            <a:r>
              <a:rPr lang="en-US" sz="1000" dirty="0">
                <a:solidFill>
                  <a:schemeClr val="bg1"/>
                </a:solidFill>
              </a:rPr>
              <a:t>Variables used to explain dependent variable. Also called as predictor variable</a:t>
            </a:r>
            <a:endParaRPr lang="en-US" sz="1000" b="1" dirty="0">
              <a:solidFill>
                <a:schemeClr val="bg1"/>
              </a:solidFill>
            </a:endParaRPr>
          </a:p>
        </p:txBody>
      </p:sp>
      <p:sp>
        <p:nvSpPr>
          <p:cNvPr id="6" name="Oval 5">
            <a:extLst>
              <a:ext uri="{FF2B5EF4-FFF2-40B4-BE49-F238E27FC236}">
                <a16:creationId xmlns:a16="http://schemas.microsoft.com/office/drawing/2014/main" id="{90EA3DB6-608D-4FC9-9344-C962ADFEA66B}"/>
              </a:ext>
            </a:extLst>
          </p:cNvPr>
          <p:cNvSpPr/>
          <p:nvPr/>
        </p:nvSpPr>
        <p:spPr bwMode="auto">
          <a:xfrm>
            <a:off x="6475411" y="76200"/>
            <a:ext cx="2514600" cy="167640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ts val="0"/>
              </a:spcBef>
              <a:spcAft>
                <a:spcPct val="0"/>
              </a:spcAft>
              <a:buClrTx/>
              <a:buSzTx/>
              <a:tabLst/>
            </a:pPr>
            <a:r>
              <a:rPr lang="en-US" sz="1000" b="1" dirty="0">
                <a:solidFill>
                  <a:schemeClr val="bg1"/>
                </a:solidFill>
              </a:rPr>
              <a:t>Regression: </a:t>
            </a:r>
            <a:r>
              <a:rPr lang="en-US" sz="1000" dirty="0">
                <a:solidFill>
                  <a:schemeClr val="bg1"/>
                </a:solidFill>
              </a:rPr>
              <a:t>Explaining dependent variable through linear / non-linear combination of independent variables</a:t>
            </a:r>
            <a:endParaRPr lang="en-US" sz="1000" b="1" dirty="0">
              <a:solidFill>
                <a:schemeClr val="bg1"/>
              </a:solidFill>
            </a:endParaRPr>
          </a:p>
        </p:txBody>
      </p:sp>
      <p:sp>
        <p:nvSpPr>
          <p:cNvPr id="8" name="Oval 7">
            <a:extLst>
              <a:ext uri="{FF2B5EF4-FFF2-40B4-BE49-F238E27FC236}">
                <a16:creationId xmlns:a16="http://schemas.microsoft.com/office/drawing/2014/main" id="{61C1892F-6A52-4BC8-BD32-1F2D6898764F}"/>
              </a:ext>
            </a:extLst>
          </p:cNvPr>
          <p:cNvSpPr/>
          <p:nvPr/>
        </p:nvSpPr>
        <p:spPr bwMode="auto">
          <a:xfrm rot="20056485">
            <a:off x="5952622" y="2167032"/>
            <a:ext cx="2514600" cy="167640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ts val="0"/>
              </a:spcBef>
              <a:spcAft>
                <a:spcPct val="0"/>
              </a:spcAft>
              <a:buClrTx/>
              <a:buSzTx/>
              <a:tabLst/>
            </a:pPr>
            <a:r>
              <a:rPr lang="en-US" sz="1000" b="1" dirty="0">
                <a:solidFill>
                  <a:schemeClr val="bg1"/>
                </a:solidFill>
              </a:rPr>
              <a:t>Pearson’s R Squared: </a:t>
            </a:r>
            <a:r>
              <a:rPr lang="en-US" sz="1000" dirty="0">
                <a:solidFill>
                  <a:schemeClr val="bg1"/>
                </a:solidFill>
              </a:rPr>
              <a:t>Coefficient of determination – talks about the fit of the model as compared to actual values</a:t>
            </a:r>
            <a:endParaRPr lang="en-US" sz="1000" b="1" dirty="0">
              <a:solidFill>
                <a:schemeClr val="bg1"/>
              </a:solidFill>
            </a:endParaRPr>
          </a:p>
        </p:txBody>
      </p:sp>
      <p:sp>
        <p:nvSpPr>
          <p:cNvPr id="10" name="Oval 9">
            <a:extLst>
              <a:ext uri="{FF2B5EF4-FFF2-40B4-BE49-F238E27FC236}">
                <a16:creationId xmlns:a16="http://schemas.microsoft.com/office/drawing/2014/main" id="{2609D1D3-1703-4B83-B109-B770D21AD1E2}"/>
              </a:ext>
            </a:extLst>
          </p:cNvPr>
          <p:cNvSpPr/>
          <p:nvPr/>
        </p:nvSpPr>
        <p:spPr bwMode="auto">
          <a:xfrm rot="623215">
            <a:off x="531211" y="4337228"/>
            <a:ext cx="2514600" cy="167640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ts val="0"/>
              </a:spcBef>
              <a:spcAft>
                <a:spcPct val="0"/>
              </a:spcAft>
              <a:buClrTx/>
              <a:buSzTx/>
              <a:tabLst/>
            </a:pPr>
            <a:r>
              <a:rPr lang="en-US" sz="1000" b="1" dirty="0">
                <a:solidFill>
                  <a:schemeClr val="bg1"/>
                </a:solidFill>
              </a:rPr>
              <a:t>Multicollinearity: </a:t>
            </a:r>
            <a:r>
              <a:rPr lang="en-US" sz="1000" dirty="0">
                <a:solidFill>
                  <a:schemeClr val="bg1"/>
                </a:solidFill>
              </a:rPr>
              <a:t>Correlation among various independent variables under analysis</a:t>
            </a:r>
            <a:endParaRPr lang="en-US" sz="1000" b="1" dirty="0">
              <a:solidFill>
                <a:schemeClr val="bg1"/>
              </a:solidFill>
            </a:endParaRPr>
          </a:p>
        </p:txBody>
      </p:sp>
      <p:sp>
        <p:nvSpPr>
          <p:cNvPr id="11" name="Oval 10">
            <a:extLst>
              <a:ext uri="{FF2B5EF4-FFF2-40B4-BE49-F238E27FC236}">
                <a16:creationId xmlns:a16="http://schemas.microsoft.com/office/drawing/2014/main" id="{2E765119-BA35-4B56-B239-E30EF1AFAB2E}"/>
              </a:ext>
            </a:extLst>
          </p:cNvPr>
          <p:cNvSpPr/>
          <p:nvPr/>
        </p:nvSpPr>
        <p:spPr bwMode="auto">
          <a:xfrm rot="19742748">
            <a:off x="3975391" y="4138459"/>
            <a:ext cx="2514600" cy="167640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ts val="0"/>
              </a:spcBef>
              <a:spcAft>
                <a:spcPct val="0"/>
              </a:spcAft>
              <a:buClrTx/>
              <a:buSzTx/>
              <a:tabLst/>
            </a:pPr>
            <a:r>
              <a:rPr lang="en-US" sz="1000" b="1" dirty="0">
                <a:solidFill>
                  <a:schemeClr val="bg1"/>
                </a:solidFill>
              </a:rPr>
              <a:t>Ordinary Least Square: </a:t>
            </a:r>
            <a:r>
              <a:rPr lang="en-US" sz="1000" dirty="0">
                <a:solidFill>
                  <a:schemeClr val="bg1"/>
                </a:solidFill>
              </a:rPr>
              <a:t>Famously abbreviated as OLS. Used for estimation of regression parameters by minimizing SSE</a:t>
            </a:r>
            <a:endParaRPr lang="en-US" sz="1000" b="1" dirty="0">
              <a:solidFill>
                <a:schemeClr val="bg1"/>
              </a:solidFill>
            </a:endParaRPr>
          </a:p>
        </p:txBody>
      </p:sp>
      <p:sp>
        <p:nvSpPr>
          <p:cNvPr id="12" name="Oval 11">
            <a:extLst>
              <a:ext uri="{FF2B5EF4-FFF2-40B4-BE49-F238E27FC236}">
                <a16:creationId xmlns:a16="http://schemas.microsoft.com/office/drawing/2014/main" id="{3660C913-EDCD-4644-BDE6-B0303FE05C5E}"/>
              </a:ext>
            </a:extLst>
          </p:cNvPr>
          <p:cNvSpPr/>
          <p:nvPr/>
        </p:nvSpPr>
        <p:spPr bwMode="auto">
          <a:xfrm rot="1010200">
            <a:off x="6798710" y="4624760"/>
            <a:ext cx="2514600" cy="167640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ts val="0"/>
              </a:spcBef>
              <a:spcAft>
                <a:spcPct val="0"/>
              </a:spcAft>
              <a:buClrTx/>
              <a:buSzTx/>
              <a:tabLst/>
            </a:pPr>
            <a:r>
              <a:rPr lang="en-US" sz="1000" b="1" dirty="0">
                <a:solidFill>
                  <a:schemeClr val="bg1"/>
                </a:solidFill>
              </a:rPr>
              <a:t>Maximum Likelihood: </a:t>
            </a:r>
            <a:r>
              <a:rPr lang="en-US" sz="1000" dirty="0">
                <a:solidFill>
                  <a:schemeClr val="bg1"/>
                </a:solidFill>
              </a:rPr>
              <a:t>Famously abbreviated as MLE. Used for estimation of regression parameters by maximizing the likelihood that process described by model produced data observed actually</a:t>
            </a:r>
            <a:endParaRPr lang="en-US" sz="1000" b="1" dirty="0">
              <a:solidFill>
                <a:schemeClr val="bg1"/>
              </a:solidFill>
            </a:endParaRPr>
          </a:p>
        </p:txBody>
      </p:sp>
      <p:sp>
        <p:nvSpPr>
          <p:cNvPr id="13" name="Oval 12">
            <a:extLst>
              <a:ext uri="{FF2B5EF4-FFF2-40B4-BE49-F238E27FC236}">
                <a16:creationId xmlns:a16="http://schemas.microsoft.com/office/drawing/2014/main" id="{6ED8EDCB-BE4D-49FD-85C4-CE5469D480C5}"/>
              </a:ext>
            </a:extLst>
          </p:cNvPr>
          <p:cNvSpPr/>
          <p:nvPr/>
        </p:nvSpPr>
        <p:spPr bwMode="auto">
          <a:xfrm rot="1576661">
            <a:off x="2161119" y="2328103"/>
            <a:ext cx="2514600" cy="167640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ts val="0"/>
              </a:spcBef>
              <a:spcAft>
                <a:spcPct val="0"/>
              </a:spcAft>
              <a:buClrTx/>
              <a:buSzTx/>
              <a:tabLst/>
            </a:pPr>
            <a:r>
              <a:rPr lang="en-US" sz="1000" b="1" dirty="0">
                <a:solidFill>
                  <a:schemeClr val="bg1"/>
                </a:solidFill>
              </a:rPr>
              <a:t>Best Fit: </a:t>
            </a:r>
            <a:r>
              <a:rPr lang="en-US" sz="1000" dirty="0">
                <a:solidFill>
                  <a:schemeClr val="bg1"/>
                </a:solidFill>
              </a:rPr>
              <a:t>The regression model line which best fits the actual data</a:t>
            </a:r>
            <a:endParaRPr lang="en-US" sz="1000" b="1" dirty="0">
              <a:solidFill>
                <a:schemeClr val="bg1"/>
              </a:solidFill>
            </a:endParaRPr>
          </a:p>
        </p:txBody>
      </p:sp>
    </p:spTree>
    <p:extLst>
      <p:ext uri="{BB962C8B-B14F-4D97-AF65-F5344CB8AC3E}">
        <p14:creationId xmlns:p14="http://schemas.microsoft.com/office/powerpoint/2010/main" val="3550326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8" grpId="0" animBg="1"/>
      <p:bldP spid="10" grpId="0" animBg="1"/>
      <p:bldP spid="11" grpId="0" animBg="1"/>
      <p:bldP spid="12" grpId="0" animBg="1"/>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A0ECB6-D1CE-48A1-A2A2-0E7D738EA699}"/>
              </a:ext>
            </a:extLst>
          </p:cNvPr>
          <p:cNvSpPr/>
          <p:nvPr/>
        </p:nvSpPr>
        <p:spPr bwMode="auto">
          <a:xfrm>
            <a:off x="3236912" y="6629400"/>
            <a:ext cx="34290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LINEAR REGRESSION</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C1DFAE26-0EDF-4096-8766-50307292BFD1}"/>
                  </a:ext>
                </a:extLst>
              </p:cNvPr>
              <p:cNvSpPr/>
              <p:nvPr/>
            </p:nvSpPr>
            <p:spPr bwMode="auto">
              <a:xfrm>
                <a:off x="303212" y="111017"/>
                <a:ext cx="8867776" cy="1184383"/>
              </a:xfrm>
              <a:prstGeom prst="rect">
                <a:avLst/>
              </a:prstGeom>
              <a:solidFill>
                <a:srgbClr val="666666"/>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bg1"/>
                    </a:solidFill>
                    <a:latin typeface="+mn-lt"/>
                    <a:ea typeface="+mn-ea"/>
                    <a:cs typeface="+mn-cs"/>
                  </a:rPr>
                  <a:t>Describing dependent variable as linear combination of independent variable</a:t>
                </a:r>
              </a:p>
              <a:p>
                <a:pPr marR="0" defTabSz="914400" rtl="0" eaLnBrk="1" fontAlgn="base" latinLnBrk="0" hangingPunct="1">
                  <a:lnSpc>
                    <a:spcPct val="100000"/>
                  </a:lnSpc>
                  <a:spcBef>
                    <a:spcPct val="100000"/>
                  </a:spcBef>
                  <a:spcAft>
                    <a:spcPct val="0"/>
                  </a:spcAft>
                  <a:buClrTx/>
                  <a:buSzTx/>
                  <a:tabLst/>
                </a:pPr>
                <a14:m>
                  <m:oMathPara xmlns:m="http://schemas.openxmlformats.org/officeDocument/2006/math">
                    <m:oMathParaPr>
                      <m:jc m:val="centerGroup"/>
                    </m:oMathParaPr>
                    <m:oMath xmlns:m="http://schemas.openxmlformats.org/officeDocument/2006/math">
                      <m:acc>
                        <m:accPr>
                          <m:chr m:val="̂"/>
                          <m:ctrlPr>
                            <a:rPr lang="en-US" sz="1200" b="1" i="1" smtClean="0">
                              <a:solidFill>
                                <a:schemeClr val="bg1"/>
                              </a:solidFill>
                              <a:latin typeface="Cambria Math" panose="02040503050406030204" pitchFamily="18" charset="0"/>
                              <a:ea typeface="+mn-ea"/>
                              <a:cs typeface="+mn-cs"/>
                            </a:rPr>
                          </m:ctrlPr>
                        </m:accPr>
                        <m:e>
                          <m:r>
                            <a:rPr lang="en-US" sz="1200" b="1" i="1" smtClean="0">
                              <a:solidFill>
                                <a:schemeClr val="bg1"/>
                              </a:solidFill>
                              <a:latin typeface="Cambria Math" panose="02040503050406030204" pitchFamily="18" charset="0"/>
                              <a:ea typeface="+mn-ea"/>
                              <a:cs typeface="+mn-cs"/>
                            </a:rPr>
                            <m:t>𝒀</m:t>
                          </m:r>
                        </m:e>
                      </m:acc>
                      <m:r>
                        <a:rPr lang="en-US" sz="1200" b="1" i="1" smtClean="0">
                          <a:solidFill>
                            <a:schemeClr val="bg1"/>
                          </a:solidFill>
                          <a:latin typeface="Cambria Math" panose="02040503050406030204" pitchFamily="18" charset="0"/>
                          <a:ea typeface="+mn-ea"/>
                          <a:cs typeface="+mn-cs"/>
                        </a:rPr>
                        <m:t>=</m:t>
                      </m:r>
                      <m:nary>
                        <m:naryPr>
                          <m:chr m:val="∑"/>
                          <m:ctrlPr>
                            <a:rPr lang="en-US" sz="1200" b="1" i="1" smtClean="0">
                              <a:solidFill>
                                <a:schemeClr val="bg1"/>
                              </a:solidFill>
                              <a:latin typeface="Cambria Math" panose="02040503050406030204" pitchFamily="18" charset="0"/>
                              <a:ea typeface="+mn-ea"/>
                              <a:cs typeface="+mn-cs"/>
                            </a:rPr>
                          </m:ctrlPr>
                        </m:naryPr>
                        <m:sub>
                          <m:r>
                            <m:rPr>
                              <m:brk m:alnAt="23"/>
                            </m:rPr>
                            <a:rPr lang="en-US" sz="1200" b="1" i="1" smtClean="0">
                              <a:solidFill>
                                <a:schemeClr val="bg1"/>
                              </a:solidFill>
                              <a:latin typeface="Cambria Math" panose="02040503050406030204" pitchFamily="18" charset="0"/>
                              <a:ea typeface="+mn-ea"/>
                              <a:cs typeface="+mn-cs"/>
                            </a:rPr>
                            <m:t>𝒊</m:t>
                          </m:r>
                          <m:r>
                            <a:rPr lang="en-US" sz="1200" b="1" i="1" smtClean="0">
                              <a:solidFill>
                                <a:schemeClr val="bg1"/>
                              </a:solidFill>
                              <a:latin typeface="Cambria Math" panose="02040503050406030204" pitchFamily="18" charset="0"/>
                              <a:ea typeface="+mn-ea"/>
                              <a:cs typeface="+mn-cs"/>
                            </a:rPr>
                            <m:t>=</m:t>
                          </m:r>
                          <m:r>
                            <a:rPr lang="en-US" sz="1200" b="1" i="1" smtClean="0">
                              <a:solidFill>
                                <a:schemeClr val="bg1"/>
                              </a:solidFill>
                              <a:latin typeface="Cambria Math" panose="02040503050406030204" pitchFamily="18" charset="0"/>
                              <a:ea typeface="+mn-ea"/>
                              <a:cs typeface="+mn-cs"/>
                            </a:rPr>
                            <m:t>𝟏</m:t>
                          </m:r>
                        </m:sub>
                        <m:sup>
                          <m:r>
                            <a:rPr lang="en-US" sz="1200" b="1" i="1" smtClean="0">
                              <a:solidFill>
                                <a:schemeClr val="bg1"/>
                              </a:solidFill>
                              <a:latin typeface="Cambria Math" panose="02040503050406030204" pitchFamily="18" charset="0"/>
                              <a:ea typeface="+mn-ea"/>
                              <a:cs typeface="+mn-cs"/>
                            </a:rPr>
                            <m:t>𝒏</m:t>
                          </m:r>
                        </m:sup>
                        <m:e>
                          <m:sSub>
                            <m:sSubPr>
                              <m:ctrlPr>
                                <a:rPr lang="en-US" sz="1200" b="1" i="1" smtClean="0">
                                  <a:solidFill>
                                    <a:schemeClr val="bg1"/>
                                  </a:solidFill>
                                  <a:latin typeface="Cambria Math" panose="02040503050406030204" pitchFamily="18" charset="0"/>
                                  <a:ea typeface="+mn-ea"/>
                                  <a:cs typeface="+mn-cs"/>
                                </a:rPr>
                              </m:ctrlPr>
                            </m:sSubPr>
                            <m:e>
                              <m:r>
                                <a:rPr lang="en-US" sz="1200" b="1" i="1" smtClean="0">
                                  <a:solidFill>
                                    <a:schemeClr val="bg1"/>
                                  </a:solidFill>
                                  <a:latin typeface="Cambria Math" panose="02040503050406030204" pitchFamily="18" charset="0"/>
                                  <a:ea typeface="Cambria Math" panose="02040503050406030204" pitchFamily="18" charset="0"/>
                                </a:rPr>
                                <m:t>𝜷</m:t>
                              </m:r>
                            </m:e>
                            <m:sub>
                              <m:r>
                                <a:rPr lang="en-US" sz="1200" b="1" i="1" smtClean="0">
                                  <a:solidFill>
                                    <a:schemeClr val="bg1"/>
                                  </a:solidFill>
                                  <a:latin typeface="Cambria Math" panose="02040503050406030204" pitchFamily="18" charset="0"/>
                                  <a:ea typeface="+mn-ea"/>
                                  <a:cs typeface="+mn-cs"/>
                                </a:rPr>
                                <m:t>𝒊</m:t>
                              </m:r>
                            </m:sub>
                          </m:sSub>
                          <m:r>
                            <a:rPr lang="en-US" sz="1200" b="1" i="1" smtClean="0">
                              <a:solidFill>
                                <a:schemeClr val="bg1"/>
                              </a:solidFill>
                              <a:latin typeface="Cambria Math" panose="02040503050406030204" pitchFamily="18" charset="0"/>
                              <a:ea typeface="+mn-ea"/>
                              <a:cs typeface="+mn-cs"/>
                            </a:rPr>
                            <m:t> ∗ </m:t>
                          </m:r>
                          <m:sSub>
                            <m:sSubPr>
                              <m:ctrlPr>
                                <a:rPr lang="en-US" sz="1200" b="1" i="1" smtClean="0">
                                  <a:solidFill>
                                    <a:schemeClr val="bg1"/>
                                  </a:solidFill>
                                  <a:latin typeface="Cambria Math" panose="02040503050406030204" pitchFamily="18" charset="0"/>
                                  <a:ea typeface="+mn-ea"/>
                                  <a:cs typeface="+mn-cs"/>
                                </a:rPr>
                              </m:ctrlPr>
                            </m:sSubPr>
                            <m:e>
                              <m:r>
                                <a:rPr lang="en-US" sz="1200" b="1" i="1" smtClean="0">
                                  <a:solidFill>
                                    <a:schemeClr val="bg1"/>
                                  </a:solidFill>
                                  <a:latin typeface="Cambria Math" panose="02040503050406030204" pitchFamily="18" charset="0"/>
                                  <a:ea typeface="+mn-ea"/>
                                  <a:cs typeface="+mn-cs"/>
                                </a:rPr>
                                <m:t>𝑿</m:t>
                              </m:r>
                            </m:e>
                            <m:sub>
                              <m:r>
                                <a:rPr lang="en-US" sz="1200" b="1" i="1" smtClean="0">
                                  <a:solidFill>
                                    <a:schemeClr val="bg1"/>
                                  </a:solidFill>
                                  <a:latin typeface="Cambria Math" panose="02040503050406030204" pitchFamily="18" charset="0"/>
                                  <a:ea typeface="+mn-ea"/>
                                  <a:cs typeface="+mn-cs"/>
                                </a:rPr>
                                <m:t>𝒊</m:t>
                              </m:r>
                            </m:sub>
                          </m:sSub>
                          <m:r>
                            <a:rPr lang="en-US" sz="1200" b="1" i="1" smtClean="0">
                              <a:solidFill>
                                <a:schemeClr val="bg1"/>
                              </a:solidFill>
                              <a:latin typeface="Cambria Math" panose="02040503050406030204" pitchFamily="18" charset="0"/>
                              <a:ea typeface="+mn-ea"/>
                              <a:cs typeface="+mn-cs"/>
                            </a:rPr>
                            <m:t> +</m:t>
                          </m:r>
                          <m:r>
                            <a:rPr lang="en-US" sz="1200" b="1" i="1" smtClean="0">
                              <a:solidFill>
                                <a:schemeClr val="bg1"/>
                              </a:solidFill>
                              <a:latin typeface="Cambria Math" panose="02040503050406030204" pitchFamily="18" charset="0"/>
                              <a:ea typeface="+mn-ea"/>
                              <a:cs typeface="+mn-cs"/>
                            </a:rPr>
                            <m:t>𝒄</m:t>
                          </m:r>
                          <m:r>
                            <a:rPr lang="en-US" sz="1200" b="1" i="1" smtClean="0">
                              <a:solidFill>
                                <a:schemeClr val="bg1"/>
                              </a:solidFill>
                              <a:latin typeface="Cambria Math" panose="02040503050406030204" pitchFamily="18" charset="0"/>
                              <a:ea typeface="+mn-ea"/>
                              <a:cs typeface="+mn-cs"/>
                            </a:rPr>
                            <m:t>+ </m:t>
                          </m:r>
                          <m:r>
                            <a:rPr lang="en-US" sz="1200" b="1" i="1" smtClean="0">
                              <a:solidFill>
                                <a:schemeClr val="bg1"/>
                              </a:solidFill>
                              <a:latin typeface="Cambria Math" panose="02040503050406030204" pitchFamily="18" charset="0"/>
                              <a:ea typeface="Cambria Math" panose="02040503050406030204" pitchFamily="18" charset="0"/>
                            </a:rPr>
                            <m:t>𝜺</m:t>
                          </m:r>
                        </m:e>
                      </m:nary>
                    </m:oMath>
                  </m:oMathPara>
                </a14:m>
                <a:endParaRPr lang="en-US" sz="1200" b="1" dirty="0">
                  <a:solidFill>
                    <a:schemeClr val="bg1"/>
                  </a:solidFill>
                  <a:latin typeface="+mn-lt"/>
                  <a:ea typeface="+mn-ea"/>
                  <a:cs typeface="+mn-cs"/>
                </a:endParaRPr>
              </a:p>
              <a:p>
                <a:pPr marR="0" defTabSz="914400" rtl="0" eaLnBrk="1" fontAlgn="base" latinLnBrk="0" hangingPunct="1">
                  <a:lnSpc>
                    <a:spcPct val="100000"/>
                  </a:lnSpc>
                  <a:spcBef>
                    <a:spcPct val="100000"/>
                  </a:spcBef>
                  <a:spcAft>
                    <a:spcPct val="0"/>
                  </a:spcAft>
                  <a:buClrTx/>
                  <a:buSzTx/>
                  <a:tabLst/>
                </a:pPr>
                <a:r>
                  <a:rPr lang="en-US" sz="1200" b="1" dirty="0">
                    <a:solidFill>
                      <a:schemeClr val="bg1"/>
                    </a:solidFill>
                  </a:rPr>
                  <a:t>Y = Dependent Variable; X = Independent Variable; </a:t>
                </a:r>
                <a:r>
                  <a:rPr lang="en-US" sz="1200" b="1" dirty="0">
                    <a:solidFill>
                      <a:schemeClr val="bg1"/>
                    </a:solidFill>
                    <a:latin typeface="Cambria Math" panose="02040503050406030204" pitchFamily="18" charset="0"/>
                    <a:ea typeface="Cambria Math" panose="02040503050406030204" pitchFamily="18" charset="0"/>
                    <a:sym typeface="Symbol" panose="05050102010706020507" pitchFamily="18" charset="2"/>
                  </a:rPr>
                  <a:t></a:t>
                </a:r>
                <a:r>
                  <a:rPr lang="en-US" sz="1200" b="1" dirty="0">
                    <a:solidFill>
                      <a:schemeClr val="bg1"/>
                    </a:solidFill>
                    <a:sym typeface="Symbol" panose="05050102010706020507" pitchFamily="18" charset="2"/>
                  </a:rPr>
                  <a:t> = Linear combination coefficient; </a:t>
                </a:r>
                <a:r>
                  <a:rPr lang="en-US" sz="1200" b="1" dirty="0">
                    <a:solidFill>
                      <a:schemeClr val="bg1"/>
                    </a:solidFill>
                    <a:latin typeface="Cambria Math" panose="02040503050406030204" pitchFamily="18" charset="0"/>
                    <a:ea typeface="Cambria Math" panose="02040503050406030204" pitchFamily="18" charset="0"/>
                    <a:sym typeface="Symbol" panose="05050102010706020507" pitchFamily="18" charset="2"/>
                  </a:rPr>
                  <a:t>c</a:t>
                </a:r>
                <a:r>
                  <a:rPr lang="en-US" sz="1200" b="1" dirty="0">
                    <a:solidFill>
                      <a:schemeClr val="bg1"/>
                    </a:solidFill>
                    <a:sym typeface="Symbol" panose="05050102010706020507" pitchFamily="18" charset="2"/>
                  </a:rPr>
                  <a:t> = Intercept; </a:t>
                </a:r>
                <a:r>
                  <a:rPr lang="en-US" sz="1200" b="1" dirty="0">
                    <a:solidFill>
                      <a:schemeClr val="bg1"/>
                    </a:solidFill>
                    <a:latin typeface="Cambria Math" panose="02040503050406030204" pitchFamily="18" charset="0"/>
                    <a:ea typeface="Cambria Math" panose="02040503050406030204" pitchFamily="18" charset="0"/>
                    <a:sym typeface="Symbol" panose="05050102010706020507" pitchFamily="18" charset="2"/>
                  </a:rPr>
                  <a:t></a:t>
                </a:r>
                <a:r>
                  <a:rPr lang="en-US" sz="1200" b="1" dirty="0">
                    <a:solidFill>
                      <a:schemeClr val="bg1"/>
                    </a:solidFill>
                    <a:sym typeface="Symbol" panose="05050102010706020507" pitchFamily="18" charset="2"/>
                  </a:rPr>
                  <a:t> = Error</a:t>
                </a:r>
                <a:endParaRPr lang="en-US" sz="1200" b="1" dirty="0">
                  <a:solidFill>
                    <a:schemeClr val="bg1"/>
                  </a:solidFill>
                  <a:latin typeface="+mn-lt"/>
                  <a:ea typeface="+mn-ea"/>
                  <a:cs typeface="+mn-cs"/>
                </a:endParaRPr>
              </a:p>
            </p:txBody>
          </p:sp>
        </mc:Choice>
        <mc:Fallback xmlns="">
          <p:sp>
            <p:nvSpPr>
              <p:cNvPr id="3" name="Rectangle 2">
                <a:extLst>
                  <a:ext uri="{FF2B5EF4-FFF2-40B4-BE49-F238E27FC236}">
                    <a16:creationId xmlns:a16="http://schemas.microsoft.com/office/drawing/2014/main" id="{C1DFAE26-0EDF-4096-8766-50307292BFD1}"/>
                  </a:ext>
                </a:extLst>
              </p:cNvPr>
              <p:cNvSpPr>
                <a:spLocks noRot="1" noChangeAspect="1" noMove="1" noResize="1" noEditPoints="1" noAdjustHandles="1" noChangeArrowheads="1" noChangeShapeType="1" noTextEdit="1"/>
              </p:cNvSpPr>
              <p:nvPr/>
            </p:nvSpPr>
            <p:spPr bwMode="auto">
              <a:xfrm>
                <a:off x="303212" y="111017"/>
                <a:ext cx="8867776" cy="1184383"/>
              </a:xfrm>
              <a:prstGeom prst="rect">
                <a:avLst/>
              </a:prstGeom>
              <a:blipFill>
                <a:blip r:embed="rId2"/>
                <a:stretch>
                  <a:fillRect t="-32821" b="-40000"/>
                </a:stretch>
              </a:blipFill>
              <a:ln>
                <a:noFill/>
                <a:headEnd type="none" w="med" len="med"/>
                <a:tailEnd type="none" w="med" len="med"/>
              </a:ln>
              <a:effectLst/>
            </p:spPr>
            <p:txBody>
              <a:bodyPr/>
              <a:lstStyle/>
              <a:p>
                <a:r>
                  <a:rPr lang="en-US">
                    <a:noFill/>
                  </a:rPr>
                  <a:t> </a:t>
                </a:r>
              </a:p>
            </p:txBody>
          </p:sp>
        </mc:Fallback>
      </mc:AlternateContent>
      <p:grpSp>
        <p:nvGrpSpPr>
          <p:cNvPr id="26" name="Group 25">
            <a:extLst>
              <a:ext uri="{FF2B5EF4-FFF2-40B4-BE49-F238E27FC236}">
                <a16:creationId xmlns:a16="http://schemas.microsoft.com/office/drawing/2014/main" id="{5F8D5748-A403-4C0B-B7D0-8F787EB9C0D5}"/>
              </a:ext>
            </a:extLst>
          </p:cNvPr>
          <p:cNvGrpSpPr/>
          <p:nvPr/>
        </p:nvGrpSpPr>
        <p:grpSpPr>
          <a:xfrm>
            <a:off x="131607" y="1649224"/>
            <a:ext cx="3686161" cy="3266879"/>
            <a:chOff x="531808" y="1736919"/>
            <a:chExt cx="3686161" cy="3266879"/>
          </a:xfrm>
        </p:grpSpPr>
        <p:cxnSp>
          <p:nvCxnSpPr>
            <p:cNvPr id="5" name="Straight Arrow Connector 4">
              <a:extLst>
                <a:ext uri="{FF2B5EF4-FFF2-40B4-BE49-F238E27FC236}">
                  <a16:creationId xmlns:a16="http://schemas.microsoft.com/office/drawing/2014/main" id="{D674A93F-D9A2-44DB-A4B2-5A5AE3D70CF4}"/>
                </a:ext>
              </a:extLst>
            </p:cNvPr>
            <p:cNvCxnSpPr/>
            <p:nvPr/>
          </p:nvCxnSpPr>
          <p:spPr bwMode="auto">
            <a:xfrm flipV="1">
              <a:off x="784320" y="1801166"/>
              <a:ext cx="0" cy="2971800"/>
            </a:xfrm>
            <a:prstGeom prst="straightConnector1">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cxnSp>
          <p:nvCxnSpPr>
            <p:cNvPr id="7" name="Straight Arrow Connector 6">
              <a:extLst>
                <a:ext uri="{FF2B5EF4-FFF2-40B4-BE49-F238E27FC236}">
                  <a16:creationId xmlns:a16="http://schemas.microsoft.com/office/drawing/2014/main" id="{CE18776F-DDC5-4A53-BEC3-CC07006EE6DB}"/>
                </a:ext>
              </a:extLst>
            </p:cNvPr>
            <p:cNvCxnSpPr>
              <a:cxnSpLocks/>
            </p:cNvCxnSpPr>
            <p:nvPr/>
          </p:nvCxnSpPr>
          <p:spPr bwMode="auto">
            <a:xfrm>
              <a:off x="784320" y="4772966"/>
              <a:ext cx="3352800" cy="0"/>
            </a:xfrm>
            <a:prstGeom prst="straightConnector1">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sp>
          <p:nvSpPr>
            <p:cNvPr id="9" name="Oval 8">
              <a:extLst>
                <a:ext uri="{FF2B5EF4-FFF2-40B4-BE49-F238E27FC236}">
                  <a16:creationId xmlns:a16="http://schemas.microsoft.com/office/drawing/2014/main" id="{59F3F967-70A3-45B1-BFCF-C9D22389AC95}"/>
                </a:ext>
              </a:extLst>
            </p:cNvPr>
            <p:cNvSpPr/>
            <p:nvPr/>
          </p:nvSpPr>
          <p:spPr bwMode="auto">
            <a:xfrm>
              <a:off x="1161853" y="4463143"/>
              <a:ext cx="76200" cy="76200"/>
            </a:xfrm>
            <a:prstGeom prst="ellipse">
              <a:avLst/>
            </a:prstGeom>
            <a:solidFill>
              <a:schemeClr val="tx1">
                <a:lumMod val="50000"/>
                <a:lumOff val="5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0" name="Oval 9">
              <a:extLst>
                <a:ext uri="{FF2B5EF4-FFF2-40B4-BE49-F238E27FC236}">
                  <a16:creationId xmlns:a16="http://schemas.microsoft.com/office/drawing/2014/main" id="{F169AF76-6A15-4BC4-A54F-6A356760B612}"/>
                </a:ext>
              </a:extLst>
            </p:cNvPr>
            <p:cNvSpPr/>
            <p:nvPr/>
          </p:nvSpPr>
          <p:spPr bwMode="auto">
            <a:xfrm>
              <a:off x="960628" y="3587575"/>
              <a:ext cx="76200" cy="76200"/>
            </a:xfrm>
            <a:prstGeom prst="ellipse">
              <a:avLst/>
            </a:prstGeom>
            <a:solidFill>
              <a:schemeClr val="tx1">
                <a:lumMod val="50000"/>
                <a:lumOff val="5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1" name="Oval 10">
              <a:extLst>
                <a:ext uri="{FF2B5EF4-FFF2-40B4-BE49-F238E27FC236}">
                  <a16:creationId xmlns:a16="http://schemas.microsoft.com/office/drawing/2014/main" id="{DD2D5BFC-87AA-41B6-8D50-2674EDF586D1}"/>
                </a:ext>
              </a:extLst>
            </p:cNvPr>
            <p:cNvSpPr/>
            <p:nvPr/>
          </p:nvSpPr>
          <p:spPr bwMode="auto">
            <a:xfrm>
              <a:off x="1365536" y="4059742"/>
              <a:ext cx="76200" cy="76200"/>
            </a:xfrm>
            <a:prstGeom prst="ellipse">
              <a:avLst/>
            </a:prstGeom>
            <a:solidFill>
              <a:schemeClr val="tx1">
                <a:lumMod val="50000"/>
                <a:lumOff val="5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2" name="Oval 11">
              <a:extLst>
                <a:ext uri="{FF2B5EF4-FFF2-40B4-BE49-F238E27FC236}">
                  <a16:creationId xmlns:a16="http://schemas.microsoft.com/office/drawing/2014/main" id="{4A1C1BE4-D323-44E0-9798-81F29D5E0635}"/>
                </a:ext>
              </a:extLst>
            </p:cNvPr>
            <p:cNvSpPr/>
            <p:nvPr/>
          </p:nvSpPr>
          <p:spPr bwMode="auto">
            <a:xfrm>
              <a:off x="1784604" y="3896665"/>
              <a:ext cx="76200" cy="76200"/>
            </a:xfrm>
            <a:prstGeom prst="ellipse">
              <a:avLst/>
            </a:prstGeom>
            <a:solidFill>
              <a:schemeClr val="tx1">
                <a:lumMod val="50000"/>
                <a:lumOff val="5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3" name="Oval 12">
              <a:extLst>
                <a:ext uri="{FF2B5EF4-FFF2-40B4-BE49-F238E27FC236}">
                  <a16:creationId xmlns:a16="http://schemas.microsoft.com/office/drawing/2014/main" id="{46D99D2A-D34D-4876-BC56-2BB97881F38B}"/>
                </a:ext>
              </a:extLst>
            </p:cNvPr>
            <p:cNvSpPr/>
            <p:nvPr/>
          </p:nvSpPr>
          <p:spPr bwMode="auto">
            <a:xfrm>
              <a:off x="1300056" y="3556279"/>
              <a:ext cx="76200" cy="76200"/>
            </a:xfrm>
            <a:prstGeom prst="ellipse">
              <a:avLst/>
            </a:prstGeom>
            <a:solidFill>
              <a:schemeClr val="tx1">
                <a:lumMod val="50000"/>
                <a:lumOff val="5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4" name="Oval 13">
              <a:extLst>
                <a:ext uri="{FF2B5EF4-FFF2-40B4-BE49-F238E27FC236}">
                  <a16:creationId xmlns:a16="http://schemas.microsoft.com/office/drawing/2014/main" id="{90931AE4-452F-41E1-A292-525AAF727660}"/>
                </a:ext>
              </a:extLst>
            </p:cNvPr>
            <p:cNvSpPr/>
            <p:nvPr/>
          </p:nvSpPr>
          <p:spPr bwMode="auto">
            <a:xfrm>
              <a:off x="1993226" y="3503106"/>
              <a:ext cx="76200" cy="76200"/>
            </a:xfrm>
            <a:prstGeom prst="ellipse">
              <a:avLst/>
            </a:prstGeom>
            <a:solidFill>
              <a:schemeClr val="tx1">
                <a:lumMod val="50000"/>
                <a:lumOff val="5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5" name="Oval 14">
              <a:extLst>
                <a:ext uri="{FF2B5EF4-FFF2-40B4-BE49-F238E27FC236}">
                  <a16:creationId xmlns:a16="http://schemas.microsoft.com/office/drawing/2014/main" id="{345AC9F0-25C0-4556-82DE-D270B07185CD}"/>
                </a:ext>
              </a:extLst>
            </p:cNvPr>
            <p:cNvSpPr/>
            <p:nvPr/>
          </p:nvSpPr>
          <p:spPr bwMode="auto">
            <a:xfrm>
              <a:off x="1727407" y="3172766"/>
              <a:ext cx="76200" cy="76200"/>
            </a:xfrm>
            <a:prstGeom prst="ellipse">
              <a:avLst/>
            </a:prstGeom>
            <a:solidFill>
              <a:schemeClr val="tx1">
                <a:lumMod val="50000"/>
                <a:lumOff val="5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6" name="Oval 15">
              <a:extLst>
                <a:ext uri="{FF2B5EF4-FFF2-40B4-BE49-F238E27FC236}">
                  <a16:creationId xmlns:a16="http://schemas.microsoft.com/office/drawing/2014/main" id="{C31079D4-42C8-4AA8-8F50-0F1C8F54EBFA}"/>
                </a:ext>
              </a:extLst>
            </p:cNvPr>
            <p:cNvSpPr/>
            <p:nvPr/>
          </p:nvSpPr>
          <p:spPr bwMode="auto">
            <a:xfrm>
              <a:off x="2221826" y="3576375"/>
              <a:ext cx="76200" cy="76200"/>
            </a:xfrm>
            <a:prstGeom prst="ellipse">
              <a:avLst/>
            </a:prstGeom>
            <a:solidFill>
              <a:schemeClr val="tx1">
                <a:lumMod val="50000"/>
                <a:lumOff val="5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7" name="Oval 16">
              <a:extLst>
                <a:ext uri="{FF2B5EF4-FFF2-40B4-BE49-F238E27FC236}">
                  <a16:creationId xmlns:a16="http://schemas.microsoft.com/office/drawing/2014/main" id="{79D5950C-BFF9-464F-A7F5-EE04005FB029}"/>
                </a:ext>
              </a:extLst>
            </p:cNvPr>
            <p:cNvSpPr/>
            <p:nvPr/>
          </p:nvSpPr>
          <p:spPr bwMode="auto">
            <a:xfrm>
              <a:off x="2147633" y="2860431"/>
              <a:ext cx="76200" cy="76200"/>
            </a:xfrm>
            <a:prstGeom prst="ellipse">
              <a:avLst/>
            </a:prstGeom>
            <a:solidFill>
              <a:schemeClr val="tx1">
                <a:lumMod val="50000"/>
                <a:lumOff val="5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8" name="Oval 17">
              <a:extLst>
                <a:ext uri="{FF2B5EF4-FFF2-40B4-BE49-F238E27FC236}">
                  <a16:creationId xmlns:a16="http://schemas.microsoft.com/office/drawing/2014/main" id="{8572BFF5-DEAD-41C2-87C2-B1E5608B1023}"/>
                </a:ext>
              </a:extLst>
            </p:cNvPr>
            <p:cNvSpPr/>
            <p:nvPr/>
          </p:nvSpPr>
          <p:spPr bwMode="auto">
            <a:xfrm>
              <a:off x="1797240" y="2829866"/>
              <a:ext cx="76200" cy="76200"/>
            </a:xfrm>
            <a:prstGeom prst="ellipse">
              <a:avLst/>
            </a:prstGeom>
            <a:solidFill>
              <a:schemeClr val="tx1">
                <a:lumMod val="50000"/>
                <a:lumOff val="5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9" name="Oval 18">
              <a:extLst>
                <a:ext uri="{FF2B5EF4-FFF2-40B4-BE49-F238E27FC236}">
                  <a16:creationId xmlns:a16="http://schemas.microsoft.com/office/drawing/2014/main" id="{20C8A201-94FD-45B2-A334-48C74EBA598B}"/>
                </a:ext>
              </a:extLst>
            </p:cNvPr>
            <p:cNvSpPr/>
            <p:nvPr/>
          </p:nvSpPr>
          <p:spPr bwMode="auto">
            <a:xfrm>
              <a:off x="2786541" y="2913184"/>
              <a:ext cx="76200" cy="76200"/>
            </a:xfrm>
            <a:prstGeom prst="ellipse">
              <a:avLst/>
            </a:prstGeom>
            <a:solidFill>
              <a:schemeClr val="tx1">
                <a:lumMod val="50000"/>
                <a:lumOff val="5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0" name="Oval 19">
              <a:extLst>
                <a:ext uri="{FF2B5EF4-FFF2-40B4-BE49-F238E27FC236}">
                  <a16:creationId xmlns:a16="http://schemas.microsoft.com/office/drawing/2014/main" id="{487748BB-711C-431E-81D2-D9AADD75AB2F}"/>
                </a:ext>
              </a:extLst>
            </p:cNvPr>
            <p:cNvSpPr/>
            <p:nvPr/>
          </p:nvSpPr>
          <p:spPr bwMode="auto">
            <a:xfrm>
              <a:off x="2460720" y="2638111"/>
              <a:ext cx="76200" cy="76200"/>
            </a:xfrm>
            <a:prstGeom prst="ellipse">
              <a:avLst/>
            </a:prstGeom>
            <a:solidFill>
              <a:schemeClr val="tx1">
                <a:lumMod val="50000"/>
                <a:lumOff val="5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1" name="Oval 20">
              <a:extLst>
                <a:ext uri="{FF2B5EF4-FFF2-40B4-BE49-F238E27FC236}">
                  <a16:creationId xmlns:a16="http://schemas.microsoft.com/office/drawing/2014/main" id="{E5711863-D29F-4FA8-89B6-E2EFCCED7BE0}"/>
                </a:ext>
              </a:extLst>
            </p:cNvPr>
            <p:cNvSpPr/>
            <p:nvPr/>
          </p:nvSpPr>
          <p:spPr bwMode="auto">
            <a:xfrm>
              <a:off x="2232120" y="2486965"/>
              <a:ext cx="76200" cy="76200"/>
            </a:xfrm>
            <a:prstGeom prst="ellipse">
              <a:avLst/>
            </a:prstGeom>
            <a:solidFill>
              <a:schemeClr val="tx1">
                <a:lumMod val="50000"/>
                <a:lumOff val="5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2" name="Oval 21">
              <a:extLst>
                <a:ext uri="{FF2B5EF4-FFF2-40B4-BE49-F238E27FC236}">
                  <a16:creationId xmlns:a16="http://schemas.microsoft.com/office/drawing/2014/main" id="{C94B7CF4-71D5-4AF1-B732-10FF60E6A882}"/>
                </a:ext>
              </a:extLst>
            </p:cNvPr>
            <p:cNvSpPr/>
            <p:nvPr/>
          </p:nvSpPr>
          <p:spPr bwMode="auto">
            <a:xfrm>
              <a:off x="3056172" y="2486966"/>
              <a:ext cx="76200" cy="76200"/>
            </a:xfrm>
            <a:prstGeom prst="ellipse">
              <a:avLst/>
            </a:prstGeom>
            <a:solidFill>
              <a:schemeClr val="tx1">
                <a:lumMod val="50000"/>
                <a:lumOff val="5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3" name="Oval 22">
              <a:extLst>
                <a:ext uri="{FF2B5EF4-FFF2-40B4-BE49-F238E27FC236}">
                  <a16:creationId xmlns:a16="http://schemas.microsoft.com/office/drawing/2014/main" id="{0685AF22-00E7-4E9E-B3DA-226516BE08ED}"/>
                </a:ext>
              </a:extLst>
            </p:cNvPr>
            <p:cNvSpPr/>
            <p:nvPr/>
          </p:nvSpPr>
          <p:spPr bwMode="auto">
            <a:xfrm>
              <a:off x="2536920" y="2105966"/>
              <a:ext cx="76200" cy="76200"/>
            </a:xfrm>
            <a:prstGeom prst="ellipse">
              <a:avLst/>
            </a:prstGeom>
            <a:solidFill>
              <a:schemeClr val="tx1">
                <a:lumMod val="50000"/>
                <a:lumOff val="5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4" name="TextBox 23">
              <a:extLst>
                <a:ext uri="{FF2B5EF4-FFF2-40B4-BE49-F238E27FC236}">
                  <a16:creationId xmlns:a16="http://schemas.microsoft.com/office/drawing/2014/main" id="{DE13D11A-EE20-4E02-84CD-FEF514D8AC64}"/>
                </a:ext>
              </a:extLst>
            </p:cNvPr>
            <p:cNvSpPr txBox="1"/>
            <p:nvPr/>
          </p:nvSpPr>
          <p:spPr>
            <a:xfrm>
              <a:off x="2641677" y="4772966"/>
              <a:ext cx="1576292" cy="230832"/>
            </a:xfrm>
            <a:prstGeom prst="rect">
              <a:avLst/>
            </a:prstGeom>
            <a:noFill/>
          </p:spPr>
          <p:txBody>
            <a:bodyPr wrap="square" rtlCol="0">
              <a:spAutoFit/>
            </a:bodyPr>
            <a:lstStyle/>
            <a:p>
              <a:r>
                <a:rPr lang="en-US" sz="900" dirty="0"/>
                <a:t>Independent Variable (X)</a:t>
              </a:r>
            </a:p>
          </p:txBody>
        </p:sp>
        <p:sp>
          <p:nvSpPr>
            <p:cNvPr id="25" name="TextBox 24">
              <a:extLst>
                <a:ext uri="{FF2B5EF4-FFF2-40B4-BE49-F238E27FC236}">
                  <a16:creationId xmlns:a16="http://schemas.microsoft.com/office/drawing/2014/main" id="{393AF234-2053-4390-8866-1AB3E9119438}"/>
                </a:ext>
              </a:extLst>
            </p:cNvPr>
            <p:cNvSpPr txBox="1"/>
            <p:nvPr/>
          </p:nvSpPr>
          <p:spPr>
            <a:xfrm rot="16200000">
              <a:off x="-140922" y="2409649"/>
              <a:ext cx="1576292" cy="230832"/>
            </a:xfrm>
            <a:prstGeom prst="rect">
              <a:avLst/>
            </a:prstGeom>
            <a:noFill/>
          </p:spPr>
          <p:txBody>
            <a:bodyPr wrap="square" rtlCol="0">
              <a:spAutoFit/>
            </a:bodyPr>
            <a:lstStyle/>
            <a:p>
              <a:r>
                <a:rPr lang="en-US" sz="900" dirty="0"/>
                <a:t>Dependent Variable (Y)</a:t>
              </a:r>
            </a:p>
          </p:txBody>
        </p:sp>
      </p:grpSp>
      <p:grpSp>
        <p:nvGrpSpPr>
          <p:cNvPr id="47" name="Group 46">
            <a:extLst>
              <a:ext uri="{FF2B5EF4-FFF2-40B4-BE49-F238E27FC236}">
                <a16:creationId xmlns:a16="http://schemas.microsoft.com/office/drawing/2014/main" id="{17C774B2-08D8-437F-9292-A2CB0DC47618}"/>
              </a:ext>
            </a:extLst>
          </p:cNvPr>
          <p:cNvGrpSpPr/>
          <p:nvPr/>
        </p:nvGrpSpPr>
        <p:grpSpPr>
          <a:xfrm>
            <a:off x="428995" y="4323173"/>
            <a:ext cx="894135" cy="309823"/>
            <a:chOff x="1007340" y="4359021"/>
            <a:chExt cx="894135" cy="309823"/>
          </a:xfrm>
        </p:grpSpPr>
        <p:sp>
          <p:nvSpPr>
            <p:cNvPr id="30" name="Right Brace 29">
              <a:extLst>
                <a:ext uri="{FF2B5EF4-FFF2-40B4-BE49-F238E27FC236}">
                  <a16:creationId xmlns:a16="http://schemas.microsoft.com/office/drawing/2014/main" id="{E684DF7F-E19B-437B-983F-AF417A1E8D05}"/>
                </a:ext>
              </a:extLst>
            </p:cNvPr>
            <p:cNvSpPr/>
            <p:nvPr/>
          </p:nvSpPr>
          <p:spPr bwMode="auto">
            <a:xfrm>
              <a:off x="1007340" y="4359021"/>
              <a:ext cx="84929" cy="309823"/>
            </a:xfrm>
            <a:prstGeom prst="rightBrace">
              <a:avLst/>
            </a:prstGeom>
            <a:noFill/>
            <a:ln w="19050" cap="flat" cmpd="sng" algn="ctr">
              <a:solidFill>
                <a:srgbClr val="006666"/>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234950" marR="0" indent="-234950" algn="ctr" defTabSz="914400" rtl="0" eaLnBrk="0" fontAlgn="base" latinLnBrk="0" hangingPunct="0">
                <a:lnSpc>
                  <a:spcPct val="100000"/>
                </a:lnSpc>
                <a:spcBef>
                  <a:spcPct val="10000"/>
                </a:spcBef>
                <a:spcAft>
                  <a:spcPct val="0"/>
                </a:spcAft>
                <a:buClr>
                  <a:srgbClr val="0B1F65"/>
                </a:buClr>
                <a:buSzTx/>
                <a:buFont typeface="Webdings" pitchFamily="18" charset="2"/>
                <a:buNone/>
                <a:tabLst/>
              </a:pPr>
              <a:endParaRPr kumimoji="0" lang="en-US" sz="1100" b="0" i="0" u="none" strike="noStrike" cap="none" normalizeH="0" baseline="0" dirty="0">
                <a:ln>
                  <a:noFill/>
                </a:ln>
                <a:solidFill>
                  <a:schemeClr val="tx1"/>
                </a:solidFill>
                <a:effectLst/>
                <a:latin typeface="Arial" charset="0"/>
                <a:cs typeface="Times New Roman" pitchFamily="18" charset="0"/>
              </a:endParaRPr>
            </a:p>
          </p:txBody>
        </p:sp>
        <p:sp>
          <p:nvSpPr>
            <p:cNvPr id="31" name="TextBox 30">
              <a:extLst>
                <a:ext uri="{FF2B5EF4-FFF2-40B4-BE49-F238E27FC236}">
                  <a16:creationId xmlns:a16="http://schemas.microsoft.com/office/drawing/2014/main" id="{6149C36E-03A3-462E-B707-2F331B802804}"/>
                </a:ext>
              </a:extLst>
            </p:cNvPr>
            <p:cNvSpPr txBox="1"/>
            <p:nvPr/>
          </p:nvSpPr>
          <p:spPr>
            <a:xfrm>
              <a:off x="1015459" y="4389904"/>
              <a:ext cx="886016" cy="246221"/>
            </a:xfrm>
            <a:prstGeom prst="rect">
              <a:avLst/>
            </a:prstGeom>
            <a:noFill/>
          </p:spPr>
          <p:txBody>
            <a:bodyPr wrap="square" rtlCol="0">
              <a:spAutoFit/>
            </a:bodyPr>
            <a:lstStyle/>
            <a:p>
              <a:pPr algn="r"/>
              <a:r>
                <a:rPr lang="en-US" sz="1000" dirty="0"/>
                <a:t>Intercept (c)</a:t>
              </a:r>
            </a:p>
          </p:txBody>
        </p:sp>
      </p:grpSp>
      <p:grpSp>
        <p:nvGrpSpPr>
          <p:cNvPr id="46" name="Group 45">
            <a:extLst>
              <a:ext uri="{FF2B5EF4-FFF2-40B4-BE49-F238E27FC236}">
                <a16:creationId xmlns:a16="http://schemas.microsoft.com/office/drawing/2014/main" id="{ABC92B63-9FDB-45B5-838B-142808063454}"/>
              </a:ext>
            </a:extLst>
          </p:cNvPr>
          <p:cNvGrpSpPr/>
          <p:nvPr/>
        </p:nvGrpSpPr>
        <p:grpSpPr>
          <a:xfrm>
            <a:off x="1593025" y="2660016"/>
            <a:ext cx="1873517" cy="680916"/>
            <a:chOff x="3246022" y="2626318"/>
            <a:chExt cx="1873517" cy="680916"/>
          </a:xfrm>
        </p:grpSpPr>
        <p:cxnSp>
          <p:nvCxnSpPr>
            <p:cNvPr id="33" name="Straight Connector 32">
              <a:extLst>
                <a:ext uri="{FF2B5EF4-FFF2-40B4-BE49-F238E27FC236}">
                  <a16:creationId xmlns:a16="http://schemas.microsoft.com/office/drawing/2014/main" id="{3A388139-6C61-49A3-A020-E5F1FD685B04}"/>
                </a:ext>
              </a:extLst>
            </p:cNvPr>
            <p:cNvCxnSpPr/>
            <p:nvPr/>
          </p:nvCxnSpPr>
          <p:spPr bwMode="auto">
            <a:xfrm>
              <a:off x="3713516" y="2626318"/>
              <a:ext cx="0" cy="483345"/>
            </a:xfrm>
            <a:prstGeom prst="line">
              <a:avLst/>
            </a:prstGeom>
            <a:ln w="19050">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5" name="Straight Connector 34">
              <a:extLst>
                <a:ext uri="{FF2B5EF4-FFF2-40B4-BE49-F238E27FC236}">
                  <a16:creationId xmlns:a16="http://schemas.microsoft.com/office/drawing/2014/main" id="{435FE4BC-19DC-4F3F-AEB2-0D90DCEAC300}"/>
                </a:ext>
              </a:extLst>
            </p:cNvPr>
            <p:cNvCxnSpPr/>
            <p:nvPr/>
          </p:nvCxnSpPr>
          <p:spPr bwMode="auto">
            <a:xfrm flipH="1">
              <a:off x="3246022" y="3109663"/>
              <a:ext cx="467494" cy="0"/>
            </a:xfrm>
            <a:prstGeom prst="line">
              <a:avLst/>
            </a:prstGeom>
            <a:ln w="19050">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36" name="TextBox 35">
              <a:extLst>
                <a:ext uri="{FF2B5EF4-FFF2-40B4-BE49-F238E27FC236}">
                  <a16:creationId xmlns:a16="http://schemas.microsoft.com/office/drawing/2014/main" id="{F5C862FE-C0B7-4EED-AC67-0516DB22812B}"/>
                </a:ext>
              </a:extLst>
            </p:cNvPr>
            <p:cNvSpPr txBox="1"/>
            <p:nvPr/>
          </p:nvSpPr>
          <p:spPr>
            <a:xfrm>
              <a:off x="3663548" y="2783884"/>
              <a:ext cx="364715" cy="230832"/>
            </a:xfrm>
            <a:prstGeom prst="rect">
              <a:avLst/>
            </a:prstGeom>
            <a:noFill/>
          </p:spPr>
          <p:txBody>
            <a:bodyPr wrap="square" rtlCol="0">
              <a:spAutoFit/>
            </a:bodyPr>
            <a:lstStyle/>
            <a:p>
              <a:r>
                <a:rPr lang="en-US" sz="900" dirty="0">
                  <a:sym typeface="Symbol" panose="05050102010706020507" pitchFamily="18" charset="2"/>
                </a:rPr>
                <a:t>Y</a:t>
              </a:r>
              <a:endParaRPr lang="en-US" sz="900" dirty="0"/>
            </a:p>
          </p:txBody>
        </p:sp>
        <p:sp>
          <p:nvSpPr>
            <p:cNvPr id="37" name="TextBox 36">
              <a:extLst>
                <a:ext uri="{FF2B5EF4-FFF2-40B4-BE49-F238E27FC236}">
                  <a16:creationId xmlns:a16="http://schemas.microsoft.com/office/drawing/2014/main" id="{266418CB-67C0-4C93-947A-E1ABD26B9B0E}"/>
                </a:ext>
              </a:extLst>
            </p:cNvPr>
            <p:cNvSpPr txBox="1"/>
            <p:nvPr/>
          </p:nvSpPr>
          <p:spPr>
            <a:xfrm>
              <a:off x="3293290" y="3076402"/>
              <a:ext cx="364715" cy="230832"/>
            </a:xfrm>
            <a:prstGeom prst="rect">
              <a:avLst/>
            </a:prstGeom>
            <a:noFill/>
          </p:spPr>
          <p:txBody>
            <a:bodyPr wrap="square" rtlCol="0">
              <a:spAutoFit/>
            </a:bodyPr>
            <a:lstStyle/>
            <a:p>
              <a:r>
                <a:rPr lang="en-US" sz="900" dirty="0">
                  <a:sym typeface="Symbol" panose="05050102010706020507" pitchFamily="18" charset="2"/>
                </a:rPr>
                <a:t>X</a:t>
              </a:r>
              <a:endParaRPr lang="en-US" sz="900" dirty="0"/>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CEF96839-F8AC-4A25-98EB-694EA8CA25ED}"/>
                    </a:ext>
                  </a:extLst>
                </p:cNvPr>
                <p:cNvSpPr txBox="1"/>
                <p:nvPr/>
              </p:nvSpPr>
              <p:spPr>
                <a:xfrm>
                  <a:off x="3936256" y="2729174"/>
                  <a:ext cx="1183283" cy="3804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𝑆𝑙𝑜𝑝𝑒</m:t>
                        </m:r>
                        <m:r>
                          <a:rPr lang="en-US" sz="1000" b="0" i="1" smtClean="0">
                            <a:latin typeface="Cambria Math" panose="02040503050406030204" pitchFamily="18" charset="0"/>
                          </a:rPr>
                          <m:t> </m:t>
                        </m:r>
                        <m:d>
                          <m:dPr>
                            <m:ctrlPr>
                              <a:rPr lang="en-US" sz="1000" b="0" i="1" smtClean="0">
                                <a:latin typeface="Cambria Math" panose="02040503050406030204" pitchFamily="18" charset="0"/>
                                <a:ea typeface="Cambria Math" panose="02040503050406030204" pitchFamily="18" charset="0"/>
                              </a:rPr>
                            </m:ctrlPr>
                          </m:dPr>
                          <m:e>
                            <m:r>
                              <a:rPr lang="en-US" sz="1000" b="0" i="1" smtClean="0">
                                <a:latin typeface="Cambria Math" panose="02040503050406030204" pitchFamily="18" charset="0"/>
                                <a:ea typeface="Cambria Math" panose="02040503050406030204" pitchFamily="18" charset="0"/>
                              </a:rPr>
                              <m:t>𝛽</m:t>
                            </m:r>
                          </m:e>
                        </m:d>
                        <m:r>
                          <a:rPr lang="en-US" sz="1000" b="0" i="1" smtClean="0">
                            <a:latin typeface="Cambria Math" panose="02040503050406030204" pitchFamily="18" charset="0"/>
                            <a:ea typeface="Cambria Math" panose="02040503050406030204" pitchFamily="18" charset="0"/>
                          </a:rPr>
                          <m:t>= </m:t>
                        </m:r>
                        <m:f>
                          <m:fPr>
                            <m:ctrlPr>
                              <a:rPr lang="en-US" sz="1000" b="0" i="1" smtClean="0">
                                <a:latin typeface="Cambria Math" panose="02040503050406030204" pitchFamily="18" charset="0"/>
                                <a:ea typeface="Cambria Math" panose="02040503050406030204" pitchFamily="18" charset="0"/>
                              </a:rPr>
                            </m:ctrlPr>
                          </m:fPr>
                          <m:num>
                            <m:r>
                              <a:rPr lang="en-US" sz="1000" b="0" i="1" smtClean="0">
                                <a:latin typeface="Cambria Math" panose="02040503050406030204" pitchFamily="18" charset="0"/>
                                <a:ea typeface="Cambria Math" panose="02040503050406030204" pitchFamily="18" charset="0"/>
                              </a:rPr>
                              <m:t>∆</m:t>
                            </m:r>
                            <m:r>
                              <a:rPr lang="en-US" sz="1000" b="0" i="1" smtClean="0">
                                <a:latin typeface="Cambria Math" panose="02040503050406030204" pitchFamily="18" charset="0"/>
                                <a:ea typeface="Cambria Math" panose="02040503050406030204" pitchFamily="18" charset="0"/>
                              </a:rPr>
                              <m:t>𝑌</m:t>
                            </m:r>
                          </m:num>
                          <m:den>
                            <m:r>
                              <a:rPr lang="en-US" sz="1000" b="0" i="1" smtClean="0">
                                <a:latin typeface="Cambria Math" panose="02040503050406030204" pitchFamily="18" charset="0"/>
                                <a:ea typeface="Cambria Math" panose="02040503050406030204" pitchFamily="18" charset="0"/>
                              </a:rPr>
                              <m:t>∆</m:t>
                            </m:r>
                            <m:r>
                              <a:rPr lang="en-US" sz="1000" b="0" i="1" smtClean="0">
                                <a:latin typeface="Cambria Math" panose="02040503050406030204" pitchFamily="18" charset="0"/>
                                <a:ea typeface="Cambria Math" panose="02040503050406030204" pitchFamily="18" charset="0"/>
                              </a:rPr>
                              <m:t>𝑋</m:t>
                            </m:r>
                          </m:den>
                        </m:f>
                      </m:oMath>
                    </m:oMathPara>
                  </a14:m>
                  <a:endParaRPr lang="en-US" sz="1000" dirty="0"/>
                </a:p>
              </p:txBody>
            </p:sp>
          </mc:Choice>
          <mc:Fallback xmlns="">
            <p:sp>
              <p:nvSpPr>
                <p:cNvPr id="38" name="TextBox 37">
                  <a:extLst>
                    <a:ext uri="{FF2B5EF4-FFF2-40B4-BE49-F238E27FC236}">
                      <a16:creationId xmlns:a16="http://schemas.microsoft.com/office/drawing/2014/main" id="{CEF96839-F8AC-4A25-98EB-694EA8CA25ED}"/>
                    </a:ext>
                  </a:extLst>
                </p:cNvPr>
                <p:cNvSpPr txBox="1">
                  <a:spLocks noRot="1" noChangeAspect="1" noMove="1" noResize="1" noEditPoints="1" noAdjustHandles="1" noChangeArrowheads="1" noChangeShapeType="1" noTextEdit="1"/>
                </p:cNvSpPr>
                <p:nvPr/>
              </p:nvSpPr>
              <p:spPr>
                <a:xfrm>
                  <a:off x="3936256" y="2729174"/>
                  <a:ext cx="1183283" cy="380489"/>
                </a:xfrm>
                <a:prstGeom prst="rect">
                  <a:avLst/>
                </a:prstGeom>
                <a:blipFill>
                  <a:blip r:embed="rId3"/>
                  <a:stretch>
                    <a:fillRect/>
                  </a:stretch>
                </a:blipFill>
              </p:spPr>
              <p:txBody>
                <a:bodyPr/>
                <a:lstStyle/>
                <a:p>
                  <a:r>
                    <a:rPr lang="en-US">
                      <a:noFill/>
                    </a:rPr>
                    <a:t> </a:t>
                  </a:r>
                </a:p>
              </p:txBody>
            </p:sp>
          </mc:Fallback>
        </mc:AlternateContent>
      </p:grpSp>
      <p:grpSp>
        <p:nvGrpSpPr>
          <p:cNvPr id="50" name="Group 49">
            <a:extLst>
              <a:ext uri="{FF2B5EF4-FFF2-40B4-BE49-F238E27FC236}">
                <a16:creationId xmlns:a16="http://schemas.microsoft.com/office/drawing/2014/main" id="{0DCCA467-7E09-429F-93DD-368E78531E60}"/>
              </a:ext>
            </a:extLst>
          </p:cNvPr>
          <p:cNvGrpSpPr/>
          <p:nvPr/>
        </p:nvGrpSpPr>
        <p:grpSpPr>
          <a:xfrm>
            <a:off x="384119" y="1493388"/>
            <a:ext cx="3482865" cy="2810883"/>
            <a:chOff x="2037116" y="1459690"/>
            <a:chExt cx="3482865" cy="2810883"/>
          </a:xfrm>
        </p:grpSpPr>
        <p:cxnSp>
          <p:nvCxnSpPr>
            <p:cNvPr id="28" name="Straight Connector 27">
              <a:extLst>
                <a:ext uri="{FF2B5EF4-FFF2-40B4-BE49-F238E27FC236}">
                  <a16:creationId xmlns:a16="http://schemas.microsoft.com/office/drawing/2014/main" id="{C387B92B-FB31-4A88-96E1-550D8DCCB2EE}"/>
                </a:ext>
              </a:extLst>
            </p:cNvPr>
            <p:cNvCxnSpPr>
              <a:cxnSpLocks/>
            </p:cNvCxnSpPr>
            <p:nvPr/>
          </p:nvCxnSpPr>
          <p:spPr bwMode="auto">
            <a:xfrm flipV="1">
              <a:off x="2037116" y="2060773"/>
              <a:ext cx="2271852" cy="2209800"/>
            </a:xfrm>
            <a:prstGeom prst="line">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993201A1-22C7-46AA-9EE4-268069A8DEA0}"/>
                </a:ext>
              </a:extLst>
            </p:cNvPr>
            <p:cNvSpPr txBox="1"/>
            <p:nvPr/>
          </p:nvSpPr>
          <p:spPr>
            <a:xfrm>
              <a:off x="4115537" y="1459690"/>
              <a:ext cx="1404444" cy="246221"/>
            </a:xfrm>
            <a:prstGeom prst="rect">
              <a:avLst/>
            </a:prstGeom>
            <a:noFill/>
          </p:spPr>
          <p:txBody>
            <a:bodyPr wrap="square" rtlCol="0">
              <a:spAutoFit/>
            </a:bodyPr>
            <a:lstStyle/>
            <a:p>
              <a:r>
                <a:rPr lang="en-US" sz="1000" dirty="0"/>
                <a:t>Regression Line</a:t>
              </a:r>
            </a:p>
          </p:txBody>
        </p:sp>
        <p:sp>
          <p:nvSpPr>
            <p:cNvPr id="49" name="Arrow: Curved Right 48">
              <a:extLst>
                <a:ext uri="{FF2B5EF4-FFF2-40B4-BE49-F238E27FC236}">
                  <a16:creationId xmlns:a16="http://schemas.microsoft.com/office/drawing/2014/main" id="{1BAE0892-4839-47A2-9DC6-63116BAA07F0}"/>
                </a:ext>
              </a:extLst>
            </p:cNvPr>
            <p:cNvSpPr/>
            <p:nvPr/>
          </p:nvSpPr>
          <p:spPr bwMode="auto">
            <a:xfrm>
              <a:off x="3969770" y="1533606"/>
              <a:ext cx="329049" cy="588774"/>
            </a:xfrm>
            <a:prstGeom prst="curvedRightArrow">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grpSp>
      <mc:AlternateContent xmlns:mc="http://schemas.openxmlformats.org/markup-compatibility/2006" xmlns:a14="http://schemas.microsoft.com/office/drawing/2010/main">
        <mc:Choice Requires="a14">
          <p:sp>
            <p:nvSpPr>
              <p:cNvPr id="63" name="Rectangle: Rounded Corners 62">
                <a:extLst>
                  <a:ext uri="{FF2B5EF4-FFF2-40B4-BE49-F238E27FC236}">
                    <a16:creationId xmlns:a16="http://schemas.microsoft.com/office/drawing/2014/main" id="{46B0BCF9-0BEF-41DA-B584-072093C2E452}"/>
                  </a:ext>
                </a:extLst>
              </p:cNvPr>
              <p:cNvSpPr/>
              <p:nvPr/>
            </p:nvSpPr>
            <p:spPr bwMode="auto">
              <a:xfrm>
                <a:off x="7471858" y="1534894"/>
                <a:ext cx="2348618" cy="1157249"/>
              </a:xfrm>
              <a:prstGeom prst="roundRect">
                <a:avLst>
                  <a:gd name="adj" fmla="val 5528"/>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noAutofit/>
              </a:bodyPr>
              <a:lstStyle/>
              <a:p>
                <a:pPr eaLnBrk="1" hangingPunct="1">
                  <a:spcBef>
                    <a:spcPts val="600"/>
                  </a:spcBef>
                  <a:spcAft>
                    <a:spcPts val="200"/>
                  </a:spcAft>
                  <a:buClrTx/>
                </a:pPr>
                <a:r>
                  <a:rPr lang="en-US" b="1" dirty="0">
                    <a:solidFill>
                      <a:schemeClr val="tx1"/>
                    </a:solidFill>
                  </a:rPr>
                  <a:t>Sum of Squares of Error (SSE)</a:t>
                </a:r>
              </a:p>
              <a:p>
                <a:pPr eaLnBrk="1" hangingPunct="1">
                  <a:spcBef>
                    <a:spcPts val="600"/>
                  </a:spcBef>
                  <a:spcAft>
                    <a:spcPts val="200"/>
                  </a:spcAft>
                  <a:buClrTx/>
                </a:pPr>
                <a14:m>
                  <m:oMathPara xmlns:m="http://schemas.openxmlformats.org/officeDocument/2006/math">
                    <m:oMathParaPr>
                      <m:jc m:val="centerGroup"/>
                    </m:oMathParaPr>
                    <m:oMath xmlns:m="http://schemas.openxmlformats.org/officeDocument/2006/math">
                      <m:r>
                        <a:rPr lang="en-US" b="1">
                          <a:solidFill>
                            <a:schemeClr val="tx1"/>
                          </a:solidFill>
                          <a:latin typeface="Cambria Math" panose="02040503050406030204" pitchFamily="18" charset="0"/>
                        </a:rPr>
                        <m:t>𝑺𝑺𝑬</m:t>
                      </m:r>
                      <m:r>
                        <a:rPr lang="en-US" b="1">
                          <a:solidFill>
                            <a:schemeClr val="tx1"/>
                          </a:solidFill>
                          <a:latin typeface="Cambria Math" panose="02040503050406030204" pitchFamily="18" charset="0"/>
                        </a:rPr>
                        <m:t>= </m:t>
                      </m:r>
                      <m:nary>
                        <m:naryPr>
                          <m:chr m:val="∑"/>
                          <m:ctrlPr>
                            <a:rPr lang="en-US" b="1" i="1">
                              <a:solidFill>
                                <a:schemeClr val="tx1"/>
                              </a:solidFill>
                              <a:latin typeface="Cambria Math" panose="02040503050406030204" pitchFamily="18" charset="0"/>
                            </a:rPr>
                          </m:ctrlPr>
                        </m:naryPr>
                        <m:sub>
                          <m:r>
                            <m:rPr>
                              <m:brk m:alnAt="23"/>
                            </m:rPr>
                            <a:rPr lang="en-US" b="1">
                              <a:solidFill>
                                <a:schemeClr val="tx1"/>
                              </a:solidFill>
                              <a:latin typeface="Cambria Math" panose="02040503050406030204" pitchFamily="18" charset="0"/>
                            </a:rPr>
                            <m:t>𝒊</m:t>
                          </m:r>
                          <m:r>
                            <a:rPr lang="en-US" b="1">
                              <a:solidFill>
                                <a:schemeClr val="tx1"/>
                              </a:solidFill>
                              <a:latin typeface="Cambria Math" panose="02040503050406030204" pitchFamily="18" charset="0"/>
                            </a:rPr>
                            <m:t>=</m:t>
                          </m:r>
                          <m:r>
                            <a:rPr lang="en-US" b="1">
                              <a:solidFill>
                                <a:schemeClr val="tx1"/>
                              </a:solidFill>
                              <a:latin typeface="Cambria Math" panose="02040503050406030204" pitchFamily="18" charset="0"/>
                            </a:rPr>
                            <m:t>𝟏</m:t>
                          </m:r>
                        </m:sub>
                        <m:sup>
                          <m:r>
                            <a:rPr lang="en-US" b="1">
                              <a:solidFill>
                                <a:schemeClr val="tx1"/>
                              </a:solidFill>
                              <a:latin typeface="Cambria Math" panose="02040503050406030204" pitchFamily="18" charset="0"/>
                            </a:rPr>
                            <m:t>𝒏</m:t>
                          </m:r>
                        </m:sup>
                        <m:e>
                          <m:sSubSup>
                            <m:sSubSupPr>
                              <m:ctrlPr>
                                <a:rPr lang="en-US" b="1" i="1">
                                  <a:solidFill>
                                    <a:schemeClr val="tx1"/>
                                  </a:solidFill>
                                  <a:latin typeface="Cambria Math" panose="02040503050406030204" pitchFamily="18" charset="0"/>
                                </a:rPr>
                              </m:ctrlPr>
                            </m:sSubSupPr>
                            <m:e>
                              <m:r>
                                <a:rPr lang="en-US" b="1">
                                  <a:solidFill>
                                    <a:schemeClr val="tx1"/>
                                  </a:solidFill>
                                  <a:latin typeface="Cambria Math" panose="02040503050406030204" pitchFamily="18" charset="0"/>
                                </a:rPr>
                                <m:t>𝒆</m:t>
                              </m:r>
                            </m:e>
                            <m:sub>
                              <m:r>
                                <a:rPr lang="en-US" b="1">
                                  <a:solidFill>
                                    <a:schemeClr val="tx1"/>
                                  </a:solidFill>
                                  <a:latin typeface="Cambria Math" panose="02040503050406030204" pitchFamily="18" charset="0"/>
                                </a:rPr>
                                <m:t>𝒊</m:t>
                              </m:r>
                            </m:sub>
                            <m:sup>
                              <m:r>
                                <a:rPr lang="en-US" b="1">
                                  <a:solidFill>
                                    <a:schemeClr val="tx1"/>
                                  </a:solidFill>
                                  <a:latin typeface="Cambria Math" panose="02040503050406030204" pitchFamily="18" charset="0"/>
                                </a:rPr>
                                <m:t>𝟐</m:t>
                              </m:r>
                            </m:sup>
                          </m:sSubSup>
                        </m:e>
                      </m:nary>
                    </m:oMath>
                  </m:oMathPara>
                </a14:m>
                <a:endParaRPr lang="en-US" b="1" dirty="0">
                  <a:solidFill>
                    <a:schemeClr val="tx1"/>
                  </a:solidFill>
                </a:endParaRPr>
              </a:p>
              <a:p>
                <a:pPr eaLnBrk="1" hangingPunct="1">
                  <a:spcBef>
                    <a:spcPts val="600"/>
                  </a:spcBef>
                  <a:spcAft>
                    <a:spcPts val="200"/>
                  </a:spcAft>
                  <a:buClrTx/>
                </a:pPr>
                <a:r>
                  <a:rPr lang="en-US" b="1" dirty="0">
                    <a:solidFill>
                      <a:schemeClr val="tx1"/>
                    </a:solidFill>
                  </a:rPr>
                  <a:t>Measure of unexplained variation</a:t>
                </a:r>
              </a:p>
            </p:txBody>
          </p:sp>
        </mc:Choice>
        <mc:Fallback xmlns="">
          <p:sp>
            <p:nvSpPr>
              <p:cNvPr id="63" name="Rectangle: Rounded Corners 62">
                <a:extLst>
                  <a:ext uri="{FF2B5EF4-FFF2-40B4-BE49-F238E27FC236}">
                    <a16:creationId xmlns:a16="http://schemas.microsoft.com/office/drawing/2014/main" id="{46B0BCF9-0BEF-41DA-B584-072093C2E452}"/>
                  </a:ext>
                </a:extLst>
              </p:cNvPr>
              <p:cNvSpPr>
                <a:spLocks noRot="1" noChangeAspect="1" noMove="1" noResize="1" noEditPoints="1" noAdjustHandles="1" noChangeArrowheads="1" noChangeShapeType="1" noTextEdit="1"/>
              </p:cNvSpPr>
              <p:nvPr/>
            </p:nvSpPr>
            <p:spPr bwMode="auto">
              <a:xfrm>
                <a:off x="7471858" y="1534894"/>
                <a:ext cx="2348618" cy="1157249"/>
              </a:xfrm>
              <a:prstGeom prst="roundRect">
                <a:avLst>
                  <a:gd name="adj" fmla="val 5528"/>
                </a:avLst>
              </a:prstGeom>
              <a:blipFill>
                <a:blip r:embed="rId4"/>
                <a:stretch>
                  <a:fillRect l="-1039" r="-1299"/>
                </a:stretch>
              </a:blipFill>
              <a:ln>
                <a:noFill/>
                <a:headEnd type="none" w="med" len="med"/>
                <a:tailEnd type="none" w="med" len="med"/>
              </a:ln>
              <a:effectLst/>
            </p:spPr>
            <p:txBody>
              <a:bodyPr/>
              <a:lstStyle/>
              <a:p>
                <a:r>
                  <a:rPr lang="en-US">
                    <a:noFill/>
                  </a:rPr>
                  <a:t> </a:t>
                </a:r>
              </a:p>
            </p:txBody>
          </p:sp>
        </mc:Fallback>
      </mc:AlternateContent>
      <p:grpSp>
        <p:nvGrpSpPr>
          <p:cNvPr id="70" name="Group 69">
            <a:extLst>
              <a:ext uri="{FF2B5EF4-FFF2-40B4-BE49-F238E27FC236}">
                <a16:creationId xmlns:a16="http://schemas.microsoft.com/office/drawing/2014/main" id="{631A697D-75AB-4170-BB61-D983B61EE964}"/>
              </a:ext>
            </a:extLst>
          </p:cNvPr>
          <p:cNvGrpSpPr/>
          <p:nvPr/>
        </p:nvGrpSpPr>
        <p:grpSpPr>
          <a:xfrm>
            <a:off x="3817768" y="1649224"/>
            <a:ext cx="3686161" cy="3266879"/>
            <a:chOff x="531808" y="1736919"/>
            <a:chExt cx="3686161" cy="3266879"/>
          </a:xfrm>
        </p:grpSpPr>
        <p:cxnSp>
          <p:nvCxnSpPr>
            <p:cNvPr id="71" name="Straight Arrow Connector 70">
              <a:extLst>
                <a:ext uri="{FF2B5EF4-FFF2-40B4-BE49-F238E27FC236}">
                  <a16:creationId xmlns:a16="http://schemas.microsoft.com/office/drawing/2014/main" id="{F0CCE412-6B7D-41C9-9612-5C64B21153B5}"/>
                </a:ext>
              </a:extLst>
            </p:cNvPr>
            <p:cNvCxnSpPr/>
            <p:nvPr/>
          </p:nvCxnSpPr>
          <p:spPr bwMode="auto">
            <a:xfrm flipV="1">
              <a:off x="784320" y="1801166"/>
              <a:ext cx="0" cy="2971800"/>
            </a:xfrm>
            <a:prstGeom prst="straightConnector1">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cxnSp>
          <p:nvCxnSpPr>
            <p:cNvPr id="72" name="Straight Arrow Connector 71">
              <a:extLst>
                <a:ext uri="{FF2B5EF4-FFF2-40B4-BE49-F238E27FC236}">
                  <a16:creationId xmlns:a16="http://schemas.microsoft.com/office/drawing/2014/main" id="{44EE743E-2C27-414E-B3AE-44C55FFFC55C}"/>
                </a:ext>
              </a:extLst>
            </p:cNvPr>
            <p:cNvCxnSpPr>
              <a:cxnSpLocks/>
            </p:cNvCxnSpPr>
            <p:nvPr/>
          </p:nvCxnSpPr>
          <p:spPr bwMode="auto">
            <a:xfrm>
              <a:off x="784320" y="4772966"/>
              <a:ext cx="3352800" cy="0"/>
            </a:xfrm>
            <a:prstGeom prst="straightConnector1">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sp>
          <p:nvSpPr>
            <p:cNvPr id="73" name="Oval 72">
              <a:extLst>
                <a:ext uri="{FF2B5EF4-FFF2-40B4-BE49-F238E27FC236}">
                  <a16:creationId xmlns:a16="http://schemas.microsoft.com/office/drawing/2014/main" id="{E4C31B2C-C354-43D2-BAF0-03714204B4C2}"/>
                </a:ext>
              </a:extLst>
            </p:cNvPr>
            <p:cNvSpPr/>
            <p:nvPr/>
          </p:nvSpPr>
          <p:spPr bwMode="auto">
            <a:xfrm>
              <a:off x="1161853" y="4463143"/>
              <a:ext cx="76200" cy="76200"/>
            </a:xfrm>
            <a:prstGeom prst="ellipse">
              <a:avLst/>
            </a:prstGeom>
            <a:solidFill>
              <a:schemeClr val="tx1">
                <a:lumMod val="50000"/>
                <a:lumOff val="5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74" name="Oval 73">
              <a:extLst>
                <a:ext uri="{FF2B5EF4-FFF2-40B4-BE49-F238E27FC236}">
                  <a16:creationId xmlns:a16="http://schemas.microsoft.com/office/drawing/2014/main" id="{F79163FD-9E07-4351-99D4-7C7C99A6B082}"/>
                </a:ext>
              </a:extLst>
            </p:cNvPr>
            <p:cNvSpPr/>
            <p:nvPr/>
          </p:nvSpPr>
          <p:spPr bwMode="auto">
            <a:xfrm>
              <a:off x="960628" y="3587575"/>
              <a:ext cx="76200" cy="76200"/>
            </a:xfrm>
            <a:prstGeom prst="ellipse">
              <a:avLst/>
            </a:prstGeom>
            <a:solidFill>
              <a:schemeClr val="tx1">
                <a:lumMod val="50000"/>
                <a:lumOff val="5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75" name="Oval 74">
              <a:extLst>
                <a:ext uri="{FF2B5EF4-FFF2-40B4-BE49-F238E27FC236}">
                  <a16:creationId xmlns:a16="http://schemas.microsoft.com/office/drawing/2014/main" id="{24D2FF67-7B5D-416A-A3FE-AC0E76E299B3}"/>
                </a:ext>
              </a:extLst>
            </p:cNvPr>
            <p:cNvSpPr/>
            <p:nvPr/>
          </p:nvSpPr>
          <p:spPr bwMode="auto">
            <a:xfrm>
              <a:off x="1365536" y="4059742"/>
              <a:ext cx="76200" cy="76200"/>
            </a:xfrm>
            <a:prstGeom prst="ellipse">
              <a:avLst/>
            </a:prstGeom>
            <a:solidFill>
              <a:schemeClr val="tx1">
                <a:lumMod val="50000"/>
                <a:lumOff val="5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76" name="Oval 75">
              <a:extLst>
                <a:ext uri="{FF2B5EF4-FFF2-40B4-BE49-F238E27FC236}">
                  <a16:creationId xmlns:a16="http://schemas.microsoft.com/office/drawing/2014/main" id="{D2AB6DCB-88BB-428D-B016-0456BB5FEFAC}"/>
                </a:ext>
              </a:extLst>
            </p:cNvPr>
            <p:cNvSpPr/>
            <p:nvPr/>
          </p:nvSpPr>
          <p:spPr bwMode="auto">
            <a:xfrm>
              <a:off x="1784604" y="3896665"/>
              <a:ext cx="76200" cy="76200"/>
            </a:xfrm>
            <a:prstGeom prst="ellipse">
              <a:avLst/>
            </a:prstGeom>
            <a:solidFill>
              <a:schemeClr val="tx1">
                <a:lumMod val="50000"/>
                <a:lumOff val="5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77" name="Oval 76">
              <a:extLst>
                <a:ext uri="{FF2B5EF4-FFF2-40B4-BE49-F238E27FC236}">
                  <a16:creationId xmlns:a16="http://schemas.microsoft.com/office/drawing/2014/main" id="{844E7725-5B41-48DF-9A7A-57A07DC6AE83}"/>
                </a:ext>
              </a:extLst>
            </p:cNvPr>
            <p:cNvSpPr/>
            <p:nvPr/>
          </p:nvSpPr>
          <p:spPr bwMode="auto">
            <a:xfrm>
              <a:off x="1300056" y="3556279"/>
              <a:ext cx="76200" cy="76200"/>
            </a:xfrm>
            <a:prstGeom prst="ellipse">
              <a:avLst/>
            </a:prstGeom>
            <a:solidFill>
              <a:schemeClr val="tx1">
                <a:lumMod val="50000"/>
                <a:lumOff val="5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78" name="Oval 77">
              <a:extLst>
                <a:ext uri="{FF2B5EF4-FFF2-40B4-BE49-F238E27FC236}">
                  <a16:creationId xmlns:a16="http://schemas.microsoft.com/office/drawing/2014/main" id="{B59C8146-FB33-45E0-97B6-948A5CBE90F2}"/>
                </a:ext>
              </a:extLst>
            </p:cNvPr>
            <p:cNvSpPr/>
            <p:nvPr/>
          </p:nvSpPr>
          <p:spPr bwMode="auto">
            <a:xfrm>
              <a:off x="1993226" y="3503106"/>
              <a:ext cx="76200" cy="76200"/>
            </a:xfrm>
            <a:prstGeom prst="ellipse">
              <a:avLst/>
            </a:prstGeom>
            <a:solidFill>
              <a:schemeClr val="tx1">
                <a:lumMod val="50000"/>
                <a:lumOff val="5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79" name="Oval 78">
              <a:extLst>
                <a:ext uri="{FF2B5EF4-FFF2-40B4-BE49-F238E27FC236}">
                  <a16:creationId xmlns:a16="http://schemas.microsoft.com/office/drawing/2014/main" id="{2FE0CD01-ABAA-41E4-8A10-77E19E675DCC}"/>
                </a:ext>
              </a:extLst>
            </p:cNvPr>
            <p:cNvSpPr/>
            <p:nvPr/>
          </p:nvSpPr>
          <p:spPr bwMode="auto">
            <a:xfrm>
              <a:off x="1727407" y="3172766"/>
              <a:ext cx="76200" cy="76200"/>
            </a:xfrm>
            <a:prstGeom prst="ellipse">
              <a:avLst/>
            </a:prstGeom>
            <a:solidFill>
              <a:schemeClr val="tx1">
                <a:lumMod val="50000"/>
                <a:lumOff val="5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80" name="Oval 79">
              <a:extLst>
                <a:ext uri="{FF2B5EF4-FFF2-40B4-BE49-F238E27FC236}">
                  <a16:creationId xmlns:a16="http://schemas.microsoft.com/office/drawing/2014/main" id="{776F6441-BA1E-49B1-8584-A895903C4EA5}"/>
                </a:ext>
              </a:extLst>
            </p:cNvPr>
            <p:cNvSpPr/>
            <p:nvPr/>
          </p:nvSpPr>
          <p:spPr bwMode="auto">
            <a:xfrm>
              <a:off x="2221826" y="3576375"/>
              <a:ext cx="76200" cy="76200"/>
            </a:xfrm>
            <a:prstGeom prst="ellipse">
              <a:avLst/>
            </a:prstGeom>
            <a:solidFill>
              <a:schemeClr val="tx1">
                <a:lumMod val="50000"/>
                <a:lumOff val="5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81" name="Oval 80">
              <a:extLst>
                <a:ext uri="{FF2B5EF4-FFF2-40B4-BE49-F238E27FC236}">
                  <a16:creationId xmlns:a16="http://schemas.microsoft.com/office/drawing/2014/main" id="{2DD83200-4ABB-46A8-AEE0-0AF276CCEFE5}"/>
                </a:ext>
              </a:extLst>
            </p:cNvPr>
            <p:cNvSpPr/>
            <p:nvPr/>
          </p:nvSpPr>
          <p:spPr bwMode="auto">
            <a:xfrm>
              <a:off x="2147633" y="2860431"/>
              <a:ext cx="76200" cy="76200"/>
            </a:xfrm>
            <a:prstGeom prst="ellipse">
              <a:avLst/>
            </a:prstGeom>
            <a:solidFill>
              <a:schemeClr val="tx1">
                <a:lumMod val="50000"/>
                <a:lumOff val="5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82" name="Oval 81">
              <a:extLst>
                <a:ext uri="{FF2B5EF4-FFF2-40B4-BE49-F238E27FC236}">
                  <a16:creationId xmlns:a16="http://schemas.microsoft.com/office/drawing/2014/main" id="{294C423F-2E50-403C-819D-390ED7C54DA5}"/>
                </a:ext>
              </a:extLst>
            </p:cNvPr>
            <p:cNvSpPr/>
            <p:nvPr/>
          </p:nvSpPr>
          <p:spPr bwMode="auto">
            <a:xfrm>
              <a:off x="1797240" y="2829866"/>
              <a:ext cx="76200" cy="76200"/>
            </a:xfrm>
            <a:prstGeom prst="ellipse">
              <a:avLst/>
            </a:prstGeom>
            <a:solidFill>
              <a:schemeClr val="tx1">
                <a:lumMod val="50000"/>
                <a:lumOff val="5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83" name="Oval 82">
              <a:extLst>
                <a:ext uri="{FF2B5EF4-FFF2-40B4-BE49-F238E27FC236}">
                  <a16:creationId xmlns:a16="http://schemas.microsoft.com/office/drawing/2014/main" id="{9BAEDA38-8016-4E57-AEA6-4B546F096170}"/>
                </a:ext>
              </a:extLst>
            </p:cNvPr>
            <p:cNvSpPr/>
            <p:nvPr/>
          </p:nvSpPr>
          <p:spPr bwMode="auto">
            <a:xfrm>
              <a:off x="2786541" y="2913184"/>
              <a:ext cx="76200" cy="76200"/>
            </a:xfrm>
            <a:prstGeom prst="ellipse">
              <a:avLst/>
            </a:prstGeom>
            <a:solidFill>
              <a:schemeClr val="tx1">
                <a:lumMod val="50000"/>
                <a:lumOff val="5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84" name="Oval 83">
              <a:extLst>
                <a:ext uri="{FF2B5EF4-FFF2-40B4-BE49-F238E27FC236}">
                  <a16:creationId xmlns:a16="http://schemas.microsoft.com/office/drawing/2014/main" id="{9FCD0052-9F6B-4C23-A07B-4136697E0874}"/>
                </a:ext>
              </a:extLst>
            </p:cNvPr>
            <p:cNvSpPr/>
            <p:nvPr/>
          </p:nvSpPr>
          <p:spPr bwMode="auto">
            <a:xfrm>
              <a:off x="2460720" y="2638111"/>
              <a:ext cx="76200" cy="76200"/>
            </a:xfrm>
            <a:prstGeom prst="ellipse">
              <a:avLst/>
            </a:prstGeom>
            <a:solidFill>
              <a:schemeClr val="tx1">
                <a:lumMod val="50000"/>
                <a:lumOff val="5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85" name="Oval 84">
              <a:extLst>
                <a:ext uri="{FF2B5EF4-FFF2-40B4-BE49-F238E27FC236}">
                  <a16:creationId xmlns:a16="http://schemas.microsoft.com/office/drawing/2014/main" id="{35E4421D-B0BD-457D-B74D-30E823DD51E3}"/>
                </a:ext>
              </a:extLst>
            </p:cNvPr>
            <p:cNvSpPr/>
            <p:nvPr/>
          </p:nvSpPr>
          <p:spPr bwMode="auto">
            <a:xfrm>
              <a:off x="2232120" y="2486965"/>
              <a:ext cx="76200" cy="76200"/>
            </a:xfrm>
            <a:prstGeom prst="ellipse">
              <a:avLst/>
            </a:prstGeom>
            <a:solidFill>
              <a:schemeClr val="tx1">
                <a:lumMod val="50000"/>
                <a:lumOff val="5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86" name="Oval 85">
              <a:extLst>
                <a:ext uri="{FF2B5EF4-FFF2-40B4-BE49-F238E27FC236}">
                  <a16:creationId xmlns:a16="http://schemas.microsoft.com/office/drawing/2014/main" id="{D91D062B-445F-4755-B8FC-628B3213481F}"/>
                </a:ext>
              </a:extLst>
            </p:cNvPr>
            <p:cNvSpPr/>
            <p:nvPr/>
          </p:nvSpPr>
          <p:spPr bwMode="auto">
            <a:xfrm>
              <a:off x="3056172" y="2486966"/>
              <a:ext cx="76200" cy="76200"/>
            </a:xfrm>
            <a:prstGeom prst="ellipse">
              <a:avLst/>
            </a:prstGeom>
            <a:solidFill>
              <a:schemeClr val="tx1">
                <a:lumMod val="50000"/>
                <a:lumOff val="5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87" name="Oval 86">
              <a:extLst>
                <a:ext uri="{FF2B5EF4-FFF2-40B4-BE49-F238E27FC236}">
                  <a16:creationId xmlns:a16="http://schemas.microsoft.com/office/drawing/2014/main" id="{860BA215-1929-4F8A-BCE4-5216D22D254D}"/>
                </a:ext>
              </a:extLst>
            </p:cNvPr>
            <p:cNvSpPr/>
            <p:nvPr/>
          </p:nvSpPr>
          <p:spPr bwMode="auto">
            <a:xfrm>
              <a:off x="2536920" y="2105966"/>
              <a:ext cx="76200" cy="76200"/>
            </a:xfrm>
            <a:prstGeom prst="ellipse">
              <a:avLst/>
            </a:prstGeom>
            <a:solidFill>
              <a:schemeClr val="tx1">
                <a:lumMod val="50000"/>
                <a:lumOff val="5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88" name="TextBox 87">
              <a:extLst>
                <a:ext uri="{FF2B5EF4-FFF2-40B4-BE49-F238E27FC236}">
                  <a16:creationId xmlns:a16="http://schemas.microsoft.com/office/drawing/2014/main" id="{2214EA48-8BF4-4437-B6F9-D1F5B1C4B38B}"/>
                </a:ext>
              </a:extLst>
            </p:cNvPr>
            <p:cNvSpPr txBox="1"/>
            <p:nvPr/>
          </p:nvSpPr>
          <p:spPr>
            <a:xfrm>
              <a:off x="2641677" y="4772966"/>
              <a:ext cx="1576292" cy="230832"/>
            </a:xfrm>
            <a:prstGeom prst="rect">
              <a:avLst/>
            </a:prstGeom>
            <a:noFill/>
          </p:spPr>
          <p:txBody>
            <a:bodyPr wrap="square" rtlCol="0">
              <a:spAutoFit/>
            </a:bodyPr>
            <a:lstStyle/>
            <a:p>
              <a:r>
                <a:rPr lang="en-US" sz="900" dirty="0"/>
                <a:t>Independent Variable (X)</a:t>
              </a:r>
            </a:p>
          </p:txBody>
        </p:sp>
        <p:sp>
          <p:nvSpPr>
            <p:cNvPr id="89" name="TextBox 88">
              <a:extLst>
                <a:ext uri="{FF2B5EF4-FFF2-40B4-BE49-F238E27FC236}">
                  <a16:creationId xmlns:a16="http://schemas.microsoft.com/office/drawing/2014/main" id="{695ED777-2E63-4A66-9594-2EC11F365914}"/>
                </a:ext>
              </a:extLst>
            </p:cNvPr>
            <p:cNvSpPr txBox="1"/>
            <p:nvPr/>
          </p:nvSpPr>
          <p:spPr>
            <a:xfrm rot="16200000">
              <a:off x="-140922" y="2409649"/>
              <a:ext cx="1576292" cy="230832"/>
            </a:xfrm>
            <a:prstGeom prst="rect">
              <a:avLst/>
            </a:prstGeom>
            <a:noFill/>
          </p:spPr>
          <p:txBody>
            <a:bodyPr wrap="square" rtlCol="0">
              <a:spAutoFit/>
            </a:bodyPr>
            <a:lstStyle/>
            <a:p>
              <a:r>
                <a:rPr lang="en-US" sz="900" dirty="0"/>
                <a:t>Dependent Variable (Y)</a:t>
              </a:r>
            </a:p>
          </p:txBody>
        </p:sp>
      </p:grpSp>
      <p:cxnSp>
        <p:nvCxnSpPr>
          <p:cNvPr id="100" name="Straight Connector 99">
            <a:extLst>
              <a:ext uri="{FF2B5EF4-FFF2-40B4-BE49-F238E27FC236}">
                <a16:creationId xmlns:a16="http://schemas.microsoft.com/office/drawing/2014/main" id="{64A6B4FF-8E6A-44AF-B237-715BF42F3708}"/>
              </a:ext>
            </a:extLst>
          </p:cNvPr>
          <p:cNvCxnSpPr>
            <a:cxnSpLocks/>
          </p:cNvCxnSpPr>
          <p:nvPr/>
        </p:nvCxnSpPr>
        <p:spPr bwMode="auto">
          <a:xfrm flipV="1">
            <a:off x="4070280" y="2064764"/>
            <a:ext cx="2348052" cy="2239508"/>
          </a:xfrm>
          <a:prstGeom prst="line">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3" name="Group 142">
            <a:extLst>
              <a:ext uri="{FF2B5EF4-FFF2-40B4-BE49-F238E27FC236}">
                <a16:creationId xmlns:a16="http://schemas.microsoft.com/office/drawing/2014/main" id="{FBC5D789-9448-449B-96A4-D70784E1D8FC}"/>
              </a:ext>
            </a:extLst>
          </p:cNvPr>
          <p:cNvGrpSpPr/>
          <p:nvPr/>
        </p:nvGrpSpPr>
        <p:grpSpPr>
          <a:xfrm>
            <a:off x="4287090" y="3532487"/>
            <a:ext cx="1116030" cy="967952"/>
            <a:chOff x="6028684" y="3603733"/>
            <a:chExt cx="1116030" cy="967952"/>
          </a:xfrm>
        </p:grpSpPr>
        <p:cxnSp>
          <p:nvCxnSpPr>
            <p:cNvPr id="104" name="Straight Arrow Connector 103">
              <a:extLst>
                <a:ext uri="{FF2B5EF4-FFF2-40B4-BE49-F238E27FC236}">
                  <a16:creationId xmlns:a16="http://schemas.microsoft.com/office/drawing/2014/main" id="{26D88D9D-40F2-41D3-B8EB-9C720F457A7F}"/>
                </a:ext>
              </a:extLst>
            </p:cNvPr>
            <p:cNvCxnSpPr>
              <a:cxnSpLocks/>
            </p:cNvCxnSpPr>
            <p:nvPr/>
          </p:nvCxnSpPr>
          <p:spPr bwMode="auto">
            <a:xfrm flipV="1">
              <a:off x="6433954" y="3772592"/>
              <a:ext cx="0" cy="280749"/>
            </a:xfrm>
            <a:prstGeom prst="straightConnector1">
              <a:avLst/>
            </a:prstGeom>
            <a:pattFill prst="pct50">
              <a:fgClr>
                <a:schemeClr val="hlink"/>
              </a:fgClr>
              <a:bgClr>
                <a:srgbClr val="FFFFFF"/>
              </a:bgClr>
            </a:pattFill>
            <a:ln w="9525" cap="flat" cmpd="sng" algn="ctr">
              <a:solidFill>
                <a:schemeClr val="tx2"/>
              </a:solidFill>
              <a:prstDash val="solid"/>
              <a:round/>
              <a:headEnd type="triangle"/>
              <a:tailEnd type="triangle"/>
            </a:ln>
            <a:effectLst/>
          </p:spPr>
        </p:cxnSp>
        <p:cxnSp>
          <p:nvCxnSpPr>
            <p:cNvPr id="105" name="Straight Arrow Connector 104">
              <a:extLst>
                <a:ext uri="{FF2B5EF4-FFF2-40B4-BE49-F238E27FC236}">
                  <a16:creationId xmlns:a16="http://schemas.microsoft.com/office/drawing/2014/main" id="{08ADDF1C-8A8B-450A-8376-04B2E8C3B868}"/>
                </a:ext>
              </a:extLst>
            </p:cNvPr>
            <p:cNvCxnSpPr>
              <a:cxnSpLocks/>
            </p:cNvCxnSpPr>
            <p:nvPr/>
          </p:nvCxnSpPr>
          <p:spPr bwMode="auto">
            <a:xfrm flipH="1" flipV="1">
              <a:off x="6218839" y="3975266"/>
              <a:ext cx="5465" cy="471428"/>
            </a:xfrm>
            <a:prstGeom prst="straightConnector1">
              <a:avLst/>
            </a:prstGeom>
            <a:pattFill prst="pct50">
              <a:fgClr>
                <a:schemeClr val="hlink"/>
              </a:fgClr>
              <a:bgClr>
                <a:srgbClr val="FFFFFF"/>
              </a:bgClr>
            </a:pattFill>
            <a:ln w="9525" cap="flat" cmpd="sng" algn="ctr">
              <a:solidFill>
                <a:schemeClr val="tx2"/>
              </a:solidFill>
              <a:prstDash val="solid"/>
              <a:round/>
              <a:headEnd type="triangle"/>
              <a:tailEnd type="triangle"/>
            </a:ln>
            <a:effectLst/>
          </p:spPr>
        </p:cxnSp>
        <p:cxnSp>
          <p:nvCxnSpPr>
            <p:cNvPr id="106" name="Straight Arrow Connector 105">
              <a:extLst>
                <a:ext uri="{FF2B5EF4-FFF2-40B4-BE49-F238E27FC236}">
                  <a16:creationId xmlns:a16="http://schemas.microsoft.com/office/drawing/2014/main" id="{4BF1A037-5EBE-4AC8-ACB2-A84CB91DFAE5}"/>
                </a:ext>
              </a:extLst>
            </p:cNvPr>
            <p:cNvCxnSpPr>
              <a:cxnSpLocks/>
            </p:cNvCxnSpPr>
            <p:nvPr/>
          </p:nvCxnSpPr>
          <p:spPr bwMode="auto">
            <a:xfrm flipH="1" flipV="1">
              <a:off x="6028684" y="3636905"/>
              <a:ext cx="5465" cy="471428"/>
            </a:xfrm>
            <a:prstGeom prst="straightConnector1">
              <a:avLst/>
            </a:prstGeom>
            <a:pattFill prst="pct50">
              <a:fgClr>
                <a:schemeClr val="hlink"/>
              </a:fgClr>
              <a:bgClr>
                <a:srgbClr val="FFFFFF"/>
              </a:bgClr>
            </a:pattFill>
            <a:ln w="9525" cap="flat" cmpd="sng" algn="ctr">
              <a:solidFill>
                <a:schemeClr val="tx2"/>
              </a:solidFill>
              <a:prstDash val="solid"/>
              <a:round/>
              <a:headEnd type="triangle"/>
              <a:tailEnd type="triangle"/>
            </a:ln>
            <a:effectLst/>
          </p:spPr>
        </p:cxnSp>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AB6BDE7B-F7D9-4D98-8B96-CD7768A0C5F4}"/>
                    </a:ext>
                  </a:extLst>
                </p:cNvPr>
                <p:cNvSpPr txBox="1"/>
                <p:nvPr/>
              </p:nvSpPr>
              <p:spPr>
                <a:xfrm>
                  <a:off x="6227799" y="4171575"/>
                  <a:ext cx="916915" cy="400110"/>
                </a:xfrm>
                <a:prstGeom prst="rect">
                  <a:avLst/>
                </a:prstGeom>
                <a:noFill/>
              </p:spPr>
              <p:txBody>
                <a:bodyPr wrap="square" rtlCol="0">
                  <a:spAutoFit/>
                </a:bodyPr>
                <a:lstStyle/>
                <a:p>
                  <a:r>
                    <a:rPr lang="en-US" sz="1000" dirty="0"/>
                    <a:t>Residual</a:t>
                  </a:r>
                </a:p>
                <a:p>
                  <a:pPr/>
                  <a14:m>
                    <m:oMathPara xmlns:m="http://schemas.openxmlformats.org/officeDocument/2006/math">
                      <m:oMathParaPr>
                        <m:jc m:val="centerGroup"/>
                      </m:oMathParaPr>
                      <m:oMath xmlns:m="http://schemas.openxmlformats.org/officeDocument/2006/math">
                        <m:sSub>
                          <m:sSubPr>
                            <m:ctrlPr>
                              <a:rPr lang="en-US" sz="1000" b="1" i="1">
                                <a:latin typeface="Cambria Math" panose="02040503050406030204" pitchFamily="18" charset="0"/>
                              </a:rPr>
                            </m:ctrlPr>
                          </m:sSubPr>
                          <m:e>
                            <m:r>
                              <a:rPr lang="en-US" sz="1000" b="1" i="1">
                                <a:latin typeface="Cambria Math" panose="02040503050406030204" pitchFamily="18" charset="0"/>
                              </a:rPr>
                              <m:t>𝒆</m:t>
                            </m:r>
                          </m:e>
                          <m:sub>
                            <m:r>
                              <a:rPr lang="en-US" sz="1000" b="1" i="1">
                                <a:latin typeface="Cambria Math" panose="02040503050406030204" pitchFamily="18" charset="0"/>
                              </a:rPr>
                              <m:t>𝒊</m:t>
                            </m:r>
                          </m:sub>
                        </m:sSub>
                        <m:r>
                          <a:rPr lang="en-US" sz="1000" b="1" i="1">
                            <a:latin typeface="Cambria Math" panose="02040503050406030204" pitchFamily="18" charset="0"/>
                          </a:rPr>
                          <m:t>=</m:t>
                        </m:r>
                        <m:sSub>
                          <m:sSubPr>
                            <m:ctrlPr>
                              <a:rPr lang="en-US" sz="1000" b="1" i="1">
                                <a:latin typeface="Cambria Math" panose="02040503050406030204" pitchFamily="18" charset="0"/>
                              </a:rPr>
                            </m:ctrlPr>
                          </m:sSubPr>
                          <m:e>
                            <m:r>
                              <a:rPr lang="en-US" sz="1000" b="1" i="1">
                                <a:latin typeface="Cambria Math" panose="02040503050406030204" pitchFamily="18" charset="0"/>
                              </a:rPr>
                              <m:t>𝒚</m:t>
                            </m:r>
                          </m:e>
                          <m:sub>
                            <m:r>
                              <a:rPr lang="en-US" sz="1000" b="1" i="1">
                                <a:latin typeface="Cambria Math" panose="02040503050406030204" pitchFamily="18" charset="0"/>
                              </a:rPr>
                              <m:t>𝒊</m:t>
                            </m:r>
                          </m:sub>
                        </m:sSub>
                        <m:r>
                          <a:rPr lang="en-US" sz="1000" b="1" i="1">
                            <a:latin typeface="Cambria Math" panose="02040503050406030204" pitchFamily="18" charset="0"/>
                          </a:rPr>
                          <m:t>−</m:t>
                        </m:r>
                        <m:sSub>
                          <m:sSubPr>
                            <m:ctrlPr>
                              <a:rPr lang="en-US" sz="1000" b="1" i="1">
                                <a:latin typeface="Cambria Math" panose="02040503050406030204" pitchFamily="18" charset="0"/>
                              </a:rPr>
                            </m:ctrlPr>
                          </m:sSubPr>
                          <m:e>
                            <m:acc>
                              <m:accPr>
                                <m:chr m:val="̂"/>
                                <m:ctrlPr>
                                  <a:rPr lang="en-US" sz="1000" b="1" i="1">
                                    <a:latin typeface="Cambria Math" panose="02040503050406030204" pitchFamily="18" charset="0"/>
                                  </a:rPr>
                                </m:ctrlPr>
                              </m:accPr>
                              <m:e>
                                <m:r>
                                  <a:rPr lang="en-US" sz="1000" b="1" i="1">
                                    <a:latin typeface="Cambria Math" panose="02040503050406030204" pitchFamily="18" charset="0"/>
                                  </a:rPr>
                                  <m:t>𝒚</m:t>
                                </m:r>
                              </m:e>
                            </m:acc>
                          </m:e>
                          <m:sub>
                            <m:r>
                              <a:rPr lang="en-US" sz="1000" b="1" i="1">
                                <a:latin typeface="Cambria Math" panose="02040503050406030204" pitchFamily="18" charset="0"/>
                              </a:rPr>
                              <m:t>𝒊</m:t>
                            </m:r>
                          </m:sub>
                        </m:sSub>
                      </m:oMath>
                    </m:oMathPara>
                  </a14:m>
                  <a:endParaRPr lang="en-US" sz="1000" dirty="0"/>
                </a:p>
              </p:txBody>
            </p:sp>
          </mc:Choice>
          <mc:Fallback xmlns="">
            <p:sp>
              <p:nvSpPr>
                <p:cNvPr id="108" name="TextBox 107">
                  <a:extLst>
                    <a:ext uri="{FF2B5EF4-FFF2-40B4-BE49-F238E27FC236}">
                      <a16:creationId xmlns:a16="http://schemas.microsoft.com/office/drawing/2014/main" id="{AB6BDE7B-F7D9-4D98-8B96-CD7768A0C5F4}"/>
                    </a:ext>
                  </a:extLst>
                </p:cNvPr>
                <p:cNvSpPr txBox="1">
                  <a:spLocks noRot="1" noChangeAspect="1" noMove="1" noResize="1" noEditPoints="1" noAdjustHandles="1" noChangeArrowheads="1" noChangeShapeType="1" noTextEdit="1"/>
                </p:cNvSpPr>
                <p:nvPr/>
              </p:nvSpPr>
              <p:spPr>
                <a:xfrm>
                  <a:off x="6227799" y="4171575"/>
                  <a:ext cx="916915" cy="400110"/>
                </a:xfrm>
                <a:prstGeom prst="rect">
                  <a:avLst/>
                </a:prstGeom>
                <a:blipFill>
                  <a:blip r:embed="rId5"/>
                  <a:stretch>
                    <a:fillRect t="-1538" r="-9333"/>
                  </a:stretch>
                </a:blipFill>
              </p:spPr>
              <p:txBody>
                <a:bodyPr/>
                <a:lstStyle/>
                <a:p>
                  <a:r>
                    <a:rPr lang="en-US">
                      <a:noFill/>
                    </a:rPr>
                    <a:t> </a:t>
                  </a:r>
                </a:p>
              </p:txBody>
            </p:sp>
          </mc:Fallback>
        </mc:AlternateContent>
        <p:cxnSp>
          <p:nvCxnSpPr>
            <p:cNvPr id="120" name="Straight Arrow Connector 119">
              <a:extLst>
                <a:ext uri="{FF2B5EF4-FFF2-40B4-BE49-F238E27FC236}">
                  <a16:creationId xmlns:a16="http://schemas.microsoft.com/office/drawing/2014/main" id="{C2DAC943-B1BE-4CB8-9B86-85F0868C3AD2}"/>
                </a:ext>
              </a:extLst>
            </p:cNvPr>
            <p:cNvCxnSpPr>
              <a:cxnSpLocks/>
            </p:cNvCxnSpPr>
            <p:nvPr/>
          </p:nvCxnSpPr>
          <p:spPr bwMode="auto">
            <a:xfrm flipV="1">
              <a:off x="6355662" y="3603733"/>
              <a:ext cx="0" cy="232024"/>
            </a:xfrm>
            <a:prstGeom prst="straightConnector1">
              <a:avLst/>
            </a:prstGeom>
            <a:pattFill prst="pct50">
              <a:fgClr>
                <a:schemeClr val="hlink"/>
              </a:fgClr>
              <a:bgClr>
                <a:srgbClr val="FFFFFF"/>
              </a:bgClr>
            </a:pattFill>
            <a:ln w="9525" cap="flat" cmpd="sng" algn="ctr">
              <a:solidFill>
                <a:schemeClr val="tx2"/>
              </a:solidFill>
              <a:prstDash val="solid"/>
              <a:round/>
              <a:headEnd type="triangle"/>
              <a:tailEnd type="triangle"/>
            </a:ln>
            <a:effectLst/>
          </p:spPr>
        </p:cxnSp>
      </p:grpSp>
      <p:cxnSp>
        <p:nvCxnSpPr>
          <p:cNvPr id="135" name="Straight Arrow Connector 134">
            <a:extLst>
              <a:ext uri="{FF2B5EF4-FFF2-40B4-BE49-F238E27FC236}">
                <a16:creationId xmlns:a16="http://schemas.microsoft.com/office/drawing/2014/main" id="{C817FB87-EE67-4392-AED7-CBCEFB2FF505}"/>
              </a:ext>
            </a:extLst>
          </p:cNvPr>
          <p:cNvCxnSpPr>
            <a:cxnSpLocks/>
          </p:cNvCxnSpPr>
          <p:nvPr/>
        </p:nvCxnSpPr>
        <p:spPr bwMode="auto">
          <a:xfrm flipV="1">
            <a:off x="5045055" y="3010372"/>
            <a:ext cx="9802" cy="366550"/>
          </a:xfrm>
          <a:prstGeom prst="straightConnector1">
            <a:avLst/>
          </a:prstGeom>
          <a:pattFill prst="pct50">
            <a:fgClr>
              <a:schemeClr val="hlink"/>
            </a:fgClr>
            <a:bgClr>
              <a:srgbClr val="FFFFFF"/>
            </a:bgClr>
          </a:pattFill>
          <a:ln w="9525" cap="flat" cmpd="sng" algn="ctr">
            <a:solidFill>
              <a:schemeClr val="hlink"/>
            </a:solidFill>
            <a:prstDash val="solid"/>
            <a:round/>
            <a:headEnd type="triangle"/>
            <a:tailEnd type="triangle"/>
          </a:ln>
          <a:effectLst/>
        </p:spPr>
      </p:cxnSp>
      <p:cxnSp>
        <p:nvCxnSpPr>
          <p:cNvPr id="136" name="Straight Arrow Connector 135">
            <a:extLst>
              <a:ext uri="{FF2B5EF4-FFF2-40B4-BE49-F238E27FC236}">
                <a16:creationId xmlns:a16="http://schemas.microsoft.com/office/drawing/2014/main" id="{92346167-F4C4-482B-870D-AC492A9DA2CD}"/>
              </a:ext>
            </a:extLst>
          </p:cNvPr>
          <p:cNvCxnSpPr>
            <a:cxnSpLocks/>
          </p:cNvCxnSpPr>
          <p:nvPr/>
        </p:nvCxnSpPr>
        <p:spPr bwMode="auto">
          <a:xfrm flipV="1">
            <a:off x="6377019" y="2113519"/>
            <a:ext cx="0" cy="903787"/>
          </a:xfrm>
          <a:prstGeom prst="straightConnector1">
            <a:avLst/>
          </a:prstGeom>
          <a:pattFill prst="pct50">
            <a:fgClr>
              <a:schemeClr val="hlink"/>
            </a:fgClr>
            <a:bgClr>
              <a:srgbClr val="FFFFFF"/>
            </a:bgClr>
          </a:pattFill>
          <a:ln w="9525" cap="flat" cmpd="sng" algn="ctr">
            <a:solidFill>
              <a:schemeClr val="hlink"/>
            </a:solidFill>
            <a:prstDash val="solid"/>
            <a:round/>
            <a:headEnd type="triangle"/>
            <a:tailEnd type="triangle"/>
          </a:ln>
          <a:effectLst/>
        </p:spPr>
      </p:cxnSp>
      <p:cxnSp>
        <p:nvCxnSpPr>
          <p:cNvPr id="138" name="Straight Arrow Connector 137">
            <a:extLst>
              <a:ext uri="{FF2B5EF4-FFF2-40B4-BE49-F238E27FC236}">
                <a16:creationId xmlns:a16="http://schemas.microsoft.com/office/drawing/2014/main" id="{1EC575A4-D133-40B0-B9B3-E1D63240F3E8}"/>
              </a:ext>
            </a:extLst>
          </p:cNvPr>
          <p:cNvCxnSpPr>
            <a:cxnSpLocks/>
          </p:cNvCxnSpPr>
          <p:nvPr/>
        </p:nvCxnSpPr>
        <p:spPr bwMode="auto">
          <a:xfrm flipV="1">
            <a:off x="6110601" y="2363428"/>
            <a:ext cx="0" cy="644256"/>
          </a:xfrm>
          <a:prstGeom prst="straightConnector1">
            <a:avLst/>
          </a:prstGeom>
          <a:pattFill prst="pct50">
            <a:fgClr>
              <a:schemeClr val="hlink"/>
            </a:fgClr>
            <a:bgClr>
              <a:srgbClr val="FFFFFF"/>
            </a:bgClr>
          </a:pattFill>
          <a:ln w="9525" cap="flat" cmpd="sng" algn="ctr">
            <a:solidFill>
              <a:schemeClr val="hlink"/>
            </a:solidFill>
            <a:prstDash val="solid"/>
            <a:round/>
            <a:headEnd type="triangle"/>
            <a:tailEnd type="triangle"/>
          </a:ln>
          <a:effectLst/>
        </p:spPr>
      </p:cxnSp>
      <mc:AlternateContent xmlns:mc="http://schemas.openxmlformats.org/markup-compatibility/2006" xmlns:a14="http://schemas.microsoft.com/office/drawing/2010/main">
        <mc:Choice Requires="a14">
          <p:sp>
            <p:nvSpPr>
              <p:cNvPr id="145" name="Rectangle: Rounded Corners 144">
                <a:extLst>
                  <a:ext uri="{FF2B5EF4-FFF2-40B4-BE49-F238E27FC236}">
                    <a16:creationId xmlns:a16="http://schemas.microsoft.com/office/drawing/2014/main" id="{8846A62F-4947-482B-829B-6E797D2D8D26}"/>
                  </a:ext>
                </a:extLst>
              </p:cNvPr>
              <p:cNvSpPr/>
              <p:nvPr/>
            </p:nvSpPr>
            <p:spPr bwMode="auto">
              <a:xfrm>
                <a:off x="7471858" y="2773353"/>
                <a:ext cx="2348618" cy="1157249"/>
              </a:xfrm>
              <a:prstGeom prst="roundRect">
                <a:avLst>
                  <a:gd name="adj" fmla="val 5528"/>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noAutofit/>
              </a:bodyPr>
              <a:lstStyle/>
              <a:p>
                <a:pPr eaLnBrk="1" hangingPunct="1">
                  <a:spcBef>
                    <a:spcPts val="600"/>
                  </a:spcBef>
                  <a:spcAft>
                    <a:spcPts val="200"/>
                  </a:spcAft>
                  <a:buClrTx/>
                </a:pPr>
                <a:r>
                  <a:rPr lang="en-US" b="1" dirty="0">
                    <a:solidFill>
                      <a:schemeClr val="tx1"/>
                    </a:solidFill>
                  </a:rPr>
                  <a:t>Sum of Squares Regression (SSR)</a:t>
                </a:r>
              </a:p>
              <a:p>
                <a:pPr eaLnBrk="1" hangingPunct="1">
                  <a:spcBef>
                    <a:spcPts val="600"/>
                  </a:spcBef>
                  <a:spcAft>
                    <a:spcPts val="200"/>
                  </a:spcAft>
                  <a:buClrTx/>
                </a:pPr>
                <a14:m>
                  <m:oMathPara xmlns:m="http://schemas.openxmlformats.org/officeDocument/2006/math">
                    <m:oMathParaPr>
                      <m:jc m:val="centerGroup"/>
                    </m:oMathParaPr>
                    <m:oMath xmlns:m="http://schemas.openxmlformats.org/officeDocument/2006/math">
                      <m:r>
                        <a:rPr lang="en-US" b="1">
                          <a:solidFill>
                            <a:schemeClr val="tx1"/>
                          </a:solidFill>
                          <a:latin typeface="Cambria Math" panose="02040503050406030204" pitchFamily="18" charset="0"/>
                        </a:rPr>
                        <m:t>𝑺𝑺</m:t>
                      </m:r>
                      <m:r>
                        <a:rPr lang="en-US" b="1" i="0" smtClean="0">
                          <a:solidFill>
                            <a:schemeClr val="tx1"/>
                          </a:solidFill>
                          <a:latin typeface="Cambria Math" panose="02040503050406030204" pitchFamily="18" charset="0"/>
                        </a:rPr>
                        <m:t>𝐑</m:t>
                      </m:r>
                      <m:r>
                        <a:rPr lang="en-US" b="1">
                          <a:solidFill>
                            <a:schemeClr val="tx1"/>
                          </a:solidFill>
                          <a:latin typeface="Cambria Math" panose="02040503050406030204" pitchFamily="18" charset="0"/>
                        </a:rPr>
                        <m:t>= </m:t>
                      </m:r>
                      <m:nary>
                        <m:naryPr>
                          <m:chr m:val="∑"/>
                          <m:ctrlPr>
                            <a:rPr lang="en-US" b="1" i="1">
                              <a:solidFill>
                                <a:schemeClr val="tx1"/>
                              </a:solidFill>
                              <a:latin typeface="Cambria Math" panose="02040503050406030204" pitchFamily="18" charset="0"/>
                            </a:rPr>
                          </m:ctrlPr>
                        </m:naryPr>
                        <m:sub>
                          <m:r>
                            <m:rPr>
                              <m:brk m:alnAt="23"/>
                            </m:rPr>
                            <a:rPr lang="en-US" b="1">
                              <a:solidFill>
                                <a:schemeClr val="tx1"/>
                              </a:solidFill>
                              <a:latin typeface="Cambria Math" panose="02040503050406030204" pitchFamily="18" charset="0"/>
                            </a:rPr>
                            <m:t>𝒊</m:t>
                          </m:r>
                          <m:r>
                            <a:rPr lang="en-US" b="1">
                              <a:solidFill>
                                <a:schemeClr val="tx1"/>
                              </a:solidFill>
                              <a:latin typeface="Cambria Math" panose="02040503050406030204" pitchFamily="18" charset="0"/>
                            </a:rPr>
                            <m:t>=</m:t>
                          </m:r>
                          <m:r>
                            <a:rPr lang="en-US" b="1">
                              <a:solidFill>
                                <a:schemeClr val="tx1"/>
                              </a:solidFill>
                              <a:latin typeface="Cambria Math" panose="02040503050406030204" pitchFamily="18" charset="0"/>
                            </a:rPr>
                            <m:t>𝟏</m:t>
                          </m:r>
                        </m:sub>
                        <m:sup>
                          <m:r>
                            <a:rPr lang="en-US" b="1">
                              <a:solidFill>
                                <a:schemeClr val="tx1"/>
                              </a:solidFill>
                              <a:latin typeface="Cambria Math" panose="02040503050406030204" pitchFamily="18" charset="0"/>
                            </a:rPr>
                            <m:t>𝒏</m:t>
                          </m:r>
                        </m:sup>
                        <m:e>
                          <m:sSup>
                            <m:sSupPr>
                              <m:ctrlPr>
                                <a:rPr lang="en-US" b="1" i="1" smtClean="0">
                                  <a:solidFill>
                                    <a:schemeClr val="tx1"/>
                                  </a:solidFill>
                                  <a:latin typeface="Cambria Math" panose="02040503050406030204" pitchFamily="18" charset="0"/>
                                </a:rPr>
                              </m:ctrlPr>
                            </m:sSupPr>
                            <m:e>
                              <m:d>
                                <m:dPr>
                                  <m:ctrlPr>
                                    <a:rPr lang="en-US" b="1" i="1" smtClean="0">
                                      <a:solidFill>
                                        <a:schemeClr val="tx1"/>
                                      </a:solidFill>
                                      <a:latin typeface="Cambria Math" panose="02040503050406030204" pitchFamily="18" charset="0"/>
                                    </a:rPr>
                                  </m:ctrlPr>
                                </m:dPr>
                                <m:e>
                                  <m:sSub>
                                    <m:sSubPr>
                                      <m:ctrlPr>
                                        <a:rPr lang="en-US" b="1" i="1" smtClean="0">
                                          <a:solidFill>
                                            <a:schemeClr val="tx1"/>
                                          </a:solidFill>
                                          <a:latin typeface="Cambria Math" panose="02040503050406030204" pitchFamily="18" charset="0"/>
                                        </a:rPr>
                                      </m:ctrlPr>
                                    </m:sSubPr>
                                    <m:e>
                                      <m:acc>
                                        <m:accPr>
                                          <m:chr m:val="̂"/>
                                          <m:ctrlPr>
                                            <a:rPr lang="en-US" b="1" i="1" smtClean="0">
                                              <a:solidFill>
                                                <a:schemeClr val="tx1"/>
                                              </a:solidFill>
                                              <a:latin typeface="Cambria Math" panose="02040503050406030204" pitchFamily="18" charset="0"/>
                                            </a:rPr>
                                          </m:ctrlPr>
                                        </m:accPr>
                                        <m:e>
                                          <m:r>
                                            <a:rPr lang="en-US" b="1" i="1" smtClean="0">
                                              <a:solidFill>
                                                <a:schemeClr val="tx1"/>
                                              </a:solidFill>
                                              <a:latin typeface="Cambria Math" panose="02040503050406030204" pitchFamily="18" charset="0"/>
                                            </a:rPr>
                                            <m:t>𝒚</m:t>
                                          </m:r>
                                        </m:e>
                                      </m:acc>
                                    </m:e>
                                    <m:sub>
                                      <m:r>
                                        <a:rPr lang="en-US" b="1" i="1" smtClean="0">
                                          <a:solidFill>
                                            <a:schemeClr val="tx1"/>
                                          </a:solidFill>
                                          <a:latin typeface="Cambria Math" panose="02040503050406030204" pitchFamily="18" charset="0"/>
                                        </a:rPr>
                                        <m:t>𝒊</m:t>
                                      </m:r>
                                    </m:sub>
                                  </m:sSub>
                                  <m:r>
                                    <a:rPr lang="en-US" b="1" i="1" smtClean="0">
                                      <a:solidFill>
                                        <a:schemeClr val="tx1"/>
                                      </a:solidFill>
                                      <a:latin typeface="Cambria Math" panose="02040503050406030204" pitchFamily="18" charset="0"/>
                                    </a:rPr>
                                    <m:t> − </m:t>
                                  </m:r>
                                  <m:acc>
                                    <m:accPr>
                                      <m:chr m:val="̅"/>
                                      <m:ctrlPr>
                                        <a:rPr lang="en-US" b="1" i="1" smtClean="0">
                                          <a:solidFill>
                                            <a:schemeClr val="tx1"/>
                                          </a:solidFill>
                                          <a:latin typeface="Cambria Math" panose="02040503050406030204" pitchFamily="18" charset="0"/>
                                        </a:rPr>
                                      </m:ctrlPr>
                                    </m:accPr>
                                    <m:e>
                                      <m:r>
                                        <a:rPr lang="en-US" b="1" i="1" smtClean="0">
                                          <a:solidFill>
                                            <a:schemeClr val="tx1"/>
                                          </a:solidFill>
                                          <a:latin typeface="Cambria Math" panose="02040503050406030204" pitchFamily="18" charset="0"/>
                                        </a:rPr>
                                        <m:t>𝒚</m:t>
                                      </m:r>
                                    </m:e>
                                  </m:acc>
                                </m:e>
                              </m:d>
                            </m:e>
                            <m:sup>
                              <m:r>
                                <a:rPr lang="en-US" b="1" i="1" smtClean="0">
                                  <a:solidFill>
                                    <a:schemeClr val="tx1"/>
                                  </a:solidFill>
                                  <a:latin typeface="Cambria Math" panose="02040503050406030204" pitchFamily="18" charset="0"/>
                                </a:rPr>
                                <m:t>𝟐</m:t>
                              </m:r>
                            </m:sup>
                          </m:sSup>
                        </m:e>
                      </m:nary>
                    </m:oMath>
                  </m:oMathPara>
                </a14:m>
                <a:endParaRPr lang="en-US" b="1" dirty="0">
                  <a:solidFill>
                    <a:schemeClr val="tx1"/>
                  </a:solidFill>
                </a:endParaRPr>
              </a:p>
              <a:p>
                <a:pPr eaLnBrk="1" hangingPunct="1">
                  <a:spcBef>
                    <a:spcPts val="600"/>
                  </a:spcBef>
                  <a:spcAft>
                    <a:spcPts val="200"/>
                  </a:spcAft>
                  <a:buClrTx/>
                </a:pPr>
                <a:r>
                  <a:rPr lang="en-US" b="1" dirty="0">
                    <a:solidFill>
                      <a:schemeClr val="tx1"/>
                    </a:solidFill>
                  </a:rPr>
                  <a:t>Measure of explained variation</a:t>
                </a:r>
              </a:p>
            </p:txBody>
          </p:sp>
        </mc:Choice>
        <mc:Fallback xmlns="">
          <p:sp>
            <p:nvSpPr>
              <p:cNvPr id="145" name="Rectangle: Rounded Corners 144">
                <a:extLst>
                  <a:ext uri="{FF2B5EF4-FFF2-40B4-BE49-F238E27FC236}">
                    <a16:creationId xmlns:a16="http://schemas.microsoft.com/office/drawing/2014/main" id="{8846A62F-4947-482B-829B-6E797D2D8D26}"/>
                  </a:ext>
                </a:extLst>
              </p:cNvPr>
              <p:cNvSpPr>
                <a:spLocks noRot="1" noChangeAspect="1" noMove="1" noResize="1" noEditPoints="1" noAdjustHandles="1" noChangeArrowheads="1" noChangeShapeType="1" noTextEdit="1"/>
              </p:cNvSpPr>
              <p:nvPr/>
            </p:nvSpPr>
            <p:spPr bwMode="auto">
              <a:xfrm>
                <a:off x="7471858" y="2773353"/>
                <a:ext cx="2348618" cy="1157249"/>
              </a:xfrm>
              <a:prstGeom prst="roundRect">
                <a:avLst>
                  <a:gd name="adj" fmla="val 5528"/>
                </a:avLst>
              </a:prstGeom>
              <a:blipFill>
                <a:blip r:embed="rId6"/>
                <a:stretch>
                  <a:fillRect l="-2597" r="-2597"/>
                </a:stretch>
              </a:blipFill>
              <a:ln>
                <a:noFill/>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6" name="Rectangle: Rounded Corners 145">
                <a:extLst>
                  <a:ext uri="{FF2B5EF4-FFF2-40B4-BE49-F238E27FC236}">
                    <a16:creationId xmlns:a16="http://schemas.microsoft.com/office/drawing/2014/main" id="{6B0C854B-0410-496A-9054-218F08CE9B81}"/>
                  </a:ext>
                </a:extLst>
              </p:cNvPr>
              <p:cNvSpPr/>
              <p:nvPr/>
            </p:nvSpPr>
            <p:spPr bwMode="auto">
              <a:xfrm>
                <a:off x="7471858" y="4011812"/>
                <a:ext cx="2348618" cy="850014"/>
              </a:xfrm>
              <a:prstGeom prst="roundRect">
                <a:avLst>
                  <a:gd name="adj" fmla="val 5528"/>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noAutofit/>
              </a:bodyPr>
              <a:lstStyle/>
              <a:p>
                <a:pPr eaLnBrk="1" hangingPunct="1">
                  <a:spcBef>
                    <a:spcPts val="600"/>
                  </a:spcBef>
                  <a:spcAft>
                    <a:spcPts val="200"/>
                  </a:spcAft>
                  <a:buClrTx/>
                </a:pPr>
                <a:r>
                  <a:rPr lang="en-US" b="1" dirty="0">
                    <a:solidFill>
                      <a:schemeClr val="tx1"/>
                    </a:solidFill>
                  </a:rPr>
                  <a:t>Total Sum of Squares</a:t>
                </a:r>
              </a:p>
              <a:p>
                <a:pPr eaLnBrk="1" hangingPunct="1">
                  <a:spcBef>
                    <a:spcPts val="600"/>
                  </a:spcBef>
                  <a:spcAft>
                    <a:spcPts val="200"/>
                  </a:spcAft>
                  <a:buClrTx/>
                </a:pPr>
                <a14:m>
                  <m:oMathPara xmlns:m="http://schemas.openxmlformats.org/officeDocument/2006/math">
                    <m:oMathParaPr>
                      <m:jc m:val="centerGroup"/>
                    </m:oMathParaPr>
                    <m:oMath xmlns:m="http://schemas.openxmlformats.org/officeDocument/2006/math">
                      <m:r>
                        <a:rPr lang="en-US" b="1">
                          <a:solidFill>
                            <a:schemeClr val="tx1"/>
                          </a:solidFill>
                          <a:latin typeface="Cambria Math" panose="02040503050406030204" pitchFamily="18" charset="0"/>
                        </a:rPr>
                        <m:t>𝑺𝑺</m:t>
                      </m:r>
                      <m:r>
                        <a:rPr lang="en-US" b="1" i="0" smtClean="0">
                          <a:solidFill>
                            <a:schemeClr val="tx1"/>
                          </a:solidFill>
                          <a:latin typeface="Cambria Math" panose="02040503050406030204" pitchFamily="18" charset="0"/>
                        </a:rPr>
                        <m:t>𝐓</m:t>
                      </m:r>
                      <m:r>
                        <a:rPr lang="en-US" b="1">
                          <a:solidFill>
                            <a:schemeClr val="tx1"/>
                          </a:solidFill>
                          <a:latin typeface="Cambria Math" panose="02040503050406030204" pitchFamily="18" charset="0"/>
                        </a:rPr>
                        <m:t>=</m:t>
                      </m:r>
                      <m:r>
                        <a:rPr lang="en-US" b="1" i="0" smtClean="0">
                          <a:solidFill>
                            <a:schemeClr val="tx1"/>
                          </a:solidFill>
                          <a:latin typeface="Cambria Math" panose="02040503050406030204" pitchFamily="18" charset="0"/>
                        </a:rPr>
                        <m:t>𝐒𝐒𝐑</m:t>
                      </m:r>
                      <m:r>
                        <a:rPr lang="en-US" b="1" i="0" smtClean="0">
                          <a:solidFill>
                            <a:schemeClr val="tx1"/>
                          </a:solidFill>
                          <a:latin typeface="Cambria Math" panose="02040503050406030204" pitchFamily="18" charset="0"/>
                        </a:rPr>
                        <m:t>+</m:t>
                      </m:r>
                      <m:r>
                        <a:rPr lang="en-US" b="1" i="0" smtClean="0">
                          <a:solidFill>
                            <a:schemeClr val="tx1"/>
                          </a:solidFill>
                          <a:latin typeface="Cambria Math" panose="02040503050406030204" pitchFamily="18" charset="0"/>
                        </a:rPr>
                        <m:t>𝐒𝐒𝐄</m:t>
                      </m:r>
                    </m:oMath>
                  </m:oMathPara>
                </a14:m>
                <a:endParaRPr lang="en-US" b="1" dirty="0">
                  <a:solidFill>
                    <a:schemeClr val="tx1"/>
                  </a:solidFill>
                </a:endParaRPr>
              </a:p>
              <a:p>
                <a:pPr eaLnBrk="1" hangingPunct="1">
                  <a:spcBef>
                    <a:spcPts val="600"/>
                  </a:spcBef>
                  <a:spcAft>
                    <a:spcPts val="200"/>
                  </a:spcAft>
                  <a:buClrTx/>
                </a:pPr>
                <a:r>
                  <a:rPr lang="en-US" b="1" dirty="0">
                    <a:solidFill>
                      <a:schemeClr val="tx1"/>
                    </a:solidFill>
                  </a:rPr>
                  <a:t>Measure of total variation in y</a:t>
                </a:r>
              </a:p>
            </p:txBody>
          </p:sp>
        </mc:Choice>
        <mc:Fallback xmlns="">
          <p:sp>
            <p:nvSpPr>
              <p:cNvPr id="146" name="Rectangle: Rounded Corners 145">
                <a:extLst>
                  <a:ext uri="{FF2B5EF4-FFF2-40B4-BE49-F238E27FC236}">
                    <a16:creationId xmlns:a16="http://schemas.microsoft.com/office/drawing/2014/main" id="{6B0C854B-0410-496A-9054-218F08CE9B81}"/>
                  </a:ext>
                </a:extLst>
              </p:cNvPr>
              <p:cNvSpPr>
                <a:spLocks noRot="1" noChangeAspect="1" noMove="1" noResize="1" noEditPoints="1" noAdjustHandles="1" noChangeArrowheads="1" noChangeShapeType="1" noTextEdit="1"/>
              </p:cNvSpPr>
              <p:nvPr/>
            </p:nvSpPr>
            <p:spPr bwMode="auto">
              <a:xfrm>
                <a:off x="7471858" y="4011812"/>
                <a:ext cx="2348618" cy="850014"/>
              </a:xfrm>
              <a:prstGeom prst="roundRect">
                <a:avLst>
                  <a:gd name="adj" fmla="val 5528"/>
                </a:avLst>
              </a:prstGeom>
              <a:blipFill>
                <a:blip r:embed="rId7"/>
                <a:stretch>
                  <a:fillRect/>
                </a:stretch>
              </a:blipFill>
              <a:ln>
                <a:noFill/>
                <a:headEnd type="none" w="med" len="med"/>
                <a:tailEnd type="none" w="med" len="med"/>
              </a:ln>
              <a:effectLst/>
            </p:spPr>
            <p:txBody>
              <a:bodyPr/>
              <a:lstStyle/>
              <a:p>
                <a:r>
                  <a:rPr lang="en-US">
                    <a:noFill/>
                  </a:rPr>
                  <a:t> </a:t>
                </a:r>
              </a:p>
            </p:txBody>
          </p:sp>
        </mc:Fallback>
      </mc:AlternateContent>
      <p:grpSp>
        <p:nvGrpSpPr>
          <p:cNvPr id="148" name="Group 147">
            <a:extLst>
              <a:ext uri="{FF2B5EF4-FFF2-40B4-BE49-F238E27FC236}">
                <a16:creationId xmlns:a16="http://schemas.microsoft.com/office/drawing/2014/main" id="{92D172E0-7783-4545-85F0-B42281E0E816}"/>
              </a:ext>
            </a:extLst>
          </p:cNvPr>
          <p:cNvGrpSpPr/>
          <p:nvPr/>
        </p:nvGrpSpPr>
        <p:grpSpPr>
          <a:xfrm>
            <a:off x="4075651" y="2996864"/>
            <a:ext cx="3334861" cy="246221"/>
            <a:chOff x="5817245" y="3068110"/>
            <a:chExt cx="3334861" cy="246221"/>
          </a:xfrm>
        </p:grpSpPr>
        <p:cxnSp>
          <p:nvCxnSpPr>
            <p:cNvPr id="109" name="Straight Connector 108">
              <a:extLst>
                <a:ext uri="{FF2B5EF4-FFF2-40B4-BE49-F238E27FC236}">
                  <a16:creationId xmlns:a16="http://schemas.microsoft.com/office/drawing/2014/main" id="{1EB3C6EC-8324-4EFB-B1A0-0FB2A353D0F2}"/>
                </a:ext>
              </a:extLst>
            </p:cNvPr>
            <p:cNvCxnSpPr/>
            <p:nvPr/>
          </p:nvCxnSpPr>
          <p:spPr bwMode="auto">
            <a:xfrm>
              <a:off x="5817245" y="3081510"/>
              <a:ext cx="3219096" cy="0"/>
            </a:xfrm>
            <a:prstGeom prst="line">
              <a:avLst/>
            </a:prstGeom>
            <a:pattFill prst="pct50">
              <a:fgClr>
                <a:schemeClr val="hlink"/>
              </a:fgClr>
              <a:bgClr>
                <a:srgbClr val="FFFFFF"/>
              </a:bgClr>
            </a:pattFill>
            <a:ln w="19050" cap="flat" cmpd="sng" algn="ctr">
              <a:solidFill>
                <a:srgbClr val="FFC000"/>
              </a:solidFill>
              <a:prstDash val="sysDash"/>
              <a:round/>
              <a:headEnd type="none" w="med" len="med"/>
              <a:tailEnd type="none" w="med" len="med"/>
            </a:ln>
            <a:effectLst/>
          </p:spPr>
        </p:cxnSp>
        <p:sp>
          <p:nvSpPr>
            <p:cNvPr id="147" name="TextBox 146">
              <a:extLst>
                <a:ext uri="{FF2B5EF4-FFF2-40B4-BE49-F238E27FC236}">
                  <a16:creationId xmlns:a16="http://schemas.microsoft.com/office/drawing/2014/main" id="{64CFA6F5-A955-4A17-83C8-37A4A2B9A035}"/>
                </a:ext>
              </a:extLst>
            </p:cNvPr>
            <p:cNvSpPr txBox="1"/>
            <p:nvPr/>
          </p:nvSpPr>
          <p:spPr>
            <a:xfrm>
              <a:off x="7981999" y="3068110"/>
              <a:ext cx="1170107" cy="246221"/>
            </a:xfrm>
            <a:prstGeom prst="rect">
              <a:avLst/>
            </a:prstGeom>
            <a:noFill/>
          </p:spPr>
          <p:txBody>
            <a:bodyPr wrap="square" rtlCol="0">
              <a:spAutoFit/>
            </a:bodyPr>
            <a:lstStyle/>
            <a:p>
              <a:r>
                <a:rPr lang="en-US" sz="1000" dirty="0"/>
                <a:t>Population Mean</a:t>
              </a:r>
            </a:p>
          </p:txBody>
        </p:sp>
      </p:grpSp>
      <mc:AlternateContent xmlns:mc="http://schemas.openxmlformats.org/markup-compatibility/2006" xmlns:a14="http://schemas.microsoft.com/office/drawing/2010/main">
        <mc:Choice Requires="a14">
          <p:sp>
            <p:nvSpPr>
              <p:cNvPr id="90" name="Rectangle: Rounded Corners 89">
                <a:extLst>
                  <a:ext uri="{FF2B5EF4-FFF2-40B4-BE49-F238E27FC236}">
                    <a16:creationId xmlns:a16="http://schemas.microsoft.com/office/drawing/2014/main" id="{E48AA865-8684-4378-8D17-0EF33A0134EB}"/>
                  </a:ext>
                </a:extLst>
              </p:cNvPr>
              <p:cNvSpPr/>
              <p:nvPr/>
            </p:nvSpPr>
            <p:spPr bwMode="auto">
              <a:xfrm>
                <a:off x="139633" y="5236213"/>
                <a:ext cx="6932308" cy="1157249"/>
              </a:xfrm>
              <a:prstGeom prst="roundRect">
                <a:avLst>
                  <a:gd name="adj" fmla="val 5528"/>
                </a:avLst>
              </a:prstGeom>
              <a:solidFill>
                <a:schemeClr val="bg1">
                  <a:lumMod val="95000"/>
                </a:schemeClr>
              </a:solidFill>
              <a:ln>
                <a:solidFill>
                  <a:srgbClr val="80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noAutofit/>
              </a:bodyPr>
              <a:lstStyle/>
              <a:p>
                <a:pPr eaLnBrk="1" hangingPunct="1">
                  <a:spcBef>
                    <a:spcPts val="600"/>
                  </a:spcBef>
                  <a:spcAft>
                    <a:spcPts val="200"/>
                  </a:spcAft>
                  <a:buClrTx/>
                </a:pPr>
                <a:r>
                  <a:rPr lang="en-US" b="1" dirty="0">
                    <a:solidFill>
                      <a:schemeClr val="tx1"/>
                    </a:solidFill>
                  </a:rPr>
                  <a:t>Coefficient of Determination(R</a:t>
                </a:r>
                <a:r>
                  <a:rPr lang="en-US" b="1" baseline="30000" dirty="0">
                    <a:solidFill>
                      <a:schemeClr val="tx1"/>
                    </a:solidFill>
                  </a:rPr>
                  <a:t>2</a:t>
                </a:r>
                <a:r>
                  <a:rPr lang="en-US" b="1" dirty="0">
                    <a:solidFill>
                      <a:schemeClr val="tx1"/>
                    </a:solidFill>
                  </a:rPr>
                  <a:t>): Proportion of SST that is explained by the regression model (SSR) </a:t>
                </a:r>
              </a:p>
              <a:p>
                <a:pPr eaLnBrk="1" hangingPunct="1">
                  <a:spcBef>
                    <a:spcPts val="600"/>
                  </a:spcBef>
                  <a:spcAft>
                    <a:spcPts val="200"/>
                  </a:spcAft>
                  <a:buClrTx/>
                </a:pPr>
                <a14:m>
                  <m:oMathPara xmlns:m="http://schemas.openxmlformats.org/officeDocument/2006/math">
                    <m:oMathParaPr>
                      <m:jc m:val="centerGroup"/>
                    </m:oMathParaPr>
                    <m:oMath xmlns:m="http://schemas.openxmlformats.org/officeDocument/2006/math">
                      <m:sSup>
                        <m:sSupPr>
                          <m:ctrlPr>
                            <a:rPr lang="en-US" b="1" i="1" smtClean="0">
                              <a:solidFill>
                                <a:schemeClr val="tx1"/>
                              </a:solidFill>
                              <a:latin typeface="Cambria Math" panose="02040503050406030204" pitchFamily="18" charset="0"/>
                            </a:rPr>
                          </m:ctrlPr>
                        </m:sSupPr>
                        <m:e>
                          <m:r>
                            <a:rPr lang="en-US" b="1" i="1" smtClean="0">
                              <a:solidFill>
                                <a:schemeClr val="tx1"/>
                              </a:solidFill>
                              <a:latin typeface="Cambria Math" panose="02040503050406030204" pitchFamily="18" charset="0"/>
                            </a:rPr>
                            <m:t>𝑹</m:t>
                          </m:r>
                        </m:e>
                        <m:sup>
                          <m:r>
                            <a:rPr lang="en-US" b="1" i="1" smtClean="0">
                              <a:solidFill>
                                <a:schemeClr val="tx1"/>
                              </a:solidFill>
                              <a:latin typeface="Cambria Math" panose="02040503050406030204" pitchFamily="18" charset="0"/>
                            </a:rPr>
                            <m:t>𝟐</m:t>
                          </m:r>
                        </m:sup>
                      </m:sSup>
                      <m:r>
                        <a:rPr lang="en-US" b="1" i="1" smtClean="0">
                          <a:solidFill>
                            <a:schemeClr val="tx1"/>
                          </a:solidFill>
                          <a:latin typeface="Cambria Math" panose="02040503050406030204" pitchFamily="18" charset="0"/>
                        </a:rPr>
                        <m:t>=</m:t>
                      </m:r>
                      <m:f>
                        <m:fPr>
                          <m:ctrlPr>
                            <a:rPr lang="en-US" b="1" i="1" smtClean="0">
                              <a:solidFill>
                                <a:schemeClr val="tx1"/>
                              </a:solidFill>
                              <a:latin typeface="Cambria Math" panose="02040503050406030204" pitchFamily="18" charset="0"/>
                            </a:rPr>
                          </m:ctrlPr>
                        </m:fPr>
                        <m:num>
                          <m:r>
                            <a:rPr lang="en-US" b="1" i="1" smtClean="0">
                              <a:solidFill>
                                <a:schemeClr val="tx1"/>
                              </a:solidFill>
                              <a:latin typeface="Cambria Math" panose="02040503050406030204" pitchFamily="18" charset="0"/>
                            </a:rPr>
                            <m:t>𝑺𝑺𝑹</m:t>
                          </m:r>
                        </m:num>
                        <m:den>
                          <m:r>
                            <a:rPr lang="en-US" b="1" i="1" smtClean="0">
                              <a:solidFill>
                                <a:schemeClr val="tx1"/>
                              </a:solidFill>
                              <a:latin typeface="Cambria Math" panose="02040503050406030204" pitchFamily="18" charset="0"/>
                            </a:rPr>
                            <m:t>𝑺𝑺𝑻</m:t>
                          </m:r>
                        </m:den>
                      </m:f>
                      <m:r>
                        <a:rPr lang="en-US" b="1" i="1" smtClean="0">
                          <a:solidFill>
                            <a:schemeClr val="tx1"/>
                          </a:solidFill>
                          <a:latin typeface="Cambria Math" panose="02040503050406030204" pitchFamily="18" charset="0"/>
                        </a:rPr>
                        <m:t>=</m:t>
                      </m:r>
                      <m:f>
                        <m:fPr>
                          <m:ctrlPr>
                            <a:rPr lang="en-US" b="1" i="1" smtClean="0">
                              <a:solidFill>
                                <a:schemeClr val="tx1"/>
                              </a:solidFill>
                              <a:latin typeface="Cambria Math" panose="02040503050406030204" pitchFamily="18" charset="0"/>
                            </a:rPr>
                          </m:ctrlPr>
                        </m:fPr>
                        <m:num>
                          <m:r>
                            <a:rPr lang="en-US" b="1" i="1" smtClean="0">
                              <a:solidFill>
                                <a:schemeClr val="tx1"/>
                              </a:solidFill>
                              <a:latin typeface="Cambria Math" panose="02040503050406030204" pitchFamily="18" charset="0"/>
                            </a:rPr>
                            <m:t>𝑺𝑺𝑹</m:t>
                          </m:r>
                        </m:num>
                        <m:den>
                          <m:r>
                            <a:rPr lang="en-US" b="1" i="1" smtClean="0">
                              <a:solidFill>
                                <a:schemeClr val="tx1"/>
                              </a:solidFill>
                              <a:latin typeface="Cambria Math" panose="02040503050406030204" pitchFamily="18" charset="0"/>
                            </a:rPr>
                            <m:t>𝑺𝑺𝑹</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𝑺𝑺𝑬</m:t>
                          </m:r>
                        </m:den>
                      </m:f>
                    </m:oMath>
                  </m:oMathPara>
                </a14:m>
                <a:endParaRPr lang="en-US" b="1" dirty="0">
                  <a:solidFill>
                    <a:schemeClr val="tx1"/>
                  </a:solidFill>
                </a:endParaRPr>
              </a:p>
              <a:p>
                <a:pPr eaLnBrk="1" hangingPunct="1">
                  <a:spcBef>
                    <a:spcPts val="600"/>
                  </a:spcBef>
                  <a:spcAft>
                    <a:spcPts val="200"/>
                  </a:spcAft>
                  <a:buClrTx/>
                </a:pPr>
                <a:r>
                  <a:rPr lang="en-US" b="1" dirty="0">
                    <a:solidFill>
                      <a:schemeClr val="tx1"/>
                    </a:solidFill>
                  </a:rPr>
                  <a:t>Value of R</a:t>
                </a:r>
                <a:r>
                  <a:rPr lang="en-US" b="1" baseline="30000" dirty="0">
                    <a:solidFill>
                      <a:schemeClr val="tx1"/>
                    </a:solidFill>
                  </a:rPr>
                  <a:t>2</a:t>
                </a:r>
                <a:r>
                  <a:rPr lang="en-US" b="1" dirty="0">
                    <a:solidFill>
                      <a:schemeClr val="tx1"/>
                    </a:solidFill>
                  </a:rPr>
                  <a:t> ranges between 0 and 1; higher the value of R</a:t>
                </a:r>
                <a:r>
                  <a:rPr lang="en-US" b="1" baseline="30000" dirty="0">
                    <a:solidFill>
                      <a:schemeClr val="tx1"/>
                    </a:solidFill>
                  </a:rPr>
                  <a:t>2</a:t>
                </a:r>
                <a:r>
                  <a:rPr lang="en-US" b="1" dirty="0">
                    <a:solidFill>
                      <a:schemeClr val="tx1"/>
                    </a:solidFill>
                  </a:rPr>
                  <a:t> better the fit</a:t>
                </a:r>
              </a:p>
            </p:txBody>
          </p:sp>
        </mc:Choice>
        <mc:Fallback xmlns="">
          <p:sp>
            <p:nvSpPr>
              <p:cNvPr id="90" name="Rectangle: Rounded Corners 89">
                <a:extLst>
                  <a:ext uri="{FF2B5EF4-FFF2-40B4-BE49-F238E27FC236}">
                    <a16:creationId xmlns:a16="http://schemas.microsoft.com/office/drawing/2014/main" id="{E48AA865-8684-4378-8D17-0EF33A0134EB}"/>
                  </a:ext>
                </a:extLst>
              </p:cNvPr>
              <p:cNvSpPr>
                <a:spLocks noRot="1" noChangeAspect="1" noMove="1" noResize="1" noEditPoints="1" noAdjustHandles="1" noChangeArrowheads="1" noChangeShapeType="1" noTextEdit="1"/>
              </p:cNvSpPr>
              <p:nvPr/>
            </p:nvSpPr>
            <p:spPr bwMode="auto">
              <a:xfrm>
                <a:off x="139633" y="5236213"/>
                <a:ext cx="6932308" cy="1157249"/>
              </a:xfrm>
              <a:prstGeom prst="roundRect">
                <a:avLst>
                  <a:gd name="adj" fmla="val 5528"/>
                </a:avLst>
              </a:prstGeom>
              <a:blipFill>
                <a:blip r:embed="rId8"/>
                <a:stretch>
                  <a:fillRect/>
                </a:stretch>
              </a:blipFill>
              <a:ln>
                <a:solidFill>
                  <a:srgbClr val="800000"/>
                </a:solidFill>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Rectangle: Rounded Corners 90">
                <a:extLst>
                  <a:ext uri="{FF2B5EF4-FFF2-40B4-BE49-F238E27FC236}">
                    <a16:creationId xmlns:a16="http://schemas.microsoft.com/office/drawing/2014/main" id="{C51026B1-C75A-4175-AD0A-7C3963ABC9BB}"/>
                  </a:ext>
                </a:extLst>
              </p:cNvPr>
              <p:cNvSpPr/>
              <p:nvPr/>
            </p:nvSpPr>
            <p:spPr bwMode="auto">
              <a:xfrm>
                <a:off x="7245438" y="5236213"/>
                <a:ext cx="2583064" cy="1157249"/>
              </a:xfrm>
              <a:prstGeom prst="roundRect">
                <a:avLst>
                  <a:gd name="adj" fmla="val 5528"/>
                </a:avLst>
              </a:prstGeom>
              <a:solidFill>
                <a:schemeClr val="bg1">
                  <a:lumMod val="95000"/>
                </a:schemeClr>
              </a:solidFill>
              <a:ln>
                <a:solidFill>
                  <a:srgbClr val="80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noAutofit/>
              </a:bodyPr>
              <a:lstStyle/>
              <a:p>
                <a:pPr eaLnBrk="1" hangingPunct="1">
                  <a:spcBef>
                    <a:spcPts val="600"/>
                  </a:spcBef>
                  <a:spcAft>
                    <a:spcPts val="200"/>
                  </a:spcAft>
                  <a:buClrTx/>
                </a:pPr>
                <a:r>
                  <a:rPr lang="en-US" b="1" dirty="0">
                    <a:solidFill>
                      <a:schemeClr val="tx1"/>
                    </a:solidFill>
                  </a:rPr>
                  <a:t>Standard Error of Regression Model</a:t>
                </a:r>
              </a:p>
              <a:p>
                <a:pPr eaLnBrk="1" hangingPunct="1">
                  <a:spcBef>
                    <a:spcPts val="600"/>
                  </a:spcBef>
                  <a:spcAft>
                    <a:spcPts val="200"/>
                  </a:spcAft>
                  <a:buClrTx/>
                </a:pP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rPr>
                        <m:t>𝑺𝒕𝒂𝒏𝒅𝒂𝒓𝒅</m:t>
                      </m:r>
                      <m:r>
                        <a:rPr lang="en-US" b="1" i="1" smtClean="0">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𝑬𝒓𝒓𝒐𝒓</m:t>
                      </m:r>
                      <m:r>
                        <a:rPr lang="en-US" b="1" i="1" smtClean="0">
                          <a:solidFill>
                            <a:schemeClr val="tx1"/>
                          </a:solidFill>
                          <a:latin typeface="Cambria Math" panose="02040503050406030204" pitchFamily="18" charset="0"/>
                        </a:rPr>
                        <m:t>= </m:t>
                      </m:r>
                      <m:rad>
                        <m:radPr>
                          <m:degHide m:val="on"/>
                          <m:ctrlPr>
                            <a:rPr lang="en-US" b="1" i="1" smtClean="0">
                              <a:solidFill>
                                <a:schemeClr val="tx1"/>
                              </a:solidFill>
                              <a:latin typeface="Cambria Math" panose="02040503050406030204" pitchFamily="18" charset="0"/>
                            </a:rPr>
                          </m:ctrlPr>
                        </m:radPr>
                        <m:deg/>
                        <m:e>
                          <m:f>
                            <m:fPr>
                              <m:ctrlPr>
                                <a:rPr lang="en-US" b="1" i="1" smtClean="0">
                                  <a:solidFill>
                                    <a:schemeClr val="tx1"/>
                                  </a:solidFill>
                                  <a:latin typeface="Cambria Math" panose="02040503050406030204" pitchFamily="18" charset="0"/>
                                </a:rPr>
                              </m:ctrlPr>
                            </m:fPr>
                            <m:num>
                              <m:r>
                                <a:rPr lang="en-US" b="1" i="1" smtClean="0">
                                  <a:solidFill>
                                    <a:schemeClr val="tx1"/>
                                  </a:solidFill>
                                  <a:latin typeface="Cambria Math" panose="02040503050406030204" pitchFamily="18" charset="0"/>
                                </a:rPr>
                                <m:t>𝑺𝑺𝑬</m:t>
                              </m:r>
                            </m:num>
                            <m:den>
                              <m:r>
                                <a:rPr lang="en-US" b="1" i="1" smtClean="0">
                                  <a:solidFill>
                                    <a:schemeClr val="tx1"/>
                                  </a:solidFill>
                                  <a:latin typeface="Cambria Math" panose="02040503050406030204" pitchFamily="18" charset="0"/>
                                </a:rPr>
                                <m:t>𝒏</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𝒌</m:t>
                              </m:r>
                            </m:den>
                          </m:f>
                        </m:e>
                      </m:rad>
                    </m:oMath>
                  </m:oMathPara>
                </a14:m>
                <a:endParaRPr lang="en-US" b="1" dirty="0">
                  <a:solidFill>
                    <a:schemeClr val="tx1"/>
                  </a:solidFill>
                </a:endParaRPr>
              </a:p>
              <a:p>
                <a:pPr eaLnBrk="1" hangingPunct="1">
                  <a:spcBef>
                    <a:spcPts val="600"/>
                  </a:spcBef>
                  <a:spcAft>
                    <a:spcPts val="200"/>
                  </a:spcAft>
                  <a:buClrTx/>
                </a:pPr>
                <a:r>
                  <a:rPr lang="en-US" b="1" dirty="0">
                    <a:solidFill>
                      <a:schemeClr val="tx1"/>
                    </a:solidFill>
                  </a:rPr>
                  <a:t>n = # observation; k = # variables</a:t>
                </a:r>
              </a:p>
            </p:txBody>
          </p:sp>
        </mc:Choice>
        <mc:Fallback xmlns="">
          <p:sp>
            <p:nvSpPr>
              <p:cNvPr id="91" name="Rectangle: Rounded Corners 90">
                <a:extLst>
                  <a:ext uri="{FF2B5EF4-FFF2-40B4-BE49-F238E27FC236}">
                    <a16:creationId xmlns:a16="http://schemas.microsoft.com/office/drawing/2014/main" id="{C51026B1-C75A-4175-AD0A-7C3963ABC9BB}"/>
                  </a:ext>
                </a:extLst>
              </p:cNvPr>
              <p:cNvSpPr>
                <a:spLocks noRot="1" noChangeAspect="1" noMove="1" noResize="1" noEditPoints="1" noAdjustHandles="1" noChangeArrowheads="1" noChangeShapeType="1" noTextEdit="1"/>
              </p:cNvSpPr>
              <p:nvPr/>
            </p:nvSpPr>
            <p:spPr bwMode="auto">
              <a:xfrm>
                <a:off x="7245438" y="5236213"/>
                <a:ext cx="2583064" cy="1157249"/>
              </a:xfrm>
              <a:prstGeom prst="roundRect">
                <a:avLst>
                  <a:gd name="adj" fmla="val 5528"/>
                </a:avLst>
              </a:prstGeom>
              <a:blipFill>
                <a:blip r:embed="rId9"/>
                <a:stretch>
                  <a:fillRect/>
                </a:stretch>
              </a:blipFill>
              <a:ln>
                <a:solidFill>
                  <a:srgbClr val="800000"/>
                </a:solidFill>
                <a:headEnd type="none" w="med" len="med"/>
                <a:tailEnd type="none" w="med" len="med"/>
              </a:ln>
              <a:effectLst/>
            </p:spPr>
            <p:txBody>
              <a:bodyPr/>
              <a:lstStyle/>
              <a:p>
                <a:r>
                  <a:rPr lang="en-US">
                    <a:noFill/>
                  </a:rPr>
                  <a:t> </a:t>
                </a:r>
              </a:p>
            </p:txBody>
          </p:sp>
        </mc:Fallback>
      </mc:AlternateContent>
    </p:spTree>
    <p:extLst>
      <p:ext uri="{BB962C8B-B14F-4D97-AF65-F5344CB8AC3E}">
        <p14:creationId xmlns:p14="http://schemas.microsoft.com/office/powerpoint/2010/main" val="2356244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fade">
                                      <p:cBhvr>
                                        <p:cTn id="27" dur="500"/>
                                        <p:tgtEl>
                                          <p:spTgt spid="70"/>
                                        </p:tgtEl>
                                      </p:cBhvr>
                                    </p:animEffect>
                                  </p:childTnLst>
                                </p:cTn>
                              </p:par>
                              <p:par>
                                <p:cTn id="28" presetID="10" presetClass="entr" presetSubtype="0" fill="hold" nodeType="withEffect">
                                  <p:stCondLst>
                                    <p:cond delay="0"/>
                                  </p:stCondLst>
                                  <p:childTnLst>
                                    <p:set>
                                      <p:cBhvr>
                                        <p:cTn id="29" dur="1" fill="hold">
                                          <p:stCondLst>
                                            <p:cond delay="0"/>
                                          </p:stCondLst>
                                        </p:cTn>
                                        <p:tgtEl>
                                          <p:spTgt spid="100"/>
                                        </p:tgtEl>
                                        <p:attrNameLst>
                                          <p:attrName>style.visibility</p:attrName>
                                        </p:attrNameLst>
                                      </p:cBhvr>
                                      <p:to>
                                        <p:strVal val="visible"/>
                                      </p:to>
                                    </p:set>
                                    <p:animEffect transition="in" filter="fade">
                                      <p:cBhvr>
                                        <p:cTn id="30" dur="500"/>
                                        <p:tgtEl>
                                          <p:spTgt spid="10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43"/>
                                        </p:tgtEl>
                                        <p:attrNameLst>
                                          <p:attrName>style.visibility</p:attrName>
                                        </p:attrNameLst>
                                      </p:cBhvr>
                                      <p:to>
                                        <p:strVal val="visible"/>
                                      </p:to>
                                    </p:set>
                                    <p:animEffect transition="in" filter="fade">
                                      <p:cBhvr>
                                        <p:cTn id="35" dur="500"/>
                                        <p:tgtEl>
                                          <p:spTgt spid="14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63"/>
                                        </p:tgtEl>
                                        <p:attrNameLst>
                                          <p:attrName>style.visibility</p:attrName>
                                        </p:attrNameLst>
                                      </p:cBhvr>
                                      <p:to>
                                        <p:strVal val="visible"/>
                                      </p:to>
                                    </p:set>
                                    <p:animEffect transition="in" filter="fade">
                                      <p:cBhvr>
                                        <p:cTn id="40" dur="500"/>
                                        <p:tgtEl>
                                          <p:spTgt spid="6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48"/>
                                        </p:tgtEl>
                                        <p:attrNameLst>
                                          <p:attrName>style.visibility</p:attrName>
                                        </p:attrNameLst>
                                      </p:cBhvr>
                                      <p:to>
                                        <p:strVal val="visible"/>
                                      </p:to>
                                    </p:set>
                                    <p:animEffect transition="in" filter="fade">
                                      <p:cBhvr>
                                        <p:cTn id="45" dur="500"/>
                                        <p:tgtEl>
                                          <p:spTgt spid="14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38"/>
                                        </p:tgtEl>
                                        <p:attrNameLst>
                                          <p:attrName>style.visibility</p:attrName>
                                        </p:attrNameLst>
                                      </p:cBhvr>
                                      <p:to>
                                        <p:strVal val="visible"/>
                                      </p:to>
                                    </p:set>
                                    <p:animEffect transition="in" filter="fade">
                                      <p:cBhvr>
                                        <p:cTn id="50" dur="500"/>
                                        <p:tgtEl>
                                          <p:spTgt spid="138"/>
                                        </p:tgtEl>
                                      </p:cBhvr>
                                    </p:animEffect>
                                  </p:childTnLst>
                                </p:cTn>
                              </p:par>
                              <p:par>
                                <p:cTn id="51" presetID="10" presetClass="entr" presetSubtype="0" fill="hold" nodeType="withEffect">
                                  <p:stCondLst>
                                    <p:cond delay="0"/>
                                  </p:stCondLst>
                                  <p:childTnLst>
                                    <p:set>
                                      <p:cBhvr>
                                        <p:cTn id="52" dur="1" fill="hold">
                                          <p:stCondLst>
                                            <p:cond delay="0"/>
                                          </p:stCondLst>
                                        </p:cTn>
                                        <p:tgtEl>
                                          <p:spTgt spid="136"/>
                                        </p:tgtEl>
                                        <p:attrNameLst>
                                          <p:attrName>style.visibility</p:attrName>
                                        </p:attrNameLst>
                                      </p:cBhvr>
                                      <p:to>
                                        <p:strVal val="visible"/>
                                      </p:to>
                                    </p:set>
                                    <p:animEffect transition="in" filter="fade">
                                      <p:cBhvr>
                                        <p:cTn id="53" dur="500"/>
                                        <p:tgtEl>
                                          <p:spTgt spid="136"/>
                                        </p:tgtEl>
                                      </p:cBhvr>
                                    </p:animEffect>
                                  </p:childTnLst>
                                </p:cTn>
                              </p:par>
                              <p:par>
                                <p:cTn id="54" presetID="10" presetClass="entr" presetSubtype="0" fill="hold" nodeType="withEffect">
                                  <p:stCondLst>
                                    <p:cond delay="0"/>
                                  </p:stCondLst>
                                  <p:childTnLst>
                                    <p:set>
                                      <p:cBhvr>
                                        <p:cTn id="55" dur="1" fill="hold">
                                          <p:stCondLst>
                                            <p:cond delay="0"/>
                                          </p:stCondLst>
                                        </p:cTn>
                                        <p:tgtEl>
                                          <p:spTgt spid="135"/>
                                        </p:tgtEl>
                                        <p:attrNameLst>
                                          <p:attrName>style.visibility</p:attrName>
                                        </p:attrNameLst>
                                      </p:cBhvr>
                                      <p:to>
                                        <p:strVal val="visible"/>
                                      </p:to>
                                    </p:set>
                                    <p:animEffect transition="in" filter="fade">
                                      <p:cBhvr>
                                        <p:cTn id="56" dur="500"/>
                                        <p:tgtEl>
                                          <p:spTgt spid="13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45"/>
                                        </p:tgtEl>
                                        <p:attrNameLst>
                                          <p:attrName>style.visibility</p:attrName>
                                        </p:attrNameLst>
                                      </p:cBhvr>
                                      <p:to>
                                        <p:strVal val="visible"/>
                                      </p:to>
                                    </p:set>
                                    <p:animEffect transition="in" filter="fade">
                                      <p:cBhvr>
                                        <p:cTn id="59" dur="500"/>
                                        <p:tgtEl>
                                          <p:spTgt spid="145"/>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46"/>
                                        </p:tgtEl>
                                        <p:attrNameLst>
                                          <p:attrName>style.visibility</p:attrName>
                                        </p:attrNameLst>
                                      </p:cBhvr>
                                      <p:to>
                                        <p:strVal val="visible"/>
                                      </p:to>
                                    </p:set>
                                    <p:animEffect transition="in" filter="fade">
                                      <p:cBhvr>
                                        <p:cTn id="64" dur="500"/>
                                        <p:tgtEl>
                                          <p:spTgt spid="14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90"/>
                                        </p:tgtEl>
                                        <p:attrNameLst>
                                          <p:attrName>style.visibility</p:attrName>
                                        </p:attrNameLst>
                                      </p:cBhvr>
                                      <p:to>
                                        <p:strVal val="visible"/>
                                      </p:to>
                                    </p:set>
                                    <p:animEffect transition="in" filter="fade">
                                      <p:cBhvr>
                                        <p:cTn id="69" dur="500"/>
                                        <p:tgtEl>
                                          <p:spTgt spid="90"/>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91"/>
                                        </p:tgtEl>
                                        <p:attrNameLst>
                                          <p:attrName>style.visibility</p:attrName>
                                        </p:attrNameLst>
                                      </p:cBhvr>
                                      <p:to>
                                        <p:strVal val="visible"/>
                                      </p:to>
                                    </p:set>
                                    <p:animEffect transition="in" filter="fade">
                                      <p:cBhvr>
                                        <p:cTn id="74"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145" grpId="0" animBg="1"/>
      <p:bldP spid="146" grpId="0" animBg="1"/>
      <p:bldP spid="90" grpId="0" animBg="1"/>
      <p:bldP spid="9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AB0B73C4-FC2C-4BA6-9249-66FFF670A04D}"/>
              </a:ext>
            </a:extLst>
          </p:cNvPr>
          <p:cNvSpPr/>
          <p:nvPr/>
        </p:nvSpPr>
        <p:spPr bwMode="auto">
          <a:xfrm>
            <a:off x="3236912" y="6629400"/>
            <a:ext cx="34290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LINEAR REGRESSION</a:t>
            </a:r>
          </a:p>
        </p:txBody>
      </p:sp>
      <p:sp>
        <p:nvSpPr>
          <p:cNvPr id="4" name="Rectangle 3">
            <a:extLst>
              <a:ext uri="{FF2B5EF4-FFF2-40B4-BE49-F238E27FC236}">
                <a16:creationId xmlns:a16="http://schemas.microsoft.com/office/drawing/2014/main" id="{52E37C05-4A51-41F0-9833-776865AA0EE5}"/>
              </a:ext>
            </a:extLst>
          </p:cNvPr>
          <p:cNvSpPr/>
          <p:nvPr/>
        </p:nvSpPr>
        <p:spPr bwMode="auto">
          <a:xfrm>
            <a:off x="303212" y="76200"/>
            <a:ext cx="8867776" cy="838200"/>
          </a:xfrm>
          <a:prstGeom prst="rect">
            <a:avLst/>
          </a:prstGeom>
          <a:solidFill>
            <a:srgbClr val="CBD3D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rPr>
              <a:t>ASSUMPTIONS OF LINEAR REGRESSION MODEL</a:t>
            </a:r>
            <a:endParaRPr lang="en-US" sz="1200" b="1" dirty="0">
              <a:solidFill>
                <a:schemeClr val="tx1"/>
              </a:solidFill>
              <a:latin typeface="+mn-lt"/>
              <a:ea typeface="+mn-ea"/>
              <a:cs typeface="+mn-cs"/>
            </a:endParaRPr>
          </a:p>
        </p:txBody>
      </p:sp>
      <p:sp>
        <p:nvSpPr>
          <p:cNvPr id="7" name="Rectangle: Rounded Corners 6">
            <a:extLst>
              <a:ext uri="{FF2B5EF4-FFF2-40B4-BE49-F238E27FC236}">
                <a16:creationId xmlns:a16="http://schemas.microsoft.com/office/drawing/2014/main" id="{E682B883-1176-41E8-A744-F0BC51164269}"/>
              </a:ext>
            </a:extLst>
          </p:cNvPr>
          <p:cNvSpPr/>
          <p:nvPr/>
        </p:nvSpPr>
        <p:spPr bwMode="auto">
          <a:xfrm>
            <a:off x="398768" y="450923"/>
            <a:ext cx="2011680" cy="381000"/>
          </a:xfrm>
          <a:prstGeom prst="roundRect">
            <a:avLst/>
          </a:prstGeom>
          <a:solidFill>
            <a:srgbClr val="666666"/>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ts val="200"/>
              </a:spcBef>
              <a:spcAft>
                <a:spcPct val="0"/>
              </a:spcAft>
              <a:buClrTx/>
              <a:buSzTx/>
              <a:tabLst/>
            </a:pPr>
            <a:r>
              <a:rPr lang="en-US" sz="1200" b="1" dirty="0">
                <a:solidFill>
                  <a:schemeClr val="bg1"/>
                </a:solidFill>
                <a:latin typeface="+mn-lt"/>
                <a:ea typeface="+mn-ea"/>
                <a:cs typeface="+mn-cs"/>
              </a:rPr>
              <a:t>No Multicollinearity</a:t>
            </a:r>
          </a:p>
        </p:txBody>
      </p:sp>
      <p:sp>
        <p:nvSpPr>
          <p:cNvPr id="9" name="Rectangle: Rounded Corners 8">
            <a:extLst>
              <a:ext uri="{FF2B5EF4-FFF2-40B4-BE49-F238E27FC236}">
                <a16:creationId xmlns:a16="http://schemas.microsoft.com/office/drawing/2014/main" id="{5C448991-FB67-4029-9F21-11FC851002C5}"/>
              </a:ext>
            </a:extLst>
          </p:cNvPr>
          <p:cNvSpPr/>
          <p:nvPr/>
        </p:nvSpPr>
        <p:spPr bwMode="auto">
          <a:xfrm>
            <a:off x="2633376" y="450923"/>
            <a:ext cx="2011680" cy="381000"/>
          </a:xfrm>
          <a:prstGeom prst="roundRect">
            <a:avLst/>
          </a:prstGeom>
          <a:solidFill>
            <a:srgbClr val="666666"/>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ts val="200"/>
              </a:spcBef>
              <a:spcAft>
                <a:spcPct val="0"/>
              </a:spcAft>
              <a:buClrTx/>
              <a:buSzTx/>
              <a:tabLst/>
            </a:pPr>
            <a:r>
              <a:rPr lang="en-US" sz="1200" b="1" dirty="0">
                <a:solidFill>
                  <a:schemeClr val="bg1"/>
                </a:solidFill>
                <a:latin typeface="+mn-lt"/>
                <a:ea typeface="+mn-ea"/>
                <a:cs typeface="+mn-cs"/>
              </a:rPr>
              <a:t>No correlation in residuals</a:t>
            </a:r>
          </a:p>
        </p:txBody>
      </p:sp>
      <p:sp>
        <p:nvSpPr>
          <p:cNvPr id="10" name="Rectangle: Rounded Corners 9">
            <a:extLst>
              <a:ext uri="{FF2B5EF4-FFF2-40B4-BE49-F238E27FC236}">
                <a16:creationId xmlns:a16="http://schemas.microsoft.com/office/drawing/2014/main" id="{340E7AE4-2FD0-4C7F-B507-332C77CE32B0}"/>
              </a:ext>
            </a:extLst>
          </p:cNvPr>
          <p:cNvSpPr/>
          <p:nvPr/>
        </p:nvSpPr>
        <p:spPr bwMode="auto">
          <a:xfrm>
            <a:off x="4867984" y="450923"/>
            <a:ext cx="2011680" cy="381000"/>
          </a:xfrm>
          <a:prstGeom prst="roundRect">
            <a:avLst/>
          </a:prstGeom>
          <a:solidFill>
            <a:srgbClr val="666666"/>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ts val="200"/>
              </a:spcBef>
              <a:spcAft>
                <a:spcPct val="0"/>
              </a:spcAft>
              <a:buClrTx/>
              <a:buSzTx/>
              <a:tabLst/>
            </a:pPr>
            <a:r>
              <a:rPr lang="en-US" sz="1200" b="1" dirty="0">
                <a:solidFill>
                  <a:schemeClr val="bg1"/>
                </a:solidFill>
                <a:latin typeface="+mn-lt"/>
                <a:ea typeface="+mn-ea"/>
                <a:cs typeface="+mn-cs"/>
              </a:rPr>
              <a:t>Homoscedasticity</a:t>
            </a:r>
          </a:p>
        </p:txBody>
      </p:sp>
      <p:sp>
        <p:nvSpPr>
          <p:cNvPr id="11" name="Rectangle: Rounded Corners 10">
            <a:extLst>
              <a:ext uri="{FF2B5EF4-FFF2-40B4-BE49-F238E27FC236}">
                <a16:creationId xmlns:a16="http://schemas.microsoft.com/office/drawing/2014/main" id="{A4C8D78C-4949-4F26-BC36-9F5E761FF02C}"/>
              </a:ext>
            </a:extLst>
          </p:cNvPr>
          <p:cNvSpPr/>
          <p:nvPr/>
        </p:nvSpPr>
        <p:spPr bwMode="auto">
          <a:xfrm>
            <a:off x="7102591" y="450923"/>
            <a:ext cx="2011680" cy="381000"/>
          </a:xfrm>
          <a:prstGeom prst="roundRect">
            <a:avLst/>
          </a:prstGeom>
          <a:solidFill>
            <a:srgbClr val="666666"/>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ts val="200"/>
              </a:spcBef>
              <a:spcAft>
                <a:spcPct val="0"/>
              </a:spcAft>
              <a:buClrTx/>
              <a:buSzTx/>
              <a:tabLst/>
            </a:pPr>
            <a:r>
              <a:rPr lang="en-US" sz="1200" b="1" dirty="0">
                <a:solidFill>
                  <a:schemeClr val="bg1"/>
                </a:solidFill>
              </a:rPr>
              <a:t>Normal distribution of error</a:t>
            </a:r>
            <a:endParaRPr lang="en-US" sz="1200" b="1" dirty="0">
              <a:solidFill>
                <a:schemeClr val="bg1"/>
              </a:solidFill>
              <a:latin typeface="+mn-lt"/>
              <a:ea typeface="+mn-ea"/>
              <a:cs typeface="+mn-cs"/>
            </a:endParaRPr>
          </a:p>
        </p:txBody>
      </p:sp>
      <p:sp>
        <p:nvSpPr>
          <p:cNvPr id="8" name="Rectangle 7">
            <a:extLst>
              <a:ext uri="{FF2B5EF4-FFF2-40B4-BE49-F238E27FC236}">
                <a16:creationId xmlns:a16="http://schemas.microsoft.com/office/drawing/2014/main" id="{01827FD5-6757-40AB-B77C-C212161D5B89}"/>
              </a:ext>
            </a:extLst>
          </p:cNvPr>
          <p:cNvSpPr/>
          <p:nvPr/>
        </p:nvSpPr>
        <p:spPr bwMode="auto">
          <a:xfrm>
            <a:off x="503390" y="1129602"/>
            <a:ext cx="1802436" cy="685800"/>
          </a:xfrm>
          <a:prstGeom prst="rect">
            <a:avLst/>
          </a:prstGeom>
          <a:solidFill>
            <a:srgbClr val="80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000" b="1" dirty="0">
                <a:solidFill>
                  <a:schemeClr val="bg1"/>
                </a:solidFill>
                <a:latin typeface="+mn-lt"/>
                <a:ea typeface="+mn-ea"/>
                <a:cs typeface="+mn-cs"/>
              </a:rPr>
              <a:t>Independent variables shouldn’t be correlated to each other</a:t>
            </a:r>
          </a:p>
        </p:txBody>
      </p:sp>
      <p:sp>
        <p:nvSpPr>
          <p:cNvPr id="13" name="Rectangle 12">
            <a:extLst>
              <a:ext uri="{FF2B5EF4-FFF2-40B4-BE49-F238E27FC236}">
                <a16:creationId xmlns:a16="http://schemas.microsoft.com/office/drawing/2014/main" id="{F846C2CE-27B8-4C93-A562-7F5CF1FD4553}"/>
              </a:ext>
            </a:extLst>
          </p:cNvPr>
          <p:cNvSpPr/>
          <p:nvPr/>
        </p:nvSpPr>
        <p:spPr bwMode="auto">
          <a:xfrm>
            <a:off x="2737997" y="1129602"/>
            <a:ext cx="1802436" cy="685800"/>
          </a:xfrm>
          <a:prstGeom prst="rect">
            <a:avLst/>
          </a:prstGeom>
          <a:solidFill>
            <a:srgbClr val="80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eaLnBrk="1" hangingPunct="1">
              <a:spcBef>
                <a:spcPct val="100000"/>
              </a:spcBef>
              <a:buClrTx/>
            </a:pPr>
            <a:r>
              <a:rPr lang="en-US" sz="1000" b="1" dirty="0">
                <a:solidFill>
                  <a:schemeClr val="bg1"/>
                </a:solidFill>
              </a:rPr>
              <a:t>Absence of autocorrelation in error terms</a:t>
            </a:r>
          </a:p>
        </p:txBody>
      </p:sp>
      <p:sp>
        <p:nvSpPr>
          <p:cNvPr id="14" name="Rectangle 13">
            <a:extLst>
              <a:ext uri="{FF2B5EF4-FFF2-40B4-BE49-F238E27FC236}">
                <a16:creationId xmlns:a16="http://schemas.microsoft.com/office/drawing/2014/main" id="{247D4A7F-1CF5-45DB-81EA-99C22A88436F}"/>
              </a:ext>
            </a:extLst>
          </p:cNvPr>
          <p:cNvSpPr/>
          <p:nvPr/>
        </p:nvSpPr>
        <p:spPr bwMode="auto">
          <a:xfrm>
            <a:off x="4972606" y="1129602"/>
            <a:ext cx="1802436" cy="685800"/>
          </a:xfrm>
          <a:prstGeom prst="rect">
            <a:avLst/>
          </a:prstGeom>
          <a:solidFill>
            <a:srgbClr val="80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eaLnBrk="1" hangingPunct="1">
              <a:spcBef>
                <a:spcPct val="100000"/>
              </a:spcBef>
              <a:buClrTx/>
            </a:pPr>
            <a:r>
              <a:rPr lang="en-US" sz="1000" b="1" dirty="0">
                <a:solidFill>
                  <a:schemeClr val="bg1"/>
                </a:solidFill>
              </a:rPr>
              <a:t>Error terms having constant variance</a:t>
            </a:r>
          </a:p>
        </p:txBody>
      </p:sp>
      <p:sp>
        <p:nvSpPr>
          <p:cNvPr id="15" name="Rectangle 14">
            <a:extLst>
              <a:ext uri="{FF2B5EF4-FFF2-40B4-BE49-F238E27FC236}">
                <a16:creationId xmlns:a16="http://schemas.microsoft.com/office/drawing/2014/main" id="{B25E569A-A6A8-482D-AEAC-8AE08AD2121F}"/>
              </a:ext>
            </a:extLst>
          </p:cNvPr>
          <p:cNvSpPr/>
          <p:nvPr/>
        </p:nvSpPr>
        <p:spPr bwMode="auto">
          <a:xfrm>
            <a:off x="7207213" y="1129602"/>
            <a:ext cx="1802436" cy="685800"/>
          </a:xfrm>
          <a:prstGeom prst="rect">
            <a:avLst/>
          </a:prstGeom>
          <a:solidFill>
            <a:srgbClr val="80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eaLnBrk="1" hangingPunct="1">
              <a:spcBef>
                <a:spcPct val="100000"/>
              </a:spcBef>
              <a:buClrTx/>
            </a:pPr>
            <a:r>
              <a:rPr lang="en-US" sz="1000" b="1" dirty="0">
                <a:solidFill>
                  <a:schemeClr val="bg1"/>
                </a:solidFill>
              </a:rPr>
              <a:t>Bell curve looking histogram of error</a:t>
            </a:r>
          </a:p>
        </p:txBody>
      </p:sp>
      <p:cxnSp>
        <p:nvCxnSpPr>
          <p:cNvPr id="16" name="Straight Arrow Connector 15">
            <a:extLst>
              <a:ext uri="{FF2B5EF4-FFF2-40B4-BE49-F238E27FC236}">
                <a16:creationId xmlns:a16="http://schemas.microsoft.com/office/drawing/2014/main" id="{B29E1476-C444-4B72-88AC-1B109BDD0448}"/>
              </a:ext>
            </a:extLst>
          </p:cNvPr>
          <p:cNvCxnSpPr>
            <a:stCxn id="7" idx="2"/>
            <a:endCxn id="8" idx="0"/>
          </p:cNvCxnSpPr>
          <p:nvPr/>
        </p:nvCxnSpPr>
        <p:spPr bwMode="auto">
          <a:xfrm>
            <a:off x="1404608" y="831923"/>
            <a:ext cx="0" cy="297679"/>
          </a:xfrm>
          <a:prstGeom prst="straightConnector1">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cxnSp>
        <p:nvCxnSpPr>
          <p:cNvPr id="18" name="Straight Arrow Connector 17">
            <a:extLst>
              <a:ext uri="{FF2B5EF4-FFF2-40B4-BE49-F238E27FC236}">
                <a16:creationId xmlns:a16="http://schemas.microsoft.com/office/drawing/2014/main" id="{2D7884A4-EFB7-4269-836D-7B53CD33DD76}"/>
              </a:ext>
            </a:extLst>
          </p:cNvPr>
          <p:cNvCxnSpPr>
            <a:stCxn id="9" idx="2"/>
            <a:endCxn id="13" idx="0"/>
          </p:cNvCxnSpPr>
          <p:nvPr/>
        </p:nvCxnSpPr>
        <p:spPr bwMode="auto">
          <a:xfrm flipH="1">
            <a:off x="3639215" y="831923"/>
            <a:ext cx="1" cy="297679"/>
          </a:xfrm>
          <a:prstGeom prst="straightConnector1">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cxnSp>
        <p:nvCxnSpPr>
          <p:cNvPr id="20" name="Straight Arrow Connector 19">
            <a:extLst>
              <a:ext uri="{FF2B5EF4-FFF2-40B4-BE49-F238E27FC236}">
                <a16:creationId xmlns:a16="http://schemas.microsoft.com/office/drawing/2014/main" id="{E7CB3B12-4F4C-4A79-93B6-DD0D34BAE1D9}"/>
              </a:ext>
            </a:extLst>
          </p:cNvPr>
          <p:cNvCxnSpPr>
            <a:stCxn id="10" idx="2"/>
            <a:endCxn id="14" idx="0"/>
          </p:cNvCxnSpPr>
          <p:nvPr/>
        </p:nvCxnSpPr>
        <p:spPr bwMode="auto">
          <a:xfrm>
            <a:off x="5873824" y="831923"/>
            <a:ext cx="0" cy="297679"/>
          </a:xfrm>
          <a:prstGeom prst="straightConnector1">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cxnSp>
        <p:nvCxnSpPr>
          <p:cNvPr id="22" name="Straight Arrow Connector 21">
            <a:extLst>
              <a:ext uri="{FF2B5EF4-FFF2-40B4-BE49-F238E27FC236}">
                <a16:creationId xmlns:a16="http://schemas.microsoft.com/office/drawing/2014/main" id="{FF8054D3-E4FE-4878-9966-4910A6858391}"/>
              </a:ext>
            </a:extLst>
          </p:cNvPr>
          <p:cNvCxnSpPr>
            <a:stCxn id="11" idx="2"/>
            <a:endCxn id="15" idx="0"/>
          </p:cNvCxnSpPr>
          <p:nvPr/>
        </p:nvCxnSpPr>
        <p:spPr bwMode="auto">
          <a:xfrm>
            <a:off x="8108431" y="831923"/>
            <a:ext cx="0" cy="297679"/>
          </a:xfrm>
          <a:prstGeom prst="straightConnector1">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sp>
        <p:nvSpPr>
          <p:cNvPr id="24" name="Rectangle: Rounded Corners 23">
            <a:extLst>
              <a:ext uri="{FF2B5EF4-FFF2-40B4-BE49-F238E27FC236}">
                <a16:creationId xmlns:a16="http://schemas.microsoft.com/office/drawing/2014/main" id="{A03B1E26-470A-44EE-94C8-D44584BCF845}"/>
              </a:ext>
            </a:extLst>
          </p:cNvPr>
          <p:cNvSpPr/>
          <p:nvPr/>
        </p:nvSpPr>
        <p:spPr bwMode="auto">
          <a:xfrm>
            <a:off x="303212" y="2030604"/>
            <a:ext cx="9286876" cy="4446396"/>
          </a:xfrm>
          <a:prstGeom prst="roundRect">
            <a:avLst>
              <a:gd name="adj" fmla="val 5549"/>
            </a:avLst>
          </a:prstGeom>
          <a:solidFill>
            <a:schemeClr val="bg1"/>
          </a:solidFill>
          <a:ln w="19050">
            <a:solidFill>
              <a:schemeClr val="bg1">
                <a:lumMod val="75000"/>
              </a:schemeClr>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algn="l" defTabSz="914400" rtl="0" eaLnBrk="1" fontAlgn="base" latinLnBrk="0" hangingPunct="1">
              <a:lnSpc>
                <a:spcPct val="100000"/>
              </a:lnSpc>
              <a:spcBef>
                <a:spcPts val="200"/>
              </a:spcBef>
              <a:spcAft>
                <a:spcPct val="0"/>
              </a:spcAft>
              <a:buClrTx/>
              <a:buSzTx/>
              <a:tabLst/>
            </a:pPr>
            <a:r>
              <a:rPr lang="en-US" sz="1200" b="1" dirty="0">
                <a:solidFill>
                  <a:schemeClr val="tx1"/>
                </a:solidFill>
                <a:latin typeface="+mn-lt"/>
                <a:ea typeface="+mn-ea"/>
                <a:cs typeface="+mn-cs"/>
              </a:rPr>
              <a:t>Data: </a:t>
            </a:r>
            <a:r>
              <a:rPr lang="en-US" sz="1200" dirty="0">
                <a:solidFill>
                  <a:schemeClr val="tx1"/>
                </a:solidFill>
                <a:latin typeface="+mn-lt"/>
                <a:ea typeface="+mn-ea"/>
                <a:cs typeface="+mn-cs"/>
              </a:rPr>
              <a:t>Iris</a:t>
            </a:r>
          </a:p>
          <a:p>
            <a:pPr marR="0" algn="l" defTabSz="914400" rtl="0" eaLnBrk="1" fontAlgn="base" latinLnBrk="0" hangingPunct="1">
              <a:lnSpc>
                <a:spcPct val="100000"/>
              </a:lnSpc>
              <a:spcBef>
                <a:spcPts val="200"/>
              </a:spcBef>
              <a:spcAft>
                <a:spcPct val="0"/>
              </a:spcAft>
              <a:buClrTx/>
              <a:buSzTx/>
              <a:tabLst/>
            </a:pPr>
            <a:r>
              <a:rPr lang="en-US" sz="1200" b="1" dirty="0">
                <a:solidFill>
                  <a:schemeClr val="tx1"/>
                </a:solidFill>
              </a:rPr>
              <a:t>Sample Problem: </a:t>
            </a:r>
            <a:r>
              <a:rPr lang="en-US" sz="1200" dirty="0">
                <a:solidFill>
                  <a:schemeClr val="tx1"/>
                </a:solidFill>
                <a:latin typeface="+mn-lt"/>
                <a:ea typeface="+mn-ea"/>
                <a:cs typeface="+mn-cs"/>
              </a:rPr>
              <a:t>Identifying variables on which length of sepal depends</a:t>
            </a:r>
          </a:p>
          <a:p>
            <a:pPr marR="0" algn="l" defTabSz="914400" rtl="0" eaLnBrk="1" fontAlgn="base" latinLnBrk="0" hangingPunct="1">
              <a:lnSpc>
                <a:spcPct val="100000"/>
              </a:lnSpc>
              <a:spcBef>
                <a:spcPts val="200"/>
              </a:spcBef>
              <a:spcAft>
                <a:spcPct val="0"/>
              </a:spcAft>
              <a:buClrTx/>
              <a:buSzTx/>
              <a:tabLst/>
            </a:pPr>
            <a:r>
              <a:rPr lang="en-US" sz="1200" b="1" dirty="0">
                <a:solidFill>
                  <a:schemeClr val="tx1"/>
                </a:solidFill>
                <a:latin typeface="+mn-lt"/>
                <a:ea typeface="+mn-ea"/>
                <a:cs typeface="+mn-cs"/>
              </a:rPr>
              <a:t>Dependent Variable: </a:t>
            </a:r>
            <a:r>
              <a:rPr lang="en-US" sz="1200" dirty="0">
                <a:solidFill>
                  <a:schemeClr val="tx1"/>
                </a:solidFill>
                <a:latin typeface="+mn-lt"/>
                <a:ea typeface="+mn-ea"/>
                <a:cs typeface="+mn-cs"/>
              </a:rPr>
              <a:t>Sepal.Length</a:t>
            </a:r>
          </a:p>
          <a:p>
            <a:pPr marR="0" algn="l" defTabSz="914400" rtl="0" eaLnBrk="1" fontAlgn="base" latinLnBrk="0" hangingPunct="1">
              <a:lnSpc>
                <a:spcPct val="100000"/>
              </a:lnSpc>
              <a:spcBef>
                <a:spcPts val="200"/>
              </a:spcBef>
              <a:spcAft>
                <a:spcPct val="0"/>
              </a:spcAft>
              <a:buClrTx/>
              <a:buSzTx/>
              <a:tabLst/>
            </a:pPr>
            <a:r>
              <a:rPr lang="en-US" sz="1200" b="1" dirty="0">
                <a:solidFill>
                  <a:schemeClr val="tx1"/>
                </a:solidFill>
              </a:rPr>
              <a:t>Independent Variable: </a:t>
            </a:r>
            <a:r>
              <a:rPr lang="en-US" sz="1200" dirty="0">
                <a:solidFill>
                  <a:schemeClr val="tx1"/>
                </a:solidFill>
              </a:rPr>
              <a:t>Petal.Length, Petal.Width and Sepal.Width</a:t>
            </a:r>
            <a:endParaRPr lang="en-US" sz="1200" dirty="0">
              <a:solidFill>
                <a:schemeClr val="tx1"/>
              </a:solidFill>
              <a:latin typeface="+mn-lt"/>
              <a:ea typeface="+mn-ea"/>
              <a:cs typeface="+mn-cs"/>
            </a:endParaRPr>
          </a:p>
        </p:txBody>
      </p:sp>
      <p:pic>
        <p:nvPicPr>
          <p:cNvPr id="27" name="Picture 26">
            <a:extLst>
              <a:ext uri="{FF2B5EF4-FFF2-40B4-BE49-F238E27FC236}">
                <a16:creationId xmlns:a16="http://schemas.microsoft.com/office/drawing/2014/main" id="{4EA3CFA5-9F93-414A-A585-C2B8C10A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390" y="3352801"/>
            <a:ext cx="4109752" cy="3082314"/>
          </a:xfrm>
          <a:prstGeom prst="rect">
            <a:avLst/>
          </a:prstGeom>
        </p:spPr>
      </p:pic>
      <p:graphicFrame>
        <p:nvGraphicFramePr>
          <p:cNvPr id="28" name="Table 27">
            <a:extLst>
              <a:ext uri="{FF2B5EF4-FFF2-40B4-BE49-F238E27FC236}">
                <a16:creationId xmlns:a16="http://schemas.microsoft.com/office/drawing/2014/main" id="{E9460E11-494B-48B4-AC2C-3321293AE9B2}"/>
              </a:ext>
            </a:extLst>
          </p:cNvPr>
          <p:cNvGraphicFramePr>
            <a:graphicFrameLocks noGrp="1"/>
          </p:cNvGraphicFramePr>
          <p:nvPr>
            <p:extLst>
              <p:ext uri="{D42A27DB-BD31-4B8C-83A1-F6EECF244321}">
                <p14:modId xmlns:p14="http://schemas.microsoft.com/office/powerpoint/2010/main" val="1946063748"/>
              </p:ext>
            </p:extLst>
          </p:nvPr>
        </p:nvGraphicFramePr>
        <p:xfrm>
          <a:off x="4972606" y="3534080"/>
          <a:ext cx="4398406" cy="1357365"/>
        </p:xfrm>
        <a:graphic>
          <a:graphicData uri="http://schemas.openxmlformats.org/drawingml/2006/table">
            <a:tbl>
              <a:tblPr>
                <a:tableStyleId>{2D5ABB26-0587-4C30-8999-92F81FD0307C}</a:tableStyleId>
              </a:tblPr>
              <a:tblGrid>
                <a:gridCol w="1006087">
                  <a:extLst>
                    <a:ext uri="{9D8B030D-6E8A-4147-A177-3AD203B41FA5}">
                      <a16:colId xmlns:a16="http://schemas.microsoft.com/office/drawing/2014/main" val="600777054"/>
                    </a:ext>
                  </a:extLst>
                </a:gridCol>
                <a:gridCol w="890001">
                  <a:extLst>
                    <a:ext uri="{9D8B030D-6E8A-4147-A177-3AD203B41FA5}">
                      <a16:colId xmlns:a16="http://schemas.microsoft.com/office/drawing/2014/main" val="3278480828"/>
                    </a:ext>
                  </a:extLst>
                </a:gridCol>
                <a:gridCol w="838406">
                  <a:extLst>
                    <a:ext uri="{9D8B030D-6E8A-4147-A177-3AD203B41FA5}">
                      <a16:colId xmlns:a16="http://schemas.microsoft.com/office/drawing/2014/main" val="1168749697"/>
                    </a:ext>
                  </a:extLst>
                </a:gridCol>
                <a:gridCol w="851304">
                  <a:extLst>
                    <a:ext uri="{9D8B030D-6E8A-4147-A177-3AD203B41FA5}">
                      <a16:colId xmlns:a16="http://schemas.microsoft.com/office/drawing/2014/main" val="1732531312"/>
                    </a:ext>
                  </a:extLst>
                </a:gridCol>
                <a:gridCol w="812608">
                  <a:extLst>
                    <a:ext uri="{9D8B030D-6E8A-4147-A177-3AD203B41FA5}">
                      <a16:colId xmlns:a16="http://schemas.microsoft.com/office/drawing/2014/main" val="2568885641"/>
                    </a:ext>
                  </a:extLst>
                </a:gridCol>
              </a:tblGrid>
              <a:tr h="271473">
                <a:tc>
                  <a:txBody>
                    <a:bodyPr/>
                    <a:lstStyle/>
                    <a:p>
                      <a:pPr algn="ctr" fontAlgn="ctr"/>
                      <a:endParaRPr lang="en-US" sz="900" b="0" i="0" u="none" strike="noStrike" dirty="0">
                        <a:solidFill>
                          <a:srgbClr val="404040"/>
                        </a:solidFill>
                        <a:effectLst/>
                        <a:latin typeface="Arial" panose="020B0604020202020204" pitchFamily="34" charset="0"/>
                      </a:endParaRPr>
                    </a:p>
                  </a:txBody>
                  <a:tcPr marL="9525" marR="9525" marT="9525" marB="0" anchor="ctr">
                    <a:lnR w="28575" cap="flat" cmpd="sng" algn="ctr">
                      <a:solidFill>
                        <a:srgbClr val="0070C0"/>
                      </a:solidFill>
                      <a:prstDash val="solid"/>
                      <a:round/>
                      <a:headEnd type="none" w="med" len="med"/>
                      <a:tailEnd type="none" w="med" len="med"/>
                    </a:lnR>
                    <a:lnB w="28575" cap="flat" cmpd="sng" algn="ctr">
                      <a:solidFill>
                        <a:srgbClr val="0070C0"/>
                      </a:solidFill>
                      <a:prstDash val="solid"/>
                      <a:round/>
                      <a:headEnd type="none" w="med" len="med"/>
                      <a:tailEnd type="none" w="med" len="med"/>
                    </a:lnB>
                  </a:tcPr>
                </a:tc>
                <a:tc>
                  <a:txBody>
                    <a:bodyPr/>
                    <a:lstStyle/>
                    <a:p>
                      <a:pPr algn="ctr" fontAlgn="b"/>
                      <a:r>
                        <a:rPr lang="en-US" sz="900" b="1" u="none" strike="noStrike" dirty="0">
                          <a:effectLst/>
                        </a:rPr>
                        <a:t>Sepal.Length</a:t>
                      </a:r>
                      <a:endParaRPr lang="en-US" sz="900" b="1" i="0" u="none" strike="noStrike" dirty="0">
                        <a:solidFill>
                          <a:srgbClr val="000000"/>
                        </a:solidFill>
                        <a:effectLst/>
                        <a:latin typeface="Arial" panose="020B0604020202020204" pitchFamily="34" charset="0"/>
                      </a:endParaRPr>
                    </a:p>
                  </a:txBody>
                  <a:tcPr marL="9525" marR="9525" marT="9525" marB="0" anchor="ctr">
                    <a:lnL w="28575" cap="flat" cmpd="sng" algn="ctr">
                      <a:solidFill>
                        <a:srgbClr val="0070C0"/>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chemeClr val="bg1">
                        <a:lumMod val="95000"/>
                      </a:schemeClr>
                    </a:solidFill>
                  </a:tcPr>
                </a:tc>
                <a:tc>
                  <a:txBody>
                    <a:bodyPr/>
                    <a:lstStyle/>
                    <a:p>
                      <a:pPr algn="ctr" fontAlgn="b"/>
                      <a:r>
                        <a:rPr lang="en-US" sz="900" b="1" u="none" strike="noStrike" dirty="0">
                          <a:effectLst/>
                        </a:rPr>
                        <a:t>Sepal.Width</a:t>
                      </a:r>
                      <a:endParaRPr lang="en-US" sz="900" b="1" i="0" u="none" strike="noStrike" dirty="0">
                        <a:solidFill>
                          <a:srgbClr val="000000"/>
                        </a:solidFill>
                        <a:effectLst/>
                        <a:latin typeface="Arial" panose="020B060402020202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chemeClr val="bg1">
                        <a:lumMod val="95000"/>
                      </a:schemeClr>
                    </a:solidFill>
                  </a:tcPr>
                </a:tc>
                <a:tc>
                  <a:txBody>
                    <a:bodyPr/>
                    <a:lstStyle/>
                    <a:p>
                      <a:pPr algn="ctr" fontAlgn="b"/>
                      <a:r>
                        <a:rPr lang="en-US" sz="900" b="1" u="none" strike="noStrike" dirty="0">
                          <a:effectLst/>
                        </a:rPr>
                        <a:t>Petal.Length</a:t>
                      </a:r>
                      <a:endParaRPr lang="en-US" sz="900" b="1" i="0" u="none" strike="noStrike" dirty="0">
                        <a:solidFill>
                          <a:srgbClr val="000000"/>
                        </a:solidFill>
                        <a:effectLst/>
                        <a:latin typeface="Arial" panose="020B060402020202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chemeClr val="bg1">
                        <a:lumMod val="95000"/>
                      </a:schemeClr>
                    </a:solidFill>
                  </a:tcPr>
                </a:tc>
                <a:tc>
                  <a:txBody>
                    <a:bodyPr/>
                    <a:lstStyle/>
                    <a:p>
                      <a:pPr algn="ctr" fontAlgn="b"/>
                      <a:r>
                        <a:rPr lang="en-US" sz="900" b="1" u="none" strike="noStrike" dirty="0">
                          <a:effectLst/>
                        </a:rPr>
                        <a:t>Petal.Width</a:t>
                      </a:r>
                      <a:endParaRPr lang="en-US" sz="900" b="1" i="0" u="none" strike="noStrike" dirty="0">
                        <a:solidFill>
                          <a:srgbClr val="000000"/>
                        </a:solidFill>
                        <a:effectLst/>
                        <a:latin typeface="Arial" panose="020B0604020202020204" pitchFamily="34" charset="0"/>
                      </a:endParaRPr>
                    </a:p>
                  </a:txBody>
                  <a:tcPr marL="9525" marR="9525" marT="9525" marB="0" anchor="ctr">
                    <a:lnL w="28575" cap="flat" cmpd="sng" algn="ctr">
                      <a:solidFill>
                        <a:schemeClr val="bg1"/>
                      </a:solidFill>
                      <a:prstDash val="solid"/>
                      <a:round/>
                      <a:headEnd type="none" w="med" len="med"/>
                      <a:tailEnd type="none" w="med" len="med"/>
                    </a:lnL>
                    <a:lnB w="28575" cap="flat" cmpd="sng" algn="ctr">
                      <a:solidFill>
                        <a:srgbClr val="0070C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47464131"/>
                  </a:ext>
                </a:extLst>
              </a:tr>
              <a:tr h="271473">
                <a:tc>
                  <a:txBody>
                    <a:bodyPr/>
                    <a:lstStyle/>
                    <a:p>
                      <a:pPr algn="ctr" fontAlgn="ctr"/>
                      <a:r>
                        <a:rPr lang="en-US" sz="900" b="1" u="none" strike="noStrike" dirty="0">
                          <a:effectLst/>
                        </a:rPr>
                        <a:t>Sepal.Length</a:t>
                      </a:r>
                      <a:endParaRPr lang="en-US" sz="900" b="1" i="0" u="none" strike="noStrike" dirty="0">
                        <a:solidFill>
                          <a:srgbClr val="404040"/>
                        </a:solidFill>
                        <a:effectLst/>
                        <a:latin typeface="Arial" panose="020B0604020202020204" pitchFamily="34" charset="0"/>
                      </a:endParaRPr>
                    </a:p>
                  </a:txBody>
                  <a:tcPr marL="9525" marR="9525" marT="9525" marB="0" anchor="ctr">
                    <a:lnR w="28575" cap="flat" cmpd="sng" algn="ctr">
                      <a:solidFill>
                        <a:srgbClr val="0070C0"/>
                      </a:solidFill>
                      <a:prstDash val="solid"/>
                      <a:round/>
                      <a:headEnd type="none" w="med" len="med"/>
                      <a:tailEnd type="none" w="med" len="med"/>
                    </a:lnR>
                    <a:lnT w="28575" cap="flat" cmpd="sng" algn="ctr">
                      <a:solidFill>
                        <a:srgbClr val="0070C0"/>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b"/>
                      <a:r>
                        <a:rPr lang="en-US" sz="900" u="none" strike="noStrike" dirty="0">
                          <a:effectLst/>
                        </a:rPr>
                        <a:t>100%</a:t>
                      </a:r>
                      <a:endParaRPr lang="en-US" sz="900" b="0" i="0" u="none" strike="noStrike" dirty="0">
                        <a:solidFill>
                          <a:srgbClr val="000000"/>
                        </a:solidFill>
                        <a:effectLst/>
                        <a:latin typeface="Arial" panose="020B0604020202020204" pitchFamily="34" charset="0"/>
                      </a:endParaRPr>
                    </a:p>
                  </a:txBody>
                  <a:tcPr marL="9525" marR="9525" marT="9525" marB="0" anchor="ctr">
                    <a:lnL w="28575" cap="flat" cmpd="sng" algn="ctr">
                      <a:solidFill>
                        <a:srgbClr val="0070C0"/>
                      </a:solidFill>
                      <a:prstDash val="solid"/>
                      <a:round/>
                      <a:headEnd type="none" w="med" len="med"/>
                      <a:tailEnd type="none" w="med" len="med"/>
                    </a:lnL>
                    <a:lnT w="28575" cap="flat" cmpd="sng" algn="ctr">
                      <a:solidFill>
                        <a:srgbClr val="0070C0"/>
                      </a:solidFill>
                      <a:prstDash val="solid"/>
                      <a:round/>
                      <a:headEnd type="none" w="med" len="med"/>
                      <a:tailEnd type="none" w="med" len="med"/>
                    </a:lnT>
                  </a:tcPr>
                </a:tc>
                <a:tc>
                  <a:txBody>
                    <a:bodyPr/>
                    <a:lstStyle/>
                    <a:p>
                      <a:pPr algn="ctr" fontAlgn="b"/>
                      <a:r>
                        <a:rPr lang="en-US" sz="900" u="none" strike="noStrike" dirty="0">
                          <a:effectLst/>
                        </a:rPr>
                        <a:t>-12%</a:t>
                      </a:r>
                      <a:endParaRPr lang="en-US" sz="900" b="0" i="0" u="none" strike="noStrike" dirty="0">
                        <a:solidFill>
                          <a:srgbClr val="000000"/>
                        </a:solidFill>
                        <a:effectLst/>
                        <a:latin typeface="Arial" panose="020B0604020202020204" pitchFamily="34" charset="0"/>
                      </a:endParaRPr>
                    </a:p>
                  </a:txBody>
                  <a:tcPr marL="9525" marR="9525" marT="9525" marB="0" anchor="ctr">
                    <a:lnT w="28575" cap="flat" cmpd="sng" algn="ctr">
                      <a:solidFill>
                        <a:srgbClr val="0070C0"/>
                      </a:solidFill>
                      <a:prstDash val="solid"/>
                      <a:round/>
                      <a:headEnd type="none" w="med" len="med"/>
                      <a:tailEnd type="none" w="med" len="med"/>
                    </a:lnT>
                  </a:tcPr>
                </a:tc>
                <a:tc>
                  <a:txBody>
                    <a:bodyPr/>
                    <a:lstStyle/>
                    <a:p>
                      <a:pPr algn="ctr" fontAlgn="b"/>
                      <a:r>
                        <a:rPr lang="en-US" sz="900" u="none" strike="noStrike" dirty="0">
                          <a:effectLst/>
                        </a:rPr>
                        <a:t>87%</a:t>
                      </a:r>
                      <a:endParaRPr lang="en-US" sz="900" b="0" i="0" u="none" strike="noStrike" dirty="0">
                        <a:solidFill>
                          <a:srgbClr val="000000"/>
                        </a:solidFill>
                        <a:effectLst/>
                        <a:latin typeface="Arial" panose="020B0604020202020204" pitchFamily="34" charset="0"/>
                      </a:endParaRPr>
                    </a:p>
                  </a:txBody>
                  <a:tcPr marL="9525" marR="9525" marT="9525" marB="0" anchor="ctr">
                    <a:lnT w="28575" cap="flat" cmpd="sng" algn="ctr">
                      <a:solidFill>
                        <a:srgbClr val="0070C0"/>
                      </a:solidFill>
                      <a:prstDash val="solid"/>
                      <a:round/>
                      <a:headEnd type="none" w="med" len="med"/>
                      <a:tailEnd type="none" w="med" len="med"/>
                    </a:lnT>
                  </a:tcPr>
                </a:tc>
                <a:tc>
                  <a:txBody>
                    <a:bodyPr/>
                    <a:lstStyle/>
                    <a:p>
                      <a:pPr algn="ctr" fontAlgn="b"/>
                      <a:r>
                        <a:rPr lang="en-US" sz="900" u="none" strike="noStrike" dirty="0">
                          <a:effectLst/>
                        </a:rPr>
                        <a:t>82%</a:t>
                      </a:r>
                      <a:endParaRPr lang="en-US" sz="900" b="0" i="0" u="none" strike="noStrike" dirty="0">
                        <a:solidFill>
                          <a:srgbClr val="000000"/>
                        </a:solidFill>
                        <a:effectLst/>
                        <a:latin typeface="Arial" panose="020B0604020202020204" pitchFamily="34" charset="0"/>
                      </a:endParaRPr>
                    </a:p>
                  </a:txBody>
                  <a:tcPr marL="9525" marR="9525" marT="9525" marB="0" anchor="ctr">
                    <a:lnT w="28575" cap="flat" cmpd="sng" algn="ctr">
                      <a:solidFill>
                        <a:srgbClr val="0070C0"/>
                      </a:solidFill>
                      <a:prstDash val="solid"/>
                      <a:round/>
                      <a:headEnd type="none" w="med" len="med"/>
                      <a:tailEnd type="none" w="med" len="med"/>
                    </a:lnT>
                  </a:tcPr>
                </a:tc>
                <a:extLst>
                  <a:ext uri="{0D108BD9-81ED-4DB2-BD59-A6C34878D82A}">
                    <a16:rowId xmlns:a16="http://schemas.microsoft.com/office/drawing/2014/main" val="2683923439"/>
                  </a:ext>
                </a:extLst>
              </a:tr>
              <a:tr h="271473">
                <a:tc>
                  <a:txBody>
                    <a:bodyPr/>
                    <a:lstStyle/>
                    <a:p>
                      <a:pPr algn="ctr" fontAlgn="ctr"/>
                      <a:r>
                        <a:rPr lang="en-US" sz="900" b="1" u="none" strike="noStrike" dirty="0">
                          <a:effectLst/>
                        </a:rPr>
                        <a:t>Sepal.Width</a:t>
                      </a:r>
                      <a:endParaRPr lang="en-US" sz="900" b="1" i="0" u="none" strike="noStrike" dirty="0">
                        <a:solidFill>
                          <a:srgbClr val="404040"/>
                        </a:solidFill>
                        <a:effectLst/>
                        <a:latin typeface="Arial" panose="020B0604020202020204" pitchFamily="34" charset="0"/>
                      </a:endParaRPr>
                    </a:p>
                  </a:txBody>
                  <a:tcPr marL="9525" marR="9525" marT="9525" marB="0" anchor="ctr">
                    <a:lnR w="28575" cap="flat" cmpd="sng" algn="ctr">
                      <a:solidFill>
                        <a:srgbClr val="0070C0"/>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b"/>
                      <a:endParaRPr lang="en-US" sz="900" b="0" i="0" u="none" strike="noStrike" dirty="0">
                        <a:solidFill>
                          <a:srgbClr val="000000"/>
                        </a:solidFill>
                        <a:effectLst/>
                        <a:latin typeface="Arial" panose="020B0604020202020204" pitchFamily="34" charset="0"/>
                      </a:endParaRPr>
                    </a:p>
                  </a:txBody>
                  <a:tcPr marL="9525" marR="9525" marT="9525" marB="0" anchor="ctr">
                    <a:lnL w="28575" cap="flat" cmpd="sng" algn="ctr">
                      <a:solidFill>
                        <a:srgbClr val="0070C0"/>
                      </a:solidFill>
                      <a:prstDash val="solid"/>
                      <a:round/>
                      <a:headEnd type="none" w="med" len="med"/>
                      <a:tailEnd type="none" w="med" len="med"/>
                    </a:lnL>
                  </a:tcPr>
                </a:tc>
                <a:tc>
                  <a:txBody>
                    <a:bodyPr/>
                    <a:lstStyle/>
                    <a:p>
                      <a:pPr algn="ctr" fontAlgn="b"/>
                      <a:r>
                        <a:rPr lang="en-US" sz="900" u="none" strike="noStrike" dirty="0">
                          <a:effectLst/>
                        </a:rPr>
                        <a:t>100%</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en-US" sz="900" u="none" strike="noStrike" dirty="0">
                          <a:effectLst/>
                        </a:rPr>
                        <a:t>-43%</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en-US" sz="900" u="none" strike="noStrike" dirty="0">
                          <a:effectLst/>
                        </a:rPr>
                        <a:t>-37%</a:t>
                      </a:r>
                      <a:endParaRPr lang="en-US" sz="9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459910864"/>
                  </a:ext>
                </a:extLst>
              </a:tr>
              <a:tr h="271473">
                <a:tc>
                  <a:txBody>
                    <a:bodyPr/>
                    <a:lstStyle/>
                    <a:p>
                      <a:pPr algn="ctr" fontAlgn="ctr"/>
                      <a:r>
                        <a:rPr lang="en-US" sz="900" b="1" u="none" strike="noStrike" dirty="0">
                          <a:effectLst/>
                        </a:rPr>
                        <a:t>Petal.Length</a:t>
                      </a:r>
                      <a:endParaRPr lang="en-US" sz="900" b="1" i="0" u="none" strike="noStrike" dirty="0">
                        <a:solidFill>
                          <a:srgbClr val="404040"/>
                        </a:solidFill>
                        <a:effectLst/>
                        <a:latin typeface="Arial" panose="020B0604020202020204" pitchFamily="34" charset="0"/>
                      </a:endParaRPr>
                    </a:p>
                  </a:txBody>
                  <a:tcPr marL="9525" marR="9525" marT="9525" marB="0" anchor="ctr">
                    <a:lnR w="28575" cap="flat" cmpd="sng" algn="ctr">
                      <a:solidFill>
                        <a:srgbClr val="0070C0"/>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b"/>
                      <a:endParaRPr lang="en-US" sz="900" b="0" i="0" u="none" strike="noStrike" dirty="0">
                        <a:solidFill>
                          <a:srgbClr val="000000"/>
                        </a:solidFill>
                        <a:effectLst/>
                        <a:latin typeface="Arial" panose="020B0604020202020204" pitchFamily="34" charset="0"/>
                      </a:endParaRPr>
                    </a:p>
                  </a:txBody>
                  <a:tcPr marL="9525" marR="9525" marT="9525" marB="0" anchor="ctr">
                    <a:lnL w="28575" cap="flat" cmpd="sng" algn="ctr">
                      <a:solidFill>
                        <a:srgbClr val="0070C0"/>
                      </a:solidFill>
                      <a:prstDash val="solid"/>
                      <a:round/>
                      <a:headEnd type="none" w="med" len="med"/>
                      <a:tailEnd type="none" w="med" len="med"/>
                    </a:lnL>
                  </a:tcPr>
                </a:tc>
                <a:tc>
                  <a:txBody>
                    <a:bodyPr/>
                    <a:lstStyle/>
                    <a:p>
                      <a:pPr algn="ctr" fontAlgn="b"/>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en-US" sz="900" u="none" strike="noStrike" dirty="0">
                          <a:effectLst/>
                        </a:rPr>
                        <a:t>100%</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en-US" sz="900" u="none" strike="noStrike" dirty="0">
                          <a:effectLst/>
                        </a:rPr>
                        <a:t>96%</a:t>
                      </a:r>
                      <a:endParaRPr lang="en-US" sz="900" b="0" i="0" u="none" strike="noStrike" dirty="0">
                        <a:solidFill>
                          <a:srgbClr val="9C0006"/>
                        </a:solidFill>
                        <a:effectLst/>
                        <a:latin typeface="Arial" panose="020B0604020202020204" pitchFamily="34" charset="0"/>
                      </a:endParaRPr>
                    </a:p>
                  </a:txBody>
                  <a:tcPr marL="9525" marR="9525" marT="9525" marB="0" anchor="ctr">
                    <a:solidFill>
                      <a:schemeClr val="tx2">
                        <a:lumMod val="40000"/>
                        <a:lumOff val="60000"/>
                      </a:schemeClr>
                    </a:solidFill>
                  </a:tcPr>
                </a:tc>
                <a:extLst>
                  <a:ext uri="{0D108BD9-81ED-4DB2-BD59-A6C34878D82A}">
                    <a16:rowId xmlns:a16="http://schemas.microsoft.com/office/drawing/2014/main" val="1113485188"/>
                  </a:ext>
                </a:extLst>
              </a:tr>
              <a:tr h="271473">
                <a:tc>
                  <a:txBody>
                    <a:bodyPr/>
                    <a:lstStyle/>
                    <a:p>
                      <a:pPr algn="ctr" fontAlgn="ctr"/>
                      <a:r>
                        <a:rPr lang="en-US" sz="900" b="1" u="none" strike="noStrike" dirty="0">
                          <a:effectLst/>
                        </a:rPr>
                        <a:t>Petal.Width</a:t>
                      </a:r>
                      <a:endParaRPr lang="en-US" sz="900" b="1" i="0" u="none" strike="noStrike" dirty="0">
                        <a:solidFill>
                          <a:srgbClr val="404040"/>
                        </a:solidFill>
                        <a:effectLst/>
                        <a:latin typeface="Arial" panose="020B0604020202020204" pitchFamily="34" charset="0"/>
                      </a:endParaRPr>
                    </a:p>
                  </a:txBody>
                  <a:tcPr marL="9525" marR="9525" marT="9525" marB="0" anchor="ctr">
                    <a:lnR w="28575" cap="flat" cmpd="sng" algn="ctr">
                      <a:solidFill>
                        <a:srgbClr val="0070C0"/>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bg1">
                        <a:lumMod val="95000"/>
                      </a:schemeClr>
                    </a:solidFill>
                  </a:tcPr>
                </a:tc>
                <a:tc>
                  <a:txBody>
                    <a:bodyPr/>
                    <a:lstStyle/>
                    <a:p>
                      <a:pPr algn="ctr" fontAlgn="b"/>
                      <a:endParaRPr lang="en-US" sz="900" b="0" i="0" u="none" strike="noStrike" dirty="0">
                        <a:solidFill>
                          <a:srgbClr val="000000"/>
                        </a:solidFill>
                        <a:effectLst/>
                        <a:latin typeface="Arial" panose="020B0604020202020204" pitchFamily="34" charset="0"/>
                      </a:endParaRPr>
                    </a:p>
                  </a:txBody>
                  <a:tcPr marL="9525" marR="9525" marT="9525" marB="0" anchor="ctr">
                    <a:lnL w="28575" cap="flat" cmpd="sng" algn="ctr">
                      <a:solidFill>
                        <a:srgbClr val="0070C0"/>
                      </a:solidFill>
                      <a:prstDash val="solid"/>
                      <a:round/>
                      <a:headEnd type="none" w="med" len="med"/>
                      <a:tailEnd type="none" w="med" len="med"/>
                    </a:lnL>
                  </a:tcPr>
                </a:tc>
                <a:tc>
                  <a:txBody>
                    <a:bodyPr/>
                    <a:lstStyle/>
                    <a:p>
                      <a:pPr algn="ctr" fontAlgn="b"/>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en-US" sz="900" u="none" strike="noStrike" dirty="0">
                          <a:effectLst/>
                        </a:rPr>
                        <a:t>100%</a:t>
                      </a:r>
                      <a:endParaRPr lang="en-US" sz="9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901635684"/>
                  </a:ext>
                </a:extLst>
              </a:tr>
            </a:tbl>
          </a:graphicData>
        </a:graphic>
      </p:graphicFrame>
      <p:sp>
        <p:nvSpPr>
          <p:cNvPr id="29" name="TextBox 28">
            <a:extLst>
              <a:ext uri="{FF2B5EF4-FFF2-40B4-BE49-F238E27FC236}">
                <a16:creationId xmlns:a16="http://schemas.microsoft.com/office/drawing/2014/main" id="{1F5D028B-8630-46DC-BCD8-A99F947A0AE2}"/>
              </a:ext>
            </a:extLst>
          </p:cNvPr>
          <p:cNvSpPr txBox="1"/>
          <p:nvPr/>
        </p:nvSpPr>
        <p:spPr>
          <a:xfrm>
            <a:off x="1483788" y="3138262"/>
            <a:ext cx="2057400" cy="261610"/>
          </a:xfrm>
          <a:prstGeom prst="rect">
            <a:avLst/>
          </a:prstGeom>
          <a:noFill/>
        </p:spPr>
        <p:txBody>
          <a:bodyPr wrap="square" rtlCol="0">
            <a:spAutoFit/>
          </a:bodyPr>
          <a:lstStyle/>
          <a:p>
            <a:r>
              <a:rPr lang="en-US" b="1" dirty="0"/>
              <a:t>Correlation Matrix Plot</a:t>
            </a:r>
          </a:p>
        </p:txBody>
      </p:sp>
      <p:sp>
        <p:nvSpPr>
          <p:cNvPr id="31" name="TextBox 30">
            <a:extLst>
              <a:ext uri="{FF2B5EF4-FFF2-40B4-BE49-F238E27FC236}">
                <a16:creationId xmlns:a16="http://schemas.microsoft.com/office/drawing/2014/main" id="{0DA004EB-8374-4A12-B397-CBD2C50D29A1}"/>
              </a:ext>
            </a:extLst>
          </p:cNvPr>
          <p:cNvSpPr txBox="1"/>
          <p:nvPr/>
        </p:nvSpPr>
        <p:spPr>
          <a:xfrm>
            <a:off x="6313488" y="3142627"/>
            <a:ext cx="2057400" cy="261610"/>
          </a:xfrm>
          <a:prstGeom prst="rect">
            <a:avLst/>
          </a:prstGeom>
          <a:noFill/>
        </p:spPr>
        <p:txBody>
          <a:bodyPr wrap="square" rtlCol="0">
            <a:spAutoFit/>
          </a:bodyPr>
          <a:lstStyle/>
          <a:p>
            <a:r>
              <a:rPr lang="en-US" b="1" dirty="0"/>
              <a:t>Correlation Matrix </a:t>
            </a:r>
          </a:p>
        </p:txBody>
      </p:sp>
      <p:sp>
        <p:nvSpPr>
          <p:cNvPr id="30" name="Rectangle: Rounded Corners 29">
            <a:extLst>
              <a:ext uri="{FF2B5EF4-FFF2-40B4-BE49-F238E27FC236}">
                <a16:creationId xmlns:a16="http://schemas.microsoft.com/office/drawing/2014/main" id="{FD226FAA-910D-441C-BE0B-ADF93997CFCC}"/>
              </a:ext>
            </a:extLst>
          </p:cNvPr>
          <p:cNvSpPr/>
          <p:nvPr/>
        </p:nvSpPr>
        <p:spPr bwMode="auto">
          <a:xfrm>
            <a:off x="5559094" y="5036522"/>
            <a:ext cx="3296237" cy="1295400"/>
          </a:xfrm>
          <a:prstGeom prst="roundRect">
            <a:avLst/>
          </a:prstGeom>
          <a:solidFill>
            <a:srgbClr val="D8CBCB"/>
          </a:solidFill>
          <a:ln>
            <a:solidFill>
              <a:srgbClr val="80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ingdings" panose="05000000000000000000" pitchFamily="2" charset="2"/>
              <a:buChar char="§"/>
              <a:tabLst/>
            </a:pPr>
            <a:r>
              <a:rPr lang="en-US" b="1" dirty="0">
                <a:solidFill>
                  <a:schemeClr val="tx1"/>
                </a:solidFill>
                <a:latin typeface="+mn-lt"/>
                <a:ea typeface="+mn-ea"/>
                <a:cs typeface="+mn-cs"/>
              </a:rPr>
              <a:t>Petal Width and Petal Length attributes are highly correlated to each other</a:t>
            </a:r>
          </a:p>
          <a:p>
            <a:pPr marL="234950" marR="0" indent="-234950" algn="l" defTabSz="914400" rtl="0" eaLnBrk="1" fontAlgn="base" latinLnBrk="0" hangingPunct="1">
              <a:lnSpc>
                <a:spcPct val="100000"/>
              </a:lnSpc>
              <a:spcBef>
                <a:spcPct val="100000"/>
              </a:spcBef>
              <a:spcAft>
                <a:spcPct val="0"/>
              </a:spcAft>
              <a:buClrTx/>
              <a:buSzTx/>
              <a:buFont typeface="Wingdings" panose="05000000000000000000" pitchFamily="2" charset="2"/>
              <a:buChar char="§"/>
              <a:tabLst/>
            </a:pPr>
            <a:r>
              <a:rPr lang="en-US" b="1" dirty="0">
                <a:solidFill>
                  <a:schemeClr val="tx1"/>
                </a:solidFill>
              </a:rPr>
              <a:t>Only one of the two attributes should be kept in the model</a:t>
            </a:r>
            <a:endParaRPr lang="en-US" b="1" dirty="0">
              <a:solidFill>
                <a:schemeClr val="tx1"/>
              </a:solidFill>
              <a:latin typeface="+mn-lt"/>
              <a:ea typeface="+mn-ea"/>
              <a:cs typeface="+mn-cs"/>
            </a:endParaRPr>
          </a:p>
        </p:txBody>
      </p:sp>
    </p:spTree>
    <p:extLst>
      <p:ext uri="{BB962C8B-B14F-4D97-AF65-F5344CB8AC3E}">
        <p14:creationId xmlns:p14="http://schemas.microsoft.com/office/powerpoint/2010/main" val="2173723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500"/>
                                        <p:tgtEl>
                                          <p:spTgt spid="24"/>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fade">
                                      <p:cBhvr>
                                        <p:cTn id="67" dur="500"/>
                                        <p:tgtEl>
                                          <p:spTgt spid="2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500"/>
                                        <p:tgtEl>
                                          <p:spTgt spid="31"/>
                                        </p:tgtEl>
                                      </p:cBhvr>
                                    </p:animEffect>
                                  </p:childTnLst>
                                </p:cTn>
                              </p:par>
                              <p:par>
                                <p:cTn id="73" presetID="10" presetClass="entr" presetSubtype="0" fill="hold" nodeType="with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fade">
                                      <p:cBhvr>
                                        <p:cTn id="75" dur="500"/>
                                        <p:tgtEl>
                                          <p:spTgt spid="28"/>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fade">
                                      <p:cBhvr>
                                        <p:cTn id="8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8" grpId="0" animBg="1"/>
      <p:bldP spid="13" grpId="0" animBg="1"/>
      <p:bldP spid="14" grpId="0" animBg="1"/>
      <p:bldP spid="15" grpId="0" animBg="1"/>
      <p:bldP spid="24" grpId="0" animBg="1"/>
      <p:bldP spid="29" grpId="0"/>
      <p:bldP spid="31" grpId="0"/>
      <p:bldP spid="3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6B8F04-AB77-4BC8-83E7-E25B3969B3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3912" y="571500"/>
            <a:ext cx="5715000" cy="5715000"/>
          </a:xfrm>
          <a:prstGeom prst="rect">
            <a:avLst/>
          </a:prstGeom>
        </p:spPr>
      </p:pic>
      <p:sp>
        <p:nvSpPr>
          <p:cNvPr id="4" name="Rectangle 3">
            <a:extLst>
              <a:ext uri="{FF2B5EF4-FFF2-40B4-BE49-F238E27FC236}">
                <a16:creationId xmlns:a16="http://schemas.microsoft.com/office/drawing/2014/main" id="{F8C02756-0492-4F2C-9C2F-DFBB75C1FC02}"/>
              </a:ext>
            </a:extLst>
          </p:cNvPr>
          <p:cNvSpPr/>
          <p:nvPr/>
        </p:nvSpPr>
        <p:spPr bwMode="auto">
          <a:xfrm>
            <a:off x="3236912" y="6629400"/>
            <a:ext cx="34290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TIME SERIES MODELING</a:t>
            </a:r>
          </a:p>
        </p:txBody>
      </p:sp>
    </p:spTree>
    <p:extLst>
      <p:ext uri="{BB962C8B-B14F-4D97-AF65-F5344CB8AC3E}">
        <p14:creationId xmlns:p14="http://schemas.microsoft.com/office/powerpoint/2010/main" val="34599891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F172E48-A959-4499-9CF7-30DFD273532B}"/>
              </a:ext>
            </a:extLst>
          </p:cNvPr>
          <p:cNvSpPr/>
          <p:nvPr/>
        </p:nvSpPr>
        <p:spPr bwMode="auto">
          <a:xfrm>
            <a:off x="3236912" y="6629400"/>
            <a:ext cx="34290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LINEAR REGRESSION</a:t>
            </a:r>
          </a:p>
        </p:txBody>
      </p:sp>
      <p:sp>
        <p:nvSpPr>
          <p:cNvPr id="3" name="Rectangle 2">
            <a:extLst>
              <a:ext uri="{FF2B5EF4-FFF2-40B4-BE49-F238E27FC236}">
                <a16:creationId xmlns:a16="http://schemas.microsoft.com/office/drawing/2014/main" id="{C7F55680-107C-4A14-AD1A-592749FC7605}"/>
              </a:ext>
            </a:extLst>
          </p:cNvPr>
          <p:cNvSpPr/>
          <p:nvPr/>
        </p:nvSpPr>
        <p:spPr bwMode="auto">
          <a:xfrm>
            <a:off x="303212" y="76200"/>
            <a:ext cx="8867776" cy="304800"/>
          </a:xfrm>
          <a:prstGeom prst="rect">
            <a:avLst/>
          </a:prstGeom>
          <a:solidFill>
            <a:srgbClr val="CBD3D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rPr>
              <a:t>UNDERSTANDING LINEAR REGRESSION OUTPUT</a:t>
            </a:r>
            <a:endParaRPr lang="en-US" sz="1200" b="1" dirty="0">
              <a:solidFill>
                <a:schemeClr val="tx1"/>
              </a:solidFill>
              <a:latin typeface="+mn-lt"/>
              <a:ea typeface="+mn-ea"/>
              <a:cs typeface="+mn-cs"/>
            </a:endParaRPr>
          </a:p>
        </p:txBody>
      </p:sp>
      <p:grpSp>
        <p:nvGrpSpPr>
          <p:cNvPr id="30" name="Group 29">
            <a:extLst>
              <a:ext uri="{FF2B5EF4-FFF2-40B4-BE49-F238E27FC236}">
                <a16:creationId xmlns:a16="http://schemas.microsoft.com/office/drawing/2014/main" id="{4E8AFDB1-FBD5-462B-BF3E-3DF5DF39CA67}"/>
              </a:ext>
            </a:extLst>
          </p:cNvPr>
          <p:cNvGrpSpPr/>
          <p:nvPr/>
        </p:nvGrpSpPr>
        <p:grpSpPr>
          <a:xfrm>
            <a:off x="151530" y="474049"/>
            <a:ext cx="5401282" cy="2909699"/>
            <a:chOff x="159730" y="700275"/>
            <a:chExt cx="5401282" cy="2909699"/>
          </a:xfrm>
        </p:grpSpPr>
        <p:sp>
          <p:nvSpPr>
            <p:cNvPr id="29" name="Rectangle: Rounded Corners 28">
              <a:extLst>
                <a:ext uri="{FF2B5EF4-FFF2-40B4-BE49-F238E27FC236}">
                  <a16:creationId xmlns:a16="http://schemas.microsoft.com/office/drawing/2014/main" id="{E71056E9-F43F-4333-ABF8-A4CD09656059}"/>
                </a:ext>
              </a:extLst>
            </p:cNvPr>
            <p:cNvSpPr/>
            <p:nvPr/>
          </p:nvSpPr>
          <p:spPr bwMode="auto">
            <a:xfrm>
              <a:off x="159730" y="700275"/>
              <a:ext cx="5401282" cy="2909699"/>
            </a:xfrm>
            <a:prstGeom prst="roundRect">
              <a:avLst>
                <a:gd name="adj" fmla="val 5961"/>
              </a:avLst>
            </a:prstGeom>
            <a:solidFill>
              <a:schemeClr val="bg1"/>
            </a:solidFill>
            <a:ln w="19050">
              <a:solidFill>
                <a:srgbClr val="800000"/>
              </a:solidFill>
              <a:prstDash val="sysDash"/>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pic>
          <p:nvPicPr>
            <p:cNvPr id="4" name="Picture 3">
              <a:extLst>
                <a:ext uri="{FF2B5EF4-FFF2-40B4-BE49-F238E27FC236}">
                  <a16:creationId xmlns:a16="http://schemas.microsoft.com/office/drawing/2014/main" id="{B1387844-B32F-46D5-9943-C45418C5CB71}"/>
                </a:ext>
              </a:extLst>
            </p:cNvPr>
            <p:cNvPicPr>
              <a:picLocks noChangeAspect="1"/>
            </p:cNvPicPr>
            <p:nvPr/>
          </p:nvPicPr>
          <p:blipFill rotWithShape="1">
            <a:blip r:embed="rId2"/>
            <a:srcRect r="16050" b="3679"/>
            <a:stretch/>
          </p:blipFill>
          <p:spPr>
            <a:xfrm>
              <a:off x="303212" y="762001"/>
              <a:ext cx="5181600" cy="2743200"/>
            </a:xfrm>
            <a:prstGeom prst="rect">
              <a:avLst/>
            </a:prstGeom>
          </p:spPr>
        </p:pic>
      </p:grpSp>
      <p:grpSp>
        <p:nvGrpSpPr>
          <p:cNvPr id="9" name="Group 8">
            <a:extLst>
              <a:ext uri="{FF2B5EF4-FFF2-40B4-BE49-F238E27FC236}">
                <a16:creationId xmlns:a16="http://schemas.microsoft.com/office/drawing/2014/main" id="{89E44909-5E65-43F9-BFA6-56E2B66239CD}"/>
              </a:ext>
            </a:extLst>
          </p:cNvPr>
          <p:cNvGrpSpPr/>
          <p:nvPr/>
        </p:nvGrpSpPr>
        <p:grpSpPr>
          <a:xfrm>
            <a:off x="211192" y="619594"/>
            <a:ext cx="5265420" cy="373380"/>
            <a:chOff x="219392" y="845820"/>
            <a:chExt cx="5265420" cy="373380"/>
          </a:xfrm>
        </p:grpSpPr>
        <p:sp>
          <p:nvSpPr>
            <p:cNvPr id="5" name="Rectangle 4">
              <a:extLst>
                <a:ext uri="{FF2B5EF4-FFF2-40B4-BE49-F238E27FC236}">
                  <a16:creationId xmlns:a16="http://schemas.microsoft.com/office/drawing/2014/main" id="{224E8A3A-7086-4A7D-9BAE-60DC1536339F}"/>
                </a:ext>
              </a:extLst>
            </p:cNvPr>
            <p:cNvSpPr/>
            <p:nvPr/>
          </p:nvSpPr>
          <p:spPr bwMode="auto">
            <a:xfrm>
              <a:off x="303212" y="914400"/>
              <a:ext cx="5181600" cy="304800"/>
            </a:xfrm>
            <a:prstGeom prst="rect">
              <a:avLst/>
            </a:prstGeom>
            <a:solidFill>
              <a:srgbClr val="006666">
                <a:alpha val="20000"/>
              </a:srgbClr>
            </a:solidFill>
            <a:ln w="19050">
              <a:solidFill>
                <a:srgbClr val="00206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7" name="Oval 6">
              <a:extLst>
                <a:ext uri="{FF2B5EF4-FFF2-40B4-BE49-F238E27FC236}">
                  <a16:creationId xmlns:a16="http://schemas.microsoft.com/office/drawing/2014/main" id="{B33A64D2-A38A-439E-A606-30A835A8B7DB}"/>
                </a:ext>
              </a:extLst>
            </p:cNvPr>
            <p:cNvSpPr/>
            <p:nvPr/>
          </p:nvSpPr>
          <p:spPr bwMode="auto">
            <a:xfrm>
              <a:off x="219392" y="845820"/>
              <a:ext cx="137160" cy="13716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800" b="1" dirty="0">
                  <a:solidFill>
                    <a:schemeClr val="bg1"/>
                  </a:solidFill>
                  <a:latin typeface="+mn-lt"/>
                  <a:ea typeface="+mn-ea"/>
                  <a:cs typeface="+mn-cs"/>
                </a:rPr>
                <a:t>1</a:t>
              </a:r>
            </a:p>
          </p:txBody>
        </p:sp>
      </p:grpSp>
      <p:grpSp>
        <p:nvGrpSpPr>
          <p:cNvPr id="10" name="Group 9">
            <a:extLst>
              <a:ext uri="{FF2B5EF4-FFF2-40B4-BE49-F238E27FC236}">
                <a16:creationId xmlns:a16="http://schemas.microsoft.com/office/drawing/2014/main" id="{4F67F4E6-0DF4-4804-BDDF-40DF28FC3DCA}"/>
              </a:ext>
            </a:extLst>
          </p:cNvPr>
          <p:cNvGrpSpPr/>
          <p:nvPr/>
        </p:nvGrpSpPr>
        <p:grpSpPr>
          <a:xfrm>
            <a:off x="5649279" y="610100"/>
            <a:ext cx="3954780" cy="382874"/>
            <a:chOff x="5657479" y="836326"/>
            <a:chExt cx="3954780" cy="382874"/>
          </a:xfrm>
        </p:grpSpPr>
        <p:sp>
          <p:nvSpPr>
            <p:cNvPr id="6" name="Rectangle 5">
              <a:extLst>
                <a:ext uri="{FF2B5EF4-FFF2-40B4-BE49-F238E27FC236}">
                  <a16:creationId xmlns:a16="http://schemas.microsoft.com/office/drawing/2014/main" id="{A6FECF50-8DA0-47F2-9F35-93E2E0F3E84D}"/>
                </a:ext>
              </a:extLst>
            </p:cNvPr>
            <p:cNvSpPr/>
            <p:nvPr/>
          </p:nvSpPr>
          <p:spPr bwMode="auto">
            <a:xfrm>
              <a:off x="5726059" y="914400"/>
              <a:ext cx="3886200" cy="304800"/>
            </a:xfrm>
            <a:prstGeom prst="rect">
              <a:avLst/>
            </a:prstGeom>
            <a:solidFill>
              <a:schemeClr val="bg1">
                <a:lumMod val="95000"/>
                <a:alpha val="20000"/>
              </a:schemeClr>
            </a:solidFill>
            <a:ln w="19050">
              <a:solidFill>
                <a:srgbClr val="00206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000" dirty="0">
                  <a:solidFill>
                    <a:schemeClr val="tx1"/>
                  </a:solidFill>
                  <a:latin typeface="+mn-lt"/>
                  <a:ea typeface="+mn-ea"/>
                  <a:cs typeface="+mn-cs"/>
                </a:rPr>
                <a:t>Sepal Length is regressed against Sepal Width &amp; Petal Length</a:t>
              </a:r>
            </a:p>
          </p:txBody>
        </p:sp>
        <p:sp>
          <p:nvSpPr>
            <p:cNvPr id="8" name="Oval 7">
              <a:extLst>
                <a:ext uri="{FF2B5EF4-FFF2-40B4-BE49-F238E27FC236}">
                  <a16:creationId xmlns:a16="http://schemas.microsoft.com/office/drawing/2014/main" id="{0F2670EC-C5DB-449F-AEDE-375F8E5A5F7E}"/>
                </a:ext>
              </a:extLst>
            </p:cNvPr>
            <p:cNvSpPr/>
            <p:nvPr/>
          </p:nvSpPr>
          <p:spPr bwMode="auto">
            <a:xfrm>
              <a:off x="5657479" y="836326"/>
              <a:ext cx="137160" cy="13716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800" b="1" dirty="0">
                  <a:solidFill>
                    <a:schemeClr val="bg1"/>
                  </a:solidFill>
                  <a:latin typeface="+mn-lt"/>
                  <a:ea typeface="+mn-ea"/>
                  <a:cs typeface="+mn-cs"/>
                </a:rPr>
                <a:t>1</a:t>
              </a:r>
            </a:p>
          </p:txBody>
        </p:sp>
      </p:grpSp>
      <p:sp>
        <p:nvSpPr>
          <p:cNvPr id="12" name="Rectangle 11">
            <a:extLst>
              <a:ext uri="{FF2B5EF4-FFF2-40B4-BE49-F238E27FC236}">
                <a16:creationId xmlns:a16="http://schemas.microsoft.com/office/drawing/2014/main" id="{E04A811F-427C-4ECF-AE6A-328D2FE2E711}"/>
              </a:ext>
            </a:extLst>
          </p:cNvPr>
          <p:cNvSpPr/>
          <p:nvPr/>
        </p:nvSpPr>
        <p:spPr bwMode="auto">
          <a:xfrm>
            <a:off x="295012" y="1114298"/>
            <a:ext cx="5181600" cy="449580"/>
          </a:xfrm>
          <a:prstGeom prst="rect">
            <a:avLst/>
          </a:prstGeom>
          <a:solidFill>
            <a:srgbClr val="006666">
              <a:alpha val="20000"/>
            </a:srgbClr>
          </a:solidFill>
          <a:ln w="19050">
            <a:solidFill>
              <a:srgbClr val="00206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3" name="Oval 12">
            <a:extLst>
              <a:ext uri="{FF2B5EF4-FFF2-40B4-BE49-F238E27FC236}">
                <a16:creationId xmlns:a16="http://schemas.microsoft.com/office/drawing/2014/main" id="{0CFEBB14-299B-4F69-98EC-2BAAFCB02852}"/>
              </a:ext>
            </a:extLst>
          </p:cNvPr>
          <p:cNvSpPr/>
          <p:nvPr/>
        </p:nvSpPr>
        <p:spPr bwMode="auto">
          <a:xfrm>
            <a:off x="211192" y="1075862"/>
            <a:ext cx="137160" cy="13716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800" b="1" dirty="0">
                <a:solidFill>
                  <a:schemeClr val="bg1"/>
                </a:solidFill>
                <a:latin typeface="+mn-lt"/>
                <a:ea typeface="+mn-ea"/>
                <a:cs typeface="+mn-cs"/>
              </a:rPr>
              <a:t>2</a:t>
            </a:r>
          </a:p>
        </p:txBody>
      </p:sp>
      <p:sp>
        <p:nvSpPr>
          <p:cNvPr id="15" name="Rectangle 14">
            <a:extLst>
              <a:ext uri="{FF2B5EF4-FFF2-40B4-BE49-F238E27FC236}">
                <a16:creationId xmlns:a16="http://schemas.microsoft.com/office/drawing/2014/main" id="{61AA18BF-2C06-4440-9757-F4E993A0D731}"/>
              </a:ext>
            </a:extLst>
          </p:cNvPr>
          <p:cNvSpPr/>
          <p:nvPr/>
        </p:nvSpPr>
        <p:spPr bwMode="auto">
          <a:xfrm>
            <a:off x="5717859" y="1193476"/>
            <a:ext cx="3886200" cy="304800"/>
          </a:xfrm>
          <a:prstGeom prst="rect">
            <a:avLst/>
          </a:prstGeom>
          <a:solidFill>
            <a:schemeClr val="bg1">
              <a:lumMod val="95000"/>
              <a:alpha val="20000"/>
            </a:schemeClr>
          </a:solidFill>
          <a:ln w="19050">
            <a:solidFill>
              <a:srgbClr val="00206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000" dirty="0">
                <a:solidFill>
                  <a:schemeClr val="tx1"/>
                </a:solidFill>
                <a:latin typeface="+mn-lt"/>
                <a:ea typeface="+mn-ea"/>
                <a:cs typeface="+mn-cs"/>
              </a:rPr>
              <a:t>Summary statistics of residual distribution</a:t>
            </a:r>
          </a:p>
        </p:txBody>
      </p:sp>
      <p:sp>
        <p:nvSpPr>
          <p:cNvPr id="16" name="Oval 15">
            <a:extLst>
              <a:ext uri="{FF2B5EF4-FFF2-40B4-BE49-F238E27FC236}">
                <a16:creationId xmlns:a16="http://schemas.microsoft.com/office/drawing/2014/main" id="{866DFD15-4D18-4811-BD6C-AF34D2D3875B}"/>
              </a:ext>
            </a:extLst>
          </p:cNvPr>
          <p:cNvSpPr/>
          <p:nvPr/>
        </p:nvSpPr>
        <p:spPr bwMode="auto">
          <a:xfrm>
            <a:off x="5649279" y="1115402"/>
            <a:ext cx="137160" cy="13716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800" b="1" dirty="0">
                <a:solidFill>
                  <a:schemeClr val="bg1"/>
                </a:solidFill>
                <a:latin typeface="+mn-lt"/>
                <a:ea typeface="+mn-ea"/>
                <a:cs typeface="+mn-cs"/>
              </a:rPr>
              <a:t>2</a:t>
            </a:r>
          </a:p>
        </p:txBody>
      </p:sp>
      <p:sp>
        <p:nvSpPr>
          <p:cNvPr id="17" name="Rectangle 16">
            <a:extLst>
              <a:ext uri="{FF2B5EF4-FFF2-40B4-BE49-F238E27FC236}">
                <a16:creationId xmlns:a16="http://schemas.microsoft.com/office/drawing/2014/main" id="{42EC634B-9DB1-4E4B-8A46-DDAA74AB03A7}"/>
              </a:ext>
            </a:extLst>
          </p:cNvPr>
          <p:cNvSpPr/>
          <p:nvPr/>
        </p:nvSpPr>
        <p:spPr bwMode="auto">
          <a:xfrm>
            <a:off x="1285612" y="1831174"/>
            <a:ext cx="685800" cy="609600"/>
          </a:xfrm>
          <a:prstGeom prst="rect">
            <a:avLst/>
          </a:prstGeom>
          <a:solidFill>
            <a:srgbClr val="006666">
              <a:alpha val="20000"/>
            </a:srgbClr>
          </a:solidFill>
          <a:ln w="19050">
            <a:solidFill>
              <a:srgbClr val="00206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8" name="Rectangle 17">
            <a:extLst>
              <a:ext uri="{FF2B5EF4-FFF2-40B4-BE49-F238E27FC236}">
                <a16:creationId xmlns:a16="http://schemas.microsoft.com/office/drawing/2014/main" id="{CA876490-A851-43FA-A173-00C0830A64F6}"/>
              </a:ext>
            </a:extLst>
          </p:cNvPr>
          <p:cNvSpPr/>
          <p:nvPr/>
        </p:nvSpPr>
        <p:spPr bwMode="auto">
          <a:xfrm>
            <a:off x="2005830" y="1831174"/>
            <a:ext cx="803781" cy="609600"/>
          </a:xfrm>
          <a:prstGeom prst="rect">
            <a:avLst/>
          </a:prstGeom>
          <a:solidFill>
            <a:srgbClr val="006666">
              <a:alpha val="20000"/>
            </a:srgbClr>
          </a:solidFill>
          <a:ln w="19050">
            <a:solidFill>
              <a:srgbClr val="00206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9" name="Rectangle 18">
            <a:extLst>
              <a:ext uri="{FF2B5EF4-FFF2-40B4-BE49-F238E27FC236}">
                <a16:creationId xmlns:a16="http://schemas.microsoft.com/office/drawing/2014/main" id="{A3E3E350-D7C6-42C0-98BB-E1DF4CD6BFE5}"/>
              </a:ext>
            </a:extLst>
          </p:cNvPr>
          <p:cNvSpPr/>
          <p:nvPr/>
        </p:nvSpPr>
        <p:spPr bwMode="auto">
          <a:xfrm>
            <a:off x="2844029" y="1831174"/>
            <a:ext cx="1641983" cy="609600"/>
          </a:xfrm>
          <a:prstGeom prst="rect">
            <a:avLst/>
          </a:prstGeom>
          <a:solidFill>
            <a:srgbClr val="006666">
              <a:alpha val="20000"/>
            </a:srgbClr>
          </a:solidFill>
          <a:ln w="19050">
            <a:solidFill>
              <a:srgbClr val="00206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0" name="Oval 19">
            <a:extLst>
              <a:ext uri="{FF2B5EF4-FFF2-40B4-BE49-F238E27FC236}">
                <a16:creationId xmlns:a16="http://schemas.microsoft.com/office/drawing/2014/main" id="{61E5C7AD-8FBF-4FCF-ACBF-4FA3184DC424}"/>
              </a:ext>
            </a:extLst>
          </p:cNvPr>
          <p:cNvSpPr/>
          <p:nvPr/>
        </p:nvSpPr>
        <p:spPr bwMode="auto">
          <a:xfrm>
            <a:off x="1559932" y="1721647"/>
            <a:ext cx="137160" cy="13716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800" b="1" dirty="0">
                <a:solidFill>
                  <a:schemeClr val="bg1"/>
                </a:solidFill>
              </a:rPr>
              <a:t>3</a:t>
            </a:r>
            <a:endParaRPr lang="en-US" sz="800" b="1" dirty="0">
              <a:solidFill>
                <a:schemeClr val="bg1"/>
              </a:solidFill>
              <a:latin typeface="+mn-lt"/>
              <a:ea typeface="+mn-ea"/>
              <a:cs typeface="+mn-cs"/>
            </a:endParaRPr>
          </a:p>
        </p:txBody>
      </p:sp>
      <p:sp>
        <p:nvSpPr>
          <p:cNvPr id="21" name="Oval 20">
            <a:extLst>
              <a:ext uri="{FF2B5EF4-FFF2-40B4-BE49-F238E27FC236}">
                <a16:creationId xmlns:a16="http://schemas.microsoft.com/office/drawing/2014/main" id="{5455F993-245C-4A5F-B41D-A3998E416540}"/>
              </a:ext>
            </a:extLst>
          </p:cNvPr>
          <p:cNvSpPr/>
          <p:nvPr/>
        </p:nvSpPr>
        <p:spPr bwMode="auto">
          <a:xfrm>
            <a:off x="2319549" y="1715785"/>
            <a:ext cx="137160" cy="13716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800" b="1" dirty="0">
                <a:solidFill>
                  <a:schemeClr val="bg1"/>
                </a:solidFill>
                <a:latin typeface="+mn-lt"/>
                <a:ea typeface="+mn-ea"/>
                <a:cs typeface="+mn-cs"/>
              </a:rPr>
              <a:t>4</a:t>
            </a:r>
          </a:p>
        </p:txBody>
      </p:sp>
      <p:sp>
        <p:nvSpPr>
          <p:cNvPr id="22" name="Oval 21">
            <a:extLst>
              <a:ext uri="{FF2B5EF4-FFF2-40B4-BE49-F238E27FC236}">
                <a16:creationId xmlns:a16="http://schemas.microsoft.com/office/drawing/2014/main" id="{4F5A51DA-62FE-4BBC-A3BA-A43E3A7ECC77}"/>
              </a:ext>
            </a:extLst>
          </p:cNvPr>
          <p:cNvSpPr/>
          <p:nvPr/>
        </p:nvSpPr>
        <p:spPr bwMode="auto">
          <a:xfrm>
            <a:off x="3527860" y="1715785"/>
            <a:ext cx="137160" cy="13716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800" b="1" dirty="0">
                <a:solidFill>
                  <a:schemeClr val="bg1"/>
                </a:solidFill>
              </a:rPr>
              <a:t>5</a:t>
            </a:r>
            <a:endParaRPr lang="en-US" sz="800" b="1" dirty="0">
              <a:solidFill>
                <a:schemeClr val="bg1"/>
              </a:solidFill>
              <a:latin typeface="+mn-lt"/>
              <a:ea typeface="+mn-ea"/>
              <a:cs typeface="+mn-cs"/>
            </a:endParaRPr>
          </a:p>
        </p:txBody>
      </p:sp>
      <p:sp>
        <p:nvSpPr>
          <p:cNvPr id="23" name="Rectangle 22">
            <a:extLst>
              <a:ext uri="{FF2B5EF4-FFF2-40B4-BE49-F238E27FC236}">
                <a16:creationId xmlns:a16="http://schemas.microsoft.com/office/drawing/2014/main" id="{5DB802A0-5E97-4B58-BF75-81C21521B94C}"/>
              </a:ext>
            </a:extLst>
          </p:cNvPr>
          <p:cNvSpPr/>
          <p:nvPr/>
        </p:nvSpPr>
        <p:spPr bwMode="auto">
          <a:xfrm>
            <a:off x="5717859" y="1794809"/>
            <a:ext cx="3886200" cy="304800"/>
          </a:xfrm>
          <a:prstGeom prst="rect">
            <a:avLst/>
          </a:prstGeom>
          <a:solidFill>
            <a:schemeClr val="bg1">
              <a:lumMod val="95000"/>
              <a:alpha val="20000"/>
            </a:schemeClr>
          </a:solidFill>
          <a:ln w="19050">
            <a:solidFill>
              <a:srgbClr val="00206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000" dirty="0">
                <a:solidFill>
                  <a:schemeClr val="tx1"/>
                </a:solidFill>
                <a:latin typeface="+mn-lt"/>
                <a:ea typeface="+mn-ea"/>
                <a:cs typeface="+mn-cs"/>
              </a:rPr>
              <a:t>Estimate values for intercept (c) and slope (</a:t>
            </a:r>
            <a:r>
              <a:rPr lang="en-US" sz="1000" dirty="0">
                <a:solidFill>
                  <a:schemeClr val="tx1"/>
                </a:solidFill>
                <a:latin typeface="+mn-lt"/>
                <a:ea typeface="+mn-ea"/>
                <a:cs typeface="+mn-cs"/>
                <a:sym typeface="Symbol" panose="05050102010706020507" pitchFamily="18" charset="2"/>
              </a:rPr>
              <a:t></a:t>
            </a:r>
            <a:r>
              <a:rPr lang="en-US" sz="1000" dirty="0">
                <a:solidFill>
                  <a:schemeClr val="tx1"/>
                </a:solidFill>
                <a:latin typeface="+mn-lt"/>
                <a:ea typeface="+mn-ea"/>
                <a:cs typeface="+mn-cs"/>
              </a:rPr>
              <a:t>)</a:t>
            </a:r>
          </a:p>
        </p:txBody>
      </p:sp>
      <p:sp>
        <p:nvSpPr>
          <p:cNvPr id="24" name="Oval 23">
            <a:extLst>
              <a:ext uri="{FF2B5EF4-FFF2-40B4-BE49-F238E27FC236}">
                <a16:creationId xmlns:a16="http://schemas.microsoft.com/office/drawing/2014/main" id="{5293A6B0-2DD9-4E05-B211-E6FFDE8E6E7A}"/>
              </a:ext>
            </a:extLst>
          </p:cNvPr>
          <p:cNvSpPr/>
          <p:nvPr/>
        </p:nvSpPr>
        <p:spPr bwMode="auto">
          <a:xfrm>
            <a:off x="5649279" y="1716735"/>
            <a:ext cx="137160" cy="13716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800" b="1" dirty="0">
                <a:solidFill>
                  <a:schemeClr val="bg1"/>
                </a:solidFill>
              </a:rPr>
              <a:t>3</a:t>
            </a:r>
            <a:endParaRPr lang="en-US" sz="800" b="1" dirty="0">
              <a:solidFill>
                <a:schemeClr val="bg1"/>
              </a:solidFill>
              <a:latin typeface="+mn-lt"/>
              <a:ea typeface="+mn-ea"/>
              <a:cs typeface="+mn-cs"/>
            </a:endParaRPr>
          </a:p>
        </p:txBody>
      </p:sp>
      <p:sp>
        <p:nvSpPr>
          <p:cNvPr id="25" name="Rectangle 24">
            <a:extLst>
              <a:ext uri="{FF2B5EF4-FFF2-40B4-BE49-F238E27FC236}">
                <a16:creationId xmlns:a16="http://schemas.microsoft.com/office/drawing/2014/main" id="{5BED294E-68FC-4378-9DF9-FB67E05CC2D1}"/>
              </a:ext>
            </a:extLst>
          </p:cNvPr>
          <p:cNvSpPr/>
          <p:nvPr/>
        </p:nvSpPr>
        <p:spPr bwMode="auto">
          <a:xfrm>
            <a:off x="5717859" y="2397841"/>
            <a:ext cx="3886200" cy="985907"/>
          </a:xfrm>
          <a:prstGeom prst="rect">
            <a:avLst/>
          </a:prstGeom>
          <a:solidFill>
            <a:schemeClr val="bg1">
              <a:lumMod val="95000"/>
              <a:alpha val="20000"/>
            </a:schemeClr>
          </a:solidFill>
          <a:ln w="19050">
            <a:solidFill>
              <a:srgbClr val="00206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000" dirty="0">
                <a:solidFill>
                  <a:schemeClr val="tx1"/>
                </a:solidFill>
                <a:latin typeface="+mn-lt"/>
                <a:ea typeface="+mn-ea"/>
                <a:cs typeface="+mn-cs"/>
              </a:rPr>
              <a:t>Standard error associated with the estimates. Multicollinearity leads to increase in error associated with th</a:t>
            </a:r>
            <a:r>
              <a:rPr lang="en-US" sz="1000" dirty="0">
                <a:solidFill>
                  <a:schemeClr val="tx1"/>
                </a:solidFill>
              </a:rPr>
              <a:t>e estimates. Variance Inflation Factor (VIF) can be used to understand increase in variance because of correlated independent variables in the model</a:t>
            </a:r>
            <a:endParaRPr lang="en-US" sz="1000" dirty="0">
              <a:solidFill>
                <a:schemeClr val="tx1"/>
              </a:solidFill>
              <a:latin typeface="+mn-lt"/>
              <a:ea typeface="+mn-ea"/>
              <a:cs typeface="+mn-cs"/>
            </a:endParaRPr>
          </a:p>
        </p:txBody>
      </p:sp>
      <p:sp>
        <p:nvSpPr>
          <p:cNvPr id="26" name="Oval 25">
            <a:extLst>
              <a:ext uri="{FF2B5EF4-FFF2-40B4-BE49-F238E27FC236}">
                <a16:creationId xmlns:a16="http://schemas.microsoft.com/office/drawing/2014/main" id="{9A7A88B4-1C61-437F-8736-1EA6064F2672}"/>
              </a:ext>
            </a:extLst>
          </p:cNvPr>
          <p:cNvSpPr/>
          <p:nvPr/>
        </p:nvSpPr>
        <p:spPr bwMode="auto">
          <a:xfrm>
            <a:off x="5649279" y="2319768"/>
            <a:ext cx="137160" cy="13716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800" b="1" dirty="0">
                <a:solidFill>
                  <a:schemeClr val="bg1"/>
                </a:solidFill>
                <a:latin typeface="+mn-lt"/>
                <a:ea typeface="+mn-ea"/>
                <a:cs typeface="+mn-cs"/>
              </a:rPr>
              <a:t>4</a:t>
            </a:r>
          </a:p>
        </p:txBody>
      </p:sp>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3AEECBD4-F527-418E-8BEF-9E41EE1AA752}"/>
                  </a:ext>
                </a:extLst>
              </p:cNvPr>
              <p:cNvSpPr/>
              <p:nvPr/>
            </p:nvSpPr>
            <p:spPr bwMode="auto">
              <a:xfrm>
                <a:off x="225221" y="3529293"/>
                <a:ext cx="3439799" cy="2995334"/>
              </a:xfrm>
              <a:prstGeom prst="rect">
                <a:avLst/>
              </a:prstGeom>
              <a:solidFill>
                <a:schemeClr val="bg1">
                  <a:lumMod val="95000"/>
                  <a:alpha val="20000"/>
                </a:schemeClr>
              </a:solidFill>
              <a:ln w="19050">
                <a:solidFill>
                  <a:srgbClr val="00206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ts val="400"/>
                  </a:spcBef>
                  <a:spcAft>
                    <a:spcPts val="400"/>
                  </a:spcAft>
                  <a:buClrTx/>
                  <a:buSzTx/>
                  <a:tabLst/>
                </a:pPr>
                <a:r>
                  <a:rPr lang="en-US" sz="1000" b="1" dirty="0">
                    <a:solidFill>
                      <a:schemeClr val="tx1"/>
                    </a:solidFill>
                    <a:latin typeface="+mn-lt"/>
                    <a:ea typeface="+mn-ea"/>
                    <a:cs typeface="+mn-cs"/>
                  </a:rPr>
                  <a:t>Significance Test: </a:t>
                </a:r>
                <a:r>
                  <a:rPr lang="en-US" sz="1000" dirty="0">
                    <a:solidFill>
                      <a:schemeClr val="tx1"/>
                    </a:solidFill>
                    <a:latin typeface="+mn-lt"/>
                    <a:ea typeface="+mn-ea"/>
                    <a:cs typeface="+mn-cs"/>
                  </a:rPr>
                  <a:t>The null hypothesis is that there is no linear relationship between independent and dependent variable i.e. slope is equal to zero</a:t>
                </a:r>
              </a:p>
              <a:p>
                <a:pPr marR="0" algn="l" defTabSz="914400" rtl="0" eaLnBrk="1" fontAlgn="base" latinLnBrk="0" hangingPunct="1">
                  <a:lnSpc>
                    <a:spcPct val="100000"/>
                  </a:lnSpc>
                  <a:spcBef>
                    <a:spcPts val="400"/>
                  </a:spcBef>
                  <a:spcAft>
                    <a:spcPts val="400"/>
                  </a:spcAft>
                  <a:buClrTx/>
                  <a:buSzTx/>
                  <a:tabLst/>
                </a:pPr>
                <a:r>
                  <a:rPr lang="en-US" sz="1000" b="1" dirty="0">
                    <a:solidFill>
                      <a:schemeClr val="tx1"/>
                    </a:solidFill>
                  </a:rPr>
                  <a:t>T-Test (Student’s T-Test): </a:t>
                </a:r>
                <a:r>
                  <a:rPr lang="en-US" sz="1000" b="1" dirty="0">
                    <a:solidFill>
                      <a:schemeClr val="tx1"/>
                    </a:solidFill>
                    <a:latin typeface="+mn-lt"/>
                    <a:ea typeface="+mn-ea"/>
                    <a:cs typeface="+mn-cs"/>
                  </a:rPr>
                  <a:t> </a:t>
                </a:r>
                <a:r>
                  <a:rPr lang="en-US" sz="1000" dirty="0">
                    <a:solidFill>
                      <a:schemeClr val="tx1"/>
                    </a:solidFill>
                    <a:latin typeface="+mn-lt"/>
                    <a:ea typeface="+mn-ea"/>
                    <a:cs typeface="+mn-cs"/>
                  </a:rPr>
                  <a:t>It compares averages of two variables and implies how different the two values are from each other and could it have happened by chance</a:t>
                </a:r>
              </a:p>
              <a:p>
                <a:pPr marR="0" algn="l" defTabSz="914400" rtl="0" eaLnBrk="1" fontAlgn="base" latinLnBrk="0" hangingPunct="1">
                  <a:lnSpc>
                    <a:spcPct val="100000"/>
                  </a:lnSpc>
                  <a:spcBef>
                    <a:spcPts val="400"/>
                  </a:spcBef>
                  <a:spcAft>
                    <a:spcPts val="400"/>
                  </a:spcAft>
                  <a:buClrTx/>
                  <a:buSzTx/>
                  <a:tabLst/>
                </a:pPr>
                <a14:m>
                  <m:oMathPara xmlns:m="http://schemas.openxmlformats.org/officeDocument/2006/math">
                    <m:oMathParaPr>
                      <m:jc m:val="centerGroup"/>
                    </m:oMathParaPr>
                    <m:oMath xmlns:m="http://schemas.openxmlformats.org/officeDocument/2006/math">
                      <m:r>
                        <a:rPr lang="en-US" sz="1000" b="1" i="1" smtClean="0">
                          <a:solidFill>
                            <a:schemeClr val="tx1"/>
                          </a:solidFill>
                          <a:latin typeface="Cambria Math" panose="02040503050406030204" pitchFamily="18" charset="0"/>
                          <a:ea typeface="+mn-ea"/>
                          <a:cs typeface="+mn-cs"/>
                        </a:rPr>
                        <m:t>𝑻</m:t>
                      </m:r>
                      <m:r>
                        <a:rPr lang="en-US" sz="1000" b="1" i="1" smtClean="0">
                          <a:solidFill>
                            <a:schemeClr val="tx1"/>
                          </a:solidFill>
                          <a:latin typeface="Cambria Math" panose="02040503050406030204" pitchFamily="18" charset="0"/>
                          <a:ea typeface="+mn-ea"/>
                          <a:cs typeface="+mn-cs"/>
                        </a:rPr>
                        <m:t> </m:t>
                      </m:r>
                      <m:r>
                        <a:rPr lang="en-US" sz="1000" b="1" i="1" smtClean="0">
                          <a:solidFill>
                            <a:schemeClr val="tx1"/>
                          </a:solidFill>
                          <a:latin typeface="Cambria Math" panose="02040503050406030204" pitchFamily="18" charset="0"/>
                          <a:ea typeface="+mn-ea"/>
                          <a:cs typeface="+mn-cs"/>
                        </a:rPr>
                        <m:t>𝑺𝒕𝒂𝒕𝒊𝒔𝒕𝒊𝒄𝒔</m:t>
                      </m:r>
                      <m:r>
                        <a:rPr lang="en-US" sz="1000" b="1" i="1" smtClean="0">
                          <a:solidFill>
                            <a:schemeClr val="tx1"/>
                          </a:solidFill>
                          <a:latin typeface="Cambria Math" panose="02040503050406030204" pitchFamily="18" charset="0"/>
                          <a:ea typeface="+mn-ea"/>
                          <a:cs typeface="+mn-cs"/>
                        </a:rPr>
                        <m:t> = </m:t>
                      </m:r>
                      <m:f>
                        <m:fPr>
                          <m:ctrlPr>
                            <a:rPr lang="en-US" sz="1000" b="1" i="1" smtClean="0">
                              <a:solidFill>
                                <a:schemeClr val="tx1"/>
                              </a:solidFill>
                              <a:latin typeface="Cambria Math" panose="02040503050406030204" pitchFamily="18" charset="0"/>
                              <a:ea typeface="+mn-ea"/>
                              <a:cs typeface="+mn-cs"/>
                            </a:rPr>
                          </m:ctrlPr>
                        </m:fPr>
                        <m:num>
                          <m:sSub>
                            <m:sSubPr>
                              <m:ctrlPr>
                                <a:rPr lang="en-US" sz="1000" b="1" i="1" smtClean="0">
                                  <a:solidFill>
                                    <a:schemeClr val="tx1"/>
                                  </a:solidFill>
                                  <a:latin typeface="Cambria Math" panose="02040503050406030204" pitchFamily="18" charset="0"/>
                                  <a:ea typeface="+mn-ea"/>
                                  <a:cs typeface="+mn-cs"/>
                                </a:rPr>
                              </m:ctrlPr>
                            </m:sSubPr>
                            <m:e>
                              <m:acc>
                                <m:accPr>
                                  <m:chr m:val="̂"/>
                                  <m:ctrlPr>
                                    <a:rPr lang="en-US" sz="1000" b="1" i="1" smtClean="0">
                                      <a:solidFill>
                                        <a:schemeClr val="tx1"/>
                                      </a:solidFill>
                                      <a:latin typeface="Cambria Math" panose="02040503050406030204" pitchFamily="18" charset="0"/>
                                      <a:ea typeface="+mn-ea"/>
                                      <a:cs typeface="+mn-cs"/>
                                    </a:rPr>
                                  </m:ctrlPr>
                                </m:accPr>
                                <m:e>
                                  <m:r>
                                    <a:rPr lang="en-US" sz="1000" b="1" i="1" smtClean="0">
                                      <a:solidFill>
                                        <a:schemeClr val="tx1"/>
                                      </a:solidFill>
                                      <a:latin typeface="Cambria Math" panose="02040503050406030204" pitchFamily="18" charset="0"/>
                                      <a:ea typeface="Cambria Math" panose="02040503050406030204" pitchFamily="18" charset="0"/>
                                    </a:rPr>
                                    <m:t>𝜷</m:t>
                                  </m:r>
                                </m:e>
                              </m:acc>
                            </m:e>
                            <m:sub>
                              <m:r>
                                <a:rPr lang="en-US" sz="1000" b="1" i="1" smtClean="0">
                                  <a:solidFill>
                                    <a:schemeClr val="tx1"/>
                                  </a:solidFill>
                                  <a:latin typeface="Cambria Math" panose="02040503050406030204" pitchFamily="18" charset="0"/>
                                  <a:ea typeface="+mn-ea"/>
                                  <a:cs typeface="+mn-cs"/>
                                </a:rPr>
                                <m:t>𝒊</m:t>
                              </m:r>
                            </m:sub>
                          </m:sSub>
                          <m:r>
                            <a:rPr lang="en-US" sz="1000" b="1" i="1" smtClean="0">
                              <a:solidFill>
                                <a:schemeClr val="tx1"/>
                              </a:solidFill>
                              <a:latin typeface="Cambria Math" panose="02040503050406030204" pitchFamily="18" charset="0"/>
                              <a:ea typeface="+mn-ea"/>
                              <a:cs typeface="+mn-cs"/>
                            </a:rPr>
                            <m:t> − </m:t>
                          </m:r>
                          <m:sSub>
                            <m:sSubPr>
                              <m:ctrlPr>
                                <a:rPr lang="en-US" sz="1000" b="1" i="1" smtClean="0">
                                  <a:solidFill>
                                    <a:schemeClr val="tx1"/>
                                  </a:solidFill>
                                  <a:latin typeface="Cambria Math" panose="02040503050406030204" pitchFamily="18" charset="0"/>
                                  <a:ea typeface="+mn-ea"/>
                                  <a:cs typeface="+mn-cs"/>
                                </a:rPr>
                              </m:ctrlPr>
                            </m:sSubPr>
                            <m:e>
                              <m:r>
                                <a:rPr lang="en-US" sz="1000" b="1" i="1" smtClean="0">
                                  <a:solidFill>
                                    <a:schemeClr val="tx1"/>
                                  </a:solidFill>
                                  <a:latin typeface="Cambria Math" panose="02040503050406030204" pitchFamily="18" charset="0"/>
                                  <a:ea typeface="Cambria Math" panose="02040503050406030204" pitchFamily="18" charset="0"/>
                                </a:rPr>
                                <m:t>𝜷</m:t>
                              </m:r>
                            </m:e>
                            <m:sub>
                              <m:r>
                                <a:rPr lang="en-US" sz="1000" b="1" i="1" smtClean="0">
                                  <a:solidFill>
                                    <a:schemeClr val="tx1"/>
                                  </a:solidFill>
                                  <a:latin typeface="Cambria Math" panose="02040503050406030204" pitchFamily="18" charset="0"/>
                                  <a:ea typeface="+mn-ea"/>
                                  <a:cs typeface="+mn-cs"/>
                                </a:rPr>
                                <m:t>𝒊</m:t>
                              </m:r>
                              <m:r>
                                <a:rPr lang="en-US" sz="1000" b="1" i="1" smtClean="0">
                                  <a:solidFill>
                                    <a:schemeClr val="tx1"/>
                                  </a:solidFill>
                                  <a:latin typeface="Cambria Math" panose="02040503050406030204" pitchFamily="18" charset="0"/>
                                  <a:ea typeface="+mn-ea"/>
                                  <a:cs typeface="+mn-cs"/>
                                </a:rPr>
                                <m:t>|</m:t>
                              </m:r>
                              <m:r>
                                <a:rPr lang="en-US" sz="1000" b="1" i="1" smtClean="0">
                                  <a:solidFill>
                                    <a:schemeClr val="tx1"/>
                                  </a:solidFill>
                                  <a:latin typeface="Cambria Math" panose="02040503050406030204" pitchFamily="18" charset="0"/>
                                  <a:ea typeface="+mn-ea"/>
                                  <a:cs typeface="+mn-cs"/>
                                </a:rPr>
                                <m:t>𝒏𝒖𝒍𝒍</m:t>
                              </m:r>
                            </m:sub>
                          </m:sSub>
                        </m:num>
                        <m:den>
                          <m:r>
                            <a:rPr lang="en-US" sz="1000" b="1" i="1" smtClean="0">
                              <a:solidFill>
                                <a:schemeClr val="tx1"/>
                              </a:solidFill>
                              <a:latin typeface="Cambria Math" panose="02040503050406030204" pitchFamily="18" charset="0"/>
                              <a:ea typeface="+mn-ea"/>
                              <a:cs typeface="+mn-cs"/>
                            </a:rPr>
                            <m:t>𝒔𝒆</m:t>
                          </m:r>
                          <m:r>
                            <a:rPr lang="en-US" sz="1000" b="1" i="1" smtClean="0">
                              <a:solidFill>
                                <a:schemeClr val="tx1"/>
                              </a:solidFill>
                              <a:latin typeface="Cambria Math" panose="02040503050406030204" pitchFamily="18" charset="0"/>
                              <a:ea typeface="+mn-ea"/>
                              <a:cs typeface="+mn-cs"/>
                            </a:rPr>
                            <m:t>(</m:t>
                          </m:r>
                          <m:sSub>
                            <m:sSubPr>
                              <m:ctrlPr>
                                <a:rPr lang="en-US" sz="1000" b="1" i="1" smtClean="0">
                                  <a:solidFill>
                                    <a:schemeClr val="tx1"/>
                                  </a:solidFill>
                                  <a:latin typeface="Cambria Math" panose="02040503050406030204" pitchFamily="18" charset="0"/>
                                  <a:ea typeface="+mn-ea"/>
                                  <a:cs typeface="+mn-cs"/>
                                </a:rPr>
                              </m:ctrlPr>
                            </m:sSubPr>
                            <m:e>
                              <m:acc>
                                <m:accPr>
                                  <m:chr m:val="̂"/>
                                  <m:ctrlPr>
                                    <a:rPr lang="en-US" sz="1000" b="1" i="1" smtClean="0">
                                      <a:solidFill>
                                        <a:schemeClr val="tx1"/>
                                      </a:solidFill>
                                      <a:latin typeface="Cambria Math" panose="02040503050406030204" pitchFamily="18" charset="0"/>
                                      <a:ea typeface="+mn-ea"/>
                                      <a:cs typeface="+mn-cs"/>
                                    </a:rPr>
                                  </m:ctrlPr>
                                </m:accPr>
                                <m:e>
                                  <m:r>
                                    <a:rPr lang="en-US" sz="1000" b="1" i="1" smtClean="0">
                                      <a:solidFill>
                                        <a:schemeClr val="tx1"/>
                                      </a:solidFill>
                                      <a:latin typeface="Cambria Math" panose="02040503050406030204" pitchFamily="18" charset="0"/>
                                      <a:ea typeface="Cambria Math" panose="02040503050406030204" pitchFamily="18" charset="0"/>
                                    </a:rPr>
                                    <m:t>𝜷</m:t>
                                  </m:r>
                                </m:e>
                              </m:acc>
                            </m:e>
                            <m:sub>
                              <m:r>
                                <a:rPr lang="en-US" sz="1000" b="1" i="1" smtClean="0">
                                  <a:solidFill>
                                    <a:schemeClr val="tx1"/>
                                  </a:solidFill>
                                  <a:latin typeface="Cambria Math" panose="02040503050406030204" pitchFamily="18" charset="0"/>
                                  <a:ea typeface="+mn-ea"/>
                                  <a:cs typeface="+mn-cs"/>
                                </a:rPr>
                                <m:t>𝒊</m:t>
                              </m:r>
                            </m:sub>
                          </m:sSub>
                          <m:r>
                            <a:rPr lang="en-US" sz="1000" b="1" i="1" smtClean="0">
                              <a:solidFill>
                                <a:schemeClr val="tx1"/>
                              </a:solidFill>
                              <a:latin typeface="Cambria Math" panose="02040503050406030204" pitchFamily="18" charset="0"/>
                              <a:ea typeface="+mn-ea"/>
                              <a:cs typeface="+mn-cs"/>
                            </a:rPr>
                            <m:t>)</m:t>
                          </m:r>
                        </m:den>
                      </m:f>
                    </m:oMath>
                  </m:oMathPara>
                </a14:m>
                <a:endParaRPr lang="en-US" sz="1000" b="1" dirty="0">
                  <a:solidFill>
                    <a:schemeClr val="tx1"/>
                  </a:solidFill>
                  <a:latin typeface="+mn-lt"/>
                  <a:ea typeface="+mn-ea"/>
                  <a:cs typeface="+mn-cs"/>
                </a:endParaRPr>
              </a:p>
              <a:p>
                <a:pPr marR="0" algn="l" defTabSz="914400" rtl="0" eaLnBrk="1" fontAlgn="base" latinLnBrk="0" hangingPunct="1">
                  <a:lnSpc>
                    <a:spcPct val="100000"/>
                  </a:lnSpc>
                  <a:spcBef>
                    <a:spcPts val="400"/>
                  </a:spcBef>
                  <a:spcAft>
                    <a:spcPts val="400"/>
                  </a:spcAft>
                  <a:buClrTx/>
                  <a:buSzTx/>
                  <a:tabLst/>
                </a:pPr>
                <a:r>
                  <a:rPr lang="en-US" sz="1000" b="1" dirty="0">
                    <a:solidFill>
                      <a:schemeClr val="tx1"/>
                    </a:solidFill>
                  </a:rPr>
                  <a:t>P-value: </a:t>
                </a:r>
                <a:r>
                  <a:rPr lang="en-US" sz="1000" dirty="0">
                    <a:solidFill>
                      <a:schemeClr val="tx1"/>
                    </a:solidFill>
                  </a:rPr>
                  <a:t>It is probability of a statistical model, given the null hypothesis is true. Value lies between 0% and 100%. As lower p-value implies results to be significance which leads to rejection of null hypothesis. Typically used significance level is 0.05</a:t>
                </a:r>
                <a:endParaRPr lang="en-US" sz="1000" dirty="0">
                  <a:solidFill>
                    <a:schemeClr val="tx1"/>
                  </a:solidFill>
                  <a:latin typeface="+mn-lt"/>
                  <a:ea typeface="+mn-ea"/>
                  <a:cs typeface="+mn-cs"/>
                </a:endParaRPr>
              </a:p>
            </p:txBody>
          </p:sp>
        </mc:Choice>
        <mc:Fallback xmlns="">
          <p:sp>
            <p:nvSpPr>
              <p:cNvPr id="27" name="Rectangle 26">
                <a:extLst>
                  <a:ext uri="{FF2B5EF4-FFF2-40B4-BE49-F238E27FC236}">
                    <a16:creationId xmlns:a16="http://schemas.microsoft.com/office/drawing/2014/main" id="{3AEECBD4-F527-418E-8BEF-9E41EE1AA752}"/>
                  </a:ext>
                </a:extLst>
              </p:cNvPr>
              <p:cNvSpPr>
                <a:spLocks noRot="1" noChangeAspect="1" noMove="1" noResize="1" noEditPoints="1" noAdjustHandles="1" noChangeArrowheads="1" noChangeShapeType="1" noTextEdit="1"/>
              </p:cNvSpPr>
              <p:nvPr/>
            </p:nvSpPr>
            <p:spPr bwMode="auto">
              <a:xfrm>
                <a:off x="225221" y="3529293"/>
                <a:ext cx="3439799" cy="2995334"/>
              </a:xfrm>
              <a:prstGeom prst="rect">
                <a:avLst/>
              </a:prstGeom>
              <a:blipFill>
                <a:blip r:embed="rId3"/>
                <a:stretch>
                  <a:fillRect l="-882" r="-1058"/>
                </a:stretch>
              </a:blipFill>
              <a:ln w="19050">
                <a:solidFill>
                  <a:srgbClr val="002060"/>
                </a:solidFill>
                <a:prstDash val="sysDash"/>
                <a:headEnd type="none" w="med" len="med"/>
                <a:tailEnd type="none" w="med" len="med"/>
              </a:ln>
              <a:effectLst/>
            </p:spPr>
            <p:txBody>
              <a:bodyPr/>
              <a:lstStyle/>
              <a:p>
                <a:r>
                  <a:rPr lang="en-US">
                    <a:noFill/>
                  </a:rPr>
                  <a:t> </a:t>
                </a:r>
              </a:p>
            </p:txBody>
          </p:sp>
        </mc:Fallback>
      </mc:AlternateContent>
      <p:sp>
        <p:nvSpPr>
          <p:cNvPr id="28" name="Oval 27">
            <a:extLst>
              <a:ext uri="{FF2B5EF4-FFF2-40B4-BE49-F238E27FC236}">
                <a16:creationId xmlns:a16="http://schemas.microsoft.com/office/drawing/2014/main" id="{31BC177F-8CCB-47C5-806A-E24380C94721}"/>
              </a:ext>
            </a:extLst>
          </p:cNvPr>
          <p:cNvSpPr/>
          <p:nvPr/>
        </p:nvSpPr>
        <p:spPr bwMode="auto">
          <a:xfrm>
            <a:off x="142612" y="3472384"/>
            <a:ext cx="137160" cy="13716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800" b="1" dirty="0">
                <a:solidFill>
                  <a:schemeClr val="bg1"/>
                </a:solidFill>
                <a:latin typeface="+mn-lt"/>
                <a:ea typeface="+mn-ea"/>
                <a:cs typeface="+mn-cs"/>
              </a:rPr>
              <a:t>5</a:t>
            </a:r>
          </a:p>
        </p:txBody>
      </p:sp>
      <p:sp>
        <p:nvSpPr>
          <p:cNvPr id="31" name="Rectangle 30">
            <a:extLst>
              <a:ext uri="{FF2B5EF4-FFF2-40B4-BE49-F238E27FC236}">
                <a16:creationId xmlns:a16="http://schemas.microsoft.com/office/drawing/2014/main" id="{969EC921-92B8-4ABF-A69E-5A6E06759E6F}"/>
              </a:ext>
            </a:extLst>
          </p:cNvPr>
          <p:cNvSpPr/>
          <p:nvPr/>
        </p:nvSpPr>
        <p:spPr bwMode="auto">
          <a:xfrm>
            <a:off x="277108" y="2793562"/>
            <a:ext cx="4521904" cy="526305"/>
          </a:xfrm>
          <a:prstGeom prst="rect">
            <a:avLst/>
          </a:prstGeom>
          <a:solidFill>
            <a:srgbClr val="006666">
              <a:alpha val="20000"/>
            </a:srgbClr>
          </a:solidFill>
          <a:ln w="19050">
            <a:solidFill>
              <a:srgbClr val="00206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32" name="Oval 31">
            <a:extLst>
              <a:ext uri="{FF2B5EF4-FFF2-40B4-BE49-F238E27FC236}">
                <a16:creationId xmlns:a16="http://schemas.microsoft.com/office/drawing/2014/main" id="{13AFC457-6BA3-4437-BD98-A6E32FD2030B}"/>
              </a:ext>
            </a:extLst>
          </p:cNvPr>
          <p:cNvSpPr/>
          <p:nvPr/>
        </p:nvSpPr>
        <p:spPr bwMode="auto">
          <a:xfrm>
            <a:off x="198545" y="2741588"/>
            <a:ext cx="137160" cy="13716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800" b="1" dirty="0">
                <a:solidFill>
                  <a:schemeClr val="bg1"/>
                </a:solidFill>
                <a:latin typeface="+mn-lt"/>
                <a:ea typeface="+mn-ea"/>
                <a:cs typeface="+mn-cs"/>
              </a:rPr>
              <a:t>6</a:t>
            </a:r>
          </a:p>
        </p:txBody>
      </p: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D65603A0-9E23-4222-82B4-7C6B2F35CD1B}"/>
                  </a:ext>
                </a:extLst>
              </p:cNvPr>
              <p:cNvSpPr/>
              <p:nvPr/>
            </p:nvSpPr>
            <p:spPr bwMode="auto">
              <a:xfrm>
                <a:off x="3733600" y="3505072"/>
                <a:ext cx="5870459" cy="3019555"/>
              </a:xfrm>
              <a:prstGeom prst="rect">
                <a:avLst/>
              </a:prstGeom>
              <a:solidFill>
                <a:schemeClr val="bg1">
                  <a:lumMod val="95000"/>
                  <a:alpha val="20000"/>
                </a:schemeClr>
              </a:solidFill>
              <a:ln w="19050">
                <a:solidFill>
                  <a:srgbClr val="00206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l" eaLnBrk="1" hangingPunct="1">
                  <a:spcBef>
                    <a:spcPts val="400"/>
                  </a:spcBef>
                  <a:spcAft>
                    <a:spcPts val="400"/>
                  </a:spcAft>
                  <a:buClrTx/>
                </a:pPr>
                <a:r>
                  <a:rPr lang="en-US" sz="1000" b="1" dirty="0">
                    <a:solidFill>
                      <a:schemeClr val="tx1"/>
                    </a:solidFill>
                  </a:rPr>
                  <a:t>Degrees of Freedom: </a:t>
                </a:r>
                <a:r>
                  <a:rPr lang="en-US" sz="1000" dirty="0">
                    <a:solidFill>
                      <a:schemeClr val="tx1"/>
                    </a:solidFill>
                  </a:rPr>
                  <a:t>It is the number of observations which are ‘free’ to vary while calculating / estimating a statistical parameter. </a:t>
                </a:r>
              </a:p>
              <a:p>
                <a:pPr algn="l" eaLnBrk="1" hangingPunct="1">
                  <a:spcBef>
                    <a:spcPts val="400"/>
                  </a:spcBef>
                  <a:spcAft>
                    <a:spcPts val="400"/>
                  </a:spcAft>
                  <a:buClrTx/>
                </a:pPr>
                <a14:m>
                  <m:oMathPara xmlns:m="http://schemas.openxmlformats.org/officeDocument/2006/math">
                    <m:oMathParaPr>
                      <m:jc m:val="centerGroup"/>
                    </m:oMathParaPr>
                    <m:oMath xmlns:m="http://schemas.openxmlformats.org/officeDocument/2006/math">
                      <m:r>
                        <a:rPr lang="en-US" sz="1000" b="1" i="1" smtClean="0">
                          <a:solidFill>
                            <a:schemeClr val="tx1"/>
                          </a:solidFill>
                          <a:latin typeface="Cambria Math" panose="02040503050406030204" pitchFamily="18" charset="0"/>
                        </a:rPr>
                        <m:t>𝑫𝒆𝒈𝒓𝒆𝒆</m:t>
                      </m:r>
                      <m:r>
                        <a:rPr lang="en-US" sz="1000" b="1" i="1" smtClean="0">
                          <a:solidFill>
                            <a:schemeClr val="tx1"/>
                          </a:solidFill>
                          <a:latin typeface="Cambria Math" panose="02040503050406030204" pitchFamily="18" charset="0"/>
                        </a:rPr>
                        <m:t> </m:t>
                      </m:r>
                      <m:r>
                        <a:rPr lang="en-US" sz="1000" b="1" i="1" smtClean="0">
                          <a:solidFill>
                            <a:schemeClr val="tx1"/>
                          </a:solidFill>
                          <a:latin typeface="Cambria Math" panose="02040503050406030204" pitchFamily="18" charset="0"/>
                        </a:rPr>
                        <m:t>𝒐𝒇</m:t>
                      </m:r>
                      <m:r>
                        <a:rPr lang="en-US" sz="1000" b="1" i="1" smtClean="0">
                          <a:solidFill>
                            <a:schemeClr val="tx1"/>
                          </a:solidFill>
                          <a:latin typeface="Cambria Math" panose="02040503050406030204" pitchFamily="18" charset="0"/>
                        </a:rPr>
                        <m:t> </m:t>
                      </m:r>
                      <m:r>
                        <a:rPr lang="en-US" sz="1000" b="1" i="1" smtClean="0">
                          <a:solidFill>
                            <a:schemeClr val="tx1"/>
                          </a:solidFill>
                          <a:latin typeface="Cambria Math" panose="02040503050406030204" pitchFamily="18" charset="0"/>
                        </a:rPr>
                        <m:t>𝑭𝒓𝒆𝒆𝒅𝒐𝒎</m:t>
                      </m:r>
                      <m:r>
                        <a:rPr lang="en-US" sz="1000" b="1" i="1" smtClean="0">
                          <a:solidFill>
                            <a:schemeClr val="tx1"/>
                          </a:solidFill>
                          <a:latin typeface="Cambria Math" panose="02040503050406030204" pitchFamily="18" charset="0"/>
                        </a:rPr>
                        <m:t>=</m:t>
                      </m:r>
                      <m:r>
                        <a:rPr lang="en-US" sz="1000" b="1" i="1" smtClean="0">
                          <a:solidFill>
                            <a:schemeClr val="tx1"/>
                          </a:solidFill>
                          <a:latin typeface="Cambria Math" panose="02040503050406030204" pitchFamily="18" charset="0"/>
                        </a:rPr>
                        <m:t>𝒏</m:t>
                      </m:r>
                      <m:r>
                        <a:rPr lang="en-US" sz="1000" b="1" i="1" smtClean="0">
                          <a:solidFill>
                            <a:schemeClr val="tx1"/>
                          </a:solidFill>
                          <a:latin typeface="Cambria Math" panose="02040503050406030204" pitchFamily="18" charset="0"/>
                        </a:rPr>
                        <m:t> −</m:t>
                      </m:r>
                      <m:r>
                        <a:rPr lang="en-US" sz="1000" b="1" i="1" smtClean="0">
                          <a:solidFill>
                            <a:schemeClr val="tx1"/>
                          </a:solidFill>
                          <a:latin typeface="Cambria Math" panose="02040503050406030204" pitchFamily="18" charset="0"/>
                        </a:rPr>
                        <m:t>𝒌</m:t>
                      </m:r>
                    </m:oMath>
                  </m:oMathPara>
                </a14:m>
                <a:endParaRPr lang="en-US" sz="1000" b="1" dirty="0">
                  <a:solidFill>
                    <a:schemeClr val="tx1"/>
                  </a:solidFill>
                </a:endParaRPr>
              </a:p>
              <a:p>
                <a:pPr algn="l" eaLnBrk="1" hangingPunct="1">
                  <a:spcBef>
                    <a:spcPts val="400"/>
                  </a:spcBef>
                  <a:spcAft>
                    <a:spcPts val="400"/>
                  </a:spcAft>
                  <a:buClrTx/>
                </a:pPr>
                <a:r>
                  <a:rPr lang="en-US" sz="1000" dirty="0">
                    <a:solidFill>
                      <a:schemeClr val="tx1"/>
                    </a:solidFill>
                  </a:rPr>
                  <a:t>Where n = # observations and k = statistical parameters to be estimated</a:t>
                </a:r>
              </a:p>
              <a:p>
                <a:pPr algn="l" eaLnBrk="1" hangingPunct="1">
                  <a:spcBef>
                    <a:spcPts val="400"/>
                  </a:spcBef>
                  <a:spcAft>
                    <a:spcPts val="400"/>
                  </a:spcAft>
                  <a:buClrTx/>
                </a:pPr>
                <a:r>
                  <a:rPr lang="en-US" sz="1000" b="1" dirty="0">
                    <a:solidFill>
                      <a:schemeClr val="tx1"/>
                    </a:solidFill>
                  </a:rPr>
                  <a:t>R-Squared: </a:t>
                </a:r>
                <a:r>
                  <a:rPr lang="en-US" sz="1000" dirty="0">
                    <a:solidFill>
                      <a:schemeClr val="tx1"/>
                    </a:solidFill>
                  </a:rPr>
                  <a:t>Refer slide #27 for definition. One of the problems with R-squared is that it keeps on increasing with number of independent variables in the model. Consequently model with more term seems to be more better.</a:t>
                </a:r>
              </a:p>
              <a:p>
                <a:pPr algn="l" eaLnBrk="1" hangingPunct="1">
                  <a:spcBef>
                    <a:spcPts val="400"/>
                  </a:spcBef>
                  <a:spcAft>
                    <a:spcPts val="400"/>
                  </a:spcAft>
                  <a:buClrTx/>
                </a:pPr>
                <a:r>
                  <a:rPr lang="en-US" sz="1000" b="1" dirty="0">
                    <a:solidFill>
                      <a:schemeClr val="tx1"/>
                    </a:solidFill>
                  </a:rPr>
                  <a:t>Adjusted R-squared: </a:t>
                </a:r>
                <a:r>
                  <a:rPr lang="en-US" sz="1000" dirty="0">
                    <a:solidFill>
                      <a:schemeClr val="tx1"/>
                    </a:solidFill>
                  </a:rPr>
                  <a:t>The adjusted R-squared increases only if the new term improves the model more than would be expected by chance. It decreases when a predictor improves the model by less than expected by chance.</a:t>
                </a:r>
              </a:p>
              <a:p>
                <a:pPr algn="l" eaLnBrk="1" hangingPunct="1">
                  <a:spcBef>
                    <a:spcPts val="400"/>
                  </a:spcBef>
                  <a:spcAft>
                    <a:spcPts val="400"/>
                  </a:spcAft>
                  <a:buClrTx/>
                </a:pPr>
                <a:r>
                  <a:rPr lang="en-US" sz="1000" b="1" dirty="0">
                    <a:solidFill>
                      <a:schemeClr val="tx1"/>
                    </a:solidFill>
                  </a:rPr>
                  <a:t>F-Statistics: </a:t>
                </a:r>
                <a:r>
                  <a:rPr lang="en-US" sz="1000" dirty="0">
                    <a:solidFill>
                      <a:schemeClr val="tx1"/>
                    </a:solidFill>
                  </a:rPr>
                  <a:t>Used to identify significance of overall model. The null hypothesis being our model is same as intercept-only model. Higher F statistics implies significant regression model</a:t>
                </a:r>
              </a:p>
              <a:p>
                <a:pPr algn="l" eaLnBrk="1" hangingPunct="1">
                  <a:spcBef>
                    <a:spcPts val="400"/>
                  </a:spcBef>
                  <a:spcAft>
                    <a:spcPts val="400"/>
                  </a:spcAft>
                  <a:buClrTx/>
                </a:pPr>
                <a14:m>
                  <m:oMathPara xmlns:m="http://schemas.openxmlformats.org/officeDocument/2006/math">
                    <m:oMathParaPr>
                      <m:jc m:val="centerGroup"/>
                    </m:oMathParaPr>
                    <m:oMath xmlns:m="http://schemas.openxmlformats.org/officeDocument/2006/math">
                      <m:r>
                        <a:rPr lang="en-US" sz="1000" b="1" i="1" smtClean="0">
                          <a:solidFill>
                            <a:schemeClr val="tx1"/>
                          </a:solidFill>
                          <a:latin typeface="Cambria Math" panose="02040503050406030204" pitchFamily="18" charset="0"/>
                        </a:rPr>
                        <m:t>𝑭</m:t>
                      </m:r>
                      <m:r>
                        <a:rPr lang="en-US" sz="1000" b="1" i="1" smtClean="0">
                          <a:solidFill>
                            <a:schemeClr val="tx1"/>
                          </a:solidFill>
                          <a:latin typeface="Cambria Math" panose="02040503050406030204" pitchFamily="18" charset="0"/>
                        </a:rPr>
                        <m:t> </m:t>
                      </m:r>
                      <m:r>
                        <a:rPr lang="en-US" sz="1000" b="1" i="1" smtClean="0">
                          <a:solidFill>
                            <a:schemeClr val="tx1"/>
                          </a:solidFill>
                          <a:latin typeface="Cambria Math" panose="02040503050406030204" pitchFamily="18" charset="0"/>
                        </a:rPr>
                        <m:t>𝑺𝒕𝒂𝒕𝒊𝒔𝒕𝒊𝒄𝒔</m:t>
                      </m:r>
                      <m:r>
                        <a:rPr lang="en-US" sz="1000" b="1" i="1" smtClean="0">
                          <a:solidFill>
                            <a:schemeClr val="tx1"/>
                          </a:solidFill>
                          <a:latin typeface="Cambria Math" panose="02040503050406030204" pitchFamily="18" charset="0"/>
                        </a:rPr>
                        <m:t>=</m:t>
                      </m:r>
                      <m:f>
                        <m:fPr>
                          <m:ctrlPr>
                            <a:rPr lang="en-US" sz="1000" b="1" i="1" smtClean="0">
                              <a:solidFill>
                                <a:schemeClr val="tx1"/>
                              </a:solidFill>
                              <a:latin typeface="Cambria Math" panose="02040503050406030204" pitchFamily="18" charset="0"/>
                            </a:rPr>
                          </m:ctrlPr>
                        </m:fPr>
                        <m:num>
                          <m:r>
                            <a:rPr lang="en-US" sz="1000" b="1" i="1" smtClean="0">
                              <a:solidFill>
                                <a:schemeClr val="tx1"/>
                              </a:solidFill>
                              <a:latin typeface="Cambria Math" panose="02040503050406030204" pitchFamily="18" charset="0"/>
                            </a:rPr>
                            <m:t>𝑺𝑺𝑹</m:t>
                          </m:r>
                          <m:r>
                            <a:rPr lang="en-US" sz="1000" b="1" i="1" smtClean="0">
                              <a:solidFill>
                                <a:schemeClr val="tx1"/>
                              </a:solidFill>
                              <a:latin typeface="Cambria Math" panose="02040503050406030204" pitchFamily="18" charset="0"/>
                            </a:rPr>
                            <m:t>/(</m:t>
                          </m:r>
                          <m:r>
                            <a:rPr lang="en-US" sz="1000" b="1" i="1" smtClean="0">
                              <a:solidFill>
                                <a:schemeClr val="tx1"/>
                              </a:solidFill>
                              <a:latin typeface="Cambria Math" panose="02040503050406030204" pitchFamily="18" charset="0"/>
                            </a:rPr>
                            <m:t>𝒌</m:t>
                          </m:r>
                          <m:r>
                            <a:rPr lang="en-US" sz="1000" b="1" i="1" smtClean="0">
                              <a:solidFill>
                                <a:schemeClr val="tx1"/>
                              </a:solidFill>
                              <a:latin typeface="Cambria Math" panose="02040503050406030204" pitchFamily="18" charset="0"/>
                            </a:rPr>
                            <m:t>−</m:t>
                          </m:r>
                          <m:r>
                            <a:rPr lang="en-US" sz="1000" b="1" i="1" smtClean="0">
                              <a:solidFill>
                                <a:schemeClr val="tx1"/>
                              </a:solidFill>
                              <a:latin typeface="Cambria Math" panose="02040503050406030204" pitchFamily="18" charset="0"/>
                            </a:rPr>
                            <m:t>𝟏</m:t>
                          </m:r>
                          <m:r>
                            <a:rPr lang="en-US" sz="1000" b="1" i="1" smtClean="0">
                              <a:solidFill>
                                <a:schemeClr val="tx1"/>
                              </a:solidFill>
                              <a:latin typeface="Cambria Math" panose="02040503050406030204" pitchFamily="18" charset="0"/>
                            </a:rPr>
                            <m:t>)</m:t>
                          </m:r>
                        </m:num>
                        <m:den>
                          <m:r>
                            <a:rPr lang="en-US" sz="1000" b="1" i="1" smtClean="0">
                              <a:solidFill>
                                <a:schemeClr val="tx1"/>
                              </a:solidFill>
                              <a:latin typeface="Cambria Math" panose="02040503050406030204" pitchFamily="18" charset="0"/>
                            </a:rPr>
                            <m:t>𝑺𝑺𝑬</m:t>
                          </m:r>
                          <m:r>
                            <a:rPr lang="en-US" sz="1000" b="1" i="1" smtClean="0">
                              <a:solidFill>
                                <a:schemeClr val="tx1"/>
                              </a:solidFill>
                              <a:latin typeface="Cambria Math" panose="02040503050406030204" pitchFamily="18" charset="0"/>
                            </a:rPr>
                            <m:t>/(</m:t>
                          </m:r>
                          <m:r>
                            <a:rPr lang="en-US" sz="1000" b="1" i="1" smtClean="0">
                              <a:solidFill>
                                <a:schemeClr val="tx1"/>
                              </a:solidFill>
                              <a:latin typeface="Cambria Math" panose="02040503050406030204" pitchFamily="18" charset="0"/>
                            </a:rPr>
                            <m:t>𝒏</m:t>
                          </m:r>
                          <m:r>
                            <a:rPr lang="en-US" sz="1000" b="1" i="1" smtClean="0">
                              <a:solidFill>
                                <a:schemeClr val="tx1"/>
                              </a:solidFill>
                              <a:latin typeface="Cambria Math" panose="02040503050406030204" pitchFamily="18" charset="0"/>
                            </a:rPr>
                            <m:t>−</m:t>
                          </m:r>
                          <m:r>
                            <a:rPr lang="en-US" sz="1000" b="1" i="1" smtClean="0">
                              <a:solidFill>
                                <a:schemeClr val="tx1"/>
                              </a:solidFill>
                              <a:latin typeface="Cambria Math" panose="02040503050406030204" pitchFamily="18" charset="0"/>
                            </a:rPr>
                            <m:t>𝒌</m:t>
                          </m:r>
                          <m:r>
                            <a:rPr lang="en-US" sz="1000" b="1" i="1" smtClean="0">
                              <a:solidFill>
                                <a:schemeClr val="tx1"/>
                              </a:solidFill>
                              <a:latin typeface="Cambria Math" panose="02040503050406030204" pitchFamily="18" charset="0"/>
                            </a:rPr>
                            <m:t>)</m:t>
                          </m:r>
                        </m:den>
                      </m:f>
                    </m:oMath>
                  </m:oMathPara>
                </a14:m>
                <a:endParaRPr lang="en-US" sz="1000" b="1" dirty="0">
                  <a:solidFill>
                    <a:schemeClr val="tx1"/>
                  </a:solidFill>
                </a:endParaRPr>
              </a:p>
              <a:p>
                <a:pPr algn="l" eaLnBrk="1" hangingPunct="1">
                  <a:spcBef>
                    <a:spcPts val="400"/>
                  </a:spcBef>
                  <a:spcAft>
                    <a:spcPts val="400"/>
                  </a:spcAft>
                  <a:buClrTx/>
                </a:pPr>
                <a:r>
                  <a:rPr lang="en-US" sz="1000" dirty="0">
                    <a:solidFill>
                      <a:schemeClr val="tx1"/>
                    </a:solidFill>
                  </a:rPr>
                  <a:t>P-value is calculated corresponding to F Statistics for significance test.</a:t>
                </a:r>
              </a:p>
            </p:txBody>
          </p:sp>
        </mc:Choice>
        <mc:Fallback xmlns="">
          <p:sp>
            <p:nvSpPr>
              <p:cNvPr id="33" name="Rectangle 32">
                <a:extLst>
                  <a:ext uri="{FF2B5EF4-FFF2-40B4-BE49-F238E27FC236}">
                    <a16:creationId xmlns:a16="http://schemas.microsoft.com/office/drawing/2014/main" id="{D65603A0-9E23-4222-82B4-7C6B2F35CD1B}"/>
                  </a:ext>
                </a:extLst>
              </p:cNvPr>
              <p:cNvSpPr>
                <a:spLocks noRot="1" noChangeAspect="1" noMove="1" noResize="1" noEditPoints="1" noAdjustHandles="1" noChangeArrowheads="1" noChangeShapeType="1" noTextEdit="1"/>
              </p:cNvSpPr>
              <p:nvPr/>
            </p:nvSpPr>
            <p:spPr bwMode="auto">
              <a:xfrm>
                <a:off x="3733600" y="3505072"/>
                <a:ext cx="5870459" cy="3019555"/>
              </a:xfrm>
              <a:prstGeom prst="rect">
                <a:avLst/>
              </a:prstGeom>
              <a:blipFill>
                <a:blip r:embed="rId4"/>
                <a:stretch>
                  <a:fillRect l="-414" b="-201"/>
                </a:stretch>
              </a:blipFill>
              <a:ln w="19050">
                <a:solidFill>
                  <a:srgbClr val="002060"/>
                </a:solidFill>
                <a:prstDash val="sysDash"/>
                <a:headEnd type="none" w="med" len="med"/>
                <a:tailEnd type="none" w="med" len="med"/>
              </a:ln>
              <a:effectLst/>
            </p:spPr>
            <p:txBody>
              <a:bodyPr/>
              <a:lstStyle/>
              <a:p>
                <a:r>
                  <a:rPr lang="en-US">
                    <a:noFill/>
                  </a:rPr>
                  <a:t> </a:t>
                </a:r>
              </a:p>
            </p:txBody>
          </p:sp>
        </mc:Fallback>
      </mc:AlternateContent>
      <p:sp>
        <p:nvSpPr>
          <p:cNvPr id="34" name="Oval 33">
            <a:extLst>
              <a:ext uri="{FF2B5EF4-FFF2-40B4-BE49-F238E27FC236}">
                <a16:creationId xmlns:a16="http://schemas.microsoft.com/office/drawing/2014/main" id="{4E1B7644-624D-4844-95FE-6EEB84691996}"/>
              </a:ext>
            </a:extLst>
          </p:cNvPr>
          <p:cNvSpPr/>
          <p:nvPr/>
        </p:nvSpPr>
        <p:spPr bwMode="auto">
          <a:xfrm>
            <a:off x="3705212" y="3443694"/>
            <a:ext cx="137160" cy="13716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800" b="1" dirty="0">
                <a:solidFill>
                  <a:schemeClr val="bg1"/>
                </a:solidFill>
                <a:latin typeface="+mn-lt"/>
                <a:ea typeface="+mn-ea"/>
                <a:cs typeface="+mn-cs"/>
              </a:rPr>
              <a:t>6</a:t>
            </a:r>
          </a:p>
        </p:txBody>
      </p:sp>
    </p:spTree>
    <p:extLst>
      <p:ext uri="{BB962C8B-B14F-4D97-AF65-F5344CB8AC3E}">
        <p14:creationId xmlns:p14="http://schemas.microsoft.com/office/powerpoint/2010/main" val="97228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fade">
                                      <p:cBhvr>
                                        <p:cTn id="54" dur="500"/>
                                        <p:tgtEl>
                                          <p:spTgt spid="2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500"/>
                                        <p:tgtEl>
                                          <p:spTgt spid="2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fade">
                                      <p:cBhvr>
                                        <p:cTn id="65" dur="500"/>
                                        <p:tgtEl>
                                          <p:spTgt spid="1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fade">
                                      <p:cBhvr>
                                        <p:cTn id="71" dur="500"/>
                                        <p:tgtEl>
                                          <p:spTgt spid="27"/>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fade">
                                      <p:cBhvr>
                                        <p:cTn id="76" dur="500"/>
                                        <p:tgtEl>
                                          <p:spTgt spid="3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fade">
                                      <p:cBhvr>
                                        <p:cTn id="79" dur="500"/>
                                        <p:tgtEl>
                                          <p:spTgt spid="3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fade">
                                      <p:cBhvr>
                                        <p:cTn id="82" dur="500"/>
                                        <p:tgtEl>
                                          <p:spTgt spid="34"/>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fade">
                                      <p:cBhvr>
                                        <p:cTn id="8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31" grpId="0" animBg="1"/>
      <p:bldP spid="32" grpId="0" animBg="1"/>
      <p:bldP spid="33" grpId="0" animBg="1"/>
      <p:bldP spid="3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B7A674-ECA6-477C-9CA4-28BF6D2879C7}"/>
              </a:ext>
            </a:extLst>
          </p:cNvPr>
          <p:cNvSpPr/>
          <p:nvPr/>
        </p:nvSpPr>
        <p:spPr bwMode="auto">
          <a:xfrm>
            <a:off x="3236912" y="6629400"/>
            <a:ext cx="34290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LINEAR REGRESSION</a:t>
            </a:r>
          </a:p>
        </p:txBody>
      </p:sp>
      <p:sp>
        <p:nvSpPr>
          <p:cNvPr id="3" name="Rectangle 2">
            <a:extLst>
              <a:ext uri="{FF2B5EF4-FFF2-40B4-BE49-F238E27FC236}">
                <a16:creationId xmlns:a16="http://schemas.microsoft.com/office/drawing/2014/main" id="{E5815EFB-C172-445F-A19B-E9E5A590F0A6}"/>
              </a:ext>
            </a:extLst>
          </p:cNvPr>
          <p:cNvSpPr/>
          <p:nvPr/>
        </p:nvSpPr>
        <p:spPr bwMode="auto">
          <a:xfrm>
            <a:off x="303212" y="76200"/>
            <a:ext cx="8867776" cy="304800"/>
          </a:xfrm>
          <a:prstGeom prst="rect">
            <a:avLst/>
          </a:prstGeom>
          <a:solidFill>
            <a:srgbClr val="CBD3D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latin typeface="+mn-lt"/>
                <a:ea typeface="+mn-ea"/>
                <a:cs typeface="+mn-cs"/>
              </a:rPr>
              <a:t>MODEL DIAGNOSTICS (MAPE – 4.5%)</a:t>
            </a:r>
          </a:p>
        </p:txBody>
      </p:sp>
      <p:pic>
        <p:nvPicPr>
          <p:cNvPr id="5" name="Picture 4">
            <a:extLst>
              <a:ext uri="{FF2B5EF4-FFF2-40B4-BE49-F238E27FC236}">
                <a16:creationId xmlns:a16="http://schemas.microsoft.com/office/drawing/2014/main" id="{7391AFB1-015E-44B8-88A1-5647ABF09E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100" y="536803"/>
            <a:ext cx="4572000" cy="2286000"/>
          </a:xfrm>
          <a:prstGeom prst="rect">
            <a:avLst/>
          </a:prstGeom>
        </p:spPr>
      </p:pic>
      <p:sp>
        <p:nvSpPr>
          <p:cNvPr id="6" name="Rectangle: Rounded Corners 5">
            <a:extLst>
              <a:ext uri="{FF2B5EF4-FFF2-40B4-BE49-F238E27FC236}">
                <a16:creationId xmlns:a16="http://schemas.microsoft.com/office/drawing/2014/main" id="{AA3B4C33-3A37-4AEC-9DEB-E2B92D235B02}"/>
              </a:ext>
            </a:extLst>
          </p:cNvPr>
          <p:cNvSpPr/>
          <p:nvPr/>
        </p:nvSpPr>
        <p:spPr bwMode="auto">
          <a:xfrm>
            <a:off x="512779" y="2825472"/>
            <a:ext cx="4191000" cy="390524"/>
          </a:xfrm>
          <a:prstGeom prst="roundRect">
            <a:avLst/>
          </a:prstGeom>
          <a:solidFill>
            <a:srgbClr val="D8CBCB"/>
          </a:solidFill>
          <a:ln>
            <a:solidFill>
              <a:srgbClr val="80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000" dirty="0">
                <a:solidFill>
                  <a:schemeClr val="tx1"/>
                </a:solidFill>
                <a:latin typeface="+mn-lt"/>
                <a:ea typeface="+mn-ea"/>
                <a:cs typeface="+mn-cs"/>
              </a:rPr>
              <a:t>Residuals fall on the diagonal line, indicating normal distribution of error</a:t>
            </a:r>
          </a:p>
        </p:txBody>
      </p:sp>
      <p:pic>
        <p:nvPicPr>
          <p:cNvPr id="8" name="Picture 7">
            <a:extLst>
              <a:ext uri="{FF2B5EF4-FFF2-40B4-BE49-F238E27FC236}">
                <a16:creationId xmlns:a16="http://schemas.microsoft.com/office/drawing/2014/main" id="{5CC7781F-B767-4986-90FE-34E8113A75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3967" y="536803"/>
            <a:ext cx="4571999" cy="2286000"/>
          </a:xfrm>
          <a:prstGeom prst="rect">
            <a:avLst/>
          </a:prstGeom>
        </p:spPr>
      </p:pic>
      <p:sp>
        <p:nvSpPr>
          <p:cNvPr id="9" name="Rectangle: Rounded Corners 8">
            <a:extLst>
              <a:ext uri="{FF2B5EF4-FFF2-40B4-BE49-F238E27FC236}">
                <a16:creationId xmlns:a16="http://schemas.microsoft.com/office/drawing/2014/main" id="{5C5433B1-3556-4C70-BD86-CF9B8ABDD3A1}"/>
              </a:ext>
            </a:extLst>
          </p:cNvPr>
          <p:cNvSpPr/>
          <p:nvPr/>
        </p:nvSpPr>
        <p:spPr bwMode="auto">
          <a:xfrm>
            <a:off x="5527676" y="2825472"/>
            <a:ext cx="3657600" cy="390524"/>
          </a:xfrm>
          <a:prstGeom prst="roundRect">
            <a:avLst/>
          </a:prstGeom>
          <a:solidFill>
            <a:srgbClr val="D8CBCB"/>
          </a:solidFill>
          <a:ln>
            <a:solidFill>
              <a:srgbClr val="80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000" dirty="0">
                <a:solidFill>
                  <a:schemeClr val="tx1"/>
                </a:solidFill>
                <a:latin typeface="+mn-lt"/>
                <a:ea typeface="+mn-ea"/>
                <a:cs typeface="+mn-cs"/>
              </a:rPr>
              <a:t>Residuals follow the bell curve (though outlier on left tail)</a:t>
            </a:r>
          </a:p>
        </p:txBody>
      </p:sp>
      <p:pic>
        <p:nvPicPr>
          <p:cNvPr id="11" name="Picture 10">
            <a:extLst>
              <a:ext uri="{FF2B5EF4-FFF2-40B4-BE49-F238E27FC236}">
                <a16:creationId xmlns:a16="http://schemas.microsoft.com/office/drawing/2014/main" id="{5BB78A74-3F9B-4619-A075-B2BF354D8A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9388" y="3465844"/>
            <a:ext cx="4572000" cy="2286000"/>
          </a:xfrm>
          <a:prstGeom prst="rect">
            <a:avLst/>
          </a:prstGeom>
        </p:spPr>
      </p:pic>
      <p:sp>
        <p:nvSpPr>
          <p:cNvPr id="12" name="Rectangle: Rounded Corners 11">
            <a:extLst>
              <a:ext uri="{FF2B5EF4-FFF2-40B4-BE49-F238E27FC236}">
                <a16:creationId xmlns:a16="http://schemas.microsoft.com/office/drawing/2014/main" id="{2FABD575-E0D4-433F-A76F-12900DBDA7D3}"/>
              </a:ext>
            </a:extLst>
          </p:cNvPr>
          <p:cNvSpPr/>
          <p:nvPr/>
        </p:nvSpPr>
        <p:spPr bwMode="auto">
          <a:xfrm>
            <a:off x="499468" y="5799470"/>
            <a:ext cx="4191000" cy="390524"/>
          </a:xfrm>
          <a:prstGeom prst="roundRect">
            <a:avLst/>
          </a:prstGeom>
          <a:solidFill>
            <a:srgbClr val="D8CBCB"/>
          </a:solidFill>
          <a:ln>
            <a:solidFill>
              <a:srgbClr val="80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000" dirty="0">
                <a:solidFill>
                  <a:schemeClr val="tx1"/>
                </a:solidFill>
              </a:rPr>
              <a:t>Residual can be called as ‘Homoscedastic’</a:t>
            </a:r>
            <a:endParaRPr lang="en-US" sz="1000" dirty="0">
              <a:solidFill>
                <a:schemeClr val="tx1"/>
              </a:solidFill>
              <a:latin typeface="+mn-lt"/>
              <a:ea typeface="+mn-ea"/>
              <a:cs typeface="+mn-cs"/>
            </a:endParaRPr>
          </a:p>
        </p:txBody>
      </p:sp>
      <p:pic>
        <p:nvPicPr>
          <p:cNvPr id="14" name="Picture 13">
            <a:extLst>
              <a:ext uri="{FF2B5EF4-FFF2-40B4-BE49-F238E27FC236}">
                <a16:creationId xmlns:a16="http://schemas.microsoft.com/office/drawing/2014/main" id="{F941E83C-843D-4D57-914E-D1EC0FC0AC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33967" y="3465844"/>
            <a:ext cx="4572000" cy="2286000"/>
          </a:xfrm>
          <a:prstGeom prst="rect">
            <a:avLst/>
          </a:prstGeom>
        </p:spPr>
      </p:pic>
      <p:sp>
        <p:nvSpPr>
          <p:cNvPr id="15" name="Rectangle: Rounded Corners 14">
            <a:extLst>
              <a:ext uri="{FF2B5EF4-FFF2-40B4-BE49-F238E27FC236}">
                <a16:creationId xmlns:a16="http://schemas.microsoft.com/office/drawing/2014/main" id="{418E8D3D-6BDF-4C3B-80B6-3BB26BE6EF9C}"/>
              </a:ext>
            </a:extLst>
          </p:cNvPr>
          <p:cNvSpPr/>
          <p:nvPr/>
        </p:nvSpPr>
        <p:spPr bwMode="auto">
          <a:xfrm>
            <a:off x="5260976" y="5799470"/>
            <a:ext cx="4191000" cy="390524"/>
          </a:xfrm>
          <a:prstGeom prst="roundRect">
            <a:avLst/>
          </a:prstGeom>
          <a:solidFill>
            <a:srgbClr val="D8CBCB"/>
          </a:solidFill>
          <a:ln>
            <a:solidFill>
              <a:srgbClr val="80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000" dirty="0">
                <a:solidFill>
                  <a:schemeClr val="tx1"/>
                </a:solidFill>
              </a:rPr>
              <a:t>Actual and fitted values fall on the line</a:t>
            </a:r>
            <a:endParaRPr lang="en-US" sz="1000" dirty="0">
              <a:solidFill>
                <a:schemeClr val="tx1"/>
              </a:solidFill>
              <a:latin typeface="+mn-lt"/>
              <a:ea typeface="+mn-ea"/>
              <a:cs typeface="+mn-cs"/>
            </a:endParaRPr>
          </a:p>
        </p:txBody>
      </p:sp>
      <p:graphicFrame>
        <p:nvGraphicFramePr>
          <p:cNvPr id="16" name="Object 15">
            <a:extLst>
              <a:ext uri="{FF2B5EF4-FFF2-40B4-BE49-F238E27FC236}">
                <a16:creationId xmlns:a16="http://schemas.microsoft.com/office/drawing/2014/main" id="{5D8A9BF6-0B35-489D-855D-586454F3A11F}"/>
              </a:ext>
            </a:extLst>
          </p:cNvPr>
          <p:cNvGraphicFramePr>
            <a:graphicFrameLocks noChangeAspect="1"/>
          </p:cNvGraphicFramePr>
          <p:nvPr>
            <p:extLst>
              <p:ext uri="{D42A27DB-BD31-4B8C-83A1-F6EECF244321}">
                <p14:modId xmlns:p14="http://schemas.microsoft.com/office/powerpoint/2010/main" val="2844446142"/>
              </p:ext>
            </p:extLst>
          </p:nvPr>
        </p:nvGraphicFramePr>
        <p:xfrm>
          <a:off x="8789988" y="6329050"/>
          <a:ext cx="914400" cy="771525"/>
        </p:xfrm>
        <a:graphic>
          <a:graphicData uri="http://schemas.openxmlformats.org/presentationml/2006/ole">
            <mc:AlternateContent xmlns:mc="http://schemas.openxmlformats.org/markup-compatibility/2006">
              <mc:Choice xmlns:v="urn:schemas-microsoft-com:vml" Requires="v">
                <p:oleObj spid="_x0000_s1153181" name="Packager Shell Object" showAsIcon="1" r:id="rId7" imgW="914400" imgH="771480" progId="Package">
                  <p:embed/>
                </p:oleObj>
              </mc:Choice>
              <mc:Fallback>
                <p:oleObj name="Packager Shell Object" showAsIcon="1" r:id="rId7" imgW="914400" imgH="771480" progId="Package">
                  <p:embed/>
                  <p:pic>
                    <p:nvPicPr>
                      <p:cNvPr id="0" name=""/>
                      <p:cNvPicPr/>
                      <p:nvPr/>
                    </p:nvPicPr>
                    <p:blipFill>
                      <a:blip r:embed="rId8"/>
                      <a:stretch>
                        <a:fillRect/>
                      </a:stretch>
                    </p:blipFill>
                    <p:spPr>
                      <a:xfrm>
                        <a:off x="8789988" y="632905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062325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2" grpId="0" animBg="1"/>
      <p:bldP spid="1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8BFAF6-7CD4-4CCD-951D-50DE4F962974}"/>
              </a:ext>
            </a:extLst>
          </p:cNvPr>
          <p:cNvSpPr/>
          <p:nvPr/>
        </p:nvSpPr>
        <p:spPr bwMode="auto">
          <a:xfrm>
            <a:off x="3236912" y="6629400"/>
            <a:ext cx="34290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LOGISTIC REGRESSION</a:t>
            </a:r>
          </a:p>
        </p:txBody>
      </p:sp>
      <p:sp>
        <p:nvSpPr>
          <p:cNvPr id="3" name="Rectangle 2">
            <a:extLst>
              <a:ext uri="{FF2B5EF4-FFF2-40B4-BE49-F238E27FC236}">
                <a16:creationId xmlns:a16="http://schemas.microsoft.com/office/drawing/2014/main" id="{1DBB43F4-D92E-4ADC-801A-547990CAE652}"/>
              </a:ext>
            </a:extLst>
          </p:cNvPr>
          <p:cNvSpPr/>
          <p:nvPr/>
        </p:nvSpPr>
        <p:spPr bwMode="auto">
          <a:xfrm>
            <a:off x="303212" y="257070"/>
            <a:ext cx="8867776" cy="2438400"/>
          </a:xfrm>
          <a:prstGeom prst="rect">
            <a:avLst/>
          </a:prstGeom>
          <a:solidFill>
            <a:srgbClr val="CBD3D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latin typeface="+mn-lt"/>
                <a:ea typeface="+mn-ea"/>
                <a:cs typeface="+mn-cs"/>
              </a:rPr>
              <a:t>GENERALIZED LINEAR MODEL</a:t>
            </a:r>
          </a:p>
        </p:txBody>
      </p:sp>
      <p:sp>
        <p:nvSpPr>
          <p:cNvPr id="4" name="Rectangle: Rounded Corners 3">
            <a:extLst>
              <a:ext uri="{FF2B5EF4-FFF2-40B4-BE49-F238E27FC236}">
                <a16:creationId xmlns:a16="http://schemas.microsoft.com/office/drawing/2014/main" id="{CBF95D51-31BC-4289-8016-D0D4730DB280}"/>
              </a:ext>
            </a:extLst>
          </p:cNvPr>
          <p:cNvSpPr/>
          <p:nvPr/>
        </p:nvSpPr>
        <p:spPr bwMode="auto">
          <a:xfrm>
            <a:off x="469900" y="579278"/>
            <a:ext cx="8534400" cy="2039992"/>
          </a:xfrm>
          <a:prstGeom prst="roundRect">
            <a:avLst>
              <a:gd name="adj" fmla="val 6811"/>
            </a:avLst>
          </a:prstGeom>
          <a:solidFill>
            <a:srgbClr val="666666"/>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ts val="600"/>
              </a:spcBef>
              <a:spcAft>
                <a:spcPts val="600"/>
              </a:spcAft>
              <a:buClrTx/>
              <a:buSzTx/>
              <a:tabLst/>
            </a:pPr>
            <a:r>
              <a:rPr lang="en-US" sz="1200" b="1" dirty="0">
                <a:solidFill>
                  <a:schemeClr val="bg1"/>
                </a:solidFill>
                <a:latin typeface="+mn-lt"/>
                <a:ea typeface="+mn-ea"/>
                <a:cs typeface="+mn-cs"/>
              </a:rPr>
              <a:t>Generalized Linear Model (GLM) are an extension of linear model framework, which includes dependent variable which are non-normal also.</a:t>
            </a:r>
          </a:p>
          <a:p>
            <a:pPr marR="0" algn="l" defTabSz="914400" rtl="0" eaLnBrk="1" fontAlgn="base" latinLnBrk="0" hangingPunct="1">
              <a:lnSpc>
                <a:spcPct val="100000"/>
              </a:lnSpc>
              <a:spcBef>
                <a:spcPts val="600"/>
              </a:spcBef>
              <a:spcAft>
                <a:spcPts val="600"/>
              </a:spcAft>
              <a:buClrTx/>
              <a:buSzTx/>
              <a:tabLst/>
            </a:pPr>
            <a:r>
              <a:rPr lang="en-US" sz="1200" b="1" dirty="0">
                <a:solidFill>
                  <a:schemeClr val="bg1"/>
                </a:solidFill>
              </a:rPr>
              <a:t>Characteristics of a GLM model are:</a:t>
            </a:r>
          </a:p>
          <a:p>
            <a:pPr marL="171450" indent="-171450" algn="l" eaLnBrk="1" hangingPunct="1">
              <a:spcBef>
                <a:spcPts val="600"/>
              </a:spcBef>
              <a:spcAft>
                <a:spcPts val="600"/>
              </a:spcAft>
              <a:buClrTx/>
              <a:buFont typeface="Wingdings" panose="05000000000000000000" pitchFamily="2" charset="2"/>
              <a:buChar char="§"/>
            </a:pPr>
            <a:r>
              <a:rPr lang="en-US" sz="1200" b="1" dirty="0">
                <a:solidFill>
                  <a:schemeClr val="bg1"/>
                </a:solidFill>
              </a:rPr>
              <a:t>These models comprise a linear combination of input features</a:t>
            </a:r>
          </a:p>
          <a:p>
            <a:pPr marL="171450" indent="-171450" algn="l" eaLnBrk="1" hangingPunct="1">
              <a:spcBef>
                <a:spcPts val="600"/>
              </a:spcBef>
              <a:spcAft>
                <a:spcPts val="600"/>
              </a:spcAft>
              <a:buClrTx/>
              <a:buFont typeface="Wingdings" panose="05000000000000000000" pitchFamily="2" charset="2"/>
              <a:buChar char="§"/>
            </a:pPr>
            <a:r>
              <a:rPr lang="en-US" sz="1200" b="1" dirty="0">
                <a:solidFill>
                  <a:schemeClr val="bg1"/>
                </a:solidFill>
              </a:rPr>
              <a:t>The mean of the response variable is related to the linear combination of input features via a link function</a:t>
            </a:r>
          </a:p>
          <a:p>
            <a:pPr marL="171450" indent="-171450" algn="l" eaLnBrk="1" hangingPunct="1">
              <a:spcBef>
                <a:spcPts val="600"/>
              </a:spcBef>
              <a:spcAft>
                <a:spcPts val="600"/>
              </a:spcAft>
              <a:buClrTx/>
              <a:buFont typeface="Wingdings" panose="05000000000000000000" pitchFamily="2" charset="2"/>
              <a:buChar char="§"/>
            </a:pPr>
            <a:r>
              <a:rPr lang="en-US" sz="1200" b="1" dirty="0">
                <a:solidFill>
                  <a:schemeClr val="bg1"/>
                </a:solidFill>
              </a:rPr>
              <a:t>The response variable is considered to have an underlying probability distribution belonging to the family of exponential distributions such as binomial distribution, Poisson distribution, or Gaussian distribution</a:t>
            </a:r>
            <a:endParaRPr lang="en-US" sz="1200" b="1" dirty="0">
              <a:solidFill>
                <a:schemeClr val="bg1"/>
              </a:solidFill>
              <a:latin typeface="+mn-lt"/>
              <a:ea typeface="+mn-ea"/>
              <a:cs typeface="+mn-cs"/>
            </a:endParaRP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BB88BC3A-C9DC-4B47-909F-6FF7D18B866E}"/>
                  </a:ext>
                </a:extLst>
              </p:cNvPr>
              <p:cNvSpPr/>
              <p:nvPr/>
            </p:nvSpPr>
            <p:spPr bwMode="auto">
              <a:xfrm>
                <a:off x="1380641" y="2870478"/>
                <a:ext cx="6705600" cy="1196591"/>
              </a:xfrm>
              <a:prstGeom prst="rect">
                <a:avLst/>
              </a:prstGeom>
              <a:solidFill>
                <a:srgbClr val="80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eaLnBrk="1" hangingPunct="1">
                  <a:spcBef>
                    <a:spcPct val="100000"/>
                  </a:spcBef>
                  <a:buClrTx/>
                </a:pPr>
                <a:r>
                  <a:rPr lang="en-US" b="1" dirty="0"/>
                  <a:t>Logistic Regression belongs to the family of generalized linear models. It is a binary classification algorithm when the response variable is dichotomous (1 or 0)</a:t>
                </a:r>
              </a:p>
              <a:p>
                <a:pPr eaLnBrk="1" hangingPunct="1">
                  <a:spcBef>
                    <a:spcPct val="100000"/>
                  </a:spcBef>
                  <a:buClrTx/>
                </a:pPr>
                <a14:m>
                  <m:oMathPara xmlns:m="http://schemas.openxmlformats.org/officeDocument/2006/math">
                    <m:oMathParaPr>
                      <m:jc m:val="centerGroup"/>
                    </m:oMathParaPr>
                    <m:oMath xmlns:m="http://schemas.openxmlformats.org/officeDocument/2006/math">
                      <m:r>
                        <a:rPr lang="en-US" b="1" i="1" smtClean="0">
                          <a:solidFill>
                            <a:schemeClr val="bg1"/>
                          </a:solidFill>
                          <a:latin typeface="Cambria Math" panose="02040503050406030204" pitchFamily="18" charset="0"/>
                        </a:rPr>
                        <m:t>𝒍𝒏</m:t>
                      </m:r>
                      <m:d>
                        <m:dPr>
                          <m:ctrlPr>
                            <a:rPr lang="en-US" b="1" i="1" smtClean="0">
                              <a:solidFill>
                                <a:schemeClr val="bg1"/>
                              </a:solidFill>
                              <a:latin typeface="Cambria Math" panose="02040503050406030204" pitchFamily="18" charset="0"/>
                            </a:rPr>
                          </m:ctrlPr>
                        </m:dPr>
                        <m:e>
                          <m:f>
                            <m:fPr>
                              <m:ctrlPr>
                                <a:rPr lang="en-US" b="1" i="1" smtClean="0">
                                  <a:solidFill>
                                    <a:schemeClr val="bg1"/>
                                  </a:solidFill>
                                  <a:latin typeface="Cambria Math" panose="02040503050406030204" pitchFamily="18" charset="0"/>
                                </a:rPr>
                              </m:ctrlPr>
                            </m:fPr>
                            <m:num>
                              <m:r>
                                <a:rPr lang="en-US" b="1" i="1" smtClean="0">
                                  <a:solidFill>
                                    <a:schemeClr val="bg1"/>
                                  </a:solidFill>
                                  <a:latin typeface="Cambria Math" panose="02040503050406030204" pitchFamily="18" charset="0"/>
                                </a:rPr>
                                <m:t>𝒑</m:t>
                              </m:r>
                            </m:num>
                            <m:den>
                              <m:r>
                                <a:rPr lang="en-US" b="1" i="1" smtClean="0">
                                  <a:solidFill>
                                    <a:schemeClr val="bg1"/>
                                  </a:solidFill>
                                  <a:latin typeface="Cambria Math" panose="02040503050406030204" pitchFamily="18" charset="0"/>
                                </a:rPr>
                                <m:t>𝟏</m:t>
                              </m:r>
                              <m:r>
                                <a:rPr lang="en-US" b="1" i="1" smtClean="0">
                                  <a:solidFill>
                                    <a:schemeClr val="bg1"/>
                                  </a:solidFill>
                                  <a:latin typeface="Cambria Math" panose="02040503050406030204" pitchFamily="18" charset="0"/>
                                </a:rPr>
                                <m:t>−</m:t>
                              </m:r>
                              <m:r>
                                <a:rPr lang="en-US" b="1" i="1" smtClean="0">
                                  <a:solidFill>
                                    <a:schemeClr val="bg1"/>
                                  </a:solidFill>
                                  <a:latin typeface="Cambria Math" panose="02040503050406030204" pitchFamily="18" charset="0"/>
                                </a:rPr>
                                <m:t>𝒑</m:t>
                              </m:r>
                            </m:den>
                          </m:f>
                        </m:e>
                      </m:d>
                      <m:r>
                        <a:rPr lang="en-US" b="1" i="1" smtClean="0">
                          <a:solidFill>
                            <a:schemeClr val="bg1"/>
                          </a:solidFill>
                          <a:latin typeface="Cambria Math" panose="02040503050406030204" pitchFamily="18" charset="0"/>
                        </a:rPr>
                        <m:t>= </m:t>
                      </m:r>
                      <m:sSub>
                        <m:sSubPr>
                          <m:ctrlPr>
                            <a:rPr lang="en-US" b="1" i="1" smtClean="0">
                              <a:solidFill>
                                <a:schemeClr val="bg1"/>
                              </a:solidFill>
                              <a:latin typeface="Cambria Math" panose="02040503050406030204" pitchFamily="18" charset="0"/>
                            </a:rPr>
                          </m:ctrlPr>
                        </m:sSubPr>
                        <m:e>
                          <m:r>
                            <a:rPr lang="en-US" b="1" i="1" smtClean="0">
                              <a:solidFill>
                                <a:schemeClr val="bg1"/>
                              </a:solidFill>
                              <a:latin typeface="Cambria Math" panose="02040503050406030204" pitchFamily="18" charset="0"/>
                              <a:ea typeface="Cambria Math" panose="02040503050406030204" pitchFamily="18" charset="0"/>
                            </a:rPr>
                            <m:t>𝜷</m:t>
                          </m:r>
                        </m:e>
                        <m:sub>
                          <m:r>
                            <a:rPr lang="en-US" b="1" i="1" smtClean="0">
                              <a:solidFill>
                                <a:schemeClr val="bg1"/>
                              </a:solidFill>
                              <a:latin typeface="Cambria Math" panose="02040503050406030204" pitchFamily="18" charset="0"/>
                            </a:rPr>
                            <m:t>𝟎</m:t>
                          </m:r>
                        </m:sub>
                      </m:sSub>
                      <m:r>
                        <a:rPr lang="en-US" b="1" i="1" smtClean="0">
                          <a:solidFill>
                            <a:schemeClr val="bg1"/>
                          </a:solidFill>
                          <a:latin typeface="Cambria Math" panose="02040503050406030204" pitchFamily="18" charset="0"/>
                        </a:rPr>
                        <m:t>+ </m:t>
                      </m:r>
                      <m:sSub>
                        <m:sSubPr>
                          <m:ctrlPr>
                            <a:rPr lang="en-US" b="1" i="1" smtClean="0">
                              <a:solidFill>
                                <a:schemeClr val="bg1"/>
                              </a:solidFill>
                              <a:latin typeface="Cambria Math" panose="02040503050406030204" pitchFamily="18" charset="0"/>
                            </a:rPr>
                          </m:ctrlPr>
                        </m:sSubPr>
                        <m:e>
                          <m:r>
                            <a:rPr lang="en-US" b="1" i="1" smtClean="0">
                              <a:solidFill>
                                <a:schemeClr val="bg1"/>
                              </a:solidFill>
                              <a:latin typeface="Cambria Math" panose="02040503050406030204" pitchFamily="18" charset="0"/>
                              <a:ea typeface="Cambria Math" panose="02040503050406030204" pitchFamily="18" charset="0"/>
                            </a:rPr>
                            <m:t>𝜷</m:t>
                          </m:r>
                        </m:e>
                        <m:sub>
                          <m:r>
                            <a:rPr lang="en-US" b="1" i="1" smtClean="0">
                              <a:solidFill>
                                <a:schemeClr val="bg1"/>
                              </a:solidFill>
                              <a:latin typeface="Cambria Math" panose="02040503050406030204" pitchFamily="18" charset="0"/>
                            </a:rPr>
                            <m:t>𝟏</m:t>
                          </m:r>
                        </m:sub>
                      </m:sSub>
                      <m:sSub>
                        <m:sSubPr>
                          <m:ctrlPr>
                            <a:rPr lang="en-US" b="1" i="1" smtClean="0">
                              <a:solidFill>
                                <a:schemeClr val="bg1"/>
                              </a:solidFill>
                              <a:latin typeface="Cambria Math" panose="02040503050406030204" pitchFamily="18" charset="0"/>
                            </a:rPr>
                          </m:ctrlPr>
                        </m:sSubPr>
                        <m:e>
                          <m:r>
                            <a:rPr lang="en-US" b="1" i="1" smtClean="0">
                              <a:solidFill>
                                <a:schemeClr val="bg1"/>
                              </a:solidFill>
                              <a:latin typeface="Cambria Math" panose="02040503050406030204" pitchFamily="18" charset="0"/>
                            </a:rPr>
                            <m:t>𝒙</m:t>
                          </m:r>
                        </m:e>
                        <m:sub>
                          <m:r>
                            <a:rPr lang="en-US" b="1" i="1" smtClean="0">
                              <a:solidFill>
                                <a:schemeClr val="bg1"/>
                              </a:solidFill>
                              <a:latin typeface="Cambria Math" panose="02040503050406030204" pitchFamily="18" charset="0"/>
                            </a:rPr>
                            <m:t>𝟏</m:t>
                          </m:r>
                        </m:sub>
                      </m:sSub>
                      <m:r>
                        <a:rPr lang="en-US" b="1" i="1" smtClean="0">
                          <a:solidFill>
                            <a:schemeClr val="bg1"/>
                          </a:solidFill>
                          <a:latin typeface="Cambria Math" panose="02040503050406030204" pitchFamily="18" charset="0"/>
                        </a:rPr>
                        <m:t>+ …+ </m:t>
                      </m:r>
                      <m:sSub>
                        <m:sSubPr>
                          <m:ctrlPr>
                            <a:rPr lang="en-US" b="1" i="1" smtClean="0">
                              <a:solidFill>
                                <a:schemeClr val="bg1"/>
                              </a:solidFill>
                              <a:latin typeface="Cambria Math" panose="02040503050406030204" pitchFamily="18" charset="0"/>
                            </a:rPr>
                          </m:ctrlPr>
                        </m:sSubPr>
                        <m:e>
                          <m:r>
                            <a:rPr lang="en-US" b="1" i="1" smtClean="0">
                              <a:solidFill>
                                <a:schemeClr val="bg1"/>
                              </a:solidFill>
                              <a:latin typeface="Cambria Math" panose="02040503050406030204" pitchFamily="18" charset="0"/>
                              <a:ea typeface="Cambria Math" panose="02040503050406030204" pitchFamily="18" charset="0"/>
                            </a:rPr>
                            <m:t>𝜷</m:t>
                          </m:r>
                        </m:e>
                        <m:sub>
                          <m:r>
                            <a:rPr lang="en-US" b="1" i="1" smtClean="0">
                              <a:solidFill>
                                <a:schemeClr val="bg1"/>
                              </a:solidFill>
                              <a:latin typeface="Cambria Math" panose="02040503050406030204" pitchFamily="18" charset="0"/>
                            </a:rPr>
                            <m:t>𝒏</m:t>
                          </m:r>
                        </m:sub>
                      </m:sSub>
                      <m:sSub>
                        <m:sSubPr>
                          <m:ctrlPr>
                            <a:rPr lang="en-US" b="1" i="1" smtClean="0">
                              <a:solidFill>
                                <a:schemeClr val="bg1"/>
                              </a:solidFill>
                              <a:latin typeface="Cambria Math" panose="02040503050406030204" pitchFamily="18" charset="0"/>
                            </a:rPr>
                          </m:ctrlPr>
                        </m:sSubPr>
                        <m:e>
                          <m:r>
                            <a:rPr lang="en-US" b="1" i="1" smtClean="0">
                              <a:solidFill>
                                <a:schemeClr val="bg1"/>
                              </a:solidFill>
                              <a:latin typeface="Cambria Math" panose="02040503050406030204" pitchFamily="18" charset="0"/>
                            </a:rPr>
                            <m:t>𝒙</m:t>
                          </m:r>
                        </m:e>
                        <m:sub>
                          <m:r>
                            <a:rPr lang="en-US" b="1" i="1" smtClean="0">
                              <a:solidFill>
                                <a:schemeClr val="bg1"/>
                              </a:solidFill>
                              <a:latin typeface="Cambria Math" panose="02040503050406030204" pitchFamily="18" charset="0"/>
                            </a:rPr>
                            <m:t>𝒏</m:t>
                          </m:r>
                        </m:sub>
                      </m:sSub>
                    </m:oMath>
                  </m:oMathPara>
                </a14:m>
                <a:endParaRPr lang="en-US" b="1" dirty="0">
                  <a:solidFill>
                    <a:schemeClr val="bg1"/>
                  </a:solidFill>
                </a:endParaRPr>
              </a:p>
              <a:p>
                <a:pPr eaLnBrk="1" hangingPunct="1">
                  <a:spcBef>
                    <a:spcPct val="100000"/>
                  </a:spcBef>
                  <a:buClrTx/>
                </a:pPr>
                <a:r>
                  <a:rPr lang="en-US" b="1" dirty="0">
                    <a:solidFill>
                      <a:schemeClr val="bg1"/>
                    </a:solidFill>
                  </a:rPr>
                  <a:t>Here p is the probability of success of the event</a:t>
                </a:r>
              </a:p>
            </p:txBody>
          </p:sp>
        </mc:Choice>
        <mc:Fallback xmlns="">
          <p:sp>
            <p:nvSpPr>
              <p:cNvPr id="5" name="Rectangle 4">
                <a:extLst>
                  <a:ext uri="{FF2B5EF4-FFF2-40B4-BE49-F238E27FC236}">
                    <a16:creationId xmlns:a16="http://schemas.microsoft.com/office/drawing/2014/main" id="{BB88BC3A-C9DC-4B47-909F-6FF7D18B866E}"/>
                  </a:ext>
                </a:extLst>
              </p:cNvPr>
              <p:cNvSpPr>
                <a:spLocks noRot="1" noChangeAspect="1" noMove="1" noResize="1" noEditPoints="1" noAdjustHandles="1" noChangeArrowheads="1" noChangeShapeType="1" noTextEdit="1"/>
              </p:cNvSpPr>
              <p:nvPr/>
            </p:nvSpPr>
            <p:spPr bwMode="auto">
              <a:xfrm>
                <a:off x="1380641" y="2870478"/>
                <a:ext cx="6705600" cy="1196591"/>
              </a:xfrm>
              <a:prstGeom prst="rect">
                <a:avLst/>
              </a:prstGeom>
              <a:blipFill>
                <a:blip r:embed="rId2"/>
                <a:stretch>
                  <a:fillRect r="-455" b="-1531"/>
                </a:stretch>
              </a:blipFill>
              <a:ln>
                <a:noFill/>
                <a:headEnd type="none" w="med" len="med"/>
                <a:tailEnd type="none" w="med" len="med"/>
              </a:ln>
              <a:effectLst/>
            </p:spPr>
            <p:txBody>
              <a:bodyPr/>
              <a:lstStyle/>
              <a:p>
                <a:r>
                  <a:rPr lang="en-US">
                    <a:noFill/>
                  </a:rPr>
                  <a:t> </a:t>
                </a:r>
              </a:p>
            </p:txBody>
          </p:sp>
        </mc:Fallback>
      </mc:AlternateContent>
      <p:sp>
        <p:nvSpPr>
          <p:cNvPr id="6" name="Rectangle 5">
            <a:extLst>
              <a:ext uri="{FF2B5EF4-FFF2-40B4-BE49-F238E27FC236}">
                <a16:creationId xmlns:a16="http://schemas.microsoft.com/office/drawing/2014/main" id="{2A362EE6-A736-419B-9332-25B4D0890223}"/>
              </a:ext>
            </a:extLst>
          </p:cNvPr>
          <p:cNvSpPr/>
          <p:nvPr/>
        </p:nvSpPr>
        <p:spPr bwMode="auto">
          <a:xfrm>
            <a:off x="570214" y="4669968"/>
            <a:ext cx="2194560" cy="1447800"/>
          </a:xfrm>
          <a:prstGeom prst="rect">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000" b="1" dirty="0">
                <a:solidFill>
                  <a:schemeClr val="tx1"/>
                </a:solidFill>
                <a:latin typeface="+mn-lt"/>
                <a:ea typeface="+mn-ea"/>
                <a:cs typeface="+mn-cs"/>
              </a:rPr>
              <a:t>Random Component</a:t>
            </a:r>
            <a:r>
              <a:rPr lang="en-US" sz="1000" b="1" dirty="0">
                <a:solidFill>
                  <a:schemeClr val="tx1"/>
                </a:solidFill>
              </a:rPr>
              <a:t> </a:t>
            </a:r>
            <a:r>
              <a:rPr lang="en-US" sz="1000" dirty="0">
                <a:solidFill>
                  <a:schemeClr val="tx1"/>
                </a:solidFill>
              </a:rPr>
              <a:t>– Refers to probability distribution of response variable</a:t>
            </a:r>
          </a:p>
          <a:p>
            <a:pPr marR="0" algn="l" defTabSz="914400" rtl="0" eaLnBrk="1" fontAlgn="base" latinLnBrk="0" hangingPunct="1">
              <a:lnSpc>
                <a:spcPct val="100000"/>
              </a:lnSpc>
              <a:spcBef>
                <a:spcPct val="100000"/>
              </a:spcBef>
              <a:spcAft>
                <a:spcPct val="0"/>
              </a:spcAft>
              <a:buClrTx/>
              <a:buSzTx/>
              <a:tabLst/>
            </a:pPr>
            <a:r>
              <a:rPr lang="en-US" sz="1000" b="0" dirty="0">
                <a:solidFill>
                  <a:schemeClr val="tx1"/>
                </a:solidFill>
                <a:latin typeface="+mn-lt"/>
                <a:ea typeface="+mn-ea"/>
                <a:cs typeface="+mn-cs"/>
              </a:rPr>
              <a:t>Probability distribution is assumed to be </a:t>
            </a:r>
            <a:r>
              <a:rPr lang="en-US" sz="1000" dirty="0">
                <a:solidFill>
                  <a:schemeClr val="tx1"/>
                </a:solidFill>
              </a:rPr>
              <a:t>Binary distribution</a:t>
            </a:r>
            <a:endParaRPr lang="en-US" sz="1000" b="0" dirty="0">
              <a:solidFill>
                <a:schemeClr val="tx1"/>
              </a:solidFill>
              <a:latin typeface="+mn-lt"/>
              <a:ea typeface="+mn-ea"/>
              <a:cs typeface="+mn-cs"/>
            </a:endParaRP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5AE8F744-7C56-4B97-9827-09AE7D8994BC}"/>
                  </a:ext>
                </a:extLst>
              </p:cNvPr>
              <p:cNvSpPr/>
              <p:nvPr/>
            </p:nvSpPr>
            <p:spPr bwMode="auto">
              <a:xfrm>
                <a:off x="3632502" y="4669968"/>
                <a:ext cx="2194560" cy="1447800"/>
              </a:xfrm>
              <a:prstGeom prst="rect">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000" b="1" dirty="0">
                    <a:solidFill>
                      <a:schemeClr val="tx1"/>
                    </a:solidFill>
                    <a:latin typeface="+mn-lt"/>
                    <a:ea typeface="+mn-ea"/>
                    <a:cs typeface="+mn-cs"/>
                  </a:rPr>
                  <a:t>Systematic Component</a:t>
                </a:r>
                <a:r>
                  <a:rPr lang="en-US" sz="1000" dirty="0">
                    <a:solidFill>
                      <a:schemeClr val="tx1"/>
                    </a:solidFill>
                    <a:latin typeface="+mn-lt"/>
                    <a:ea typeface="+mn-ea"/>
                    <a:cs typeface="+mn-cs"/>
                  </a:rPr>
                  <a:t> – Specifies the linear combination of predictor variables</a:t>
                </a:r>
              </a:p>
              <a:p>
                <a:pPr algn="l" eaLnBrk="1" hangingPunct="1">
                  <a:spcBef>
                    <a:spcPct val="100000"/>
                  </a:spcBef>
                  <a:buClrTx/>
                </a:pPr>
                <a14:m>
                  <m:oMathPara xmlns:m="http://schemas.openxmlformats.org/officeDocument/2006/math">
                    <m:oMathParaPr>
                      <m:jc m:val="centerGroup"/>
                    </m:oMathParaPr>
                    <m:oMath xmlns:m="http://schemas.openxmlformats.org/officeDocument/2006/math">
                      <m:sSub>
                        <m:sSubPr>
                          <m:ctrlPr>
                            <a:rPr lang="en-US" sz="1000" b="1" i="1" smtClean="0">
                              <a:solidFill>
                                <a:schemeClr val="tx1"/>
                              </a:solidFill>
                              <a:latin typeface="Cambria Math" panose="02040503050406030204" pitchFamily="18" charset="0"/>
                            </a:rPr>
                          </m:ctrlPr>
                        </m:sSubPr>
                        <m:e>
                          <m:r>
                            <a:rPr lang="en-US" sz="1000" b="1" i="1">
                              <a:solidFill>
                                <a:schemeClr val="tx1"/>
                              </a:solidFill>
                              <a:latin typeface="Cambria Math" panose="02040503050406030204" pitchFamily="18" charset="0"/>
                              <a:ea typeface="Cambria Math" panose="02040503050406030204" pitchFamily="18" charset="0"/>
                            </a:rPr>
                            <m:t>𝜷</m:t>
                          </m:r>
                        </m:e>
                        <m:sub>
                          <m:r>
                            <a:rPr lang="en-US" sz="1000" b="1" i="1">
                              <a:solidFill>
                                <a:schemeClr val="tx1"/>
                              </a:solidFill>
                              <a:latin typeface="Cambria Math" panose="02040503050406030204" pitchFamily="18" charset="0"/>
                            </a:rPr>
                            <m:t>𝟎</m:t>
                          </m:r>
                        </m:sub>
                      </m:sSub>
                      <m:r>
                        <a:rPr lang="en-US" sz="1000" b="1" i="1">
                          <a:solidFill>
                            <a:schemeClr val="tx1"/>
                          </a:solidFill>
                          <a:latin typeface="Cambria Math" panose="02040503050406030204" pitchFamily="18" charset="0"/>
                        </a:rPr>
                        <m:t>+ </m:t>
                      </m:r>
                      <m:sSub>
                        <m:sSubPr>
                          <m:ctrlPr>
                            <a:rPr lang="en-US" sz="1000" b="1" i="1">
                              <a:solidFill>
                                <a:schemeClr val="tx1"/>
                              </a:solidFill>
                              <a:latin typeface="Cambria Math" panose="02040503050406030204" pitchFamily="18" charset="0"/>
                            </a:rPr>
                          </m:ctrlPr>
                        </m:sSubPr>
                        <m:e>
                          <m:r>
                            <a:rPr lang="en-US" sz="1000" b="1" i="1">
                              <a:solidFill>
                                <a:schemeClr val="tx1"/>
                              </a:solidFill>
                              <a:latin typeface="Cambria Math" panose="02040503050406030204" pitchFamily="18" charset="0"/>
                              <a:ea typeface="Cambria Math" panose="02040503050406030204" pitchFamily="18" charset="0"/>
                            </a:rPr>
                            <m:t>𝜷</m:t>
                          </m:r>
                        </m:e>
                        <m:sub>
                          <m:r>
                            <a:rPr lang="en-US" sz="1000" b="1" i="1">
                              <a:solidFill>
                                <a:schemeClr val="tx1"/>
                              </a:solidFill>
                              <a:latin typeface="Cambria Math" panose="02040503050406030204" pitchFamily="18" charset="0"/>
                            </a:rPr>
                            <m:t>𝟏</m:t>
                          </m:r>
                        </m:sub>
                      </m:sSub>
                      <m:sSub>
                        <m:sSubPr>
                          <m:ctrlPr>
                            <a:rPr lang="en-US" sz="1000" b="1" i="1">
                              <a:solidFill>
                                <a:schemeClr val="tx1"/>
                              </a:solidFill>
                              <a:latin typeface="Cambria Math" panose="02040503050406030204" pitchFamily="18" charset="0"/>
                            </a:rPr>
                          </m:ctrlPr>
                        </m:sSubPr>
                        <m:e>
                          <m:r>
                            <a:rPr lang="en-US" sz="1000" b="1" i="1">
                              <a:solidFill>
                                <a:schemeClr val="tx1"/>
                              </a:solidFill>
                              <a:latin typeface="Cambria Math" panose="02040503050406030204" pitchFamily="18" charset="0"/>
                            </a:rPr>
                            <m:t>𝒙</m:t>
                          </m:r>
                        </m:e>
                        <m:sub>
                          <m:r>
                            <a:rPr lang="en-US" sz="1000" b="1" i="1">
                              <a:solidFill>
                                <a:schemeClr val="tx1"/>
                              </a:solidFill>
                              <a:latin typeface="Cambria Math" panose="02040503050406030204" pitchFamily="18" charset="0"/>
                            </a:rPr>
                            <m:t>𝟏</m:t>
                          </m:r>
                        </m:sub>
                      </m:sSub>
                      <m:r>
                        <a:rPr lang="en-US" sz="1000" b="1" i="1">
                          <a:solidFill>
                            <a:schemeClr val="tx1"/>
                          </a:solidFill>
                          <a:latin typeface="Cambria Math" panose="02040503050406030204" pitchFamily="18" charset="0"/>
                        </a:rPr>
                        <m:t>+ …+ </m:t>
                      </m:r>
                      <m:sSub>
                        <m:sSubPr>
                          <m:ctrlPr>
                            <a:rPr lang="en-US" sz="1000" b="1" i="1">
                              <a:solidFill>
                                <a:schemeClr val="tx1"/>
                              </a:solidFill>
                              <a:latin typeface="Cambria Math" panose="02040503050406030204" pitchFamily="18" charset="0"/>
                            </a:rPr>
                          </m:ctrlPr>
                        </m:sSubPr>
                        <m:e>
                          <m:r>
                            <a:rPr lang="en-US" sz="1000" b="1" i="1">
                              <a:solidFill>
                                <a:schemeClr val="tx1"/>
                              </a:solidFill>
                              <a:latin typeface="Cambria Math" panose="02040503050406030204" pitchFamily="18" charset="0"/>
                              <a:ea typeface="Cambria Math" panose="02040503050406030204" pitchFamily="18" charset="0"/>
                            </a:rPr>
                            <m:t>𝜷</m:t>
                          </m:r>
                        </m:e>
                        <m:sub>
                          <m:r>
                            <a:rPr lang="en-US" sz="1000" b="1" i="1">
                              <a:solidFill>
                                <a:schemeClr val="tx1"/>
                              </a:solidFill>
                              <a:latin typeface="Cambria Math" panose="02040503050406030204" pitchFamily="18" charset="0"/>
                            </a:rPr>
                            <m:t>𝒏</m:t>
                          </m:r>
                        </m:sub>
                      </m:sSub>
                      <m:sSub>
                        <m:sSubPr>
                          <m:ctrlPr>
                            <a:rPr lang="en-US" sz="1000" b="1" i="1">
                              <a:solidFill>
                                <a:schemeClr val="tx1"/>
                              </a:solidFill>
                              <a:latin typeface="Cambria Math" panose="02040503050406030204" pitchFamily="18" charset="0"/>
                            </a:rPr>
                          </m:ctrlPr>
                        </m:sSubPr>
                        <m:e>
                          <m:r>
                            <a:rPr lang="en-US" sz="1000" b="1" i="1">
                              <a:solidFill>
                                <a:schemeClr val="tx1"/>
                              </a:solidFill>
                              <a:latin typeface="Cambria Math" panose="02040503050406030204" pitchFamily="18" charset="0"/>
                            </a:rPr>
                            <m:t>𝒙</m:t>
                          </m:r>
                        </m:e>
                        <m:sub>
                          <m:r>
                            <a:rPr lang="en-US" sz="1000" b="1" i="1">
                              <a:solidFill>
                                <a:schemeClr val="tx1"/>
                              </a:solidFill>
                              <a:latin typeface="Cambria Math" panose="02040503050406030204" pitchFamily="18" charset="0"/>
                            </a:rPr>
                            <m:t>𝒏</m:t>
                          </m:r>
                        </m:sub>
                      </m:sSub>
                    </m:oMath>
                  </m:oMathPara>
                </a14:m>
                <a:endParaRPr lang="en-US" sz="1000" b="1" dirty="0">
                  <a:solidFill>
                    <a:schemeClr val="tx1"/>
                  </a:solidFill>
                  <a:latin typeface="+mn-lt"/>
                </a:endParaRPr>
              </a:p>
              <a:p>
                <a:pPr algn="l" eaLnBrk="1" hangingPunct="1">
                  <a:spcBef>
                    <a:spcPct val="100000"/>
                  </a:spcBef>
                  <a:buClrTx/>
                </a:pPr>
                <a:r>
                  <a:rPr lang="en-US" sz="1000" dirty="0">
                    <a:solidFill>
                      <a:schemeClr val="tx1"/>
                    </a:solidFill>
                  </a:rPr>
                  <a:t>The independent variables can be transformed as done in typical linear regression</a:t>
                </a:r>
                <a:endParaRPr lang="en-US" sz="1000" dirty="0">
                  <a:solidFill>
                    <a:schemeClr val="tx1"/>
                  </a:solidFill>
                  <a:latin typeface="+mn-lt"/>
                  <a:ea typeface="+mn-ea"/>
                  <a:cs typeface="+mn-cs"/>
                </a:endParaRPr>
              </a:p>
            </p:txBody>
          </p:sp>
        </mc:Choice>
        <mc:Fallback xmlns="">
          <p:sp>
            <p:nvSpPr>
              <p:cNvPr id="7" name="Rectangle 6">
                <a:extLst>
                  <a:ext uri="{FF2B5EF4-FFF2-40B4-BE49-F238E27FC236}">
                    <a16:creationId xmlns:a16="http://schemas.microsoft.com/office/drawing/2014/main" id="{5AE8F744-7C56-4B97-9827-09AE7D8994BC}"/>
                  </a:ext>
                </a:extLst>
              </p:cNvPr>
              <p:cNvSpPr>
                <a:spLocks noRot="1" noChangeAspect="1" noMove="1" noResize="1" noEditPoints="1" noAdjustHandles="1" noChangeArrowheads="1" noChangeShapeType="1" noTextEdit="1"/>
              </p:cNvSpPr>
              <p:nvPr/>
            </p:nvSpPr>
            <p:spPr bwMode="auto">
              <a:xfrm>
                <a:off x="3632502" y="4669968"/>
                <a:ext cx="2194560" cy="1447800"/>
              </a:xfrm>
              <a:prstGeom prst="rect">
                <a:avLst/>
              </a:prstGeom>
              <a:blipFill>
                <a:blip r:embed="rId3"/>
                <a:stretch>
                  <a:fillRect l="-1667" r="-1389"/>
                </a:stretch>
              </a:blipFill>
              <a:ln>
                <a:noFill/>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CB00F7B6-C61A-4E32-A69B-66699E23537B}"/>
                  </a:ext>
                </a:extLst>
              </p:cNvPr>
              <p:cNvSpPr/>
              <p:nvPr/>
            </p:nvSpPr>
            <p:spPr bwMode="auto">
              <a:xfrm>
                <a:off x="6818614" y="4669968"/>
                <a:ext cx="2194560" cy="1447800"/>
              </a:xfrm>
              <a:prstGeom prst="rect">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000" b="1" dirty="0">
                    <a:solidFill>
                      <a:schemeClr val="tx1"/>
                    </a:solidFill>
                    <a:latin typeface="+mn-lt"/>
                    <a:ea typeface="+mn-ea"/>
                    <a:cs typeface="+mn-cs"/>
                  </a:rPr>
                  <a:t>Link Function </a:t>
                </a:r>
                <a:r>
                  <a:rPr lang="en-US" sz="1000" b="0" dirty="0">
                    <a:solidFill>
                      <a:schemeClr val="tx1"/>
                    </a:solidFill>
                    <a:latin typeface="+mn-lt"/>
                    <a:ea typeface="+mn-ea"/>
                    <a:cs typeface="+mn-cs"/>
                  </a:rPr>
                  <a:t>– Specifies link between Random and Systematic component</a:t>
                </a:r>
              </a:p>
              <a:p>
                <a:pPr marR="0" algn="l" defTabSz="914400" rtl="0" eaLnBrk="1" fontAlgn="base" latinLnBrk="0" hangingPunct="1">
                  <a:lnSpc>
                    <a:spcPct val="100000"/>
                  </a:lnSpc>
                  <a:spcBef>
                    <a:spcPct val="100000"/>
                  </a:spcBef>
                  <a:spcAft>
                    <a:spcPct val="0"/>
                  </a:spcAft>
                  <a:buClrTx/>
                  <a:buSzTx/>
                  <a:tabLst/>
                </a:pPr>
                <a14:m>
                  <m:oMathPara xmlns:m="http://schemas.openxmlformats.org/officeDocument/2006/math">
                    <m:oMathParaPr>
                      <m:jc m:val="centerGroup"/>
                    </m:oMathParaPr>
                    <m:oMath xmlns:m="http://schemas.openxmlformats.org/officeDocument/2006/math">
                      <m:r>
                        <a:rPr lang="en-US" sz="1000" b="1" i="1" smtClean="0">
                          <a:solidFill>
                            <a:schemeClr val="tx1"/>
                          </a:solidFill>
                          <a:latin typeface="Cambria Math" panose="02040503050406030204" pitchFamily="18" charset="0"/>
                          <a:ea typeface="+mn-ea"/>
                          <a:cs typeface="+mn-cs"/>
                        </a:rPr>
                        <m:t>𝒍𝒐𝒈𝒊𝒕</m:t>
                      </m:r>
                      <m:d>
                        <m:dPr>
                          <m:ctrlPr>
                            <a:rPr lang="en-US" sz="1000" b="1" i="1" smtClean="0">
                              <a:solidFill>
                                <a:schemeClr val="tx1"/>
                              </a:solidFill>
                              <a:latin typeface="Cambria Math" panose="02040503050406030204" pitchFamily="18" charset="0"/>
                              <a:ea typeface="+mn-ea"/>
                              <a:cs typeface="+mn-cs"/>
                            </a:rPr>
                          </m:ctrlPr>
                        </m:dPr>
                        <m:e>
                          <m:r>
                            <a:rPr lang="en-US" sz="1000" b="1" i="1" smtClean="0">
                              <a:solidFill>
                                <a:schemeClr val="tx1"/>
                              </a:solidFill>
                              <a:latin typeface="Cambria Math" panose="02040503050406030204" pitchFamily="18" charset="0"/>
                              <a:ea typeface="+mn-ea"/>
                              <a:cs typeface="+mn-cs"/>
                            </a:rPr>
                            <m:t>𝒑</m:t>
                          </m:r>
                        </m:e>
                      </m:d>
                      <m:r>
                        <a:rPr lang="en-US" sz="1000" b="1" i="1" smtClean="0">
                          <a:solidFill>
                            <a:schemeClr val="tx1"/>
                          </a:solidFill>
                          <a:latin typeface="Cambria Math" panose="02040503050406030204" pitchFamily="18" charset="0"/>
                          <a:ea typeface="+mn-ea"/>
                          <a:cs typeface="+mn-cs"/>
                        </a:rPr>
                        <m:t>=</m:t>
                      </m:r>
                      <m:r>
                        <a:rPr lang="en-US" sz="1000" b="1" i="0" smtClean="0">
                          <a:solidFill>
                            <a:schemeClr val="tx1"/>
                          </a:solidFill>
                          <a:latin typeface="Cambria Math" panose="02040503050406030204" pitchFamily="18" charset="0"/>
                          <a:ea typeface="+mn-ea"/>
                          <a:cs typeface="+mn-cs"/>
                        </a:rPr>
                        <m:t>𝐥𝐧</m:t>
                      </m:r>
                      <m:r>
                        <a:rPr lang="en-US" sz="1000" b="1" i="1" smtClean="0">
                          <a:solidFill>
                            <a:schemeClr val="tx1"/>
                          </a:solidFill>
                          <a:latin typeface="Cambria Math" panose="02040503050406030204" pitchFamily="18" charset="0"/>
                          <a:ea typeface="+mn-ea"/>
                          <a:cs typeface="+mn-cs"/>
                        </a:rPr>
                        <m:t>⁡(</m:t>
                      </m:r>
                      <m:f>
                        <m:fPr>
                          <m:ctrlPr>
                            <a:rPr lang="en-US" sz="1000" b="1" i="1" smtClean="0">
                              <a:solidFill>
                                <a:schemeClr val="tx1"/>
                              </a:solidFill>
                              <a:latin typeface="Cambria Math" panose="02040503050406030204" pitchFamily="18" charset="0"/>
                              <a:ea typeface="+mn-ea"/>
                              <a:cs typeface="+mn-cs"/>
                            </a:rPr>
                          </m:ctrlPr>
                        </m:fPr>
                        <m:num>
                          <m:r>
                            <a:rPr lang="en-US" sz="1000" b="1" i="1" smtClean="0">
                              <a:solidFill>
                                <a:schemeClr val="tx1"/>
                              </a:solidFill>
                              <a:latin typeface="Cambria Math" panose="02040503050406030204" pitchFamily="18" charset="0"/>
                              <a:ea typeface="+mn-ea"/>
                              <a:cs typeface="+mn-cs"/>
                            </a:rPr>
                            <m:t>𝒑</m:t>
                          </m:r>
                        </m:num>
                        <m:den>
                          <m:r>
                            <a:rPr lang="en-US" sz="1000" b="1" i="1" smtClean="0">
                              <a:solidFill>
                                <a:schemeClr val="tx1"/>
                              </a:solidFill>
                              <a:latin typeface="Cambria Math" panose="02040503050406030204" pitchFamily="18" charset="0"/>
                              <a:ea typeface="+mn-ea"/>
                              <a:cs typeface="+mn-cs"/>
                            </a:rPr>
                            <m:t>𝟏</m:t>
                          </m:r>
                          <m:r>
                            <a:rPr lang="en-US" sz="1000" b="1" i="1" smtClean="0">
                              <a:solidFill>
                                <a:schemeClr val="tx1"/>
                              </a:solidFill>
                              <a:latin typeface="Cambria Math" panose="02040503050406030204" pitchFamily="18" charset="0"/>
                              <a:ea typeface="+mn-ea"/>
                              <a:cs typeface="+mn-cs"/>
                            </a:rPr>
                            <m:t>−</m:t>
                          </m:r>
                          <m:r>
                            <a:rPr lang="en-US" sz="1000" b="1" i="1" smtClean="0">
                              <a:solidFill>
                                <a:schemeClr val="tx1"/>
                              </a:solidFill>
                              <a:latin typeface="Cambria Math" panose="02040503050406030204" pitchFamily="18" charset="0"/>
                              <a:ea typeface="+mn-ea"/>
                              <a:cs typeface="+mn-cs"/>
                            </a:rPr>
                            <m:t>𝒑</m:t>
                          </m:r>
                        </m:den>
                      </m:f>
                      <m:r>
                        <a:rPr lang="en-US" sz="1000" b="1" i="1" smtClean="0">
                          <a:solidFill>
                            <a:schemeClr val="tx1"/>
                          </a:solidFill>
                          <a:latin typeface="Cambria Math" panose="02040503050406030204" pitchFamily="18" charset="0"/>
                          <a:ea typeface="+mn-ea"/>
                          <a:cs typeface="+mn-cs"/>
                        </a:rPr>
                        <m:t>)</m:t>
                      </m:r>
                    </m:oMath>
                  </m:oMathPara>
                </a14:m>
                <a:endParaRPr lang="en-US" sz="1000" b="1" dirty="0">
                  <a:solidFill>
                    <a:schemeClr val="tx1"/>
                  </a:solidFill>
                  <a:ea typeface="+mn-ea"/>
                  <a:cs typeface="+mn-cs"/>
                </a:endParaRPr>
              </a:p>
              <a:p>
                <a:pPr marR="0" algn="l" defTabSz="914400" rtl="0" eaLnBrk="1" fontAlgn="base" latinLnBrk="0" hangingPunct="1">
                  <a:lnSpc>
                    <a:spcPct val="100000"/>
                  </a:lnSpc>
                  <a:spcBef>
                    <a:spcPct val="100000"/>
                  </a:spcBef>
                  <a:spcAft>
                    <a:spcPct val="0"/>
                  </a:spcAft>
                  <a:buClrTx/>
                  <a:buSzTx/>
                  <a:tabLst/>
                </a:pPr>
                <a:r>
                  <a:rPr lang="en-US" sz="1000" dirty="0">
                    <a:solidFill>
                      <a:schemeClr val="tx1"/>
                    </a:solidFill>
                    <a:ea typeface="+mn-ea"/>
                    <a:cs typeface="+mn-cs"/>
                  </a:rPr>
                  <a:t>Above function is called as logit / sigmoid / log odds function</a:t>
                </a:r>
              </a:p>
            </p:txBody>
          </p:sp>
        </mc:Choice>
        <mc:Fallback xmlns="">
          <p:sp>
            <p:nvSpPr>
              <p:cNvPr id="8" name="Rectangle 7">
                <a:extLst>
                  <a:ext uri="{FF2B5EF4-FFF2-40B4-BE49-F238E27FC236}">
                    <a16:creationId xmlns:a16="http://schemas.microsoft.com/office/drawing/2014/main" id="{CB00F7B6-C61A-4E32-A69B-66699E23537B}"/>
                  </a:ext>
                </a:extLst>
              </p:cNvPr>
              <p:cNvSpPr>
                <a:spLocks noRot="1" noChangeAspect="1" noMove="1" noResize="1" noEditPoints="1" noAdjustHandles="1" noChangeArrowheads="1" noChangeShapeType="1" noTextEdit="1"/>
              </p:cNvSpPr>
              <p:nvPr/>
            </p:nvSpPr>
            <p:spPr bwMode="auto">
              <a:xfrm>
                <a:off x="6818614" y="4669968"/>
                <a:ext cx="2194560" cy="1447800"/>
              </a:xfrm>
              <a:prstGeom prst="rect">
                <a:avLst/>
              </a:prstGeom>
              <a:blipFill>
                <a:blip r:embed="rId4"/>
                <a:stretch>
                  <a:fillRect l="-1667"/>
                </a:stretch>
              </a:blipFill>
              <a:ln>
                <a:noFill/>
                <a:headEnd type="none" w="med" len="med"/>
                <a:tailEnd type="none" w="med" len="med"/>
              </a:ln>
              <a:effectLst/>
            </p:spPr>
            <p:txBody>
              <a:bodyPr/>
              <a:lstStyle/>
              <a:p>
                <a:r>
                  <a:rPr lang="en-US">
                    <a:noFill/>
                  </a:rPr>
                  <a:t> </a:t>
                </a:r>
              </a:p>
            </p:txBody>
          </p:sp>
        </mc:Fallback>
      </mc:AlternateContent>
      <p:cxnSp>
        <p:nvCxnSpPr>
          <p:cNvPr id="10" name="Connector: Elbow 9">
            <a:extLst>
              <a:ext uri="{FF2B5EF4-FFF2-40B4-BE49-F238E27FC236}">
                <a16:creationId xmlns:a16="http://schemas.microsoft.com/office/drawing/2014/main" id="{32876754-F781-4926-ADC7-9026A1566C80}"/>
              </a:ext>
            </a:extLst>
          </p:cNvPr>
          <p:cNvCxnSpPr>
            <a:cxnSpLocks/>
            <a:stCxn id="5" idx="2"/>
            <a:endCxn id="6" idx="0"/>
          </p:cNvCxnSpPr>
          <p:nvPr/>
        </p:nvCxnSpPr>
        <p:spPr bwMode="auto">
          <a:xfrm rot="5400000">
            <a:off x="2899019" y="2835545"/>
            <a:ext cx="602899" cy="3065947"/>
          </a:xfrm>
          <a:prstGeom prst="bentConnector3">
            <a:avLst>
              <a:gd name="adj1" fmla="val 50000"/>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cxnSp>
        <p:nvCxnSpPr>
          <p:cNvPr id="12" name="Straight Arrow Connector 11">
            <a:extLst>
              <a:ext uri="{FF2B5EF4-FFF2-40B4-BE49-F238E27FC236}">
                <a16:creationId xmlns:a16="http://schemas.microsoft.com/office/drawing/2014/main" id="{882198FB-DBEE-4E00-BB59-A8E5D3F3C3E6}"/>
              </a:ext>
            </a:extLst>
          </p:cNvPr>
          <p:cNvCxnSpPr>
            <a:cxnSpLocks/>
            <a:stCxn id="5" idx="2"/>
            <a:endCxn id="7" idx="0"/>
          </p:cNvCxnSpPr>
          <p:nvPr/>
        </p:nvCxnSpPr>
        <p:spPr bwMode="auto">
          <a:xfrm flipH="1">
            <a:off x="4729782" y="4067069"/>
            <a:ext cx="3659" cy="602899"/>
          </a:xfrm>
          <a:prstGeom prst="straightConnector1">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cxnSp>
        <p:nvCxnSpPr>
          <p:cNvPr id="14" name="Connector: Elbow 13">
            <a:extLst>
              <a:ext uri="{FF2B5EF4-FFF2-40B4-BE49-F238E27FC236}">
                <a16:creationId xmlns:a16="http://schemas.microsoft.com/office/drawing/2014/main" id="{69A4D8FA-B254-4EA7-8CD6-358EB440B804}"/>
              </a:ext>
            </a:extLst>
          </p:cNvPr>
          <p:cNvCxnSpPr>
            <a:cxnSpLocks/>
            <a:stCxn id="5" idx="2"/>
            <a:endCxn id="8" idx="0"/>
          </p:cNvCxnSpPr>
          <p:nvPr/>
        </p:nvCxnSpPr>
        <p:spPr bwMode="auto">
          <a:xfrm rot="16200000" flipH="1">
            <a:off x="6023218" y="2777291"/>
            <a:ext cx="602899" cy="3182453"/>
          </a:xfrm>
          <a:prstGeom prst="bentConnector3">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cxnSp>
        <p:nvCxnSpPr>
          <p:cNvPr id="18" name="Straight Arrow Connector 17">
            <a:extLst>
              <a:ext uri="{FF2B5EF4-FFF2-40B4-BE49-F238E27FC236}">
                <a16:creationId xmlns:a16="http://schemas.microsoft.com/office/drawing/2014/main" id="{4EB2C1DB-A666-41C2-9432-8DDA785E1D0E}"/>
              </a:ext>
            </a:extLst>
          </p:cNvPr>
          <p:cNvCxnSpPr>
            <a:cxnSpLocks/>
            <a:stCxn id="4" idx="2"/>
            <a:endCxn id="5" idx="0"/>
          </p:cNvCxnSpPr>
          <p:nvPr/>
        </p:nvCxnSpPr>
        <p:spPr bwMode="auto">
          <a:xfrm flipH="1">
            <a:off x="4733441" y="2619270"/>
            <a:ext cx="3659" cy="251208"/>
          </a:xfrm>
          <a:prstGeom prst="straightConnector1">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sp>
        <p:nvSpPr>
          <p:cNvPr id="26" name="Rectangle 25">
            <a:extLst>
              <a:ext uri="{FF2B5EF4-FFF2-40B4-BE49-F238E27FC236}">
                <a16:creationId xmlns:a16="http://schemas.microsoft.com/office/drawing/2014/main" id="{B346DE9B-0CD0-4A68-AC0C-E618DCD10062}"/>
              </a:ext>
            </a:extLst>
          </p:cNvPr>
          <p:cNvSpPr/>
          <p:nvPr/>
        </p:nvSpPr>
        <p:spPr bwMode="auto">
          <a:xfrm>
            <a:off x="1829594" y="6232068"/>
            <a:ext cx="5815012" cy="283032"/>
          </a:xfrm>
          <a:prstGeom prst="rect">
            <a:avLst/>
          </a:prstGeom>
          <a:solidFill>
            <a:schemeClr val="bg1">
              <a:lumMod val="95000"/>
            </a:schemeClr>
          </a:solidFill>
          <a:ln>
            <a:solidFill>
              <a:srgbClr val="80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latin typeface="+mn-lt"/>
                <a:ea typeface="+mn-ea"/>
                <a:cs typeface="+mn-cs"/>
              </a:rPr>
              <a:t>Maximum Likelihood Estimation is used to get best ‘beta’ coefficients</a:t>
            </a:r>
          </a:p>
        </p:txBody>
      </p:sp>
    </p:spTree>
    <p:extLst>
      <p:ext uri="{BB962C8B-B14F-4D97-AF65-F5344CB8AC3E}">
        <p14:creationId xmlns:p14="http://schemas.microsoft.com/office/powerpoint/2010/main" val="376583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2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92330CB-4CEE-4C5B-BFF8-7F89BE1135D7}"/>
              </a:ext>
            </a:extLst>
          </p:cNvPr>
          <p:cNvSpPr/>
          <p:nvPr/>
        </p:nvSpPr>
        <p:spPr bwMode="auto">
          <a:xfrm>
            <a:off x="3236912" y="6629400"/>
            <a:ext cx="34290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LOGISTIC REGRESSION</a:t>
            </a:r>
          </a:p>
        </p:txBody>
      </p:sp>
      <p:sp>
        <p:nvSpPr>
          <p:cNvPr id="3" name="Rectangle 2">
            <a:extLst>
              <a:ext uri="{FF2B5EF4-FFF2-40B4-BE49-F238E27FC236}">
                <a16:creationId xmlns:a16="http://schemas.microsoft.com/office/drawing/2014/main" id="{5F240A39-AB29-4328-88EE-6A31ED6EA0C1}"/>
              </a:ext>
            </a:extLst>
          </p:cNvPr>
          <p:cNvSpPr/>
          <p:nvPr/>
        </p:nvSpPr>
        <p:spPr bwMode="auto">
          <a:xfrm>
            <a:off x="303212" y="76200"/>
            <a:ext cx="8867776" cy="304800"/>
          </a:xfrm>
          <a:prstGeom prst="rect">
            <a:avLst/>
          </a:prstGeom>
          <a:solidFill>
            <a:srgbClr val="CBD3D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rPr>
              <a:t>INTERPRETING BETA ESTIMATES</a:t>
            </a:r>
            <a:endParaRPr lang="en-US" sz="1200" b="1" dirty="0">
              <a:solidFill>
                <a:schemeClr val="tx1"/>
              </a:solidFill>
              <a:latin typeface="+mn-lt"/>
              <a:ea typeface="+mn-ea"/>
              <a:cs typeface="+mn-cs"/>
            </a:endParaRPr>
          </a:p>
        </p:txBody>
      </p:sp>
      <p:sp>
        <p:nvSpPr>
          <p:cNvPr id="4" name="Rectangle: Rounded Corners 3">
            <a:extLst>
              <a:ext uri="{FF2B5EF4-FFF2-40B4-BE49-F238E27FC236}">
                <a16:creationId xmlns:a16="http://schemas.microsoft.com/office/drawing/2014/main" id="{CEF851C3-16CC-4E9D-852D-E8C192503E95}"/>
              </a:ext>
            </a:extLst>
          </p:cNvPr>
          <p:cNvSpPr/>
          <p:nvPr/>
        </p:nvSpPr>
        <p:spPr bwMode="auto">
          <a:xfrm>
            <a:off x="290738" y="449662"/>
            <a:ext cx="8880250" cy="998138"/>
          </a:xfrm>
          <a:prstGeom prst="roundRect">
            <a:avLst>
              <a:gd name="adj" fmla="val 5549"/>
            </a:avLst>
          </a:prstGeom>
          <a:solidFill>
            <a:schemeClr val="bg1"/>
          </a:solidFill>
          <a:ln w="19050">
            <a:solidFill>
              <a:schemeClr val="bg1">
                <a:lumMod val="75000"/>
              </a:schemeClr>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t" anchorCtr="0" compatLnSpc="1">
            <a:prstTxWarp prst="textNoShape">
              <a:avLst/>
            </a:prstTxWarp>
          </a:bodyPr>
          <a:lstStyle/>
          <a:p>
            <a:pPr marR="0" algn="l" defTabSz="914400" rtl="0" eaLnBrk="1" fontAlgn="base" latinLnBrk="0" hangingPunct="1">
              <a:lnSpc>
                <a:spcPct val="100000"/>
              </a:lnSpc>
              <a:spcBef>
                <a:spcPts val="200"/>
              </a:spcBef>
              <a:spcAft>
                <a:spcPct val="0"/>
              </a:spcAft>
              <a:buClrTx/>
              <a:buSzTx/>
              <a:tabLst/>
            </a:pPr>
            <a:r>
              <a:rPr lang="en-US" sz="1000" b="1" dirty="0">
                <a:solidFill>
                  <a:schemeClr val="tx1"/>
                </a:solidFill>
                <a:latin typeface="+mn-lt"/>
                <a:ea typeface="+mn-ea"/>
                <a:cs typeface="+mn-cs"/>
              </a:rPr>
              <a:t>Data: </a:t>
            </a:r>
            <a:r>
              <a:rPr lang="en-US" sz="1000" dirty="0">
                <a:solidFill>
                  <a:schemeClr val="tx1"/>
                </a:solidFill>
              </a:rPr>
              <a:t>mtcars</a:t>
            </a:r>
            <a:endParaRPr lang="en-US" sz="1000" dirty="0">
              <a:solidFill>
                <a:schemeClr val="tx1"/>
              </a:solidFill>
              <a:latin typeface="+mn-lt"/>
              <a:ea typeface="+mn-ea"/>
              <a:cs typeface="+mn-cs"/>
            </a:endParaRPr>
          </a:p>
          <a:p>
            <a:pPr algn="l" eaLnBrk="1" hangingPunct="1">
              <a:spcBef>
                <a:spcPts val="200"/>
              </a:spcBef>
              <a:buClrTx/>
            </a:pPr>
            <a:r>
              <a:rPr lang="en-US" sz="1000" b="1" dirty="0">
                <a:solidFill>
                  <a:schemeClr val="tx1"/>
                </a:solidFill>
              </a:rPr>
              <a:t>Sample Problem: </a:t>
            </a:r>
            <a:r>
              <a:rPr lang="en-US" sz="1000" dirty="0">
                <a:solidFill>
                  <a:schemeClr val="tx1"/>
                </a:solidFill>
                <a:latin typeface="+mn-lt"/>
                <a:ea typeface="+mn-ea"/>
                <a:cs typeface="+mn-cs"/>
              </a:rPr>
              <a:t>Predicting whether motor engine is ‘</a:t>
            </a:r>
            <a:r>
              <a:rPr lang="en-US" sz="1000" i="1" dirty="0">
                <a:solidFill>
                  <a:schemeClr val="tx1"/>
                </a:solidFill>
                <a:latin typeface="+mn-lt"/>
                <a:ea typeface="+mn-ea"/>
                <a:cs typeface="+mn-cs"/>
              </a:rPr>
              <a:t>vs</a:t>
            </a:r>
            <a:r>
              <a:rPr lang="en-US" sz="1000" dirty="0">
                <a:solidFill>
                  <a:schemeClr val="tx1"/>
                </a:solidFill>
                <a:latin typeface="+mn-lt"/>
                <a:ea typeface="+mn-ea"/>
                <a:cs typeface="+mn-cs"/>
              </a:rPr>
              <a:t>’ (v-shaped (0) or straight(1)) using ‘</a:t>
            </a:r>
            <a:r>
              <a:rPr lang="en-US" sz="1000" i="1" dirty="0">
                <a:solidFill>
                  <a:schemeClr val="tx1"/>
                </a:solidFill>
                <a:latin typeface="+mn-lt"/>
                <a:ea typeface="+mn-ea"/>
                <a:cs typeface="+mn-cs"/>
              </a:rPr>
              <a:t>mpg</a:t>
            </a:r>
            <a:r>
              <a:rPr lang="en-US" sz="1000" dirty="0">
                <a:solidFill>
                  <a:schemeClr val="tx1"/>
                </a:solidFill>
                <a:latin typeface="+mn-lt"/>
                <a:ea typeface="+mn-ea"/>
                <a:cs typeface="+mn-cs"/>
              </a:rPr>
              <a:t>’ (miles / gallon) </a:t>
            </a:r>
            <a:r>
              <a:rPr lang="en-US" sz="1000" dirty="0">
                <a:solidFill>
                  <a:schemeClr val="tx1"/>
                </a:solidFill>
              </a:rPr>
              <a:t>and ‘</a:t>
            </a:r>
            <a:r>
              <a:rPr lang="en-US" sz="1000" i="1" dirty="0">
                <a:solidFill>
                  <a:schemeClr val="tx1"/>
                </a:solidFill>
              </a:rPr>
              <a:t>am</a:t>
            </a:r>
            <a:r>
              <a:rPr lang="en-US" sz="1000" dirty="0">
                <a:solidFill>
                  <a:schemeClr val="tx1"/>
                </a:solidFill>
              </a:rPr>
              <a:t>’ (Transmission(0 = automatic and 1 = manual)) predictor variables</a:t>
            </a:r>
            <a:endParaRPr lang="en-US" sz="1000" dirty="0">
              <a:solidFill>
                <a:schemeClr val="tx1"/>
              </a:solidFill>
              <a:latin typeface="+mn-lt"/>
              <a:ea typeface="+mn-ea"/>
              <a:cs typeface="+mn-cs"/>
            </a:endParaRPr>
          </a:p>
          <a:p>
            <a:pPr marR="0" algn="l" defTabSz="914400" rtl="0" eaLnBrk="1" fontAlgn="base" latinLnBrk="0" hangingPunct="1">
              <a:lnSpc>
                <a:spcPct val="100000"/>
              </a:lnSpc>
              <a:spcBef>
                <a:spcPts val="200"/>
              </a:spcBef>
              <a:spcAft>
                <a:spcPct val="0"/>
              </a:spcAft>
              <a:buClrTx/>
              <a:buSzTx/>
              <a:tabLst/>
            </a:pPr>
            <a:r>
              <a:rPr lang="en-US" sz="1000" b="1" dirty="0">
                <a:solidFill>
                  <a:schemeClr val="tx1"/>
                </a:solidFill>
                <a:latin typeface="+mn-lt"/>
                <a:ea typeface="+mn-ea"/>
                <a:cs typeface="+mn-cs"/>
              </a:rPr>
              <a:t>Dependent Variable: </a:t>
            </a:r>
            <a:r>
              <a:rPr lang="en-US" sz="1000" dirty="0">
                <a:solidFill>
                  <a:schemeClr val="tx1"/>
                </a:solidFill>
                <a:latin typeface="+mn-lt"/>
                <a:ea typeface="+mn-ea"/>
                <a:cs typeface="+mn-cs"/>
              </a:rPr>
              <a:t>vs</a:t>
            </a:r>
          </a:p>
          <a:p>
            <a:pPr marR="0" algn="l" defTabSz="914400" rtl="0" eaLnBrk="1" fontAlgn="base" latinLnBrk="0" hangingPunct="1">
              <a:lnSpc>
                <a:spcPct val="100000"/>
              </a:lnSpc>
              <a:spcBef>
                <a:spcPts val="200"/>
              </a:spcBef>
              <a:spcAft>
                <a:spcPct val="0"/>
              </a:spcAft>
              <a:buClrTx/>
              <a:buSzTx/>
              <a:tabLst/>
            </a:pPr>
            <a:r>
              <a:rPr lang="en-US" sz="1000" b="1" dirty="0">
                <a:solidFill>
                  <a:schemeClr val="tx1"/>
                </a:solidFill>
              </a:rPr>
              <a:t>Independent Variable: </a:t>
            </a:r>
            <a:r>
              <a:rPr lang="en-US" sz="1000" dirty="0">
                <a:solidFill>
                  <a:schemeClr val="tx1"/>
                </a:solidFill>
              </a:rPr>
              <a:t>am, mpg</a:t>
            </a:r>
            <a:endParaRPr lang="en-US" sz="1000" dirty="0">
              <a:solidFill>
                <a:schemeClr val="tx1"/>
              </a:solidFill>
              <a:latin typeface="+mn-lt"/>
              <a:ea typeface="+mn-ea"/>
              <a:cs typeface="+mn-cs"/>
            </a:endParaRPr>
          </a:p>
        </p:txBody>
      </p:sp>
      <p:grpSp>
        <p:nvGrpSpPr>
          <p:cNvPr id="10" name="Group 9">
            <a:extLst>
              <a:ext uri="{FF2B5EF4-FFF2-40B4-BE49-F238E27FC236}">
                <a16:creationId xmlns:a16="http://schemas.microsoft.com/office/drawing/2014/main" id="{129D6F0F-26C2-4339-8E1A-32DA1B5DF205}"/>
              </a:ext>
            </a:extLst>
          </p:cNvPr>
          <p:cNvGrpSpPr/>
          <p:nvPr/>
        </p:nvGrpSpPr>
        <p:grpSpPr>
          <a:xfrm>
            <a:off x="303212" y="2277626"/>
            <a:ext cx="3886200" cy="1119346"/>
            <a:chOff x="303212" y="1752600"/>
            <a:chExt cx="3886200" cy="1119346"/>
          </a:xfrm>
        </p:grpSpPr>
        <p:sp>
          <p:nvSpPr>
            <p:cNvPr id="5" name="Rectangle: Rounded Corners 4">
              <a:extLst>
                <a:ext uri="{FF2B5EF4-FFF2-40B4-BE49-F238E27FC236}">
                  <a16:creationId xmlns:a16="http://schemas.microsoft.com/office/drawing/2014/main" id="{5350C452-A9D4-48AE-B446-B5FDD6BDC6DE}"/>
                </a:ext>
              </a:extLst>
            </p:cNvPr>
            <p:cNvSpPr/>
            <p:nvPr/>
          </p:nvSpPr>
          <p:spPr bwMode="auto">
            <a:xfrm>
              <a:off x="303212" y="1752600"/>
              <a:ext cx="3886200" cy="1119346"/>
            </a:xfrm>
            <a:prstGeom prst="roundRect">
              <a:avLst>
                <a:gd name="adj" fmla="val 4054"/>
              </a:avLst>
            </a:prstGeom>
            <a:solidFill>
              <a:schemeClr val="bg1"/>
            </a:solidFill>
            <a:ln w="19050">
              <a:solidFill>
                <a:srgbClr val="800000"/>
              </a:solidFill>
              <a:prstDash val="sysDash"/>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eaLnBrk="1" hangingPunct="1">
                <a:spcBef>
                  <a:spcPct val="100000"/>
                </a:spcBef>
                <a:buClrTx/>
              </a:pPr>
              <a:r>
                <a:rPr lang="en-US" b="1" dirty="0">
                  <a:solidFill>
                    <a:schemeClr val="tx1"/>
                  </a:solidFill>
                </a:rPr>
                <a:t>Intercept-only Model - NO predictor variables </a:t>
              </a:r>
              <a:endParaRPr lang="en-US" b="1" dirty="0">
                <a:solidFill>
                  <a:schemeClr val="tx1"/>
                </a:solidFill>
                <a:latin typeface="+mn-lt"/>
                <a:ea typeface="+mn-ea"/>
                <a:cs typeface="+mn-cs"/>
              </a:endParaRPr>
            </a:p>
            <a:p>
              <a:pPr marR="0" defTabSz="914400" rtl="0" eaLnBrk="1" fontAlgn="base" latinLnBrk="0" hangingPunct="1">
                <a:lnSpc>
                  <a:spcPct val="100000"/>
                </a:lnSpc>
                <a:spcBef>
                  <a:spcPct val="100000"/>
                </a:spcBef>
                <a:spcAft>
                  <a:spcPct val="0"/>
                </a:spcAft>
                <a:buClrTx/>
                <a:buSzTx/>
                <a:tabLst/>
              </a:pPr>
              <a:endParaRPr lang="en-US" b="1" dirty="0">
                <a:solidFill>
                  <a:schemeClr val="tx1"/>
                </a:solidFill>
                <a:latin typeface="+mn-lt"/>
                <a:ea typeface="+mn-ea"/>
                <a:cs typeface="+mn-cs"/>
              </a:endParaRPr>
            </a:p>
          </p:txBody>
        </p:sp>
        <p:pic>
          <p:nvPicPr>
            <p:cNvPr id="6" name="Picture 5">
              <a:extLst>
                <a:ext uri="{FF2B5EF4-FFF2-40B4-BE49-F238E27FC236}">
                  <a16:creationId xmlns:a16="http://schemas.microsoft.com/office/drawing/2014/main" id="{2BA1EFC1-EADF-4902-A59C-329D5547803F}"/>
                </a:ext>
              </a:extLst>
            </p:cNvPr>
            <p:cNvPicPr>
              <a:picLocks noChangeAspect="1"/>
            </p:cNvPicPr>
            <p:nvPr/>
          </p:nvPicPr>
          <p:blipFill rotWithShape="1">
            <a:blip r:embed="rId2"/>
            <a:srcRect t="39041" r="28000" b="39041"/>
            <a:stretch/>
          </p:blipFill>
          <p:spPr>
            <a:xfrm>
              <a:off x="333191" y="2126062"/>
              <a:ext cx="3771900" cy="609600"/>
            </a:xfrm>
            <a:prstGeom prst="rect">
              <a:avLst/>
            </a:prstGeom>
          </p:spPr>
        </p:pic>
      </p:gr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04FF91C6-0567-4AEC-BDAA-F9171A06A694}"/>
                  </a:ext>
                </a:extLst>
              </p:cNvPr>
              <p:cNvSpPr/>
              <p:nvPr/>
            </p:nvSpPr>
            <p:spPr bwMode="auto">
              <a:xfrm>
                <a:off x="4506686" y="1535515"/>
                <a:ext cx="4676776" cy="2603568"/>
              </a:xfrm>
              <a:prstGeom prst="rect">
                <a:avLst/>
              </a:prstGeom>
              <a:solidFill>
                <a:schemeClr val="bg1">
                  <a:lumMod val="95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ts val="600"/>
                  </a:spcBef>
                  <a:spcAft>
                    <a:spcPts val="600"/>
                  </a:spcAft>
                  <a:buClrTx/>
                  <a:buSzTx/>
                  <a:tabLst/>
                </a:pPr>
                <a:r>
                  <a:rPr lang="en-US" b="1" dirty="0">
                    <a:solidFill>
                      <a:schemeClr val="tx1"/>
                    </a:solidFill>
                    <a:latin typeface="+mn-lt"/>
                    <a:ea typeface="+mn-ea"/>
                    <a:cs typeface="+mn-cs"/>
                  </a:rPr>
                  <a:t>Interpreting ‘Beta’ Estimate</a:t>
                </a:r>
              </a:p>
              <a:p>
                <a:pPr marR="0" algn="l" defTabSz="914400" rtl="0" eaLnBrk="1" fontAlgn="base" latinLnBrk="0" hangingPunct="1">
                  <a:lnSpc>
                    <a:spcPct val="100000"/>
                  </a:lnSpc>
                  <a:spcBef>
                    <a:spcPts val="600"/>
                  </a:spcBef>
                  <a:spcAft>
                    <a:spcPts val="600"/>
                  </a:spcAft>
                  <a:buClrTx/>
                  <a:buSzTx/>
                  <a:tabLst/>
                </a:pPr>
                <a:r>
                  <a:rPr lang="en-US" dirty="0">
                    <a:solidFill>
                      <a:schemeClr val="tx1"/>
                    </a:solidFill>
                  </a:rPr>
                  <a:t>Frequency table for ‘vs’ response variable (Y):</a:t>
                </a:r>
              </a:p>
              <a:p>
                <a:pPr marR="0" algn="l" defTabSz="914400" rtl="0" eaLnBrk="1" fontAlgn="base" latinLnBrk="0" hangingPunct="1">
                  <a:lnSpc>
                    <a:spcPct val="100000"/>
                  </a:lnSpc>
                  <a:spcBef>
                    <a:spcPts val="600"/>
                  </a:spcBef>
                  <a:spcAft>
                    <a:spcPts val="600"/>
                  </a:spcAft>
                  <a:buClrTx/>
                  <a:buSzTx/>
                  <a:tabLst/>
                </a:pPr>
                <a:endParaRPr lang="en-US" b="0" dirty="0">
                  <a:solidFill>
                    <a:schemeClr val="tx1"/>
                  </a:solidFill>
                  <a:latin typeface="+mn-lt"/>
                  <a:ea typeface="+mn-ea"/>
                  <a:cs typeface="+mn-cs"/>
                </a:endParaRPr>
              </a:p>
              <a:p>
                <a:pPr marR="0" algn="l" defTabSz="914400" rtl="0" eaLnBrk="1" fontAlgn="base" latinLnBrk="0" hangingPunct="1">
                  <a:lnSpc>
                    <a:spcPct val="100000"/>
                  </a:lnSpc>
                  <a:spcBef>
                    <a:spcPts val="600"/>
                  </a:spcBef>
                  <a:spcAft>
                    <a:spcPts val="600"/>
                  </a:spcAft>
                  <a:buClrTx/>
                  <a:buSzTx/>
                  <a:tabLst/>
                </a:pPr>
                <a:endParaRPr lang="en-US" b="0" dirty="0">
                  <a:solidFill>
                    <a:schemeClr val="tx1"/>
                  </a:solidFill>
                  <a:latin typeface="+mn-lt"/>
                  <a:ea typeface="+mn-ea"/>
                  <a:cs typeface="+mn-cs"/>
                </a:endParaRPr>
              </a:p>
              <a:p>
                <a:pPr marR="0" algn="l" defTabSz="914400" rtl="0" eaLnBrk="1" fontAlgn="base" latinLnBrk="0" hangingPunct="1">
                  <a:lnSpc>
                    <a:spcPct val="100000"/>
                  </a:lnSpc>
                  <a:spcBef>
                    <a:spcPts val="600"/>
                  </a:spcBef>
                  <a:spcAft>
                    <a:spcPts val="600"/>
                  </a:spcAft>
                  <a:buClrTx/>
                  <a:buSzTx/>
                  <a:tabLst/>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ea typeface="+mn-ea"/>
                          <a:cs typeface="+mn-cs"/>
                        </a:rPr>
                        <m:t>𝑝</m:t>
                      </m:r>
                      <m:d>
                        <m:dPr>
                          <m:ctrlPr>
                            <a:rPr lang="en-US" b="0" i="1" smtClean="0">
                              <a:solidFill>
                                <a:schemeClr val="tx1"/>
                              </a:solidFill>
                              <a:latin typeface="Cambria Math" panose="02040503050406030204" pitchFamily="18" charset="0"/>
                              <a:ea typeface="+mn-ea"/>
                              <a:cs typeface="+mn-cs"/>
                            </a:rPr>
                          </m:ctrlPr>
                        </m:dPr>
                        <m:e>
                          <m:r>
                            <a:rPr lang="en-US" b="0" i="1" smtClean="0">
                              <a:solidFill>
                                <a:schemeClr val="tx1"/>
                              </a:solidFill>
                              <a:latin typeface="Cambria Math" panose="02040503050406030204" pitchFamily="18" charset="0"/>
                              <a:ea typeface="+mn-ea"/>
                              <a:cs typeface="+mn-cs"/>
                            </a:rPr>
                            <m:t>𝑌</m:t>
                          </m:r>
                          <m:r>
                            <a:rPr lang="en-US" b="0" i="1" smtClean="0">
                              <a:solidFill>
                                <a:schemeClr val="tx1"/>
                              </a:solidFill>
                              <a:latin typeface="Cambria Math" panose="02040503050406030204" pitchFamily="18" charset="0"/>
                              <a:ea typeface="+mn-ea"/>
                              <a:cs typeface="+mn-cs"/>
                            </a:rPr>
                            <m:t>=1</m:t>
                          </m:r>
                        </m:e>
                      </m:d>
                      <m:r>
                        <a:rPr lang="en-US" b="0" i="1" smtClean="0">
                          <a:solidFill>
                            <a:schemeClr val="tx1"/>
                          </a:solidFill>
                          <a:latin typeface="Cambria Math" panose="02040503050406030204" pitchFamily="18" charset="0"/>
                          <a:ea typeface="+mn-ea"/>
                          <a:cs typeface="+mn-cs"/>
                        </a:rPr>
                        <m:t>=</m:t>
                      </m:r>
                      <m:f>
                        <m:fPr>
                          <m:ctrlPr>
                            <a:rPr lang="en-US" b="0" i="1" smtClean="0">
                              <a:solidFill>
                                <a:schemeClr val="tx1"/>
                              </a:solidFill>
                              <a:latin typeface="Cambria Math" panose="02040503050406030204" pitchFamily="18" charset="0"/>
                              <a:ea typeface="+mn-ea"/>
                              <a:cs typeface="+mn-cs"/>
                            </a:rPr>
                          </m:ctrlPr>
                        </m:fPr>
                        <m:num>
                          <m:r>
                            <a:rPr lang="en-US" b="0" i="1" smtClean="0">
                              <a:solidFill>
                                <a:schemeClr val="tx1"/>
                              </a:solidFill>
                              <a:latin typeface="Cambria Math" panose="02040503050406030204" pitchFamily="18" charset="0"/>
                              <a:ea typeface="+mn-ea"/>
                              <a:cs typeface="+mn-cs"/>
                            </a:rPr>
                            <m:t>14</m:t>
                          </m:r>
                        </m:num>
                        <m:den>
                          <m:r>
                            <a:rPr lang="en-US" b="0" i="1" smtClean="0">
                              <a:solidFill>
                                <a:schemeClr val="tx1"/>
                              </a:solidFill>
                              <a:latin typeface="Cambria Math" panose="02040503050406030204" pitchFamily="18" charset="0"/>
                              <a:ea typeface="+mn-ea"/>
                              <a:cs typeface="+mn-cs"/>
                            </a:rPr>
                            <m:t>32</m:t>
                          </m:r>
                        </m:den>
                      </m:f>
                      <m:r>
                        <a:rPr lang="en-US" b="0" i="1" smtClean="0">
                          <a:solidFill>
                            <a:schemeClr val="tx1"/>
                          </a:solidFill>
                          <a:latin typeface="Cambria Math" panose="02040503050406030204" pitchFamily="18" charset="0"/>
                          <a:ea typeface="+mn-ea"/>
                          <a:cs typeface="+mn-cs"/>
                        </a:rPr>
                        <m:t>=0.4375</m:t>
                      </m:r>
                    </m:oMath>
                  </m:oMathPara>
                </a14:m>
                <a:endParaRPr lang="en-US" b="0" dirty="0">
                  <a:solidFill>
                    <a:schemeClr val="tx1"/>
                  </a:solidFill>
                  <a:latin typeface="+mn-lt"/>
                  <a:ea typeface="+mn-ea"/>
                  <a:cs typeface="+mn-cs"/>
                </a:endParaRPr>
              </a:p>
              <a:p>
                <a:pPr marR="0" algn="l" defTabSz="914400" rtl="0" eaLnBrk="1" fontAlgn="base" latinLnBrk="0" hangingPunct="1">
                  <a:lnSpc>
                    <a:spcPct val="100000"/>
                  </a:lnSpc>
                  <a:spcBef>
                    <a:spcPts val="600"/>
                  </a:spcBef>
                  <a:spcAft>
                    <a:spcPts val="600"/>
                  </a:spcAft>
                  <a:buClrTx/>
                  <a:buSzTx/>
                  <a:tabLst/>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ea typeface="+mn-ea"/>
                          <a:cs typeface="+mn-cs"/>
                          <a:sym typeface="Symbol" panose="05050102010706020507" pitchFamily="18" charset="2"/>
                        </a:rPr>
                        <m:t></m:t>
                      </m:r>
                      <m:func>
                        <m:funcPr>
                          <m:ctrlPr>
                            <a:rPr lang="en-US" b="0" i="1" smtClean="0">
                              <a:solidFill>
                                <a:schemeClr val="tx1"/>
                              </a:solidFill>
                              <a:latin typeface="Cambria Math" panose="02040503050406030204" pitchFamily="18" charset="0"/>
                              <a:ea typeface="+mn-ea"/>
                              <a:cs typeface="+mn-cs"/>
                            </a:rPr>
                          </m:ctrlPr>
                        </m:funcPr>
                        <m:fName>
                          <m:r>
                            <m:rPr>
                              <m:sty m:val="p"/>
                            </m:rPr>
                            <a:rPr lang="en-US" b="0" i="0" smtClean="0">
                              <a:solidFill>
                                <a:schemeClr val="tx1"/>
                              </a:solidFill>
                              <a:latin typeface="Cambria Math" panose="02040503050406030204" pitchFamily="18" charset="0"/>
                              <a:ea typeface="+mn-ea"/>
                              <a:cs typeface="+mn-cs"/>
                            </a:rPr>
                            <m:t>log</m:t>
                          </m:r>
                        </m:fName>
                        <m:e>
                          <m:d>
                            <m:dPr>
                              <m:ctrlPr>
                                <a:rPr lang="en-US" b="0" i="1" smtClean="0">
                                  <a:solidFill>
                                    <a:schemeClr val="tx1"/>
                                  </a:solidFill>
                                  <a:latin typeface="Cambria Math" panose="02040503050406030204" pitchFamily="18" charset="0"/>
                                  <a:ea typeface="+mn-ea"/>
                                  <a:cs typeface="+mn-cs"/>
                                </a:rPr>
                              </m:ctrlPr>
                            </m:dPr>
                            <m:e>
                              <m:f>
                                <m:fPr>
                                  <m:ctrlPr>
                                    <a:rPr lang="en-US" b="0" i="1" smtClean="0">
                                      <a:solidFill>
                                        <a:schemeClr val="tx1"/>
                                      </a:solidFill>
                                      <a:latin typeface="Cambria Math" panose="02040503050406030204" pitchFamily="18" charset="0"/>
                                      <a:ea typeface="+mn-ea"/>
                                      <a:cs typeface="+mn-cs"/>
                                    </a:rPr>
                                  </m:ctrlPr>
                                </m:fPr>
                                <m:num>
                                  <m:r>
                                    <a:rPr lang="en-US" b="0" i="1" smtClean="0">
                                      <a:solidFill>
                                        <a:schemeClr val="tx1"/>
                                      </a:solidFill>
                                      <a:latin typeface="Cambria Math" panose="02040503050406030204" pitchFamily="18" charset="0"/>
                                      <a:ea typeface="+mn-ea"/>
                                      <a:cs typeface="+mn-cs"/>
                                    </a:rPr>
                                    <m:t>𝑝</m:t>
                                  </m:r>
                                </m:num>
                                <m:den>
                                  <m:r>
                                    <a:rPr lang="en-US" b="0" i="1" smtClean="0">
                                      <a:solidFill>
                                        <a:schemeClr val="tx1"/>
                                      </a:solidFill>
                                      <a:latin typeface="Cambria Math" panose="02040503050406030204" pitchFamily="18" charset="0"/>
                                      <a:ea typeface="+mn-ea"/>
                                      <a:cs typeface="+mn-cs"/>
                                    </a:rPr>
                                    <m:t>1−</m:t>
                                  </m:r>
                                  <m:r>
                                    <a:rPr lang="en-US" b="0" i="1" smtClean="0">
                                      <a:solidFill>
                                        <a:schemeClr val="tx1"/>
                                      </a:solidFill>
                                      <a:latin typeface="Cambria Math" panose="02040503050406030204" pitchFamily="18" charset="0"/>
                                      <a:ea typeface="+mn-ea"/>
                                      <a:cs typeface="+mn-cs"/>
                                    </a:rPr>
                                    <m:t>𝑝</m:t>
                                  </m:r>
                                </m:den>
                              </m:f>
                            </m:e>
                          </m:d>
                        </m:e>
                      </m:func>
                      <m:r>
                        <a:rPr lang="en-US" b="0" i="1" smtClean="0">
                          <a:solidFill>
                            <a:schemeClr val="tx1"/>
                          </a:solidFill>
                          <a:latin typeface="Cambria Math" panose="02040503050406030204" pitchFamily="18" charset="0"/>
                          <a:ea typeface="+mn-ea"/>
                          <a:cs typeface="+mn-cs"/>
                        </a:rPr>
                        <m:t>=</m:t>
                      </m:r>
                      <m:func>
                        <m:funcPr>
                          <m:ctrlPr>
                            <a:rPr lang="en-US" b="0" i="1" smtClean="0">
                              <a:solidFill>
                                <a:schemeClr val="tx1"/>
                              </a:solidFill>
                              <a:latin typeface="Cambria Math" panose="02040503050406030204" pitchFamily="18" charset="0"/>
                              <a:ea typeface="+mn-ea"/>
                              <a:cs typeface="+mn-cs"/>
                            </a:rPr>
                          </m:ctrlPr>
                        </m:funcPr>
                        <m:fName>
                          <m:r>
                            <m:rPr>
                              <m:sty m:val="p"/>
                            </m:rPr>
                            <a:rPr lang="en-US" b="0" i="0" smtClean="0">
                              <a:solidFill>
                                <a:schemeClr val="tx1"/>
                              </a:solidFill>
                              <a:latin typeface="Cambria Math" panose="02040503050406030204" pitchFamily="18" charset="0"/>
                              <a:ea typeface="+mn-ea"/>
                              <a:cs typeface="+mn-cs"/>
                            </a:rPr>
                            <m:t>log</m:t>
                          </m:r>
                        </m:fName>
                        <m:e>
                          <m:d>
                            <m:dPr>
                              <m:ctrlPr>
                                <a:rPr lang="en-US" b="0" i="1" smtClean="0">
                                  <a:solidFill>
                                    <a:schemeClr val="tx1"/>
                                  </a:solidFill>
                                  <a:latin typeface="Cambria Math" panose="02040503050406030204" pitchFamily="18" charset="0"/>
                                  <a:ea typeface="+mn-ea"/>
                                  <a:cs typeface="+mn-cs"/>
                                </a:rPr>
                              </m:ctrlPr>
                            </m:dPr>
                            <m:e>
                              <m:f>
                                <m:fPr>
                                  <m:ctrlPr>
                                    <a:rPr lang="en-US" b="0" i="1" smtClean="0">
                                      <a:solidFill>
                                        <a:schemeClr val="tx1"/>
                                      </a:solidFill>
                                      <a:latin typeface="Cambria Math" panose="02040503050406030204" pitchFamily="18" charset="0"/>
                                      <a:ea typeface="+mn-ea"/>
                                      <a:cs typeface="+mn-cs"/>
                                    </a:rPr>
                                  </m:ctrlPr>
                                </m:fPr>
                                <m:num>
                                  <m:r>
                                    <a:rPr lang="en-US" b="0" i="1" smtClean="0">
                                      <a:solidFill>
                                        <a:schemeClr val="tx1"/>
                                      </a:solidFill>
                                      <a:latin typeface="Cambria Math" panose="02040503050406030204" pitchFamily="18" charset="0"/>
                                      <a:ea typeface="+mn-ea"/>
                                      <a:cs typeface="+mn-cs"/>
                                    </a:rPr>
                                    <m:t>0.4375</m:t>
                                  </m:r>
                                </m:num>
                                <m:den>
                                  <m:r>
                                    <a:rPr lang="en-US" b="0" i="1" smtClean="0">
                                      <a:solidFill>
                                        <a:schemeClr val="tx1"/>
                                      </a:solidFill>
                                      <a:latin typeface="Cambria Math" panose="02040503050406030204" pitchFamily="18" charset="0"/>
                                      <a:ea typeface="+mn-ea"/>
                                      <a:cs typeface="+mn-cs"/>
                                    </a:rPr>
                                    <m:t>1−0.4375</m:t>
                                  </m:r>
                                </m:den>
                              </m:f>
                            </m:e>
                          </m:d>
                        </m:e>
                      </m:func>
                      <m:r>
                        <a:rPr lang="en-US" b="0" i="1" smtClean="0">
                          <a:solidFill>
                            <a:schemeClr val="tx1"/>
                          </a:solidFill>
                          <a:latin typeface="Cambria Math" panose="02040503050406030204" pitchFamily="18" charset="0"/>
                          <a:ea typeface="+mn-ea"/>
                          <a:cs typeface="+mn-cs"/>
                        </a:rPr>
                        <m:t>=−0.2513144</m:t>
                      </m:r>
                    </m:oMath>
                  </m:oMathPara>
                </a14:m>
                <a:endParaRPr lang="en-US" b="0" dirty="0">
                  <a:solidFill>
                    <a:schemeClr val="tx1"/>
                  </a:solidFill>
                  <a:latin typeface="+mn-lt"/>
                  <a:ea typeface="+mn-ea"/>
                  <a:cs typeface="+mn-cs"/>
                </a:endParaRPr>
              </a:p>
              <a:p>
                <a:pPr marR="0" algn="l" defTabSz="914400" rtl="0" eaLnBrk="1" fontAlgn="base" latinLnBrk="0" hangingPunct="1">
                  <a:lnSpc>
                    <a:spcPct val="100000"/>
                  </a:lnSpc>
                  <a:spcBef>
                    <a:spcPts val="600"/>
                  </a:spcBef>
                  <a:spcAft>
                    <a:spcPts val="600"/>
                  </a:spcAft>
                  <a:buClrTx/>
                  <a:buSzTx/>
                  <a:tabLst/>
                </a:pPr>
                <a:r>
                  <a:rPr lang="en-US" b="0" dirty="0">
                    <a:solidFill>
                      <a:schemeClr val="tx1"/>
                    </a:solidFill>
                    <a:latin typeface="+mn-lt"/>
                    <a:ea typeface="+mn-ea"/>
                    <a:cs typeface="+mn-cs"/>
                  </a:rPr>
                  <a:t>Therefore, intercept estimate implies log odds of having engine </a:t>
                </a:r>
                <a:r>
                  <a:rPr lang="en-US" dirty="0">
                    <a:solidFill>
                      <a:schemeClr val="tx1"/>
                    </a:solidFill>
                  </a:rPr>
                  <a:t>type as straight for whole population of interest</a:t>
                </a:r>
                <a:endParaRPr lang="en-US" b="0" dirty="0">
                  <a:solidFill>
                    <a:schemeClr val="tx1"/>
                  </a:solidFill>
                  <a:latin typeface="+mn-lt"/>
                  <a:ea typeface="+mn-ea"/>
                  <a:cs typeface="+mn-cs"/>
                </a:endParaRPr>
              </a:p>
            </p:txBody>
          </p:sp>
        </mc:Choice>
        <mc:Fallback xmlns="">
          <p:sp>
            <p:nvSpPr>
              <p:cNvPr id="8" name="Rectangle 7">
                <a:extLst>
                  <a:ext uri="{FF2B5EF4-FFF2-40B4-BE49-F238E27FC236}">
                    <a16:creationId xmlns:a16="http://schemas.microsoft.com/office/drawing/2014/main" id="{04FF91C6-0567-4AEC-BDAA-F9171A06A694}"/>
                  </a:ext>
                </a:extLst>
              </p:cNvPr>
              <p:cNvSpPr>
                <a:spLocks noRot="1" noChangeAspect="1" noMove="1" noResize="1" noEditPoints="1" noAdjustHandles="1" noChangeArrowheads="1" noChangeShapeType="1" noTextEdit="1"/>
              </p:cNvSpPr>
              <p:nvPr/>
            </p:nvSpPr>
            <p:spPr bwMode="auto">
              <a:xfrm>
                <a:off x="4506686" y="1535515"/>
                <a:ext cx="4676776" cy="2603568"/>
              </a:xfrm>
              <a:prstGeom prst="rect">
                <a:avLst/>
              </a:prstGeom>
              <a:blipFill>
                <a:blip r:embed="rId3"/>
                <a:stretch>
                  <a:fillRect l="-913" t="-234"/>
                </a:stretch>
              </a:blipFill>
              <a:ln>
                <a:noFill/>
                <a:headEnd type="none" w="med" len="med"/>
                <a:tailEnd type="none" w="med" len="med"/>
              </a:ln>
              <a:effectLst/>
            </p:spPr>
            <p:txBody>
              <a:bodyPr/>
              <a:lstStyle/>
              <a:p>
                <a:r>
                  <a:rPr lang="en-US">
                    <a:noFill/>
                  </a:rPr>
                  <a:t> </a:t>
                </a:r>
              </a:p>
            </p:txBody>
          </p:sp>
        </mc:Fallback>
      </mc:AlternateContent>
      <p:graphicFrame>
        <p:nvGraphicFramePr>
          <p:cNvPr id="9" name="Table 8">
            <a:extLst>
              <a:ext uri="{FF2B5EF4-FFF2-40B4-BE49-F238E27FC236}">
                <a16:creationId xmlns:a16="http://schemas.microsoft.com/office/drawing/2014/main" id="{8DA691E9-A7AC-437B-9A5B-2431657DE53B}"/>
              </a:ext>
            </a:extLst>
          </p:cNvPr>
          <p:cNvGraphicFramePr>
            <a:graphicFrameLocks noGrp="1"/>
          </p:cNvGraphicFramePr>
          <p:nvPr>
            <p:extLst>
              <p:ext uri="{D42A27DB-BD31-4B8C-83A1-F6EECF244321}">
                <p14:modId xmlns:p14="http://schemas.microsoft.com/office/powerpoint/2010/main" val="2382599300"/>
              </p:ext>
            </p:extLst>
          </p:nvPr>
        </p:nvGraphicFramePr>
        <p:xfrm>
          <a:off x="5713412" y="2173897"/>
          <a:ext cx="2120900" cy="498860"/>
        </p:xfrm>
        <a:graphic>
          <a:graphicData uri="http://schemas.openxmlformats.org/drawingml/2006/table">
            <a:tbl>
              <a:tblPr>
                <a:tableStyleId>{2D5ABB26-0587-4C30-8999-92F81FD0307C}</a:tableStyleId>
              </a:tblPr>
              <a:tblGrid>
                <a:gridCol w="1162662">
                  <a:extLst>
                    <a:ext uri="{9D8B030D-6E8A-4147-A177-3AD203B41FA5}">
                      <a16:colId xmlns:a16="http://schemas.microsoft.com/office/drawing/2014/main" val="3126479763"/>
                    </a:ext>
                  </a:extLst>
                </a:gridCol>
                <a:gridCol w="958238">
                  <a:extLst>
                    <a:ext uri="{9D8B030D-6E8A-4147-A177-3AD203B41FA5}">
                      <a16:colId xmlns:a16="http://schemas.microsoft.com/office/drawing/2014/main" val="1782668305"/>
                    </a:ext>
                  </a:extLst>
                </a:gridCol>
              </a:tblGrid>
              <a:tr h="249430">
                <a:tc>
                  <a:txBody>
                    <a:bodyPr/>
                    <a:lstStyle/>
                    <a:p>
                      <a:pPr algn="ctr" fontAlgn="b"/>
                      <a:r>
                        <a:rPr lang="en-US" sz="1000" b="1" u="none" strike="noStrike" dirty="0">
                          <a:effectLst/>
                        </a:rPr>
                        <a:t>V-shaped (0)</a:t>
                      </a:r>
                      <a:endParaRPr lang="en-US" sz="1000" b="1" i="0" u="none" strike="noStrike" dirty="0">
                        <a:solidFill>
                          <a:srgbClr val="000000"/>
                        </a:solidFill>
                        <a:effectLst/>
                        <a:latin typeface="Arial" panose="020B0604020202020204" pitchFamily="34" charset="0"/>
                      </a:endParaRPr>
                    </a:p>
                  </a:txBody>
                  <a:tcPr marL="9525" marR="9525" marT="9525" marB="0" anchor="ctr">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rgbClr val="D8CBCB"/>
                    </a:solidFill>
                  </a:tcPr>
                </a:tc>
                <a:tc>
                  <a:txBody>
                    <a:bodyPr/>
                    <a:lstStyle/>
                    <a:p>
                      <a:pPr algn="ctr" fontAlgn="b"/>
                      <a:r>
                        <a:rPr lang="en-US" sz="1000" b="1" u="none" strike="noStrike" dirty="0">
                          <a:effectLst/>
                        </a:rPr>
                        <a:t>Straight(1)</a:t>
                      </a:r>
                      <a:endParaRPr lang="en-US" sz="1000" b="1" i="0" u="none" strike="noStrike" dirty="0">
                        <a:solidFill>
                          <a:srgbClr val="000000"/>
                        </a:solidFill>
                        <a:effectLst/>
                        <a:latin typeface="Arial" panose="020B0604020202020204" pitchFamily="34" charset="0"/>
                      </a:endParaRPr>
                    </a:p>
                  </a:txBody>
                  <a:tcPr marL="9525" marR="9525" marT="9525" marB="0" anchor="ctr">
                    <a:lnL w="28575" cap="flat" cmpd="sng" algn="ctr">
                      <a:solidFill>
                        <a:schemeClr val="bg1"/>
                      </a:solidFill>
                      <a:prstDash val="solid"/>
                      <a:round/>
                      <a:headEnd type="none" w="med" len="med"/>
                      <a:tailEnd type="none" w="med" len="med"/>
                    </a:lnL>
                    <a:lnB w="28575" cap="flat" cmpd="sng" algn="ctr">
                      <a:solidFill>
                        <a:srgbClr val="0070C0"/>
                      </a:solidFill>
                      <a:prstDash val="solid"/>
                      <a:round/>
                      <a:headEnd type="none" w="med" len="med"/>
                      <a:tailEnd type="none" w="med" len="med"/>
                    </a:lnB>
                    <a:solidFill>
                      <a:srgbClr val="D8CBCB"/>
                    </a:solidFill>
                  </a:tcPr>
                </a:tc>
                <a:extLst>
                  <a:ext uri="{0D108BD9-81ED-4DB2-BD59-A6C34878D82A}">
                    <a16:rowId xmlns:a16="http://schemas.microsoft.com/office/drawing/2014/main" val="3661979608"/>
                  </a:ext>
                </a:extLst>
              </a:tr>
              <a:tr h="249430">
                <a:tc>
                  <a:txBody>
                    <a:bodyPr/>
                    <a:lstStyle/>
                    <a:p>
                      <a:pPr algn="ctr" fontAlgn="b"/>
                      <a:r>
                        <a:rPr lang="en-US" sz="1000" u="none" strike="noStrike" dirty="0">
                          <a:effectLst/>
                        </a:rPr>
                        <a:t>18</a:t>
                      </a:r>
                      <a:endParaRPr lang="en-US" sz="1000" b="0" i="0" u="none" strike="noStrike" dirty="0">
                        <a:solidFill>
                          <a:srgbClr val="000000"/>
                        </a:solidFill>
                        <a:effectLst/>
                        <a:latin typeface="Arial" panose="020B0604020202020204" pitchFamily="34" charset="0"/>
                      </a:endParaRPr>
                    </a:p>
                  </a:txBody>
                  <a:tcPr marL="9525" marR="9525" marT="9525" marB="0" anchor="ctr">
                    <a:lnT w="28575" cap="flat" cmpd="sng" algn="ctr">
                      <a:solidFill>
                        <a:srgbClr val="0070C0"/>
                      </a:solidFill>
                      <a:prstDash val="solid"/>
                      <a:round/>
                      <a:headEnd type="none" w="med" len="med"/>
                      <a:tailEnd type="none" w="med" len="med"/>
                    </a:lnT>
                    <a:solidFill>
                      <a:schemeClr val="bg1"/>
                    </a:solidFill>
                  </a:tcPr>
                </a:tc>
                <a:tc>
                  <a:txBody>
                    <a:bodyPr/>
                    <a:lstStyle/>
                    <a:p>
                      <a:pPr algn="ctr" fontAlgn="b"/>
                      <a:r>
                        <a:rPr lang="en-US" sz="1000" u="none" strike="noStrike" dirty="0">
                          <a:effectLst/>
                        </a:rPr>
                        <a:t>14</a:t>
                      </a:r>
                      <a:endParaRPr lang="en-US" sz="1000" b="0" i="0" u="none" strike="noStrike" dirty="0">
                        <a:solidFill>
                          <a:srgbClr val="000000"/>
                        </a:solidFill>
                        <a:effectLst/>
                        <a:latin typeface="Arial" panose="020B0604020202020204" pitchFamily="34" charset="0"/>
                      </a:endParaRPr>
                    </a:p>
                  </a:txBody>
                  <a:tcPr marL="9525" marR="9525" marT="9525" marB="0" anchor="ctr">
                    <a:lnT w="28575" cap="flat" cmpd="sng" algn="ctr">
                      <a:solidFill>
                        <a:srgbClr val="0070C0"/>
                      </a:solidFill>
                      <a:prstDash val="solid"/>
                      <a:round/>
                      <a:headEnd type="none" w="med" len="med"/>
                      <a:tailEnd type="none" w="med" len="med"/>
                    </a:lnT>
                    <a:solidFill>
                      <a:schemeClr val="bg1"/>
                    </a:solidFill>
                  </a:tcPr>
                </a:tc>
                <a:extLst>
                  <a:ext uri="{0D108BD9-81ED-4DB2-BD59-A6C34878D82A}">
                    <a16:rowId xmlns:a16="http://schemas.microsoft.com/office/drawing/2014/main" val="540149806"/>
                  </a:ext>
                </a:extLst>
              </a:tr>
            </a:tbl>
          </a:graphicData>
        </a:graphic>
      </p:graphicFrame>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EB9F986B-4F97-42CE-A38C-AC5E5141519F}"/>
                  </a:ext>
                </a:extLst>
              </p:cNvPr>
              <p:cNvSpPr/>
              <p:nvPr/>
            </p:nvSpPr>
            <p:spPr bwMode="auto">
              <a:xfrm>
                <a:off x="4506686" y="4271179"/>
                <a:ext cx="4676776" cy="2133128"/>
              </a:xfrm>
              <a:prstGeom prst="rect">
                <a:avLst/>
              </a:prstGeom>
              <a:solidFill>
                <a:schemeClr val="bg1">
                  <a:lumMod val="95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ts val="600"/>
                  </a:spcBef>
                  <a:spcAft>
                    <a:spcPts val="600"/>
                  </a:spcAft>
                  <a:buClrTx/>
                  <a:buSzTx/>
                  <a:tabLst/>
                </a:pPr>
                <a:r>
                  <a:rPr lang="en-US" b="1" dirty="0">
                    <a:solidFill>
                      <a:schemeClr val="tx1"/>
                    </a:solidFill>
                    <a:latin typeface="+mn-lt"/>
                    <a:ea typeface="+mn-ea"/>
                    <a:cs typeface="+mn-cs"/>
                  </a:rPr>
                  <a:t>Interpreting ‘Beta’ Estimate</a:t>
                </a:r>
              </a:p>
              <a:p>
                <a:pPr marR="0" algn="l" defTabSz="914400" rtl="0" eaLnBrk="1" fontAlgn="base" latinLnBrk="0" hangingPunct="1">
                  <a:lnSpc>
                    <a:spcPct val="100000"/>
                  </a:lnSpc>
                  <a:spcBef>
                    <a:spcPts val="600"/>
                  </a:spcBef>
                  <a:spcAft>
                    <a:spcPts val="600"/>
                  </a:spcAft>
                  <a:buClrTx/>
                  <a:buSzTx/>
                  <a:tabLst/>
                </a:pPr>
                <a:r>
                  <a:rPr lang="en-US" b="0" dirty="0">
                    <a:solidFill>
                      <a:schemeClr val="tx1"/>
                    </a:solidFill>
                    <a:latin typeface="+mn-lt"/>
                    <a:ea typeface="+mn-ea"/>
                    <a:cs typeface="+mn-cs"/>
                  </a:rPr>
                  <a:t>The intercept here is log odds ratio for a car having ‘mpg’ as 0 and having straight shaped engine. The probability of this can be identified as:</a:t>
                </a:r>
              </a:p>
              <a:p>
                <a:pPr marR="0" algn="l" defTabSz="914400" rtl="0" eaLnBrk="1" fontAlgn="base" latinLnBrk="0" hangingPunct="1">
                  <a:lnSpc>
                    <a:spcPct val="100000"/>
                  </a:lnSpc>
                  <a:spcBef>
                    <a:spcPts val="600"/>
                  </a:spcBef>
                  <a:spcAft>
                    <a:spcPts val="600"/>
                  </a:spcAft>
                  <a:buClrTx/>
                  <a:buSzTx/>
                  <a:tabLst/>
                </a:pPr>
                <a14:m>
                  <m:oMathPara xmlns:m="http://schemas.openxmlformats.org/officeDocument/2006/math">
                    <m:oMathParaPr>
                      <m:jc m:val="centerGroup"/>
                    </m:oMathParaPr>
                    <m:oMath xmlns:m="http://schemas.openxmlformats.org/officeDocument/2006/math">
                      <m:func>
                        <m:funcPr>
                          <m:ctrlPr>
                            <a:rPr lang="en-US" b="0" i="1" smtClean="0">
                              <a:solidFill>
                                <a:schemeClr val="tx1"/>
                              </a:solidFill>
                              <a:latin typeface="Cambria Math" panose="02040503050406030204" pitchFamily="18" charset="0"/>
                              <a:ea typeface="+mn-ea"/>
                              <a:cs typeface="+mn-cs"/>
                            </a:rPr>
                          </m:ctrlPr>
                        </m:funcPr>
                        <m:fName>
                          <m:r>
                            <m:rPr>
                              <m:sty m:val="p"/>
                            </m:rPr>
                            <a:rPr lang="en-US" b="0" i="0" smtClean="0">
                              <a:solidFill>
                                <a:schemeClr val="tx1"/>
                              </a:solidFill>
                              <a:latin typeface="Cambria Math" panose="02040503050406030204" pitchFamily="18" charset="0"/>
                              <a:ea typeface="+mn-ea"/>
                              <a:cs typeface="+mn-cs"/>
                            </a:rPr>
                            <m:t>exp</m:t>
                          </m:r>
                        </m:fName>
                        <m:e>
                          <m:d>
                            <m:dPr>
                              <m:ctrlPr>
                                <a:rPr lang="en-US" b="0" i="1" smtClean="0">
                                  <a:solidFill>
                                    <a:schemeClr val="tx1"/>
                                  </a:solidFill>
                                  <a:latin typeface="Cambria Math" panose="02040503050406030204" pitchFamily="18" charset="0"/>
                                  <a:ea typeface="+mn-ea"/>
                                  <a:cs typeface="+mn-cs"/>
                                </a:rPr>
                              </m:ctrlPr>
                            </m:dPr>
                            <m:e>
                              <m:r>
                                <a:rPr lang="en-US" b="0" i="1" smtClean="0">
                                  <a:solidFill>
                                    <a:schemeClr val="tx1"/>
                                  </a:solidFill>
                                  <a:latin typeface="Cambria Math" panose="02040503050406030204" pitchFamily="18" charset="0"/>
                                  <a:ea typeface="+mn-ea"/>
                                  <a:cs typeface="+mn-cs"/>
                                </a:rPr>
                                <m:t>−8.8331</m:t>
                              </m:r>
                            </m:e>
                          </m:d>
                        </m:e>
                      </m:func>
                      <m:r>
                        <a:rPr lang="en-US" b="0" i="1" smtClean="0">
                          <a:solidFill>
                            <a:schemeClr val="tx1"/>
                          </a:solidFill>
                          <a:latin typeface="Cambria Math" panose="02040503050406030204" pitchFamily="18" charset="0"/>
                          <a:ea typeface="+mn-ea"/>
                          <a:cs typeface="+mn-cs"/>
                        </a:rPr>
                        <m:t>=0.000145</m:t>
                      </m:r>
                    </m:oMath>
                  </m:oMathPara>
                </a14:m>
                <a:endParaRPr lang="en-US" b="0" dirty="0">
                  <a:solidFill>
                    <a:schemeClr val="tx1"/>
                  </a:solidFill>
                  <a:latin typeface="+mn-lt"/>
                  <a:ea typeface="+mn-ea"/>
                  <a:cs typeface="+mn-cs"/>
                </a:endParaRPr>
              </a:p>
              <a:p>
                <a:pPr marR="0" algn="l" defTabSz="914400" rtl="0" eaLnBrk="1" fontAlgn="base" latinLnBrk="0" hangingPunct="1">
                  <a:lnSpc>
                    <a:spcPct val="100000"/>
                  </a:lnSpc>
                  <a:spcBef>
                    <a:spcPts val="600"/>
                  </a:spcBef>
                  <a:spcAft>
                    <a:spcPts val="600"/>
                  </a:spcAft>
                  <a:buClrTx/>
                  <a:buSzTx/>
                  <a:tabLst/>
                </a:pPr>
                <a:r>
                  <a:rPr lang="en-US" b="0" dirty="0">
                    <a:solidFill>
                      <a:schemeClr val="tx1"/>
                    </a:solidFill>
                    <a:latin typeface="+mn-lt"/>
                    <a:ea typeface="+mn-ea"/>
                    <a:cs typeface="+mn-cs"/>
                  </a:rPr>
                  <a:t>This probability is extremely low as least mpg value in data is 10.4. Therefore, this probability corresponds to hypothetical zero mpg value</a:t>
                </a:r>
              </a:p>
              <a:p>
                <a:pPr marR="0" algn="l" defTabSz="914400" rtl="0" eaLnBrk="1" fontAlgn="base" latinLnBrk="0" hangingPunct="1">
                  <a:lnSpc>
                    <a:spcPct val="100000"/>
                  </a:lnSpc>
                  <a:spcBef>
                    <a:spcPts val="600"/>
                  </a:spcBef>
                  <a:spcAft>
                    <a:spcPts val="600"/>
                  </a:spcAft>
                  <a:buClrTx/>
                  <a:buSzTx/>
                  <a:tabLst/>
                </a:pPr>
                <a:r>
                  <a:rPr lang="en-US" dirty="0">
                    <a:solidFill>
                      <a:schemeClr val="tx1"/>
                    </a:solidFill>
                  </a:rPr>
                  <a:t>Beta estimate for mpg attribute can be interpreted as one unit change in mpg will lead to expected change in log odds of 0.4304</a:t>
                </a:r>
                <a:endParaRPr lang="en-US" b="0" dirty="0">
                  <a:solidFill>
                    <a:schemeClr val="tx1"/>
                  </a:solidFill>
                  <a:latin typeface="+mn-lt"/>
                  <a:ea typeface="+mn-ea"/>
                  <a:cs typeface="+mn-cs"/>
                </a:endParaRPr>
              </a:p>
            </p:txBody>
          </p:sp>
        </mc:Choice>
        <mc:Fallback xmlns="">
          <p:sp>
            <p:nvSpPr>
              <p:cNvPr id="21" name="Rectangle 20">
                <a:extLst>
                  <a:ext uri="{FF2B5EF4-FFF2-40B4-BE49-F238E27FC236}">
                    <a16:creationId xmlns:a16="http://schemas.microsoft.com/office/drawing/2014/main" id="{EB9F986B-4F97-42CE-A38C-AC5E5141519F}"/>
                  </a:ext>
                </a:extLst>
              </p:cNvPr>
              <p:cNvSpPr>
                <a:spLocks noRot="1" noChangeAspect="1" noMove="1" noResize="1" noEditPoints="1" noAdjustHandles="1" noChangeArrowheads="1" noChangeShapeType="1" noTextEdit="1"/>
              </p:cNvSpPr>
              <p:nvPr/>
            </p:nvSpPr>
            <p:spPr bwMode="auto">
              <a:xfrm>
                <a:off x="4506686" y="4271179"/>
                <a:ext cx="4676776" cy="2133128"/>
              </a:xfrm>
              <a:prstGeom prst="rect">
                <a:avLst/>
              </a:prstGeom>
              <a:blipFill>
                <a:blip r:embed="rId4"/>
                <a:stretch>
                  <a:fillRect l="-913" t="-286" r="-913"/>
                </a:stretch>
              </a:blipFill>
              <a:ln>
                <a:noFill/>
                <a:headEnd type="none" w="med" len="med"/>
                <a:tailEnd type="none" w="med" len="med"/>
              </a:ln>
              <a:effectLst/>
            </p:spPr>
            <p:txBody>
              <a:bodyPr/>
              <a:lstStyle/>
              <a:p>
                <a:r>
                  <a:rPr lang="en-US">
                    <a:noFill/>
                  </a:rPr>
                  <a:t> </a:t>
                </a:r>
              </a:p>
            </p:txBody>
          </p:sp>
        </mc:Fallback>
      </mc:AlternateContent>
      <p:grpSp>
        <p:nvGrpSpPr>
          <p:cNvPr id="24" name="Group 23">
            <a:extLst>
              <a:ext uri="{FF2B5EF4-FFF2-40B4-BE49-F238E27FC236}">
                <a16:creationId xmlns:a16="http://schemas.microsoft.com/office/drawing/2014/main" id="{10488F75-5B2A-4598-9B61-F4C3B347206D}"/>
              </a:ext>
            </a:extLst>
          </p:cNvPr>
          <p:cNvGrpSpPr/>
          <p:nvPr/>
        </p:nvGrpSpPr>
        <p:grpSpPr>
          <a:xfrm>
            <a:off x="290738" y="4776785"/>
            <a:ext cx="3886200" cy="1119346"/>
            <a:chOff x="290738" y="4678659"/>
            <a:chExt cx="3886200" cy="1119346"/>
          </a:xfrm>
        </p:grpSpPr>
        <p:sp>
          <p:nvSpPr>
            <p:cNvPr id="19" name="Rectangle: Rounded Corners 18">
              <a:extLst>
                <a:ext uri="{FF2B5EF4-FFF2-40B4-BE49-F238E27FC236}">
                  <a16:creationId xmlns:a16="http://schemas.microsoft.com/office/drawing/2014/main" id="{0560E661-6311-4512-AA83-B537E5422771}"/>
                </a:ext>
              </a:extLst>
            </p:cNvPr>
            <p:cNvSpPr/>
            <p:nvPr/>
          </p:nvSpPr>
          <p:spPr bwMode="auto">
            <a:xfrm>
              <a:off x="290738" y="4678659"/>
              <a:ext cx="3886200" cy="1119346"/>
            </a:xfrm>
            <a:prstGeom prst="roundRect">
              <a:avLst>
                <a:gd name="adj" fmla="val 4054"/>
              </a:avLst>
            </a:prstGeom>
            <a:solidFill>
              <a:schemeClr val="bg1"/>
            </a:solidFill>
            <a:ln w="19050">
              <a:solidFill>
                <a:srgbClr val="800000"/>
              </a:solidFill>
              <a:prstDash val="sysDash"/>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eaLnBrk="1" hangingPunct="1">
                <a:spcBef>
                  <a:spcPct val="100000"/>
                </a:spcBef>
                <a:buClrTx/>
              </a:pPr>
              <a:r>
                <a:rPr lang="en-US" b="1" dirty="0">
                  <a:solidFill>
                    <a:schemeClr val="tx1"/>
                  </a:solidFill>
                </a:rPr>
                <a:t>One CONTINUOUS predictor variable</a:t>
              </a:r>
              <a:endParaRPr lang="en-US" b="1" dirty="0">
                <a:solidFill>
                  <a:schemeClr val="tx1"/>
                </a:solidFill>
                <a:latin typeface="+mn-lt"/>
                <a:ea typeface="+mn-ea"/>
                <a:cs typeface="+mn-cs"/>
              </a:endParaRPr>
            </a:p>
            <a:p>
              <a:pPr marR="0" defTabSz="914400" rtl="0" eaLnBrk="1" fontAlgn="base" latinLnBrk="0" hangingPunct="1">
                <a:lnSpc>
                  <a:spcPct val="100000"/>
                </a:lnSpc>
                <a:spcBef>
                  <a:spcPct val="100000"/>
                </a:spcBef>
                <a:spcAft>
                  <a:spcPct val="0"/>
                </a:spcAft>
                <a:buClrTx/>
                <a:buSzTx/>
                <a:tabLst/>
              </a:pPr>
              <a:endParaRPr lang="en-US" b="1" dirty="0">
                <a:solidFill>
                  <a:schemeClr val="tx1"/>
                </a:solidFill>
                <a:latin typeface="+mn-lt"/>
                <a:ea typeface="+mn-ea"/>
                <a:cs typeface="+mn-cs"/>
              </a:endParaRPr>
            </a:p>
          </p:txBody>
        </p:sp>
        <p:pic>
          <p:nvPicPr>
            <p:cNvPr id="23" name="Picture 22">
              <a:extLst>
                <a:ext uri="{FF2B5EF4-FFF2-40B4-BE49-F238E27FC236}">
                  <a16:creationId xmlns:a16="http://schemas.microsoft.com/office/drawing/2014/main" id="{F3C49845-E837-48E0-A19B-3EAE49D77D99}"/>
                </a:ext>
              </a:extLst>
            </p:cNvPr>
            <p:cNvPicPr>
              <a:picLocks noChangeAspect="1"/>
            </p:cNvPicPr>
            <p:nvPr/>
          </p:nvPicPr>
          <p:blipFill rotWithShape="1">
            <a:blip r:embed="rId5"/>
            <a:srcRect r="5031"/>
            <a:stretch/>
          </p:blipFill>
          <p:spPr>
            <a:xfrm>
              <a:off x="373846" y="5079442"/>
              <a:ext cx="3744931" cy="609600"/>
            </a:xfrm>
            <a:prstGeom prst="rect">
              <a:avLst/>
            </a:prstGeom>
          </p:spPr>
        </p:pic>
      </p:grpSp>
    </p:spTree>
    <p:extLst>
      <p:ext uri="{BB962C8B-B14F-4D97-AF65-F5344CB8AC3E}">
        <p14:creationId xmlns:p14="http://schemas.microsoft.com/office/powerpoint/2010/main" val="3955075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2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E63245-08C4-4966-B93A-52097107A177}"/>
              </a:ext>
            </a:extLst>
          </p:cNvPr>
          <p:cNvSpPr/>
          <p:nvPr/>
        </p:nvSpPr>
        <p:spPr bwMode="auto">
          <a:xfrm>
            <a:off x="3236912" y="6629400"/>
            <a:ext cx="34290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LOGISTIC REGRESSION</a:t>
            </a:r>
          </a:p>
        </p:txBody>
      </p:sp>
      <p:sp>
        <p:nvSpPr>
          <p:cNvPr id="3" name="Rectangle 2">
            <a:extLst>
              <a:ext uri="{FF2B5EF4-FFF2-40B4-BE49-F238E27FC236}">
                <a16:creationId xmlns:a16="http://schemas.microsoft.com/office/drawing/2014/main" id="{22588E11-1A5D-4CDD-83E9-97931A317EA0}"/>
              </a:ext>
            </a:extLst>
          </p:cNvPr>
          <p:cNvSpPr/>
          <p:nvPr/>
        </p:nvSpPr>
        <p:spPr bwMode="auto">
          <a:xfrm>
            <a:off x="303212" y="76200"/>
            <a:ext cx="8867776" cy="304800"/>
          </a:xfrm>
          <a:prstGeom prst="rect">
            <a:avLst/>
          </a:prstGeom>
          <a:solidFill>
            <a:srgbClr val="CBD3D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rPr>
              <a:t>INTERPRETING BETA ESTIMATES</a:t>
            </a:r>
            <a:endParaRPr lang="en-US" sz="1200" b="1" dirty="0">
              <a:solidFill>
                <a:schemeClr val="tx1"/>
              </a:solidFill>
              <a:latin typeface="+mn-lt"/>
              <a:ea typeface="+mn-ea"/>
              <a:cs typeface="+mn-cs"/>
            </a:endParaRPr>
          </a:p>
        </p:txBody>
      </p:sp>
      <p:grpSp>
        <p:nvGrpSpPr>
          <p:cNvPr id="4" name="Group 3">
            <a:extLst>
              <a:ext uri="{FF2B5EF4-FFF2-40B4-BE49-F238E27FC236}">
                <a16:creationId xmlns:a16="http://schemas.microsoft.com/office/drawing/2014/main" id="{4D512A22-72A9-47BB-8E63-4A9E86FCCFC9}"/>
              </a:ext>
            </a:extLst>
          </p:cNvPr>
          <p:cNvGrpSpPr/>
          <p:nvPr/>
        </p:nvGrpSpPr>
        <p:grpSpPr>
          <a:xfrm>
            <a:off x="303212" y="2985038"/>
            <a:ext cx="3886200" cy="1119346"/>
            <a:chOff x="290738" y="4572000"/>
            <a:chExt cx="3886200" cy="1119346"/>
          </a:xfrm>
        </p:grpSpPr>
        <p:sp>
          <p:nvSpPr>
            <p:cNvPr id="5" name="Rectangle: Rounded Corners 4">
              <a:extLst>
                <a:ext uri="{FF2B5EF4-FFF2-40B4-BE49-F238E27FC236}">
                  <a16:creationId xmlns:a16="http://schemas.microsoft.com/office/drawing/2014/main" id="{024C86B8-59EF-460A-9C76-500B60CEE0CD}"/>
                </a:ext>
              </a:extLst>
            </p:cNvPr>
            <p:cNvSpPr/>
            <p:nvPr/>
          </p:nvSpPr>
          <p:spPr bwMode="auto">
            <a:xfrm>
              <a:off x="290738" y="4572000"/>
              <a:ext cx="3886200" cy="1119346"/>
            </a:xfrm>
            <a:prstGeom prst="roundRect">
              <a:avLst>
                <a:gd name="adj" fmla="val 4054"/>
              </a:avLst>
            </a:prstGeom>
            <a:solidFill>
              <a:schemeClr val="bg1"/>
            </a:solidFill>
            <a:ln w="19050">
              <a:solidFill>
                <a:srgbClr val="800000"/>
              </a:solidFill>
              <a:prstDash val="sysDash"/>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eaLnBrk="1" hangingPunct="1">
                <a:spcBef>
                  <a:spcPct val="100000"/>
                </a:spcBef>
                <a:buClrTx/>
              </a:pPr>
              <a:r>
                <a:rPr lang="en-US" b="1" dirty="0">
                  <a:solidFill>
                    <a:schemeClr val="tx1"/>
                  </a:solidFill>
                </a:rPr>
                <a:t>One DICHOTOMOUS predictor variables </a:t>
              </a:r>
              <a:endParaRPr lang="en-US" b="1" dirty="0">
                <a:solidFill>
                  <a:schemeClr val="tx1"/>
                </a:solidFill>
                <a:latin typeface="+mn-lt"/>
                <a:ea typeface="+mn-ea"/>
                <a:cs typeface="+mn-cs"/>
              </a:endParaRPr>
            </a:p>
            <a:p>
              <a:pPr marR="0" defTabSz="914400" rtl="0" eaLnBrk="1" fontAlgn="base" latinLnBrk="0" hangingPunct="1">
                <a:lnSpc>
                  <a:spcPct val="100000"/>
                </a:lnSpc>
                <a:spcBef>
                  <a:spcPct val="100000"/>
                </a:spcBef>
                <a:spcAft>
                  <a:spcPct val="0"/>
                </a:spcAft>
                <a:buClrTx/>
                <a:buSzTx/>
                <a:tabLst/>
              </a:pPr>
              <a:endParaRPr lang="en-US" b="1" dirty="0">
                <a:solidFill>
                  <a:schemeClr val="tx1"/>
                </a:solidFill>
                <a:latin typeface="+mn-lt"/>
                <a:ea typeface="+mn-ea"/>
                <a:cs typeface="+mn-cs"/>
              </a:endParaRPr>
            </a:p>
          </p:txBody>
        </p:sp>
        <p:pic>
          <p:nvPicPr>
            <p:cNvPr id="6" name="Picture 5">
              <a:extLst>
                <a:ext uri="{FF2B5EF4-FFF2-40B4-BE49-F238E27FC236}">
                  <a16:creationId xmlns:a16="http://schemas.microsoft.com/office/drawing/2014/main" id="{0341DF52-3AC5-45D8-9A42-52F36E3E2DC0}"/>
                </a:ext>
              </a:extLst>
            </p:cNvPr>
            <p:cNvPicPr>
              <a:picLocks noChangeAspect="1"/>
            </p:cNvPicPr>
            <p:nvPr/>
          </p:nvPicPr>
          <p:blipFill>
            <a:blip r:embed="rId2"/>
            <a:stretch>
              <a:fillRect/>
            </a:stretch>
          </p:blipFill>
          <p:spPr>
            <a:xfrm>
              <a:off x="343849" y="4953000"/>
              <a:ext cx="3781425" cy="685800"/>
            </a:xfrm>
            <a:prstGeom prst="rect">
              <a:avLst/>
            </a:prstGeom>
          </p:spPr>
        </p:pic>
      </p:gr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8E884027-0048-4963-BE0E-689A071F3E98}"/>
                  </a:ext>
                </a:extLst>
              </p:cNvPr>
              <p:cNvSpPr/>
              <p:nvPr/>
            </p:nvSpPr>
            <p:spPr bwMode="auto">
              <a:xfrm>
                <a:off x="4496200" y="536222"/>
                <a:ext cx="4676776" cy="6016978"/>
              </a:xfrm>
              <a:prstGeom prst="rect">
                <a:avLst/>
              </a:prstGeom>
              <a:solidFill>
                <a:schemeClr val="bg1">
                  <a:lumMod val="95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ts val="600"/>
                  </a:spcBef>
                  <a:spcAft>
                    <a:spcPts val="600"/>
                  </a:spcAft>
                  <a:buClrTx/>
                  <a:buSzTx/>
                  <a:tabLst/>
                </a:pPr>
                <a:r>
                  <a:rPr lang="en-US" b="1" dirty="0">
                    <a:solidFill>
                      <a:schemeClr val="tx1"/>
                    </a:solidFill>
                    <a:latin typeface="+mn-lt"/>
                    <a:ea typeface="+mn-ea"/>
                    <a:cs typeface="+mn-cs"/>
                  </a:rPr>
                  <a:t>Interpreting ‘Beta’ Estimate</a:t>
                </a:r>
              </a:p>
              <a:p>
                <a:pPr marR="0" algn="l" defTabSz="914400" rtl="0" eaLnBrk="1" fontAlgn="base" latinLnBrk="0" hangingPunct="1">
                  <a:lnSpc>
                    <a:spcPct val="100000"/>
                  </a:lnSpc>
                  <a:spcBef>
                    <a:spcPts val="600"/>
                  </a:spcBef>
                  <a:spcAft>
                    <a:spcPts val="600"/>
                  </a:spcAft>
                  <a:buClrTx/>
                  <a:buSzTx/>
                  <a:tabLst/>
                </a:pPr>
                <a:r>
                  <a:rPr lang="en-US" dirty="0">
                    <a:solidFill>
                      <a:schemeClr val="tx1"/>
                    </a:solidFill>
                  </a:rPr>
                  <a:t>Frequency table for ‘vs’ response variable (Y) with ‘am’(X):</a:t>
                </a:r>
              </a:p>
              <a:p>
                <a:pPr marR="0" algn="l" defTabSz="914400" rtl="0" eaLnBrk="1" fontAlgn="base" latinLnBrk="0" hangingPunct="1">
                  <a:lnSpc>
                    <a:spcPct val="100000"/>
                  </a:lnSpc>
                  <a:spcBef>
                    <a:spcPts val="600"/>
                  </a:spcBef>
                  <a:spcAft>
                    <a:spcPts val="600"/>
                  </a:spcAft>
                  <a:buClrTx/>
                  <a:buSzTx/>
                  <a:tabLst/>
                </a:pPr>
                <a:endParaRPr lang="en-US" dirty="0">
                  <a:solidFill>
                    <a:schemeClr val="tx1"/>
                  </a:solidFill>
                </a:endParaRPr>
              </a:p>
              <a:p>
                <a:pPr marR="0" algn="l" defTabSz="914400" rtl="0" eaLnBrk="1" fontAlgn="base" latinLnBrk="0" hangingPunct="1">
                  <a:lnSpc>
                    <a:spcPct val="100000"/>
                  </a:lnSpc>
                  <a:spcBef>
                    <a:spcPts val="600"/>
                  </a:spcBef>
                  <a:spcAft>
                    <a:spcPts val="600"/>
                  </a:spcAft>
                  <a:buClrTx/>
                  <a:buSzTx/>
                  <a:tabLst/>
                </a:pPr>
                <a:endParaRPr lang="en-US" dirty="0">
                  <a:solidFill>
                    <a:schemeClr val="tx1"/>
                  </a:solidFill>
                </a:endParaRPr>
              </a:p>
              <a:p>
                <a:pPr marR="0" algn="l" defTabSz="914400" rtl="0" eaLnBrk="1" fontAlgn="base" latinLnBrk="0" hangingPunct="1">
                  <a:lnSpc>
                    <a:spcPct val="100000"/>
                  </a:lnSpc>
                  <a:spcBef>
                    <a:spcPts val="600"/>
                  </a:spcBef>
                  <a:spcAft>
                    <a:spcPts val="600"/>
                  </a:spcAft>
                  <a:buClrTx/>
                  <a:buSzTx/>
                  <a:tabLst/>
                </a:pPr>
                <a:endParaRPr lang="en-US" dirty="0">
                  <a:solidFill>
                    <a:schemeClr val="tx1"/>
                  </a:solidFill>
                </a:endParaRPr>
              </a:p>
              <a:p>
                <a:pPr marR="0" algn="l" defTabSz="914400" rtl="0" eaLnBrk="1" fontAlgn="base" latinLnBrk="0" hangingPunct="1">
                  <a:lnSpc>
                    <a:spcPct val="100000"/>
                  </a:lnSpc>
                  <a:spcBef>
                    <a:spcPts val="600"/>
                  </a:spcBef>
                  <a:spcAft>
                    <a:spcPts val="600"/>
                  </a:spcAft>
                  <a:buClrTx/>
                  <a:buSzTx/>
                  <a:tabLst/>
                </a:pPr>
                <a:endParaRPr lang="en-US" dirty="0">
                  <a:solidFill>
                    <a:schemeClr val="tx1"/>
                  </a:solidFill>
                </a:endParaRPr>
              </a:p>
              <a:p>
                <a:pPr marR="0" algn="l" defTabSz="914400" rtl="0" eaLnBrk="1" fontAlgn="base" latinLnBrk="0" hangingPunct="1">
                  <a:lnSpc>
                    <a:spcPct val="100000"/>
                  </a:lnSpc>
                  <a:spcBef>
                    <a:spcPts val="600"/>
                  </a:spcBef>
                  <a:spcAft>
                    <a:spcPts val="600"/>
                  </a:spcAft>
                  <a:buClrTx/>
                  <a:buSzTx/>
                  <a:tabLst/>
                </a:pPr>
                <a:r>
                  <a:rPr lang="en-US" b="0" dirty="0">
                    <a:solidFill>
                      <a:schemeClr val="tx1"/>
                    </a:solidFill>
                    <a:latin typeface="+mn-lt"/>
                    <a:ea typeface="+mn-ea"/>
                    <a:cs typeface="+mn-cs"/>
                  </a:rPr>
                  <a:t>Odd</a:t>
                </a:r>
                <a:r>
                  <a:rPr lang="en-US" dirty="0">
                    <a:solidFill>
                      <a:schemeClr val="tx1"/>
                    </a:solidFill>
                  </a:rPr>
                  <a:t>s of am(0) having vs(1) is 7 to 12 (7/12) and odds for am(1) having vs(1) is 7 to 6 (7/6). </a:t>
                </a:r>
              </a:p>
              <a:p>
                <a:pPr marR="0" algn="l" defTabSz="914400" rtl="0" eaLnBrk="1" fontAlgn="base" latinLnBrk="0" hangingPunct="1">
                  <a:lnSpc>
                    <a:spcPct val="100000"/>
                  </a:lnSpc>
                  <a:spcBef>
                    <a:spcPts val="600"/>
                  </a:spcBef>
                  <a:spcAft>
                    <a:spcPts val="600"/>
                  </a:spcAft>
                  <a:buClrTx/>
                  <a:buSzTx/>
                  <a:tabLst/>
                </a:pPr>
                <a:endParaRPr lang="en-US" dirty="0">
                  <a:solidFill>
                    <a:schemeClr val="tx1"/>
                  </a:solidFill>
                </a:endParaRPr>
              </a:p>
              <a:p>
                <a:pPr marR="0" algn="l" defTabSz="914400" rtl="0" eaLnBrk="1" fontAlgn="base" latinLnBrk="0" hangingPunct="1">
                  <a:lnSpc>
                    <a:spcPct val="100000"/>
                  </a:lnSpc>
                  <a:spcBef>
                    <a:spcPts val="600"/>
                  </a:spcBef>
                  <a:spcAft>
                    <a:spcPts val="600"/>
                  </a:spcAft>
                  <a:buClrTx/>
                  <a:buSzTx/>
                  <a:tabLst/>
                </a:pPr>
                <a:r>
                  <a:rPr lang="en-US" dirty="0">
                    <a:solidFill>
                      <a:schemeClr val="tx1"/>
                    </a:solidFill>
                  </a:rPr>
                  <a:t>Now, the intercept is log odds of Automatic transmission having straight engine, i.e.</a:t>
                </a:r>
                <a:endParaRPr lang="en-US" b="0" dirty="0">
                  <a:solidFill>
                    <a:schemeClr val="tx1"/>
                  </a:solidFill>
                  <a:latin typeface="+mn-lt"/>
                  <a:ea typeface="+mn-ea"/>
                  <a:cs typeface="+mn-cs"/>
                </a:endParaRPr>
              </a:p>
              <a:p>
                <a:pPr marR="0" algn="l" defTabSz="914400" rtl="0" eaLnBrk="1" fontAlgn="base" latinLnBrk="0" hangingPunct="1">
                  <a:lnSpc>
                    <a:spcPct val="100000"/>
                  </a:lnSpc>
                  <a:spcBef>
                    <a:spcPts val="600"/>
                  </a:spcBef>
                  <a:spcAft>
                    <a:spcPts val="600"/>
                  </a:spcAft>
                  <a:buClrTx/>
                  <a:buSzTx/>
                  <a:tabLst/>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ea typeface="+mn-ea"/>
                          <a:cs typeface="+mn-cs"/>
                        </a:rPr>
                        <m:t>𝑙𝑜𝑔</m:t>
                      </m:r>
                      <m:d>
                        <m:dPr>
                          <m:ctrlPr>
                            <a:rPr lang="en-US" b="0" i="1" smtClean="0">
                              <a:solidFill>
                                <a:schemeClr val="tx1"/>
                              </a:solidFill>
                              <a:latin typeface="Cambria Math" panose="02040503050406030204" pitchFamily="18" charset="0"/>
                              <a:ea typeface="+mn-ea"/>
                              <a:cs typeface="+mn-cs"/>
                            </a:rPr>
                          </m:ctrlPr>
                        </m:dPr>
                        <m:e>
                          <m:f>
                            <m:fPr>
                              <m:ctrlPr>
                                <a:rPr lang="en-US" b="0" i="1" smtClean="0">
                                  <a:solidFill>
                                    <a:schemeClr val="tx1"/>
                                  </a:solidFill>
                                  <a:latin typeface="Cambria Math" panose="02040503050406030204" pitchFamily="18" charset="0"/>
                                  <a:ea typeface="+mn-ea"/>
                                  <a:cs typeface="+mn-cs"/>
                                </a:rPr>
                              </m:ctrlPr>
                            </m:fPr>
                            <m:num>
                              <m:r>
                                <a:rPr lang="en-US" b="0" i="1" smtClean="0">
                                  <a:solidFill>
                                    <a:schemeClr val="tx1"/>
                                  </a:solidFill>
                                  <a:latin typeface="Cambria Math" panose="02040503050406030204" pitchFamily="18" charset="0"/>
                                  <a:ea typeface="+mn-ea"/>
                                  <a:cs typeface="+mn-cs"/>
                                </a:rPr>
                                <m:t>7</m:t>
                              </m:r>
                            </m:num>
                            <m:den>
                              <m:r>
                                <a:rPr lang="en-US" b="0" i="1" smtClean="0">
                                  <a:solidFill>
                                    <a:schemeClr val="tx1"/>
                                  </a:solidFill>
                                  <a:latin typeface="Cambria Math" panose="02040503050406030204" pitchFamily="18" charset="0"/>
                                  <a:ea typeface="+mn-ea"/>
                                  <a:cs typeface="+mn-cs"/>
                                </a:rPr>
                                <m:t>12</m:t>
                              </m:r>
                            </m:den>
                          </m:f>
                        </m:e>
                      </m:d>
                      <m:r>
                        <a:rPr lang="en-US" b="0" i="1" smtClean="0">
                          <a:solidFill>
                            <a:schemeClr val="tx1"/>
                          </a:solidFill>
                          <a:latin typeface="Cambria Math" panose="02040503050406030204" pitchFamily="18" charset="0"/>
                          <a:ea typeface="+mn-ea"/>
                          <a:cs typeface="+mn-cs"/>
                        </a:rPr>
                        <m:t>=−0.5389965</m:t>
                      </m:r>
                    </m:oMath>
                  </m:oMathPara>
                </a14:m>
                <a:endParaRPr lang="en-US" b="0" i="1" dirty="0">
                  <a:solidFill>
                    <a:schemeClr val="tx1"/>
                  </a:solidFill>
                  <a:latin typeface="Cambria Math" panose="02040503050406030204" pitchFamily="18" charset="0"/>
                  <a:ea typeface="+mn-ea"/>
                  <a:cs typeface="+mn-cs"/>
                </a:endParaRPr>
              </a:p>
              <a:p>
                <a:pPr marR="0" algn="l" defTabSz="914400" rtl="0" eaLnBrk="1" fontAlgn="base" latinLnBrk="0" hangingPunct="1">
                  <a:lnSpc>
                    <a:spcPct val="100000"/>
                  </a:lnSpc>
                  <a:spcBef>
                    <a:spcPts val="600"/>
                  </a:spcBef>
                  <a:spcAft>
                    <a:spcPts val="600"/>
                  </a:spcAft>
                  <a:buClrTx/>
                  <a:buSzTx/>
                  <a:tabLst/>
                </a:pPr>
                <a:endParaRPr lang="en-US" b="0" dirty="0">
                  <a:solidFill>
                    <a:schemeClr val="tx1"/>
                  </a:solidFill>
                  <a:latin typeface="Cambria Math" panose="02040503050406030204" pitchFamily="18" charset="0"/>
                  <a:ea typeface="+mn-ea"/>
                  <a:cs typeface="+mn-cs"/>
                </a:endParaRPr>
              </a:p>
              <a:p>
                <a:pPr marR="0" algn="l" defTabSz="914400" rtl="0" eaLnBrk="1" fontAlgn="base" latinLnBrk="0" hangingPunct="1">
                  <a:lnSpc>
                    <a:spcPct val="100000"/>
                  </a:lnSpc>
                  <a:spcBef>
                    <a:spcPts val="600"/>
                  </a:spcBef>
                  <a:spcAft>
                    <a:spcPts val="600"/>
                  </a:spcAft>
                  <a:buClrTx/>
                  <a:buSzTx/>
                  <a:tabLst/>
                </a:pPr>
                <a:r>
                  <a:rPr lang="en-US" b="0" dirty="0">
                    <a:solidFill>
                      <a:schemeClr val="tx1"/>
                    </a:solidFill>
                    <a:latin typeface="Cambria Math" panose="02040503050406030204" pitchFamily="18" charset="0"/>
                    <a:ea typeface="+mn-ea"/>
                    <a:cs typeface="+mn-cs"/>
                  </a:rPr>
                  <a:t>The ratio of odds for am(1) having vs(1) to am(0) having vs(1) can be given as:</a:t>
                </a:r>
              </a:p>
              <a:p>
                <a:pPr marR="0" algn="l" defTabSz="914400" rtl="0" eaLnBrk="1" fontAlgn="base" latinLnBrk="0" hangingPunct="1">
                  <a:lnSpc>
                    <a:spcPct val="100000"/>
                  </a:lnSpc>
                  <a:spcBef>
                    <a:spcPts val="600"/>
                  </a:spcBef>
                  <a:spcAft>
                    <a:spcPts val="600"/>
                  </a:spcAft>
                  <a:buClrTx/>
                  <a:buSzTx/>
                  <a:tabLst/>
                </a:pPr>
                <a14:m>
                  <m:oMathPara xmlns:m="http://schemas.openxmlformats.org/officeDocument/2006/math">
                    <m:oMathParaPr>
                      <m:jc m:val="centerGroup"/>
                    </m:oMathParaPr>
                    <m:oMath xmlns:m="http://schemas.openxmlformats.org/officeDocument/2006/math">
                      <m:f>
                        <m:fPr>
                          <m:ctrlPr>
                            <a:rPr lang="en-US" b="0" i="1" smtClean="0">
                              <a:solidFill>
                                <a:schemeClr val="tx1"/>
                              </a:solidFill>
                              <a:latin typeface="Cambria Math" panose="02040503050406030204" pitchFamily="18" charset="0"/>
                              <a:ea typeface="+mn-ea"/>
                              <a:cs typeface="+mn-cs"/>
                            </a:rPr>
                          </m:ctrlPr>
                        </m:fPr>
                        <m:num>
                          <m:f>
                            <m:fPr>
                              <m:type m:val="skw"/>
                              <m:ctrlPr>
                                <a:rPr lang="en-US" b="0" i="1" smtClean="0">
                                  <a:solidFill>
                                    <a:schemeClr val="tx1"/>
                                  </a:solidFill>
                                  <a:latin typeface="Cambria Math" panose="02040503050406030204" pitchFamily="18" charset="0"/>
                                  <a:ea typeface="+mn-ea"/>
                                  <a:cs typeface="+mn-cs"/>
                                </a:rPr>
                              </m:ctrlPr>
                            </m:fPr>
                            <m:num>
                              <m:r>
                                <a:rPr lang="en-US" b="0" i="1" smtClean="0">
                                  <a:solidFill>
                                    <a:schemeClr val="tx1"/>
                                  </a:solidFill>
                                  <a:latin typeface="Cambria Math" panose="02040503050406030204" pitchFamily="18" charset="0"/>
                                  <a:ea typeface="+mn-ea"/>
                                  <a:cs typeface="+mn-cs"/>
                                </a:rPr>
                                <m:t>7</m:t>
                              </m:r>
                            </m:num>
                            <m:den>
                              <m:r>
                                <a:rPr lang="en-US" b="0" i="1" smtClean="0">
                                  <a:solidFill>
                                    <a:schemeClr val="tx1"/>
                                  </a:solidFill>
                                  <a:latin typeface="Cambria Math" panose="02040503050406030204" pitchFamily="18" charset="0"/>
                                  <a:ea typeface="+mn-ea"/>
                                  <a:cs typeface="+mn-cs"/>
                                </a:rPr>
                                <m:t>6</m:t>
                              </m:r>
                            </m:den>
                          </m:f>
                        </m:num>
                        <m:den>
                          <m:f>
                            <m:fPr>
                              <m:type m:val="skw"/>
                              <m:ctrlPr>
                                <a:rPr lang="en-US" b="0" i="1" smtClean="0">
                                  <a:solidFill>
                                    <a:schemeClr val="tx1"/>
                                  </a:solidFill>
                                  <a:latin typeface="Cambria Math" panose="02040503050406030204" pitchFamily="18" charset="0"/>
                                  <a:ea typeface="+mn-ea"/>
                                  <a:cs typeface="+mn-cs"/>
                                </a:rPr>
                              </m:ctrlPr>
                            </m:fPr>
                            <m:num>
                              <m:r>
                                <a:rPr lang="en-US" b="0" i="1" smtClean="0">
                                  <a:solidFill>
                                    <a:schemeClr val="tx1"/>
                                  </a:solidFill>
                                  <a:latin typeface="Cambria Math" panose="02040503050406030204" pitchFamily="18" charset="0"/>
                                  <a:ea typeface="+mn-ea"/>
                                  <a:cs typeface="+mn-cs"/>
                                </a:rPr>
                                <m:t>7</m:t>
                              </m:r>
                            </m:num>
                            <m:den>
                              <m:r>
                                <a:rPr lang="en-US" b="0" i="1" smtClean="0">
                                  <a:solidFill>
                                    <a:schemeClr val="tx1"/>
                                  </a:solidFill>
                                  <a:latin typeface="Cambria Math" panose="02040503050406030204" pitchFamily="18" charset="0"/>
                                  <a:ea typeface="+mn-ea"/>
                                  <a:cs typeface="+mn-cs"/>
                                </a:rPr>
                                <m:t>12</m:t>
                              </m:r>
                            </m:den>
                          </m:f>
                        </m:den>
                      </m:f>
                      <m:r>
                        <a:rPr lang="en-US" b="0" i="1" smtClean="0">
                          <a:solidFill>
                            <a:schemeClr val="tx1"/>
                          </a:solidFill>
                          <a:latin typeface="Cambria Math" panose="02040503050406030204" pitchFamily="18" charset="0"/>
                          <a:ea typeface="+mn-ea"/>
                          <a:cs typeface="+mn-cs"/>
                        </a:rPr>
                        <m:t>=2</m:t>
                      </m:r>
                    </m:oMath>
                  </m:oMathPara>
                </a14:m>
                <a:endParaRPr lang="en-US" b="0" dirty="0">
                  <a:solidFill>
                    <a:schemeClr val="tx1"/>
                  </a:solidFill>
                  <a:latin typeface="Cambria Math" panose="02040503050406030204" pitchFamily="18" charset="0"/>
                  <a:ea typeface="+mn-ea"/>
                  <a:cs typeface="+mn-cs"/>
                </a:endParaRPr>
              </a:p>
              <a:p>
                <a:pPr marR="0" algn="l" defTabSz="914400" rtl="0" eaLnBrk="1" fontAlgn="base" latinLnBrk="0" hangingPunct="1">
                  <a:lnSpc>
                    <a:spcPct val="100000"/>
                  </a:lnSpc>
                  <a:spcBef>
                    <a:spcPts val="600"/>
                  </a:spcBef>
                  <a:spcAft>
                    <a:spcPts val="600"/>
                  </a:spcAft>
                  <a:buClrTx/>
                  <a:buSzTx/>
                  <a:tabLst/>
                </a:pPr>
                <a:r>
                  <a:rPr lang="en-US" b="0" dirty="0">
                    <a:solidFill>
                      <a:schemeClr val="tx1"/>
                    </a:solidFill>
                    <a:latin typeface="Cambria Math" panose="02040503050406030204" pitchFamily="18" charset="0"/>
                    <a:ea typeface="+mn-ea"/>
                    <a:cs typeface="+mn-cs"/>
                  </a:rPr>
                  <a:t>Therefore, the estimate of ‘am’ is log of odds ratio between Manual(1) and Automatic(0) having Straight shape (1) engine</a:t>
                </a:r>
              </a:p>
              <a:p>
                <a:pPr marR="0" algn="l" defTabSz="914400" rtl="0" eaLnBrk="1" fontAlgn="base" latinLnBrk="0" hangingPunct="1">
                  <a:lnSpc>
                    <a:spcPct val="100000"/>
                  </a:lnSpc>
                  <a:spcBef>
                    <a:spcPts val="600"/>
                  </a:spcBef>
                  <a:spcAft>
                    <a:spcPts val="600"/>
                  </a:spcAft>
                  <a:buClrTx/>
                  <a:buSzTx/>
                  <a:tabLst/>
                </a:pPr>
                <a:endParaRPr lang="en-US" b="0" dirty="0">
                  <a:solidFill>
                    <a:schemeClr val="tx1"/>
                  </a:solidFill>
                  <a:latin typeface="Cambria Math" panose="02040503050406030204" pitchFamily="18" charset="0"/>
                  <a:ea typeface="+mn-ea"/>
                  <a:cs typeface="+mn-cs"/>
                </a:endParaRPr>
              </a:p>
              <a:p>
                <a:pPr marR="0" algn="l" defTabSz="914400" rtl="0" eaLnBrk="1" fontAlgn="base" latinLnBrk="0" hangingPunct="1">
                  <a:lnSpc>
                    <a:spcPct val="100000"/>
                  </a:lnSpc>
                  <a:spcBef>
                    <a:spcPts val="600"/>
                  </a:spcBef>
                  <a:spcAft>
                    <a:spcPts val="600"/>
                  </a:spcAft>
                  <a:buClrTx/>
                  <a:buSzTx/>
                  <a:tabLst/>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ea typeface="+mn-ea"/>
                          <a:cs typeface="+mn-cs"/>
                          <a:sym typeface="Symbol" panose="05050102010706020507" pitchFamily="18" charset="2"/>
                        </a:rPr>
                        <m:t></m:t>
                      </m:r>
                      <m:func>
                        <m:funcPr>
                          <m:ctrlPr>
                            <a:rPr lang="en-US" b="0" i="1" smtClean="0">
                              <a:solidFill>
                                <a:schemeClr val="tx1"/>
                              </a:solidFill>
                              <a:latin typeface="Cambria Math" panose="02040503050406030204" pitchFamily="18" charset="0"/>
                              <a:ea typeface="+mn-ea"/>
                              <a:cs typeface="+mn-cs"/>
                            </a:rPr>
                          </m:ctrlPr>
                        </m:funcPr>
                        <m:fName>
                          <m:r>
                            <m:rPr>
                              <m:sty m:val="p"/>
                            </m:rPr>
                            <a:rPr lang="en-US" b="0" i="0" smtClean="0">
                              <a:solidFill>
                                <a:schemeClr val="tx1"/>
                              </a:solidFill>
                              <a:latin typeface="Cambria Math" panose="02040503050406030204" pitchFamily="18" charset="0"/>
                              <a:ea typeface="+mn-ea"/>
                              <a:cs typeface="+mn-cs"/>
                            </a:rPr>
                            <m:t>log</m:t>
                          </m:r>
                        </m:fName>
                        <m:e>
                          <m:d>
                            <m:dPr>
                              <m:ctrlPr>
                                <a:rPr lang="en-US" b="0" i="1" smtClean="0">
                                  <a:solidFill>
                                    <a:schemeClr val="tx1"/>
                                  </a:solidFill>
                                  <a:latin typeface="Cambria Math" panose="02040503050406030204" pitchFamily="18" charset="0"/>
                                  <a:ea typeface="+mn-ea"/>
                                  <a:cs typeface="+mn-cs"/>
                                </a:rPr>
                              </m:ctrlPr>
                            </m:dPr>
                            <m:e>
                              <m:r>
                                <a:rPr lang="en-US" b="0" i="1" smtClean="0">
                                  <a:solidFill>
                                    <a:schemeClr val="tx1"/>
                                  </a:solidFill>
                                  <a:latin typeface="Cambria Math" panose="02040503050406030204" pitchFamily="18" charset="0"/>
                                  <a:ea typeface="+mn-ea"/>
                                  <a:cs typeface="+mn-cs"/>
                                </a:rPr>
                                <m:t>2</m:t>
                              </m:r>
                            </m:e>
                          </m:d>
                        </m:e>
                      </m:func>
                      <m:r>
                        <a:rPr lang="en-US" b="0" i="1" smtClean="0">
                          <a:solidFill>
                            <a:schemeClr val="tx1"/>
                          </a:solidFill>
                          <a:latin typeface="Cambria Math" panose="02040503050406030204" pitchFamily="18" charset="0"/>
                          <a:ea typeface="+mn-ea"/>
                          <a:cs typeface="+mn-cs"/>
                        </a:rPr>
                        <m:t>=0.6931472</m:t>
                      </m:r>
                    </m:oMath>
                  </m:oMathPara>
                </a14:m>
                <a:endParaRPr lang="en-US" b="0" dirty="0">
                  <a:solidFill>
                    <a:schemeClr val="tx1"/>
                  </a:solidFill>
                  <a:latin typeface="+mn-lt"/>
                  <a:ea typeface="+mn-ea"/>
                  <a:cs typeface="+mn-cs"/>
                </a:endParaRPr>
              </a:p>
            </p:txBody>
          </p:sp>
        </mc:Choice>
        <mc:Fallback xmlns="">
          <p:sp>
            <p:nvSpPr>
              <p:cNvPr id="7" name="Rectangle 6">
                <a:extLst>
                  <a:ext uri="{FF2B5EF4-FFF2-40B4-BE49-F238E27FC236}">
                    <a16:creationId xmlns:a16="http://schemas.microsoft.com/office/drawing/2014/main" id="{8E884027-0048-4963-BE0E-689A071F3E98}"/>
                  </a:ext>
                </a:extLst>
              </p:cNvPr>
              <p:cNvSpPr>
                <a:spLocks noRot="1" noChangeAspect="1" noMove="1" noResize="1" noEditPoints="1" noAdjustHandles="1" noChangeArrowheads="1" noChangeShapeType="1" noTextEdit="1"/>
              </p:cNvSpPr>
              <p:nvPr/>
            </p:nvSpPr>
            <p:spPr bwMode="auto">
              <a:xfrm>
                <a:off x="4496200" y="536222"/>
                <a:ext cx="4676776" cy="6016978"/>
              </a:xfrm>
              <a:prstGeom prst="rect">
                <a:avLst/>
              </a:prstGeom>
              <a:blipFill>
                <a:blip r:embed="rId3"/>
                <a:stretch>
                  <a:fillRect l="-913" t="-101" r="-261"/>
                </a:stretch>
              </a:blipFill>
              <a:ln>
                <a:noFill/>
                <a:headEnd type="none" w="med" len="med"/>
                <a:tailEnd type="none" w="med" len="med"/>
              </a:ln>
              <a:effectLst/>
            </p:spPr>
            <p:txBody>
              <a:bodyPr/>
              <a:lstStyle/>
              <a:p>
                <a:r>
                  <a:rPr lang="en-US">
                    <a:noFill/>
                  </a:rPr>
                  <a:t> </a:t>
                </a:r>
              </a:p>
            </p:txBody>
          </p:sp>
        </mc:Fallback>
      </mc:AlternateContent>
      <p:graphicFrame>
        <p:nvGraphicFramePr>
          <p:cNvPr id="8" name="Table 7">
            <a:extLst>
              <a:ext uri="{FF2B5EF4-FFF2-40B4-BE49-F238E27FC236}">
                <a16:creationId xmlns:a16="http://schemas.microsoft.com/office/drawing/2014/main" id="{1818F9C3-0014-457C-9DF0-2C73553B8E79}"/>
              </a:ext>
            </a:extLst>
          </p:cNvPr>
          <p:cNvGraphicFramePr>
            <a:graphicFrameLocks noGrp="1"/>
          </p:cNvGraphicFramePr>
          <p:nvPr>
            <p:extLst>
              <p:ext uri="{D42A27DB-BD31-4B8C-83A1-F6EECF244321}">
                <p14:modId xmlns:p14="http://schemas.microsoft.com/office/powerpoint/2010/main" val="3186239333"/>
              </p:ext>
            </p:extLst>
          </p:nvPr>
        </p:nvGraphicFramePr>
        <p:xfrm>
          <a:off x="5168734" y="1225819"/>
          <a:ext cx="3331708" cy="914400"/>
        </p:xfrm>
        <a:graphic>
          <a:graphicData uri="http://schemas.openxmlformats.org/drawingml/2006/table">
            <a:tbl>
              <a:tblPr>
                <a:tableStyleId>{2D5ABB26-0587-4C30-8999-92F81FD0307C}</a:tableStyleId>
              </a:tblPr>
              <a:tblGrid>
                <a:gridCol w="910779">
                  <a:extLst>
                    <a:ext uri="{9D8B030D-6E8A-4147-A177-3AD203B41FA5}">
                      <a16:colId xmlns:a16="http://schemas.microsoft.com/office/drawing/2014/main" val="2779754123"/>
                    </a:ext>
                  </a:extLst>
                </a:gridCol>
                <a:gridCol w="914127">
                  <a:extLst>
                    <a:ext uri="{9D8B030D-6E8A-4147-A177-3AD203B41FA5}">
                      <a16:colId xmlns:a16="http://schemas.microsoft.com/office/drawing/2014/main" val="2073306829"/>
                    </a:ext>
                  </a:extLst>
                </a:gridCol>
                <a:gridCol w="753401">
                  <a:extLst>
                    <a:ext uri="{9D8B030D-6E8A-4147-A177-3AD203B41FA5}">
                      <a16:colId xmlns:a16="http://schemas.microsoft.com/office/drawing/2014/main" val="2607316451"/>
                    </a:ext>
                  </a:extLst>
                </a:gridCol>
                <a:gridCol w="753401">
                  <a:extLst>
                    <a:ext uri="{9D8B030D-6E8A-4147-A177-3AD203B41FA5}">
                      <a16:colId xmlns:a16="http://schemas.microsoft.com/office/drawing/2014/main" val="3593451808"/>
                    </a:ext>
                  </a:extLst>
                </a:gridCol>
              </a:tblGrid>
              <a:tr h="228600">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ctr">
                    <a:solidFill>
                      <a:schemeClr val="bg1"/>
                    </a:solidFill>
                  </a:tcPr>
                </a:tc>
                <a:tc>
                  <a:txBody>
                    <a:bodyPr/>
                    <a:lstStyle/>
                    <a:p>
                      <a:pPr algn="ctr" fontAlgn="b"/>
                      <a:r>
                        <a:rPr lang="en-US" sz="1000" b="1" u="none" strike="noStrike" dirty="0">
                          <a:effectLst/>
                        </a:rPr>
                        <a:t>Automatic(0)</a:t>
                      </a:r>
                      <a:endParaRPr lang="en-US" sz="1000" b="1" i="0" u="none" strike="noStrike" dirty="0">
                        <a:solidFill>
                          <a:srgbClr val="000000"/>
                        </a:solidFill>
                        <a:effectLst/>
                        <a:latin typeface="Arial" panose="020B0604020202020204" pitchFamily="34" charset="0"/>
                      </a:endParaRPr>
                    </a:p>
                  </a:txBody>
                  <a:tcPr marL="9525" marR="9525" marT="9525" marB="0" anchor="ctr">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rgbClr val="D8CBCB"/>
                    </a:solidFill>
                  </a:tcPr>
                </a:tc>
                <a:tc>
                  <a:txBody>
                    <a:bodyPr/>
                    <a:lstStyle/>
                    <a:p>
                      <a:pPr algn="ctr" fontAlgn="b"/>
                      <a:r>
                        <a:rPr lang="en-US" sz="1000" b="1" u="none" strike="noStrike" dirty="0">
                          <a:effectLst/>
                        </a:rPr>
                        <a:t>Manual(1)</a:t>
                      </a:r>
                      <a:endParaRPr lang="en-US" sz="1000" b="1" i="0" u="none" strike="noStrike" dirty="0">
                        <a:solidFill>
                          <a:srgbClr val="000000"/>
                        </a:solidFill>
                        <a:effectLst/>
                        <a:latin typeface="Arial" panose="020B060402020202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rgbClr val="D8CBCB"/>
                    </a:solidFill>
                  </a:tcPr>
                </a:tc>
                <a:tc>
                  <a:txBody>
                    <a:bodyPr/>
                    <a:lstStyle/>
                    <a:p>
                      <a:pPr algn="ctr" fontAlgn="b"/>
                      <a:r>
                        <a:rPr lang="en-US" sz="1000" b="1" i="0" u="none" strike="noStrike" dirty="0">
                          <a:solidFill>
                            <a:srgbClr val="000000"/>
                          </a:solidFill>
                          <a:effectLst/>
                          <a:latin typeface="Arial" panose="020B0604020202020204" pitchFamily="34" charset="0"/>
                        </a:rPr>
                        <a:t>Total</a:t>
                      </a:r>
                    </a:p>
                  </a:txBody>
                  <a:tcPr marL="9525" marR="9525" marT="9525" marB="0" anchor="ctr">
                    <a:lnL w="28575" cap="flat" cmpd="sng" algn="ctr">
                      <a:solidFill>
                        <a:schemeClr val="bg1"/>
                      </a:solidFill>
                      <a:prstDash val="solid"/>
                      <a:round/>
                      <a:headEnd type="none" w="med" len="med"/>
                      <a:tailEnd type="none" w="med" len="med"/>
                    </a:lnL>
                    <a:lnB w="28575" cap="flat" cmpd="sng" algn="ctr">
                      <a:solidFill>
                        <a:srgbClr val="0070C0"/>
                      </a:solidFill>
                      <a:prstDash val="solid"/>
                      <a:round/>
                      <a:headEnd type="none" w="med" len="med"/>
                      <a:tailEnd type="none" w="med" len="med"/>
                    </a:lnB>
                    <a:solidFill>
                      <a:srgbClr val="D8CBCB"/>
                    </a:solidFill>
                  </a:tcPr>
                </a:tc>
                <a:extLst>
                  <a:ext uri="{0D108BD9-81ED-4DB2-BD59-A6C34878D82A}">
                    <a16:rowId xmlns:a16="http://schemas.microsoft.com/office/drawing/2014/main" val="3637879749"/>
                  </a:ext>
                </a:extLst>
              </a:tr>
              <a:tr h="228600">
                <a:tc>
                  <a:txBody>
                    <a:bodyPr/>
                    <a:lstStyle/>
                    <a:p>
                      <a:pPr algn="ctr" fontAlgn="b"/>
                      <a:r>
                        <a:rPr lang="en-US" sz="1000" b="1" u="none" strike="noStrike" dirty="0">
                          <a:effectLst/>
                        </a:rPr>
                        <a:t>V-shaped (0)</a:t>
                      </a:r>
                      <a:endParaRPr lang="en-US" sz="1000" b="1" i="0" u="none" strike="noStrike" dirty="0">
                        <a:solidFill>
                          <a:srgbClr val="000000"/>
                        </a:solidFill>
                        <a:effectLst/>
                        <a:latin typeface="Arial" panose="020B0604020202020204" pitchFamily="34" charset="0"/>
                      </a:endParaRPr>
                    </a:p>
                  </a:txBody>
                  <a:tcPr marL="9525" marR="9525" marT="9525" marB="0" anchor="ctr">
                    <a:lnR w="28575" cap="flat" cmpd="sng" algn="ctr">
                      <a:solidFill>
                        <a:srgbClr val="0070C0"/>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rgbClr val="D8CBCB"/>
                    </a:solidFill>
                  </a:tcPr>
                </a:tc>
                <a:tc>
                  <a:txBody>
                    <a:bodyPr/>
                    <a:lstStyle/>
                    <a:p>
                      <a:pPr algn="ctr" fontAlgn="b"/>
                      <a:r>
                        <a:rPr lang="en-US" sz="1000" u="none" strike="noStrike" dirty="0">
                          <a:effectLst/>
                        </a:rPr>
                        <a:t>12</a:t>
                      </a:r>
                      <a:endParaRPr lang="en-US" sz="1000" b="0" i="0" u="none" strike="noStrike" dirty="0">
                        <a:solidFill>
                          <a:srgbClr val="000000"/>
                        </a:solidFill>
                        <a:effectLst/>
                        <a:latin typeface="Arial" panose="020B0604020202020204" pitchFamily="34" charset="0"/>
                      </a:endParaRPr>
                    </a:p>
                  </a:txBody>
                  <a:tcPr marL="9525" marR="9525" marT="9525" marB="0" anchor="ctr">
                    <a:lnL w="28575" cap="flat" cmpd="sng" algn="ctr">
                      <a:solidFill>
                        <a:srgbClr val="0070C0"/>
                      </a:solidFill>
                      <a:prstDash val="solid"/>
                      <a:round/>
                      <a:headEnd type="none" w="med" len="med"/>
                      <a:tailEnd type="none" w="med" len="med"/>
                    </a:lnL>
                    <a:lnT w="28575" cap="flat" cmpd="sng" algn="ctr">
                      <a:solidFill>
                        <a:srgbClr val="0070C0"/>
                      </a:solidFill>
                      <a:prstDash val="solid"/>
                      <a:round/>
                      <a:headEnd type="none" w="med" len="med"/>
                      <a:tailEnd type="none" w="med" len="med"/>
                    </a:lnT>
                    <a:solidFill>
                      <a:schemeClr val="bg1"/>
                    </a:solidFill>
                  </a:tcPr>
                </a:tc>
                <a:tc>
                  <a:txBody>
                    <a:bodyPr/>
                    <a:lstStyle/>
                    <a:p>
                      <a:pPr algn="ctr" fontAlgn="b"/>
                      <a:r>
                        <a:rPr lang="en-US" sz="1000" u="none" strike="noStrike" dirty="0">
                          <a:effectLst/>
                        </a:rPr>
                        <a:t>6</a:t>
                      </a:r>
                      <a:endParaRPr lang="en-US" sz="1000" b="0" i="0" u="none" strike="noStrike" dirty="0">
                        <a:solidFill>
                          <a:srgbClr val="000000"/>
                        </a:solidFill>
                        <a:effectLst/>
                        <a:latin typeface="Arial" panose="020B0604020202020204" pitchFamily="34" charset="0"/>
                      </a:endParaRPr>
                    </a:p>
                  </a:txBody>
                  <a:tcPr marL="9525" marR="9525" marT="9525" marB="0" anchor="ctr">
                    <a:lnT w="28575" cap="flat" cmpd="sng" algn="ctr">
                      <a:solidFill>
                        <a:srgbClr val="0070C0"/>
                      </a:solidFill>
                      <a:prstDash val="solid"/>
                      <a:round/>
                      <a:headEnd type="none" w="med" len="med"/>
                      <a:tailEnd type="none" w="med" len="med"/>
                    </a:lnT>
                    <a:solidFill>
                      <a:schemeClr val="bg1"/>
                    </a:solidFill>
                  </a:tcPr>
                </a:tc>
                <a:tc>
                  <a:txBody>
                    <a:bodyPr/>
                    <a:lstStyle/>
                    <a:p>
                      <a:pPr algn="ctr" fontAlgn="b"/>
                      <a:r>
                        <a:rPr lang="en-US" sz="1000" b="0" i="0" u="none" strike="noStrike" dirty="0">
                          <a:solidFill>
                            <a:srgbClr val="000000"/>
                          </a:solidFill>
                          <a:effectLst/>
                          <a:latin typeface="Arial" panose="020B0604020202020204" pitchFamily="34" charset="0"/>
                        </a:rPr>
                        <a:t>18</a:t>
                      </a:r>
                    </a:p>
                  </a:txBody>
                  <a:tcPr marL="9525" marR="9525" marT="9525" marB="0" anchor="ctr">
                    <a:lnT w="28575" cap="flat" cmpd="sng" algn="ctr">
                      <a:solidFill>
                        <a:srgbClr val="0070C0"/>
                      </a:solidFill>
                      <a:prstDash val="solid"/>
                      <a:round/>
                      <a:headEnd type="none" w="med" len="med"/>
                      <a:tailEnd type="none" w="med" len="med"/>
                    </a:lnT>
                    <a:solidFill>
                      <a:schemeClr val="bg1"/>
                    </a:solidFill>
                  </a:tcPr>
                </a:tc>
                <a:extLst>
                  <a:ext uri="{0D108BD9-81ED-4DB2-BD59-A6C34878D82A}">
                    <a16:rowId xmlns:a16="http://schemas.microsoft.com/office/drawing/2014/main" val="457524858"/>
                  </a:ext>
                </a:extLst>
              </a:tr>
              <a:tr h="228600">
                <a:tc>
                  <a:txBody>
                    <a:bodyPr/>
                    <a:lstStyle/>
                    <a:p>
                      <a:pPr algn="ctr" fontAlgn="b"/>
                      <a:r>
                        <a:rPr lang="en-US" sz="1000" b="1" u="none" strike="noStrike" dirty="0">
                          <a:effectLst/>
                        </a:rPr>
                        <a:t>Straight(1)</a:t>
                      </a:r>
                      <a:endParaRPr lang="en-US" sz="1000" b="1" i="0" u="none" strike="noStrike" dirty="0">
                        <a:solidFill>
                          <a:srgbClr val="000000"/>
                        </a:solidFill>
                        <a:effectLst/>
                        <a:latin typeface="Arial" panose="020B0604020202020204" pitchFamily="34" charset="0"/>
                      </a:endParaRPr>
                    </a:p>
                  </a:txBody>
                  <a:tcPr marL="9525" marR="9525" marT="9525" marB="0" anchor="ctr">
                    <a:lnR w="28575" cap="flat" cmpd="sng" algn="ctr">
                      <a:solidFill>
                        <a:srgbClr val="0070C0"/>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BCB"/>
                    </a:solidFill>
                  </a:tcPr>
                </a:tc>
                <a:tc>
                  <a:txBody>
                    <a:bodyPr/>
                    <a:lstStyle/>
                    <a:p>
                      <a:pPr algn="ctr" fontAlgn="b"/>
                      <a:r>
                        <a:rPr lang="en-US" sz="1000" u="none" strike="noStrike" dirty="0">
                          <a:effectLst/>
                        </a:rPr>
                        <a:t>7</a:t>
                      </a:r>
                      <a:endParaRPr lang="en-US" sz="1000" b="0" i="0" u="none" strike="noStrike" dirty="0">
                        <a:solidFill>
                          <a:srgbClr val="000000"/>
                        </a:solidFill>
                        <a:effectLst/>
                        <a:latin typeface="Arial" panose="020B0604020202020204" pitchFamily="34" charset="0"/>
                      </a:endParaRPr>
                    </a:p>
                  </a:txBody>
                  <a:tcPr marL="9525" marR="9525" marT="9525" marB="0" anchor="ctr">
                    <a:lnL w="28575" cap="flat" cmpd="sng" algn="ctr">
                      <a:solidFill>
                        <a:srgbClr val="0070C0"/>
                      </a:solidFill>
                      <a:prstDash val="solid"/>
                      <a:round/>
                      <a:headEnd type="none" w="med" len="med"/>
                      <a:tailEnd type="none" w="med" len="med"/>
                    </a:lnL>
                    <a:solidFill>
                      <a:schemeClr val="bg1"/>
                    </a:solidFill>
                  </a:tcPr>
                </a:tc>
                <a:tc>
                  <a:txBody>
                    <a:bodyPr/>
                    <a:lstStyle/>
                    <a:p>
                      <a:pPr algn="ctr" fontAlgn="b"/>
                      <a:r>
                        <a:rPr lang="en-US" sz="1000" u="none" strike="noStrike" dirty="0">
                          <a:effectLst/>
                        </a:rPr>
                        <a:t>7</a:t>
                      </a:r>
                      <a:endParaRPr lang="en-US" sz="1000" b="0" i="0" u="none" strike="noStrike" dirty="0">
                        <a:solidFill>
                          <a:srgbClr val="000000"/>
                        </a:solidFill>
                        <a:effectLst/>
                        <a:latin typeface="Arial" panose="020B0604020202020204" pitchFamily="34" charset="0"/>
                      </a:endParaRPr>
                    </a:p>
                  </a:txBody>
                  <a:tcPr marL="9525" marR="9525" marT="9525" marB="0" anchor="ctr">
                    <a:solidFill>
                      <a:schemeClr val="bg1"/>
                    </a:solidFill>
                  </a:tcPr>
                </a:tc>
                <a:tc>
                  <a:txBody>
                    <a:bodyPr/>
                    <a:lstStyle/>
                    <a:p>
                      <a:pPr algn="ctr" fontAlgn="b"/>
                      <a:r>
                        <a:rPr lang="en-US" sz="1000" b="0" i="0" u="none" strike="noStrike" dirty="0">
                          <a:solidFill>
                            <a:srgbClr val="000000"/>
                          </a:solidFill>
                          <a:effectLst/>
                          <a:latin typeface="Arial" panose="020B0604020202020204" pitchFamily="34" charset="0"/>
                        </a:rPr>
                        <a:t>14</a:t>
                      </a:r>
                    </a:p>
                  </a:txBody>
                  <a:tcPr marL="9525" marR="9525" marT="9525" marB="0" anchor="ctr">
                    <a:solidFill>
                      <a:schemeClr val="bg1"/>
                    </a:solidFill>
                  </a:tcPr>
                </a:tc>
                <a:extLst>
                  <a:ext uri="{0D108BD9-81ED-4DB2-BD59-A6C34878D82A}">
                    <a16:rowId xmlns:a16="http://schemas.microsoft.com/office/drawing/2014/main" val="663136007"/>
                  </a:ext>
                </a:extLst>
              </a:tr>
              <a:tr h="228600">
                <a:tc>
                  <a:txBody>
                    <a:bodyPr/>
                    <a:lstStyle/>
                    <a:p>
                      <a:pPr algn="ctr" fontAlgn="b"/>
                      <a:r>
                        <a:rPr lang="en-US" sz="1000" b="1" i="0" u="none" strike="noStrike" dirty="0">
                          <a:solidFill>
                            <a:srgbClr val="000000"/>
                          </a:solidFill>
                          <a:effectLst/>
                          <a:latin typeface="Arial" panose="020B0604020202020204" pitchFamily="34" charset="0"/>
                        </a:rPr>
                        <a:t>Total</a:t>
                      </a:r>
                    </a:p>
                  </a:txBody>
                  <a:tcPr marL="9525" marR="9525" marT="9525" marB="0" anchor="ctr">
                    <a:lnR w="28575" cap="flat" cmpd="sng" algn="ctr">
                      <a:solidFill>
                        <a:srgbClr val="0070C0"/>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rgbClr val="D8CBCB"/>
                    </a:solidFill>
                  </a:tcPr>
                </a:tc>
                <a:tc>
                  <a:txBody>
                    <a:bodyPr/>
                    <a:lstStyle/>
                    <a:p>
                      <a:pPr algn="ctr" fontAlgn="b"/>
                      <a:r>
                        <a:rPr lang="en-US" sz="1000" b="0" i="0" u="none" strike="noStrike" dirty="0">
                          <a:solidFill>
                            <a:srgbClr val="000000"/>
                          </a:solidFill>
                          <a:effectLst/>
                          <a:latin typeface="Arial" panose="020B0604020202020204" pitchFamily="34" charset="0"/>
                        </a:rPr>
                        <a:t>19</a:t>
                      </a:r>
                    </a:p>
                  </a:txBody>
                  <a:tcPr marL="9525" marR="9525" marT="9525" marB="0" anchor="ctr">
                    <a:lnL w="28575" cap="flat" cmpd="sng" algn="ctr">
                      <a:solidFill>
                        <a:srgbClr val="0070C0"/>
                      </a:solidFill>
                      <a:prstDash val="solid"/>
                      <a:round/>
                      <a:headEnd type="none" w="med" len="med"/>
                      <a:tailEnd type="none" w="med" len="med"/>
                    </a:lnL>
                    <a:solidFill>
                      <a:schemeClr val="bg1"/>
                    </a:solidFill>
                  </a:tcPr>
                </a:tc>
                <a:tc>
                  <a:txBody>
                    <a:bodyPr/>
                    <a:lstStyle/>
                    <a:p>
                      <a:pPr algn="ctr" fontAlgn="b"/>
                      <a:r>
                        <a:rPr lang="en-US" sz="1000" b="0" i="0" u="none" strike="noStrike" dirty="0">
                          <a:solidFill>
                            <a:srgbClr val="000000"/>
                          </a:solidFill>
                          <a:effectLst/>
                          <a:latin typeface="Arial" panose="020B0604020202020204" pitchFamily="34" charset="0"/>
                        </a:rPr>
                        <a:t>13</a:t>
                      </a:r>
                    </a:p>
                  </a:txBody>
                  <a:tcPr marL="9525" marR="9525" marT="9525" marB="0" anchor="ctr">
                    <a:solidFill>
                      <a:schemeClr val="bg1"/>
                    </a:solidFill>
                  </a:tcPr>
                </a:tc>
                <a:tc>
                  <a:txBody>
                    <a:bodyPr/>
                    <a:lstStyle/>
                    <a:p>
                      <a:pPr algn="ctr" fontAlgn="b"/>
                      <a:r>
                        <a:rPr lang="en-US" sz="1000" b="0" i="0" u="none" strike="noStrike" dirty="0">
                          <a:solidFill>
                            <a:srgbClr val="000000"/>
                          </a:solidFill>
                          <a:effectLst/>
                          <a:latin typeface="Arial" panose="020B0604020202020204" pitchFamily="34" charset="0"/>
                        </a:rPr>
                        <a:t>32</a:t>
                      </a:r>
                    </a:p>
                  </a:txBody>
                  <a:tcPr marL="9525" marR="9525" marT="9525" marB="0" anchor="ctr">
                    <a:solidFill>
                      <a:schemeClr val="bg1"/>
                    </a:solidFill>
                  </a:tcPr>
                </a:tc>
                <a:extLst>
                  <a:ext uri="{0D108BD9-81ED-4DB2-BD59-A6C34878D82A}">
                    <a16:rowId xmlns:a16="http://schemas.microsoft.com/office/drawing/2014/main" val="2270945473"/>
                  </a:ext>
                </a:extLst>
              </a:tr>
            </a:tbl>
          </a:graphicData>
        </a:graphic>
      </p:graphicFrame>
    </p:spTree>
    <p:extLst>
      <p:ext uri="{BB962C8B-B14F-4D97-AF65-F5344CB8AC3E}">
        <p14:creationId xmlns:p14="http://schemas.microsoft.com/office/powerpoint/2010/main" val="3076782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CCC4AC4-852E-4E59-9869-0C28770AB601}"/>
              </a:ext>
            </a:extLst>
          </p:cNvPr>
          <p:cNvSpPr/>
          <p:nvPr/>
        </p:nvSpPr>
        <p:spPr bwMode="auto">
          <a:xfrm>
            <a:off x="3236912" y="6629400"/>
            <a:ext cx="34290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LOGISTIC REGRESSION</a:t>
            </a:r>
          </a:p>
        </p:txBody>
      </p:sp>
      <p:sp>
        <p:nvSpPr>
          <p:cNvPr id="3" name="Rectangle 2">
            <a:extLst>
              <a:ext uri="{FF2B5EF4-FFF2-40B4-BE49-F238E27FC236}">
                <a16:creationId xmlns:a16="http://schemas.microsoft.com/office/drawing/2014/main" id="{B4CFAF22-A18E-47C7-8ECB-A3FE982E13B3}"/>
              </a:ext>
            </a:extLst>
          </p:cNvPr>
          <p:cNvSpPr/>
          <p:nvPr/>
        </p:nvSpPr>
        <p:spPr bwMode="auto">
          <a:xfrm>
            <a:off x="303212" y="76200"/>
            <a:ext cx="8867776" cy="304800"/>
          </a:xfrm>
          <a:prstGeom prst="rect">
            <a:avLst/>
          </a:prstGeom>
          <a:solidFill>
            <a:srgbClr val="CBD3D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rPr>
              <a:t>UNDERSTANDING LOGISTIC REGRESSION OUTPUT</a:t>
            </a:r>
            <a:endParaRPr lang="en-US" sz="1200" b="1" dirty="0">
              <a:solidFill>
                <a:schemeClr val="tx1"/>
              </a:solidFill>
              <a:latin typeface="+mn-lt"/>
              <a:ea typeface="+mn-ea"/>
              <a:cs typeface="+mn-cs"/>
            </a:endParaRPr>
          </a:p>
        </p:txBody>
      </p:sp>
      <p:grpSp>
        <p:nvGrpSpPr>
          <p:cNvPr id="15" name="Group 14">
            <a:extLst>
              <a:ext uri="{FF2B5EF4-FFF2-40B4-BE49-F238E27FC236}">
                <a16:creationId xmlns:a16="http://schemas.microsoft.com/office/drawing/2014/main" id="{023D0644-0C52-4DD5-B26C-3FB88BEDEC6C}"/>
              </a:ext>
            </a:extLst>
          </p:cNvPr>
          <p:cNvGrpSpPr/>
          <p:nvPr/>
        </p:nvGrpSpPr>
        <p:grpSpPr>
          <a:xfrm>
            <a:off x="150812" y="477398"/>
            <a:ext cx="6121470" cy="3561202"/>
            <a:chOff x="150812" y="477398"/>
            <a:chExt cx="6121470" cy="3561202"/>
          </a:xfrm>
        </p:grpSpPr>
        <p:sp>
          <p:nvSpPr>
            <p:cNvPr id="5" name="Rectangle: Rounded Corners 4">
              <a:extLst>
                <a:ext uri="{FF2B5EF4-FFF2-40B4-BE49-F238E27FC236}">
                  <a16:creationId xmlns:a16="http://schemas.microsoft.com/office/drawing/2014/main" id="{22F97CDE-5880-4652-9B70-C7338C3CDBBE}"/>
                </a:ext>
              </a:extLst>
            </p:cNvPr>
            <p:cNvSpPr/>
            <p:nvPr/>
          </p:nvSpPr>
          <p:spPr bwMode="auto">
            <a:xfrm>
              <a:off x="150812" y="477398"/>
              <a:ext cx="6121470" cy="3561202"/>
            </a:xfrm>
            <a:prstGeom prst="roundRect">
              <a:avLst>
                <a:gd name="adj" fmla="val 5961"/>
              </a:avLst>
            </a:prstGeom>
            <a:solidFill>
              <a:schemeClr val="bg1"/>
            </a:solidFill>
            <a:ln w="19050">
              <a:solidFill>
                <a:srgbClr val="800000"/>
              </a:solidFill>
              <a:prstDash val="sysDash"/>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pic>
          <p:nvPicPr>
            <p:cNvPr id="4" name="Picture 3">
              <a:extLst>
                <a:ext uri="{FF2B5EF4-FFF2-40B4-BE49-F238E27FC236}">
                  <a16:creationId xmlns:a16="http://schemas.microsoft.com/office/drawing/2014/main" id="{6FFC1220-D94B-4E9F-A08A-B71D03FE5E87}"/>
                </a:ext>
              </a:extLst>
            </p:cNvPr>
            <p:cNvPicPr>
              <a:picLocks noChangeAspect="1"/>
            </p:cNvPicPr>
            <p:nvPr/>
          </p:nvPicPr>
          <p:blipFill>
            <a:blip r:embed="rId2"/>
            <a:stretch>
              <a:fillRect/>
            </a:stretch>
          </p:blipFill>
          <p:spPr>
            <a:xfrm>
              <a:off x="395032" y="623888"/>
              <a:ext cx="5791200" cy="3305175"/>
            </a:xfrm>
            <a:prstGeom prst="rect">
              <a:avLst/>
            </a:prstGeom>
          </p:spPr>
        </p:pic>
      </p:grpSp>
      <p:sp>
        <p:nvSpPr>
          <p:cNvPr id="8" name="Rectangle 7">
            <a:extLst>
              <a:ext uri="{FF2B5EF4-FFF2-40B4-BE49-F238E27FC236}">
                <a16:creationId xmlns:a16="http://schemas.microsoft.com/office/drawing/2014/main" id="{B434BF2B-CF15-499C-836D-037A3AB4400B}"/>
              </a:ext>
            </a:extLst>
          </p:cNvPr>
          <p:cNvSpPr/>
          <p:nvPr/>
        </p:nvSpPr>
        <p:spPr bwMode="auto">
          <a:xfrm>
            <a:off x="376688" y="748462"/>
            <a:ext cx="5791200" cy="378626"/>
          </a:xfrm>
          <a:prstGeom prst="rect">
            <a:avLst/>
          </a:prstGeom>
          <a:solidFill>
            <a:srgbClr val="006666">
              <a:alpha val="20000"/>
            </a:srgbClr>
          </a:solidFill>
          <a:ln w="19050">
            <a:solidFill>
              <a:srgbClr val="00206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9" name="Oval 8">
            <a:extLst>
              <a:ext uri="{FF2B5EF4-FFF2-40B4-BE49-F238E27FC236}">
                <a16:creationId xmlns:a16="http://schemas.microsoft.com/office/drawing/2014/main" id="{B6F8FAAD-5346-4F64-910B-5D3D66C75EAC}"/>
              </a:ext>
            </a:extLst>
          </p:cNvPr>
          <p:cNvSpPr/>
          <p:nvPr/>
        </p:nvSpPr>
        <p:spPr bwMode="auto">
          <a:xfrm>
            <a:off x="293248" y="688174"/>
            <a:ext cx="137160" cy="13716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800" b="1" dirty="0">
                <a:solidFill>
                  <a:schemeClr val="bg1"/>
                </a:solidFill>
                <a:latin typeface="+mn-lt"/>
                <a:ea typeface="+mn-ea"/>
                <a:cs typeface="+mn-cs"/>
              </a:rPr>
              <a:t>1</a:t>
            </a:r>
          </a:p>
        </p:txBody>
      </p:sp>
      <p:sp>
        <p:nvSpPr>
          <p:cNvPr id="11" name="Rectangle 10">
            <a:extLst>
              <a:ext uri="{FF2B5EF4-FFF2-40B4-BE49-F238E27FC236}">
                <a16:creationId xmlns:a16="http://schemas.microsoft.com/office/drawing/2014/main" id="{142DAB3E-FD27-42B0-9E13-19CA7B3DCDFC}"/>
              </a:ext>
            </a:extLst>
          </p:cNvPr>
          <p:cNvSpPr/>
          <p:nvPr/>
        </p:nvSpPr>
        <p:spPr bwMode="auto">
          <a:xfrm>
            <a:off x="6401780" y="655361"/>
            <a:ext cx="3411150" cy="543604"/>
          </a:xfrm>
          <a:prstGeom prst="rect">
            <a:avLst/>
          </a:prstGeom>
          <a:solidFill>
            <a:schemeClr val="bg1">
              <a:lumMod val="95000"/>
              <a:alpha val="20000"/>
            </a:schemeClr>
          </a:solidFill>
          <a:ln w="19050">
            <a:solidFill>
              <a:srgbClr val="00206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000" dirty="0">
                <a:solidFill>
                  <a:schemeClr val="tx1"/>
                </a:solidFill>
                <a:latin typeface="+mn-lt"/>
                <a:ea typeface="+mn-ea"/>
                <a:cs typeface="+mn-cs"/>
              </a:rPr>
              <a:t>Predicting ‘vs’ through ‘mpg’ and ‘am’. As can be seen probability distribution used is binomial and link function is logit</a:t>
            </a:r>
          </a:p>
        </p:txBody>
      </p:sp>
      <p:sp>
        <p:nvSpPr>
          <p:cNvPr id="12" name="Oval 11">
            <a:extLst>
              <a:ext uri="{FF2B5EF4-FFF2-40B4-BE49-F238E27FC236}">
                <a16:creationId xmlns:a16="http://schemas.microsoft.com/office/drawing/2014/main" id="{15764675-3199-4763-B2DF-4AAA5754B4F8}"/>
              </a:ext>
            </a:extLst>
          </p:cNvPr>
          <p:cNvSpPr/>
          <p:nvPr/>
        </p:nvSpPr>
        <p:spPr bwMode="auto">
          <a:xfrm>
            <a:off x="6333200" y="595073"/>
            <a:ext cx="137160" cy="13716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800" b="1" dirty="0">
                <a:solidFill>
                  <a:schemeClr val="bg1"/>
                </a:solidFill>
                <a:latin typeface="+mn-lt"/>
                <a:ea typeface="+mn-ea"/>
                <a:cs typeface="+mn-cs"/>
              </a:rPr>
              <a:t>1</a:t>
            </a:r>
          </a:p>
        </p:txBody>
      </p:sp>
      <p:sp>
        <p:nvSpPr>
          <p:cNvPr id="13" name="Rectangle 12">
            <a:extLst>
              <a:ext uri="{FF2B5EF4-FFF2-40B4-BE49-F238E27FC236}">
                <a16:creationId xmlns:a16="http://schemas.microsoft.com/office/drawing/2014/main" id="{ED759E1E-59CB-41CA-A111-C6A91E9A3DEC}"/>
              </a:ext>
            </a:extLst>
          </p:cNvPr>
          <p:cNvSpPr/>
          <p:nvPr/>
        </p:nvSpPr>
        <p:spPr bwMode="auto">
          <a:xfrm>
            <a:off x="376688" y="1193088"/>
            <a:ext cx="3815147" cy="501734"/>
          </a:xfrm>
          <a:prstGeom prst="rect">
            <a:avLst/>
          </a:prstGeom>
          <a:solidFill>
            <a:srgbClr val="006666">
              <a:alpha val="20000"/>
            </a:srgbClr>
          </a:solidFill>
          <a:ln w="19050">
            <a:solidFill>
              <a:srgbClr val="00206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4" name="Oval 13">
            <a:extLst>
              <a:ext uri="{FF2B5EF4-FFF2-40B4-BE49-F238E27FC236}">
                <a16:creationId xmlns:a16="http://schemas.microsoft.com/office/drawing/2014/main" id="{AE7BF2CE-D3CB-49CF-A97F-3984AA65E914}"/>
              </a:ext>
            </a:extLst>
          </p:cNvPr>
          <p:cNvSpPr/>
          <p:nvPr/>
        </p:nvSpPr>
        <p:spPr bwMode="auto">
          <a:xfrm>
            <a:off x="283937" y="1154906"/>
            <a:ext cx="137160" cy="13716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800" b="1" dirty="0">
                <a:solidFill>
                  <a:schemeClr val="bg1"/>
                </a:solidFill>
                <a:latin typeface="+mn-lt"/>
                <a:ea typeface="+mn-ea"/>
                <a:cs typeface="+mn-cs"/>
              </a:rPr>
              <a:t>2</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16F22544-5500-4097-8AD8-4976CE628980}"/>
                  </a:ext>
                </a:extLst>
              </p:cNvPr>
              <p:cNvSpPr/>
              <p:nvPr/>
            </p:nvSpPr>
            <p:spPr bwMode="auto">
              <a:xfrm>
                <a:off x="6401780" y="1309493"/>
                <a:ext cx="3411150" cy="2729107"/>
              </a:xfrm>
              <a:prstGeom prst="rect">
                <a:avLst/>
              </a:prstGeom>
              <a:solidFill>
                <a:schemeClr val="bg1">
                  <a:lumMod val="95000"/>
                  <a:alpha val="20000"/>
                </a:schemeClr>
              </a:solidFill>
              <a:ln w="19050">
                <a:solidFill>
                  <a:srgbClr val="00206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ts val="300"/>
                  </a:spcBef>
                  <a:spcAft>
                    <a:spcPts val="300"/>
                  </a:spcAft>
                  <a:buClrTx/>
                  <a:buSzTx/>
                  <a:tabLst/>
                </a:pPr>
                <a:r>
                  <a:rPr lang="en-US" sz="1000" b="1" dirty="0">
                    <a:solidFill>
                      <a:schemeClr val="tx1"/>
                    </a:solidFill>
                    <a:latin typeface="+mn-lt"/>
                    <a:ea typeface="+mn-ea"/>
                    <a:cs typeface="+mn-cs"/>
                  </a:rPr>
                  <a:t>Deviance</a:t>
                </a:r>
                <a:r>
                  <a:rPr lang="en-US" sz="1000" b="1" dirty="0">
                    <a:solidFill>
                      <a:schemeClr val="tx1"/>
                    </a:solidFill>
                  </a:rPr>
                  <a:t>: </a:t>
                </a:r>
                <a:r>
                  <a:rPr lang="en-US" sz="1000" dirty="0">
                    <a:solidFill>
                      <a:schemeClr val="tx1"/>
                    </a:solidFill>
                  </a:rPr>
                  <a:t>It is the </a:t>
                </a:r>
                <a:r>
                  <a:rPr lang="en-US" sz="1000" dirty="0">
                    <a:solidFill>
                      <a:schemeClr val="tx1"/>
                    </a:solidFill>
                    <a:latin typeface="+mn-lt"/>
                    <a:ea typeface="+mn-ea"/>
                    <a:cs typeface="+mn-cs"/>
                  </a:rPr>
                  <a:t>metri</a:t>
                </a:r>
                <a:r>
                  <a:rPr lang="en-US" sz="1000" dirty="0">
                    <a:solidFill>
                      <a:schemeClr val="tx1"/>
                    </a:solidFill>
                  </a:rPr>
                  <a:t>c used to estimate goodness of fit for GLM models. It is given as</a:t>
                </a:r>
              </a:p>
              <a:p>
                <a:pPr marR="0" algn="l" defTabSz="914400" rtl="0" eaLnBrk="1" fontAlgn="base" latinLnBrk="0" hangingPunct="1">
                  <a:lnSpc>
                    <a:spcPct val="100000"/>
                  </a:lnSpc>
                  <a:spcBef>
                    <a:spcPts val="300"/>
                  </a:spcBef>
                  <a:spcAft>
                    <a:spcPts val="300"/>
                  </a:spcAft>
                  <a:buClrTx/>
                  <a:buSzTx/>
                  <a:tabLst/>
                </a:pPr>
                <a14:m>
                  <m:oMathPara xmlns:m="http://schemas.openxmlformats.org/officeDocument/2006/math">
                    <m:oMathParaPr>
                      <m:jc m:val="centerGroup"/>
                    </m:oMathParaPr>
                    <m:oMath xmlns:m="http://schemas.openxmlformats.org/officeDocument/2006/math">
                      <m:sSup>
                        <m:sSupPr>
                          <m:ctrlPr>
                            <a:rPr lang="en-US" sz="1000" i="1" smtClean="0">
                              <a:solidFill>
                                <a:schemeClr val="tx1"/>
                              </a:solidFill>
                              <a:latin typeface="Cambria Math" panose="02040503050406030204" pitchFamily="18" charset="0"/>
                            </a:rPr>
                          </m:ctrlPr>
                        </m:sSupPr>
                        <m:e>
                          <m:r>
                            <a:rPr lang="en-US" sz="1000" b="0" i="1" smtClean="0">
                              <a:solidFill>
                                <a:schemeClr val="tx1"/>
                              </a:solidFill>
                              <a:latin typeface="Cambria Math" panose="02040503050406030204" pitchFamily="18" charset="0"/>
                            </a:rPr>
                            <m:t>𝐷</m:t>
                          </m:r>
                        </m:e>
                        <m:sup>
                          <m:r>
                            <a:rPr lang="en-US" sz="1000" b="0" i="1" smtClean="0">
                              <a:solidFill>
                                <a:schemeClr val="tx1"/>
                              </a:solidFill>
                              <a:latin typeface="Cambria Math" panose="02040503050406030204" pitchFamily="18" charset="0"/>
                            </a:rPr>
                            <m:t>2</m:t>
                          </m:r>
                        </m:sup>
                      </m:sSup>
                      <m:r>
                        <a:rPr lang="en-US" sz="1000" b="0" i="1" smtClean="0">
                          <a:solidFill>
                            <a:schemeClr val="tx1"/>
                          </a:solidFill>
                          <a:latin typeface="Cambria Math" panose="02040503050406030204" pitchFamily="18" charset="0"/>
                        </a:rPr>
                        <m:t>=2</m:t>
                      </m:r>
                      <m:d>
                        <m:dPr>
                          <m:begChr m:val="{"/>
                          <m:endChr m:val="}"/>
                          <m:ctrlPr>
                            <a:rPr lang="en-US" sz="1000" b="0" i="1" smtClean="0">
                              <a:solidFill>
                                <a:schemeClr val="tx1"/>
                              </a:solidFill>
                              <a:latin typeface="Cambria Math" panose="02040503050406030204" pitchFamily="18" charset="0"/>
                            </a:rPr>
                          </m:ctrlPr>
                        </m:dPr>
                        <m:e>
                          <m:func>
                            <m:funcPr>
                              <m:ctrlPr>
                                <a:rPr lang="en-US" sz="1000" b="0" i="1" smtClean="0">
                                  <a:solidFill>
                                    <a:schemeClr val="tx1"/>
                                  </a:solidFill>
                                  <a:latin typeface="Cambria Math" panose="02040503050406030204" pitchFamily="18" charset="0"/>
                                </a:rPr>
                              </m:ctrlPr>
                            </m:funcPr>
                            <m:fName>
                              <m:r>
                                <m:rPr>
                                  <m:sty m:val="p"/>
                                </m:rPr>
                                <a:rPr lang="en-US" sz="1000" b="0" i="0" smtClean="0">
                                  <a:solidFill>
                                    <a:schemeClr val="tx1"/>
                                  </a:solidFill>
                                  <a:latin typeface="Cambria Math" panose="02040503050406030204" pitchFamily="18" charset="0"/>
                                </a:rPr>
                                <m:t>ln</m:t>
                              </m:r>
                            </m:fName>
                            <m:e>
                              <m:d>
                                <m:dPr>
                                  <m:begChr m:val="["/>
                                  <m:endChr m:val="]"/>
                                  <m:ctrlPr>
                                    <a:rPr lang="en-US" sz="1000" b="0" i="1" smtClean="0">
                                      <a:solidFill>
                                        <a:schemeClr val="tx1"/>
                                      </a:solidFill>
                                      <a:latin typeface="Cambria Math" panose="02040503050406030204" pitchFamily="18" charset="0"/>
                                    </a:rPr>
                                  </m:ctrlPr>
                                </m:dPr>
                                <m:e>
                                  <m:sSub>
                                    <m:sSubPr>
                                      <m:ctrlPr>
                                        <a:rPr lang="en-US" sz="1000" b="0" i="1" smtClean="0">
                                          <a:solidFill>
                                            <a:schemeClr val="tx1"/>
                                          </a:solidFill>
                                          <a:latin typeface="Cambria Math" panose="02040503050406030204" pitchFamily="18" charset="0"/>
                                        </a:rPr>
                                      </m:ctrlPr>
                                    </m:sSubPr>
                                    <m:e>
                                      <m:r>
                                        <a:rPr lang="en-US" sz="1000" b="0" i="1" smtClean="0">
                                          <a:solidFill>
                                            <a:schemeClr val="tx1"/>
                                          </a:solidFill>
                                          <a:latin typeface="Cambria Math" panose="02040503050406030204" pitchFamily="18" charset="0"/>
                                        </a:rPr>
                                        <m:t>𝐿</m:t>
                                      </m:r>
                                    </m:e>
                                    <m:sub>
                                      <m:r>
                                        <a:rPr lang="en-US" sz="1000" b="0" i="1" smtClean="0">
                                          <a:solidFill>
                                            <a:schemeClr val="tx1"/>
                                          </a:solidFill>
                                          <a:latin typeface="Cambria Math" panose="02040503050406030204" pitchFamily="18" charset="0"/>
                                        </a:rPr>
                                        <m:t>𝑠</m:t>
                                      </m:r>
                                    </m:sub>
                                  </m:sSub>
                                  <m:d>
                                    <m:dPr>
                                      <m:ctrlPr>
                                        <a:rPr lang="en-US" sz="1000" b="0" i="1" smtClean="0">
                                          <a:solidFill>
                                            <a:schemeClr val="tx1"/>
                                          </a:solidFill>
                                          <a:latin typeface="Cambria Math" panose="02040503050406030204" pitchFamily="18" charset="0"/>
                                        </a:rPr>
                                      </m:ctrlPr>
                                    </m:dPr>
                                    <m:e>
                                      <m:acc>
                                        <m:accPr>
                                          <m:chr m:val="̂"/>
                                          <m:ctrlPr>
                                            <a:rPr lang="en-US" sz="1000" b="0" i="1" smtClean="0">
                                              <a:solidFill>
                                                <a:schemeClr val="tx1"/>
                                              </a:solidFill>
                                              <a:latin typeface="Cambria Math" panose="02040503050406030204" pitchFamily="18" charset="0"/>
                                            </a:rPr>
                                          </m:ctrlPr>
                                        </m:accPr>
                                        <m:e>
                                          <m:r>
                                            <a:rPr lang="en-US" sz="1000" b="0" i="1" smtClean="0">
                                              <a:solidFill>
                                                <a:schemeClr val="tx1"/>
                                              </a:solidFill>
                                              <a:latin typeface="Cambria Math" panose="02040503050406030204" pitchFamily="18" charset="0"/>
                                              <a:ea typeface="Cambria Math" panose="02040503050406030204" pitchFamily="18" charset="0"/>
                                            </a:rPr>
                                            <m:t>𝛽</m:t>
                                          </m:r>
                                        </m:e>
                                      </m:acc>
                                    </m:e>
                                  </m:d>
                                </m:e>
                              </m:d>
                            </m:e>
                          </m:func>
                          <m:r>
                            <a:rPr lang="en-US" sz="1000" b="0" i="1" smtClean="0">
                              <a:solidFill>
                                <a:schemeClr val="tx1"/>
                              </a:solidFill>
                              <a:latin typeface="Cambria Math" panose="02040503050406030204" pitchFamily="18" charset="0"/>
                            </a:rPr>
                            <m:t> −</m:t>
                          </m:r>
                          <m:r>
                            <m:rPr>
                              <m:sty m:val="p"/>
                            </m:rPr>
                            <a:rPr lang="en-US" sz="1000" b="0" i="0" smtClean="0">
                              <a:solidFill>
                                <a:schemeClr val="tx1"/>
                              </a:solidFill>
                              <a:latin typeface="Cambria Math" panose="02040503050406030204" pitchFamily="18" charset="0"/>
                            </a:rPr>
                            <m:t>ln</m:t>
                          </m:r>
                          <m:r>
                            <a:rPr lang="en-US" sz="1000" b="0" i="1" smtClean="0">
                              <a:solidFill>
                                <a:schemeClr val="tx1"/>
                              </a:solidFill>
                              <a:latin typeface="Cambria Math" panose="02040503050406030204" pitchFamily="18" charset="0"/>
                            </a:rPr>
                            <m:t>⁡[</m:t>
                          </m:r>
                          <m:sSub>
                            <m:sSubPr>
                              <m:ctrlPr>
                                <a:rPr lang="en-US" sz="1000" b="0" i="1" smtClean="0">
                                  <a:solidFill>
                                    <a:schemeClr val="tx1"/>
                                  </a:solidFill>
                                  <a:latin typeface="Cambria Math" panose="02040503050406030204" pitchFamily="18" charset="0"/>
                                </a:rPr>
                              </m:ctrlPr>
                            </m:sSubPr>
                            <m:e>
                              <m:r>
                                <a:rPr lang="en-US" sz="1000" b="0" i="1" smtClean="0">
                                  <a:solidFill>
                                    <a:schemeClr val="tx1"/>
                                  </a:solidFill>
                                  <a:latin typeface="Cambria Math" panose="02040503050406030204" pitchFamily="18" charset="0"/>
                                </a:rPr>
                                <m:t>𝐿</m:t>
                              </m:r>
                            </m:e>
                            <m:sub>
                              <m:r>
                                <a:rPr lang="en-US" sz="1000" b="0" i="1" smtClean="0">
                                  <a:solidFill>
                                    <a:schemeClr val="tx1"/>
                                  </a:solidFill>
                                  <a:latin typeface="Cambria Math" panose="02040503050406030204" pitchFamily="18" charset="0"/>
                                </a:rPr>
                                <m:t>𝑚</m:t>
                              </m:r>
                            </m:sub>
                          </m:sSub>
                          <m:r>
                            <a:rPr lang="en-US" sz="1000" b="0" i="1" smtClean="0">
                              <a:solidFill>
                                <a:schemeClr val="tx1"/>
                              </a:solidFill>
                              <a:latin typeface="Cambria Math" panose="02040503050406030204" pitchFamily="18" charset="0"/>
                            </a:rPr>
                            <m:t>(</m:t>
                          </m:r>
                          <m:acc>
                            <m:accPr>
                              <m:chr m:val="̂"/>
                              <m:ctrlPr>
                                <a:rPr lang="en-US" sz="1000" b="0" i="1" smtClean="0">
                                  <a:solidFill>
                                    <a:schemeClr val="tx1"/>
                                  </a:solidFill>
                                  <a:latin typeface="Cambria Math" panose="02040503050406030204" pitchFamily="18" charset="0"/>
                                </a:rPr>
                              </m:ctrlPr>
                            </m:accPr>
                            <m:e>
                              <m:r>
                                <a:rPr lang="en-US" sz="1000" b="0" i="1" smtClean="0">
                                  <a:solidFill>
                                    <a:schemeClr val="tx1"/>
                                  </a:solidFill>
                                  <a:latin typeface="Cambria Math" panose="02040503050406030204" pitchFamily="18" charset="0"/>
                                  <a:ea typeface="Cambria Math" panose="02040503050406030204" pitchFamily="18" charset="0"/>
                                </a:rPr>
                                <m:t>𝛽</m:t>
                              </m:r>
                            </m:e>
                          </m:acc>
                          <m:r>
                            <a:rPr lang="en-US" sz="1000" b="0" i="1" smtClean="0">
                              <a:solidFill>
                                <a:schemeClr val="tx1"/>
                              </a:solidFill>
                              <a:latin typeface="Cambria Math" panose="02040503050406030204" pitchFamily="18" charset="0"/>
                            </a:rPr>
                            <m:t>)]</m:t>
                          </m:r>
                        </m:e>
                      </m:d>
                      <m:r>
                        <a:rPr lang="en-US" sz="1000" b="0" i="1" smtClean="0">
                          <a:solidFill>
                            <a:schemeClr val="tx1"/>
                          </a:solidFill>
                          <a:latin typeface="Cambria Math" panose="02040503050406030204" pitchFamily="18" charset="0"/>
                        </a:rPr>
                        <m:t> </m:t>
                      </m:r>
                    </m:oMath>
                  </m:oMathPara>
                </a14:m>
                <a:endParaRPr lang="en-US" sz="1000" dirty="0">
                  <a:solidFill>
                    <a:schemeClr val="tx1"/>
                  </a:solidFill>
                </a:endParaRPr>
              </a:p>
              <a:p>
                <a:pPr marR="0" algn="l" defTabSz="914400" rtl="0" eaLnBrk="1" fontAlgn="base" latinLnBrk="0" hangingPunct="1">
                  <a:lnSpc>
                    <a:spcPct val="100000"/>
                  </a:lnSpc>
                  <a:spcBef>
                    <a:spcPts val="300"/>
                  </a:spcBef>
                  <a:spcAft>
                    <a:spcPts val="300"/>
                  </a:spcAft>
                  <a:buClrTx/>
                  <a:buSzTx/>
                  <a:tabLst/>
                </a:pPr>
                <a:r>
                  <a:rPr lang="en-US" sz="1000" dirty="0">
                    <a:solidFill>
                      <a:schemeClr val="tx1"/>
                    </a:solidFill>
                  </a:rPr>
                  <a:t>Where part left to minus sign is max. loglikelihood of fitted model and part to the right of minus sign is max. loglikelihood of saturated model (represents the largest model we can fit and leads to perfect prediction of the outcome of interest)</a:t>
                </a:r>
              </a:p>
              <a:p>
                <a:pPr algn="l" eaLnBrk="1" hangingPunct="1">
                  <a:spcBef>
                    <a:spcPts val="300"/>
                  </a:spcBef>
                  <a:spcAft>
                    <a:spcPts val="300"/>
                  </a:spcAft>
                  <a:buClrTx/>
                </a:pPr>
                <a:r>
                  <a:rPr lang="en-US" sz="1000" b="1" dirty="0">
                    <a:solidFill>
                      <a:schemeClr val="tx1"/>
                    </a:solidFill>
                  </a:rPr>
                  <a:t>Null Deviance: </a:t>
                </a:r>
                <a:r>
                  <a:rPr lang="en-US" sz="1000" dirty="0">
                    <a:solidFill>
                      <a:schemeClr val="tx1"/>
                    </a:solidFill>
                  </a:rPr>
                  <a:t>When the model is intercept-only model. Degree of Freedom (DF) is n-1</a:t>
                </a:r>
              </a:p>
              <a:p>
                <a:pPr algn="l" eaLnBrk="1" hangingPunct="1">
                  <a:spcBef>
                    <a:spcPts val="300"/>
                  </a:spcBef>
                  <a:spcAft>
                    <a:spcPts val="300"/>
                  </a:spcAft>
                  <a:buClrTx/>
                </a:pPr>
                <a:r>
                  <a:rPr lang="en-US" sz="1000" b="1" dirty="0">
                    <a:solidFill>
                      <a:schemeClr val="tx1"/>
                    </a:solidFill>
                  </a:rPr>
                  <a:t>Residual Deviance: </a:t>
                </a:r>
                <a:r>
                  <a:rPr lang="en-US" sz="1000" dirty="0">
                    <a:solidFill>
                      <a:schemeClr val="tx1"/>
                    </a:solidFill>
                  </a:rPr>
                  <a:t>When model has predictors of interest in it. DF is n-k-1</a:t>
                </a:r>
              </a:p>
              <a:p>
                <a:pPr algn="l" eaLnBrk="1" hangingPunct="1">
                  <a:spcBef>
                    <a:spcPts val="300"/>
                  </a:spcBef>
                  <a:spcAft>
                    <a:spcPts val="300"/>
                  </a:spcAft>
                  <a:buClrTx/>
                </a:pPr>
                <a:r>
                  <a:rPr lang="en-US" sz="1000" dirty="0">
                    <a:solidFill>
                      <a:schemeClr val="tx1"/>
                    </a:solidFill>
                  </a:rPr>
                  <a:t>Lower the Residual Deviance as compared to Null Deviance, better the model</a:t>
                </a:r>
              </a:p>
            </p:txBody>
          </p:sp>
        </mc:Choice>
        <mc:Fallback xmlns="">
          <p:sp>
            <p:nvSpPr>
              <p:cNvPr id="16" name="Rectangle 15">
                <a:extLst>
                  <a:ext uri="{FF2B5EF4-FFF2-40B4-BE49-F238E27FC236}">
                    <a16:creationId xmlns:a16="http://schemas.microsoft.com/office/drawing/2014/main" id="{16F22544-5500-4097-8AD8-4976CE628980}"/>
                  </a:ext>
                </a:extLst>
              </p:cNvPr>
              <p:cNvSpPr>
                <a:spLocks noRot="1" noChangeAspect="1" noMove="1" noResize="1" noEditPoints="1" noAdjustHandles="1" noChangeArrowheads="1" noChangeShapeType="1" noTextEdit="1"/>
              </p:cNvSpPr>
              <p:nvPr/>
            </p:nvSpPr>
            <p:spPr bwMode="auto">
              <a:xfrm>
                <a:off x="6401780" y="1309493"/>
                <a:ext cx="3411150" cy="2729107"/>
              </a:xfrm>
              <a:prstGeom prst="rect">
                <a:avLst/>
              </a:prstGeom>
              <a:blipFill>
                <a:blip r:embed="rId3"/>
                <a:stretch>
                  <a:fillRect l="-710"/>
                </a:stretch>
              </a:blipFill>
              <a:ln w="19050">
                <a:solidFill>
                  <a:srgbClr val="002060"/>
                </a:solidFill>
                <a:prstDash val="sysDash"/>
                <a:headEnd type="none" w="med" len="med"/>
                <a:tailEnd type="none" w="med" len="med"/>
              </a:ln>
              <a:effectLst/>
            </p:spPr>
            <p:txBody>
              <a:bodyPr/>
              <a:lstStyle/>
              <a:p>
                <a:r>
                  <a:rPr lang="en-US">
                    <a:noFill/>
                  </a:rPr>
                  <a:t> </a:t>
                </a:r>
              </a:p>
            </p:txBody>
          </p:sp>
        </mc:Fallback>
      </mc:AlternateContent>
      <p:sp>
        <p:nvSpPr>
          <p:cNvPr id="17" name="Oval 16">
            <a:extLst>
              <a:ext uri="{FF2B5EF4-FFF2-40B4-BE49-F238E27FC236}">
                <a16:creationId xmlns:a16="http://schemas.microsoft.com/office/drawing/2014/main" id="{CB0D0598-EB68-4799-A14A-C9D93C774C45}"/>
              </a:ext>
            </a:extLst>
          </p:cNvPr>
          <p:cNvSpPr/>
          <p:nvPr/>
        </p:nvSpPr>
        <p:spPr bwMode="auto">
          <a:xfrm>
            <a:off x="6326758" y="1249205"/>
            <a:ext cx="137160" cy="13716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800" b="1" dirty="0">
                <a:solidFill>
                  <a:schemeClr val="bg1"/>
                </a:solidFill>
              </a:rPr>
              <a:t>2</a:t>
            </a:r>
            <a:endParaRPr lang="en-US" sz="800" b="1" dirty="0">
              <a:solidFill>
                <a:schemeClr val="bg1"/>
              </a:solidFill>
              <a:latin typeface="+mn-lt"/>
              <a:ea typeface="+mn-ea"/>
              <a:cs typeface="+mn-cs"/>
            </a:endParaRPr>
          </a:p>
        </p:txBody>
      </p:sp>
      <p:sp>
        <p:nvSpPr>
          <p:cNvPr id="18" name="Rectangle 17">
            <a:extLst>
              <a:ext uri="{FF2B5EF4-FFF2-40B4-BE49-F238E27FC236}">
                <a16:creationId xmlns:a16="http://schemas.microsoft.com/office/drawing/2014/main" id="{3198B51E-9B92-4789-BB26-607FE9442B57}"/>
              </a:ext>
            </a:extLst>
          </p:cNvPr>
          <p:cNvSpPr/>
          <p:nvPr/>
        </p:nvSpPr>
        <p:spPr bwMode="auto">
          <a:xfrm>
            <a:off x="372607" y="3149944"/>
            <a:ext cx="4045405" cy="309754"/>
          </a:xfrm>
          <a:prstGeom prst="rect">
            <a:avLst/>
          </a:prstGeom>
          <a:solidFill>
            <a:srgbClr val="006666">
              <a:alpha val="20000"/>
            </a:srgbClr>
          </a:solidFill>
          <a:ln w="19050">
            <a:solidFill>
              <a:srgbClr val="00206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9" name="Oval 18">
            <a:extLst>
              <a:ext uri="{FF2B5EF4-FFF2-40B4-BE49-F238E27FC236}">
                <a16:creationId xmlns:a16="http://schemas.microsoft.com/office/drawing/2014/main" id="{6C62F47E-78F6-4E16-8129-1A5518C79564}"/>
              </a:ext>
            </a:extLst>
          </p:cNvPr>
          <p:cNvSpPr/>
          <p:nvPr/>
        </p:nvSpPr>
        <p:spPr bwMode="auto">
          <a:xfrm>
            <a:off x="289904" y="3081618"/>
            <a:ext cx="137160" cy="13716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800" b="1" dirty="0">
                <a:solidFill>
                  <a:schemeClr val="bg1"/>
                </a:solidFill>
                <a:latin typeface="+mn-lt"/>
                <a:ea typeface="+mn-ea"/>
                <a:cs typeface="+mn-cs"/>
              </a:rPr>
              <a:t>2</a:t>
            </a:r>
          </a:p>
        </p:txBody>
      </p:sp>
      <p:sp>
        <p:nvSpPr>
          <p:cNvPr id="20" name="Rectangle 19">
            <a:extLst>
              <a:ext uri="{FF2B5EF4-FFF2-40B4-BE49-F238E27FC236}">
                <a16:creationId xmlns:a16="http://schemas.microsoft.com/office/drawing/2014/main" id="{047EB843-266B-4933-9281-9323D773B706}"/>
              </a:ext>
            </a:extLst>
          </p:cNvPr>
          <p:cNvSpPr/>
          <p:nvPr/>
        </p:nvSpPr>
        <p:spPr bwMode="auto">
          <a:xfrm>
            <a:off x="1287948" y="1912170"/>
            <a:ext cx="1536192" cy="602430"/>
          </a:xfrm>
          <a:prstGeom prst="rect">
            <a:avLst/>
          </a:prstGeom>
          <a:solidFill>
            <a:srgbClr val="006666">
              <a:alpha val="20000"/>
            </a:srgbClr>
          </a:solidFill>
          <a:ln w="19050">
            <a:solidFill>
              <a:srgbClr val="00206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1" name="Oval 20">
            <a:extLst>
              <a:ext uri="{FF2B5EF4-FFF2-40B4-BE49-F238E27FC236}">
                <a16:creationId xmlns:a16="http://schemas.microsoft.com/office/drawing/2014/main" id="{975EB0D4-A16F-4AFE-B8B4-294F2CF867BA}"/>
              </a:ext>
            </a:extLst>
          </p:cNvPr>
          <p:cNvSpPr/>
          <p:nvPr/>
        </p:nvSpPr>
        <p:spPr bwMode="auto">
          <a:xfrm>
            <a:off x="1928028" y="1802633"/>
            <a:ext cx="137160" cy="13716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800" b="1" dirty="0">
                <a:solidFill>
                  <a:schemeClr val="bg1"/>
                </a:solidFill>
                <a:latin typeface="+mn-lt"/>
                <a:ea typeface="+mn-ea"/>
                <a:cs typeface="+mn-cs"/>
              </a:rPr>
              <a:t>3</a:t>
            </a:r>
          </a:p>
        </p:txBody>
      </p:sp>
      <p:sp>
        <p:nvSpPr>
          <p:cNvPr id="22" name="Rectangle 21">
            <a:extLst>
              <a:ext uri="{FF2B5EF4-FFF2-40B4-BE49-F238E27FC236}">
                <a16:creationId xmlns:a16="http://schemas.microsoft.com/office/drawing/2014/main" id="{86E60950-C093-4164-B1EE-7E04C2AE2F7B}"/>
              </a:ext>
            </a:extLst>
          </p:cNvPr>
          <p:cNvSpPr/>
          <p:nvPr/>
        </p:nvSpPr>
        <p:spPr bwMode="auto">
          <a:xfrm>
            <a:off x="237900" y="4255948"/>
            <a:ext cx="3693283" cy="2189904"/>
          </a:xfrm>
          <a:prstGeom prst="rect">
            <a:avLst/>
          </a:prstGeom>
          <a:solidFill>
            <a:schemeClr val="bg1">
              <a:lumMod val="95000"/>
              <a:alpha val="20000"/>
            </a:schemeClr>
          </a:solidFill>
          <a:ln w="19050">
            <a:solidFill>
              <a:srgbClr val="00206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000" b="1" dirty="0">
                <a:solidFill>
                  <a:schemeClr val="tx1"/>
                </a:solidFill>
                <a:latin typeface="+mn-lt"/>
                <a:ea typeface="+mn-ea"/>
                <a:cs typeface="+mn-cs"/>
              </a:rPr>
              <a:t>Estimate:</a:t>
            </a:r>
            <a:r>
              <a:rPr lang="en-US" sz="1000" dirty="0">
                <a:solidFill>
                  <a:schemeClr val="tx1"/>
                </a:solidFill>
                <a:latin typeface="+mn-lt"/>
                <a:ea typeface="+mn-ea"/>
                <a:cs typeface="+mn-cs"/>
              </a:rPr>
              <a:t> Each estimate can be interpreted as change in log odds of getting Y=1 by 1 unit change in corresponding predictor keeping other predictors as constant at certain value. </a:t>
            </a:r>
          </a:p>
          <a:p>
            <a:pPr marR="0" algn="l" defTabSz="914400" rtl="0" eaLnBrk="1" fontAlgn="base" latinLnBrk="0" hangingPunct="1">
              <a:lnSpc>
                <a:spcPct val="100000"/>
              </a:lnSpc>
              <a:spcBef>
                <a:spcPct val="100000"/>
              </a:spcBef>
              <a:spcAft>
                <a:spcPct val="0"/>
              </a:spcAft>
              <a:buClrTx/>
              <a:buSzTx/>
              <a:tabLst/>
            </a:pPr>
            <a:r>
              <a:rPr lang="en-US" sz="1000" dirty="0">
                <a:solidFill>
                  <a:schemeClr val="tx1"/>
                </a:solidFill>
                <a:latin typeface="+mn-lt"/>
                <a:ea typeface="+mn-ea"/>
                <a:cs typeface="+mn-cs"/>
              </a:rPr>
              <a:t>For e.g. Odds for engine to be straight shape for a manual transmission (manual = 1) </a:t>
            </a:r>
            <a:r>
              <a:rPr lang="en-US" sz="1000" dirty="0">
                <a:solidFill>
                  <a:schemeClr val="tx1"/>
                </a:solidFill>
              </a:rPr>
              <a:t>over odds of engine being straight shaped for an automatic transmission (automatic = 0) keeping mileage as constant is exp(0.6809) = 1.97 That is odds for manual transmission are 97% higher than automatic one keeping miles / gallon of the car as constant</a:t>
            </a:r>
          </a:p>
          <a:p>
            <a:pPr marR="0" algn="l" defTabSz="914400" rtl="0" eaLnBrk="1" fontAlgn="base" latinLnBrk="0" hangingPunct="1">
              <a:lnSpc>
                <a:spcPct val="100000"/>
              </a:lnSpc>
              <a:spcBef>
                <a:spcPct val="100000"/>
              </a:spcBef>
              <a:spcAft>
                <a:spcPct val="0"/>
              </a:spcAft>
              <a:buClrTx/>
              <a:buSzTx/>
              <a:tabLst/>
            </a:pPr>
            <a:r>
              <a:rPr lang="en-US" sz="1000" b="1" dirty="0">
                <a:solidFill>
                  <a:schemeClr val="tx1"/>
                </a:solidFill>
                <a:latin typeface="+mn-lt"/>
                <a:ea typeface="+mn-ea"/>
                <a:cs typeface="+mn-cs"/>
              </a:rPr>
              <a:t>Std. Error:</a:t>
            </a:r>
            <a:r>
              <a:rPr lang="en-US" sz="1000" dirty="0">
                <a:solidFill>
                  <a:schemeClr val="tx1"/>
                </a:solidFill>
                <a:latin typeface="+mn-lt"/>
                <a:ea typeface="+mn-ea"/>
                <a:cs typeface="+mn-cs"/>
              </a:rPr>
              <a:t> Standard error associated with the beta estimates</a:t>
            </a:r>
          </a:p>
        </p:txBody>
      </p:sp>
      <p:sp>
        <p:nvSpPr>
          <p:cNvPr id="23" name="Oval 22">
            <a:extLst>
              <a:ext uri="{FF2B5EF4-FFF2-40B4-BE49-F238E27FC236}">
                <a16:creationId xmlns:a16="http://schemas.microsoft.com/office/drawing/2014/main" id="{5CDDF0FA-D90F-4586-A6B7-1B91CC41F2D7}"/>
              </a:ext>
            </a:extLst>
          </p:cNvPr>
          <p:cNvSpPr/>
          <p:nvPr/>
        </p:nvSpPr>
        <p:spPr bwMode="auto">
          <a:xfrm>
            <a:off x="169321" y="4187368"/>
            <a:ext cx="137160" cy="13716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800" b="1" dirty="0">
                <a:solidFill>
                  <a:schemeClr val="bg1"/>
                </a:solidFill>
              </a:rPr>
              <a:t>3</a:t>
            </a:r>
            <a:endParaRPr lang="en-US" sz="800" b="1" dirty="0">
              <a:solidFill>
                <a:schemeClr val="bg1"/>
              </a:solidFill>
              <a:latin typeface="+mn-lt"/>
              <a:ea typeface="+mn-ea"/>
              <a:cs typeface="+mn-cs"/>
            </a:endParaRPr>
          </a:p>
        </p:txBody>
      </p:sp>
      <p:sp>
        <p:nvSpPr>
          <p:cNvPr id="24" name="Rectangle 23">
            <a:extLst>
              <a:ext uri="{FF2B5EF4-FFF2-40B4-BE49-F238E27FC236}">
                <a16:creationId xmlns:a16="http://schemas.microsoft.com/office/drawing/2014/main" id="{72574FC4-8B27-4FC1-85DF-696BE58B4FF0}"/>
              </a:ext>
            </a:extLst>
          </p:cNvPr>
          <p:cNvSpPr/>
          <p:nvPr/>
        </p:nvSpPr>
        <p:spPr bwMode="auto">
          <a:xfrm>
            <a:off x="372607" y="3489842"/>
            <a:ext cx="3054805" cy="487135"/>
          </a:xfrm>
          <a:prstGeom prst="rect">
            <a:avLst/>
          </a:prstGeom>
          <a:solidFill>
            <a:srgbClr val="006666">
              <a:alpha val="20000"/>
            </a:srgbClr>
          </a:solidFill>
          <a:ln w="19050">
            <a:solidFill>
              <a:srgbClr val="00206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5" name="Oval 24">
            <a:extLst>
              <a:ext uri="{FF2B5EF4-FFF2-40B4-BE49-F238E27FC236}">
                <a16:creationId xmlns:a16="http://schemas.microsoft.com/office/drawing/2014/main" id="{70EF0E9B-CE22-42F2-B950-311E476C9529}"/>
              </a:ext>
            </a:extLst>
          </p:cNvPr>
          <p:cNvSpPr/>
          <p:nvPr/>
        </p:nvSpPr>
        <p:spPr bwMode="auto">
          <a:xfrm>
            <a:off x="279856" y="3656670"/>
            <a:ext cx="137160" cy="13716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800" b="1" dirty="0">
                <a:solidFill>
                  <a:schemeClr val="bg1"/>
                </a:solidFill>
                <a:latin typeface="+mn-lt"/>
                <a:ea typeface="+mn-ea"/>
                <a:cs typeface="+mn-cs"/>
              </a:rPr>
              <a:t>5</a:t>
            </a:r>
          </a:p>
        </p:txBody>
      </p:sp>
      <p:sp>
        <p:nvSpPr>
          <p:cNvPr id="28" name="Rectangle 27">
            <a:extLst>
              <a:ext uri="{FF2B5EF4-FFF2-40B4-BE49-F238E27FC236}">
                <a16:creationId xmlns:a16="http://schemas.microsoft.com/office/drawing/2014/main" id="{4139F59F-0D49-4B2D-9852-0B1CB94FDB99}"/>
              </a:ext>
            </a:extLst>
          </p:cNvPr>
          <p:cNvSpPr/>
          <p:nvPr/>
        </p:nvSpPr>
        <p:spPr bwMode="auto">
          <a:xfrm>
            <a:off x="7077035" y="4254281"/>
            <a:ext cx="2671231" cy="2191571"/>
          </a:xfrm>
          <a:prstGeom prst="rect">
            <a:avLst/>
          </a:prstGeom>
          <a:solidFill>
            <a:schemeClr val="bg1">
              <a:lumMod val="95000"/>
              <a:alpha val="20000"/>
            </a:schemeClr>
          </a:solidFill>
          <a:ln w="19050">
            <a:solidFill>
              <a:srgbClr val="00206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000" b="1" dirty="0">
                <a:solidFill>
                  <a:schemeClr val="tx1"/>
                </a:solidFill>
                <a:latin typeface="+mn-lt"/>
                <a:ea typeface="+mn-ea"/>
                <a:cs typeface="+mn-cs"/>
              </a:rPr>
              <a:t>AIC: </a:t>
            </a:r>
            <a:r>
              <a:rPr lang="en-US" sz="1000" dirty="0">
                <a:solidFill>
                  <a:schemeClr val="tx1"/>
                </a:solidFill>
                <a:latin typeface="+mn-lt"/>
                <a:ea typeface="+mn-ea"/>
                <a:cs typeface="+mn-cs"/>
              </a:rPr>
              <a:t>Analogous to Adjusted R-Squared </a:t>
            </a:r>
            <a:r>
              <a:rPr lang="en-US" sz="1000" dirty="0">
                <a:solidFill>
                  <a:schemeClr val="tx1"/>
                </a:solidFill>
              </a:rPr>
              <a:t>as calculated in linear regression. Helps in evaluating multiple models while selecting the best fit</a:t>
            </a:r>
          </a:p>
          <a:p>
            <a:pPr marR="0" algn="l" defTabSz="914400" rtl="0" eaLnBrk="1" fontAlgn="base" latinLnBrk="0" hangingPunct="1">
              <a:lnSpc>
                <a:spcPct val="100000"/>
              </a:lnSpc>
              <a:spcBef>
                <a:spcPct val="100000"/>
              </a:spcBef>
              <a:spcAft>
                <a:spcPct val="0"/>
              </a:spcAft>
              <a:buClrTx/>
              <a:buSzTx/>
              <a:tabLst/>
            </a:pPr>
            <a:r>
              <a:rPr lang="en-US" sz="1000" b="1" dirty="0">
                <a:solidFill>
                  <a:schemeClr val="tx1"/>
                </a:solidFill>
                <a:latin typeface="+mn-lt"/>
                <a:ea typeface="+mn-ea"/>
                <a:cs typeface="+mn-cs"/>
              </a:rPr>
              <a:t>Fisher Scoring: </a:t>
            </a:r>
            <a:r>
              <a:rPr lang="en-US" sz="1000" dirty="0">
                <a:solidFill>
                  <a:schemeClr val="tx1"/>
                </a:solidFill>
                <a:latin typeface="+mn-lt"/>
                <a:ea typeface="+mn-ea"/>
                <a:cs typeface="+mn-cs"/>
              </a:rPr>
              <a:t>Fisher scoring algorithm is a derivative of Newton-Raphson’s to solve maximum likelihood estimation problem to solve statistical parameter. Fisher Scoring Iteration tells number of iterations optimization ran before getting the final model. Not much can be inferred from this parameter apart from the fact that model converged</a:t>
            </a:r>
          </a:p>
        </p:txBody>
      </p:sp>
      <p:sp>
        <p:nvSpPr>
          <p:cNvPr id="29" name="Oval 28">
            <a:extLst>
              <a:ext uri="{FF2B5EF4-FFF2-40B4-BE49-F238E27FC236}">
                <a16:creationId xmlns:a16="http://schemas.microsoft.com/office/drawing/2014/main" id="{591B5A62-09FA-4C0E-A66F-05FED3010569}"/>
              </a:ext>
            </a:extLst>
          </p:cNvPr>
          <p:cNvSpPr/>
          <p:nvPr/>
        </p:nvSpPr>
        <p:spPr bwMode="auto">
          <a:xfrm>
            <a:off x="7008455" y="4185617"/>
            <a:ext cx="137160" cy="13716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800" b="1" dirty="0">
                <a:solidFill>
                  <a:schemeClr val="bg1"/>
                </a:solidFill>
                <a:latin typeface="+mn-lt"/>
                <a:ea typeface="+mn-ea"/>
                <a:cs typeface="+mn-cs"/>
              </a:rPr>
              <a:t>5</a:t>
            </a:r>
          </a:p>
        </p:txBody>
      </p:sp>
      <p:sp>
        <p:nvSpPr>
          <p:cNvPr id="30" name="Rectangle 29">
            <a:extLst>
              <a:ext uri="{FF2B5EF4-FFF2-40B4-BE49-F238E27FC236}">
                <a16:creationId xmlns:a16="http://schemas.microsoft.com/office/drawing/2014/main" id="{1D2D3250-48A6-4A11-ABD3-32417D23F0B2}"/>
              </a:ext>
            </a:extLst>
          </p:cNvPr>
          <p:cNvSpPr/>
          <p:nvPr/>
        </p:nvSpPr>
        <p:spPr bwMode="auto">
          <a:xfrm>
            <a:off x="2861763" y="1912170"/>
            <a:ext cx="1554480" cy="602430"/>
          </a:xfrm>
          <a:prstGeom prst="rect">
            <a:avLst/>
          </a:prstGeom>
          <a:solidFill>
            <a:srgbClr val="006666">
              <a:alpha val="20000"/>
            </a:srgbClr>
          </a:solidFill>
          <a:ln w="19050">
            <a:solidFill>
              <a:srgbClr val="00206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31" name="Oval 30">
            <a:extLst>
              <a:ext uri="{FF2B5EF4-FFF2-40B4-BE49-F238E27FC236}">
                <a16:creationId xmlns:a16="http://schemas.microsoft.com/office/drawing/2014/main" id="{5923A0C9-970B-461B-8E20-3E741E2C3459}"/>
              </a:ext>
            </a:extLst>
          </p:cNvPr>
          <p:cNvSpPr/>
          <p:nvPr/>
        </p:nvSpPr>
        <p:spPr bwMode="auto">
          <a:xfrm>
            <a:off x="3511891" y="1802633"/>
            <a:ext cx="137160" cy="13716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800" b="1" dirty="0">
                <a:solidFill>
                  <a:schemeClr val="bg1"/>
                </a:solidFill>
              </a:rPr>
              <a:t>4</a:t>
            </a:r>
            <a:endParaRPr lang="en-US" sz="800" b="1" dirty="0">
              <a:solidFill>
                <a:schemeClr val="bg1"/>
              </a:solidFill>
              <a:latin typeface="+mn-lt"/>
              <a:ea typeface="+mn-ea"/>
              <a:cs typeface="+mn-cs"/>
            </a:endParaRPr>
          </a:p>
        </p:txBody>
      </p:sp>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D7166AC4-EAEB-4B18-86A9-007622D9B7BE}"/>
                  </a:ext>
                </a:extLst>
              </p:cNvPr>
              <p:cNvSpPr/>
              <p:nvPr/>
            </p:nvSpPr>
            <p:spPr bwMode="auto">
              <a:xfrm>
                <a:off x="4074842" y="4266606"/>
                <a:ext cx="2862867" cy="2179246"/>
              </a:xfrm>
              <a:prstGeom prst="rect">
                <a:avLst/>
              </a:prstGeom>
              <a:solidFill>
                <a:schemeClr val="bg1">
                  <a:lumMod val="95000"/>
                  <a:alpha val="20000"/>
                </a:schemeClr>
              </a:solidFill>
              <a:ln w="19050">
                <a:solidFill>
                  <a:srgbClr val="00206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algn="l" eaLnBrk="1" hangingPunct="1">
                  <a:spcBef>
                    <a:spcPct val="100000"/>
                  </a:spcBef>
                  <a:buClrTx/>
                </a:pPr>
                <a:r>
                  <a:rPr lang="en-US" sz="1000" b="1" dirty="0">
                    <a:solidFill>
                      <a:schemeClr val="tx1"/>
                    </a:solidFill>
                  </a:rPr>
                  <a:t>Significance Test: </a:t>
                </a:r>
                <a:r>
                  <a:rPr lang="en-US" sz="1000" dirty="0">
                    <a:solidFill>
                      <a:schemeClr val="tx1"/>
                    </a:solidFill>
                  </a:rPr>
                  <a:t>The null hypothesis is that there is no relationship between independent and dependent variable i.e. beta is equal to zero</a:t>
                </a:r>
                <a:endParaRPr lang="en-US" sz="1000" b="1" dirty="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r>
                  <a:rPr lang="en-US" sz="1000" b="1" dirty="0">
                    <a:solidFill>
                      <a:schemeClr val="tx1"/>
                    </a:solidFill>
                    <a:latin typeface="+mn-lt"/>
                    <a:ea typeface="+mn-ea"/>
                    <a:cs typeface="+mn-cs"/>
                  </a:rPr>
                  <a:t>z value: </a:t>
                </a:r>
                <a:r>
                  <a:rPr lang="en-US" sz="1000" dirty="0">
                    <a:solidFill>
                      <a:schemeClr val="tx1"/>
                    </a:solidFill>
                    <a:latin typeface="+mn-lt"/>
                    <a:ea typeface="+mn-ea"/>
                    <a:cs typeface="+mn-cs"/>
                  </a:rPr>
                  <a:t>z-value is calculated as:</a:t>
                </a:r>
              </a:p>
              <a:p>
                <a:pPr marR="0" algn="l" defTabSz="914400" rtl="0" eaLnBrk="1" fontAlgn="base" latinLnBrk="0" hangingPunct="1">
                  <a:lnSpc>
                    <a:spcPct val="100000"/>
                  </a:lnSpc>
                  <a:spcBef>
                    <a:spcPct val="100000"/>
                  </a:spcBef>
                  <a:spcAft>
                    <a:spcPct val="0"/>
                  </a:spcAft>
                  <a:buClrTx/>
                  <a:buSzTx/>
                  <a:tabLst/>
                </a:pPr>
                <a14:m>
                  <m:oMathPara xmlns:m="http://schemas.openxmlformats.org/officeDocument/2006/math">
                    <m:oMathParaPr>
                      <m:jc m:val="centerGroup"/>
                    </m:oMathParaPr>
                    <m:oMath xmlns:m="http://schemas.openxmlformats.org/officeDocument/2006/math">
                      <m:r>
                        <a:rPr lang="en-US" sz="1000" b="1" i="1" smtClean="0">
                          <a:solidFill>
                            <a:schemeClr val="tx1"/>
                          </a:solidFill>
                          <a:latin typeface="Cambria Math" panose="02040503050406030204" pitchFamily="18" charset="0"/>
                          <a:ea typeface="+mn-ea"/>
                          <a:cs typeface="+mn-cs"/>
                        </a:rPr>
                        <m:t>𝒛</m:t>
                      </m:r>
                      <m:r>
                        <a:rPr lang="en-US" sz="1000" b="1" i="1" smtClean="0">
                          <a:solidFill>
                            <a:schemeClr val="tx1"/>
                          </a:solidFill>
                          <a:latin typeface="Cambria Math" panose="02040503050406030204" pitchFamily="18" charset="0"/>
                          <a:ea typeface="+mn-ea"/>
                          <a:cs typeface="+mn-cs"/>
                        </a:rPr>
                        <m:t> </m:t>
                      </m:r>
                      <m:r>
                        <a:rPr lang="en-US" sz="1000" b="1" i="1" smtClean="0">
                          <a:solidFill>
                            <a:schemeClr val="tx1"/>
                          </a:solidFill>
                          <a:latin typeface="Cambria Math" panose="02040503050406030204" pitchFamily="18" charset="0"/>
                          <a:ea typeface="+mn-ea"/>
                          <a:cs typeface="+mn-cs"/>
                        </a:rPr>
                        <m:t>𝒔𝒕𝒂𝒕𝒊𝒔𝒕𝒊𝒄𝒔</m:t>
                      </m:r>
                      <m:r>
                        <a:rPr lang="en-US" sz="1000" b="1" i="1" smtClean="0">
                          <a:solidFill>
                            <a:schemeClr val="tx1"/>
                          </a:solidFill>
                          <a:latin typeface="Cambria Math" panose="02040503050406030204" pitchFamily="18" charset="0"/>
                          <a:ea typeface="+mn-ea"/>
                          <a:cs typeface="+mn-cs"/>
                        </a:rPr>
                        <m:t>= </m:t>
                      </m:r>
                      <m:f>
                        <m:fPr>
                          <m:ctrlPr>
                            <a:rPr lang="en-US" sz="1000" b="1" i="1" smtClean="0">
                              <a:solidFill>
                                <a:schemeClr val="tx1"/>
                              </a:solidFill>
                              <a:latin typeface="Cambria Math" panose="02040503050406030204" pitchFamily="18" charset="0"/>
                              <a:ea typeface="+mn-ea"/>
                              <a:cs typeface="+mn-cs"/>
                            </a:rPr>
                          </m:ctrlPr>
                        </m:fPr>
                        <m:num>
                          <m:sSub>
                            <m:sSubPr>
                              <m:ctrlPr>
                                <a:rPr lang="en-US" sz="1000" b="1" i="1" smtClean="0">
                                  <a:solidFill>
                                    <a:schemeClr val="tx1"/>
                                  </a:solidFill>
                                  <a:latin typeface="Cambria Math" panose="02040503050406030204" pitchFamily="18" charset="0"/>
                                  <a:ea typeface="+mn-ea"/>
                                  <a:cs typeface="+mn-cs"/>
                                </a:rPr>
                              </m:ctrlPr>
                            </m:sSubPr>
                            <m:e>
                              <m:r>
                                <a:rPr lang="en-US" sz="1000" b="1" i="1" smtClean="0">
                                  <a:solidFill>
                                    <a:schemeClr val="tx1"/>
                                  </a:solidFill>
                                  <a:latin typeface="Cambria Math" panose="02040503050406030204" pitchFamily="18" charset="0"/>
                                  <a:ea typeface="Cambria Math" panose="02040503050406030204" pitchFamily="18" charset="0"/>
                                </a:rPr>
                                <m:t>𝜷</m:t>
                              </m:r>
                            </m:e>
                            <m:sub>
                              <m:r>
                                <a:rPr lang="en-US" sz="1000" b="1" i="1" smtClean="0">
                                  <a:solidFill>
                                    <a:schemeClr val="tx1"/>
                                  </a:solidFill>
                                  <a:latin typeface="Cambria Math" panose="02040503050406030204" pitchFamily="18" charset="0"/>
                                  <a:ea typeface="+mn-ea"/>
                                  <a:cs typeface="+mn-cs"/>
                                </a:rPr>
                                <m:t>𝒊</m:t>
                              </m:r>
                            </m:sub>
                          </m:sSub>
                        </m:num>
                        <m:den>
                          <m:r>
                            <a:rPr lang="en-US" sz="1000" b="1" i="1" smtClean="0">
                              <a:solidFill>
                                <a:schemeClr val="tx1"/>
                              </a:solidFill>
                              <a:latin typeface="Cambria Math" panose="02040503050406030204" pitchFamily="18" charset="0"/>
                              <a:ea typeface="+mn-ea"/>
                              <a:cs typeface="+mn-cs"/>
                            </a:rPr>
                            <m:t>𝒔𝒆</m:t>
                          </m:r>
                          <m:r>
                            <a:rPr lang="en-US" sz="1000" b="1" i="1" smtClean="0">
                              <a:solidFill>
                                <a:schemeClr val="tx1"/>
                              </a:solidFill>
                              <a:latin typeface="Cambria Math" panose="02040503050406030204" pitchFamily="18" charset="0"/>
                              <a:ea typeface="+mn-ea"/>
                              <a:cs typeface="+mn-cs"/>
                            </a:rPr>
                            <m:t>(</m:t>
                          </m:r>
                          <m:sSub>
                            <m:sSubPr>
                              <m:ctrlPr>
                                <a:rPr lang="en-US" sz="1000" b="1" i="1" smtClean="0">
                                  <a:solidFill>
                                    <a:schemeClr val="tx1"/>
                                  </a:solidFill>
                                  <a:latin typeface="Cambria Math" panose="02040503050406030204" pitchFamily="18" charset="0"/>
                                  <a:ea typeface="+mn-ea"/>
                                  <a:cs typeface="+mn-cs"/>
                                </a:rPr>
                              </m:ctrlPr>
                            </m:sSubPr>
                            <m:e>
                              <m:r>
                                <a:rPr lang="en-US" sz="1000" b="1" i="1" smtClean="0">
                                  <a:solidFill>
                                    <a:schemeClr val="tx1"/>
                                  </a:solidFill>
                                  <a:latin typeface="Cambria Math" panose="02040503050406030204" pitchFamily="18" charset="0"/>
                                  <a:ea typeface="Cambria Math" panose="02040503050406030204" pitchFamily="18" charset="0"/>
                                </a:rPr>
                                <m:t>𝜷</m:t>
                              </m:r>
                            </m:e>
                            <m:sub>
                              <m:r>
                                <a:rPr lang="en-US" sz="1000" b="1" i="1" smtClean="0">
                                  <a:solidFill>
                                    <a:schemeClr val="tx1"/>
                                  </a:solidFill>
                                  <a:latin typeface="Cambria Math" panose="02040503050406030204" pitchFamily="18" charset="0"/>
                                  <a:ea typeface="+mn-ea"/>
                                  <a:cs typeface="+mn-cs"/>
                                </a:rPr>
                                <m:t>𝒊</m:t>
                              </m:r>
                            </m:sub>
                          </m:sSub>
                          <m:r>
                            <a:rPr lang="en-US" sz="1000" b="1" i="1" smtClean="0">
                              <a:solidFill>
                                <a:schemeClr val="tx1"/>
                              </a:solidFill>
                              <a:latin typeface="Cambria Math" panose="02040503050406030204" pitchFamily="18" charset="0"/>
                              <a:ea typeface="+mn-ea"/>
                              <a:cs typeface="+mn-cs"/>
                            </a:rPr>
                            <m:t>)</m:t>
                          </m:r>
                        </m:den>
                      </m:f>
                    </m:oMath>
                  </m:oMathPara>
                </a14:m>
                <a:endParaRPr lang="en-US" sz="1000" b="1" dirty="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r>
                  <a:rPr lang="en-US" sz="1000" dirty="0">
                    <a:solidFill>
                      <a:schemeClr val="tx1"/>
                    </a:solidFill>
                    <a:latin typeface="+mn-lt"/>
                    <a:ea typeface="+mn-ea"/>
                    <a:cs typeface="+mn-cs"/>
                  </a:rPr>
                  <a:t>Higher value of z score (be it positive of negative) will lead to si</a:t>
                </a:r>
                <a:r>
                  <a:rPr lang="en-US" sz="1000" dirty="0">
                    <a:solidFill>
                      <a:schemeClr val="tx1"/>
                    </a:solidFill>
                  </a:rPr>
                  <a:t>gnificance of. p-value is calculated further to reject / accept the null hypothesis.</a:t>
                </a:r>
              </a:p>
            </p:txBody>
          </p:sp>
        </mc:Choice>
        <mc:Fallback xmlns="">
          <p:sp>
            <p:nvSpPr>
              <p:cNvPr id="32" name="Rectangle 31">
                <a:extLst>
                  <a:ext uri="{FF2B5EF4-FFF2-40B4-BE49-F238E27FC236}">
                    <a16:creationId xmlns:a16="http://schemas.microsoft.com/office/drawing/2014/main" id="{D7166AC4-EAEB-4B18-86A9-007622D9B7BE}"/>
                  </a:ext>
                </a:extLst>
              </p:cNvPr>
              <p:cNvSpPr>
                <a:spLocks noRot="1" noChangeAspect="1" noMove="1" noResize="1" noEditPoints="1" noAdjustHandles="1" noChangeArrowheads="1" noChangeShapeType="1" noTextEdit="1"/>
              </p:cNvSpPr>
              <p:nvPr/>
            </p:nvSpPr>
            <p:spPr bwMode="auto">
              <a:xfrm>
                <a:off x="4074842" y="4266606"/>
                <a:ext cx="2862867" cy="2179246"/>
              </a:xfrm>
              <a:prstGeom prst="rect">
                <a:avLst/>
              </a:prstGeom>
              <a:blipFill>
                <a:blip r:embed="rId4"/>
                <a:stretch>
                  <a:fillRect l="-846" r="-1268"/>
                </a:stretch>
              </a:blipFill>
              <a:ln w="19050">
                <a:solidFill>
                  <a:srgbClr val="002060"/>
                </a:solidFill>
                <a:prstDash val="sysDash"/>
                <a:headEnd type="none" w="med" len="med"/>
                <a:tailEnd type="none" w="med" len="med"/>
              </a:ln>
              <a:effectLst/>
            </p:spPr>
            <p:txBody>
              <a:bodyPr/>
              <a:lstStyle/>
              <a:p>
                <a:r>
                  <a:rPr lang="en-US">
                    <a:noFill/>
                  </a:rPr>
                  <a:t> </a:t>
                </a:r>
              </a:p>
            </p:txBody>
          </p:sp>
        </mc:Fallback>
      </mc:AlternateContent>
      <p:sp>
        <p:nvSpPr>
          <p:cNvPr id="33" name="Oval 32">
            <a:extLst>
              <a:ext uri="{FF2B5EF4-FFF2-40B4-BE49-F238E27FC236}">
                <a16:creationId xmlns:a16="http://schemas.microsoft.com/office/drawing/2014/main" id="{DFC2D977-CE13-41FE-ACDD-CA62EC253B8C}"/>
              </a:ext>
            </a:extLst>
          </p:cNvPr>
          <p:cNvSpPr/>
          <p:nvPr/>
        </p:nvSpPr>
        <p:spPr bwMode="auto">
          <a:xfrm>
            <a:off x="4001930" y="4215286"/>
            <a:ext cx="137160" cy="13716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800" b="1" dirty="0">
                <a:solidFill>
                  <a:schemeClr val="bg1"/>
                </a:solidFill>
                <a:latin typeface="+mn-lt"/>
                <a:ea typeface="+mn-ea"/>
                <a:cs typeface="+mn-cs"/>
              </a:rPr>
              <a:t>4</a:t>
            </a:r>
          </a:p>
        </p:txBody>
      </p:sp>
    </p:spTree>
    <p:extLst>
      <p:ext uri="{BB962C8B-B14F-4D97-AF65-F5344CB8AC3E}">
        <p14:creationId xmlns:p14="http://schemas.microsoft.com/office/powerpoint/2010/main" val="3824091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500"/>
                                        <p:tgtEl>
                                          <p:spTgt spid="3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fade">
                                      <p:cBhvr>
                                        <p:cTn id="66" dur="500"/>
                                        <p:tgtEl>
                                          <p:spTgt spid="3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animEffect transition="in" filter="fade">
                                      <p:cBhvr>
                                        <p:cTn id="69" dur="500"/>
                                        <p:tgtEl>
                                          <p:spTgt spid="32"/>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25"/>
                                        </p:tgtEl>
                                        <p:attrNameLst>
                                          <p:attrName>style.visibility</p:attrName>
                                        </p:attrNameLst>
                                      </p:cBhvr>
                                      <p:to>
                                        <p:strVal val="visible"/>
                                      </p:to>
                                    </p:set>
                                    <p:animEffect transition="in" filter="fade">
                                      <p:cBhvr>
                                        <p:cTn id="74" dur="500"/>
                                        <p:tgtEl>
                                          <p:spTgt spid="25"/>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fade">
                                      <p:cBhvr>
                                        <p:cTn id="80" dur="500"/>
                                        <p:tgtEl>
                                          <p:spTgt spid="2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P spid="13" grpId="0" animBg="1"/>
      <p:bldP spid="14"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8" grpId="0" animBg="1"/>
      <p:bldP spid="29" grpId="0" animBg="1"/>
      <p:bldP spid="30" grpId="0" animBg="1"/>
      <p:bldP spid="31" grpId="0" animBg="1"/>
      <p:bldP spid="32" grpId="0" animBg="1"/>
      <p:bldP spid="3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19E31-7BA0-4DAA-9582-4F5281FD2402}"/>
              </a:ext>
            </a:extLst>
          </p:cNvPr>
          <p:cNvSpPr/>
          <p:nvPr/>
        </p:nvSpPr>
        <p:spPr bwMode="auto">
          <a:xfrm>
            <a:off x="3236912" y="6629400"/>
            <a:ext cx="34290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LOGISTIC REGRESSION</a:t>
            </a:r>
          </a:p>
        </p:txBody>
      </p:sp>
      <p:sp>
        <p:nvSpPr>
          <p:cNvPr id="3" name="Rectangle 2">
            <a:extLst>
              <a:ext uri="{FF2B5EF4-FFF2-40B4-BE49-F238E27FC236}">
                <a16:creationId xmlns:a16="http://schemas.microsoft.com/office/drawing/2014/main" id="{00A8E9C9-DEB5-44F0-BB81-9A60F4546474}"/>
              </a:ext>
            </a:extLst>
          </p:cNvPr>
          <p:cNvSpPr/>
          <p:nvPr/>
        </p:nvSpPr>
        <p:spPr bwMode="auto">
          <a:xfrm>
            <a:off x="303212" y="76200"/>
            <a:ext cx="8867776" cy="304800"/>
          </a:xfrm>
          <a:prstGeom prst="rect">
            <a:avLst/>
          </a:prstGeom>
          <a:solidFill>
            <a:srgbClr val="CBD3D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latin typeface="+mn-lt"/>
                <a:ea typeface="+mn-ea"/>
                <a:cs typeface="+mn-cs"/>
              </a:rPr>
              <a:t>MODEL VALIDATION</a:t>
            </a:r>
          </a:p>
        </p:txBody>
      </p:sp>
      <p:graphicFrame>
        <p:nvGraphicFramePr>
          <p:cNvPr id="4" name="Table 3">
            <a:extLst>
              <a:ext uri="{FF2B5EF4-FFF2-40B4-BE49-F238E27FC236}">
                <a16:creationId xmlns:a16="http://schemas.microsoft.com/office/drawing/2014/main" id="{BEFC017A-8597-4446-B2C9-599508E7551F}"/>
              </a:ext>
            </a:extLst>
          </p:cNvPr>
          <p:cNvGraphicFramePr>
            <a:graphicFrameLocks noGrp="1"/>
          </p:cNvGraphicFramePr>
          <p:nvPr>
            <p:extLst>
              <p:ext uri="{D42A27DB-BD31-4B8C-83A1-F6EECF244321}">
                <p14:modId xmlns:p14="http://schemas.microsoft.com/office/powerpoint/2010/main" val="3223184725"/>
              </p:ext>
            </p:extLst>
          </p:nvPr>
        </p:nvGraphicFramePr>
        <p:xfrm>
          <a:off x="836612" y="474009"/>
          <a:ext cx="3276600" cy="973791"/>
        </p:xfrm>
        <a:graphic>
          <a:graphicData uri="http://schemas.openxmlformats.org/drawingml/2006/table">
            <a:tbl>
              <a:tblPr>
                <a:tableStyleId>{2D5ABB26-0587-4C30-8999-92F81FD0307C}</a:tableStyleId>
              </a:tblPr>
              <a:tblGrid>
                <a:gridCol w="835212">
                  <a:extLst>
                    <a:ext uri="{9D8B030D-6E8A-4147-A177-3AD203B41FA5}">
                      <a16:colId xmlns:a16="http://schemas.microsoft.com/office/drawing/2014/main" val="1786606989"/>
                    </a:ext>
                  </a:extLst>
                </a:gridCol>
                <a:gridCol w="1188571">
                  <a:extLst>
                    <a:ext uri="{9D8B030D-6E8A-4147-A177-3AD203B41FA5}">
                      <a16:colId xmlns:a16="http://schemas.microsoft.com/office/drawing/2014/main" val="3955493513"/>
                    </a:ext>
                  </a:extLst>
                </a:gridCol>
                <a:gridCol w="1252817">
                  <a:extLst>
                    <a:ext uri="{9D8B030D-6E8A-4147-A177-3AD203B41FA5}">
                      <a16:colId xmlns:a16="http://schemas.microsoft.com/office/drawing/2014/main" val="369617772"/>
                    </a:ext>
                  </a:extLst>
                </a:gridCol>
              </a:tblGrid>
              <a:tr h="323988">
                <a:tc>
                  <a:txBody>
                    <a:bodyPr/>
                    <a:lstStyle/>
                    <a:p>
                      <a:pPr algn="ctr" fontAlgn="b"/>
                      <a:r>
                        <a:rPr lang="en-US" sz="1100" b="1" i="0" u="none" strike="noStrike" dirty="0">
                          <a:solidFill>
                            <a:schemeClr val="bg1"/>
                          </a:solidFill>
                          <a:effectLst/>
                          <a:latin typeface="Arial" panose="020B0604020202020204" pitchFamily="34" charset="0"/>
                        </a:rPr>
                        <a:t>Confusion</a:t>
                      </a:r>
                    </a:p>
                    <a:p>
                      <a:pPr algn="ctr" fontAlgn="b"/>
                      <a:r>
                        <a:rPr lang="en-US" sz="1100" b="1" i="0" u="none" strike="noStrike" dirty="0">
                          <a:solidFill>
                            <a:schemeClr val="bg1"/>
                          </a:solidFill>
                          <a:effectLst/>
                          <a:latin typeface="Arial" panose="020B0604020202020204" pitchFamily="34" charset="0"/>
                        </a:rPr>
                        <a:t>Matrix</a:t>
                      </a:r>
                    </a:p>
                  </a:txBody>
                  <a:tcPr marL="9525" marR="9525" marT="9525" marB="0" anchor="ctr">
                    <a:solidFill>
                      <a:srgbClr val="666666"/>
                    </a:solidFill>
                  </a:tcPr>
                </a:tc>
                <a:tc>
                  <a:txBody>
                    <a:bodyPr/>
                    <a:lstStyle/>
                    <a:p>
                      <a:pPr algn="ctr" fontAlgn="b"/>
                      <a:r>
                        <a:rPr lang="en-US" sz="1100" b="1" u="none" strike="noStrike" dirty="0">
                          <a:effectLst/>
                        </a:rPr>
                        <a:t>1 (Predicted)</a:t>
                      </a:r>
                      <a:endParaRPr lang="en-US" sz="1100" b="1" i="0" u="none" strike="noStrike" dirty="0">
                        <a:solidFill>
                          <a:srgbClr val="000000"/>
                        </a:solidFill>
                        <a:effectLst/>
                        <a:latin typeface="Arial" panose="020B0604020202020204" pitchFamily="34" charset="0"/>
                      </a:endParaRPr>
                    </a:p>
                  </a:txBody>
                  <a:tcPr marL="9525" marR="9525" marT="9525" marB="0" anchor="ctr">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chemeClr val="bg1">
                        <a:lumMod val="95000"/>
                      </a:schemeClr>
                    </a:solidFill>
                  </a:tcPr>
                </a:tc>
                <a:tc>
                  <a:txBody>
                    <a:bodyPr/>
                    <a:lstStyle/>
                    <a:p>
                      <a:pPr algn="ctr" fontAlgn="b"/>
                      <a:r>
                        <a:rPr lang="en-US" sz="1100" b="1" u="none" strike="noStrike" dirty="0">
                          <a:effectLst/>
                        </a:rPr>
                        <a:t>0 (Predicted)</a:t>
                      </a:r>
                      <a:endParaRPr lang="en-US" sz="1100" b="1" i="0" u="none" strike="noStrike" dirty="0">
                        <a:solidFill>
                          <a:srgbClr val="000000"/>
                        </a:solidFill>
                        <a:effectLst/>
                        <a:latin typeface="Arial" panose="020B0604020202020204" pitchFamily="34" charset="0"/>
                      </a:endParaRPr>
                    </a:p>
                  </a:txBody>
                  <a:tcPr marL="9525" marR="9525" marT="9525" marB="0" anchor="ctr">
                    <a:lnL w="28575" cap="flat" cmpd="sng" algn="ctr">
                      <a:solidFill>
                        <a:schemeClr val="bg1"/>
                      </a:solidFill>
                      <a:prstDash val="solid"/>
                      <a:round/>
                      <a:headEnd type="none" w="med" len="med"/>
                      <a:tailEnd type="none" w="med" len="med"/>
                    </a:lnL>
                    <a:lnB w="28575" cap="flat" cmpd="sng" algn="ctr">
                      <a:solidFill>
                        <a:srgbClr val="0070C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795393958"/>
                  </a:ext>
                </a:extLst>
              </a:tr>
              <a:tr h="314493">
                <a:tc>
                  <a:txBody>
                    <a:bodyPr/>
                    <a:lstStyle/>
                    <a:p>
                      <a:pPr algn="ctr" fontAlgn="b"/>
                      <a:r>
                        <a:rPr lang="en-US" sz="1100" b="1" u="none" strike="noStrike" dirty="0">
                          <a:effectLst/>
                        </a:rPr>
                        <a:t>1 (Actual)</a:t>
                      </a:r>
                      <a:endParaRPr lang="en-US" sz="1100" b="1" i="0" u="none" strike="noStrike" dirty="0">
                        <a:solidFill>
                          <a:srgbClr val="000000"/>
                        </a:solidFill>
                        <a:effectLst/>
                        <a:latin typeface="Arial" panose="020B0604020202020204" pitchFamily="34" charset="0"/>
                      </a:endParaRPr>
                    </a:p>
                  </a:txBody>
                  <a:tcPr marL="9525" marR="9525" marT="9525" marB="0" anchor="ctr">
                    <a:lnR w="28575" cap="flat" cmpd="sng" algn="ctr">
                      <a:solidFill>
                        <a:srgbClr val="0070C0"/>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b"/>
                      <a:r>
                        <a:rPr lang="en-US" sz="1000" b="0" u="none" strike="noStrike" dirty="0">
                          <a:effectLst/>
                        </a:rPr>
                        <a:t>True Positive (TP)</a:t>
                      </a:r>
                      <a:endParaRPr lang="en-US" sz="1000" b="0" i="0" u="none" strike="noStrike" dirty="0">
                        <a:solidFill>
                          <a:srgbClr val="000000"/>
                        </a:solidFill>
                        <a:effectLst/>
                        <a:latin typeface="Arial" panose="020B0604020202020204" pitchFamily="34" charset="0"/>
                      </a:endParaRPr>
                    </a:p>
                  </a:txBody>
                  <a:tcPr marL="9525" marR="9525" marT="9525" marB="0" anchor="ctr">
                    <a:lnL w="28575" cap="flat" cmpd="sng" algn="ctr">
                      <a:solidFill>
                        <a:srgbClr val="0070C0"/>
                      </a:solidFill>
                      <a:prstDash val="solid"/>
                      <a:round/>
                      <a:headEnd type="none" w="med" len="med"/>
                      <a:tailEnd type="none" w="med" len="med"/>
                    </a:lnL>
                    <a:lnT w="28575" cap="flat" cmpd="sng" algn="ctr">
                      <a:solidFill>
                        <a:srgbClr val="0070C0"/>
                      </a:solidFill>
                      <a:prstDash val="solid"/>
                      <a:round/>
                      <a:headEnd type="none" w="med" len="med"/>
                      <a:tailEnd type="none" w="med" len="med"/>
                    </a:lnT>
                  </a:tcPr>
                </a:tc>
                <a:tc>
                  <a:txBody>
                    <a:bodyPr/>
                    <a:lstStyle/>
                    <a:p>
                      <a:pPr algn="ctr" fontAlgn="b"/>
                      <a:r>
                        <a:rPr lang="en-US" sz="1000" b="0" u="none" strike="noStrike" dirty="0">
                          <a:effectLst/>
                        </a:rPr>
                        <a:t>False Negative (FN)</a:t>
                      </a:r>
                      <a:endParaRPr lang="en-US" sz="1000" b="0" i="0" u="none" strike="noStrike" dirty="0">
                        <a:solidFill>
                          <a:srgbClr val="000000"/>
                        </a:solidFill>
                        <a:effectLst/>
                        <a:latin typeface="Arial" panose="020B0604020202020204" pitchFamily="34" charset="0"/>
                      </a:endParaRPr>
                    </a:p>
                  </a:txBody>
                  <a:tcPr marL="9525" marR="9525" marT="9525" marB="0" anchor="ctr">
                    <a:lnT w="28575" cap="flat" cmpd="sng" algn="ctr">
                      <a:solidFill>
                        <a:srgbClr val="0070C0"/>
                      </a:solidFill>
                      <a:prstDash val="solid"/>
                      <a:round/>
                      <a:headEnd type="none" w="med" len="med"/>
                      <a:tailEnd type="none" w="med" len="med"/>
                    </a:lnT>
                  </a:tcPr>
                </a:tc>
                <a:extLst>
                  <a:ext uri="{0D108BD9-81ED-4DB2-BD59-A6C34878D82A}">
                    <a16:rowId xmlns:a16="http://schemas.microsoft.com/office/drawing/2014/main" val="78623071"/>
                  </a:ext>
                </a:extLst>
              </a:tr>
              <a:tr h="314493">
                <a:tc>
                  <a:txBody>
                    <a:bodyPr/>
                    <a:lstStyle/>
                    <a:p>
                      <a:pPr algn="ctr" fontAlgn="b"/>
                      <a:r>
                        <a:rPr lang="en-US" sz="1100" b="1" u="none" strike="noStrike" dirty="0">
                          <a:effectLst/>
                        </a:rPr>
                        <a:t>0 (Actual)</a:t>
                      </a:r>
                      <a:endParaRPr lang="en-US" sz="1100" b="1" i="0" u="none" strike="noStrike" dirty="0">
                        <a:solidFill>
                          <a:srgbClr val="000000"/>
                        </a:solidFill>
                        <a:effectLst/>
                        <a:latin typeface="Arial" panose="020B0604020202020204" pitchFamily="34" charset="0"/>
                      </a:endParaRPr>
                    </a:p>
                  </a:txBody>
                  <a:tcPr marL="9525" marR="9525" marT="9525" marB="0" anchor="ctr">
                    <a:lnR w="28575" cap="flat" cmpd="sng" algn="ctr">
                      <a:solidFill>
                        <a:srgbClr val="0070C0"/>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bg1">
                        <a:lumMod val="95000"/>
                      </a:schemeClr>
                    </a:solidFill>
                  </a:tcPr>
                </a:tc>
                <a:tc>
                  <a:txBody>
                    <a:bodyPr/>
                    <a:lstStyle/>
                    <a:p>
                      <a:pPr algn="ctr" fontAlgn="b"/>
                      <a:r>
                        <a:rPr lang="en-US" sz="1000" b="0" u="none" strike="noStrike" dirty="0">
                          <a:effectLst/>
                        </a:rPr>
                        <a:t>False Positive (FP)</a:t>
                      </a:r>
                      <a:endParaRPr lang="en-US" sz="1000" b="0" i="0" u="none" strike="noStrike" dirty="0">
                        <a:solidFill>
                          <a:srgbClr val="000000"/>
                        </a:solidFill>
                        <a:effectLst/>
                        <a:latin typeface="Arial" panose="020B0604020202020204" pitchFamily="34" charset="0"/>
                      </a:endParaRPr>
                    </a:p>
                  </a:txBody>
                  <a:tcPr marL="9525" marR="9525" marT="9525" marB="0" anchor="ctr">
                    <a:lnL w="28575" cap="flat" cmpd="sng" algn="ctr">
                      <a:solidFill>
                        <a:srgbClr val="0070C0"/>
                      </a:solidFill>
                      <a:prstDash val="solid"/>
                      <a:round/>
                      <a:headEnd type="none" w="med" len="med"/>
                      <a:tailEnd type="none" w="med" len="med"/>
                    </a:lnL>
                  </a:tcPr>
                </a:tc>
                <a:tc>
                  <a:txBody>
                    <a:bodyPr/>
                    <a:lstStyle/>
                    <a:p>
                      <a:pPr algn="ctr" fontAlgn="b"/>
                      <a:r>
                        <a:rPr lang="en-US" sz="1000" b="0" u="none" strike="noStrike" dirty="0">
                          <a:effectLst/>
                        </a:rPr>
                        <a:t>True Negative (TN)</a:t>
                      </a:r>
                      <a:endParaRPr lang="en-US" sz="10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727502751"/>
                  </a:ext>
                </a:extLst>
              </a:tr>
            </a:tbl>
          </a:graphicData>
        </a:graphic>
      </p:graphicFrame>
      <mc:AlternateContent xmlns:mc="http://schemas.openxmlformats.org/markup-compatibility/2006" xmlns:a14="http://schemas.microsoft.com/office/drawing/2010/main">
        <mc:Choice Requires="a14">
          <p:sp>
            <p:nvSpPr>
              <p:cNvPr id="5" name="Rectangle: Rounded Corners 4">
                <a:extLst>
                  <a:ext uri="{FF2B5EF4-FFF2-40B4-BE49-F238E27FC236}">
                    <a16:creationId xmlns:a16="http://schemas.microsoft.com/office/drawing/2014/main" id="{CF1CB15D-CC63-4003-A0C4-07ED87BE7C8E}"/>
                  </a:ext>
                </a:extLst>
              </p:cNvPr>
              <p:cNvSpPr/>
              <p:nvPr/>
            </p:nvSpPr>
            <p:spPr bwMode="auto">
              <a:xfrm>
                <a:off x="303212" y="1524000"/>
                <a:ext cx="4343400" cy="4953000"/>
              </a:xfrm>
              <a:prstGeom prst="roundRect">
                <a:avLst>
                  <a:gd name="adj" fmla="val 440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pPr>
                <a:r>
                  <a:rPr lang="en-US" sz="1000" b="1" dirty="0">
                    <a:solidFill>
                      <a:schemeClr val="tx1"/>
                    </a:solidFill>
                    <a:latin typeface="+mn-lt"/>
                    <a:ea typeface="+mn-ea"/>
                    <a:cs typeface="+mn-cs"/>
                  </a:rPr>
                  <a:t>Accuracy</a:t>
                </a:r>
                <a:r>
                  <a:rPr lang="en-US" sz="1000" dirty="0">
                    <a:solidFill>
                      <a:schemeClr val="tx1"/>
                    </a:solidFill>
                  </a:rPr>
                  <a:t>: Measure of overall prediction accuracy of the model</a:t>
                </a:r>
              </a:p>
              <a:p>
                <a:pPr marR="0" algn="l" defTabSz="914400" rtl="0" eaLnBrk="1" fontAlgn="base" latinLnBrk="0" hangingPunct="1">
                  <a:lnSpc>
                    <a:spcPct val="100000"/>
                  </a:lnSpc>
                  <a:spcBef>
                    <a:spcPts val="600"/>
                  </a:spcBef>
                  <a:spcAft>
                    <a:spcPct val="0"/>
                  </a:spcAft>
                  <a:buClrTx/>
                  <a:buSzTx/>
                  <a:tabLst/>
                </a:pPr>
                <a14:m>
                  <m:oMathPara xmlns:m="http://schemas.openxmlformats.org/officeDocument/2006/math">
                    <m:oMathParaPr>
                      <m:jc m:val="centerGroup"/>
                    </m:oMathParaPr>
                    <m:oMath xmlns:m="http://schemas.openxmlformats.org/officeDocument/2006/math">
                      <m:r>
                        <a:rPr lang="en-US" sz="1000" b="1" i="1" smtClean="0">
                          <a:solidFill>
                            <a:schemeClr val="tx1"/>
                          </a:solidFill>
                          <a:latin typeface="Cambria Math" panose="02040503050406030204" pitchFamily="18" charset="0"/>
                          <a:ea typeface="+mn-ea"/>
                          <a:cs typeface="+mn-cs"/>
                        </a:rPr>
                        <m:t>𝑨𝒄𝒄𝒖𝒓𝒂𝒄𝒚</m:t>
                      </m:r>
                      <m:r>
                        <a:rPr lang="en-US" sz="1000" b="1" i="1" smtClean="0">
                          <a:solidFill>
                            <a:schemeClr val="tx1"/>
                          </a:solidFill>
                          <a:latin typeface="Cambria Math" panose="02040503050406030204" pitchFamily="18" charset="0"/>
                          <a:ea typeface="+mn-ea"/>
                          <a:cs typeface="+mn-cs"/>
                        </a:rPr>
                        <m:t>= </m:t>
                      </m:r>
                      <m:f>
                        <m:fPr>
                          <m:ctrlPr>
                            <a:rPr lang="en-US" sz="1000" b="1" i="1" smtClean="0">
                              <a:solidFill>
                                <a:schemeClr val="tx1"/>
                              </a:solidFill>
                              <a:latin typeface="Cambria Math" panose="02040503050406030204" pitchFamily="18" charset="0"/>
                              <a:ea typeface="+mn-ea"/>
                              <a:cs typeface="+mn-cs"/>
                            </a:rPr>
                          </m:ctrlPr>
                        </m:fPr>
                        <m:num>
                          <m:r>
                            <a:rPr lang="en-US" sz="1000" b="1" i="1" smtClean="0">
                              <a:solidFill>
                                <a:schemeClr val="tx1"/>
                              </a:solidFill>
                              <a:latin typeface="Cambria Math" panose="02040503050406030204" pitchFamily="18" charset="0"/>
                              <a:ea typeface="+mn-ea"/>
                              <a:cs typeface="+mn-cs"/>
                            </a:rPr>
                            <m:t>𝑻𝑷</m:t>
                          </m:r>
                          <m:r>
                            <a:rPr lang="en-US" sz="1000" b="1" i="1" smtClean="0">
                              <a:solidFill>
                                <a:schemeClr val="tx1"/>
                              </a:solidFill>
                              <a:latin typeface="Cambria Math" panose="02040503050406030204" pitchFamily="18" charset="0"/>
                              <a:ea typeface="+mn-ea"/>
                              <a:cs typeface="+mn-cs"/>
                            </a:rPr>
                            <m:t>+</m:t>
                          </m:r>
                          <m:r>
                            <a:rPr lang="en-US" sz="1000" b="1" i="1" smtClean="0">
                              <a:solidFill>
                                <a:schemeClr val="tx1"/>
                              </a:solidFill>
                              <a:latin typeface="Cambria Math" panose="02040503050406030204" pitchFamily="18" charset="0"/>
                              <a:ea typeface="+mn-ea"/>
                              <a:cs typeface="+mn-cs"/>
                            </a:rPr>
                            <m:t>𝑻𝑵</m:t>
                          </m:r>
                        </m:num>
                        <m:den>
                          <m:r>
                            <a:rPr lang="en-US" sz="1000" b="1" i="1" smtClean="0">
                              <a:solidFill>
                                <a:schemeClr val="tx1"/>
                              </a:solidFill>
                              <a:latin typeface="Cambria Math" panose="02040503050406030204" pitchFamily="18" charset="0"/>
                              <a:ea typeface="+mn-ea"/>
                              <a:cs typeface="+mn-cs"/>
                            </a:rPr>
                            <m:t>𝑻𝑷</m:t>
                          </m:r>
                          <m:r>
                            <a:rPr lang="en-US" sz="1000" b="1" i="1" smtClean="0">
                              <a:solidFill>
                                <a:schemeClr val="tx1"/>
                              </a:solidFill>
                              <a:latin typeface="Cambria Math" panose="02040503050406030204" pitchFamily="18" charset="0"/>
                              <a:ea typeface="+mn-ea"/>
                              <a:cs typeface="+mn-cs"/>
                            </a:rPr>
                            <m:t>+</m:t>
                          </m:r>
                          <m:r>
                            <a:rPr lang="en-US" sz="1000" b="1" i="1" smtClean="0">
                              <a:solidFill>
                                <a:schemeClr val="tx1"/>
                              </a:solidFill>
                              <a:latin typeface="Cambria Math" panose="02040503050406030204" pitchFamily="18" charset="0"/>
                              <a:ea typeface="+mn-ea"/>
                              <a:cs typeface="+mn-cs"/>
                            </a:rPr>
                            <m:t>𝑻𝑵</m:t>
                          </m:r>
                          <m:r>
                            <a:rPr lang="en-US" sz="1000" b="1" i="1" smtClean="0">
                              <a:solidFill>
                                <a:schemeClr val="tx1"/>
                              </a:solidFill>
                              <a:latin typeface="Cambria Math" panose="02040503050406030204" pitchFamily="18" charset="0"/>
                              <a:ea typeface="+mn-ea"/>
                              <a:cs typeface="+mn-cs"/>
                            </a:rPr>
                            <m:t>+</m:t>
                          </m:r>
                          <m:r>
                            <a:rPr lang="en-US" sz="1000" b="1" i="1" smtClean="0">
                              <a:solidFill>
                                <a:schemeClr val="tx1"/>
                              </a:solidFill>
                              <a:latin typeface="Cambria Math" panose="02040503050406030204" pitchFamily="18" charset="0"/>
                              <a:ea typeface="+mn-ea"/>
                              <a:cs typeface="+mn-cs"/>
                            </a:rPr>
                            <m:t>𝑭𝑷</m:t>
                          </m:r>
                          <m:r>
                            <a:rPr lang="en-US" sz="1000" b="1" i="1" smtClean="0">
                              <a:solidFill>
                                <a:schemeClr val="tx1"/>
                              </a:solidFill>
                              <a:latin typeface="Cambria Math" panose="02040503050406030204" pitchFamily="18" charset="0"/>
                              <a:ea typeface="+mn-ea"/>
                              <a:cs typeface="+mn-cs"/>
                            </a:rPr>
                            <m:t>+</m:t>
                          </m:r>
                          <m:r>
                            <a:rPr lang="en-US" sz="1000" b="1" i="1" smtClean="0">
                              <a:solidFill>
                                <a:schemeClr val="tx1"/>
                              </a:solidFill>
                              <a:latin typeface="Cambria Math" panose="02040503050406030204" pitchFamily="18" charset="0"/>
                              <a:ea typeface="+mn-ea"/>
                              <a:cs typeface="+mn-cs"/>
                            </a:rPr>
                            <m:t>𝑭𝑵</m:t>
                          </m:r>
                        </m:den>
                      </m:f>
                    </m:oMath>
                  </m:oMathPara>
                </a14:m>
                <a:endParaRPr lang="en-US" sz="1000" b="1" dirty="0">
                  <a:solidFill>
                    <a:schemeClr val="tx1"/>
                  </a:solidFill>
                  <a:ea typeface="+mn-ea"/>
                  <a:cs typeface="+mn-cs"/>
                </a:endParaRPr>
              </a:p>
              <a:p>
                <a:pPr marL="171450" marR="0" indent="-17145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pPr>
                <a:r>
                  <a:rPr lang="en-US" sz="1000" b="1" dirty="0">
                    <a:solidFill>
                      <a:schemeClr val="tx1"/>
                    </a:solidFill>
                  </a:rPr>
                  <a:t>True Positive Rate (TPR): </a:t>
                </a:r>
                <a:r>
                  <a:rPr lang="en-US" sz="1000" dirty="0">
                    <a:solidFill>
                      <a:schemeClr val="tx1"/>
                    </a:solidFill>
                  </a:rPr>
                  <a:t>Measure of how many positive values out of all positives values have been correctly predicted. Also called as Sensitivity </a:t>
                </a:r>
              </a:p>
              <a:p>
                <a:pPr marR="0" algn="l" defTabSz="914400" rtl="0" eaLnBrk="1" fontAlgn="base" latinLnBrk="0" hangingPunct="1">
                  <a:lnSpc>
                    <a:spcPct val="100000"/>
                  </a:lnSpc>
                  <a:spcBef>
                    <a:spcPts val="600"/>
                  </a:spcBef>
                  <a:spcAft>
                    <a:spcPct val="0"/>
                  </a:spcAft>
                  <a:buClrTx/>
                  <a:buSzTx/>
                  <a:tabLst/>
                </a:pPr>
                <a14:m>
                  <m:oMathPara xmlns:m="http://schemas.openxmlformats.org/officeDocument/2006/math">
                    <m:oMathParaPr>
                      <m:jc m:val="centerGroup"/>
                    </m:oMathParaPr>
                    <m:oMath xmlns:m="http://schemas.openxmlformats.org/officeDocument/2006/math">
                      <m:r>
                        <a:rPr lang="en-US" sz="1000" b="1" i="1" smtClean="0">
                          <a:solidFill>
                            <a:schemeClr val="tx1"/>
                          </a:solidFill>
                          <a:latin typeface="Cambria Math" panose="02040503050406030204" pitchFamily="18" charset="0"/>
                          <a:ea typeface="+mn-ea"/>
                          <a:cs typeface="+mn-cs"/>
                        </a:rPr>
                        <m:t>𝑻𝑷𝑹</m:t>
                      </m:r>
                      <m:r>
                        <a:rPr lang="en-US" sz="1000" b="1" i="1" smtClean="0">
                          <a:solidFill>
                            <a:schemeClr val="tx1"/>
                          </a:solidFill>
                          <a:latin typeface="Cambria Math" panose="02040503050406030204" pitchFamily="18" charset="0"/>
                          <a:ea typeface="+mn-ea"/>
                          <a:cs typeface="+mn-cs"/>
                        </a:rPr>
                        <m:t>= </m:t>
                      </m:r>
                      <m:f>
                        <m:fPr>
                          <m:ctrlPr>
                            <a:rPr lang="en-US" sz="1000" b="1" i="1" smtClean="0">
                              <a:solidFill>
                                <a:schemeClr val="tx1"/>
                              </a:solidFill>
                              <a:latin typeface="Cambria Math" panose="02040503050406030204" pitchFamily="18" charset="0"/>
                              <a:ea typeface="+mn-ea"/>
                              <a:cs typeface="+mn-cs"/>
                            </a:rPr>
                          </m:ctrlPr>
                        </m:fPr>
                        <m:num>
                          <m:r>
                            <a:rPr lang="en-US" sz="1000" b="1" i="1" smtClean="0">
                              <a:solidFill>
                                <a:schemeClr val="tx1"/>
                              </a:solidFill>
                              <a:latin typeface="Cambria Math" panose="02040503050406030204" pitchFamily="18" charset="0"/>
                              <a:ea typeface="+mn-ea"/>
                              <a:cs typeface="+mn-cs"/>
                            </a:rPr>
                            <m:t>𝑻𝑷</m:t>
                          </m:r>
                        </m:num>
                        <m:den>
                          <m:r>
                            <a:rPr lang="en-US" sz="1000" b="1" i="1" smtClean="0">
                              <a:solidFill>
                                <a:schemeClr val="tx1"/>
                              </a:solidFill>
                              <a:latin typeface="Cambria Math" panose="02040503050406030204" pitchFamily="18" charset="0"/>
                              <a:ea typeface="+mn-ea"/>
                              <a:cs typeface="+mn-cs"/>
                            </a:rPr>
                            <m:t>𝑻𝑷</m:t>
                          </m:r>
                          <m:r>
                            <a:rPr lang="en-US" sz="1000" b="1" i="1" smtClean="0">
                              <a:solidFill>
                                <a:schemeClr val="tx1"/>
                              </a:solidFill>
                              <a:latin typeface="Cambria Math" panose="02040503050406030204" pitchFamily="18" charset="0"/>
                              <a:ea typeface="+mn-ea"/>
                              <a:cs typeface="+mn-cs"/>
                            </a:rPr>
                            <m:t>+</m:t>
                          </m:r>
                          <m:r>
                            <a:rPr lang="en-US" sz="1000" b="1" i="1" smtClean="0">
                              <a:solidFill>
                                <a:schemeClr val="tx1"/>
                              </a:solidFill>
                              <a:latin typeface="Cambria Math" panose="02040503050406030204" pitchFamily="18" charset="0"/>
                              <a:ea typeface="+mn-ea"/>
                              <a:cs typeface="+mn-cs"/>
                            </a:rPr>
                            <m:t>𝑭𝑵</m:t>
                          </m:r>
                        </m:den>
                      </m:f>
                    </m:oMath>
                  </m:oMathPara>
                </a14:m>
                <a:endParaRPr lang="en-US" sz="1000" b="1" dirty="0">
                  <a:solidFill>
                    <a:schemeClr val="tx1"/>
                  </a:solidFill>
                  <a:latin typeface="+mn-lt"/>
                  <a:ea typeface="+mn-ea"/>
                  <a:cs typeface="+mn-cs"/>
                </a:endParaRPr>
              </a:p>
              <a:p>
                <a:pPr marL="171450" marR="0" indent="-17145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pPr>
                <a:r>
                  <a:rPr lang="en-US" sz="1000" b="1" dirty="0">
                    <a:solidFill>
                      <a:schemeClr val="tx1"/>
                    </a:solidFill>
                  </a:rPr>
                  <a:t>False Positive Rate (FPR): </a:t>
                </a:r>
                <a:r>
                  <a:rPr lang="en-US" sz="1000" dirty="0">
                    <a:solidFill>
                      <a:schemeClr val="tx1"/>
                    </a:solidFill>
                  </a:rPr>
                  <a:t>Measure of how many negative values of all negative values been incorrectly predicted</a:t>
                </a:r>
              </a:p>
              <a:p>
                <a:pPr marR="0" algn="l" defTabSz="914400" rtl="0" eaLnBrk="1" fontAlgn="base" latinLnBrk="0" hangingPunct="1">
                  <a:lnSpc>
                    <a:spcPct val="100000"/>
                  </a:lnSpc>
                  <a:spcBef>
                    <a:spcPts val="600"/>
                  </a:spcBef>
                  <a:spcAft>
                    <a:spcPct val="0"/>
                  </a:spcAft>
                  <a:buClrTx/>
                  <a:buSzTx/>
                  <a:tabLst/>
                </a:pPr>
                <a14:m>
                  <m:oMathPara xmlns:m="http://schemas.openxmlformats.org/officeDocument/2006/math">
                    <m:oMathParaPr>
                      <m:jc m:val="centerGroup"/>
                    </m:oMathParaPr>
                    <m:oMath xmlns:m="http://schemas.openxmlformats.org/officeDocument/2006/math">
                      <m:r>
                        <a:rPr lang="en-US" sz="1000" b="1" i="1" smtClean="0">
                          <a:solidFill>
                            <a:schemeClr val="tx1"/>
                          </a:solidFill>
                          <a:latin typeface="Cambria Math" panose="02040503050406030204" pitchFamily="18" charset="0"/>
                          <a:ea typeface="+mn-ea"/>
                          <a:cs typeface="+mn-cs"/>
                        </a:rPr>
                        <m:t>𝑭𝑷𝑹</m:t>
                      </m:r>
                      <m:r>
                        <a:rPr lang="en-US" sz="1000" b="1" i="1" smtClean="0">
                          <a:solidFill>
                            <a:schemeClr val="tx1"/>
                          </a:solidFill>
                          <a:latin typeface="Cambria Math" panose="02040503050406030204" pitchFamily="18" charset="0"/>
                          <a:ea typeface="+mn-ea"/>
                          <a:cs typeface="+mn-cs"/>
                        </a:rPr>
                        <m:t>= </m:t>
                      </m:r>
                      <m:f>
                        <m:fPr>
                          <m:ctrlPr>
                            <a:rPr lang="en-US" sz="1000" b="1" i="1" smtClean="0">
                              <a:solidFill>
                                <a:schemeClr val="tx1"/>
                              </a:solidFill>
                              <a:latin typeface="Cambria Math" panose="02040503050406030204" pitchFamily="18" charset="0"/>
                              <a:ea typeface="+mn-ea"/>
                              <a:cs typeface="+mn-cs"/>
                            </a:rPr>
                          </m:ctrlPr>
                        </m:fPr>
                        <m:num>
                          <m:r>
                            <a:rPr lang="en-US" sz="1000" b="1" i="1" smtClean="0">
                              <a:solidFill>
                                <a:schemeClr val="tx1"/>
                              </a:solidFill>
                              <a:latin typeface="Cambria Math" panose="02040503050406030204" pitchFamily="18" charset="0"/>
                              <a:ea typeface="+mn-ea"/>
                              <a:cs typeface="+mn-cs"/>
                            </a:rPr>
                            <m:t>𝑭𝑷</m:t>
                          </m:r>
                        </m:num>
                        <m:den>
                          <m:r>
                            <a:rPr lang="en-US" sz="1000" b="1" i="1" smtClean="0">
                              <a:solidFill>
                                <a:schemeClr val="tx1"/>
                              </a:solidFill>
                              <a:latin typeface="Cambria Math" panose="02040503050406030204" pitchFamily="18" charset="0"/>
                              <a:ea typeface="+mn-ea"/>
                              <a:cs typeface="+mn-cs"/>
                            </a:rPr>
                            <m:t>𝑭𝑷</m:t>
                          </m:r>
                          <m:r>
                            <a:rPr lang="en-US" sz="1000" b="1" i="1" smtClean="0">
                              <a:solidFill>
                                <a:schemeClr val="tx1"/>
                              </a:solidFill>
                              <a:latin typeface="Cambria Math" panose="02040503050406030204" pitchFamily="18" charset="0"/>
                              <a:ea typeface="+mn-ea"/>
                              <a:cs typeface="+mn-cs"/>
                            </a:rPr>
                            <m:t>+</m:t>
                          </m:r>
                          <m:r>
                            <a:rPr lang="en-US" sz="1000" b="1" i="1" smtClean="0">
                              <a:solidFill>
                                <a:schemeClr val="tx1"/>
                              </a:solidFill>
                              <a:latin typeface="Cambria Math" panose="02040503050406030204" pitchFamily="18" charset="0"/>
                              <a:ea typeface="+mn-ea"/>
                              <a:cs typeface="+mn-cs"/>
                            </a:rPr>
                            <m:t>𝑻𝑵</m:t>
                          </m:r>
                        </m:den>
                      </m:f>
                    </m:oMath>
                  </m:oMathPara>
                </a14:m>
                <a:endParaRPr lang="en-US" sz="1000" b="1" dirty="0">
                  <a:solidFill>
                    <a:schemeClr val="tx1"/>
                  </a:solidFill>
                  <a:latin typeface="+mn-lt"/>
                  <a:ea typeface="+mn-ea"/>
                  <a:cs typeface="+mn-cs"/>
                </a:endParaRPr>
              </a:p>
              <a:p>
                <a:pPr marL="171450" marR="0" indent="-17145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pPr>
                <a:r>
                  <a:rPr lang="en-US" sz="1000" b="1" dirty="0">
                    <a:solidFill>
                      <a:schemeClr val="tx1"/>
                    </a:solidFill>
                  </a:rPr>
                  <a:t>True Negative Rate (TNR): </a:t>
                </a:r>
                <a:r>
                  <a:rPr lang="en-US" sz="1000" dirty="0">
                    <a:solidFill>
                      <a:schemeClr val="tx1"/>
                    </a:solidFill>
                  </a:rPr>
                  <a:t>Measure of how many negative values of all negative values have been correctly predicted. Also called as Specificity</a:t>
                </a:r>
              </a:p>
              <a:p>
                <a:pPr marR="0" algn="l" defTabSz="914400" rtl="0" eaLnBrk="1" fontAlgn="base" latinLnBrk="0" hangingPunct="1">
                  <a:lnSpc>
                    <a:spcPct val="100000"/>
                  </a:lnSpc>
                  <a:spcBef>
                    <a:spcPts val="600"/>
                  </a:spcBef>
                  <a:spcAft>
                    <a:spcPct val="0"/>
                  </a:spcAft>
                  <a:buClrTx/>
                  <a:buSzTx/>
                  <a:tabLst/>
                </a:pPr>
                <a14:m>
                  <m:oMathPara xmlns:m="http://schemas.openxmlformats.org/officeDocument/2006/math">
                    <m:oMathParaPr>
                      <m:jc m:val="centerGroup"/>
                    </m:oMathParaPr>
                    <m:oMath xmlns:m="http://schemas.openxmlformats.org/officeDocument/2006/math">
                      <m:r>
                        <a:rPr lang="en-US" sz="1000" b="1" i="1" smtClean="0">
                          <a:solidFill>
                            <a:schemeClr val="tx1"/>
                          </a:solidFill>
                          <a:latin typeface="Cambria Math" panose="02040503050406030204" pitchFamily="18" charset="0"/>
                          <a:ea typeface="+mn-ea"/>
                          <a:cs typeface="+mn-cs"/>
                        </a:rPr>
                        <m:t>𝑻𝑵𝑹</m:t>
                      </m:r>
                      <m:r>
                        <a:rPr lang="en-US" sz="1000" b="1" i="1" smtClean="0">
                          <a:solidFill>
                            <a:schemeClr val="tx1"/>
                          </a:solidFill>
                          <a:latin typeface="Cambria Math" panose="02040503050406030204" pitchFamily="18" charset="0"/>
                          <a:ea typeface="+mn-ea"/>
                          <a:cs typeface="+mn-cs"/>
                        </a:rPr>
                        <m:t>= </m:t>
                      </m:r>
                      <m:f>
                        <m:fPr>
                          <m:ctrlPr>
                            <a:rPr lang="en-US" sz="1000" b="1" i="1" smtClean="0">
                              <a:solidFill>
                                <a:schemeClr val="tx1"/>
                              </a:solidFill>
                              <a:latin typeface="Cambria Math" panose="02040503050406030204" pitchFamily="18" charset="0"/>
                              <a:ea typeface="+mn-ea"/>
                              <a:cs typeface="+mn-cs"/>
                            </a:rPr>
                          </m:ctrlPr>
                        </m:fPr>
                        <m:num>
                          <m:r>
                            <a:rPr lang="en-US" sz="1000" b="1" i="1" smtClean="0">
                              <a:solidFill>
                                <a:schemeClr val="tx1"/>
                              </a:solidFill>
                              <a:latin typeface="Cambria Math" panose="02040503050406030204" pitchFamily="18" charset="0"/>
                              <a:ea typeface="+mn-ea"/>
                              <a:cs typeface="+mn-cs"/>
                            </a:rPr>
                            <m:t>𝑻𝑵</m:t>
                          </m:r>
                        </m:num>
                        <m:den>
                          <m:r>
                            <a:rPr lang="en-US" sz="1000" b="1" i="1" smtClean="0">
                              <a:solidFill>
                                <a:schemeClr val="tx1"/>
                              </a:solidFill>
                              <a:latin typeface="Cambria Math" panose="02040503050406030204" pitchFamily="18" charset="0"/>
                              <a:ea typeface="+mn-ea"/>
                              <a:cs typeface="+mn-cs"/>
                            </a:rPr>
                            <m:t>𝑻𝑵</m:t>
                          </m:r>
                          <m:r>
                            <a:rPr lang="en-US" sz="1000" b="1" i="1" smtClean="0">
                              <a:solidFill>
                                <a:schemeClr val="tx1"/>
                              </a:solidFill>
                              <a:latin typeface="Cambria Math" panose="02040503050406030204" pitchFamily="18" charset="0"/>
                              <a:ea typeface="+mn-ea"/>
                              <a:cs typeface="+mn-cs"/>
                            </a:rPr>
                            <m:t>+</m:t>
                          </m:r>
                          <m:r>
                            <a:rPr lang="en-US" sz="1000" b="1" i="1" smtClean="0">
                              <a:solidFill>
                                <a:schemeClr val="tx1"/>
                              </a:solidFill>
                              <a:latin typeface="Cambria Math" panose="02040503050406030204" pitchFamily="18" charset="0"/>
                              <a:ea typeface="+mn-ea"/>
                              <a:cs typeface="+mn-cs"/>
                            </a:rPr>
                            <m:t>𝑭𝑷</m:t>
                          </m:r>
                        </m:den>
                      </m:f>
                    </m:oMath>
                  </m:oMathPara>
                </a14:m>
                <a:endParaRPr lang="en-US" sz="1000" b="1" dirty="0">
                  <a:solidFill>
                    <a:schemeClr val="tx1"/>
                  </a:solidFill>
                  <a:latin typeface="+mn-lt"/>
                  <a:ea typeface="+mn-ea"/>
                  <a:cs typeface="+mn-cs"/>
                </a:endParaRPr>
              </a:p>
              <a:p>
                <a:pPr marL="171450" indent="-171450" algn="l" eaLnBrk="1" hangingPunct="1">
                  <a:spcBef>
                    <a:spcPts val="600"/>
                  </a:spcBef>
                  <a:buClrTx/>
                  <a:buFont typeface="Wingdings" panose="05000000000000000000" pitchFamily="2" charset="2"/>
                  <a:buChar char="§"/>
                </a:pPr>
                <a:r>
                  <a:rPr lang="en-US" sz="1000" b="1" dirty="0">
                    <a:solidFill>
                      <a:schemeClr val="tx1"/>
                    </a:solidFill>
                  </a:rPr>
                  <a:t>False Negative Rate (FNR): </a:t>
                </a:r>
                <a:r>
                  <a:rPr lang="en-US" sz="1000" dirty="0">
                    <a:solidFill>
                      <a:schemeClr val="tx1"/>
                    </a:solidFill>
                  </a:rPr>
                  <a:t>Measure of how many positive values of all positive values been incorrectly predicted</a:t>
                </a:r>
              </a:p>
              <a:p>
                <a:pPr marR="0" algn="l" defTabSz="914400" rtl="0" eaLnBrk="1" fontAlgn="base" latinLnBrk="0" hangingPunct="1">
                  <a:lnSpc>
                    <a:spcPct val="100000"/>
                  </a:lnSpc>
                  <a:spcBef>
                    <a:spcPts val="600"/>
                  </a:spcBef>
                  <a:spcAft>
                    <a:spcPct val="0"/>
                  </a:spcAft>
                  <a:buClrTx/>
                  <a:buSzTx/>
                  <a:tabLst/>
                </a:pPr>
                <a14:m>
                  <m:oMathPara xmlns:m="http://schemas.openxmlformats.org/officeDocument/2006/math">
                    <m:oMathParaPr>
                      <m:jc m:val="centerGroup"/>
                    </m:oMathParaPr>
                    <m:oMath xmlns:m="http://schemas.openxmlformats.org/officeDocument/2006/math">
                      <m:r>
                        <a:rPr lang="en-US" sz="1000" b="1" i="1" smtClean="0">
                          <a:solidFill>
                            <a:schemeClr val="tx1"/>
                          </a:solidFill>
                          <a:latin typeface="Cambria Math" panose="02040503050406030204" pitchFamily="18" charset="0"/>
                          <a:ea typeface="+mn-ea"/>
                          <a:cs typeface="+mn-cs"/>
                        </a:rPr>
                        <m:t>𝑭𝑵𝑹</m:t>
                      </m:r>
                      <m:r>
                        <a:rPr lang="en-US" sz="1000" b="1" i="1" smtClean="0">
                          <a:solidFill>
                            <a:schemeClr val="tx1"/>
                          </a:solidFill>
                          <a:latin typeface="Cambria Math" panose="02040503050406030204" pitchFamily="18" charset="0"/>
                          <a:ea typeface="+mn-ea"/>
                          <a:cs typeface="+mn-cs"/>
                        </a:rPr>
                        <m:t>= </m:t>
                      </m:r>
                      <m:f>
                        <m:fPr>
                          <m:ctrlPr>
                            <a:rPr lang="en-US" sz="1000" b="1" i="1" smtClean="0">
                              <a:solidFill>
                                <a:schemeClr val="tx1"/>
                              </a:solidFill>
                              <a:latin typeface="Cambria Math" panose="02040503050406030204" pitchFamily="18" charset="0"/>
                              <a:ea typeface="+mn-ea"/>
                              <a:cs typeface="+mn-cs"/>
                            </a:rPr>
                          </m:ctrlPr>
                        </m:fPr>
                        <m:num>
                          <m:r>
                            <a:rPr lang="en-US" sz="1000" b="1" i="1" smtClean="0">
                              <a:solidFill>
                                <a:schemeClr val="tx1"/>
                              </a:solidFill>
                              <a:latin typeface="Cambria Math" panose="02040503050406030204" pitchFamily="18" charset="0"/>
                              <a:ea typeface="+mn-ea"/>
                              <a:cs typeface="+mn-cs"/>
                            </a:rPr>
                            <m:t>𝑭𝑵</m:t>
                          </m:r>
                        </m:num>
                        <m:den>
                          <m:r>
                            <a:rPr lang="en-US" sz="1000" b="1" i="1" smtClean="0">
                              <a:solidFill>
                                <a:schemeClr val="tx1"/>
                              </a:solidFill>
                              <a:latin typeface="Cambria Math" panose="02040503050406030204" pitchFamily="18" charset="0"/>
                              <a:ea typeface="+mn-ea"/>
                              <a:cs typeface="+mn-cs"/>
                            </a:rPr>
                            <m:t>𝑭𝑵</m:t>
                          </m:r>
                          <m:r>
                            <a:rPr lang="en-US" sz="1000" b="1" i="1" smtClean="0">
                              <a:solidFill>
                                <a:schemeClr val="tx1"/>
                              </a:solidFill>
                              <a:latin typeface="Cambria Math" panose="02040503050406030204" pitchFamily="18" charset="0"/>
                              <a:ea typeface="+mn-ea"/>
                              <a:cs typeface="+mn-cs"/>
                            </a:rPr>
                            <m:t>+</m:t>
                          </m:r>
                          <m:r>
                            <a:rPr lang="en-US" sz="1000" b="1" i="1" smtClean="0">
                              <a:solidFill>
                                <a:schemeClr val="tx1"/>
                              </a:solidFill>
                              <a:latin typeface="Cambria Math" panose="02040503050406030204" pitchFamily="18" charset="0"/>
                              <a:ea typeface="+mn-ea"/>
                              <a:cs typeface="+mn-cs"/>
                            </a:rPr>
                            <m:t>𝑻𝑷</m:t>
                          </m:r>
                        </m:den>
                      </m:f>
                    </m:oMath>
                  </m:oMathPara>
                </a14:m>
                <a:endParaRPr lang="en-US" sz="1000" b="1" dirty="0">
                  <a:solidFill>
                    <a:schemeClr val="tx1"/>
                  </a:solidFill>
                  <a:latin typeface="+mn-lt"/>
                  <a:ea typeface="+mn-ea"/>
                  <a:cs typeface="+mn-cs"/>
                </a:endParaRPr>
              </a:p>
              <a:p>
                <a:pPr marL="171450" marR="0" indent="-171450" algn="l" defTabSz="914400" rtl="0" eaLnBrk="1" fontAlgn="base" latinLnBrk="0" hangingPunct="1">
                  <a:lnSpc>
                    <a:spcPct val="100000"/>
                  </a:lnSpc>
                  <a:spcBef>
                    <a:spcPts val="600"/>
                  </a:spcBef>
                  <a:spcAft>
                    <a:spcPct val="0"/>
                  </a:spcAft>
                  <a:buClrTx/>
                  <a:buSzTx/>
                  <a:buFont typeface="Arial" panose="020B0604020202020204" pitchFamily="34" charset="0"/>
                  <a:buChar char="•"/>
                  <a:tabLst/>
                </a:pPr>
                <a:r>
                  <a:rPr lang="en-US" sz="1000" b="1" dirty="0">
                    <a:solidFill>
                      <a:schemeClr val="tx1"/>
                    </a:solidFill>
                    <a:latin typeface="+mn-lt"/>
                    <a:ea typeface="+mn-ea"/>
                    <a:cs typeface="+mn-cs"/>
                  </a:rPr>
                  <a:t>Precision: </a:t>
                </a:r>
                <a:r>
                  <a:rPr lang="en-US" sz="1000" dirty="0">
                    <a:solidFill>
                      <a:schemeClr val="tx1"/>
                    </a:solidFill>
                    <a:latin typeface="+mn-lt"/>
                    <a:ea typeface="+mn-ea"/>
                    <a:cs typeface="+mn-cs"/>
                  </a:rPr>
                  <a:t>Measure of how many values, of all predicted positives are actually positive</a:t>
                </a:r>
              </a:p>
              <a:p>
                <a:pPr marR="0" algn="l" defTabSz="914400" rtl="0" eaLnBrk="1" fontAlgn="base" latinLnBrk="0" hangingPunct="1">
                  <a:lnSpc>
                    <a:spcPct val="100000"/>
                  </a:lnSpc>
                  <a:spcBef>
                    <a:spcPts val="600"/>
                  </a:spcBef>
                  <a:spcAft>
                    <a:spcPct val="0"/>
                  </a:spcAft>
                  <a:buClrTx/>
                  <a:buSzTx/>
                  <a:tabLst/>
                </a:pPr>
                <a14:m>
                  <m:oMathPara xmlns:m="http://schemas.openxmlformats.org/officeDocument/2006/math">
                    <m:oMathParaPr>
                      <m:jc m:val="centerGroup"/>
                    </m:oMathParaPr>
                    <m:oMath xmlns:m="http://schemas.openxmlformats.org/officeDocument/2006/math">
                      <m:r>
                        <a:rPr lang="en-US" sz="1000" b="1" i="1" smtClean="0">
                          <a:solidFill>
                            <a:schemeClr val="tx1"/>
                          </a:solidFill>
                          <a:latin typeface="Cambria Math" panose="02040503050406030204" pitchFamily="18" charset="0"/>
                          <a:ea typeface="+mn-ea"/>
                          <a:cs typeface="+mn-cs"/>
                        </a:rPr>
                        <m:t>𝑷𝒓𝒆𝒄𝒊𝒔𝒊𝒐𝒏</m:t>
                      </m:r>
                      <m:r>
                        <a:rPr lang="en-US" sz="1000" b="1" i="1" smtClean="0">
                          <a:solidFill>
                            <a:schemeClr val="tx1"/>
                          </a:solidFill>
                          <a:latin typeface="Cambria Math" panose="02040503050406030204" pitchFamily="18" charset="0"/>
                          <a:ea typeface="+mn-ea"/>
                          <a:cs typeface="+mn-cs"/>
                        </a:rPr>
                        <m:t>= </m:t>
                      </m:r>
                      <m:f>
                        <m:fPr>
                          <m:ctrlPr>
                            <a:rPr lang="en-US" sz="1000" b="1" i="1" smtClean="0">
                              <a:solidFill>
                                <a:schemeClr val="tx1"/>
                              </a:solidFill>
                              <a:latin typeface="Cambria Math" panose="02040503050406030204" pitchFamily="18" charset="0"/>
                              <a:ea typeface="+mn-ea"/>
                              <a:cs typeface="+mn-cs"/>
                            </a:rPr>
                          </m:ctrlPr>
                        </m:fPr>
                        <m:num>
                          <m:r>
                            <a:rPr lang="en-US" sz="1000" b="1" i="1" smtClean="0">
                              <a:solidFill>
                                <a:schemeClr val="tx1"/>
                              </a:solidFill>
                              <a:latin typeface="Cambria Math" panose="02040503050406030204" pitchFamily="18" charset="0"/>
                              <a:ea typeface="+mn-ea"/>
                              <a:cs typeface="+mn-cs"/>
                            </a:rPr>
                            <m:t>𝑻𝑷</m:t>
                          </m:r>
                        </m:num>
                        <m:den>
                          <m:r>
                            <a:rPr lang="en-US" sz="1000" b="1" i="1" smtClean="0">
                              <a:solidFill>
                                <a:schemeClr val="tx1"/>
                              </a:solidFill>
                              <a:latin typeface="Cambria Math" panose="02040503050406030204" pitchFamily="18" charset="0"/>
                              <a:ea typeface="+mn-ea"/>
                              <a:cs typeface="+mn-cs"/>
                            </a:rPr>
                            <m:t>𝑻𝑷</m:t>
                          </m:r>
                          <m:r>
                            <a:rPr lang="en-US" sz="1000" b="1" i="1" smtClean="0">
                              <a:solidFill>
                                <a:schemeClr val="tx1"/>
                              </a:solidFill>
                              <a:latin typeface="Cambria Math" panose="02040503050406030204" pitchFamily="18" charset="0"/>
                              <a:ea typeface="+mn-ea"/>
                              <a:cs typeface="+mn-cs"/>
                            </a:rPr>
                            <m:t>+</m:t>
                          </m:r>
                          <m:r>
                            <a:rPr lang="en-US" sz="1000" b="1" i="1" smtClean="0">
                              <a:solidFill>
                                <a:schemeClr val="tx1"/>
                              </a:solidFill>
                              <a:latin typeface="Cambria Math" panose="02040503050406030204" pitchFamily="18" charset="0"/>
                              <a:ea typeface="+mn-ea"/>
                              <a:cs typeface="+mn-cs"/>
                            </a:rPr>
                            <m:t>𝑭𝑷</m:t>
                          </m:r>
                        </m:den>
                      </m:f>
                    </m:oMath>
                  </m:oMathPara>
                </a14:m>
                <a:endParaRPr lang="en-US" sz="1000" b="1" dirty="0">
                  <a:solidFill>
                    <a:schemeClr val="tx1"/>
                  </a:solidFill>
                  <a:latin typeface="+mn-lt"/>
                  <a:ea typeface="+mn-ea"/>
                  <a:cs typeface="+mn-cs"/>
                </a:endParaRPr>
              </a:p>
              <a:p>
                <a:pPr marL="171450" marR="0" indent="-17145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pPr>
                <a:r>
                  <a:rPr lang="en-US" sz="1000" b="1" dirty="0">
                    <a:solidFill>
                      <a:schemeClr val="tx1"/>
                    </a:solidFill>
                  </a:rPr>
                  <a:t>F Score: </a:t>
                </a:r>
                <a:r>
                  <a:rPr lang="en-US" sz="1000" dirty="0">
                    <a:solidFill>
                      <a:schemeClr val="tx1"/>
                    </a:solidFill>
                  </a:rPr>
                  <a:t>It is harmonic mean of precision and sensitivity. Higher the value of F score, better the model</a:t>
                </a:r>
              </a:p>
              <a:p>
                <a:pPr marR="0" algn="l" defTabSz="914400" rtl="0" eaLnBrk="1" fontAlgn="base" latinLnBrk="0" hangingPunct="1">
                  <a:lnSpc>
                    <a:spcPct val="100000"/>
                  </a:lnSpc>
                  <a:spcBef>
                    <a:spcPts val="600"/>
                  </a:spcBef>
                  <a:spcAft>
                    <a:spcPct val="0"/>
                  </a:spcAft>
                  <a:buClrTx/>
                  <a:buSzTx/>
                  <a:tabLst/>
                </a:pPr>
                <a14:m>
                  <m:oMathPara xmlns:m="http://schemas.openxmlformats.org/officeDocument/2006/math">
                    <m:oMathParaPr>
                      <m:jc m:val="centerGroup"/>
                    </m:oMathParaPr>
                    <m:oMath xmlns:m="http://schemas.openxmlformats.org/officeDocument/2006/math">
                      <m:r>
                        <a:rPr lang="en-US" sz="1000" b="1" i="1" smtClean="0">
                          <a:solidFill>
                            <a:schemeClr val="tx1"/>
                          </a:solidFill>
                          <a:latin typeface="Cambria Math" panose="02040503050406030204" pitchFamily="18" charset="0"/>
                          <a:ea typeface="+mn-ea"/>
                          <a:cs typeface="+mn-cs"/>
                        </a:rPr>
                        <m:t>𝑭</m:t>
                      </m:r>
                      <m:r>
                        <a:rPr lang="en-US" sz="1000" b="1" i="1" smtClean="0">
                          <a:solidFill>
                            <a:schemeClr val="tx1"/>
                          </a:solidFill>
                          <a:latin typeface="Cambria Math" panose="02040503050406030204" pitchFamily="18" charset="0"/>
                          <a:ea typeface="+mn-ea"/>
                          <a:cs typeface="+mn-cs"/>
                        </a:rPr>
                        <m:t> </m:t>
                      </m:r>
                      <m:r>
                        <a:rPr lang="en-US" sz="1000" b="1" i="1" smtClean="0">
                          <a:solidFill>
                            <a:schemeClr val="tx1"/>
                          </a:solidFill>
                          <a:latin typeface="Cambria Math" panose="02040503050406030204" pitchFamily="18" charset="0"/>
                          <a:ea typeface="+mn-ea"/>
                          <a:cs typeface="+mn-cs"/>
                        </a:rPr>
                        <m:t>𝑺𝒄𝒐𝒓𝒆</m:t>
                      </m:r>
                      <m:r>
                        <a:rPr lang="en-US" sz="1000" b="1" i="1" smtClean="0">
                          <a:solidFill>
                            <a:schemeClr val="tx1"/>
                          </a:solidFill>
                          <a:latin typeface="Cambria Math" panose="02040503050406030204" pitchFamily="18" charset="0"/>
                          <a:ea typeface="+mn-ea"/>
                          <a:cs typeface="+mn-cs"/>
                        </a:rPr>
                        <m:t>= </m:t>
                      </m:r>
                      <m:f>
                        <m:fPr>
                          <m:ctrlPr>
                            <a:rPr lang="en-US" sz="1000" b="1" i="1" smtClean="0">
                              <a:solidFill>
                                <a:schemeClr val="tx1"/>
                              </a:solidFill>
                              <a:latin typeface="Cambria Math" panose="02040503050406030204" pitchFamily="18" charset="0"/>
                              <a:ea typeface="+mn-ea"/>
                              <a:cs typeface="+mn-cs"/>
                            </a:rPr>
                          </m:ctrlPr>
                        </m:fPr>
                        <m:num>
                          <m:r>
                            <a:rPr lang="en-US" sz="1000" b="1" i="1" smtClean="0">
                              <a:solidFill>
                                <a:schemeClr val="tx1"/>
                              </a:solidFill>
                              <a:latin typeface="Cambria Math" panose="02040503050406030204" pitchFamily="18" charset="0"/>
                              <a:ea typeface="+mn-ea"/>
                              <a:cs typeface="+mn-cs"/>
                            </a:rPr>
                            <m:t>𝟐</m:t>
                          </m:r>
                          <m:r>
                            <a:rPr lang="en-US" sz="1000" b="1" i="1" smtClean="0">
                              <a:solidFill>
                                <a:schemeClr val="tx1"/>
                              </a:solidFill>
                              <a:latin typeface="Cambria Math" panose="02040503050406030204" pitchFamily="18" charset="0"/>
                              <a:ea typeface="+mn-ea"/>
                              <a:cs typeface="+mn-cs"/>
                            </a:rPr>
                            <m:t> (</m:t>
                          </m:r>
                          <m:r>
                            <a:rPr lang="en-US" sz="1000" b="1" i="1" smtClean="0">
                              <a:solidFill>
                                <a:schemeClr val="tx1"/>
                              </a:solidFill>
                              <a:latin typeface="Cambria Math" panose="02040503050406030204" pitchFamily="18" charset="0"/>
                              <a:ea typeface="+mn-ea"/>
                              <a:cs typeface="+mn-cs"/>
                            </a:rPr>
                            <m:t>𝑺𝒆𝒏𝒔𝒊𝒕𝒊𝒗𝒊𝒕𝒚</m:t>
                          </m:r>
                          <m:r>
                            <a:rPr lang="en-US" sz="1000" b="1" i="1" smtClean="0">
                              <a:solidFill>
                                <a:schemeClr val="tx1"/>
                              </a:solidFill>
                              <a:latin typeface="Cambria Math" panose="02040503050406030204" pitchFamily="18" charset="0"/>
                              <a:ea typeface="+mn-ea"/>
                              <a:cs typeface="+mn-cs"/>
                            </a:rPr>
                            <m:t> ∗</m:t>
                          </m:r>
                          <m:r>
                            <a:rPr lang="en-US" sz="1000" b="1" i="1" smtClean="0">
                              <a:solidFill>
                                <a:schemeClr val="tx1"/>
                              </a:solidFill>
                              <a:latin typeface="Cambria Math" panose="02040503050406030204" pitchFamily="18" charset="0"/>
                              <a:ea typeface="+mn-ea"/>
                              <a:cs typeface="+mn-cs"/>
                            </a:rPr>
                            <m:t>𝑷𝒓𝒆𝒄𝒊𝒔𝒊𝒐𝒏</m:t>
                          </m:r>
                          <m:r>
                            <a:rPr lang="en-US" sz="1000" b="1" i="1" smtClean="0">
                              <a:solidFill>
                                <a:schemeClr val="tx1"/>
                              </a:solidFill>
                              <a:latin typeface="Cambria Math" panose="02040503050406030204" pitchFamily="18" charset="0"/>
                              <a:ea typeface="+mn-ea"/>
                              <a:cs typeface="+mn-cs"/>
                            </a:rPr>
                            <m:t>)</m:t>
                          </m:r>
                        </m:num>
                        <m:den>
                          <m:r>
                            <a:rPr lang="en-US" sz="1000" b="1" i="1" smtClean="0">
                              <a:solidFill>
                                <a:schemeClr val="tx1"/>
                              </a:solidFill>
                              <a:latin typeface="Cambria Math" panose="02040503050406030204" pitchFamily="18" charset="0"/>
                              <a:ea typeface="+mn-ea"/>
                              <a:cs typeface="+mn-cs"/>
                            </a:rPr>
                            <m:t>𝑺𝒆𝒏𝒔𝒊𝒕𝒊𝒗𝒊𝒕𝒚</m:t>
                          </m:r>
                          <m:r>
                            <a:rPr lang="en-US" sz="1000" b="1" i="1" smtClean="0">
                              <a:solidFill>
                                <a:schemeClr val="tx1"/>
                              </a:solidFill>
                              <a:latin typeface="Cambria Math" panose="02040503050406030204" pitchFamily="18" charset="0"/>
                              <a:ea typeface="+mn-ea"/>
                              <a:cs typeface="+mn-cs"/>
                            </a:rPr>
                            <m:t>+</m:t>
                          </m:r>
                          <m:r>
                            <a:rPr lang="en-US" sz="1000" b="1" i="1" smtClean="0">
                              <a:solidFill>
                                <a:schemeClr val="tx1"/>
                              </a:solidFill>
                              <a:latin typeface="Cambria Math" panose="02040503050406030204" pitchFamily="18" charset="0"/>
                              <a:ea typeface="+mn-ea"/>
                              <a:cs typeface="+mn-cs"/>
                            </a:rPr>
                            <m:t>𝑷𝒓𝒆𝒄𝒊𝒔𝒊𝒐𝒏</m:t>
                          </m:r>
                        </m:den>
                      </m:f>
                    </m:oMath>
                  </m:oMathPara>
                </a14:m>
                <a:endParaRPr lang="en-US" sz="1000" b="1" dirty="0">
                  <a:solidFill>
                    <a:schemeClr val="tx1"/>
                  </a:solidFill>
                  <a:latin typeface="+mn-lt"/>
                  <a:ea typeface="+mn-ea"/>
                  <a:cs typeface="+mn-cs"/>
                </a:endParaRPr>
              </a:p>
            </p:txBody>
          </p:sp>
        </mc:Choice>
        <mc:Fallback xmlns="">
          <p:sp>
            <p:nvSpPr>
              <p:cNvPr id="5" name="Rectangle: Rounded Corners 4">
                <a:extLst>
                  <a:ext uri="{FF2B5EF4-FFF2-40B4-BE49-F238E27FC236}">
                    <a16:creationId xmlns:a16="http://schemas.microsoft.com/office/drawing/2014/main" id="{CF1CB15D-CC63-4003-A0C4-07ED87BE7C8E}"/>
                  </a:ext>
                </a:extLst>
              </p:cNvPr>
              <p:cNvSpPr>
                <a:spLocks noRot="1" noChangeAspect="1" noMove="1" noResize="1" noEditPoints="1" noAdjustHandles="1" noChangeArrowheads="1" noChangeShapeType="1" noTextEdit="1"/>
              </p:cNvSpPr>
              <p:nvPr/>
            </p:nvSpPr>
            <p:spPr bwMode="auto">
              <a:xfrm>
                <a:off x="303212" y="1524000"/>
                <a:ext cx="4343400" cy="4953000"/>
              </a:xfrm>
              <a:prstGeom prst="roundRect">
                <a:avLst>
                  <a:gd name="adj" fmla="val 4400"/>
                </a:avLst>
              </a:prstGeom>
              <a:blipFill>
                <a:blip r:embed="rId2"/>
                <a:stretch>
                  <a:fillRect/>
                </a:stretch>
              </a:blipFill>
              <a:ln>
                <a:noFill/>
                <a:headEnd type="none" w="med" len="med"/>
                <a:tailEnd type="none" w="med" len="med"/>
              </a:ln>
              <a:effectLst/>
            </p:spPr>
            <p:txBody>
              <a:bodyPr/>
              <a:lstStyle/>
              <a:p>
                <a:r>
                  <a:rPr lang="en-US">
                    <a:noFill/>
                  </a:rPr>
                  <a:t> </a:t>
                </a:r>
              </a:p>
            </p:txBody>
          </p:sp>
        </mc:Fallback>
      </mc:AlternateContent>
      <p:grpSp>
        <p:nvGrpSpPr>
          <p:cNvPr id="9" name="Group 8">
            <a:extLst>
              <a:ext uri="{FF2B5EF4-FFF2-40B4-BE49-F238E27FC236}">
                <a16:creationId xmlns:a16="http://schemas.microsoft.com/office/drawing/2014/main" id="{D899B1B7-0EAA-4376-B4F1-320444B961B9}"/>
              </a:ext>
            </a:extLst>
          </p:cNvPr>
          <p:cNvGrpSpPr/>
          <p:nvPr/>
        </p:nvGrpSpPr>
        <p:grpSpPr>
          <a:xfrm>
            <a:off x="5075428" y="474009"/>
            <a:ext cx="4067176" cy="3293695"/>
            <a:chOff x="4875212" y="474009"/>
            <a:chExt cx="4067176" cy="3293695"/>
          </a:xfrm>
        </p:grpSpPr>
        <p:pic>
          <p:nvPicPr>
            <p:cNvPr id="7" name="Picture 6">
              <a:extLst>
                <a:ext uri="{FF2B5EF4-FFF2-40B4-BE49-F238E27FC236}">
                  <a16:creationId xmlns:a16="http://schemas.microsoft.com/office/drawing/2014/main" id="{5C383767-5787-42EC-A52C-0F99482BE4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5212" y="838200"/>
              <a:ext cx="4067176" cy="2929504"/>
            </a:xfrm>
            <a:prstGeom prst="rect">
              <a:avLst/>
            </a:prstGeom>
          </p:spPr>
        </p:pic>
        <p:sp>
          <p:nvSpPr>
            <p:cNvPr id="8" name="Rectangle: Rounded Corners 7">
              <a:extLst>
                <a:ext uri="{FF2B5EF4-FFF2-40B4-BE49-F238E27FC236}">
                  <a16:creationId xmlns:a16="http://schemas.microsoft.com/office/drawing/2014/main" id="{CF3B4DF9-003F-4338-B04C-5AF92114CDBF}"/>
                </a:ext>
              </a:extLst>
            </p:cNvPr>
            <p:cNvSpPr/>
            <p:nvPr/>
          </p:nvSpPr>
          <p:spPr bwMode="auto">
            <a:xfrm>
              <a:off x="5180012" y="474009"/>
              <a:ext cx="3457576" cy="364191"/>
            </a:xfrm>
            <a:prstGeom prst="roundRect">
              <a:avLst/>
            </a:prstGeom>
            <a:solidFill>
              <a:schemeClr val="bg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200" b="1" dirty="0">
                  <a:solidFill>
                    <a:schemeClr val="tx1"/>
                  </a:solidFill>
                  <a:latin typeface="+mn-lt"/>
                  <a:ea typeface="+mn-ea"/>
                  <a:cs typeface="+mn-cs"/>
                </a:rPr>
                <a:t>Receiver Operator Characteristic (ROC) Curve</a:t>
              </a:r>
            </a:p>
          </p:txBody>
        </p:sp>
      </p:grpSp>
      <p:sp>
        <p:nvSpPr>
          <p:cNvPr id="10" name="Rectangle: Rounded Corners 9">
            <a:extLst>
              <a:ext uri="{FF2B5EF4-FFF2-40B4-BE49-F238E27FC236}">
                <a16:creationId xmlns:a16="http://schemas.microsoft.com/office/drawing/2014/main" id="{2B7809BF-D118-42ED-BD7A-C09D036AED17}"/>
              </a:ext>
            </a:extLst>
          </p:cNvPr>
          <p:cNvSpPr/>
          <p:nvPr/>
        </p:nvSpPr>
        <p:spPr bwMode="auto">
          <a:xfrm>
            <a:off x="5244017" y="3920104"/>
            <a:ext cx="4343400" cy="2633096"/>
          </a:xfrm>
          <a:prstGeom prst="roundRect">
            <a:avLst>
              <a:gd name="adj" fmla="val 440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L="171450" indent="-171450" algn="l" eaLnBrk="1" hangingPunct="1">
              <a:spcBef>
                <a:spcPts val="600"/>
              </a:spcBef>
              <a:buClrTx/>
              <a:buFont typeface="Wingdings" panose="05000000000000000000" pitchFamily="2" charset="2"/>
              <a:buChar char="§"/>
            </a:pPr>
            <a:r>
              <a:rPr lang="en-US" sz="1000" dirty="0">
                <a:solidFill>
                  <a:schemeClr val="tx1"/>
                </a:solidFill>
              </a:rPr>
              <a:t>ROC determines the accuracy of a classification model at a user defined threshold value </a:t>
            </a:r>
          </a:p>
          <a:p>
            <a:pPr marL="171450" indent="-171450" algn="l" eaLnBrk="1" hangingPunct="1">
              <a:spcBef>
                <a:spcPts val="600"/>
              </a:spcBef>
              <a:buClrTx/>
              <a:buFont typeface="Wingdings" panose="05000000000000000000" pitchFamily="2" charset="2"/>
              <a:buChar char="§"/>
            </a:pPr>
            <a:r>
              <a:rPr lang="en-US" sz="1000" dirty="0">
                <a:solidFill>
                  <a:schemeClr val="tx1"/>
                </a:solidFill>
              </a:rPr>
              <a:t>It determines the model's accuracy using Area Under Curve (AUC)</a:t>
            </a:r>
          </a:p>
          <a:p>
            <a:pPr marL="171450" indent="-171450" algn="l" eaLnBrk="1" hangingPunct="1">
              <a:spcBef>
                <a:spcPts val="600"/>
              </a:spcBef>
              <a:buClrTx/>
              <a:buFont typeface="Wingdings" panose="05000000000000000000" pitchFamily="2" charset="2"/>
              <a:buChar char="§"/>
            </a:pPr>
            <a:r>
              <a:rPr lang="en-US" sz="1000" dirty="0">
                <a:solidFill>
                  <a:schemeClr val="tx1"/>
                </a:solidFill>
              </a:rPr>
              <a:t>The area under the curve (AUC), also referred to as index of accuracy (A) or concordant index, represents the performance of the ROC curve</a:t>
            </a:r>
          </a:p>
          <a:p>
            <a:pPr marL="171450" indent="-171450" algn="l" eaLnBrk="1" hangingPunct="1">
              <a:spcBef>
                <a:spcPts val="600"/>
              </a:spcBef>
              <a:buClrTx/>
              <a:buFont typeface="Wingdings" panose="05000000000000000000" pitchFamily="2" charset="2"/>
              <a:buChar char="§"/>
            </a:pPr>
            <a:r>
              <a:rPr lang="en-US" sz="1000" dirty="0">
                <a:solidFill>
                  <a:schemeClr val="tx1"/>
                </a:solidFill>
              </a:rPr>
              <a:t>Higher the area, better the model</a:t>
            </a:r>
          </a:p>
          <a:p>
            <a:pPr marL="171450" indent="-171450" algn="l" eaLnBrk="1" hangingPunct="1">
              <a:spcBef>
                <a:spcPts val="600"/>
              </a:spcBef>
              <a:buClrTx/>
              <a:buFont typeface="Wingdings" panose="05000000000000000000" pitchFamily="2" charset="2"/>
              <a:buChar char="§"/>
            </a:pPr>
            <a:r>
              <a:rPr lang="en-US" sz="1000" dirty="0">
                <a:solidFill>
                  <a:schemeClr val="tx1"/>
                </a:solidFill>
              </a:rPr>
              <a:t>ROC is plotted between True Positive Rate (Y axis) and False Positive Rate (X Axis)</a:t>
            </a:r>
          </a:p>
          <a:p>
            <a:pPr marL="171450" indent="-171450" algn="l" eaLnBrk="1" hangingPunct="1">
              <a:spcBef>
                <a:spcPts val="600"/>
              </a:spcBef>
              <a:buClrTx/>
              <a:buFont typeface="Wingdings" panose="05000000000000000000" pitchFamily="2" charset="2"/>
              <a:buChar char="§"/>
            </a:pPr>
            <a:r>
              <a:rPr lang="en-US" sz="1000" dirty="0">
                <a:solidFill>
                  <a:schemeClr val="tx1"/>
                </a:solidFill>
              </a:rPr>
              <a:t>In above plot, aim is to push the red curve toward 1 (left corner) and maximize the area under curve</a:t>
            </a:r>
          </a:p>
          <a:p>
            <a:pPr marL="171450" indent="-171450" algn="l" eaLnBrk="1" hangingPunct="1">
              <a:spcBef>
                <a:spcPts val="600"/>
              </a:spcBef>
              <a:buClrTx/>
              <a:buFont typeface="Wingdings" panose="05000000000000000000" pitchFamily="2" charset="2"/>
              <a:buChar char="§"/>
            </a:pPr>
            <a:r>
              <a:rPr lang="en-US" sz="1000" dirty="0">
                <a:solidFill>
                  <a:schemeClr val="tx1"/>
                </a:solidFill>
              </a:rPr>
              <a:t>The yellow line represents the ROC curve at 0.5 threshold - At this point, sensitivity = specificity</a:t>
            </a:r>
            <a:endParaRPr lang="en-US" sz="1000" dirty="0">
              <a:solidFill>
                <a:schemeClr val="tx1"/>
              </a:solidFill>
              <a:latin typeface="+mn-lt"/>
              <a:ea typeface="+mn-ea"/>
              <a:cs typeface="+mn-cs"/>
            </a:endParaRPr>
          </a:p>
        </p:txBody>
      </p:sp>
    </p:spTree>
    <p:extLst>
      <p:ext uri="{BB962C8B-B14F-4D97-AF65-F5344CB8AC3E}">
        <p14:creationId xmlns:p14="http://schemas.microsoft.com/office/powerpoint/2010/main" val="2762053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AC3FBB-7367-4ECF-8496-58FB720951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158" y="2895600"/>
            <a:ext cx="5715798" cy="2857899"/>
          </a:xfrm>
          <a:prstGeom prst="rect">
            <a:avLst/>
          </a:prstGeom>
        </p:spPr>
      </p:pic>
      <p:sp>
        <p:nvSpPr>
          <p:cNvPr id="4" name="Rectangle 3">
            <a:extLst>
              <a:ext uri="{FF2B5EF4-FFF2-40B4-BE49-F238E27FC236}">
                <a16:creationId xmlns:a16="http://schemas.microsoft.com/office/drawing/2014/main" id="{A08E0898-DCDA-46B5-ACB8-D67031640CA2}"/>
              </a:ext>
            </a:extLst>
          </p:cNvPr>
          <p:cNvSpPr/>
          <p:nvPr/>
        </p:nvSpPr>
        <p:spPr bwMode="auto">
          <a:xfrm>
            <a:off x="3236912" y="6629400"/>
            <a:ext cx="34290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LOGISTIC REGRESSION</a:t>
            </a:r>
          </a:p>
        </p:txBody>
      </p:sp>
      <p:sp>
        <p:nvSpPr>
          <p:cNvPr id="5" name="Rectangle 4">
            <a:extLst>
              <a:ext uri="{FF2B5EF4-FFF2-40B4-BE49-F238E27FC236}">
                <a16:creationId xmlns:a16="http://schemas.microsoft.com/office/drawing/2014/main" id="{E34F5B5D-12FF-49D3-A0F2-355DC5E854E8}"/>
              </a:ext>
            </a:extLst>
          </p:cNvPr>
          <p:cNvSpPr/>
          <p:nvPr/>
        </p:nvSpPr>
        <p:spPr bwMode="auto">
          <a:xfrm>
            <a:off x="303212" y="76200"/>
            <a:ext cx="8867776" cy="304800"/>
          </a:xfrm>
          <a:prstGeom prst="rect">
            <a:avLst/>
          </a:prstGeom>
          <a:solidFill>
            <a:srgbClr val="CBD3D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latin typeface="+mn-lt"/>
                <a:ea typeface="+mn-ea"/>
                <a:cs typeface="+mn-cs"/>
              </a:rPr>
              <a:t>MODEL VALIDATION</a:t>
            </a:r>
          </a:p>
        </p:txBody>
      </p:sp>
      <p:sp>
        <p:nvSpPr>
          <p:cNvPr id="6" name="Rectangle 5">
            <a:extLst>
              <a:ext uri="{FF2B5EF4-FFF2-40B4-BE49-F238E27FC236}">
                <a16:creationId xmlns:a16="http://schemas.microsoft.com/office/drawing/2014/main" id="{707BDE66-4F6E-4EE7-83E0-71F075355EF3}"/>
              </a:ext>
            </a:extLst>
          </p:cNvPr>
          <p:cNvSpPr/>
          <p:nvPr/>
        </p:nvSpPr>
        <p:spPr bwMode="auto">
          <a:xfrm>
            <a:off x="6418558" y="4057849"/>
            <a:ext cx="2847976" cy="533400"/>
          </a:xfrm>
          <a:prstGeom prst="rect">
            <a:avLst/>
          </a:prstGeom>
          <a:solidFill>
            <a:schemeClr val="bg1">
              <a:lumMod val="95000"/>
            </a:schemeClr>
          </a:solidFill>
          <a:ln>
            <a:solidFill>
              <a:schemeClr val="accent1"/>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latin typeface="+mn-lt"/>
                <a:ea typeface="+mn-ea"/>
                <a:cs typeface="+mn-cs"/>
              </a:rPr>
              <a:t>AUC = 0.9</a:t>
            </a:r>
          </a:p>
        </p:txBody>
      </p:sp>
      <p:sp>
        <p:nvSpPr>
          <p:cNvPr id="8" name="Rectangle: Rounded Corners 7">
            <a:extLst>
              <a:ext uri="{FF2B5EF4-FFF2-40B4-BE49-F238E27FC236}">
                <a16:creationId xmlns:a16="http://schemas.microsoft.com/office/drawing/2014/main" id="{91B149D1-881E-4C7B-9AA0-4AA937A9108F}"/>
              </a:ext>
            </a:extLst>
          </p:cNvPr>
          <p:cNvSpPr/>
          <p:nvPr/>
        </p:nvSpPr>
        <p:spPr bwMode="auto">
          <a:xfrm>
            <a:off x="1827212" y="742751"/>
            <a:ext cx="6248399" cy="1676400"/>
          </a:xfrm>
          <a:prstGeom prst="roundRect">
            <a:avLst>
              <a:gd name="adj" fmla="val 7697"/>
            </a:avLst>
          </a:prstGeom>
          <a:solidFill>
            <a:srgbClr val="D8CBCB"/>
          </a:solidFill>
          <a:ln>
            <a:solidFill>
              <a:schemeClr val="accent1"/>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algn="l" eaLnBrk="1" hangingPunct="1">
              <a:spcBef>
                <a:spcPts val="600"/>
              </a:spcBef>
              <a:buClrTx/>
            </a:pPr>
            <a:r>
              <a:rPr lang="en-US" b="1" dirty="0">
                <a:solidFill>
                  <a:schemeClr val="tx1"/>
                </a:solidFill>
              </a:rPr>
              <a:t>Things to look for model validation</a:t>
            </a:r>
          </a:p>
          <a:p>
            <a:pPr marL="171450" indent="-171450" algn="l" eaLnBrk="1" hangingPunct="1">
              <a:spcBef>
                <a:spcPts val="600"/>
              </a:spcBef>
              <a:buClrTx/>
              <a:buFont typeface="Wingdings" panose="05000000000000000000" pitchFamily="2" charset="2"/>
              <a:buChar char="§"/>
            </a:pPr>
            <a:r>
              <a:rPr lang="en-US" dirty="0">
                <a:solidFill>
                  <a:schemeClr val="tx1"/>
                </a:solidFill>
              </a:rPr>
              <a:t>Multicollinearity (for continuous variables using correlation matrix plot and VIF value for the model)</a:t>
            </a:r>
          </a:p>
          <a:p>
            <a:pPr marL="171450" indent="-171450" algn="l" eaLnBrk="1" hangingPunct="1">
              <a:spcBef>
                <a:spcPts val="600"/>
              </a:spcBef>
              <a:buClrTx/>
              <a:buFont typeface="Wingdings" panose="05000000000000000000" pitchFamily="2" charset="2"/>
              <a:buChar char="§"/>
            </a:pPr>
            <a:r>
              <a:rPr lang="en-US" dirty="0">
                <a:solidFill>
                  <a:schemeClr val="tx1"/>
                </a:solidFill>
                <a:latin typeface="+mn-lt"/>
                <a:ea typeface="+mn-ea"/>
                <a:cs typeface="+mn-cs"/>
              </a:rPr>
              <a:t>Linear relationship between logit and </a:t>
            </a:r>
            <a:r>
              <a:rPr lang="en-US" dirty="0">
                <a:solidFill>
                  <a:schemeClr val="tx1"/>
                </a:solidFill>
              </a:rPr>
              <a:t>continuous variable</a:t>
            </a:r>
          </a:p>
          <a:p>
            <a:pPr marL="171450" indent="-171450" algn="l" eaLnBrk="1" hangingPunct="1">
              <a:spcBef>
                <a:spcPts val="600"/>
              </a:spcBef>
              <a:buClrTx/>
              <a:buFont typeface="Wingdings" panose="05000000000000000000" pitchFamily="2" charset="2"/>
              <a:buChar char="§"/>
            </a:pPr>
            <a:r>
              <a:rPr lang="en-US" dirty="0">
                <a:solidFill>
                  <a:schemeClr val="tx1"/>
                </a:solidFill>
                <a:latin typeface="+mn-lt"/>
                <a:ea typeface="+mn-ea"/>
                <a:cs typeface="+mn-cs"/>
              </a:rPr>
              <a:t>Influential point using Cook’s distance</a:t>
            </a:r>
          </a:p>
          <a:p>
            <a:pPr marL="171450" indent="-171450" algn="l" eaLnBrk="1" hangingPunct="1">
              <a:spcBef>
                <a:spcPts val="600"/>
              </a:spcBef>
              <a:buClrTx/>
              <a:buFont typeface="Wingdings" panose="05000000000000000000" pitchFamily="2" charset="2"/>
              <a:buChar char="§"/>
            </a:pPr>
            <a:r>
              <a:rPr lang="en-US" dirty="0">
                <a:solidFill>
                  <a:schemeClr val="tx1"/>
                </a:solidFill>
              </a:rPr>
              <a:t>ROC curve</a:t>
            </a:r>
          </a:p>
        </p:txBody>
      </p:sp>
      <p:graphicFrame>
        <p:nvGraphicFramePr>
          <p:cNvPr id="9" name="Object 8">
            <a:extLst>
              <a:ext uri="{FF2B5EF4-FFF2-40B4-BE49-F238E27FC236}">
                <a16:creationId xmlns:a16="http://schemas.microsoft.com/office/drawing/2014/main" id="{53A7D0E8-0A59-4C55-B78D-6A7A7A2114F4}"/>
              </a:ext>
            </a:extLst>
          </p:cNvPr>
          <p:cNvGraphicFramePr>
            <a:graphicFrameLocks noChangeAspect="1"/>
          </p:cNvGraphicFramePr>
          <p:nvPr>
            <p:extLst>
              <p:ext uri="{D42A27DB-BD31-4B8C-83A1-F6EECF244321}">
                <p14:modId xmlns:p14="http://schemas.microsoft.com/office/powerpoint/2010/main" val="3086416141"/>
              </p:ext>
            </p:extLst>
          </p:nvPr>
        </p:nvGraphicFramePr>
        <p:xfrm>
          <a:off x="8789988" y="6243637"/>
          <a:ext cx="914400" cy="771525"/>
        </p:xfrm>
        <a:graphic>
          <a:graphicData uri="http://schemas.openxmlformats.org/presentationml/2006/ole">
            <mc:AlternateContent xmlns:mc="http://schemas.openxmlformats.org/markup-compatibility/2006">
              <mc:Choice xmlns:v="urn:schemas-microsoft-com:vml" Requires="v">
                <p:oleObj spid="_x0000_s1155195" name="Packager Shell Object" showAsIcon="1" r:id="rId4" imgW="914400" imgH="771480" progId="Package">
                  <p:embed/>
                </p:oleObj>
              </mc:Choice>
              <mc:Fallback>
                <p:oleObj name="Packager Shell Object" showAsIcon="1" r:id="rId4" imgW="914400" imgH="771480" progId="Package">
                  <p:embed/>
                  <p:pic>
                    <p:nvPicPr>
                      <p:cNvPr id="0" name=""/>
                      <p:cNvPicPr/>
                      <p:nvPr/>
                    </p:nvPicPr>
                    <p:blipFill>
                      <a:blip r:embed="rId5"/>
                      <a:stretch>
                        <a:fillRect/>
                      </a:stretch>
                    </p:blipFill>
                    <p:spPr>
                      <a:xfrm>
                        <a:off x="8789988" y="6243637"/>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750976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7B2ECC0-90D0-4D6E-B27D-887E883A8CB5}"/>
              </a:ext>
            </a:extLst>
          </p:cNvPr>
          <p:cNvSpPr/>
          <p:nvPr/>
        </p:nvSpPr>
        <p:spPr bwMode="auto">
          <a:xfrm>
            <a:off x="3236912" y="6629400"/>
            <a:ext cx="34290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MARS MODEL</a:t>
            </a:r>
          </a:p>
        </p:txBody>
      </p:sp>
      <p:sp>
        <p:nvSpPr>
          <p:cNvPr id="3" name="Rectangle 2">
            <a:extLst>
              <a:ext uri="{FF2B5EF4-FFF2-40B4-BE49-F238E27FC236}">
                <a16:creationId xmlns:a16="http://schemas.microsoft.com/office/drawing/2014/main" id="{C8DEAD6E-4076-4408-9E5B-426D921B0128}"/>
              </a:ext>
            </a:extLst>
          </p:cNvPr>
          <p:cNvSpPr/>
          <p:nvPr/>
        </p:nvSpPr>
        <p:spPr bwMode="auto">
          <a:xfrm>
            <a:off x="303212" y="76200"/>
            <a:ext cx="8867776" cy="762000"/>
          </a:xfrm>
          <a:prstGeom prst="rect">
            <a:avLst/>
          </a:prstGeom>
          <a:solidFill>
            <a:srgbClr val="CBD3D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latin typeface="+mn-lt"/>
                <a:ea typeface="+mn-ea"/>
                <a:cs typeface="+mn-cs"/>
              </a:rPr>
              <a:t>MODELING METHODS</a:t>
            </a:r>
          </a:p>
        </p:txBody>
      </p:sp>
      <p:sp>
        <p:nvSpPr>
          <p:cNvPr id="4" name="Rectangle: Rounded Corners 3">
            <a:extLst>
              <a:ext uri="{FF2B5EF4-FFF2-40B4-BE49-F238E27FC236}">
                <a16:creationId xmlns:a16="http://schemas.microsoft.com/office/drawing/2014/main" id="{8B057A0C-B0FC-4090-AF41-CA95E6F3AFF9}"/>
              </a:ext>
            </a:extLst>
          </p:cNvPr>
          <p:cNvSpPr/>
          <p:nvPr/>
        </p:nvSpPr>
        <p:spPr bwMode="auto">
          <a:xfrm>
            <a:off x="1329854" y="413242"/>
            <a:ext cx="2011680" cy="381000"/>
          </a:xfrm>
          <a:prstGeom prst="roundRect">
            <a:avLst/>
          </a:prstGeom>
          <a:solidFill>
            <a:srgbClr val="666666"/>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ts val="200"/>
              </a:spcBef>
              <a:spcAft>
                <a:spcPct val="0"/>
              </a:spcAft>
              <a:buClrTx/>
              <a:buSzTx/>
              <a:tabLst/>
            </a:pPr>
            <a:r>
              <a:rPr lang="en-US" sz="1200" b="1" dirty="0">
                <a:solidFill>
                  <a:schemeClr val="bg1"/>
                </a:solidFill>
              </a:rPr>
              <a:t>Parametric Models</a:t>
            </a:r>
            <a:endParaRPr lang="en-US" sz="1200" b="1" dirty="0">
              <a:solidFill>
                <a:schemeClr val="bg1"/>
              </a:solidFill>
              <a:latin typeface="+mn-lt"/>
              <a:ea typeface="+mn-ea"/>
              <a:cs typeface="+mn-cs"/>
            </a:endParaRPr>
          </a:p>
        </p:txBody>
      </p:sp>
      <p:sp>
        <p:nvSpPr>
          <p:cNvPr id="5" name="Rectangle: Rounded Corners 4">
            <a:extLst>
              <a:ext uri="{FF2B5EF4-FFF2-40B4-BE49-F238E27FC236}">
                <a16:creationId xmlns:a16="http://schemas.microsoft.com/office/drawing/2014/main" id="{F7EBCEC8-F1CA-4DC6-BD6D-FB5A99D71378}"/>
              </a:ext>
            </a:extLst>
          </p:cNvPr>
          <p:cNvSpPr/>
          <p:nvPr/>
        </p:nvSpPr>
        <p:spPr bwMode="auto">
          <a:xfrm>
            <a:off x="5942012" y="413242"/>
            <a:ext cx="2011680" cy="381000"/>
          </a:xfrm>
          <a:prstGeom prst="roundRect">
            <a:avLst/>
          </a:prstGeom>
          <a:solidFill>
            <a:srgbClr val="666666"/>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ts val="200"/>
              </a:spcBef>
              <a:spcAft>
                <a:spcPct val="0"/>
              </a:spcAft>
              <a:buClrTx/>
              <a:buSzTx/>
              <a:tabLst/>
            </a:pPr>
            <a:r>
              <a:rPr lang="en-US" sz="1200" b="1" dirty="0">
                <a:solidFill>
                  <a:schemeClr val="bg1"/>
                </a:solidFill>
                <a:latin typeface="+mn-lt"/>
                <a:ea typeface="+mn-ea"/>
                <a:cs typeface="+mn-cs"/>
              </a:rPr>
              <a:t>Non-Parametric Models</a:t>
            </a:r>
          </a:p>
        </p:txBody>
      </p:sp>
      <p:sp>
        <p:nvSpPr>
          <p:cNvPr id="6" name="Rectangle 5">
            <a:extLst>
              <a:ext uri="{FF2B5EF4-FFF2-40B4-BE49-F238E27FC236}">
                <a16:creationId xmlns:a16="http://schemas.microsoft.com/office/drawing/2014/main" id="{AF193119-3279-4E10-9690-904CFBE1B4BC}"/>
              </a:ext>
            </a:extLst>
          </p:cNvPr>
          <p:cNvSpPr/>
          <p:nvPr/>
        </p:nvSpPr>
        <p:spPr bwMode="auto">
          <a:xfrm>
            <a:off x="735494" y="1091921"/>
            <a:ext cx="3200400" cy="685800"/>
          </a:xfrm>
          <a:prstGeom prst="rect">
            <a:avLst/>
          </a:prstGeom>
          <a:solidFill>
            <a:srgbClr val="80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000" b="1" dirty="0">
                <a:solidFill>
                  <a:schemeClr val="bg1"/>
                </a:solidFill>
                <a:latin typeface="+mn-lt"/>
                <a:ea typeface="+mn-ea"/>
                <a:cs typeface="+mn-cs"/>
              </a:rPr>
              <a:t>Relationship between dependent and independent variable IS presumed to be of certain form. E.g. linear regression, logistic regression etc.</a:t>
            </a:r>
          </a:p>
        </p:txBody>
      </p:sp>
      <p:sp>
        <p:nvSpPr>
          <p:cNvPr id="7" name="Rectangle 6">
            <a:extLst>
              <a:ext uri="{FF2B5EF4-FFF2-40B4-BE49-F238E27FC236}">
                <a16:creationId xmlns:a16="http://schemas.microsoft.com/office/drawing/2014/main" id="{13AD9856-1D79-42C5-BEEC-0ADA046F3493}"/>
              </a:ext>
            </a:extLst>
          </p:cNvPr>
          <p:cNvSpPr/>
          <p:nvPr/>
        </p:nvSpPr>
        <p:spPr bwMode="auto">
          <a:xfrm>
            <a:off x="5347652" y="1091921"/>
            <a:ext cx="3200400" cy="685800"/>
          </a:xfrm>
          <a:prstGeom prst="rect">
            <a:avLst/>
          </a:prstGeom>
          <a:solidFill>
            <a:srgbClr val="80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eaLnBrk="1" hangingPunct="1">
              <a:spcBef>
                <a:spcPct val="100000"/>
              </a:spcBef>
              <a:buClrTx/>
            </a:pPr>
            <a:r>
              <a:rPr lang="en-US" sz="1000" b="1" dirty="0">
                <a:solidFill>
                  <a:schemeClr val="bg1"/>
                </a:solidFill>
              </a:rPr>
              <a:t>Relationship between dependent and independent variable IS NOT presumed. E.g. MARS, GAM etc.</a:t>
            </a:r>
          </a:p>
        </p:txBody>
      </p:sp>
      <p:cxnSp>
        <p:nvCxnSpPr>
          <p:cNvPr id="8" name="Straight Arrow Connector 7">
            <a:extLst>
              <a:ext uri="{FF2B5EF4-FFF2-40B4-BE49-F238E27FC236}">
                <a16:creationId xmlns:a16="http://schemas.microsoft.com/office/drawing/2014/main" id="{389E1063-B136-4A33-B90A-741E24A9F791}"/>
              </a:ext>
            </a:extLst>
          </p:cNvPr>
          <p:cNvCxnSpPr>
            <a:cxnSpLocks/>
            <a:stCxn id="4" idx="2"/>
            <a:endCxn id="6" idx="0"/>
          </p:cNvCxnSpPr>
          <p:nvPr/>
        </p:nvCxnSpPr>
        <p:spPr bwMode="auto">
          <a:xfrm>
            <a:off x="2335694" y="794242"/>
            <a:ext cx="0" cy="297679"/>
          </a:xfrm>
          <a:prstGeom prst="straightConnector1">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cxnSp>
        <p:nvCxnSpPr>
          <p:cNvPr id="9" name="Straight Arrow Connector 8">
            <a:extLst>
              <a:ext uri="{FF2B5EF4-FFF2-40B4-BE49-F238E27FC236}">
                <a16:creationId xmlns:a16="http://schemas.microsoft.com/office/drawing/2014/main" id="{C1904492-7757-4755-8D78-906CD19FBC28}"/>
              </a:ext>
            </a:extLst>
          </p:cNvPr>
          <p:cNvCxnSpPr>
            <a:cxnSpLocks/>
            <a:stCxn id="5" idx="2"/>
            <a:endCxn id="7" idx="0"/>
          </p:cNvCxnSpPr>
          <p:nvPr/>
        </p:nvCxnSpPr>
        <p:spPr bwMode="auto">
          <a:xfrm>
            <a:off x="6947852" y="794242"/>
            <a:ext cx="0" cy="297679"/>
          </a:xfrm>
          <a:prstGeom prst="straightConnector1">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grpSp>
        <p:nvGrpSpPr>
          <p:cNvPr id="60" name="Group 59">
            <a:extLst>
              <a:ext uri="{FF2B5EF4-FFF2-40B4-BE49-F238E27FC236}">
                <a16:creationId xmlns:a16="http://schemas.microsoft.com/office/drawing/2014/main" id="{1BFD7BDB-95AB-4C6B-A283-AE3278977348}"/>
              </a:ext>
            </a:extLst>
          </p:cNvPr>
          <p:cNvGrpSpPr/>
          <p:nvPr/>
        </p:nvGrpSpPr>
        <p:grpSpPr>
          <a:xfrm>
            <a:off x="217438" y="2731160"/>
            <a:ext cx="3686161" cy="3266879"/>
            <a:chOff x="217438" y="2379042"/>
            <a:chExt cx="3686161" cy="3266879"/>
          </a:xfrm>
        </p:grpSpPr>
        <p:cxnSp>
          <p:nvCxnSpPr>
            <p:cNvPr id="17" name="Straight Arrow Connector 16">
              <a:extLst>
                <a:ext uri="{FF2B5EF4-FFF2-40B4-BE49-F238E27FC236}">
                  <a16:creationId xmlns:a16="http://schemas.microsoft.com/office/drawing/2014/main" id="{B63D3106-05D5-4ABD-848C-E8D205695495}"/>
                </a:ext>
              </a:extLst>
            </p:cNvPr>
            <p:cNvCxnSpPr/>
            <p:nvPr/>
          </p:nvCxnSpPr>
          <p:spPr bwMode="auto">
            <a:xfrm flipV="1">
              <a:off x="469950" y="2443289"/>
              <a:ext cx="0" cy="2971800"/>
            </a:xfrm>
            <a:prstGeom prst="straightConnector1">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cxnSp>
          <p:nvCxnSpPr>
            <p:cNvPr id="18" name="Straight Arrow Connector 17">
              <a:extLst>
                <a:ext uri="{FF2B5EF4-FFF2-40B4-BE49-F238E27FC236}">
                  <a16:creationId xmlns:a16="http://schemas.microsoft.com/office/drawing/2014/main" id="{2E21D2E4-8188-4224-81F9-2B4E545DCDEE}"/>
                </a:ext>
              </a:extLst>
            </p:cNvPr>
            <p:cNvCxnSpPr>
              <a:cxnSpLocks/>
            </p:cNvCxnSpPr>
            <p:nvPr/>
          </p:nvCxnSpPr>
          <p:spPr bwMode="auto">
            <a:xfrm>
              <a:off x="469950" y="5415089"/>
              <a:ext cx="3352800" cy="0"/>
            </a:xfrm>
            <a:prstGeom prst="straightConnector1">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sp>
          <p:nvSpPr>
            <p:cNvPr id="19" name="Oval 18">
              <a:extLst>
                <a:ext uri="{FF2B5EF4-FFF2-40B4-BE49-F238E27FC236}">
                  <a16:creationId xmlns:a16="http://schemas.microsoft.com/office/drawing/2014/main" id="{2645295B-E155-4AF4-836C-02407B381D2E}"/>
                </a:ext>
              </a:extLst>
            </p:cNvPr>
            <p:cNvSpPr/>
            <p:nvPr/>
          </p:nvSpPr>
          <p:spPr bwMode="auto">
            <a:xfrm>
              <a:off x="847483" y="5105266"/>
              <a:ext cx="76200" cy="76200"/>
            </a:xfrm>
            <a:prstGeom prst="ellipse">
              <a:avLst/>
            </a:prstGeom>
            <a:solidFill>
              <a:schemeClr val="tx1">
                <a:lumMod val="50000"/>
                <a:lumOff val="5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0" name="Oval 19">
              <a:extLst>
                <a:ext uri="{FF2B5EF4-FFF2-40B4-BE49-F238E27FC236}">
                  <a16:creationId xmlns:a16="http://schemas.microsoft.com/office/drawing/2014/main" id="{EF04A7BF-0D23-4F7B-B726-4D81ABB622C7}"/>
                </a:ext>
              </a:extLst>
            </p:cNvPr>
            <p:cNvSpPr/>
            <p:nvPr/>
          </p:nvSpPr>
          <p:spPr bwMode="auto">
            <a:xfrm>
              <a:off x="646258" y="4229698"/>
              <a:ext cx="76200" cy="76200"/>
            </a:xfrm>
            <a:prstGeom prst="ellipse">
              <a:avLst/>
            </a:prstGeom>
            <a:solidFill>
              <a:schemeClr val="tx1">
                <a:lumMod val="50000"/>
                <a:lumOff val="5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1" name="Oval 20">
              <a:extLst>
                <a:ext uri="{FF2B5EF4-FFF2-40B4-BE49-F238E27FC236}">
                  <a16:creationId xmlns:a16="http://schemas.microsoft.com/office/drawing/2014/main" id="{DF430C4F-6AEC-405D-B5FF-63DB4D6B71B7}"/>
                </a:ext>
              </a:extLst>
            </p:cNvPr>
            <p:cNvSpPr/>
            <p:nvPr/>
          </p:nvSpPr>
          <p:spPr bwMode="auto">
            <a:xfrm>
              <a:off x="1051166" y="4701865"/>
              <a:ext cx="76200" cy="76200"/>
            </a:xfrm>
            <a:prstGeom prst="ellipse">
              <a:avLst/>
            </a:prstGeom>
            <a:solidFill>
              <a:schemeClr val="tx1">
                <a:lumMod val="50000"/>
                <a:lumOff val="5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2" name="Oval 21">
              <a:extLst>
                <a:ext uri="{FF2B5EF4-FFF2-40B4-BE49-F238E27FC236}">
                  <a16:creationId xmlns:a16="http://schemas.microsoft.com/office/drawing/2014/main" id="{7DE9A979-3FCD-4205-8208-F7B446883581}"/>
                </a:ext>
              </a:extLst>
            </p:cNvPr>
            <p:cNvSpPr/>
            <p:nvPr/>
          </p:nvSpPr>
          <p:spPr bwMode="auto">
            <a:xfrm>
              <a:off x="1470234" y="4538788"/>
              <a:ext cx="76200" cy="76200"/>
            </a:xfrm>
            <a:prstGeom prst="ellipse">
              <a:avLst/>
            </a:prstGeom>
            <a:solidFill>
              <a:schemeClr val="tx1">
                <a:lumMod val="50000"/>
                <a:lumOff val="5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3" name="Oval 22">
              <a:extLst>
                <a:ext uri="{FF2B5EF4-FFF2-40B4-BE49-F238E27FC236}">
                  <a16:creationId xmlns:a16="http://schemas.microsoft.com/office/drawing/2014/main" id="{A99AABAA-BCAC-4153-A383-5C96C6BB8438}"/>
                </a:ext>
              </a:extLst>
            </p:cNvPr>
            <p:cNvSpPr/>
            <p:nvPr/>
          </p:nvSpPr>
          <p:spPr bwMode="auto">
            <a:xfrm>
              <a:off x="985686" y="4198402"/>
              <a:ext cx="76200" cy="76200"/>
            </a:xfrm>
            <a:prstGeom prst="ellipse">
              <a:avLst/>
            </a:prstGeom>
            <a:solidFill>
              <a:schemeClr val="tx1">
                <a:lumMod val="50000"/>
                <a:lumOff val="5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4" name="Oval 23">
              <a:extLst>
                <a:ext uri="{FF2B5EF4-FFF2-40B4-BE49-F238E27FC236}">
                  <a16:creationId xmlns:a16="http://schemas.microsoft.com/office/drawing/2014/main" id="{2383B8F2-DA94-4BFB-9A50-CBD56FF47CFA}"/>
                </a:ext>
              </a:extLst>
            </p:cNvPr>
            <p:cNvSpPr/>
            <p:nvPr/>
          </p:nvSpPr>
          <p:spPr bwMode="auto">
            <a:xfrm>
              <a:off x="1678856" y="4145229"/>
              <a:ext cx="76200" cy="76200"/>
            </a:xfrm>
            <a:prstGeom prst="ellipse">
              <a:avLst/>
            </a:prstGeom>
            <a:solidFill>
              <a:schemeClr val="tx1">
                <a:lumMod val="50000"/>
                <a:lumOff val="5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5" name="Oval 24">
              <a:extLst>
                <a:ext uri="{FF2B5EF4-FFF2-40B4-BE49-F238E27FC236}">
                  <a16:creationId xmlns:a16="http://schemas.microsoft.com/office/drawing/2014/main" id="{0135C326-0D6E-4693-BF81-AB118B8A6348}"/>
                </a:ext>
              </a:extLst>
            </p:cNvPr>
            <p:cNvSpPr/>
            <p:nvPr/>
          </p:nvSpPr>
          <p:spPr bwMode="auto">
            <a:xfrm>
              <a:off x="1413037" y="3814889"/>
              <a:ext cx="76200" cy="76200"/>
            </a:xfrm>
            <a:prstGeom prst="ellipse">
              <a:avLst/>
            </a:prstGeom>
            <a:solidFill>
              <a:schemeClr val="tx1">
                <a:lumMod val="50000"/>
                <a:lumOff val="5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6" name="Oval 25">
              <a:extLst>
                <a:ext uri="{FF2B5EF4-FFF2-40B4-BE49-F238E27FC236}">
                  <a16:creationId xmlns:a16="http://schemas.microsoft.com/office/drawing/2014/main" id="{871F7E4B-37F9-4A46-A7A3-280F0CE711EA}"/>
                </a:ext>
              </a:extLst>
            </p:cNvPr>
            <p:cNvSpPr/>
            <p:nvPr/>
          </p:nvSpPr>
          <p:spPr bwMode="auto">
            <a:xfrm>
              <a:off x="1907456" y="4218498"/>
              <a:ext cx="76200" cy="76200"/>
            </a:xfrm>
            <a:prstGeom prst="ellipse">
              <a:avLst/>
            </a:prstGeom>
            <a:solidFill>
              <a:schemeClr val="tx1">
                <a:lumMod val="50000"/>
                <a:lumOff val="5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7" name="Oval 26">
              <a:extLst>
                <a:ext uri="{FF2B5EF4-FFF2-40B4-BE49-F238E27FC236}">
                  <a16:creationId xmlns:a16="http://schemas.microsoft.com/office/drawing/2014/main" id="{D4EF18BC-43AA-4D11-8FA4-319910F89465}"/>
                </a:ext>
              </a:extLst>
            </p:cNvPr>
            <p:cNvSpPr/>
            <p:nvPr/>
          </p:nvSpPr>
          <p:spPr bwMode="auto">
            <a:xfrm>
              <a:off x="1833263" y="3502554"/>
              <a:ext cx="76200" cy="76200"/>
            </a:xfrm>
            <a:prstGeom prst="ellipse">
              <a:avLst/>
            </a:prstGeom>
            <a:solidFill>
              <a:schemeClr val="tx1">
                <a:lumMod val="50000"/>
                <a:lumOff val="5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8" name="Oval 27">
              <a:extLst>
                <a:ext uri="{FF2B5EF4-FFF2-40B4-BE49-F238E27FC236}">
                  <a16:creationId xmlns:a16="http://schemas.microsoft.com/office/drawing/2014/main" id="{B6E75704-4974-44D1-A7E4-13EB94A0AA17}"/>
                </a:ext>
              </a:extLst>
            </p:cNvPr>
            <p:cNvSpPr/>
            <p:nvPr/>
          </p:nvSpPr>
          <p:spPr bwMode="auto">
            <a:xfrm>
              <a:off x="1482870" y="3471989"/>
              <a:ext cx="76200" cy="76200"/>
            </a:xfrm>
            <a:prstGeom prst="ellipse">
              <a:avLst/>
            </a:prstGeom>
            <a:solidFill>
              <a:schemeClr val="tx1">
                <a:lumMod val="50000"/>
                <a:lumOff val="5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9" name="Oval 28">
              <a:extLst>
                <a:ext uri="{FF2B5EF4-FFF2-40B4-BE49-F238E27FC236}">
                  <a16:creationId xmlns:a16="http://schemas.microsoft.com/office/drawing/2014/main" id="{775F87C5-E237-4B49-9445-CF843465DE90}"/>
                </a:ext>
              </a:extLst>
            </p:cNvPr>
            <p:cNvSpPr/>
            <p:nvPr/>
          </p:nvSpPr>
          <p:spPr bwMode="auto">
            <a:xfrm>
              <a:off x="2472171" y="3555307"/>
              <a:ext cx="76200" cy="76200"/>
            </a:xfrm>
            <a:prstGeom prst="ellipse">
              <a:avLst/>
            </a:prstGeom>
            <a:solidFill>
              <a:schemeClr val="tx1">
                <a:lumMod val="50000"/>
                <a:lumOff val="5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30" name="Oval 29">
              <a:extLst>
                <a:ext uri="{FF2B5EF4-FFF2-40B4-BE49-F238E27FC236}">
                  <a16:creationId xmlns:a16="http://schemas.microsoft.com/office/drawing/2014/main" id="{F4C55A57-3457-4E8B-B9BB-9AB2F699FC41}"/>
                </a:ext>
              </a:extLst>
            </p:cNvPr>
            <p:cNvSpPr/>
            <p:nvPr/>
          </p:nvSpPr>
          <p:spPr bwMode="auto">
            <a:xfrm>
              <a:off x="2146350" y="3280234"/>
              <a:ext cx="76200" cy="76200"/>
            </a:xfrm>
            <a:prstGeom prst="ellipse">
              <a:avLst/>
            </a:prstGeom>
            <a:solidFill>
              <a:schemeClr val="tx1">
                <a:lumMod val="50000"/>
                <a:lumOff val="5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31" name="Oval 30">
              <a:extLst>
                <a:ext uri="{FF2B5EF4-FFF2-40B4-BE49-F238E27FC236}">
                  <a16:creationId xmlns:a16="http://schemas.microsoft.com/office/drawing/2014/main" id="{D64443AC-2EC5-4898-8A64-5BC6A458B745}"/>
                </a:ext>
              </a:extLst>
            </p:cNvPr>
            <p:cNvSpPr/>
            <p:nvPr/>
          </p:nvSpPr>
          <p:spPr bwMode="auto">
            <a:xfrm>
              <a:off x="1917750" y="3129088"/>
              <a:ext cx="76200" cy="76200"/>
            </a:xfrm>
            <a:prstGeom prst="ellipse">
              <a:avLst/>
            </a:prstGeom>
            <a:solidFill>
              <a:schemeClr val="tx1">
                <a:lumMod val="50000"/>
                <a:lumOff val="5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32" name="Oval 31">
              <a:extLst>
                <a:ext uri="{FF2B5EF4-FFF2-40B4-BE49-F238E27FC236}">
                  <a16:creationId xmlns:a16="http://schemas.microsoft.com/office/drawing/2014/main" id="{2D9EC1E5-DFC0-4224-84CC-0368673A469C}"/>
                </a:ext>
              </a:extLst>
            </p:cNvPr>
            <p:cNvSpPr/>
            <p:nvPr/>
          </p:nvSpPr>
          <p:spPr bwMode="auto">
            <a:xfrm>
              <a:off x="2741802" y="3129089"/>
              <a:ext cx="76200" cy="76200"/>
            </a:xfrm>
            <a:prstGeom prst="ellipse">
              <a:avLst/>
            </a:prstGeom>
            <a:solidFill>
              <a:schemeClr val="tx1">
                <a:lumMod val="50000"/>
                <a:lumOff val="5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33" name="Oval 32">
              <a:extLst>
                <a:ext uri="{FF2B5EF4-FFF2-40B4-BE49-F238E27FC236}">
                  <a16:creationId xmlns:a16="http://schemas.microsoft.com/office/drawing/2014/main" id="{0F5AA4BF-D0FC-433F-89E7-C959C18627D8}"/>
                </a:ext>
              </a:extLst>
            </p:cNvPr>
            <p:cNvSpPr/>
            <p:nvPr/>
          </p:nvSpPr>
          <p:spPr bwMode="auto">
            <a:xfrm>
              <a:off x="2222550" y="2748089"/>
              <a:ext cx="76200" cy="76200"/>
            </a:xfrm>
            <a:prstGeom prst="ellipse">
              <a:avLst/>
            </a:prstGeom>
            <a:solidFill>
              <a:schemeClr val="tx1">
                <a:lumMod val="50000"/>
                <a:lumOff val="5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34" name="TextBox 33">
              <a:extLst>
                <a:ext uri="{FF2B5EF4-FFF2-40B4-BE49-F238E27FC236}">
                  <a16:creationId xmlns:a16="http://schemas.microsoft.com/office/drawing/2014/main" id="{F65A84EC-52BA-46E8-A1CB-BEB53364D943}"/>
                </a:ext>
              </a:extLst>
            </p:cNvPr>
            <p:cNvSpPr txBox="1"/>
            <p:nvPr/>
          </p:nvSpPr>
          <p:spPr>
            <a:xfrm>
              <a:off x="2327307" y="5415089"/>
              <a:ext cx="1576292" cy="230832"/>
            </a:xfrm>
            <a:prstGeom prst="rect">
              <a:avLst/>
            </a:prstGeom>
            <a:noFill/>
          </p:spPr>
          <p:txBody>
            <a:bodyPr wrap="square" rtlCol="0">
              <a:spAutoFit/>
            </a:bodyPr>
            <a:lstStyle/>
            <a:p>
              <a:r>
                <a:rPr lang="en-US" sz="900" dirty="0"/>
                <a:t>Independent Variable (X)</a:t>
              </a:r>
            </a:p>
          </p:txBody>
        </p:sp>
        <p:sp>
          <p:nvSpPr>
            <p:cNvPr id="35" name="TextBox 34">
              <a:extLst>
                <a:ext uri="{FF2B5EF4-FFF2-40B4-BE49-F238E27FC236}">
                  <a16:creationId xmlns:a16="http://schemas.microsoft.com/office/drawing/2014/main" id="{9C364FB2-8136-4758-B24D-9C9189AC8DEE}"/>
                </a:ext>
              </a:extLst>
            </p:cNvPr>
            <p:cNvSpPr txBox="1"/>
            <p:nvPr/>
          </p:nvSpPr>
          <p:spPr>
            <a:xfrm rot="16200000">
              <a:off x="-455292" y="3051772"/>
              <a:ext cx="1576292" cy="230832"/>
            </a:xfrm>
            <a:prstGeom prst="rect">
              <a:avLst/>
            </a:prstGeom>
            <a:noFill/>
          </p:spPr>
          <p:txBody>
            <a:bodyPr wrap="square" rtlCol="0">
              <a:spAutoFit/>
            </a:bodyPr>
            <a:lstStyle/>
            <a:p>
              <a:r>
                <a:rPr lang="en-US" sz="900" dirty="0"/>
                <a:t>Dependent Variable (Y)</a:t>
              </a:r>
            </a:p>
          </p:txBody>
        </p:sp>
        <p:sp>
          <p:nvSpPr>
            <p:cNvPr id="49" name="Oval 48">
              <a:extLst>
                <a:ext uri="{FF2B5EF4-FFF2-40B4-BE49-F238E27FC236}">
                  <a16:creationId xmlns:a16="http://schemas.microsoft.com/office/drawing/2014/main" id="{16C2328B-A146-45FF-863C-9A3B57524BF5}"/>
                </a:ext>
              </a:extLst>
            </p:cNvPr>
            <p:cNvSpPr/>
            <p:nvPr/>
          </p:nvSpPr>
          <p:spPr bwMode="auto">
            <a:xfrm>
              <a:off x="2932302" y="2700012"/>
              <a:ext cx="76200" cy="76200"/>
            </a:xfrm>
            <a:prstGeom prst="ellipse">
              <a:avLst/>
            </a:prstGeom>
            <a:solidFill>
              <a:schemeClr val="tx1">
                <a:lumMod val="50000"/>
                <a:lumOff val="5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50" name="Oval 49">
              <a:extLst>
                <a:ext uri="{FF2B5EF4-FFF2-40B4-BE49-F238E27FC236}">
                  <a16:creationId xmlns:a16="http://schemas.microsoft.com/office/drawing/2014/main" id="{AE2E1F74-9268-44A3-A92F-6CF0F80BCA87}"/>
                </a:ext>
              </a:extLst>
            </p:cNvPr>
            <p:cNvSpPr/>
            <p:nvPr/>
          </p:nvSpPr>
          <p:spPr bwMode="auto">
            <a:xfrm>
              <a:off x="2682021" y="2536726"/>
              <a:ext cx="76200" cy="76200"/>
            </a:xfrm>
            <a:prstGeom prst="ellipse">
              <a:avLst/>
            </a:prstGeom>
            <a:solidFill>
              <a:schemeClr val="tx1">
                <a:lumMod val="50000"/>
                <a:lumOff val="5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51" name="Oval 50">
              <a:extLst>
                <a:ext uri="{FF2B5EF4-FFF2-40B4-BE49-F238E27FC236}">
                  <a16:creationId xmlns:a16="http://schemas.microsoft.com/office/drawing/2014/main" id="{F1545B48-35DF-44B5-ACD3-1F48C7725E8E}"/>
                </a:ext>
              </a:extLst>
            </p:cNvPr>
            <p:cNvSpPr/>
            <p:nvPr/>
          </p:nvSpPr>
          <p:spPr bwMode="auto">
            <a:xfrm>
              <a:off x="3275202" y="2770702"/>
              <a:ext cx="76200" cy="76200"/>
            </a:xfrm>
            <a:prstGeom prst="ellipse">
              <a:avLst/>
            </a:prstGeom>
            <a:solidFill>
              <a:schemeClr val="tx1">
                <a:lumMod val="50000"/>
                <a:lumOff val="5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52" name="Oval 51">
              <a:extLst>
                <a:ext uri="{FF2B5EF4-FFF2-40B4-BE49-F238E27FC236}">
                  <a16:creationId xmlns:a16="http://schemas.microsoft.com/office/drawing/2014/main" id="{B568AB7C-9E81-4ED9-801F-0B660E240C30}"/>
                </a:ext>
              </a:extLst>
            </p:cNvPr>
            <p:cNvSpPr/>
            <p:nvPr/>
          </p:nvSpPr>
          <p:spPr bwMode="auto">
            <a:xfrm>
              <a:off x="3122802" y="2511676"/>
              <a:ext cx="76200" cy="76200"/>
            </a:xfrm>
            <a:prstGeom prst="ellipse">
              <a:avLst/>
            </a:prstGeom>
            <a:solidFill>
              <a:schemeClr val="tx1">
                <a:lumMod val="50000"/>
                <a:lumOff val="5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grpSp>
      <p:grpSp>
        <p:nvGrpSpPr>
          <p:cNvPr id="63" name="Group 62">
            <a:extLst>
              <a:ext uri="{FF2B5EF4-FFF2-40B4-BE49-F238E27FC236}">
                <a16:creationId xmlns:a16="http://schemas.microsoft.com/office/drawing/2014/main" id="{50A00559-BCAD-4387-B46E-E4737562937F}"/>
              </a:ext>
            </a:extLst>
          </p:cNvPr>
          <p:cNvGrpSpPr/>
          <p:nvPr/>
        </p:nvGrpSpPr>
        <p:grpSpPr>
          <a:xfrm>
            <a:off x="466512" y="2586903"/>
            <a:ext cx="3664475" cy="2645084"/>
            <a:chOff x="448270" y="2145610"/>
            <a:chExt cx="3664475" cy="2645084"/>
          </a:xfrm>
        </p:grpSpPr>
        <p:cxnSp>
          <p:nvCxnSpPr>
            <p:cNvPr id="46" name="Straight Connector 45">
              <a:extLst>
                <a:ext uri="{FF2B5EF4-FFF2-40B4-BE49-F238E27FC236}">
                  <a16:creationId xmlns:a16="http://schemas.microsoft.com/office/drawing/2014/main" id="{7CF8F7DD-1192-4203-8279-729425B8F71E}"/>
                </a:ext>
              </a:extLst>
            </p:cNvPr>
            <p:cNvCxnSpPr>
              <a:cxnSpLocks/>
            </p:cNvCxnSpPr>
            <p:nvPr/>
          </p:nvCxnSpPr>
          <p:spPr bwMode="auto">
            <a:xfrm flipV="1">
              <a:off x="448270" y="4613035"/>
              <a:ext cx="415633" cy="177659"/>
            </a:xfrm>
            <a:prstGeom prst="line">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735B638-5AC5-4847-9389-67595F023849}"/>
                </a:ext>
              </a:extLst>
            </p:cNvPr>
            <p:cNvCxnSpPr/>
            <p:nvPr/>
          </p:nvCxnSpPr>
          <p:spPr bwMode="auto">
            <a:xfrm flipV="1">
              <a:off x="863903" y="2938304"/>
              <a:ext cx="1646368" cy="1674150"/>
            </a:xfrm>
            <a:prstGeom prst="line">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BE2471C-232D-4A94-940D-BD9A44BD73CE}"/>
                </a:ext>
              </a:extLst>
            </p:cNvPr>
            <p:cNvCxnSpPr/>
            <p:nvPr/>
          </p:nvCxnSpPr>
          <p:spPr bwMode="auto">
            <a:xfrm flipV="1">
              <a:off x="2510271" y="2700012"/>
              <a:ext cx="688731" cy="238292"/>
            </a:xfrm>
            <a:prstGeom prst="line">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423AAACB-4F0E-41E6-A7B0-4D8A97911F1A}"/>
                </a:ext>
              </a:extLst>
            </p:cNvPr>
            <p:cNvSpPr/>
            <p:nvPr/>
          </p:nvSpPr>
          <p:spPr bwMode="auto">
            <a:xfrm>
              <a:off x="2430534" y="2887360"/>
              <a:ext cx="137160" cy="137160"/>
            </a:xfrm>
            <a:prstGeom prst="ellipse">
              <a:avLst/>
            </a:prstGeom>
            <a:solidFill>
              <a:srgbClr val="002060">
                <a:alpha val="50000"/>
              </a:srgbClr>
            </a:solidFill>
            <a:ln w="19050">
              <a:solidFill>
                <a:srgbClr val="00206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59" name="Oval 58">
              <a:extLst>
                <a:ext uri="{FF2B5EF4-FFF2-40B4-BE49-F238E27FC236}">
                  <a16:creationId xmlns:a16="http://schemas.microsoft.com/office/drawing/2014/main" id="{58681C38-C8B4-4249-8F20-315FAF3F7BC7}"/>
                </a:ext>
              </a:extLst>
            </p:cNvPr>
            <p:cNvSpPr/>
            <p:nvPr/>
          </p:nvSpPr>
          <p:spPr bwMode="auto">
            <a:xfrm>
              <a:off x="769026" y="4547206"/>
              <a:ext cx="137160" cy="137160"/>
            </a:xfrm>
            <a:prstGeom prst="ellipse">
              <a:avLst/>
            </a:prstGeom>
            <a:solidFill>
              <a:srgbClr val="002060">
                <a:alpha val="50000"/>
              </a:srgbClr>
            </a:solidFill>
            <a:ln w="19050">
              <a:solidFill>
                <a:srgbClr val="00206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61" name="TextBox 60">
              <a:extLst>
                <a:ext uri="{FF2B5EF4-FFF2-40B4-BE49-F238E27FC236}">
                  <a16:creationId xmlns:a16="http://schemas.microsoft.com/office/drawing/2014/main" id="{1B2C5FA1-719B-4316-93AE-517D7DAEFAE4}"/>
                </a:ext>
              </a:extLst>
            </p:cNvPr>
            <p:cNvSpPr txBox="1"/>
            <p:nvPr/>
          </p:nvSpPr>
          <p:spPr>
            <a:xfrm>
              <a:off x="2708301" y="2145610"/>
              <a:ext cx="1404444" cy="246221"/>
            </a:xfrm>
            <a:prstGeom prst="rect">
              <a:avLst/>
            </a:prstGeom>
            <a:noFill/>
          </p:spPr>
          <p:txBody>
            <a:bodyPr wrap="square" rtlCol="0">
              <a:spAutoFit/>
            </a:bodyPr>
            <a:lstStyle/>
            <a:p>
              <a:r>
                <a:rPr lang="en-US" sz="1000" dirty="0"/>
                <a:t>Regression Line</a:t>
              </a:r>
            </a:p>
          </p:txBody>
        </p:sp>
        <p:sp>
          <p:nvSpPr>
            <p:cNvPr id="62" name="Arrow: Curved Right 61">
              <a:extLst>
                <a:ext uri="{FF2B5EF4-FFF2-40B4-BE49-F238E27FC236}">
                  <a16:creationId xmlns:a16="http://schemas.microsoft.com/office/drawing/2014/main" id="{C99C294F-F811-4B72-B1E5-037005C17EF6}"/>
                </a:ext>
              </a:extLst>
            </p:cNvPr>
            <p:cNvSpPr/>
            <p:nvPr/>
          </p:nvSpPr>
          <p:spPr bwMode="auto">
            <a:xfrm rot="180336">
              <a:off x="2562534" y="2219526"/>
              <a:ext cx="329049" cy="588774"/>
            </a:xfrm>
            <a:prstGeom prst="curvedRightArrow">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grpSp>
      <mc:AlternateContent xmlns:mc="http://schemas.openxmlformats.org/markup-compatibility/2006" xmlns:a14="http://schemas.microsoft.com/office/drawing/2010/main">
        <mc:Choice Requires="a14">
          <p:sp>
            <p:nvSpPr>
              <p:cNvPr id="64" name="Rectangle: Rounded Corners 63">
                <a:extLst>
                  <a:ext uri="{FF2B5EF4-FFF2-40B4-BE49-F238E27FC236}">
                    <a16:creationId xmlns:a16="http://schemas.microsoft.com/office/drawing/2014/main" id="{923F354F-5622-44D6-A554-22C046542EC5}"/>
                  </a:ext>
                </a:extLst>
              </p:cNvPr>
              <p:cNvSpPr/>
              <p:nvPr/>
            </p:nvSpPr>
            <p:spPr bwMode="auto">
              <a:xfrm>
                <a:off x="4265612" y="2057401"/>
                <a:ext cx="5257800" cy="1500006"/>
              </a:xfrm>
              <a:prstGeom prst="roundRect">
                <a:avLst>
                  <a:gd name="adj" fmla="val 4598"/>
                </a:avLst>
              </a:prstGeom>
              <a:solidFill>
                <a:schemeClr val="bg1">
                  <a:lumMod val="95000"/>
                </a:schemeClr>
              </a:solidFill>
              <a:ln w="19050">
                <a:solidFill>
                  <a:srgbClr val="80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ts val="400"/>
                  </a:spcBef>
                  <a:spcAft>
                    <a:spcPct val="0"/>
                  </a:spcAft>
                  <a:buClrTx/>
                  <a:buSzTx/>
                  <a:tabLst/>
                </a:pPr>
                <a:r>
                  <a:rPr lang="en-US" sz="1000" b="1" dirty="0">
                    <a:solidFill>
                      <a:schemeClr val="tx1"/>
                    </a:solidFill>
                  </a:rPr>
                  <a:t>Multivariate Adaptive Regression Splines (MARS)</a:t>
                </a:r>
                <a:endParaRPr lang="en-US" sz="1000" b="1" dirty="0">
                  <a:solidFill>
                    <a:schemeClr val="tx1"/>
                  </a:solidFill>
                  <a:latin typeface="+mn-lt"/>
                  <a:ea typeface="+mn-ea"/>
                  <a:cs typeface="+mn-cs"/>
                </a:endParaRPr>
              </a:p>
              <a:p>
                <a:pPr marL="234950" marR="0" indent="-234950" algn="l" defTabSz="914400" rtl="0" eaLnBrk="1" fontAlgn="base" latinLnBrk="0" hangingPunct="1">
                  <a:lnSpc>
                    <a:spcPct val="100000"/>
                  </a:lnSpc>
                  <a:spcBef>
                    <a:spcPts val="400"/>
                  </a:spcBef>
                  <a:spcAft>
                    <a:spcPct val="0"/>
                  </a:spcAft>
                  <a:buClrTx/>
                  <a:buSzTx/>
                  <a:buFont typeface="Wingdings" panose="05000000000000000000" pitchFamily="2" charset="2"/>
                  <a:buChar char="§"/>
                  <a:tabLst/>
                </a:pPr>
                <a:r>
                  <a:rPr lang="en-US" sz="1000" b="0" dirty="0">
                    <a:solidFill>
                      <a:schemeClr val="tx1"/>
                    </a:solidFill>
                    <a:latin typeface="+mn-lt"/>
                    <a:ea typeface="+mn-ea"/>
                    <a:cs typeface="+mn-cs"/>
                  </a:rPr>
                  <a:t>MARS is a non-parametric regression technique which can be understood as extension of linear models to model the non-linearities and interactions in the data</a:t>
                </a:r>
              </a:p>
              <a:p>
                <a:pPr marL="234950" marR="0" indent="-234950" algn="l" defTabSz="914400" rtl="0" eaLnBrk="1" fontAlgn="base" latinLnBrk="0" hangingPunct="1">
                  <a:lnSpc>
                    <a:spcPct val="100000"/>
                  </a:lnSpc>
                  <a:spcBef>
                    <a:spcPts val="400"/>
                  </a:spcBef>
                  <a:spcAft>
                    <a:spcPct val="0"/>
                  </a:spcAft>
                  <a:buClrTx/>
                  <a:buSzTx/>
                  <a:buFont typeface="Wingdings" panose="05000000000000000000" pitchFamily="2" charset="2"/>
                  <a:buChar char="§"/>
                  <a:tabLst/>
                </a:pPr>
                <a:r>
                  <a:rPr lang="en-US" sz="1000" dirty="0">
                    <a:solidFill>
                      <a:schemeClr val="tx1"/>
                    </a:solidFill>
                  </a:rPr>
                  <a:t>MARS fits a piecewise linear model where pieces can be distinguished by ‘knot’ or ‘hinges’</a:t>
                </a:r>
              </a:p>
              <a:p>
                <a:pPr marL="234950" marR="0" indent="-234950" algn="l" defTabSz="914400" rtl="0" eaLnBrk="1" fontAlgn="base" latinLnBrk="0" hangingPunct="1">
                  <a:lnSpc>
                    <a:spcPct val="100000"/>
                  </a:lnSpc>
                  <a:spcBef>
                    <a:spcPts val="400"/>
                  </a:spcBef>
                  <a:spcAft>
                    <a:spcPct val="0"/>
                  </a:spcAft>
                  <a:buClrTx/>
                  <a:buSzTx/>
                  <a:buFont typeface="Wingdings" panose="05000000000000000000" pitchFamily="2" charset="2"/>
                  <a:buChar char="§"/>
                  <a:tabLst/>
                </a:pPr>
                <a:r>
                  <a:rPr lang="en-US" sz="1000" i="1" dirty="0">
                    <a:solidFill>
                      <a:schemeClr val="tx1"/>
                    </a:solidFill>
                  </a:rPr>
                  <a:t>2 Basis Functions </a:t>
                </a:r>
                <a:r>
                  <a:rPr lang="en-US" sz="1000" dirty="0">
                    <a:solidFill>
                      <a:schemeClr val="tx1"/>
                    </a:solidFill>
                  </a:rPr>
                  <a:t>are associated with a knot, which can be given as</a:t>
                </a:r>
              </a:p>
              <a:p>
                <a:pPr marR="0" algn="l" defTabSz="914400" rtl="0" eaLnBrk="1" fontAlgn="base" latinLnBrk="0" hangingPunct="1">
                  <a:lnSpc>
                    <a:spcPct val="100000"/>
                  </a:lnSpc>
                  <a:spcBef>
                    <a:spcPts val="400"/>
                  </a:spcBef>
                  <a:spcAft>
                    <a:spcPct val="0"/>
                  </a:spcAft>
                  <a:buClrTx/>
                  <a:buSzTx/>
                  <a:tabLst/>
                </a:pPr>
                <a14:m>
                  <m:oMathPara xmlns:m="http://schemas.openxmlformats.org/officeDocument/2006/math">
                    <m:oMathParaPr>
                      <m:jc m:val="centerGroup"/>
                    </m:oMathParaPr>
                    <m:oMath xmlns:m="http://schemas.openxmlformats.org/officeDocument/2006/math">
                      <m:r>
                        <a:rPr lang="en-US" sz="1000" b="0" i="1" smtClean="0">
                          <a:solidFill>
                            <a:schemeClr val="tx1"/>
                          </a:solidFill>
                          <a:latin typeface="Cambria Math" panose="02040503050406030204" pitchFamily="18" charset="0"/>
                          <a:ea typeface="+mn-ea"/>
                          <a:cs typeface="+mn-cs"/>
                        </a:rPr>
                        <m:t>𝐵𝐹</m:t>
                      </m:r>
                      <m:r>
                        <a:rPr lang="en-US" sz="1000" b="0" i="1" smtClean="0">
                          <a:solidFill>
                            <a:schemeClr val="tx1"/>
                          </a:solidFill>
                          <a:latin typeface="Cambria Math" panose="02040503050406030204" pitchFamily="18" charset="0"/>
                          <a:ea typeface="+mn-ea"/>
                          <a:cs typeface="+mn-cs"/>
                        </a:rPr>
                        <m:t>1=</m:t>
                      </m:r>
                      <m:r>
                        <m:rPr>
                          <m:sty m:val="p"/>
                        </m:rPr>
                        <a:rPr lang="en-US" sz="1000" b="0" i="0" smtClean="0">
                          <a:solidFill>
                            <a:schemeClr val="tx1"/>
                          </a:solidFill>
                          <a:latin typeface="Cambria Math" panose="02040503050406030204" pitchFamily="18" charset="0"/>
                          <a:ea typeface="+mn-ea"/>
                          <a:cs typeface="+mn-cs"/>
                        </a:rPr>
                        <m:t>max</m:t>
                      </m:r>
                      <m:r>
                        <a:rPr lang="en-US" sz="1000" b="0" i="1" smtClean="0">
                          <a:solidFill>
                            <a:schemeClr val="tx1"/>
                          </a:solidFill>
                          <a:latin typeface="Cambria Math" panose="02040503050406030204" pitchFamily="18" charset="0"/>
                          <a:ea typeface="+mn-ea"/>
                          <a:cs typeface="+mn-cs"/>
                        </a:rPr>
                        <m:t>⁡(0, </m:t>
                      </m:r>
                      <m:r>
                        <a:rPr lang="en-US" sz="1000" b="0" i="1" smtClean="0">
                          <a:solidFill>
                            <a:schemeClr val="tx1"/>
                          </a:solidFill>
                          <a:latin typeface="Cambria Math" panose="02040503050406030204" pitchFamily="18" charset="0"/>
                          <a:ea typeface="+mn-ea"/>
                          <a:cs typeface="+mn-cs"/>
                        </a:rPr>
                        <m:t>𝑋</m:t>
                      </m:r>
                      <m:r>
                        <a:rPr lang="en-US" sz="1000" b="0" i="1" smtClean="0">
                          <a:solidFill>
                            <a:schemeClr val="tx1"/>
                          </a:solidFill>
                          <a:latin typeface="Cambria Math" panose="02040503050406030204" pitchFamily="18" charset="0"/>
                          <a:ea typeface="+mn-ea"/>
                          <a:cs typeface="+mn-cs"/>
                        </a:rPr>
                        <m:t> −</m:t>
                      </m:r>
                      <m:r>
                        <a:rPr lang="en-US" sz="1000" b="0" i="1" smtClean="0">
                          <a:solidFill>
                            <a:schemeClr val="tx1"/>
                          </a:solidFill>
                          <a:latin typeface="Cambria Math" panose="02040503050406030204" pitchFamily="18" charset="0"/>
                          <a:ea typeface="+mn-ea"/>
                          <a:cs typeface="+mn-cs"/>
                        </a:rPr>
                        <m:t>𝐾𝑛𝑜𝑡</m:t>
                      </m:r>
                      <m:r>
                        <a:rPr lang="en-US" sz="1000" b="0" i="1" smtClean="0">
                          <a:solidFill>
                            <a:schemeClr val="tx1"/>
                          </a:solidFill>
                          <a:latin typeface="Cambria Math" panose="02040503050406030204" pitchFamily="18" charset="0"/>
                          <a:ea typeface="+mn-ea"/>
                          <a:cs typeface="+mn-cs"/>
                        </a:rPr>
                        <m:t>)</m:t>
                      </m:r>
                    </m:oMath>
                  </m:oMathPara>
                </a14:m>
                <a:endParaRPr lang="en-US" sz="1000" b="0" i="1" dirty="0">
                  <a:solidFill>
                    <a:schemeClr val="tx1"/>
                  </a:solidFill>
                  <a:latin typeface="+mn-lt"/>
                  <a:ea typeface="+mn-ea"/>
                  <a:cs typeface="+mn-cs"/>
                </a:endParaRPr>
              </a:p>
              <a:p>
                <a:pPr marR="0" algn="l" defTabSz="914400" rtl="0" eaLnBrk="1" fontAlgn="base" latinLnBrk="0" hangingPunct="1">
                  <a:lnSpc>
                    <a:spcPct val="100000"/>
                  </a:lnSpc>
                  <a:spcBef>
                    <a:spcPts val="400"/>
                  </a:spcBef>
                  <a:spcAft>
                    <a:spcPct val="0"/>
                  </a:spcAft>
                  <a:buClrTx/>
                  <a:buSzTx/>
                  <a:tabLst/>
                </a:pPr>
                <a14:m>
                  <m:oMathPara xmlns:m="http://schemas.openxmlformats.org/officeDocument/2006/math">
                    <m:oMathParaPr>
                      <m:jc m:val="centerGroup"/>
                    </m:oMathParaPr>
                    <m:oMath xmlns:m="http://schemas.openxmlformats.org/officeDocument/2006/math">
                      <m:r>
                        <a:rPr lang="en-US" sz="1000" b="0" i="1" smtClean="0">
                          <a:solidFill>
                            <a:schemeClr val="tx1"/>
                          </a:solidFill>
                          <a:latin typeface="Cambria Math" panose="02040503050406030204" pitchFamily="18" charset="0"/>
                          <a:ea typeface="+mn-ea"/>
                          <a:cs typeface="+mn-cs"/>
                        </a:rPr>
                        <m:t>𝐵𝐹</m:t>
                      </m:r>
                      <m:r>
                        <a:rPr lang="en-US" sz="1000" b="0" i="1" smtClean="0">
                          <a:solidFill>
                            <a:schemeClr val="tx1"/>
                          </a:solidFill>
                          <a:latin typeface="Cambria Math" panose="02040503050406030204" pitchFamily="18" charset="0"/>
                          <a:ea typeface="+mn-ea"/>
                          <a:cs typeface="+mn-cs"/>
                        </a:rPr>
                        <m:t>2=</m:t>
                      </m:r>
                      <m:r>
                        <m:rPr>
                          <m:sty m:val="p"/>
                        </m:rPr>
                        <a:rPr lang="en-US" sz="1000" b="0" i="0" smtClean="0">
                          <a:solidFill>
                            <a:schemeClr val="tx1"/>
                          </a:solidFill>
                          <a:latin typeface="Cambria Math" panose="02040503050406030204" pitchFamily="18" charset="0"/>
                          <a:ea typeface="+mn-ea"/>
                          <a:cs typeface="+mn-cs"/>
                        </a:rPr>
                        <m:t>max</m:t>
                      </m:r>
                      <m:r>
                        <a:rPr lang="en-US" sz="1000" b="0" i="1" smtClean="0">
                          <a:solidFill>
                            <a:schemeClr val="tx1"/>
                          </a:solidFill>
                          <a:latin typeface="Cambria Math" panose="02040503050406030204" pitchFamily="18" charset="0"/>
                          <a:ea typeface="+mn-ea"/>
                          <a:cs typeface="+mn-cs"/>
                        </a:rPr>
                        <m:t>⁡(0, </m:t>
                      </m:r>
                      <m:r>
                        <a:rPr lang="en-US" sz="1000" b="0" i="1" smtClean="0">
                          <a:solidFill>
                            <a:schemeClr val="tx1"/>
                          </a:solidFill>
                          <a:latin typeface="Cambria Math" panose="02040503050406030204" pitchFamily="18" charset="0"/>
                          <a:ea typeface="+mn-ea"/>
                          <a:cs typeface="+mn-cs"/>
                        </a:rPr>
                        <m:t>𝐾𝑛𝑜𝑡</m:t>
                      </m:r>
                      <m:r>
                        <a:rPr lang="en-US" sz="1000" b="0" i="1" smtClean="0">
                          <a:solidFill>
                            <a:schemeClr val="tx1"/>
                          </a:solidFill>
                          <a:latin typeface="Cambria Math" panose="02040503050406030204" pitchFamily="18" charset="0"/>
                          <a:ea typeface="+mn-ea"/>
                          <a:cs typeface="+mn-cs"/>
                        </a:rPr>
                        <m:t> −</m:t>
                      </m:r>
                      <m:r>
                        <a:rPr lang="en-US" sz="1000" b="0" i="1" smtClean="0">
                          <a:solidFill>
                            <a:schemeClr val="tx1"/>
                          </a:solidFill>
                          <a:latin typeface="Cambria Math" panose="02040503050406030204" pitchFamily="18" charset="0"/>
                          <a:ea typeface="+mn-ea"/>
                          <a:cs typeface="+mn-cs"/>
                        </a:rPr>
                        <m:t>𝑋</m:t>
                      </m:r>
                      <m:r>
                        <a:rPr lang="en-US" sz="1000" b="0" i="1" smtClean="0">
                          <a:solidFill>
                            <a:schemeClr val="tx1"/>
                          </a:solidFill>
                          <a:latin typeface="Cambria Math" panose="02040503050406030204" pitchFamily="18" charset="0"/>
                          <a:ea typeface="+mn-ea"/>
                          <a:cs typeface="+mn-cs"/>
                        </a:rPr>
                        <m:t>)</m:t>
                      </m:r>
                    </m:oMath>
                  </m:oMathPara>
                </a14:m>
                <a:endParaRPr lang="en-US" sz="1000" b="0" i="1" dirty="0">
                  <a:solidFill>
                    <a:schemeClr val="tx1"/>
                  </a:solidFill>
                  <a:latin typeface="+mn-lt"/>
                  <a:ea typeface="+mn-ea"/>
                  <a:cs typeface="+mn-cs"/>
                </a:endParaRPr>
              </a:p>
            </p:txBody>
          </p:sp>
        </mc:Choice>
        <mc:Fallback xmlns="">
          <p:sp>
            <p:nvSpPr>
              <p:cNvPr id="64" name="Rectangle: Rounded Corners 63">
                <a:extLst>
                  <a:ext uri="{FF2B5EF4-FFF2-40B4-BE49-F238E27FC236}">
                    <a16:creationId xmlns:a16="http://schemas.microsoft.com/office/drawing/2014/main" id="{923F354F-5622-44D6-A554-22C046542EC5}"/>
                  </a:ext>
                </a:extLst>
              </p:cNvPr>
              <p:cNvSpPr>
                <a:spLocks noRot="1" noChangeAspect="1" noMove="1" noResize="1" noEditPoints="1" noAdjustHandles="1" noChangeArrowheads="1" noChangeShapeType="1" noTextEdit="1"/>
              </p:cNvSpPr>
              <p:nvPr/>
            </p:nvSpPr>
            <p:spPr bwMode="auto">
              <a:xfrm>
                <a:off x="4265612" y="2057401"/>
                <a:ext cx="5257800" cy="1500006"/>
              </a:xfrm>
              <a:prstGeom prst="roundRect">
                <a:avLst>
                  <a:gd name="adj" fmla="val 4598"/>
                </a:avLst>
              </a:prstGeom>
              <a:blipFill>
                <a:blip r:embed="rId2"/>
                <a:stretch>
                  <a:fillRect l="-116" r="-462"/>
                </a:stretch>
              </a:blipFill>
              <a:ln w="19050">
                <a:solidFill>
                  <a:srgbClr val="800000"/>
                </a:solidFill>
                <a:headEnd type="none" w="med" len="med"/>
                <a:tailEnd type="none" w="med" len="med"/>
              </a:ln>
              <a:effectLst/>
            </p:spPr>
            <p:txBody>
              <a:bodyPr/>
              <a:lstStyle/>
              <a:p>
                <a:r>
                  <a:rPr lang="en-US">
                    <a:noFill/>
                  </a:rPr>
                  <a:t> </a:t>
                </a:r>
              </a:p>
            </p:txBody>
          </p:sp>
        </mc:Fallback>
      </mc:AlternateContent>
      <p:grpSp>
        <p:nvGrpSpPr>
          <p:cNvPr id="69" name="Group 68">
            <a:extLst>
              <a:ext uri="{FF2B5EF4-FFF2-40B4-BE49-F238E27FC236}">
                <a16:creationId xmlns:a16="http://schemas.microsoft.com/office/drawing/2014/main" id="{3D2ACC9D-A52D-4F11-A6B7-87E0ACF18AAD}"/>
              </a:ext>
            </a:extLst>
          </p:cNvPr>
          <p:cNvGrpSpPr/>
          <p:nvPr/>
        </p:nvGrpSpPr>
        <p:grpSpPr>
          <a:xfrm>
            <a:off x="924428" y="4914755"/>
            <a:ext cx="1551569" cy="261610"/>
            <a:chOff x="924428" y="4914755"/>
            <a:chExt cx="1551569" cy="261610"/>
          </a:xfrm>
        </p:grpSpPr>
        <p:cxnSp>
          <p:nvCxnSpPr>
            <p:cNvPr id="66" name="Straight Arrow Connector 65">
              <a:extLst>
                <a:ext uri="{FF2B5EF4-FFF2-40B4-BE49-F238E27FC236}">
                  <a16:creationId xmlns:a16="http://schemas.microsoft.com/office/drawing/2014/main" id="{E7AF2EA3-117A-4810-94DC-0AB544CB6B84}"/>
                </a:ext>
              </a:extLst>
            </p:cNvPr>
            <p:cNvCxnSpPr>
              <a:cxnSpLocks/>
              <a:stCxn id="59" idx="6"/>
            </p:cNvCxnSpPr>
            <p:nvPr/>
          </p:nvCxnSpPr>
          <p:spPr bwMode="auto">
            <a:xfrm flipV="1">
              <a:off x="924428" y="5054329"/>
              <a:ext cx="1059228" cy="2750"/>
            </a:xfrm>
            <a:prstGeom prst="straightConnector1">
              <a:avLst/>
            </a:prstGeom>
            <a:pattFill prst="pct50">
              <a:fgClr>
                <a:schemeClr val="hlink"/>
              </a:fgClr>
              <a:bgClr>
                <a:srgbClr val="FFFFFF"/>
              </a:bgClr>
            </a:pattFill>
            <a:ln w="28575" cap="flat" cmpd="sng" algn="ctr">
              <a:solidFill>
                <a:schemeClr val="tx2">
                  <a:lumMod val="60000"/>
                  <a:lumOff val="40000"/>
                </a:schemeClr>
              </a:solidFill>
              <a:prstDash val="sysDot"/>
              <a:round/>
              <a:headEnd type="none" w="med" len="med"/>
              <a:tailEnd type="triangle"/>
            </a:ln>
            <a:effectLst/>
          </p:spPr>
        </p:cxnSp>
        <p:sp>
          <p:nvSpPr>
            <p:cNvPr id="67" name="TextBox 66">
              <a:extLst>
                <a:ext uri="{FF2B5EF4-FFF2-40B4-BE49-F238E27FC236}">
                  <a16:creationId xmlns:a16="http://schemas.microsoft.com/office/drawing/2014/main" id="{41D6B17C-AC2F-495F-80AC-EDAD589AAEAF}"/>
                </a:ext>
              </a:extLst>
            </p:cNvPr>
            <p:cNvSpPr txBox="1"/>
            <p:nvPr/>
          </p:nvSpPr>
          <p:spPr>
            <a:xfrm>
              <a:off x="1931140" y="4914755"/>
              <a:ext cx="544857" cy="261610"/>
            </a:xfrm>
            <a:prstGeom prst="rect">
              <a:avLst/>
            </a:prstGeom>
            <a:noFill/>
          </p:spPr>
          <p:txBody>
            <a:bodyPr wrap="square" rtlCol="0">
              <a:spAutoFit/>
            </a:bodyPr>
            <a:lstStyle/>
            <a:p>
              <a:pPr algn="l"/>
              <a:r>
                <a:rPr lang="en-US" dirty="0"/>
                <a:t>Knot</a:t>
              </a:r>
            </a:p>
          </p:txBody>
        </p:sp>
      </p:grpSp>
      <p:sp>
        <p:nvSpPr>
          <p:cNvPr id="70" name="Rectangle: Rounded Corners 69">
            <a:extLst>
              <a:ext uri="{FF2B5EF4-FFF2-40B4-BE49-F238E27FC236}">
                <a16:creationId xmlns:a16="http://schemas.microsoft.com/office/drawing/2014/main" id="{817E8408-A16E-4178-ACB5-08095EC12C01}"/>
              </a:ext>
            </a:extLst>
          </p:cNvPr>
          <p:cNvSpPr/>
          <p:nvPr/>
        </p:nvSpPr>
        <p:spPr bwMode="auto">
          <a:xfrm>
            <a:off x="4265612" y="3651068"/>
            <a:ext cx="5257800" cy="2934374"/>
          </a:xfrm>
          <a:prstGeom prst="roundRect">
            <a:avLst>
              <a:gd name="adj" fmla="val 4598"/>
            </a:avLst>
          </a:prstGeom>
          <a:solidFill>
            <a:schemeClr val="bg1">
              <a:lumMod val="95000"/>
            </a:schemeClr>
          </a:solidFill>
          <a:ln w="19050">
            <a:solidFill>
              <a:srgbClr val="80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ts val="400"/>
              </a:spcBef>
              <a:spcAft>
                <a:spcPct val="0"/>
              </a:spcAft>
              <a:buClrTx/>
              <a:buSzTx/>
              <a:tabLst/>
            </a:pPr>
            <a:r>
              <a:rPr lang="en-US" sz="1000" b="1" dirty="0">
                <a:solidFill>
                  <a:schemeClr val="tx1"/>
                </a:solidFill>
              </a:rPr>
              <a:t>Fitting MARS model</a:t>
            </a:r>
          </a:p>
          <a:p>
            <a:pPr marR="0" algn="l" defTabSz="914400" rtl="0" eaLnBrk="1" fontAlgn="base" latinLnBrk="0" hangingPunct="1">
              <a:lnSpc>
                <a:spcPct val="100000"/>
              </a:lnSpc>
              <a:spcBef>
                <a:spcPts val="400"/>
              </a:spcBef>
              <a:spcAft>
                <a:spcPct val="0"/>
              </a:spcAft>
              <a:buClrTx/>
              <a:buSzTx/>
              <a:tabLst/>
            </a:pPr>
            <a:r>
              <a:rPr lang="en-US" sz="1000" b="1" dirty="0">
                <a:solidFill>
                  <a:schemeClr val="tx1"/>
                </a:solidFill>
                <a:latin typeface="+mn-lt"/>
                <a:ea typeface="+mn-ea"/>
                <a:cs typeface="+mn-cs"/>
              </a:rPr>
              <a:t>Forward Pass (FP)</a:t>
            </a:r>
          </a:p>
          <a:p>
            <a:pPr marL="171450" marR="0" indent="-171450" algn="l" defTabSz="914400" rtl="0" eaLnBrk="1" fontAlgn="base" latinLnBrk="0" hangingPunct="1">
              <a:lnSpc>
                <a:spcPct val="100000"/>
              </a:lnSpc>
              <a:spcBef>
                <a:spcPts val="400"/>
              </a:spcBef>
              <a:spcAft>
                <a:spcPct val="0"/>
              </a:spcAft>
              <a:buClrTx/>
              <a:buSzTx/>
              <a:buFont typeface="Wingdings" panose="05000000000000000000" pitchFamily="2" charset="2"/>
              <a:buChar char="§"/>
              <a:tabLst/>
            </a:pPr>
            <a:r>
              <a:rPr lang="en-US" sz="1000" dirty="0">
                <a:solidFill>
                  <a:schemeClr val="tx1"/>
                </a:solidFill>
              </a:rPr>
              <a:t>MARS starts with just a intercept (mean of the response variable)</a:t>
            </a:r>
          </a:p>
          <a:p>
            <a:pPr marL="171450" marR="0" indent="-171450" algn="l" defTabSz="914400" rtl="0" eaLnBrk="1" fontAlgn="base" latinLnBrk="0" hangingPunct="1">
              <a:lnSpc>
                <a:spcPct val="100000"/>
              </a:lnSpc>
              <a:spcBef>
                <a:spcPts val="400"/>
              </a:spcBef>
              <a:spcAft>
                <a:spcPct val="0"/>
              </a:spcAft>
              <a:buClrTx/>
              <a:buSzTx/>
              <a:buFont typeface="Wingdings" panose="05000000000000000000" pitchFamily="2" charset="2"/>
              <a:buChar char="§"/>
              <a:tabLst/>
            </a:pPr>
            <a:r>
              <a:rPr lang="en-US" sz="1000" dirty="0">
                <a:solidFill>
                  <a:schemeClr val="tx1"/>
                </a:solidFill>
                <a:latin typeface="+mn-lt"/>
                <a:ea typeface="+mn-ea"/>
                <a:cs typeface="+mn-cs"/>
              </a:rPr>
              <a:t>At each step add a pair of basis function which leads to maximum decrease in SSE (called as greedy algorithm)</a:t>
            </a:r>
          </a:p>
          <a:p>
            <a:pPr marL="171450" marR="0" indent="-171450" algn="l" defTabSz="914400" rtl="0" eaLnBrk="1" fontAlgn="base" latinLnBrk="0" hangingPunct="1">
              <a:lnSpc>
                <a:spcPct val="100000"/>
              </a:lnSpc>
              <a:spcBef>
                <a:spcPts val="400"/>
              </a:spcBef>
              <a:spcAft>
                <a:spcPct val="0"/>
              </a:spcAft>
              <a:buClrTx/>
              <a:buSzTx/>
              <a:buFont typeface="Wingdings" panose="05000000000000000000" pitchFamily="2" charset="2"/>
              <a:buChar char="§"/>
              <a:tabLst/>
            </a:pPr>
            <a:r>
              <a:rPr lang="en-US" sz="1000" dirty="0">
                <a:solidFill>
                  <a:schemeClr val="tx1"/>
                </a:solidFill>
                <a:latin typeface="+mn-lt"/>
                <a:ea typeface="+mn-ea"/>
                <a:cs typeface="+mn-cs"/>
              </a:rPr>
              <a:t>Above step continues until there is no further reduction in SSE or maximum number of terms are reached</a:t>
            </a:r>
          </a:p>
          <a:p>
            <a:pPr marR="0" algn="l" defTabSz="914400" rtl="0" eaLnBrk="1" fontAlgn="base" latinLnBrk="0" hangingPunct="1">
              <a:lnSpc>
                <a:spcPct val="100000"/>
              </a:lnSpc>
              <a:spcBef>
                <a:spcPts val="400"/>
              </a:spcBef>
              <a:spcAft>
                <a:spcPct val="0"/>
              </a:spcAft>
              <a:buClrTx/>
              <a:buSzTx/>
              <a:tabLst/>
            </a:pPr>
            <a:r>
              <a:rPr lang="en-US" sz="1000" b="1" dirty="0">
                <a:solidFill>
                  <a:schemeClr val="tx1"/>
                </a:solidFill>
                <a:latin typeface="+mn-lt"/>
                <a:ea typeface="+mn-ea"/>
                <a:cs typeface="+mn-cs"/>
              </a:rPr>
              <a:t>Backward Pass (BP)</a:t>
            </a:r>
          </a:p>
          <a:p>
            <a:pPr marL="171450" marR="0" indent="-171450" algn="l" defTabSz="914400" rtl="0" eaLnBrk="1" fontAlgn="base" latinLnBrk="0" hangingPunct="1">
              <a:lnSpc>
                <a:spcPct val="100000"/>
              </a:lnSpc>
              <a:spcBef>
                <a:spcPts val="400"/>
              </a:spcBef>
              <a:spcAft>
                <a:spcPct val="0"/>
              </a:spcAft>
              <a:buClrTx/>
              <a:buSzTx/>
              <a:buFont typeface="Arial" panose="020B0604020202020204" pitchFamily="34" charset="0"/>
              <a:buChar char="•"/>
              <a:tabLst/>
            </a:pPr>
            <a:r>
              <a:rPr lang="en-US" sz="1000" dirty="0">
                <a:solidFill>
                  <a:schemeClr val="tx1"/>
                </a:solidFill>
              </a:rPr>
              <a:t>Forward pass will typically lead to overfitted model and hence, backward pass is used to prune the model</a:t>
            </a:r>
          </a:p>
          <a:p>
            <a:pPr marL="171450" marR="0" indent="-171450" algn="l" defTabSz="914400" rtl="0" eaLnBrk="1" fontAlgn="base" latinLnBrk="0" hangingPunct="1">
              <a:lnSpc>
                <a:spcPct val="100000"/>
              </a:lnSpc>
              <a:spcBef>
                <a:spcPts val="400"/>
              </a:spcBef>
              <a:spcAft>
                <a:spcPct val="0"/>
              </a:spcAft>
              <a:buClrTx/>
              <a:buSzTx/>
              <a:buFont typeface="Arial" panose="020B0604020202020204" pitchFamily="34" charset="0"/>
              <a:buChar char="•"/>
              <a:tabLst/>
            </a:pPr>
            <a:r>
              <a:rPr lang="en-US" sz="1000" dirty="0">
                <a:solidFill>
                  <a:schemeClr val="tx1"/>
                </a:solidFill>
                <a:latin typeface="+mn-lt"/>
                <a:ea typeface="+mn-ea"/>
                <a:cs typeface="+mn-cs"/>
              </a:rPr>
              <a:t>BP keeps on removing terms with least effectiveness until it finds best sub-model through Generalized Cross Validation algorithm (GCV)</a:t>
            </a:r>
          </a:p>
          <a:p>
            <a:pPr marR="0" algn="l" defTabSz="914400" rtl="0" eaLnBrk="1" fontAlgn="base" latinLnBrk="0" hangingPunct="1">
              <a:lnSpc>
                <a:spcPct val="100000"/>
              </a:lnSpc>
              <a:spcBef>
                <a:spcPts val="400"/>
              </a:spcBef>
              <a:spcAft>
                <a:spcPct val="0"/>
              </a:spcAft>
              <a:buClrTx/>
              <a:buSzTx/>
              <a:tabLst/>
            </a:pPr>
            <a:r>
              <a:rPr lang="en-US" sz="1000" b="1" dirty="0">
                <a:solidFill>
                  <a:schemeClr val="tx1"/>
                </a:solidFill>
              </a:rPr>
              <a:t>Generalized Cross Validation</a:t>
            </a:r>
          </a:p>
          <a:p>
            <a:pPr marL="171450" marR="0" indent="-171450" algn="l" defTabSz="914400" rtl="0" eaLnBrk="1" fontAlgn="base" latinLnBrk="0" hangingPunct="1">
              <a:lnSpc>
                <a:spcPct val="100000"/>
              </a:lnSpc>
              <a:spcBef>
                <a:spcPts val="400"/>
              </a:spcBef>
              <a:spcAft>
                <a:spcPct val="0"/>
              </a:spcAft>
              <a:buClrTx/>
              <a:buSzTx/>
              <a:buFont typeface="Wingdings" panose="05000000000000000000" pitchFamily="2" charset="2"/>
              <a:buChar char="§"/>
              <a:tabLst/>
            </a:pPr>
            <a:r>
              <a:rPr lang="en-US" sz="1000" dirty="0">
                <a:solidFill>
                  <a:schemeClr val="tx1"/>
                </a:solidFill>
              </a:rPr>
              <a:t>GCV is a form of regularization – i.e. it trades of good of fit with model complexity</a:t>
            </a:r>
          </a:p>
          <a:p>
            <a:pPr marL="171450" marR="0" indent="-171450" algn="l" defTabSz="914400" rtl="0" eaLnBrk="1" fontAlgn="base" latinLnBrk="0" hangingPunct="1">
              <a:lnSpc>
                <a:spcPct val="100000"/>
              </a:lnSpc>
              <a:spcBef>
                <a:spcPts val="400"/>
              </a:spcBef>
              <a:spcAft>
                <a:spcPct val="0"/>
              </a:spcAft>
              <a:buClrTx/>
              <a:buSzTx/>
              <a:buFont typeface="Wingdings" panose="05000000000000000000" pitchFamily="2" charset="2"/>
              <a:buChar char="§"/>
              <a:tabLst/>
            </a:pPr>
            <a:r>
              <a:rPr lang="en-US" sz="1000" dirty="0">
                <a:solidFill>
                  <a:schemeClr val="tx1"/>
                </a:solidFill>
              </a:rPr>
              <a:t>Lower the value of GCV, better the model</a:t>
            </a:r>
          </a:p>
        </p:txBody>
      </p:sp>
    </p:spTree>
    <p:extLst>
      <p:ext uri="{BB962C8B-B14F-4D97-AF65-F5344CB8AC3E}">
        <p14:creationId xmlns:p14="http://schemas.microsoft.com/office/powerpoint/2010/main" val="3512091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500"/>
                                        <p:tgtEl>
                                          <p:spTgt spid="6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3"/>
                                        </p:tgtEl>
                                        <p:attrNameLst>
                                          <p:attrName>style.visibility</p:attrName>
                                        </p:attrNameLst>
                                      </p:cBhvr>
                                      <p:to>
                                        <p:strVal val="visible"/>
                                      </p:to>
                                    </p:set>
                                    <p:animEffect transition="in" filter="fade">
                                      <p:cBhvr>
                                        <p:cTn id="38" dur="500"/>
                                        <p:tgtEl>
                                          <p:spTgt spid="63"/>
                                        </p:tgtEl>
                                      </p:cBhvr>
                                    </p:animEffect>
                                  </p:childTnLst>
                                </p:cTn>
                              </p:par>
                              <p:par>
                                <p:cTn id="39" presetID="10" presetClass="entr" presetSubtype="0" fill="hold" nodeType="withEffect">
                                  <p:stCondLst>
                                    <p:cond delay="0"/>
                                  </p:stCondLst>
                                  <p:childTnLst>
                                    <p:set>
                                      <p:cBhvr>
                                        <p:cTn id="40" dur="1" fill="hold">
                                          <p:stCondLst>
                                            <p:cond delay="0"/>
                                          </p:stCondLst>
                                        </p:cTn>
                                        <p:tgtEl>
                                          <p:spTgt spid="69"/>
                                        </p:tgtEl>
                                        <p:attrNameLst>
                                          <p:attrName>style.visibility</p:attrName>
                                        </p:attrNameLst>
                                      </p:cBhvr>
                                      <p:to>
                                        <p:strVal val="visible"/>
                                      </p:to>
                                    </p:set>
                                    <p:animEffect transition="in" filter="fade">
                                      <p:cBhvr>
                                        <p:cTn id="41" dur="500"/>
                                        <p:tgtEl>
                                          <p:spTgt spid="6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4"/>
                                        </p:tgtEl>
                                        <p:attrNameLst>
                                          <p:attrName>style.visibility</p:attrName>
                                        </p:attrNameLst>
                                      </p:cBhvr>
                                      <p:to>
                                        <p:strVal val="visible"/>
                                      </p:to>
                                    </p:set>
                                    <p:animEffect transition="in" filter="fade">
                                      <p:cBhvr>
                                        <p:cTn id="44" dur="500"/>
                                        <p:tgtEl>
                                          <p:spTgt spid="6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70"/>
                                        </p:tgtEl>
                                        <p:attrNameLst>
                                          <p:attrName>style.visibility</p:attrName>
                                        </p:attrNameLst>
                                      </p:cBhvr>
                                      <p:to>
                                        <p:strVal val="visible"/>
                                      </p:to>
                                    </p:set>
                                    <p:animEffect transition="in" filter="fade">
                                      <p:cBhvr>
                                        <p:cTn id="49"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64" grpId="0" animBg="1"/>
      <p:bldP spid="7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5B7A4BA1-2650-46C6-8795-DF1794E9BE7A}"/>
              </a:ext>
            </a:extLst>
          </p:cNvPr>
          <p:cNvSpPr/>
          <p:nvPr/>
        </p:nvSpPr>
        <p:spPr bwMode="auto">
          <a:xfrm>
            <a:off x="4904973" y="1471242"/>
            <a:ext cx="4843306" cy="4853358"/>
          </a:xfrm>
          <a:prstGeom prst="roundRect">
            <a:avLst>
              <a:gd name="adj" fmla="val 4759"/>
            </a:avLst>
          </a:prstGeom>
          <a:solidFill>
            <a:schemeClr val="bg1"/>
          </a:solidFill>
          <a:ln w="19050">
            <a:solidFill>
              <a:srgbClr val="666666"/>
            </a:solidFill>
            <a:prstDash val="sysDash"/>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latin typeface="+mn-lt"/>
                <a:ea typeface="+mn-ea"/>
                <a:cs typeface="+mn-cs"/>
              </a:rPr>
              <a:t>Output of Model Fit</a:t>
            </a:r>
          </a:p>
        </p:txBody>
      </p:sp>
      <p:sp>
        <p:nvSpPr>
          <p:cNvPr id="9" name="Rectangle: Rounded Corners 8">
            <a:extLst>
              <a:ext uri="{FF2B5EF4-FFF2-40B4-BE49-F238E27FC236}">
                <a16:creationId xmlns:a16="http://schemas.microsoft.com/office/drawing/2014/main" id="{5CC18AA9-6DDF-4C31-94C5-FD494ACD811F}"/>
              </a:ext>
            </a:extLst>
          </p:cNvPr>
          <p:cNvSpPr/>
          <p:nvPr/>
        </p:nvSpPr>
        <p:spPr bwMode="auto">
          <a:xfrm>
            <a:off x="150812" y="1471242"/>
            <a:ext cx="4511780" cy="4853358"/>
          </a:xfrm>
          <a:prstGeom prst="roundRect">
            <a:avLst>
              <a:gd name="adj" fmla="val 4759"/>
            </a:avLst>
          </a:prstGeom>
          <a:solidFill>
            <a:schemeClr val="bg1"/>
          </a:solidFill>
          <a:ln w="19050">
            <a:solidFill>
              <a:srgbClr val="666666"/>
            </a:solidFill>
            <a:prstDash val="sysDash"/>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latin typeface="+mn-lt"/>
                <a:ea typeface="+mn-ea"/>
                <a:cs typeface="+mn-cs"/>
              </a:rPr>
              <a:t>Multicollinearity of Independent Variable</a:t>
            </a:r>
          </a:p>
        </p:txBody>
      </p:sp>
      <p:sp>
        <p:nvSpPr>
          <p:cNvPr id="2" name="Rectangle 1">
            <a:extLst>
              <a:ext uri="{FF2B5EF4-FFF2-40B4-BE49-F238E27FC236}">
                <a16:creationId xmlns:a16="http://schemas.microsoft.com/office/drawing/2014/main" id="{87B1C42E-A9D2-40DB-A990-FF1734CEB8C3}"/>
              </a:ext>
            </a:extLst>
          </p:cNvPr>
          <p:cNvSpPr/>
          <p:nvPr/>
        </p:nvSpPr>
        <p:spPr bwMode="auto">
          <a:xfrm>
            <a:off x="303212" y="76200"/>
            <a:ext cx="8867776" cy="304800"/>
          </a:xfrm>
          <a:prstGeom prst="rect">
            <a:avLst/>
          </a:prstGeom>
          <a:solidFill>
            <a:srgbClr val="CBD3D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rPr>
              <a:t>BUILDING MARS MODEL</a:t>
            </a:r>
            <a:endParaRPr lang="en-US" sz="1200" b="1" dirty="0">
              <a:solidFill>
                <a:schemeClr val="tx1"/>
              </a:solidFill>
              <a:latin typeface="+mn-lt"/>
              <a:ea typeface="+mn-ea"/>
              <a:cs typeface="+mn-cs"/>
            </a:endParaRPr>
          </a:p>
        </p:txBody>
      </p:sp>
      <p:sp>
        <p:nvSpPr>
          <p:cNvPr id="3" name="Rectangle 2">
            <a:extLst>
              <a:ext uri="{FF2B5EF4-FFF2-40B4-BE49-F238E27FC236}">
                <a16:creationId xmlns:a16="http://schemas.microsoft.com/office/drawing/2014/main" id="{87E136D6-203E-4990-BF34-C235CB83C513}"/>
              </a:ext>
            </a:extLst>
          </p:cNvPr>
          <p:cNvSpPr/>
          <p:nvPr/>
        </p:nvSpPr>
        <p:spPr bwMode="auto">
          <a:xfrm>
            <a:off x="3236912" y="6629400"/>
            <a:ext cx="34290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MARS MODEL</a:t>
            </a:r>
          </a:p>
        </p:txBody>
      </p:sp>
      <p:sp>
        <p:nvSpPr>
          <p:cNvPr id="4" name="Rectangle: Rounded Corners 3">
            <a:extLst>
              <a:ext uri="{FF2B5EF4-FFF2-40B4-BE49-F238E27FC236}">
                <a16:creationId xmlns:a16="http://schemas.microsoft.com/office/drawing/2014/main" id="{FAF92605-90A4-4838-BE39-E62EA7DD5236}"/>
              </a:ext>
            </a:extLst>
          </p:cNvPr>
          <p:cNvSpPr/>
          <p:nvPr/>
        </p:nvSpPr>
        <p:spPr bwMode="auto">
          <a:xfrm>
            <a:off x="290738" y="449662"/>
            <a:ext cx="8880250" cy="845738"/>
          </a:xfrm>
          <a:prstGeom prst="roundRect">
            <a:avLst>
              <a:gd name="adj" fmla="val 5549"/>
            </a:avLst>
          </a:prstGeom>
          <a:solidFill>
            <a:schemeClr val="bg1"/>
          </a:solidFill>
          <a:ln w="19050">
            <a:solidFill>
              <a:schemeClr val="bg1">
                <a:lumMod val="75000"/>
              </a:schemeClr>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t" anchorCtr="0" compatLnSpc="1">
            <a:prstTxWarp prst="textNoShape">
              <a:avLst/>
            </a:prstTxWarp>
          </a:bodyPr>
          <a:lstStyle/>
          <a:p>
            <a:pPr marR="0" algn="l" defTabSz="914400" rtl="0" eaLnBrk="1" fontAlgn="base" latinLnBrk="0" hangingPunct="1">
              <a:lnSpc>
                <a:spcPct val="100000"/>
              </a:lnSpc>
              <a:spcBef>
                <a:spcPts val="200"/>
              </a:spcBef>
              <a:spcAft>
                <a:spcPct val="0"/>
              </a:spcAft>
              <a:buClrTx/>
              <a:buSzTx/>
              <a:tabLst/>
            </a:pPr>
            <a:r>
              <a:rPr lang="en-US" sz="1000" b="1" dirty="0">
                <a:solidFill>
                  <a:schemeClr val="tx1"/>
                </a:solidFill>
                <a:latin typeface="+mn-lt"/>
                <a:ea typeface="+mn-ea"/>
                <a:cs typeface="+mn-cs"/>
              </a:rPr>
              <a:t>Data: </a:t>
            </a:r>
            <a:r>
              <a:rPr lang="en-US" sz="1000" dirty="0">
                <a:solidFill>
                  <a:schemeClr val="tx1"/>
                </a:solidFill>
              </a:rPr>
              <a:t>trees</a:t>
            </a:r>
            <a:endParaRPr lang="en-US" sz="1000" dirty="0">
              <a:solidFill>
                <a:schemeClr val="tx1"/>
              </a:solidFill>
              <a:latin typeface="+mn-lt"/>
              <a:ea typeface="+mn-ea"/>
              <a:cs typeface="+mn-cs"/>
            </a:endParaRPr>
          </a:p>
          <a:p>
            <a:pPr algn="l" eaLnBrk="1" hangingPunct="1">
              <a:spcBef>
                <a:spcPts val="200"/>
              </a:spcBef>
              <a:buClrTx/>
            </a:pPr>
            <a:r>
              <a:rPr lang="en-US" sz="1000" b="1" dirty="0">
                <a:solidFill>
                  <a:schemeClr val="tx1"/>
                </a:solidFill>
              </a:rPr>
              <a:t>Sample Problem: </a:t>
            </a:r>
            <a:r>
              <a:rPr lang="en-US" sz="1000" dirty="0">
                <a:solidFill>
                  <a:schemeClr val="tx1"/>
                </a:solidFill>
                <a:latin typeface="+mn-lt"/>
                <a:ea typeface="+mn-ea"/>
                <a:cs typeface="+mn-cs"/>
              </a:rPr>
              <a:t>Predicting volume of timber using girth and height of the tree</a:t>
            </a:r>
          </a:p>
          <a:p>
            <a:pPr algn="l" eaLnBrk="1" hangingPunct="1">
              <a:spcBef>
                <a:spcPts val="200"/>
              </a:spcBef>
              <a:buClrTx/>
            </a:pPr>
            <a:r>
              <a:rPr lang="en-US" sz="1000" b="1" dirty="0">
                <a:solidFill>
                  <a:schemeClr val="tx1"/>
                </a:solidFill>
                <a:latin typeface="+mn-lt"/>
                <a:ea typeface="+mn-ea"/>
                <a:cs typeface="+mn-cs"/>
              </a:rPr>
              <a:t>Dependent Variable: </a:t>
            </a:r>
            <a:r>
              <a:rPr lang="en-US" sz="1000" dirty="0">
                <a:solidFill>
                  <a:schemeClr val="tx1"/>
                </a:solidFill>
              </a:rPr>
              <a:t>Volume</a:t>
            </a:r>
            <a:endParaRPr lang="en-US" sz="1000" dirty="0">
              <a:solidFill>
                <a:schemeClr val="tx1"/>
              </a:solidFill>
              <a:latin typeface="+mn-lt"/>
              <a:ea typeface="+mn-ea"/>
              <a:cs typeface="+mn-cs"/>
            </a:endParaRPr>
          </a:p>
          <a:p>
            <a:pPr marR="0" algn="l" defTabSz="914400" rtl="0" eaLnBrk="1" fontAlgn="base" latinLnBrk="0" hangingPunct="1">
              <a:lnSpc>
                <a:spcPct val="100000"/>
              </a:lnSpc>
              <a:spcBef>
                <a:spcPts val="200"/>
              </a:spcBef>
              <a:spcAft>
                <a:spcPct val="0"/>
              </a:spcAft>
              <a:buClrTx/>
              <a:buSzTx/>
              <a:tabLst/>
            </a:pPr>
            <a:r>
              <a:rPr lang="en-US" sz="1000" b="1" dirty="0">
                <a:solidFill>
                  <a:schemeClr val="tx1"/>
                </a:solidFill>
              </a:rPr>
              <a:t>Independent Variable: </a:t>
            </a:r>
            <a:r>
              <a:rPr lang="en-US" sz="1000" dirty="0">
                <a:solidFill>
                  <a:schemeClr val="tx1"/>
                </a:solidFill>
              </a:rPr>
              <a:t>Girth, Height</a:t>
            </a:r>
            <a:endParaRPr lang="en-US" sz="1000" dirty="0">
              <a:solidFill>
                <a:schemeClr val="tx1"/>
              </a:solidFill>
              <a:latin typeface="+mn-lt"/>
              <a:ea typeface="+mn-ea"/>
              <a:cs typeface="+mn-cs"/>
            </a:endParaRPr>
          </a:p>
        </p:txBody>
      </p:sp>
      <p:pic>
        <p:nvPicPr>
          <p:cNvPr id="6" name="Picture 5">
            <a:extLst>
              <a:ext uri="{FF2B5EF4-FFF2-40B4-BE49-F238E27FC236}">
                <a16:creationId xmlns:a16="http://schemas.microsoft.com/office/drawing/2014/main" id="{7EA5403B-EE46-4D60-96A5-97793792B3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018" y="1858074"/>
            <a:ext cx="4279369" cy="2139685"/>
          </a:xfrm>
          <a:prstGeom prst="rect">
            <a:avLst/>
          </a:prstGeom>
        </p:spPr>
      </p:pic>
      <p:graphicFrame>
        <p:nvGraphicFramePr>
          <p:cNvPr id="7" name="Table 6">
            <a:extLst>
              <a:ext uri="{FF2B5EF4-FFF2-40B4-BE49-F238E27FC236}">
                <a16:creationId xmlns:a16="http://schemas.microsoft.com/office/drawing/2014/main" id="{E4E58AA7-309A-47D0-A436-CDB1AE437D9A}"/>
              </a:ext>
            </a:extLst>
          </p:cNvPr>
          <p:cNvGraphicFramePr>
            <a:graphicFrameLocks noGrp="1"/>
          </p:cNvGraphicFramePr>
          <p:nvPr>
            <p:extLst>
              <p:ext uri="{D42A27DB-BD31-4B8C-83A1-F6EECF244321}">
                <p14:modId xmlns:p14="http://schemas.microsoft.com/office/powerpoint/2010/main" val="2384542045"/>
              </p:ext>
            </p:extLst>
          </p:nvPr>
        </p:nvGraphicFramePr>
        <p:xfrm>
          <a:off x="626679" y="4479464"/>
          <a:ext cx="3560047" cy="1369926"/>
        </p:xfrm>
        <a:graphic>
          <a:graphicData uri="http://schemas.openxmlformats.org/drawingml/2006/table">
            <a:tbl>
              <a:tblPr>
                <a:tableStyleId>{2D5ABB26-0587-4C30-8999-92F81FD0307C}</a:tableStyleId>
              </a:tblPr>
              <a:tblGrid>
                <a:gridCol w="838200">
                  <a:extLst>
                    <a:ext uri="{9D8B030D-6E8A-4147-A177-3AD203B41FA5}">
                      <a16:colId xmlns:a16="http://schemas.microsoft.com/office/drawing/2014/main" val="4183269953"/>
                    </a:ext>
                  </a:extLst>
                </a:gridCol>
                <a:gridCol w="900428">
                  <a:extLst>
                    <a:ext uri="{9D8B030D-6E8A-4147-A177-3AD203B41FA5}">
                      <a16:colId xmlns:a16="http://schemas.microsoft.com/office/drawing/2014/main" val="151629943"/>
                    </a:ext>
                  </a:extLst>
                </a:gridCol>
                <a:gridCol w="1076293">
                  <a:extLst>
                    <a:ext uri="{9D8B030D-6E8A-4147-A177-3AD203B41FA5}">
                      <a16:colId xmlns:a16="http://schemas.microsoft.com/office/drawing/2014/main" val="1933045689"/>
                    </a:ext>
                  </a:extLst>
                </a:gridCol>
                <a:gridCol w="745126">
                  <a:extLst>
                    <a:ext uri="{9D8B030D-6E8A-4147-A177-3AD203B41FA5}">
                      <a16:colId xmlns:a16="http://schemas.microsoft.com/office/drawing/2014/main" val="2874707932"/>
                    </a:ext>
                  </a:extLst>
                </a:gridCol>
              </a:tblGrid>
              <a:tr h="532095">
                <a:tc>
                  <a:txBody>
                    <a:bodyPr/>
                    <a:lstStyle/>
                    <a:p>
                      <a:pPr algn="ctr" fontAlgn="b"/>
                      <a:r>
                        <a:rPr lang="en-US" sz="1100" b="1" i="0" u="none" strike="noStrike" dirty="0">
                          <a:solidFill>
                            <a:srgbClr val="000000"/>
                          </a:solidFill>
                          <a:effectLst/>
                          <a:latin typeface="Arial" panose="020B0604020202020204" pitchFamily="34" charset="0"/>
                        </a:rPr>
                        <a:t>Cor Matrix</a:t>
                      </a:r>
                    </a:p>
                  </a:txBody>
                  <a:tcPr marL="9525" marR="9525" marT="9525" marB="0" anchor="ctr">
                    <a:lnR w="28575" cap="flat" cmpd="sng" algn="ctr">
                      <a:solidFill>
                        <a:srgbClr val="0070C0"/>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rgbClr val="D8CBCB"/>
                    </a:solidFill>
                  </a:tcPr>
                </a:tc>
                <a:tc>
                  <a:txBody>
                    <a:bodyPr/>
                    <a:lstStyle/>
                    <a:p>
                      <a:pPr algn="ctr" fontAlgn="b"/>
                      <a:r>
                        <a:rPr lang="en-US" sz="1100" b="1" u="none" strike="noStrike" dirty="0">
                          <a:effectLst/>
                        </a:rPr>
                        <a:t>Volume</a:t>
                      </a:r>
                      <a:endParaRPr lang="en-US" sz="1100" b="1" i="0" u="none" strike="noStrike" dirty="0">
                        <a:solidFill>
                          <a:srgbClr val="000000"/>
                        </a:solidFill>
                        <a:effectLst/>
                        <a:latin typeface="Arial" panose="020B0604020202020204" pitchFamily="34" charset="0"/>
                      </a:endParaRPr>
                    </a:p>
                  </a:txBody>
                  <a:tcPr marL="9525" marR="9525" marT="9525" marB="0" anchor="ctr">
                    <a:lnL w="28575" cap="flat" cmpd="sng" algn="ctr">
                      <a:solidFill>
                        <a:srgbClr val="0070C0"/>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chemeClr val="bg1">
                        <a:lumMod val="95000"/>
                      </a:schemeClr>
                    </a:solidFill>
                  </a:tcPr>
                </a:tc>
                <a:tc>
                  <a:txBody>
                    <a:bodyPr/>
                    <a:lstStyle/>
                    <a:p>
                      <a:pPr algn="ctr" fontAlgn="b"/>
                      <a:r>
                        <a:rPr lang="en-US" sz="1100" b="1" u="none" strike="noStrike" dirty="0">
                          <a:effectLst/>
                        </a:rPr>
                        <a:t>Girth</a:t>
                      </a:r>
                      <a:endParaRPr lang="en-US" sz="1100" b="1" i="0" u="none" strike="noStrike" dirty="0">
                        <a:solidFill>
                          <a:srgbClr val="000000"/>
                        </a:solidFill>
                        <a:effectLst/>
                        <a:latin typeface="Arial" panose="020B060402020202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chemeClr val="bg1">
                        <a:lumMod val="95000"/>
                      </a:schemeClr>
                    </a:solidFill>
                  </a:tcPr>
                </a:tc>
                <a:tc>
                  <a:txBody>
                    <a:bodyPr/>
                    <a:lstStyle/>
                    <a:p>
                      <a:pPr algn="ctr" fontAlgn="b"/>
                      <a:r>
                        <a:rPr lang="en-US" sz="1100" b="1" u="none" strike="noStrike" dirty="0">
                          <a:effectLst/>
                        </a:rPr>
                        <a:t>Height</a:t>
                      </a:r>
                      <a:endParaRPr lang="en-US" sz="1100" b="1" i="0" u="none" strike="noStrike" dirty="0">
                        <a:solidFill>
                          <a:srgbClr val="000000"/>
                        </a:solidFill>
                        <a:effectLst/>
                        <a:latin typeface="Arial" panose="020B0604020202020204" pitchFamily="34" charset="0"/>
                      </a:endParaRPr>
                    </a:p>
                  </a:txBody>
                  <a:tcPr marL="9525" marR="9525" marT="9525" marB="0" anchor="ctr">
                    <a:lnL w="28575" cap="flat" cmpd="sng" algn="ctr">
                      <a:solidFill>
                        <a:schemeClr val="bg1"/>
                      </a:solidFill>
                      <a:prstDash val="solid"/>
                      <a:round/>
                      <a:headEnd type="none" w="med" len="med"/>
                      <a:tailEnd type="none" w="med" len="med"/>
                    </a:lnL>
                    <a:lnB w="28575" cap="flat" cmpd="sng" algn="ctr">
                      <a:solidFill>
                        <a:srgbClr val="0070C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92723248"/>
                  </a:ext>
                </a:extLst>
              </a:tr>
              <a:tr h="279277">
                <a:tc>
                  <a:txBody>
                    <a:bodyPr/>
                    <a:lstStyle/>
                    <a:p>
                      <a:pPr algn="ctr" fontAlgn="b"/>
                      <a:r>
                        <a:rPr lang="en-US" sz="1100" b="1" u="none" strike="noStrike" dirty="0">
                          <a:effectLst/>
                        </a:rPr>
                        <a:t>Volume</a:t>
                      </a:r>
                      <a:endParaRPr lang="en-US" sz="1100" b="1" i="0" u="none" strike="noStrike" dirty="0">
                        <a:solidFill>
                          <a:srgbClr val="000000"/>
                        </a:solidFill>
                        <a:effectLst/>
                        <a:latin typeface="Arial" panose="020B0604020202020204" pitchFamily="34" charset="0"/>
                      </a:endParaRPr>
                    </a:p>
                  </a:txBody>
                  <a:tcPr marL="9525" marR="9525" marT="9525" marB="0" anchor="ctr">
                    <a:lnR w="28575" cap="flat" cmpd="sng" algn="ctr">
                      <a:solidFill>
                        <a:srgbClr val="0070C0"/>
                      </a:solidFill>
                      <a:prstDash val="solid"/>
                      <a:round/>
                      <a:headEnd type="none" w="med" len="med"/>
                      <a:tailEnd type="none" w="med" len="med"/>
                    </a:lnR>
                    <a:lnT w="28575" cap="flat" cmpd="sng" algn="ctr">
                      <a:solidFill>
                        <a:srgbClr val="0070C0"/>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b"/>
                      <a:r>
                        <a:rPr lang="en-US" sz="1100" u="none" strike="noStrike" dirty="0">
                          <a:effectLst/>
                        </a:rPr>
                        <a:t>100%</a:t>
                      </a:r>
                      <a:endParaRPr lang="en-US" sz="1100" b="0" i="0" u="none" strike="noStrike" dirty="0">
                        <a:solidFill>
                          <a:srgbClr val="000000"/>
                        </a:solidFill>
                        <a:effectLst/>
                        <a:latin typeface="Arial" panose="020B0604020202020204" pitchFamily="34" charset="0"/>
                      </a:endParaRPr>
                    </a:p>
                  </a:txBody>
                  <a:tcPr marL="9525" marR="9525" marT="9525" marB="0" anchor="ctr">
                    <a:lnL w="28575" cap="flat" cmpd="sng" algn="ctr">
                      <a:solidFill>
                        <a:srgbClr val="0070C0"/>
                      </a:solidFill>
                      <a:prstDash val="solid"/>
                      <a:round/>
                      <a:headEnd type="none" w="med" len="med"/>
                      <a:tailEnd type="none" w="med" len="med"/>
                    </a:lnL>
                    <a:lnT w="28575" cap="flat" cmpd="sng" algn="ctr">
                      <a:solidFill>
                        <a:srgbClr val="0070C0"/>
                      </a:solidFill>
                      <a:prstDash val="solid"/>
                      <a:round/>
                      <a:headEnd type="none" w="med" len="med"/>
                      <a:tailEnd type="none" w="med" len="med"/>
                    </a:lnT>
                    <a:solidFill>
                      <a:schemeClr val="bg1"/>
                    </a:solidFill>
                  </a:tcPr>
                </a:tc>
                <a:tc>
                  <a:txBody>
                    <a:bodyPr/>
                    <a:lstStyle/>
                    <a:p>
                      <a:pPr algn="ctr" fontAlgn="b"/>
                      <a:r>
                        <a:rPr lang="en-US" sz="1100" u="none" strike="noStrike" dirty="0">
                          <a:effectLst/>
                        </a:rPr>
                        <a:t>97%</a:t>
                      </a:r>
                      <a:endParaRPr lang="en-US" sz="1100" b="0" i="0" u="none" strike="noStrike" dirty="0">
                        <a:solidFill>
                          <a:srgbClr val="000000"/>
                        </a:solidFill>
                        <a:effectLst/>
                        <a:latin typeface="Arial" panose="020B0604020202020204" pitchFamily="34" charset="0"/>
                      </a:endParaRPr>
                    </a:p>
                  </a:txBody>
                  <a:tcPr marL="9525" marR="9525" marT="9525" marB="0" anchor="ctr">
                    <a:lnT w="28575" cap="flat" cmpd="sng" algn="ctr">
                      <a:solidFill>
                        <a:srgbClr val="0070C0"/>
                      </a:solidFill>
                      <a:prstDash val="solid"/>
                      <a:round/>
                      <a:headEnd type="none" w="med" len="med"/>
                      <a:tailEnd type="none" w="med" len="med"/>
                    </a:lnT>
                    <a:solidFill>
                      <a:schemeClr val="bg1"/>
                    </a:solidFill>
                  </a:tcPr>
                </a:tc>
                <a:tc>
                  <a:txBody>
                    <a:bodyPr/>
                    <a:lstStyle/>
                    <a:p>
                      <a:pPr algn="ctr" fontAlgn="b"/>
                      <a:r>
                        <a:rPr lang="en-US" sz="1100" u="none" strike="noStrike" dirty="0">
                          <a:effectLst/>
                        </a:rPr>
                        <a:t>60%</a:t>
                      </a:r>
                      <a:endParaRPr lang="en-US" sz="1100" b="0" i="0" u="none" strike="noStrike" dirty="0">
                        <a:solidFill>
                          <a:srgbClr val="000000"/>
                        </a:solidFill>
                        <a:effectLst/>
                        <a:latin typeface="Arial" panose="020B0604020202020204" pitchFamily="34" charset="0"/>
                      </a:endParaRPr>
                    </a:p>
                  </a:txBody>
                  <a:tcPr marL="9525" marR="9525" marT="9525" marB="0" anchor="ctr">
                    <a:lnT w="28575" cap="flat" cmpd="sng" algn="ctr">
                      <a:solidFill>
                        <a:srgbClr val="0070C0"/>
                      </a:solidFill>
                      <a:prstDash val="solid"/>
                      <a:round/>
                      <a:headEnd type="none" w="med" len="med"/>
                      <a:tailEnd type="none" w="med" len="med"/>
                    </a:lnT>
                    <a:solidFill>
                      <a:schemeClr val="bg1"/>
                    </a:solidFill>
                  </a:tcPr>
                </a:tc>
                <a:extLst>
                  <a:ext uri="{0D108BD9-81ED-4DB2-BD59-A6C34878D82A}">
                    <a16:rowId xmlns:a16="http://schemas.microsoft.com/office/drawing/2014/main" val="887415475"/>
                  </a:ext>
                </a:extLst>
              </a:tr>
              <a:tr h="279277">
                <a:tc>
                  <a:txBody>
                    <a:bodyPr/>
                    <a:lstStyle/>
                    <a:p>
                      <a:pPr algn="ctr" fontAlgn="b"/>
                      <a:r>
                        <a:rPr lang="en-US" sz="1100" b="1" u="none" strike="noStrike" dirty="0">
                          <a:effectLst/>
                        </a:rPr>
                        <a:t>Girth</a:t>
                      </a:r>
                      <a:endParaRPr lang="en-US" sz="1100" b="1" i="0" u="none" strike="noStrike" dirty="0">
                        <a:solidFill>
                          <a:srgbClr val="000000"/>
                        </a:solidFill>
                        <a:effectLst/>
                        <a:latin typeface="Arial" panose="020B0604020202020204" pitchFamily="34" charset="0"/>
                      </a:endParaRPr>
                    </a:p>
                  </a:txBody>
                  <a:tcPr marL="9525" marR="9525" marT="9525" marB="0" anchor="ctr">
                    <a:lnR w="28575" cap="flat" cmpd="sng" algn="ctr">
                      <a:solidFill>
                        <a:srgbClr val="0070C0"/>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b"/>
                      <a:endParaRPr lang="en-US" sz="1100" b="0" i="0" u="none" strike="noStrike" dirty="0">
                        <a:solidFill>
                          <a:srgbClr val="000000"/>
                        </a:solidFill>
                        <a:effectLst/>
                        <a:latin typeface="Arial" panose="020B0604020202020204" pitchFamily="34" charset="0"/>
                      </a:endParaRPr>
                    </a:p>
                  </a:txBody>
                  <a:tcPr marL="9525" marR="9525" marT="9525" marB="0" anchor="ctr">
                    <a:lnL w="28575" cap="flat" cmpd="sng" algn="ctr">
                      <a:solidFill>
                        <a:srgbClr val="0070C0"/>
                      </a:solidFill>
                      <a:prstDash val="solid"/>
                      <a:round/>
                      <a:headEnd type="none" w="med" len="med"/>
                      <a:tailEnd type="none" w="med" len="med"/>
                    </a:lnL>
                    <a:solidFill>
                      <a:schemeClr val="bg1"/>
                    </a:solidFill>
                  </a:tcPr>
                </a:tc>
                <a:tc>
                  <a:txBody>
                    <a:bodyPr/>
                    <a:lstStyle/>
                    <a:p>
                      <a:pPr algn="ctr" fontAlgn="b"/>
                      <a:r>
                        <a:rPr lang="en-US" sz="1100" u="none" strike="noStrike" dirty="0">
                          <a:effectLst/>
                        </a:rPr>
                        <a:t>100%</a:t>
                      </a:r>
                      <a:endParaRPr lang="en-US" sz="1100" b="0" i="0" u="none" strike="noStrike" dirty="0">
                        <a:solidFill>
                          <a:srgbClr val="000000"/>
                        </a:solidFill>
                        <a:effectLst/>
                        <a:latin typeface="Arial" panose="020B0604020202020204" pitchFamily="34" charset="0"/>
                      </a:endParaRPr>
                    </a:p>
                  </a:txBody>
                  <a:tcPr marL="9525" marR="9525" marT="9525" marB="0" anchor="ctr">
                    <a:solidFill>
                      <a:schemeClr val="bg1"/>
                    </a:solidFill>
                  </a:tcPr>
                </a:tc>
                <a:tc>
                  <a:txBody>
                    <a:bodyPr/>
                    <a:lstStyle/>
                    <a:p>
                      <a:pPr algn="ctr" fontAlgn="b"/>
                      <a:r>
                        <a:rPr lang="en-US" sz="1100" u="none" strike="noStrike" dirty="0">
                          <a:effectLst/>
                        </a:rPr>
                        <a:t>52%</a:t>
                      </a:r>
                      <a:endParaRPr lang="en-US" sz="1100" b="0" i="0" u="none" strike="noStrike" dirty="0">
                        <a:solidFill>
                          <a:srgbClr val="000000"/>
                        </a:solidFill>
                        <a:effectLst/>
                        <a:latin typeface="Arial" panose="020B0604020202020204" pitchFamily="34" charset="0"/>
                      </a:endParaRPr>
                    </a:p>
                  </a:txBody>
                  <a:tcPr marL="9525" marR="9525" marT="9525" marB="0" anchor="ctr">
                    <a:solidFill>
                      <a:schemeClr val="bg1"/>
                    </a:solidFill>
                  </a:tcPr>
                </a:tc>
                <a:extLst>
                  <a:ext uri="{0D108BD9-81ED-4DB2-BD59-A6C34878D82A}">
                    <a16:rowId xmlns:a16="http://schemas.microsoft.com/office/drawing/2014/main" val="1204768551"/>
                  </a:ext>
                </a:extLst>
              </a:tr>
              <a:tr h="279277">
                <a:tc>
                  <a:txBody>
                    <a:bodyPr/>
                    <a:lstStyle/>
                    <a:p>
                      <a:pPr algn="ctr" fontAlgn="b"/>
                      <a:r>
                        <a:rPr lang="en-US" sz="1100" b="1" u="none" strike="noStrike" dirty="0">
                          <a:effectLst/>
                        </a:rPr>
                        <a:t>Height</a:t>
                      </a:r>
                      <a:endParaRPr lang="en-US" sz="1100" b="1" i="0" u="none" strike="noStrike" dirty="0">
                        <a:solidFill>
                          <a:srgbClr val="000000"/>
                        </a:solidFill>
                        <a:effectLst/>
                        <a:latin typeface="Arial" panose="020B0604020202020204" pitchFamily="34" charset="0"/>
                      </a:endParaRPr>
                    </a:p>
                  </a:txBody>
                  <a:tcPr marL="9525" marR="9525" marT="9525" marB="0" anchor="ctr">
                    <a:lnR w="28575" cap="flat" cmpd="sng" algn="ctr">
                      <a:solidFill>
                        <a:srgbClr val="0070C0"/>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bg1">
                        <a:lumMod val="95000"/>
                      </a:schemeClr>
                    </a:solidFill>
                  </a:tcPr>
                </a:tc>
                <a:tc>
                  <a:txBody>
                    <a:bodyPr/>
                    <a:lstStyle/>
                    <a:p>
                      <a:pPr algn="ctr" fontAlgn="b"/>
                      <a:endParaRPr lang="en-US" sz="1100" b="0" i="0" u="none" strike="noStrike" dirty="0">
                        <a:solidFill>
                          <a:srgbClr val="000000"/>
                        </a:solidFill>
                        <a:effectLst/>
                        <a:latin typeface="Arial" panose="020B0604020202020204" pitchFamily="34" charset="0"/>
                      </a:endParaRPr>
                    </a:p>
                  </a:txBody>
                  <a:tcPr marL="9525" marR="9525" marT="9525" marB="0" anchor="ctr">
                    <a:lnL w="28575" cap="flat" cmpd="sng" algn="ctr">
                      <a:solidFill>
                        <a:srgbClr val="0070C0"/>
                      </a:solidFill>
                      <a:prstDash val="solid"/>
                      <a:round/>
                      <a:headEnd type="none" w="med" len="med"/>
                      <a:tailEnd type="none" w="med" len="med"/>
                    </a:lnL>
                    <a:solidFill>
                      <a:schemeClr val="bg1"/>
                    </a:solidFill>
                  </a:tcPr>
                </a:tc>
                <a:tc>
                  <a:txBody>
                    <a:bodyPr/>
                    <a:lstStyle/>
                    <a:p>
                      <a:pPr algn="ctr" fontAlgn="b"/>
                      <a:endParaRPr lang="en-US" sz="1100" b="0" i="0" u="none" strike="noStrike" dirty="0">
                        <a:solidFill>
                          <a:srgbClr val="000000"/>
                        </a:solidFill>
                        <a:effectLst/>
                        <a:latin typeface="Arial" panose="020B0604020202020204" pitchFamily="34" charset="0"/>
                      </a:endParaRPr>
                    </a:p>
                  </a:txBody>
                  <a:tcPr marL="9525" marR="9525" marT="9525" marB="0" anchor="ctr">
                    <a:solidFill>
                      <a:schemeClr val="bg1"/>
                    </a:solidFill>
                  </a:tcPr>
                </a:tc>
                <a:tc>
                  <a:txBody>
                    <a:bodyPr/>
                    <a:lstStyle/>
                    <a:p>
                      <a:pPr algn="ctr" fontAlgn="b"/>
                      <a:r>
                        <a:rPr lang="en-US" sz="1100" u="none" strike="noStrike" dirty="0">
                          <a:effectLst/>
                        </a:rPr>
                        <a:t>100%</a:t>
                      </a:r>
                      <a:endParaRPr lang="en-US" sz="1100" b="0" i="0" u="none" strike="noStrike" dirty="0">
                        <a:solidFill>
                          <a:srgbClr val="000000"/>
                        </a:solidFill>
                        <a:effectLst/>
                        <a:latin typeface="Arial" panose="020B0604020202020204" pitchFamily="34" charset="0"/>
                      </a:endParaRPr>
                    </a:p>
                  </a:txBody>
                  <a:tcPr marL="9525" marR="9525" marT="9525" marB="0" anchor="ctr">
                    <a:solidFill>
                      <a:schemeClr val="bg1"/>
                    </a:solidFill>
                  </a:tcPr>
                </a:tc>
                <a:extLst>
                  <a:ext uri="{0D108BD9-81ED-4DB2-BD59-A6C34878D82A}">
                    <a16:rowId xmlns:a16="http://schemas.microsoft.com/office/drawing/2014/main" val="1674742425"/>
                  </a:ext>
                </a:extLst>
              </a:tr>
            </a:tbl>
          </a:graphicData>
        </a:graphic>
      </p:graphicFrame>
      <p:pic>
        <p:nvPicPr>
          <p:cNvPr id="11" name="Picture 10">
            <a:extLst>
              <a:ext uri="{FF2B5EF4-FFF2-40B4-BE49-F238E27FC236}">
                <a16:creationId xmlns:a16="http://schemas.microsoft.com/office/drawing/2014/main" id="{5C13B5FF-D2EF-44AF-86D7-DF0B471C0187}"/>
              </a:ext>
            </a:extLst>
          </p:cNvPr>
          <p:cNvPicPr>
            <a:picLocks noChangeAspect="1"/>
          </p:cNvPicPr>
          <p:nvPr/>
        </p:nvPicPr>
        <p:blipFill rotWithShape="1">
          <a:blip r:embed="rId3">
            <a:extLst>
              <a:ext uri="{28A0092B-C50C-407E-A947-70E740481C1C}">
                <a14:useLocalDpi xmlns:a14="http://schemas.microsoft.com/office/drawing/2010/main" val="0"/>
              </a:ext>
            </a:extLst>
          </a:blip>
          <a:srcRect b="47744"/>
          <a:stretch/>
        </p:blipFill>
        <p:spPr>
          <a:xfrm>
            <a:off x="5411374" y="3897921"/>
            <a:ext cx="3830503" cy="2365322"/>
          </a:xfrm>
          <a:prstGeom prst="rect">
            <a:avLst/>
          </a:prstGeom>
        </p:spPr>
      </p:pic>
      <p:pic>
        <p:nvPicPr>
          <p:cNvPr id="12" name="Picture 11">
            <a:extLst>
              <a:ext uri="{FF2B5EF4-FFF2-40B4-BE49-F238E27FC236}">
                <a16:creationId xmlns:a16="http://schemas.microsoft.com/office/drawing/2014/main" id="{24764C88-7E49-40E3-BBBE-8F683086C2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6685" y="1868541"/>
            <a:ext cx="4299882" cy="1904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008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9" grpId="0" animBg="1"/>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DDE1F65B-6F32-43FF-8C79-EA9DE52D5279}"/>
              </a:ext>
            </a:extLst>
          </p:cNvPr>
          <p:cNvSpPr/>
          <p:nvPr/>
        </p:nvSpPr>
        <p:spPr bwMode="auto">
          <a:xfrm rot="20906629">
            <a:off x="674240" y="469764"/>
            <a:ext cx="2514600" cy="167640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ts val="0"/>
              </a:spcBef>
              <a:spcAft>
                <a:spcPct val="0"/>
              </a:spcAft>
              <a:buClrTx/>
              <a:buSzTx/>
              <a:tabLst/>
            </a:pPr>
            <a:r>
              <a:rPr lang="en-US" sz="1000" b="1" dirty="0">
                <a:solidFill>
                  <a:schemeClr val="bg1"/>
                </a:solidFill>
              </a:rPr>
              <a:t>Time Series Data: </a:t>
            </a:r>
            <a:r>
              <a:rPr lang="en-US" sz="1000" dirty="0">
                <a:solidFill>
                  <a:schemeClr val="bg1"/>
                </a:solidFill>
              </a:rPr>
              <a:t>Data related to any event / metric logged at different intervals of time</a:t>
            </a:r>
            <a:endParaRPr lang="en-US" sz="1000" b="1" dirty="0">
              <a:solidFill>
                <a:schemeClr val="bg1"/>
              </a:solidFill>
            </a:endParaRPr>
          </a:p>
        </p:txBody>
      </p:sp>
      <p:sp>
        <p:nvSpPr>
          <p:cNvPr id="3" name="Oval 2">
            <a:extLst>
              <a:ext uri="{FF2B5EF4-FFF2-40B4-BE49-F238E27FC236}">
                <a16:creationId xmlns:a16="http://schemas.microsoft.com/office/drawing/2014/main" id="{E5ACD14B-E1BB-46E4-BEDE-7CF6C86A24B1}"/>
              </a:ext>
            </a:extLst>
          </p:cNvPr>
          <p:cNvSpPr/>
          <p:nvPr/>
        </p:nvSpPr>
        <p:spPr bwMode="auto">
          <a:xfrm rot="698662">
            <a:off x="3439489" y="1004800"/>
            <a:ext cx="2514600" cy="167640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ts val="0"/>
              </a:spcBef>
              <a:spcAft>
                <a:spcPct val="0"/>
              </a:spcAft>
              <a:buClrTx/>
              <a:buSzTx/>
              <a:tabLst/>
            </a:pPr>
            <a:r>
              <a:rPr lang="en-US" sz="1000" b="1" dirty="0">
                <a:solidFill>
                  <a:schemeClr val="bg1"/>
                </a:solidFill>
              </a:rPr>
              <a:t>Seasonality: </a:t>
            </a:r>
            <a:r>
              <a:rPr lang="en-US" sz="1000" dirty="0">
                <a:solidFill>
                  <a:schemeClr val="bg1"/>
                </a:solidFill>
              </a:rPr>
              <a:t>Pattern in time series repeating after a regular interval of time</a:t>
            </a:r>
            <a:endParaRPr lang="en-US" sz="1000" b="1" dirty="0">
              <a:solidFill>
                <a:schemeClr val="bg1"/>
              </a:solidFill>
            </a:endParaRPr>
          </a:p>
        </p:txBody>
      </p:sp>
      <p:sp>
        <p:nvSpPr>
          <p:cNvPr id="4" name="Oval 3">
            <a:extLst>
              <a:ext uri="{FF2B5EF4-FFF2-40B4-BE49-F238E27FC236}">
                <a16:creationId xmlns:a16="http://schemas.microsoft.com/office/drawing/2014/main" id="{D6C157F7-6ADC-439B-9FFA-A78E8CE7F039}"/>
              </a:ext>
            </a:extLst>
          </p:cNvPr>
          <p:cNvSpPr/>
          <p:nvPr/>
        </p:nvSpPr>
        <p:spPr bwMode="auto">
          <a:xfrm rot="698662">
            <a:off x="1939049" y="2617564"/>
            <a:ext cx="2514600" cy="167640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ts val="0"/>
              </a:spcBef>
              <a:spcAft>
                <a:spcPct val="0"/>
              </a:spcAft>
              <a:buClrTx/>
              <a:buSzTx/>
              <a:tabLst/>
            </a:pPr>
            <a:r>
              <a:rPr lang="en-US" sz="1000" b="1" dirty="0">
                <a:solidFill>
                  <a:schemeClr val="bg1"/>
                </a:solidFill>
              </a:rPr>
              <a:t>Trend: </a:t>
            </a:r>
            <a:r>
              <a:rPr lang="en-US" sz="1000" dirty="0">
                <a:solidFill>
                  <a:schemeClr val="bg1"/>
                </a:solidFill>
              </a:rPr>
              <a:t>Typical pattern being followed by the time series, like, being increasing or decreasing or sinusoidal etc.</a:t>
            </a:r>
            <a:endParaRPr lang="en-US" sz="1000" b="1" dirty="0">
              <a:solidFill>
                <a:schemeClr val="bg1"/>
              </a:solidFill>
            </a:endParaRPr>
          </a:p>
        </p:txBody>
      </p:sp>
      <p:sp>
        <p:nvSpPr>
          <p:cNvPr id="5" name="Oval 4">
            <a:extLst>
              <a:ext uri="{FF2B5EF4-FFF2-40B4-BE49-F238E27FC236}">
                <a16:creationId xmlns:a16="http://schemas.microsoft.com/office/drawing/2014/main" id="{8B32EAC2-2E0A-45EC-A2A9-409022C41863}"/>
              </a:ext>
            </a:extLst>
          </p:cNvPr>
          <p:cNvSpPr/>
          <p:nvPr/>
        </p:nvSpPr>
        <p:spPr bwMode="auto">
          <a:xfrm>
            <a:off x="6245223" y="469764"/>
            <a:ext cx="2514600" cy="167640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ts val="0"/>
              </a:spcBef>
              <a:spcAft>
                <a:spcPct val="0"/>
              </a:spcAft>
              <a:buClrTx/>
              <a:buSzTx/>
              <a:tabLst/>
            </a:pPr>
            <a:r>
              <a:rPr lang="en-US" sz="1000" b="1" dirty="0">
                <a:solidFill>
                  <a:schemeClr val="bg1"/>
                </a:solidFill>
              </a:rPr>
              <a:t>Cycle: </a:t>
            </a:r>
            <a:r>
              <a:rPr lang="en-US" sz="1000" dirty="0">
                <a:solidFill>
                  <a:schemeClr val="bg1"/>
                </a:solidFill>
              </a:rPr>
              <a:t>Patterns which appear, like increase or decrease, but not at fixed interval of time. The time duration of repetition of these pattern is typically long, for example 2 years or so</a:t>
            </a:r>
            <a:endParaRPr lang="en-US" sz="1000" b="1" dirty="0">
              <a:solidFill>
                <a:schemeClr val="bg1"/>
              </a:solidFill>
            </a:endParaRPr>
          </a:p>
        </p:txBody>
      </p:sp>
      <p:sp>
        <p:nvSpPr>
          <p:cNvPr id="6" name="Oval 5">
            <a:extLst>
              <a:ext uri="{FF2B5EF4-FFF2-40B4-BE49-F238E27FC236}">
                <a16:creationId xmlns:a16="http://schemas.microsoft.com/office/drawing/2014/main" id="{4F83162F-9BAD-4B8D-9061-35B37745CBB5}"/>
              </a:ext>
            </a:extLst>
          </p:cNvPr>
          <p:cNvSpPr/>
          <p:nvPr/>
        </p:nvSpPr>
        <p:spPr bwMode="auto">
          <a:xfrm rot="21285862">
            <a:off x="6468864" y="2471345"/>
            <a:ext cx="2514600" cy="167640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ts val="0"/>
              </a:spcBef>
              <a:spcAft>
                <a:spcPct val="0"/>
              </a:spcAft>
              <a:buClrTx/>
              <a:buSzTx/>
              <a:tabLst/>
            </a:pPr>
            <a:r>
              <a:rPr lang="en-US" sz="1000" b="1" dirty="0">
                <a:solidFill>
                  <a:schemeClr val="bg1"/>
                </a:solidFill>
              </a:rPr>
              <a:t>Time Series Decomposition: </a:t>
            </a:r>
            <a:r>
              <a:rPr lang="en-US" sz="1000" dirty="0">
                <a:solidFill>
                  <a:schemeClr val="bg1"/>
                </a:solidFill>
              </a:rPr>
              <a:t>Breaking down of time series into seasonality, trend and remainder component</a:t>
            </a:r>
            <a:endParaRPr lang="en-US" sz="1000" b="1" dirty="0">
              <a:solidFill>
                <a:schemeClr val="bg1"/>
              </a:solidFill>
            </a:endParaRPr>
          </a:p>
        </p:txBody>
      </p:sp>
      <p:sp>
        <p:nvSpPr>
          <p:cNvPr id="7" name="Oval 6">
            <a:extLst>
              <a:ext uri="{FF2B5EF4-FFF2-40B4-BE49-F238E27FC236}">
                <a16:creationId xmlns:a16="http://schemas.microsoft.com/office/drawing/2014/main" id="{A5978E2B-E1B2-4B15-AE1E-4650D61DB5EC}"/>
              </a:ext>
            </a:extLst>
          </p:cNvPr>
          <p:cNvSpPr/>
          <p:nvPr/>
        </p:nvSpPr>
        <p:spPr bwMode="auto">
          <a:xfrm rot="21285862">
            <a:off x="538445" y="4355614"/>
            <a:ext cx="2514600" cy="167640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ts val="0"/>
              </a:spcBef>
              <a:spcAft>
                <a:spcPct val="0"/>
              </a:spcAft>
              <a:buClrTx/>
              <a:buSzTx/>
              <a:tabLst/>
            </a:pPr>
            <a:r>
              <a:rPr lang="en-US" sz="1000" b="1" dirty="0">
                <a:solidFill>
                  <a:schemeClr val="bg1"/>
                </a:solidFill>
              </a:rPr>
              <a:t>Autocorrelation: </a:t>
            </a:r>
            <a:r>
              <a:rPr lang="en-US" sz="1000" dirty="0">
                <a:solidFill>
                  <a:schemeClr val="bg1"/>
                </a:solidFill>
              </a:rPr>
              <a:t>Measure of linear relationship between lagged values of time series</a:t>
            </a:r>
            <a:endParaRPr lang="en-US" sz="1000" b="1" dirty="0">
              <a:solidFill>
                <a:schemeClr val="bg1"/>
              </a:solidFill>
            </a:endParaRPr>
          </a:p>
        </p:txBody>
      </p:sp>
      <p:sp>
        <p:nvSpPr>
          <p:cNvPr id="8" name="Oval 7">
            <a:extLst>
              <a:ext uri="{FF2B5EF4-FFF2-40B4-BE49-F238E27FC236}">
                <a16:creationId xmlns:a16="http://schemas.microsoft.com/office/drawing/2014/main" id="{3A23CBD6-3880-48B1-92C4-5911E6C2BD87}"/>
              </a:ext>
            </a:extLst>
          </p:cNvPr>
          <p:cNvSpPr/>
          <p:nvPr/>
        </p:nvSpPr>
        <p:spPr bwMode="auto">
          <a:xfrm rot="1000400">
            <a:off x="4453243" y="3776615"/>
            <a:ext cx="2514600" cy="167640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ts val="0"/>
              </a:spcBef>
              <a:spcAft>
                <a:spcPct val="0"/>
              </a:spcAft>
              <a:buClrTx/>
              <a:buSzTx/>
              <a:tabLst/>
            </a:pPr>
            <a:r>
              <a:rPr lang="en-US" sz="1000" b="1" dirty="0">
                <a:solidFill>
                  <a:schemeClr val="bg1"/>
                </a:solidFill>
              </a:rPr>
              <a:t>Random walk: </a:t>
            </a:r>
            <a:r>
              <a:rPr lang="en-US" sz="1000" dirty="0">
                <a:solidFill>
                  <a:schemeClr val="bg1"/>
                </a:solidFill>
              </a:rPr>
              <a:t>Pattern where pre-determining the direction of time series is impossible, literally random</a:t>
            </a:r>
            <a:endParaRPr lang="en-US" sz="1000" b="1" dirty="0">
              <a:solidFill>
                <a:schemeClr val="bg1"/>
              </a:solidFill>
            </a:endParaRPr>
          </a:p>
        </p:txBody>
      </p:sp>
      <p:sp>
        <p:nvSpPr>
          <p:cNvPr id="9" name="Oval 8">
            <a:extLst>
              <a:ext uri="{FF2B5EF4-FFF2-40B4-BE49-F238E27FC236}">
                <a16:creationId xmlns:a16="http://schemas.microsoft.com/office/drawing/2014/main" id="{B3C43B33-A5D0-4D9B-A1E0-D1ED211D4BA4}"/>
              </a:ext>
            </a:extLst>
          </p:cNvPr>
          <p:cNvSpPr/>
          <p:nvPr/>
        </p:nvSpPr>
        <p:spPr bwMode="auto">
          <a:xfrm rot="19436441">
            <a:off x="6651879" y="4725733"/>
            <a:ext cx="2514600" cy="167640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algn="l" eaLnBrk="1" hangingPunct="1">
              <a:spcBef>
                <a:spcPts val="0"/>
              </a:spcBef>
              <a:buClrTx/>
            </a:pPr>
            <a:r>
              <a:rPr lang="en-US" sz="1000" b="1" dirty="0">
                <a:solidFill>
                  <a:schemeClr val="bg1"/>
                </a:solidFill>
              </a:rPr>
              <a:t>Stationarity: </a:t>
            </a:r>
            <a:r>
              <a:rPr lang="en-US" sz="1000" dirty="0">
                <a:solidFill>
                  <a:schemeClr val="bg1"/>
                </a:solidFill>
              </a:rPr>
              <a:t>A Time Series whose </a:t>
            </a:r>
            <a:r>
              <a:rPr lang="en-US" dirty="0"/>
              <a:t>properties do not depend on the time at which the series is observed</a:t>
            </a:r>
            <a:endParaRPr lang="en-US" sz="1000" b="1" dirty="0">
              <a:solidFill>
                <a:schemeClr val="bg1"/>
              </a:solidFill>
            </a:endParaRPr>
          </a:p>
        </p:txBody>
      </p:sp>
      <p:sp>
        <p:nvSpPr>
          <p:cNvPr id="10" name="Rectangle 9">
            <a:extLst>
              <a:ext uri="{FF2B5EF4-FFF2-40B4-BE49-F238E27FC236}">
                <a16:creationId xmlns:a16="http://schemas.microsoft.com/office/drawing/2014/main" id="{21E0D719-5E06-4D51-966E-CFA66CEE0B34}"/>
              </a:ext>
            </a:extLst>
          </p:cNvPr>
          <p:cNvSpPr/>
          <p:nvPr/>
        </p:nvSpPr>
        <p:spPr bwMode="auto">
          <a:xfrm>
            <a:off x="3236912" y="6629400"/>
            <a:ext cx="34290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SOME KEYWORDS</a:t>
            </a:r>
          </a:p>
        </p:txBody>
      </p:sp>
    </p:spTree>
    <p:extLst>
      <p:ext uri="{BB962C8B-B14F-4D97-AF65-F5344CB8AC3E}">
        <p14:creationId xmlns:p14="http://schemas.microsoft.com/office/powerpoint/2010/main" val="738763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F6003D-79A4-4449-BD14-5F0732D58C62}"/>
              </a:ext>
            </a:extLst>
          </p:cNvPr>
          <p:cNvSpPr/>
          <p:nvPr/>
        </p:nvSpPr>
        <p:spPr bwMode="auto">
          <a:xfrm>
            <a:off x="3236912" y="6629400"/>
            <a:ext cx="34290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MARS MODEL</a:t>
            </a:r>
          </a:p>
        </p:txBody>
      </p:sp>
      <p:sp>
        <p:nvSpPr>
          <p:cNvPr id="3" name="Rectangle 2">
            <a:extLst>
              <a:ext uri="{FF2B5EF4-FFF2-40B4-BE49-F238E27FC236}">
                <a16:creationId xmlns:a16="http://schemas.microsoft.com/office/drawing/2014/main" id="{14E965D8-D71B-459D-899C-8E88D5DB03FA}"/>
              </a:ext>
            </a:extLst>
          </p:cNvPr>
          <p:cNvSpPr/>
          <p:nvPr/>
        </p:nvSpPr>
        <p:spPr bwMode="auto">
          <a:xfrm>
            <a:off x="303212" y="76200"/>
            <a:ext cx="8867776" cy="304800"/>
          </a:xfrm>
          <a:prstGeom prst="rect">
            <a:avLst/>
          </a:prstGeom>
          <a:solidFill>
            <a:srgbClr val="CBD3D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rPr>
              <a:t>MODEL DIAGNOSTICS</a:t>
            </a:r>
            <a:endParaRPr lang="en-US" sz="1200" b="1" dirty="0">
              <a:solidFill>
                <a:schemeClr val="tx1"/>
              </a:solidFill>
              <a:latin typeface="+mn-lt"/>
              <a:ea typeface="+mn-ea"/>
              <a:cs typeface="+mn-cs"/>
            </a:endParaRPr>
          </a:p>
        </p:txBody>
      </p:sp>
      <p:grpSp>
        <p:nvGrpSpPr>
          <p:cNvPr id="32" name="Group 31">
            <a:extLst>
              <a:ext uri="{FF2B5EF4-FFF2-40B4-BE49-F238E27FC236}">
                <a16:creationId xmlns:a16="http://schemas.microsoft.com/office/drawing/2014/main" id="{D429A46D-4759-40E6-A994-EEAF089A467D}"/>
              </a:ext>
            </a:extLst>
          </p:cNvPr>
          <p:cNvGrpSpPr/>
          <p:nvPr/>
        </p:nvGrpSpPr>
        <p:grpSpPr>
          <a:xfrm>
            <a:off x="86670" y="651468"/>
            <a:ext cx="6312541" cy="5667813"/>
            <a:chOff x="86670" y="651468"/>
            <a:chExt cx="6312541" cy="5667813"/>
          </a:xfrm>
        </p:grpSpPr>
        <p:sp>
          <p:nvSpPr>
            <p:cNvPr id="14" name="Rectangle: Rounded Corners 13">
              <a:extLst>
                <a:ext uri="{FF2B5EF4-FFF2-40B4-BE49-F238E27FC236}">
                  <a16:creationId xmlns:a16="http://schemas.microsoft.com/office/drawing/2014/main" id="{FA086F78-2AF2-48ED-9F0F-9921C099E0F9}"/>
                </a:ext>
              </a:extLst>
            </p:cNvPr>
            <p:cNvSpPr/>
            <p:nvPr/>
          </p:nvSpPr>
          <p:spPr bwMode="auto">
            <a:xfrm>
              <a:off x="86670" y="651468"/>
              <a:ext cx="6312541" cy="5667813"/>
            </a:xfrm>
            <a:prstGeom prst="roundRect">
              <a:avLst>
                <a:gd name="adj" fmla="val 3064"/>
              </a:avLst>
            </a:prstGeom>
            <a:solidFill>
              <a:schemeClr val="bg1"/>
            </a:solidFill>
            <a:ln w="19050">
              <a:solidFill>
                <a:srgbClr val="666666"/>
              </a:solidFill>
              <a:prstDash val="sysDash"/>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latin typeface="+mn-lt"/>
                  <a:ea typeface="+mn-ea"/>
                  <a:cs typeface="+mn-cs"/>
                </a:rPr>
                <a:t>MODEL DIAGNOSTICS PLOTS</a:t>
              </a:r>
            </a:p>
          </p:txBody>
        </p:sp>
        <p:pic>
          <p:nvPicPr>
            <p:cNvPr id="5" name="Picture 4">
              <a:extLst>
                <a:ext uri="{FF2B5EF4-FFF2-40B4-BE49-F238E27FC236}">
                  <a16:creationId xmlns:a16="http://schemas.microsoft.com/office/drawing/2014/main" id="{F01A0E27-BC07-4BC4-9CB8-740FE4603989}"/>
                </a:ext>
              </a:extLst>
            </p:cNvPr>
            <p:cNvPicPr>
              <a:picLocks noChangeAspect="1"/>
            </p:cNvPicPr>
            <p:nvPr/>
          </p:nvPicPr>
          <p:blipFill rotWithShape="1">
            <a:blip r:embed="rId3">
              <a:extLst>
                <a:ext uri="{28A0092B-C50C-407E-A947-70E740481C1C}">
                  <a14:useLocalDpi xmlns:a14="http://schemas.microsoft.com/office/drawing/2010/main" val="0"/>
                </a:ext>
              </a:extLst>
            </a:blip>
            <a:srcRect t="6682" b="2852"/>
            <a:stretch/>
          </p:blipFill>
          <p:spPr>
            <a:xfrm>
              <a:off x="204015" y="1032592"/>
              <a:ext cx="6065794" cy="5232263"/>
            </a:xfrm>
            <a:prstGeom prst="rect">
              <a:avLst/>
            </a:prstGeom>
          </p:spPr>
        </p:pic>
      </p:grpSp>
      <p:grpSp>
        <p:nvGrpSpPr>
          <p:cNvPr id="24" name="Group 23">
            <a:extLst>
              <a:ext uri="{FF2B5EF4-FFF2-40B4-BE49-F238E27FC236}">
                <a16:creationId xmlns:a16="http://schemas.microsoft.com/office/drawing/2014/main" id="{EFDB2F7C-A4BB-41CA-ABC1-6C81060B7C61}"/>
              </a:ext>
            </a:extLst>
          </p:cNvPr>
          <p:cNvGrpSpPr/>
          <p:nvPr/>
        </p:nvGrpSpPr>
        <p:grpSpPr>
          <a:xfrm>
            <a:off x="234632" y="1032593"/>
            <a:ext cx="2865227" cy="2545164"/>
            <a:chOff x="234632" y="1032593"/>
            <a:chExt cx="2865227" cy="2545164"/>
          </a:xfrm>
        </p:grpSpPr>
        <p:sp>
          <p:nvSpPr>
            <p:cNvPr id="6" name="Rectangle: Rounded Corners 5">
              <a:extLst>
                <a:ext uri="{FF2B5EF4-FFF2-40B4-BE49-F238E27FC236}">
                  <a16:creationId xmlns:a16="http://schemas.microsoft.com/office/drawing/2014/main" id="{F3E9DD8B-CE51-4B52-90DC-58A165F77438}"/>
                </a:ext>
              </a:extLst>
            </p:cNvPr>
            <p:cNvSpPr/>
            <p:nvPr/>
          </p:nvSpPr>
          <p:spPr bwMode="auto">
            <a:xfrm>
              <a:off x="265219" y="1063157"/>
              <a:ext cx="2834640" cy="2514600"/>
            </a:xfrm>
            <a:prstGeom prst="roundRect">
              <a:avLst>
                <a:gd name="adj" fmla="val 5807"/>
              </a:avLst>
            </a:prstGeom>
            <a:solidFill>
              <a:srgbClr val="002060">
                <a:alpha val="10000"/>
              </a:srgbClr>
            </a:solidFill>
            <a:ln w="19050">
              <a:solidFill>
                <a:srgbClr val="00206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8" name="Oval 7">
              <a:extLst>
                <a:ext uri="{FF2B5EF4-FFF2-40B4-BE49-F238E27FC236}">
                  <a16:creationId xmlns:a16="http://schemas.microsoft.com/office/drawing/2014/main" id="{9E6A9B4D-B875-4120-9A7A-311F47F0F278}"/>
                </a:ext>
              </a:extLst>
            </p:cNvPr>
            <p:cNvSpPr/>
            <p:nvPr/>
          </p:nvSpPr>
          <p:spPr bwMode="auto">
            <a:xfrm>
              <a:off x="234632" y="1032593"/>
              <a:ext cx="137160" cy="13716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900" b="1" dirty="0">
                  <a:solidFill>
                    <a:schemeClr val="bg1"/>
                  </a:solidFill>
                  <a:latin typeface="+mn-lt"/>
                  <a:ea typeface="+mn-ea"/>
                  <a:cs typeface="+mn-cs"/>
                </a:rPr>
                <a:t>1</a:t>
              </a:r>
            </a:p>
          </p:txBody>
        </p:sp>
      </p:grpSp>
      <p:grpSp>
        <p:nvGrpSpPr>
          <p:cNvPr id="25" name="Group 24">
            <a:extLst>
              <a:ext uri="{FF2B5EF4-FFF2-40B4-BE49-F238E27FC236}">
                <a16:creationId xmlns:a16="http://schemas.microsoft.com/office/drawing/2014/main" id="{36BF7ECF-D1CA-4A81-81F9-821F6C8607B2}"/>
              </a:ext>
            </a:extLst>
          </p:cNvPr>
          <p:cNvGrpSpPr/>
          <p:nvPr/>
        </p:nvGrpSpPr>
        <p:grpSpPr>
          <a:xfrm>
            <a:off x="3267366" y="1032593"/>
            <a:ext cx="2938302" cy="2543908"/>
            <a:chOff x="3267366" y="1032593"/>
            <a:chExt cx="2938302" cy="2543908"/>
          </a:xfrm>
        </p:grpSpPr>
        <p:sp>
          <p:nvSpPr>
            <p:cNvPr id="7" name="Rectangle: Rounded Corners 6">
              <a:extLst>
                <a:ext uri="{FF2B5EF4-FFF2-40B4-BE49-F238E27FC236}">
                  <a16:creationId xmlns:a16="http://schemas.microsoft.com/office/drawing/2014/main" id="{C952C797-2A1E-4F9F-9C10-44347E624A51}"/>
                </a:ext>
              </a:extLst>
            </p:cNvPr>
            <p:cNvSpPr/>
            <p:nvPr/>
          </p:nvSpPr>
          <p:spPr bwMode="auto">
            <a:xfrm>
              <a:off x="3279588" y="1061901"/>
              <a:ext cx="2926080" cy="2514600"/>
            </a:xfrm>
            <a:prstGeom prst="roundRect">
              <a:avLst>
                <a:gd name="adj" fmla="val 5807"/>
              </a:avLst>
            </a:prstGeom>
            <a:solidFill>
              <a:srgbClr val="002060">
                <a:alpha val="10000"/>
              </a:srgbClr>
            </a:solidFill>
            <a:ln w="19050">
              <a:solidFill>
                <a:srgbClr val="00206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9" name="Oval 8">
              <a:extLst>
                <a:ext uri="{FF2B5EF4-FFF2-40B4-BE49-F238E27FC236}">
                  <a16:creationId xmlns:a16="http://schemas.microsoft.com/office/drawing/2014/main" id="{68A2DFD3-6349-446D-AB59-971FDBFA8DB2}"/>
                </a:ext>
              </a:extLst>
            </p:cNvPr>
            <p:cNvSpPr/>
            <p:nvPr/>
          </p:nvSpPr>
          <p:spPr bwMode="auto">
            <a:xfrm>
              <a:off x="3267366" y="1032593"/>
              <a:ext cx="137160" cy="13716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900" b="1" dirty="0">
                  <a:solidFill>
                    <a:schemeClr val="bg1"/>
                  </a:solidFill>
                  <a:latin typeface="+mn-lt"/>
                  <a:ea typeface="+mn-ea"/>
                  <a:cs typeface="+mn-cs"/>
                </a:rPr>
                <a:t>2</a:t>
              </a:r>
            </a:p>
          </p:txBody>
        </p:sp>
      </p:grpSp>
      <p:grpSp>
        <p:nvGrpSpPr>
          <p:cNvPr id="26" name="Group 25">
            <a:extLst>
              <a:ext uri="{FF2B5EF4-FFF2-40B4-BE49-F238E27FC236}">
                <a16:creationId xmlns:a16="http://schemas.microsoft.com/office/drawing/2014/main" id="{48F26220-69FC-4886-B7D4-167185C1C1BF}"/>
              </a:ext>
            </a:extLst>
          </p:cNvPr>
          <p:cNvGrpSpPr/>
          <p:nvPr/>
        </p:nvGrpSpPr>
        <p:grpSpPr>
          <a:xfrm>
            <a:off x="181569" y="3750255"/>
            <a:ext cx="3055343" cy="2514600"/>
            <a:chOff x="181569" y="3750255"/>
            <a:chExt cx="3055343" cy="2514600"/>
          </a:xfrm>
        </p:grpSpPr>
        <p:sp>
          <p:nvSpPr>
            <p:cNvPr id="11" name="Rectangle: Rounded Corners 10">
              <a:extLst>
                <a:ext uri="{FF2B5EF4-FFF2-40B4-BE49-F238E27FC236}">
                  <a16:creationId xmlns:a16="http://schemas.microsoft.com/office/drawing/2014/main" id="{FFFF9E61-D472-487A-BF83-5D39592C6B53}"/>
                </a:ext>
              </a:extLst>
            </p:cNvPr>
            <p:cNvSpPr/>
            <p:nvPr/>
          </p:nvSpPr>
          <p:spPr bwMode="auto">
            <a:xfrm>
              <a:off x="234632" y="3750255"/>
              <a:ext cx="3002280" cy="2514600"/>
            </a:xfrm>
            <a:prstGeom prst="roundRect">
              <a:avLst>
                <a:gd name="adj" fmla="val 5807"/>
              </a:avLst>
            </a:prstGeom>
            <a:solidFill>
              <a:srgbClr val="002060">
                <a:alpha val="10000"/>
              </a:srgbClr>
            </a:solidFill>
            <a:ln w="19050">
              <a:solidFill>
                <a:srgbClr val="00206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0" name="Oval 9">
              <a:extLst>
                <a:ext uri="{FF2B5EF4-FFF2-40B4-BE49-F238E27FC236}">
                  <a16:creationId xmlns:a16="http://schemas.microsoft.com/office/drawing/2014/main" id="{0A1DCA0B-6C8D-4363-AD8F-3D5FCCA2B459}"/>
                </a:ext>
              </a:extLst>
            </p:cNvPr>
            <p:cNvSpPr/>
            <p:nvPr/>
          </p:nvSpPr>
          <p:spPr bwMode="auto">
            <a:xfrm>
              <a:off x="181569" y="3751091"/>
              <a:ext cx="137160" cy="13716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900" b="1" dirty="0">
                  <a:solidFill>
                    <a:schemeClr val="bg1"/>
                  </a:solidFill>
                </a:rPr>
                <a:t>3</a:t>
              </a:r>
              <a:endParaRPr lang="en-US" sz="900" b="1" dirty="0">
                <a:solidFill>
                  <a:schemeClr val="bg1"/>
                </a:solidFill>
                <a:latin typeface="+mn-lt"/>
                <a:ea typeface="+mn-ea"/>
                <a:cs typeface="+mn-cs"/>
              </a:endParaRPr>
            </a:p>
          </p:txBody>
        </p:sp>
      </p:grpSp>
      <p:grpSp>
        <p:nvGrpSpPr>
          <p:cNvPr id="27" name="Group 26">
            <a:extLst>
              <a:ext uri="{FF2B5EF4-FFF2-40B4-BE49-F238E27FC236}">
                <a16:creationId xmlns:a16="http://schemas.microsoft.com/office/drawing/2014/main" id="{439F4953-54E3-4BB1-B2AD-4DEC3F33D77A}"/>
              </a:ext>
            </a:extLst>
          </p:cNvPr>
          <p:cNvGrpSpPr/>
          <p:nvPr/>
        </p:nvGrpSpPr>
        <p:grpSpPr>
          <a:xfrm>
            <a:off x="3351938" y="3728775"/>
            <a:ext cx="2853730" cy="2514600"/>
            <a:chOff x="3351938" y="3728775"/>
            <a:chExt cx="2853730" cy="2514600"/>
          </a:xfrm>
        </p:grpSpPr>
        <p:sp>
          <p:nvSpPr>
            <p:cNvPr id="12" name="Rectangle: Rounded Corners 11">
              <a:extLst>
                <a:ext uri="{FF2B5EF4-FFF2-40B4-BE49-F238E27FC236}">
                  <a16:creationId xmlns:a16="http://schemas.microsoft.com/office/drawing/2014/main" id="{9B2D3BC0-1341-4BD8-9F89-F47C28E39026}"/>
                </a:ext>
              </a:extLst>
            </p:cNvPr>
            <p:cNvSpPr/>
            <p:nvPr/>
          </p:nvSpPr>
          <p:spPr bwMode="auto">
            <a:xfrm>
              <a:off x="3404526" y="3728775"/>
              <a:ext cx="2801142" cy="2514600"/>
            </a:xfrm>
            <a:prstGeom prst="roundRect">
              <a:avLst>
                <a:gd name="adj" fmla="val 5807"/>
              </a:avLst>
            </a:prstGeom>
            <a:solidFill>
              <a:srgbClr val="002060">
                <a:alpha val="10000"/>
              </a:srgbClr>
            </a:solidFill>
            <a:ln w="19050">
              <a:solidFill>
                <a:srgbClr val="00206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3" name="Oval 12">
              <a:extLst>
                <a:ext uri="{FF2B5EF4-FFF2-40B4-BE49-F238E27FC236}">
                  <a16:creationId xmlns:a16="http://schemas.microsoft.com/office/drawing/2014/main" id="{1AC8474B-33DB-411D-ADA5-DE8955A89713}"/>
                </a:ext>
              </a:extLst>
            </p:cNvPr>
            <p:cNvSpPr/>
            <p:nvPr/>
          </p:nvSpPr>
          <p:spPr bwMode="auto">
            <a:xfrm>
              <a:off x="3351938" y="3751384"/>
              <a:ext cx="137160" cy="13716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900" b="1" dirty="0">
                  <a:solidFill>
                    <a:schemeClr val="bg1"/>
                  </a:solidFill>
                  <a:latin typeface="+mn-lt"/>
                  <a:ea typeface="+mn-ea"/>
                  <a:cs typeface="+mn-cs"/>
                </a:rPr>
                <a:t>4</a:t>
              </a:r>
            </a:p>
          </p:txBody>
        </p:sp>
      </p:grpSp>
      <p:grpSp>
        <p:nvGrpSpPr>
          <p:cNvPr id="28" name="Group 27">
            <a:extLst>
              <a:ext uri="{FF2B5EF4-FFF2-40B4-BE49-F238E27FC236}">
                <a16:creationId xmlns:a16="http://schemas.microsoft.com/office/drawing/2014/main" id="{5D0448DA-6FB9-408C-B5CF-785BD285C43A}"/>
              </a:ext>
            </a:extLst>
          </p:cNvPr>
          <p:cNvGrpSpPr/>
          <p:nvPr/>
        </p:nvGrpSpPr>
        <p:grpSpPr>
          <a:xfrm>
            <a:off x="6516556" y="691119"/>
            <a:ext cx="3075702" cy="1946827"/>
            <a:chOff x="6529492" y="691119"/>
            <a:chExt cx="3075702" cy="1946827"/>
          </a:xfrm>
        </p:grpSpPr>
        <p:sp>
          <p:nvSpPr>
            <p:cNvPr id="16" name="Rectangle: Rounded Corners 15">
              <a:extLst>
                <a:ext uri="{FF2B5EF4-FFF2-40B4-BE49-F238E27FC236}">
                  <a16:creationId xmlns:a16="http://schemas.microsoft.com/office/drawing/2014/main" id="{617AEAB4-5DCB-4165-BE73-EC04481FC8D5}"/>
                </a:ext>
              </a:extLst>
            </p:cNvPr>
            <p:cNvSpPr/>
            <p:nvPr/>
          </p:nvSpPr>
          <p:spPr bwMode="auto">
            <a:xfrm>
              <a:off x="6566718" y="691119"/>
              <a:ext cx="3038476" cy="1946827"/>
            </a:xfrm>
            <a:prstGeom prst="roundRect">
              <a:avLst>
                <a:gd name="adj" fmla="val 8572"/>
              </a:avLst>
            </a:prstGeom>
            <a:solidFill>
              <a:schemeClr val="bg1">
                <a:lumMod val="95000"/>
              </a:schemeClr>
            </a:solidFill>
            <a:ln w="19050">
              <a:solidFill>
                <a:srgbClr val="80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pPr>
              <a:r>
                <a:rPr lang="en-US" sz="1000" b="0" dirty="0">
                  <a:solidFill>
                    <a:schemeClr val="tx1"/>
                  </a:solidFill>
                  <a:latin typeface="+mn-lt"/>
                  <a:ea typeface="+mn-ea"/>
                  <a:cs typeface="+mn-cs"/>
                </a:rPr>
                <a:t>GCV and GRsq are the metrics used for generalization of the model</a:t>
              </a:r>
            </a:p>
            <a:p>
              <a:pPr marL="234950" marR="0" indent="-23495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pPr>
              <a:r>
                <a:rPr lang="en-US" sz="1000" dirty="0">
                  <a:solidFill>
                    <a:schemeClr val="tx1"/>
                  </a:solidFill>
                </a:rPr>
                <a:t>It can be seen that initially Rsq and GRsq were almost similar but later GRsq decreased which was because of increased penalty due to more number of parameters</a:t>
              </a:r>
            </a:p>
            <a:p>
              <a:pPr marL="234950" marR="0" indent="-23495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pPr>
              <a:r>
                <a:rPr lang="en-US" sz="1000" b="0" dirty="0">
                  <a:solidFill>
                    <a:schemeClr val="tx1"/>
                  </a:solidFill>
                  <a:latin typeface="+mn-lt"/>
                  <a:ea typeface="+mn-ea"/>
                  <a:cs typeface="+mn-cs"/>
                </a:rPr>
                <a:t>Model where G</a:t>
              </a:r>
              <a:r>
                <a:rPr lang="en-US" sz="1000" dirty="0">
                  <a:solidFill>
                    <a:schemeClr val="tx1"/>
                  </a:solidFill>
                </a:rPr>
                <a:t>Rsq had maximum value is the selected model – represented by dotted line</a:t>
              </a:r>
            </a:p>
            <a:p>
              <a:pPr marL="234950" marR="0" indent="-23495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pPr>
              <a:r>
                <a:rPr lang="en-US" sz="1000" dirty="0">
                  <a:solidFill>
                    <a:schemeClr val="tx1"/>
                  </a:solidFill>
                </a:rPr>
                <a:t>Number of parameters for even lower value of GRsq can also be identified from here</a:t>
              </a:r>
              <a:endParaRPr lang="en-US" sz="1000" b="0" dirty="0">
                <a:solidFill>
                  <a:schemeClr val="tx1"/>
                </a:solidFill>
                <a:latin typeface="+mn-lt"/>
                <a:ea typeface="+mn-ea"/>
                <a:cs typeface="+mn-cs"/>
              </a:endParaRPr>
            </a:p>
          </p:txBody>
        </p:sp>
        <p:sp>
          <p:nvSpPr>
            <p:cNvPr id="17" name="Oval 16">
              <a:extLst>
                <a:ext uri="{FF2B5EF4-FFF2-40B4-BE49-F238E27FC236}">
                  <a16:creationId xmlns:a16="http://schemas.microsoft.com/office/drawing/2014/main" id="{1656A427-F5A1-4189-9974-1F707FB2816A}"/>
                </a:ext>
              </a:extLst>
            </p:cNvPr>
            <p:cNvSpPr/>
            <p:nvPr/>
          </p:nvSpPr>
          <p:spPr bwMode="auto">
            <a:xfrm>
              <a:off x="6529492" y="697482"/>
              <a:ext cx="137160" cy="13716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900" b="1" dirty="0">
                  <a:solidFill>
                    <a:schemeClr val="bg1"/>
                  </a:solidFill>
                  <a:latin typeface="+mn-lt"/>
                  <a:ea typeface="+mn-ea"/>
                  <a:cs typeface="+mn-cs"/>
                </a:rPr>
                <a:t>1</a:t>
              </a:r>
            </a:p>
          </p:txBody>
        </p:sp>
      </p:grpSp>
      <p:grpSp>
        <p:nvGrpSpPr>
          <p:cNvPr id="29" name="Group 28">
            <a:extLst>
              <a:ext uri="{FF2B5EF4-FFF2-40B4-BE49-F238E27FC236}">
                <a16:creationId xmlns:a16="http://schemas.microsoft.com/office/drawing/2014/main" id="{C76F1CFA-E0CB-4146-91F3-81512EBAD13C}"/>
              </a:ext>
            </a:extLst>
          </p:cNvPr>
          <p:cNvGrpSpPr/>
          <p:nvPr/>
        </p:nvGrpSpPr>
        <p:grpSpPr>
          <a:xfrm>
            <a:off x="6516556" y="2792674"/>
            <a:ext cx="3075702" cy="1395204"/>
            <a:chOff x="6532091" y="2739018"/>
            <a:chExt cx="3075702" cy="1395204"/>
          </a:xfrm>
        </p:grpSpPr>
        <p:sp>
          <p:nvSpPr>
            <p:cNvPr id="18" name="Rectangle: Rounded Corners 17">
              <a:extLst>
                <a:ext uri="{FF2B5EF4-FFF2-40B4-BE49-F238E27FC236}">
                  <a16:creationId xmlns:a16="http://schemas.microsoft.com/office/drawing/2014/main" id="{466B8542-EA75-4040-A26D-A7B59F5C2149}"/>
                </a:ext>
              </a:extLst>
            </p:cNvPr>
            <p:cNvSpPr/>
            <p:nvPr/>
          </p:nvSpPr>
          <p:spPr bwMode="auto">
            <a:xfrm>
              <a:off x="6569317" y="2772847"/>
              <a:ext cx="3038476" cy="1361375"/>
            </a:xfrm>
            <a:prstGeom prst="roundRect">
              <a:avLst>
                <a:gd name="adj" fmla="val 8572"/>
              </a:avLst>
            </a:prstGeom>
            <a:solidFill>
              <a:schemeClr val="bg1">
                <a:lumMod val="95000"/>
              </a:schemeClr>
            </a:solidFill>
            <a:ln w="19050">
              <a:solidFill>
                <a:srgbClr val="80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234950" indent="-234950" algn="l" eaLnBrk="1" hangingPunct="1">
                <a:spcBef>
                  <a:spcPts val="600"/>
                </a:spcBef>
                <a:buClrTx/>
                <a:buFont typeface="Wingdings" panose="05000000000000000000" pitchFamily="2" charset="2"/>
                <a:buChar char="§"/>
              </a:pPr>
              <a:r>
                <a:rPr lang="en-US" sz="1000" dirty="0">
                  <a:solidFill>
                    <a:schemeClr val="tx1"/>
                  </a:solidFill>
                </a:rPr>
                <a:t>Cumulative Distribution graph shows cumulative distribution of absolute residuals</a:t>
              </a:r>
            </a:p>
            <a:p>
              <a:pPr marL="234950" indent="-234950" algn="l" eaLnBrk="1" hangingPunct="1">
                <a:spcBef>
                  <a:spcPts val="600"/>
                </a:spcBef>
                <a:buClrTx/>
                <a:buFont typeface="Wingdings" panose="05000000000000000000" pitchFamily="2" charset="2"/>
                <a:buChar char="§"/>
              </a:pPr>
              <a:r>
                <a:rPr lang="en-US" sz="1000" dirty="0">
                  <a:solidFill>
                    <a:schemeClr val="tx1"/>
                  </a:solidFill>
                </a:rPr>
                <a:t>Median (50% vertical line) of the residual is around 2</a:t>
              </a:r>
            </a:p>
            <a:p>
              <a:pPr marL="234950" indent="-234950" algn="l" eaLnBrk="1" hangingPunct="1">
                <a:spcBef>
                  <a:spcPts val="600"/>
                </a:spcBef>
                <a:buClrTx/>
                <a:buFont typeface="Wingdings" panose="05000000000000000000" pitchFamily="2" charset="2"/>
                <a:buChar char="§"/>
              </a:pPr>
              <a:r>
                <a:rPr lang="en-US" sz="1000" dirty="0">
                  <a:solidFill>
                    <a:schemeClr val="tx1"/>
                  </a:solidFill>
                </a:rPr>
                <a:t>It can be concluded that about 95% of the absolute residuals are slightly lesser than 5 units of actual value</a:t>
              </a:r>
            </a:p>
          </p:txBody>
        </p:sp>
        <p:sp>
          <p:nvSpPr>
            <p:cNvPr id="19" name="Oval 18">
              <a:extLst>
                <a:ext uri="{FF2B5EF4-FFF2-40B4-BE49-F238E27FC236}">
                  <a16:creationId xmlns:a16="http://schemas.microsoft.com/office/drawing/2014/main" id="{A20613C4-0C69-448C-A936-F11CAA2150E3}"/>
                </a:ext>
              </a:extLst>
            </p:cNvPr>
            <p:cNvSpPr/>
            <p:nvPr/>
          </p:nvSpPr>
          <p:spPr bwMode="auto">
            <a:xfrm>
              <a:off x="6532091" y="2739018"/>
              <a:ext cx="137160" cy="13716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900" b="1" dirty="0">
                  <a:solidFill>
                    <a:schemeClr val="bg1"/>
                  </a:solidFill>
                  <a:latin typeface="+mn-lt"/>
                  <a:ea typeface="+mn-ea"/>
                  <a:cs typeface="+mn-cs"/>
                </a:rPr>
                <a:t>2</a:t>
              </a:r>
            </a:p>
          </p:txBody>
        </p:sp>
      </p:grpSp>
      <p:grpSp>
        <p:nvGrpSpPr>
          <p:cNvPr id="30" name="Group 29">
            <a:extLst>
              <a:ext uri="{FF2B5EF4-FFF2-40B4-BE49-F238E27FC236}">
                <a16:creationId xmlns:a16="http://schemas.microsoft.com/office/drawing/2014/main" id="{4CC423BF-6897-4DAF-9DEC-8B5A396B3A74}"/>
              </a:ext>
            </a:extLst>
          </p:cNvPr>
          <p:cNvGrpSpPr/>
          <p:nvPr/>
        </p:nvGrpSpPr>
        <p:grpSpPr>
          <a:xfrm>
            <a:off x="6516556" y="4342606"/>
            <a:ext cx="3075702" cy="897830"/>
            <a:chOff x="6532091" y="4235294"/>
            <a:chExt cx="3075702" cy="897830"/>
          </a:xfrm>
        </p:grpSpPr>
        <p:sp>
          <p:nvSpPr>
            <p:cNvPr id="20" name="Rectangle: Rounded Corners 19">
              <a:extLst>
                <a:ext uri="{FF2B5EF4-FFF2-40B4-BE49-F238E27FC236}">
                  <a16:creationId xmlns:a16="http://schemas.microsoft.com/office/drawing/2014/main" id="{ACD38281-C929-476A-9A51-7D8C0C64B489}"/>
                </a:ext>
              </a:extLst>
            </p:cNvPr>
            <p:cNvSpPr/>
            <p:nvPr/>
          </p:nvSpPr>
          <p:spPr bwMode="auto">
            <a:xfrm>
              <a:off x="6569317" y="4269123"/>
              <a:ext cx="3038476" cy="864001"/>
            </a:xfrm>
            <a:prstGeom prst="roundRect">
              <a:avLst>
                <a:gd name="adj" fmla="val 8572"/>
              </a:avLst>
            </a:prstGeom>
            <a:solidFill>
              <a:schemeClr val="bg1">
                <a:lumMod val="95000"/>
              </a:schemeClr>
            </a:solidFill>
            <a:ln w="19050">
              <a:solidFill>
                <a:srgbClr val="80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234950" indent="-234950" algn="l" eaLnBrk="1" hangingPunct="1">
                <a:spcBef>
                  <a:spcPts val="600"/>
                </a:spcBef>
                <a:buClrTx/>
                <a:buFont typeface="Wingdings" panose="05000000000000000000" pitchFamily="2" charset="2"/>
                <a:buChar char="§"/>
              </a:pPr>
              <a:r>
                <a:rPr lang="en-US" sz="1000" dirty="0">
                  <a:solidFill>
                    <a:schemeClr val="tx1"/>
                  </a:solidFill>
                </a:rPr>
                <a:t>Residuals should have constant variance for the homoscedasticity of the model</a:t>
              </a:r>
            </a:p>
            <a:p>
              <a:pPr marL="234950" indent="-234950" algn="l" eaLnBrk="1" hangingPunct="1">
                <a:spcBef>
                  <a:spcPts val="600"/>
                </a:spcBef>
                <a:buClrTx/>
                <a:buFont typeface="Wingdings" panose="05000000000000000000" pitchFamily="2" charset="2"/>
                <a:buChar char="§"/>
              </a:pPr>
              <a:r>
                <a:rPr lang="en-US" sz="1000" dirty="0">
                  <a:solidFill>
                    <a:schemeClr val="tx1"/>
                  </a:solidFill>
                </a:rPr>
                <a:t>The same can be concluded from Residuals vs Fitted plot</a:t>
              </a:r>
            </a:p>
          </p:txBody>
        </p:sp>
        <p:sp>
          <p:nvSpPr>
            <p:cNvPr id="21" name="Oval 20">
              <a:extLst>
                <a:ext uri="{FF2B5EF4-FFF2-40B4-BE49-F238E27FC236}">
                  <a16:creationId xmlns:a16="http://schemas.microsoft.com/office/drawing/2014/main" id="{28BD2BF0-8BC0-4A09-9483-84611750BAFD}"/>
                </a:ext>
              </a:extLst>
            </p:cNvPr>
            <p:cNvSpPr/>
            <p:nvPr/>
          </p:nvSpPr>
          <p:spPr bwMode="auto">
            <a:xfrm>
              <a:off x="6532091" y="4235294"/>
              <a:ext cx="137160" cy="13716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900" b="1" dirty="0">
                  <a:solidFill>
                    <a:schemeClr val="bg1"/>
                  </a:solidFill>
                  <a:latin typeface="+mn-lt"/>
                  <a:ea typeface="+mn-ea"/>
                  <a:cs typeface="+mn-cs"/>
                </a:rPr>
                <a:t>3</a:t>
              </a:r>
            </a:p>
          </p:txBody>
        </p:sp>
      </p:grpSp>
      <p:grpSp>
        <p:nvGrpSpPr>
          <p:cNvPr id="31" name="Group 30">
            <a:extLst>
              <a:ext uri="{FF2B5EF4-FFF2-40B4-BE49-F238E27FC236}">
                <a16:creationId xmlns:a16="http://schemas.microsoft.com/office/drawing/2014/main" id="{636EA1AA-0217-4369-88F2-24ECFD21948C}"/>
              </a:ext>
            </a:extLst>
          </p:cNvPr>
          <p:cNvGrpSpPr/>
          <p:nvPr/>
        </p:nvGrpSpPr>
        <p:grpSpPr>
          <a:xfrm>
            <a:off x="6516556" y="5395163"/>
            <a:ext cx="3075702" cy="897830"/>
            <a:chOff x="6524020" y="5298261"/>
            <a:chExt cx="3075702" cy="897830"/>
          </a:xfrm>
        </p:grpSpPr>
        <p:sp>
          <p:nvSpPr>
            <p:cNvPr id="22" name="Rectangle: Rounded Corners 21">
              <a:extLst>
                <a:ext uri="{FF2B5EF4-FFF2-40B4-BE49-F238E27FC236}">
                  <a16:creationId xmlns:a16="http://schemas.microsoft.com/office/drawing/2014/main" id="{1759A991-037F-4B1B-9A7E-39FB965122DD}"/>
                </a:ext>
              </a:extLst>
            </p:cNvPr>
            <p:cNvSpPr/>
            <p:nvPr/>
          </p:nvSpPr>
          <p:spPr bwMode="auto">
            <a:xfrm>
              <a:off x="6561246" y="5332090"/>
              <a:ext cx="3038476" cy="864001"/>
            </a:xfrm>
            <a:prstGeom prst="roundRect">
              <a:avLst>
                <a:gd name="adj" fmla="val 8572"/>
              </a:avLst>
            </a:prstGeom>
            <a:solidFill>
              <a:schemeClr val="bg1">
                <a:lumMod val="95000"/>
              </a:schemeClr>
            </a:solidFill>
            <a:ln w="19050">
              <a:solidFill>
                <a:srgbClr val="80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234950" indent="-234950" algn="l" eaLnBrk="1" hangingPunct="1">
                <a:spcBef>
                  <a:spcPts val="600"/>
                </a:spcBef>
                <a:buClrTx/>
                <a:buFont typeface="Wingdings" panose="05000000000000000000" pitchFamily="2" charset="2"/>
                <a:buChar char="§"/>
              </a:pPr>
              <a:r>
                <a:rPr lang="en-US" sz="1000" dirty="0">
                  <a:solidFill>
                    <a:schemeClr val="tx1"/>
                  </a:solidFill>
                </a:rPr>
                <a:t>Residuals can be concluded to be normally distributed (bell shaped) as most of the points are falling on the diagonal line</a:t>
              </a:r>
            </a:p>
          </p:txBody>
        </p:sp>
        <p:sp>
          <p:nvSpPr>
            <p:cNvPr id="23" name="Oval 22">
              <a:extLst>
                <a:ext uri="{FF2B5EF4-FFF2-40B4-BE49-F238E27FC236}">
                  <a16:creationId xmlns:a16="http://schemas.microsoft.com/office/drawing/2014/main" id="{70D15C37-EDD0-4731-9298-03F8CCCE59C4}"/>
                </a:ext>
              </a:extLst>
            </p:cNvPr>
            <p:cNvSpPr/>
            <p:nvPr/>
          </p:nvSpPr>
          <p:spPr bwMode="auto">
            <a:xfrm>
              <a:off x="6524020" y="5298261"/>
              <a:ext cx="137160" cy="13716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900" b="1" dirty="0">
                  <a:solidFill>
                    <a:schemeClr val="bg1"/>
                  </a:solidFill>
                  <a:latin typeface="+mn-lt"/>
                  <a:ea typeface="+mn-ea"/>
                  <a:cs typeface="+mn-cs"/>
                </a:rPr>
                <a:t>4</a:t>
              </a:r>
            </a:p>
          </p:txBody>
        </p:sp>
      </p:grpSp>
      <p:graphicFrame>
        <p:nvGraphicFramePr>
          <p:cNvPr id="33" name="Object 32">
            <a:extLst>
              <a:ext uri="{FF2B5EF4-FFF2-40B4-BE49-F238E27FC236}">
                <a16:creationId xmlns:a16="http://schemas.microsoft.com/office/drawing/2014/main" id="{5F8F229C-ECE5-4F05-8FB6-1372BB021DB9}"/>
              </a:ext>
            </a:extLst>
          </p:cNvPr>
          <p:cNvGraphicFramePr>
            <a:graphicFrameLocks noChangeAspect="1"/>
          </p:cNvGraphicFramePr>
          <p:nvPr>
            <p:extLst>
              <p:ext uri="{D42A27DB-BD31-4B8C-83A1-F6EECF244321}">
                <p14:modId xmlns:p14="http://schemas.microsoft.com/office/powerpoint/2010/main" val="3241086724"/>
              </p:ext>
            </p:extLst>
          </p:nvPr>
        </p:nvGraphicFramePr>
        <p:xfrm>
          <a:off x="8845077" y="6357937"/>
          <a:ext cx="914400" cy="771525"/>
        </p:xfrm>
        <a:graphic>
          <a:graphicData uri="http://schemas.openxmlformats.org/presentationml/2006/ole">
            <mc:AlternateContent xmlns:mc="http://schemas.openxmlformats.org/markup-compatibility/2006">
              <mc:Choice xmlns:v="urn:schemas-microsoft-com:vml" Requires="v">
                <p:oleObj spid="_x0000_s1158262" name="Packager Shell Object" showAsIcon="1" r:id="rId4" imgW="914400" imgH="771480" progId="Package">
                  <p:embed/>
                </p:oleObj>
              </mc:Choice>
              <mc:Fallback>
                <p:oleObj name="Packager Shell Object" showAsIcon="1" r:id="rId4" imgW="914400" imgH="771480" progId="Package">
                  <p:embed/>
                  <p:pic>
                    <p:nvPicPr>
                      <p:cNvPr id="0" name=""/>
                      <p:cNvPicPr/>
                      <p:nvPr/>
                    </p:nvPicPr>
                    <p:blipFill>
                      <a:blip r:embed="rId5"/>
                      <a:stretch>
                        <a:fillRect/>
                      </a:stretch>
                    </p:blipFill>
                    <p:spPr>
                      <a:xfrm>
                        <a:off x="8845077" y="6357937"/>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622711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par>
                                <p:cTn id="13" presetID="10"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ntr" presetSubtype="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par>
                                <p:cTn id="37" presetID="10"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120053-F7D4-4294-B91B-74300C38DE9A}"/>
              </a:ext>
            </a:extLst>
          </p:cNvPr>
          <p:cNvSpPr/>
          <p:nvPr/>
        </p:nvSpPr>
        <p:spPr bwMode="auto">
          <a:xfrm>
            <a:off x="3236912" y="6629400"/>
            <a:ext cx="34290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GAM MODEL</a:t>
            </a:r>
          </a:p>
        </p:txBody>
      </p:sp>
      <p:sp>
        <p:nvSpPr>
          <p:cNvPr id="3" name="Rectangle 2">
            <a:extLst>
              <a:ext uri="{FF2B5EF4-FFF2-40B4-BE49-F238E27FC236}">
                <a16:creationId xmlns:a16="http://schemas.microsoft.com/office/drawing/2014/main" id="{91DAD3CB-0BCD-4035-B45B-AFD92FBF3AD1}"/>
              </a:ext>
            </a:extLst>
          </p:cNvPr>
          <p:cNvSpPr/>
          <p:nvPr/>
        </p:nvSpPr>
        <p:spPr bwMode="auto">
          <a:xfrm>
            <a:off x="303212" y="76200"/>
            <a:ext cx="8867776" cy="1981200"/>
          </a:xfrm>
          <a:prstGeom prst="rect">
            <a:avLst/>
          </a:prstGeom>
          <a:solidFill>
            <a:srgbClr val="CBD3D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latin typeface="+mn-lt"/>
                <a:ea typeface="+mn-ea"/>
                <a:cs typeface="+mn-cs"/>
              </a:rPr>
              <a:t>GENERALIZED ADDITIVE MODEL (GAM)</a:t>
            </a:r>
          </a:p>
        </p:txBody>
      </p:sp>
      <mc:AlternateContent xmlns:mc="http://schemas.openxmlformats.org/markup-compatibility/2006" xmlns:a14="http://schemas.microsoft.com/office/drawing/2010/main">
        <mc:Choice Requires="a14">
          <p:sp>
            <p:nvSpPr>
              <p:cNvPr id="4" name="Rectangle: Rounded Corners 3">
                <a:extLst>
                  <a:ext uri="{FF2B5EF4-FFF2-40B4-BE49-F238E27FC236}">
                    <a16:creationId xmlns:a16="http://schemas.microsoft.com/office/drawing/2014/main" id="{7E5CF93B-54E7-42F3-AFCC-08D8F9FB6F5D}"/>
                  </a:ext>
                </a:extLst>
              </p:cNvPr>
              <p:cNvSpPr/>
              <p:nvPr/>
            </p:nvSpPr>
            <p:spPr bwMode="auto">
              <a:xfrm>
                <a:off x="393700" y="377860"/>
                <a:ext cx="8686800" cy="1543050"/>
              </a:xfrm>
              <a:prstGeom prst="roundRect">
                <a:avLst/>
              </a:prstGeom>
              <a:solidFill>
                <a:srgbClr val="666666"/>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eaLnBrk="1" hangingPunct="1">
                  <a:spcBef>
                    <a:spcPts val="400"/>
                  </a:spcBef>
                  <a:spcAft>
                    <a:spcPts val="400"/>
                  </a:spcAft>
                  <a:buClrTx/>
                </a:pPr>
                <a:r>
                  <a:rPr lang="en-US" sz="1200" b="1" dirty="0">
                    <a:solidFill>
                      <a:schemeClr val="bg1"/>
                    </a:solidFill>
                  </a:rPr>
                  <a:t>GAM is used to model the response variable by independent variables, which are in the form of some smooth functions. Mathematically it can represented as</a:t>
                </a:r>
              </a:p>
              <a:p>
                <a:pPr eaLnBrk="1" hangingPunct="1">
                  <a:spcBef>
                    <a:spcPts val="400"/>
                  </a:spcBef>
                  <a:spcAft>
                    <a:spcPts val="400"/>
                  </a:spcAft>
                  <a:buClrTx/>
                </a:pPr>
                <a14:m>
                  <m:oMathPara xmlns:m="http://schemas.openxmlformats.org/officeDocument/2006/math">
                    <m:oMathParaPr>
                      <m:jc m:val="centerGroup"/>
                    </m:oMathParaPr>
                    <m:oMath xmlns:m="http://schemas.openxmlformats.org/officeDocument/2006/math">
                      <m:r>
                        <a:rPr lang="en-US" sz="1200" b="1" i="1" smtClean="0">
                          <a:solidFill>
                            <a:schemeClr val="bg1"/>
                          </a:solidFill>
                          <a:latin typeface="Cambria Math" panose="02040503050406030204" pitchFamily="18" charset="0"/>
                          <a:ea typeface="+mn-ea"/>
                          <a:cs typeface="+mn-cs"/>
                        </a:rPr>
                        <m:t>𝒈</m:t>
                      </m:r>
                      <m:d>
                        <m:dPr>
                          <m:ctrlPr>
                            <a:rPr lang="en-US" sz="1200" b="1" i="1" smtClean="0">
                              <a:solidFill>
                                <a:schemeClr val="bg1"/>
                              </a:solidFill>
                              <a:latin typeface="Cambria Math" panose="02040503050406030204" pitchFamily="18" charset="0"/>
                              <a:ea typeface="+mn-ea"/>
                              <a:cs typeface="+mn-cs"/>
                            </a:rPr>
                          </m:ctrlPr>
                        </m:dPr>
                        <m:e>
                          <m:r>
                            <a:rPr lang="en-US" sz="1200" b="1" i="1" smtClean="0">
                              <a:solidFill>
                                <a:schemeClr val="bg1"/>
                              </a:solidFill>
                              <a:latin typeface="Cambria Math" panose="02040503050406030204" pitchFamily="18" charset="0"/>
                              <a:ea typeface="+mn-ea"/>
                              <a:cs typeface="+mn-cs"/>
                            </a:rPr>
                            <m:t>𝑬</m:t>
                          </m:r>
                          <m:d>
                            <m:dPr>
                              <m:ctrlPr>
                                <a:rPr lang="en-US" sz="1200" b="1" i="1" smtClean="0">
                                  <a:solidFill>
                                    <a:schemeClr val="bg1"/>
                                  </a:solidFill>
                                  <a:latin typeface="Cambria Math" panose="02040503050406030204" pitchFamily="18" charset="0"/>
                                  <a:ea typeface="+mn-ea"/>
                                  <a:cs typeface="+mn-cs"/>
                                </a:rPr>
                              </m:ctrlPr>
                            </m:dPr>
                            <m:e>
                              <m:sSub>
                                <m:sSubPr>
                                  <m:ctrlPr>
                                    <a:rPr lang="en-US" sz="1200" b="1" i="1" smtClean="0">
                                      <a:solidFill>
                                        <a:schemeClr val="bg1"/>
                                      </a:solidFill>
                                      <a:latin typeface="Cambria Math" panose="02040503050406030204" pitchFamily="18" charset="0"/>
                                      <a:ea typeface="+mn-ea"/>
                                      <a:cs typeface="+mn-cs"/>
                                    </a:rPr>
                                  </m:ctrlPr>
                                </m:sSubPr>
                                <m:e>
                                  <m:r>
                                    <a:rPr lang="en-US" sz="1200" b="1" i="1" smtClean="0">
                                      <a:solidFill>
                                        <a:schemeClr val="bg1"/>
                                      </a:solidFill>
                                      <a:latin typeface="Cambria Math" panose="02040503050406030204" pitchFamily="18" charset="0"/>
                                      <a:ea typeface="+mn-ea"/>
                                      <a:cs typeface="+mn-cs"/>
                                    </a:rPr>
                                    <m:t>𝒚</m:t>
                                  </m:r>
                                </m:e>
                                <m:sub>
                                  <m:r>
                                    <a:rPr lang="en-US" sz="1200" b="1" i="1" smtClean="0">
                                      <a:solidFill>
                                        <a:schemeClr val="bg1"/>
                                      </a:solidFill>
                                      <a:latin typeface="Cambria Math" panose="02040503050406030204" pitchFamily="18" charset="0"/>
                                      <a:ea typeface="+mn-ea"/>
                                      <a:cs typeface="+mn-cs"/>
                                    </a:rPr>
                                    <m:t>𝒊</m:t>
                                  </m:r>
                                </m:sub>
                              </m:sSub>
                            </m:e>
                          </m:d>
                        </m:e>
                      </m:d>
                      <m:r>
                        <a:rPr lang="en-US" sz="1200" b="1" i="1" smtClean="0">
                          <a:solidFill>
                            <a:schemeClr val="bg1"/>
                          </a:solidFill>
                          <a:latin typeface="Cambria Math" panose="02040503050406030204" pitchFamily="18" charset="0"/>
                          <a:ea typeface="+mn-ea"/>
                          <a:cs typeface="+mn-cs"/>
                        </a:rPr>
                        <m:t>= </m:t>
                      </m:r>
                      <m:sSub>
                        <m:sSubPr>
                          <m:ctrlPr>
                            <a:rPr lang="en-US" sz="1200" b="1" i="1" smtClean="0">
                              <a:solidFill>
                                <a:schemeClr val="bg1"/>
                              </a:solidFill>
                              <a:latin typeface="Cambria Math" panose="02040503050406030204" pitchFamily="18" charset="0"/>
                              <a:ea typeface="+mn-ea"/>
                              <a:cs typeface="+mn-cs"/>
                            </a:rPr>
                          </m:ctrlPr>
                        </m:sSubPr>
                        <m:e>
                          <m:r>
                            <a:rPr lang="en-US" sz="1200" b="1" i="1" smtClean="0">
                              <a:solidFill>
                                <a:schemeClr val="bg1"/>
                              </a:solidFill>
                              <a:latin typeface="Cambria Math" panose="02040503050406030204" pitchFamily="18" charset="0"/>
                              <a:ea typeface="Cambria Math" panose="02040503050406030204" pitchFamily="18" charset="0"/>
                            </a:rPr>
                            <m:t>𝜷</m:t>
                          </m:r>
                        </m:e>
                        <m:sub>
                          <m:r>
                            <a:rPr lang="en-US" sz="1200" b="1" i="1" smtClean="0">
                              <a:solidFill>
                                <a:schemeClr val="bg1"/>
                              </a:solidFill>
                              <a:latin typeface="Cambria Math" panose="02040503050406030204" pitchFamily="18" charset="0"/>
                              <a:ea typeface="+mn-ea"/>
                              <a:cs typeface="+mn-cs"/>
                            </a:rPr>
                            <m:t>𝟎</m:t>
                          </m:r>
                        </m:sub>
                      </m:sSub>
                      <m:r>
                        <a:rPr lang="en-US" sz="1200" b="1" i="1" smtClean="0">
                          <a:solidFill>
                            <a:schemeClr val="bg1"/>
                          </a:solidFill>
                          <a:latin typeface="Cambria Math" panose="02040503050406030204" pitchFamily="18" charset="0"/>
                          <a:ea typeface="+mn-ea"/>
                          <a:cs typeface="+mn-cs"/>
                        </a:rPr>
                        <m:t>+ </m:t>
                      </m:r>
                      <m:sSub>
                        <m:sSubPr>
                          <m:ctrlPr>
                            <a:rPr lang="en-US" sz="1200" b="1" i="1" smtClean="0">
                              <a:solidFill>
                                <a:schemeClr val="bg1"/>
                              </a:solidFill>
                              <a:latin typeface="Cambria Math" panose="02040503050406030204" pitchFamily="18" charset="0"/>
                              <a:ea typeface="+mn-ea"/>
                              <a:cs typeface="+mn-cs"/>
                            </a:rPr>
                          </m:ctrlPr>
                        </m:sSubPr>
                        <m:e>
                          <m:r>
                            <a:rPr lang="en-US" sz="1200" b="1" i="1" smtClean="0">
                              <a:solidFill>
                                <a:schemeClr val="bg1"/>
                              </a:solidFill>
                              <a:latin typeface="Cambria Math" panose="02040503050406030204" pitchFamily="18" charset="0"/>
                              <a:ea typeface="+mn-ea"/>
                              <a:cs typeface="+mn-cs"/>
                            </a:rPr>
                            <m:t>𝒇</m:t>
                          </m:r>
                        </m:e>
                        <m:sub>
                          <m:r>
                            <a:rPr lang="en-US" sz="1200" b="1" i="1" smtClean="0">
                              <a:solidFill>
                                <a:schemeClr val="bg1"/>
                              </a:solidFill>
                              <a:latin typeface="Cambria Math" panose="02040503050406030204" pitchFamily="18" charset="0"/>
                              <a:ea typeface="+mn-ea"/>
                              <a:cs typeface="+mn-cs"/>
                            </a:rPr>
                            <m:t>𝟏</m:t>
                          </m:r>
                        </m:sub>
                      </m:sSub>
                      <m:d>
                        <m:dPr>
                          <m:ctrlPr>
                            <a:rPr lang="en-US" sz="1200" b="1" i="1" smtClean="0">
                              <a:solidFill>
                                <a:schemeClr val="bg1"/>
                              </a:solidFill>
                              <a:latin typeface="Cambria Math" panose="02040503050406030204" pitchFamily="18" charset="0"/>
                              <a:ea typeface="+mn-ea"/>
                              <a:cs typeface="+mn-cs"/>
                            </a:rPr>
                          </m:ctrlPr>
                        </m:dPr>
                        <m:e>
                          <m:sSub>
                            <m:sSubPr>
                              <m:ctrlPr>
                                <a:rPr lang="en-US" sz="1200" b="1" i="1" smtClean="0">
                                  <a:solidFill>
                                    <a:schemeClr val="bg1"/>
                                  </a:solidFill>
                                  <a:latin typeface="Cambria Math" panose="02040503050406030204" pitchFamily="18" charset="0"/>
                                  <a:ea typeface="+mn-ea"/>
                                  <a:cs typeface="+mn-cs"/>
                                </a:rPr>
                              </m:ctrlPr>
                            </m:sSubPr>
                            <m:e>
                              <m:r>
                                <a:rPr lang="en-US" sz="1200" b="1" i="1" smtClean="0">
                                  <a:solidFill>
                                    <a:schemeClr val="bg1"/>
                                  </a:solidFill>
                                  <a:latin typeface="Cambria Math" panose="02040503050406030204" pitchFamily="18" charset="0"/>
                                  <a:ea typeface="+mn-ea"/>
                                  <a:cs typeface="+mn-cs"/>
                                </a:rPr>
                                <m:t>𝒙</m:t>
                              </m:r>
                            </m:e>
                            <m:sub>
                              <m:r>
                                <a:rPr lang="en-US" sz="1200" b="1" i="1" smtClean="0">
                                  <a:solidFill>
                                    <a:schemeClr val="bg1"/>
                                  </a:solidFill>
                                  <a:latin typeface="Cambria Math" panose="02040503050406030204" pitchFamily="18" charset="0"/>
                                  <a:ea typeface="+mn-ea"/>
                                  <a:cs typeface="+mn-cs"/>
                                </a:rPr>
                                <m:t>𝒊</m:t>
                              </m:r>
                              <m:r>
                                <a:rPr lang="en-US" sz="1200" b="1" i="1" smtClean="0">
                                  <a:solidFill>
                                    <a:schemeClr val="bg1"/>
                                  </a:solidFill>
                                  <a:latin typeface="Cambria Math" panose="02040503050406030204" pitchFamily="18" charset="0"/>
                                  <a:ea typeface="+mn-ea"/>
                                  <a:cs typeface="+mn-cs"/>
                                </a:rPr>
                                <m:t>𝟏</m:t>
                              </m:r>
                            </m:sub>
                          </m:sSub>
                        </m:e>
                      </m:d>
                      <m:r>
                        <a:rPr lang="en-US" sz="1200" b="1" i="1" smtClean="0">
                          <a:solidFill>
                            <a:schemeClr val="bg1"/>
                          </a:solidFill>
                          <a:latin typeface="Cambria Math" panose="02040503050406030204" pitchFamily="18" charset="0"/>
                          <a:ea typeface="+mn-ea"/>
                          <a:cs typeface="+mn-cs"/>
                        </a:rPr>
                        <m:t>+ </m:t>
                      </m:r>
                      <m:sSub>
                        <m:sSubPr>
                          <m:ctrlPr>
                            <a:rPr lang="en-US" sz="1200" b="1" i="1" smtClean="0">
                              <a:solidFill>
                                <a:schemeClr val="bg1"/>
                              </a:solidFill>
                              <a:latin typeface="Cambria Math" panose="02040503050406030204" pitchFamily="18" charset="0"/>
                              <a:ea typeface="+mn-ea"/>
                              <a:cs typeface="+mn-cs"/>
                            </a:rPr>
                          </m:ctrlPr>
                        </m:sSubPr>
                        <m:e>
                          <m:r>
                            <a:rPr lang="en-US" sz="1200" b="1" i="1" smtClean="0">
                              <a:solidFill>
                                <a:schemeClr val="bg1"/>
                              </a:solidFill>
                              <a:latin typeface="Cambria Math" panose="02040503050406030204" pitchFamily="18" charset="0"/>
                              <a:ea typeface="+mn-ea"/>
                              <a:cs typeface="+mn-cs"/>
                            </a:rPr>
                            <m:t>𝒇</m:t>
                          </m:r>
                        </m:e>
                        <m:sub>
                          <m:r>
                            <a:rPr lang="en-US" sz="1200" b="1" i="1" smtClean="0">
                              <a:solidFill>
                                <a:schemeClr val="bg1"/>
                              </a:solidFill>
                              <a:latin typeface="Cambria Math" panose="02040503050406030204" pitchFamily="18" charset="0"/>
                              <a:ea typeface="+mn-ea"/>
                              <a:cs typeface="+mn-cs"/>
                            </a:rPr>
                            <m:t>𝟐</m:t>
                          </m:r>
                        </m:sub>
                      </m:sSub>
                      <m:d>
                        <m:dPr>
                          <m:ctrlPr>
                            <a:rPr lang="en-US" sz="1200" b="1" i="1" smtClean="0">
                              <a:solidFill>
                                <a:schemeClr val="bg1"/>
                              </a:solidFill>
                              <a:latin typeface="Cambria Math" panose="02040503050406030204" pitchFamily="18" charset="0"/>
                              <a:ea typeface="+mn-ea"/>
                              <a:cs typeface="+mn-cs"/>
                            </a:rPr>
                          </m:ctrlPr>
                        </m:dPr>
                        <m:e>
                          <m:sSub>
                            <m:sSubPr>
                              <m:ctrlPr>
                                <a:rPr lang="en-US" sz="1200" b="1" i="1" smtClean="0">
                                  <a:solidFill>
                                    <a:schemeClr val="bg1"/>
                                  </a:solidFill>
                                  <a:latin typeface="Cambria Math" panose="02040503050406030204" pitchFamily="18" charset="0"/>
                                  <a:ea typeface="+mn-ea"/>
                                  <a:cs typeface="+mn-cs"/>
                                </a:rPr>
                              </m:ctrlPr>
                            </m:sSubPr>
                            <m:e>
                              <m:r>
                                <a:rPr lang="en-US" sz="1200" b="1" i="1" smtClean="0">
                                  <a:solidFill>
                                    <a:schemeClr val="bg1"/>
                                  </a:solidFill>
                                  <a:latin typeface="Cambria Math" panose="02040503050406030204" pitchFamily="18" charset="0"/>
                                  <a:ea typeface="+mn-ea"/>
                                  <a:cs typeface="+mn-cs"/>
                                </a:rPr>
                                <m:t>𝒙</m:t>
                              </m:r>
                            </m:e>
                            <m:sub>
                              <m:r>
                                <a:rPr lang="en-US" sz="1200" b="1" i="1" smtClean="0">
                                  <a:solidFill>
                                    <a:schemeClr val="bg1"/>
                                  </a:solidFill>
                                  <a:latin typeface="Cambria Math" panose="02040503050406030204" pitchFamily="18" charset="0"/>
                                  <a:ea typeface="+mn-ea"/>
                                  <a:cs typeface="+mn-cs"/>
                                </a:rPr>
                                <m:t>𝒊</m:t>
                              </m:r>
                              <m:r>
                                <a:rPr lang="en-US" sz="1200" b="1" i="1" smtClean="0">
                                  <a:solidFill>
                                    <a:schemeClr val="bg1"/>
                                  </a:solidFill>
                                  <a:latin typeface="Cambria Math" panose="02040503050406030204" pitchFamily="18" charset="0"/>
                                  <a:ea typeface="+mn-ea"/>
                                  <a:cs typeface="+mn-cs"/>
                                </a:rPr>
                                <m:t>𝟐</m:t>
                              </m:r>
                            </m:sub>
                          </m:sSub>
                        </m:e>
                      </m:d>
                      <m:r>
                        <a:rPr lang="en-US" sz="1200" b="1" i="1" smtClean="0">
                          <a:solidFill>
                            <a:schemeClr val="bg1"/>
                          </a:solidFill>
                          <a:latin typeface="Cambria Math" panose="02040503050406030204" pitchFamily="18" charset="0"/>
                          <a:ea typeface="+mn-ea"/>
                          <a:cs typeface="+mn-cs"/>
                        </a:rPr>
                        <m:t>+ …+ </m:t>
                      </m:r>
                      <m:sSub>
                        <m:sSubPr>
                          <m:ctrlPr>
                            <a:rPr lang="en-US" sz="1200" b="1" i="1" smtClean="0">
                              <a:solidFill>
                                <a:schemeClr val="bg1"/>
                              </a:solidFill>
                              <a:latin typeface="Cambria Math" panose="02040503050406030204" pitchFamily="18" charset="0"/>
                              <a:ea typeface="+mn-ea"/>
                              <a:cs typeface="+mn-cs"/>
                            </a:rPr>
                          </m:ctrlPr>
                        </m:sSubPr>
                        <m:e>
                          <m:r>
                            <a:rPr lang="en-US" sz="1200" b="1" i="1" smtClean="0">
                              <a:solidFill>
                                <a:schemeClr val="bg1"/>
                              </a:solidFill>
                              <a:latin typeface="Cambria Math" panose="02040503050406030204" pitchFamily="18" charset="0"/>
                              <a:ea typeface="+mn-ea"/>
                              <a:cs typeface="+mn-cs"/>
                            </a:rPr>
                            <m:t>𝒇</m:t>
                          </m:r>
                        </m:e>
                        <m:sub>
                          <m:r>
                            <a:rPr lang="en-US" sz="1200" b="1" i="1" smtClean="0">
                              <a:solidFill>
                                <a:schemeClr val="bg1"/>
                              </a:solidFill>
                              <a:latin typeface="Cambria Math" panose="02040503050406030204" pitchFamily="18" charset="0"/>
                              <a:ea typeface="+mn-ea"/>
                              <a:cs typeface="+mn-cs"/>
                            </a:rPr>
                            <m:t>𝒑</m:t>
                          </m:r>
                        </m:sub>
                      </m:sSub>
                      <m:d>
                        <m:dPr>
                          <m:ctrlPr>
                            <a:rPr lang="en-US" sz="1200" b="1" i="1" smtClean="0">
                              <a:solidFill>
                                <a:schemeClr val="bg1"/>
                              </a:solidFill>
                              <a:latin typeface="Cambria Math" panose="02040503050406030204" pitchFamily="18" charset="0"/>
                              <a:ea typeface="+mn-ea"/>
                              <a:cs typeface="+mn-cs"/>
                            </a:rPr>
                          </m:ctrlPr>
                        </m:dPr>
                        <m:e>
                          <m:sSub>
                            <m:sSubPr>
                              <m:ctrlPr>
                                <a:rPr lang="en-US" sz="1200" b="1" i="1" smtClean="0">
                                  <a:solidFill>
                                    <a:schemeClr val="bg1"/>
                                  </a:solidFill>
                                  <a:latin typeface="Cambria Math" panose="02040503050406030204" pitchFamily="18" charset="0"/>
                                  <a:ea typeface="+mn-ea"/>
                                  <a:cs typeface="+mn-cs"/>
                                </a:rPr>
                              </m:ctrlPr>
                            </m:sSubPr>
                            <m:e>
                              <m:r>
                                <a:rPr lang="en-US" sz="1200" b="1" i="1" smtClean="0">
                                  <a:solidFill>
                                    <a:schemeClr val="bg1"/>
                                  </a:solidFill>
                                  <a:latin typeface="Cambria Math" panose="02040503050406030204" pitchFamily="18" charset="0"/>
                                  <a:ea typeface="+mn-ea"/>
                                  <a:cs typeface="+mn-cs"/>
                                </a:rPr>
                                <m:t>𝒙</m:t>
                              </m:r>
                            </m:e>
                            <m:sub>
                              <m:r>
                                <a:rPr lang="en-US" sz="1200" b="1" i="1" smtClean="0">
                                  <a:solidFill>
                                    <a:schemeClr val="bg1"/>
                                  </a:solidFill>
                                  <a:latin typeface="Cambria Math" panose="02040503050406030204" pitchFamily="18" charset="0"/>
                                  <a:ea typeface="+mn-ea"/>
                                  <a:cs typeface="+mn-cs"/>
                                </a:rPr>
                                <m:t>𝒊𝒑</m:t>
                              </m:r>
                            </m:sub>
                          </m:sSub>
                        </m:e>
                      </m:d>
                      <m:r>
                        <a:rPr lang="en-US" sz="1200" b="1" i="1" smtClean="0">
                          <a:solidFill>
                            <a:schemeClr val="bg1"/>
                          </a:solidFill>
                          <a:latin typeface="Cambria Math" panose="02040503050406030204" pitchFamily="18" charset="0"/>
                          <a:ea typeface="+mn-ea"/>
                          <a:cs typeface="+mn-cs"/>
                        </a:rPr>
                        <m:t>+ </m:t>
                      </m:r>
                      <m:sSub>
                        <m:sSubPr>
                          <m:ctrlPr>
                            <a:rPr lang="en-US" sz="1200" b="1" i="1" smtClean="0">
                              <a:solidFill>
                                <a:schemeClr val="bg1"/>
                              </a:solidFill>
                              <a:latin typeface="Cambria Math" panose="02040503050406030204" pitchFamily="18" charset="0"/>
                              <a:ea typeface="+mn-ea"/>
                              <a:cs typeface="+mn-cs"/>
                            </a:rPr>
                          </m:ctrlPr>
                        </m:sSubPr>
                        <m:e>
                          <m:r>
                            <a:rPr lang="en-US" sz="1200" b="1" i="1" smtClean="0">
                              <a:solidFill>
                                <a:schemeClr val="bg1"/>
                              </a:solidFill>
                              <a:latin typeface="Cambria Math" panose="02040503050406030204" pitchFamily="18" charset="0"/>
                              <a:ea typeface="Cambria Math" panose="02040503050406030204" pitchFamily="18" charset="0"/>
                            </a:rPr>
                            <m:t>𝜺</m:t>
                          </m:r>
                        </m:e>
                        <m:sub>
                          <m:r>
                            <a:rPr lang="en-US" sz="1200" b="1" i="1" smtClean="0">
                              <a:solidFill>
                                <a:schemeClr val="bg1"/>
                              </a:solidFill>
                              <a:latin typeface="Cambria Math" panose="02040503050406030204" pitchFamily="18" charset="0"/>
                              <a:ea typeface="+mn-ea"/>
                              <a:cs typeface="+mn-cs"/>
                            </a:rPr>
                            <m:t>𝒊</m:t>
                          </m:r>
                        </m:sub>
                      </m:sSub>
                    </m:oMath>
                  </m:oMathPara>
                </a14:m>
                <a:endParaRPr lang="en-US" sz="1200" b="1" dirty="0">
                  <a:solidFill>
                    <a:schemeClr val="bg1"/>
                  </a:solidFill>
                  <a:latin typeface="+mn-lt"/>
                  <a:ea typeface="+mn-ea"/>
                  <a:cs typeface="+mn-cs"/>
                </a:endParaRPr>
              </a:p>
              <a:p>
                <a:pPr eaLnBrk="1" hangingPunct="1">
                  <a:spcBef>
                    <a:spcPts val="400"/>
                  </a:spcBef>
                  <a:spcAft>
                    <a:spcPts val="400"/>
                  </a:spcAft>
                  <a:buClrTx/>
                </a:pPr>
                <a14:m>
                  <m:oMathPara xmlns:m="http://schemas.openxmlformats.org/officeDocument/2006/math">
                    <m:oMathParaPr>
                      <m:jc m:val="centerGroup"/>
                    </m:oMathParaPr>
                    <m:oMath xmlns:m="http://schemas.openxmlformats.org/officeDocument/2006/math">
                      <m:sSub>
                        <m:sSubPr>
                          <m:ctrlPr>
                            <a:rPr lang="en-US" sz="1200" b="1" i="1" smtClean="0">
                              <a:solidFill>
                                <a:schemeClr val="bg1"/>
                              </a:solidFill>
                              <a:latin typeface="Cambria Math" panose="02040503050406030204" pitchFamily="18" charset="0"/>
                              <a:ea typeface="+mn-ea"/>
                              <a:cs typeface="+mn-cs"/>
                            </a:rPr>
                          </m:ctrlPr>
                        </m:sSubPr>
                        <m:e>
                          <m:r>
                            <a:rPr lang="en-US" sz="1200" b="1" i="1" smtClean="0">
                              <a:solidFill>
                                <a:schemeClr val="bg1"/>
                              </a:solidFill>
                              <a:latin typeface="Cambria Math" panose="02040503050406030204" pitchFamily="18" charset="0"/>
                              <a:ea typeface="+mn-ea"/>
                              <a:cs typeface="+mn-cs"/>
                            </a:rPr>
                            <m:t>𝒚</m:t>
                          </m:r>
                        </m:e>
                        <m:sub>
                          <m:r>
                            <a:rPr lang="en-US" sz="1200" b="1" i="1" smtClean="0">
                              <a:solidFill>
                                <a:schemeClr val="bg1"/>
                              </a:solidFill>
                              <a:latin typeface="Cambria Math" panose="02040503050406030204" pitchFamily="18" charset="0"/>
                              <a:ea typeface="+mn-ea"/>
                              <a:cs typeface="+mn-cs"/>
                            </a:rPr>
                            <m:t>𝒊</m:t>
                          </m:r>
                        </m:sub>
                      </m:sSub>
                      <m:r>
                        <a:rPr lang="en-US" sz="1200" b="1" i="1" smtClean="0">
                          <a:solidFill>
                            <a:schemeClr val="bg1"/>
                          </a:solidFill>
                          <a:latin typeface="Cambria Math" panose="02040503050406030204" pitchFamily="18" charset="0"/>
                          <a:ea typeface="+mn-ea"/>
                          <a:cs typeface="+mn-cs"/>
                        </a:rPr>
                        <m:t> ~ </m:t>
                      </m:r>
                      <m:r>
                        <a:rPr lang="en-US" sz="1200" b="1" i="1" smtClean="0">
                          <a:solidFill>
                            <a:schemeClr val="bg1"/>
                          </a:solidFill>
                          <a:latin typeface="Cambria Math" panose="02040503050406030204" pitchFamily="18" charset="0"/>
                          <a:ea typeface="+mn-ea"/>
                          <a:cs typeface="+mn-cs"/>
                        </a:rPr>
                        <m:t>𝑺𝒐𝒎𝒆</m:t>
                      </m:r>
                      <m:r>
                        <a:rPr lang="en-US" sz="1200" b="1" i="1" smtClean="0">
                          <a:solidFill>
                            <a:schemeClr val="bg1"/>
                          </a:solidFill>
                          <a:latin typeface="Cambria Math" panose="02040503050406030204" pitchFamily="18" charset="0"/>
                          <a:ea typeface="+mn-ea"/>
                          <a:cs typeface="+mn-cs"/>
                        </a:rPr>
                        <m:t> </m:t>
                      </m:r>
                      <m:r>
                        <a:rPr lang="en-US" sz="1200" b="1" i="1" smtClean="0">
                          <a:solidFill>
                            <a:schemeClr val="bg1"/>
                          </a:solidFill>
                          <a:latin typeface="Cambria Math" panose="02040503050406030204" pitchFamily="18" charset="0"/>
                          <a:ea typeface="+mn-ea"/>
                          <a:cs typeface="+mn-cs"/>
                        </a:rPr>
                        <m:t>𝑬𝒙𝒑𝒐𝒏𝒆𝒏𝒕𝒊𝒂𝒍</m:t>
                      </m:r>
                      <m:r>
                        <a:rPr lang="en-US" sz="1200" b="1" i="1" smtClean="0">
                          <a:solidFill>
                            <a:schemeClr val="bg1"/>
                          </a:solidFill>
                          <a:latin typeface="Cambria Math" panose="02040503050406030204" pitchFamily="18" charset="0"/>
                          <a:ea typeface="+mn-ea"/>
                          <a:cs typeface="+mn-cs"/>
                        </a:rPr>
                        <m:t> </m:t>
                      </m:r>
                      <m:r>
                        <a:rPr lang="en-US" sz="1200" b="1" i="1" smtClean="0">
                          <a:solidFill>
                            <a:schemeClr val="bg1"/>
                          </a:solidFill>
                          <a:latin typeface="Cambria Math" panose="02040503050406030204" pitchFamily="18" charset="0"/>
                          <a:ea typeface="+mn-ea"/>
                          <a:cs typeface="+mn-cs"/>
                        </a:rPr>
                        <m:t>𝑭𝒂𝒎𝒊𝒍𝒚</m:t>
                      </m:r>
                      <m:r>
                        <a:rPr lang="en-US" sz="1200" b="1" i="1" smtClean="0">
                          <a:solidFill>
                            <a:schemeClr val="bg1"/>
                          </a:solidFill>
                          <a:latin typeface="Cambria Math" panose="02040503050406030204" pitchFamily="18" charset="0"/>
                          <a:ea typeface="+mn-ea"/>
                          <a:cs typeface="+mn-cs"/>
                        </a:rPr>
                        <m:t> </m:t>
                      </m:r>
                      <m:r>
                        <a:rPr lang="en-US" sz="1200" b="1" i="1" smtClean="0">
                          <a:solidFill>
                            <a:schemeClr val="bg1"/>
                          </a:solidFill>
                          <a:latin typeface="Cambria Math" panose="02040503050406030204" pitchFamily="18" charset="0"/>
                          <a:ea typeface="+mn-ea"/>
                          <a:cs typeface="+mn-cs"/>
                        </a:rPr>
                        <m:t>𝑫𝒊𝒔𝒕𝒓𝒊𝒃𝒖𝒕𝒊𝒐𝒏</m:t>
                      </m:r>
                    </m:oMath>
                  </m:oMathPara>
                </a14:m>
                <a:endParaRPr lang="en-US" sz="1200" b="1" dirty="0">
                  <a:solidFill>
                    <a:schemeClr val="bg1"/>
                  </a:solidFill>
                  <a:latin typeface="+mn-lt"/>
                  <a:ea typeface="+mn-ea"/>
                  <a:cs typeface="+mn-cs"/>
                </a:endParaRPr>
              </a:p>
              <a:p>
                <a:pPr eaLnBrk="1" hangingPunct="1">
                  <a:spcBef>
                    <a:spcPts val="400"/>
                  </a:spcBef>
                  <a:spcAft>
                    <a:spcPts val="400"/>
                  </a:spcAft>
                  <a:buClrTx/>
                </a:pPr>
                <a:r>
                  <a:rPr lang="en-US" sz="1200" b="1" dirty="0">
                    <a:solidFill>
                      <a:schemeClr val="bg1"/>
                    </a:solidFill>
                  </a:rPr>
                  <a:t>Here, y = response variable, x = independent variable, g = link function, f() = smooth function (non-parametric function) and </a:t>
                </a:r>
                <a:r>
                  <a:rPr lang="en-US" sz="1200" b="1" dirty="0">
                    <a:solidFill>
                      <a:schemeClr val="bg1"/>
                    </a:solidFill>
                    <a:sym typeface="Symbol" panose="05050102010706020507" pitchFamily="18" charset="2"/>
                  </a:rPr>
                  <a:t> = error</a:t>
                </a:r>
                <a:endParaRPr lang="en-US" sz="1200" b="1" dirty="0">
                  <a:solidFill>
                    <a:schemeClr val="bg1"/>
                  </a:solidFill>
                  <a:latin typeface="+mn-lt"/>
                  <a:ea typeface="+mn-ea"/>
                  <a:cs typeface="+mn-cs"/>
                </a:endParaRPr>
              </a:p>
            </p:txBody>
          </p:sp>
        </mc:Choice>
        <mc:Fallback xmlns="">
          <p:sp>
            <p:nvSpPr>
              <p:cNvPr id="4" name="Rectangle: Rounded Corners 3">
                <a:extLst>
                  <a:ext uri="{FF2B5EF4-FFF2-40B4-BE49-F238E27FC236}">
                    <a16:creationId xmlns:a16="http://schemas.microsoft.com/office/drawing/2014/main" id="{7E5CF93B-54E7-42F3-AFCC-08D8F9FB6F5D}"/>
                  </a:ext>
                </a:extLst>
              </p:cNvPr>
              <p:cNvSpPr>
                <a:spLocks noRot="1" noChangeAspect="1" noMove="1" noResize="1" noEditPoints="1" noAdjustHandles="1" noChangeArrowheads="1" noChangeShapeType="1" noTextEdit="1"/>
              </p:cNvSpPr>
              <p:nvPr/>
            </p:nvSpPr>
            <p:spPr bwMode="auto">
              <a:xfrm>
                <a:off x="393700" y="377860"/>
                <a:ext cx="8686800" cy="1543050"/>
              </a:xfrm>
              <a:prstGeom prst="roundRect">
                <a:avLst/>
              </a:prstGeom>
              <a:blipFill>
                <a:blip r:embed="rId3"/>
                <a:stretch>
                  <a:fillRect/>
                </a:stretch>
              </a:blipFill>
              <a:ln>
                <a:noFill/>
                <a:headEnd type="none" w="med" len="med"/>
                <a:tailEnd type="none" w="med" len="med"/>
              </a:ln>
              <a:effectLst/>
            </p:spPr>
            <p:txBody>
              <a:bodyPr/>
              <a:lstStyle/>
              <a:p>
                <a:r>
                  <a:rPr lang="en-US">
                    <a:noFill/>
                  </a:rPr>
                  <a:t> </a:t>
                </a:r>
              </a:p>
            </p:txBody>
          </p:sp>
        </mc:Fallback>
      </mc:AlternateContent>
      <p:pic>
        <p:nvPicPr>
          <p:cNvPr id="8" name="Picture 7">
            <a:extLst>
              <a:ext uri="{FF2B5EF4-FFF2-40B4-BE49-F238E27FC236}">
                <a16:creationId xmlns:a16="http://schemas.microsoft.com/office/drawing/2014/main" id="{A9837520-53F8-4BDD-B327-9020DBFDD0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3812" y="2165315"/>
            <a:ext cx="3976688" cy="4347845"/>
          </a:xfrm>
          <a:prstGeom prst="rect">
            <a:avLst/>
          </a:prstGeom>
        </p:spPr>
      </p:pic>
      <p:pic>
        <p:nvPicPr>
          <p:cNvPr id="12" name="Picture 11">
            <a:extLst>
              <a:ext uri="{FF2B5EF4-FFF2-40B4-BE49-F238E27FC236}">
                <a16:creationId xmlns:a16="http://schemas.microsoft.com/office/drawing/2014/main" id="{6E8B51FE-20B7-4CEE-8DCE-D7E5A80815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3212" y="2382507"/>
            <a:ext cx="4418548" cy="1960894"/>
          </a:xfrm>
          <a:prstGeom prst="rect">
            <a:avLst/>
          </a:prstGeom>
        </p:spPr>
      </p:pic>
      <p:sp>
        <p:nvSpPr>
          <p:cNvPr id="13" name="Rectangle: Rounded Corners 12">
            <a:extLst>
              <a:ext uri="{FF2B5EF4-FFF2-40B4-BE49-F238E27FC236}">
                <a16:creationId xmlns:a16="http://schemas.microsoft.com/office/drawing/2014/main" id="{17F54219-4C04-4FA9-A43F-ABEAA7EB840A}"/>
              </a:ext>
            </a:extLst>
          </p:cNvPr>
          <p:cNvSpPr/>
          <p:nvPr/>
        </p:nvSpPr>
        <p:spPr bwMode="auto">
          <a:xfrm>
            <a:off x="683686" y="4394635"/>
            <a:ext cx="3657600" cy="1976176"/>
          </a:xfrm>
          <a:prstGeom prst="roundRect">
            <a:avLst>
              <a:gd name="adj" fmla="val 8572"/>
            </a:avLst>
          </a:prstGeom>
          <a:solidFill>
            <a:schemeClr val="bg1">
              <a:lumMod val="95000"/>
            </a:schemeClr>
          </a:solidFill>
          <a:ln w="19050">
            <a:solidFill>
              <a:srgbClr val="80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l" eaLnBrk="1" hangingPunct="1">
              <a:spcBef>
                <a:spcPts val="400"/>
              </a:spcBef>
              <a:buClrTx/>
            </a:pPr>
            <a:r>
              <a:rPr lang="en-US" sz="1000" b="1" dirty="0">
                <a:solidFill>
                  <a:schemeClr val="tx1"/>
                </a:solidFill>
              </a:rPr>
              <a:t>Pros:</a:t>
            </a:r>
          </a:p>
          <a:p>
            <a:pPr marL="171450" indent="-171450" algn="l" eaLnBrk="1" hangingPunct="1">
              <a:spcBef>
                <a:spcPts val="400"/>
              </a:spcBef>
              <a:buClrTx/>
              <a:buFont typeface="Arial" panose="020B0604020202020204" pitchFamily="34" charset="0"/>
              <a:buChar char="•"/>
            </a:pPr>
            <a:r>
              <a:rPr lang="en-US" sz="1000" dirty="0">
                <a:solidFill>
                  <a:schemeClr val="tx1"/>
                </a:solidFill>
              </a:rPr>
              <a:t>Models non-linearity in the data using splines</a:t>
            </a:r>
          </a:p>
          <a:p>
            <a:pPr marL="171450" indent="-171450" algn="l" eaLnBrk="1" hangingPunct="1">
              <a:spcBef>
                <a:spcPts val="400"/>
              </a:spcBef>
              <a:buClrTx/>
              <a:buFont typeface="Arial" panose="020B0604020202020204" pitchFamily="34" charset="0"/>
              <a:buChar char="•"/>
            </a:pPr>
            <a:r>
              <a:rPr lang="en-US" sz="1000" dirty="0">
                <a:solidFill>
                  <a:schemeClr val="tx1"/>
                </a:solidFill>
              </a:rPr>
              <a:t>Addresses multi-seasonal time series effectively</a:t>
            </a:r>
          </a:p>
          <a:p>
            <a:pPr marL="171450" indent="-171450" algn="l" eaLnBrk="1" hangingPunct="1">
              <a:spcBef>
                <a:spcPts val="400"/>
              </a:spcBef>
              <a:buClrTx/>
              <a:buFont typeface="Arial" panose="020B0604020202020204" pitchFamily="34" charset="0"/>
              <a:buChar char="•"/>
            </a:pPr>
            <a:r>
              <a:rPr lang="en-US" sz="1000" dirty="0">
                <a:solidFill>
                  <a:schemeClr val="tx1"/>
                </a:solidFill>
              </a:rPr>
              <a:t>Complex interaction terms like ‘tensor product’ interaction can also be handled</a:t>
            </a:r>
          </a:p>
          <a:p>
            <a:pPr algn="l" eaLnBrk="1" hangingPunct="1">
              <a:spcBef>
                <a:spcPts val="400"/>
              </a:spcBef>
              <a:buClrTx/>
            </a:pPr>
            <a:endParaRPr lang="en-US" sz="1000" b="1" dirty="0">
              <a:solidFill>
                <a:schemeClr val="tx1"/>
              </a:solidFill>
            </a:endParaRPr>
          </a:p>
          <a:p>
            <a:pPr algn="l" eaLnBrk="1" hangingPunct="1">
              <a:spcBef>
                <a:spcPts val="400"/>
              </a:spcBef>
              <a:buClrTx/>
            </a:pPr>
            <a:r>
              <a:rPr lang="en-US" sz="1000" b="1" dirty="0">
                <a:solidFill>
                  <a:schemeClr val="tx1"/>
                </a:solidFill>
              </a:rPr>
              <a:t>Cons:</a:t>
            </a:r>
          </a:p>
          <a:p>
            <a:pPr marL="171450" indent="-171450" algn="l" eaLnBrk="1" hangingPunct="1">
              <a:spcBef>
                <a:spcPts val="400"/>
              </a:spcBef>
              <a:buClrTx/>
              <a:buFont typeface="Arial" panose="020B0604020202020204" pitchFamily="34" charset="0"/>
              <a:buChar char="•"/>
            </a:pPr>
            <a:r>
              <a:rPr lang="en-US" sz="1000" dirty="0">
                <a:solidFill>
                  <a:schemeClr val="tx1"/>
                </a:solidFill>
              </a:rPr>
              <a:t>Overfitting in case smaller sample size of training dataset</a:t>
            </a:r>
          </a:p>
          <a:p>
            <a:pPr marL="171450" indent="-171450" algn="l" eaLnBrk="1" hangingPunct="1">
              <a:spcBef>
                <a:spcPts val="400"/>
              </a:spcBef>
              <a:buClrTx/>
              <a:buFont typeface="Arial" panose="020B0604020202020204" pitchFamily="34" charset="0"/>
              <a:buChar char="•"/>
            </a:pPr>
            <a:r>
              <a:rPr lang="en-US" sz="1000" dirty="0">
                <a:solidFill>
                  <a:schemeClr val="tx1"/>
                </a:solidFill>
              </a:rPr>
              <a:t>Could be difficult to interpret from business perspective</a:t>
            </a:r>
          </a:p>
        </p:txBody>
      </p:sp>
      <p:graphicFrame>
        <p:nvGraphicFramePr>
          <p:cNvPr id="14" name="Object 13">
            <a:extLst>
              <a:ext uri="{FF2B5EF4-FFF2-40B4-BE49-F238E27FC236}">
                <a16:creationId xmlns:a16="http://schemas.microsoft.com/office/drawing/2014/main" id="{5A9D498E-E0CF-459E-8F38-1676B2B95F7B}"/>
              </a:ext>
            </a:extLst>
          </p:cNvPr>
          <p:cNvGraphicFramePr>
            <a:graphicFrameLocks noChangeAspect="1"/>
          </p:cNvGraphicFramePr>
          <p:nvPr>
            <p:extLst>
              <p:ext uri="{D42A27DB-BD31-4B8C-83A1-F6EECF244321}">
                <p14:modId xmlns:p14="http://schemas.microsoft.com/office/powerpoint/2010/main" val="1731800691"/>
              </p:ext>
            </p:extLst>
          </p:nvPr>
        </p:nvGraphicFramePr>
        <p:xfrm>
          <a:off x="8789988" y="6357937"/>
          <a:ext cx="914400" cy="771525"/>
        </p:xfrm>
        <a:graphic>
          <a:graphicData uri="http://schemas.openxmlformats.org/presentationml/2006/ole">
            <mc:AlternateContent xmlns:mc="http://schemas.openxmlformats.org/markup-compatibility/2006">
              <mc:Choice xmlns:v="urn:schemas-microsoft-com:vml" Requires="v">
                <p:oleObj spid="_x0000_s1159281" name="Packager Shell Object" showAsIcon="1" r:id="rId6" imgW="914400" imgH="771480" progId="Package">
                  <p:embed/>
                </p:oleObj>
              </mc:Choice>
              <mc:Fallback>
                <p:oleObj name="Packager Shell Object" showAsIcon="1" r:id="rId6" imgW="914400" imgH="771480" progId="Package">
                  <p:embed/>
                  <p:pic>
                    <p:nvPicPr>
                      <p:cNvPr id="0" name=""/>
                      <p:cNvPicPr/>
                      <p:nvPr/>
                    </p:nvPicPr>
                    <p:blipFill>
                      <a:blip r:embed="rId7"/>
                      <a:stretch>
                        <a:fillRect/>
                      </a:stretch>
                    </p:blipFill>
                    <p:spPr>
                      <a:xfrm>
                        <a:off x="8789988" y="6357937"/>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231442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Rounded Corners 34">
            <a:extLst>
              <a:ext uri="{FF2B5EF4-FFF2-40B4-BE49-F238E27FC236}">
                <a16:creationId xmlns:a16="http://schemas.microsoft.com/office/drawing/2014/main" id="{4B133CE0-CE73-43BF-A7F8-0436D5868975}"/>
              </a:ext>
            </a:extLst>
          </p:cNvPr>
          <p:cNvSpPr/>
          <p:nvPr/>
        </p:nvSpPr>
        <p:spPr bwMode="auto">
          <a:xfrm>
            <a:off x="303212" y="3087986"/>
            <a:ext cx="3810000" cy="3388177"/>
          </a:xfrm>
          <a:prstGeom prst="roundRect">
            <a:avLst>
              <a:gd name="adj" fmla="val 5459"/>
            </a:avLst>
          </a:prstGeom>
          <a:solidFill>
            <a:schemeClr val="bg1">
              <a:lumMod val="95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000" b="1" dirty="0">
                <a:solidFill>
                  <a:schemeClr val="tx1"/>
                </a:solidFill>
                <a:latin typeface="+mn-lt"/>
                <a:ea typeface="+mn-ea"/>
                <a:cs typeface="+mn-cs"/>
              </a:rPr>
              <a:t>Assuming data has 4 dimensions, covariance matrix can be written as:</a:t>
            </a:r>
          </a:p>
        </p:txBody>
      </p:sp>
      <p:sp>
        <p:nvSpPr>
          <p:cNvPr id="2" name="Rectangle 1">
            <a:extLst>
              <a:ext uri="{FF2B5EF4-FFF2-40B4-BE49-F238E27FC236}">
                <a16:creationId xmlns:a16="http://schemas.microsoft.com/office/drawing/2014/main" id="{21B30E0E-950F-4456-B7F2-F884FE06FF91}"/>
              </a:ext>
            </a:extLst>
          </p:cNvPr>
          <p:cNvSpPr/>
          <p:nvPr/>
        </p:nvSpPr>
        <p:spPr bwMode="auto">
          <a:xfrm>
            <a:off x="3236912" y="6629400"/>
            <a:ext cx="34290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LATENT VARIABLE MODEL</a:t>
            </a:r>
          </a:p>
        </p:txBody>
      </p:sp>
      <p:sp>
        <p:nvSpPr>
          <p:cNvPr id="3" name="Rectangle 2">
            <a:extLst>
              <a:ext uri="{FF2B5EF4-FFF2-40B4-BE49-F238E27FC236}">
                <a16:creationId xmlns:a16="http://schemas.microsoft.com/office/drawing/2014/main" id="{14F2741F-12F2-498E-9170-E5BA2D49620B}"/>
              </a:ext>
            </a:extLst>
          </p:cNvPr>
          <p:cNvSpPr/>
          <p:nvPr/>
        </p:nvSpPr>
        <p:spPr bwMode="auto">
          <a:xfrm>
            <a:off x="303212" y="76200"/>
            <a:ext cx="8867776" cy="914400"/>
          </a:xfrm>
          <a:prstGeom prst="rect">
            <a:avLst/>
          </a:prstGeom>
          <a:solidFill>
            <a:srgbClr val="CBD3D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latin typeface="+mn-lt"/>
                <a:ea typeface="+mn-ea"/>
                <a:cs typeface="+mn-cs"/>
              </a:rPr>
              <a:t>PRINCIPAL COMPONENT ANALYSIS (PCA)</a:t>
            </a:r>
          </a:p>
        </p:txBody>
      </p:sp>
      <p:sp>
        <p:nvSpPr>
          <p:cNvPr id="4" name="Rectangle: Rounded Corners 3">
            <a:extLst>
              <a:ext uri="{FF2B5EF4-FFF2-40B4-BE49-F238E27FC236}">
                <a16:creationId xmlns:a16="http://schemas.microsoft.com/office/drawing/2014/main" id="{5F93A02D-FC4A-468C-BF34-E1FAB54D3048}"/>
              </a:ext>
            </a:extLst>
          </p:cNvPr>
          <p:cNvSpPr/>
          <p:nvPr/>
        </p:nvSpPr>
        <p:spPr bwMode="auto">
          <a:xfrm>
            <a:off x="393700" y="387908"/>
            <a:ext cx="8686800" cy="536540"/>
          </a:xfrm>
          <a:prstGeom prst="roundRect">
            <a:avLst/>
          </a:prstGeom>
          <a:solidFill>
            <a:srgbClr val="666666"/>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eaLnBrk="1" hangingPunct="1">
              <a:spcBef>
                <a:spcPts val="400"/>
              </a:spcBef>
              <a:spcAft>
                <a:spcPts val="400"/>
              </a:spcAft>
              <a:buClrTx/>
            </a:pPr>
            <a:r>
              <a:rPr lang="en-US" sz="1200" b="1" dirty="0">
                <a:solidFill>
                  <a:schemeClr val="bg1"/>
                </a:solidFill>
              </a:rPr>
              <a:t>PCA is a dimensionality reduction technique used to identify set of dimensions which are orthogonal to each other and explain maximum variance in the data</a:t>
            </a:r>
            <a:endParaRPr lang="en-US" sz="1200" b="1" dirty="0">
              <a:solidFill>
                <a:schemeClr val="bg1"/>
              </a:solidFill>
              <a:latin typeface="+mn-lt"/>
              <a:ea typeface="+mn-ea"/>
              <a:cs typeface="+mn-cs"/>
            </a:endParaRP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28584D13-EA87-4606-BA67-4F750F2C8229}"/>
                  </a:ext>
                </a:extLst>
              </p:cNvPr>
              <p:cNvSpPr/>
              <p:nvPr/>
            </p:nvSpPr>
            <p:spPr bwMode="auto">
              <a:xfrm>
                <a:off x="303212" y="1483809"/>
                <a:ext cx="2743200" cy="1298540"/>
              </a:xfrm>
              <a:prstGeom prst="rect">
                <a:avLst/>
              </a:prstGeom>
              <a:solidFill>
                <a:srgbClr val="80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ts val="600"/>
                  </a:spcBef>
                  <a:spcAft>
                    <a:spcPts val="600"/>
                  </a:spcAft>
                  <a:buClrTx/>
                  <a:buSzTx/>
                  <a:tabLst/>
                </a:pPr>
                <a:r>
                  <a:rPr lang="en-US" sz="1000" b="1" dirty="0">
                    <a:solidFill>
                      <a:schemeClr val="bg1"/>
                    </a:solidFill>
                    <a:latin typeface="+mn-lt"/>
                    <a:ea typeface="+mn-ea"/>
                    <a:cs typeface="+mn-cs"/>
                  </a:rPr>
                  <a:t>VARIANCE</a:t>
                </a:r>
              </a:p>
              <a:p>
                <a:pPr marR="0" defTabSz="914400" rtl="0" eaLnBrk="1" fontAlgn="base" latinLnBrk="0" hangingPunct="1">
                  <a:lnSpc>
                    <a:spcPct val="100000"/>
                  </a:lnSpc>
                  <a:spcBef>
                    <a:spcPts val="600"/>
                  </a:spcBef>
                  <a:spcAft>
                    <a:spcPts val="600"/>
                  </a:spcAft>
                  <a:buClrTx/>
                  <a:buSzTx/>
                  <a:tabLst/>
                </a:pPr>
                <a:r>
                  <a:rPr lang="en-US" sz="1000" b="1" dirty="0">
                    <a:solidFill>
                      <a:schemeClr val="bg1"/>
                    </a:solidFill>
                    <a:latin typeface="+mn-lt"/>
                    <a:ea typeface="+mn-ea"/>
                    <a:cs typeface="+mn-cs"/>
                  </a:rPr>
                  <a:t>It is measure of variability or simply the spread of the data</a:t>
                </a:r>
              </a:p>
              <a:p>
                <a:pPr marR="0" defTabSz="914400" rtl="0" eaLnBrk="1" fontAlgn="base" latinLnBrk="0" hangingPunct="1">
                  <a:lnSpc>
                    <a:spcPct val="100000"/>
                  </a:lnSpc>
                  <a:spcBef>
                    <a:spcPts val="600"/>
                  </a:spcBef>
                  <a:spcAft>
                    <a:spcPts val="600"/>
                  </a:spcAft>
                  <a:buClrTx/>
                  <a:buSzTx/>
                  <a:tabLst/>
                </a:pPr>
                <a14:m>
                  <m:oMathPara xmlns:m="http://schemas.openxmlformats.org/officeDocument/2006/math">
                    <m:oMathParaPr>
                      <m:jc m:val="centerGroup"/>
                    </m:oMathParaPr>
                    <m:oMath xmlns:m="http://schemas.openxmlformats.org/officeDocument/2006/math">
                      <m:r>
                        <a:rPr lang="en-US" sz="1000" b="1" i="1" smtClean="0">
                          <a:solidFill>
                            <a:schemeClr val="bg1"/>
                          </a:solidFill>
                          <a:latin typeface="Cambria Math" panose="02040503050406030204" pitchFamily="18" charset="0"/>
                          <a:ea typeface="+mn-ea"/>
                          <a:cs typeface="+mn-cs"/>
                        </a:rPr>
                        <m:t>𝒗𝒂𝒓</m:t>
                      </m:r>
                      <m:d>
                        <m:dPr>
                          <m:ctrlPr>
                            <a:rPr lang="en-US" sz="1000" b="1" i="1" smtClean="0">
                              <a:solidFill>
                                <a:schemeClr val="bg1"/>
                              </a:solidFill>
                              <a:latin typeface="Cambria Math" panose="02040503050406030204" pitchFamily="18" charset="0"/>
                              <a:ea typeface="+mn-ea"/>
                              <a:cs typeface="+mn-cs"/>
                            </a:rPr>
                          </m:ctrlPr>
                        </m:dPr>
                        <m:e>
                          <m:r>
                            <a:rPr lang="en-US" sz="1000" b="1" i="1" smtClean="0">
                              <a:solidFill>
                                <a:schemeClr val="bg1"/>
                              </a:solidFill>
                              <a:latin typeface="Cambria Math" panose="02040503050406030204" pitchFamily="18" charset="0"/>
                              <a:ea typeface="+mn-ea"/>
                              <a:cs typeface="+mn-cs"/>
                            </a:rPr>
                            <m:t>𝒙</m:t>
                          </m:r>
                        </m:e>
                      </m:d>
                      <m:r>
                        <a:rPr lang="en-US" sz="1000" b="1" i="1" smtClean="0">
                          <a:solidFill>
                            <a:schemeClr val="bg1"/>
                          </a:solidFill>
                          <a:latin typeface="Cambria Math" panose="02040503050406030204" pitchFamily="18" charset="0"/>
                          <a:ea typeface="+mn-ea"/>
                          <a:cs typeface="+mn-cs"/>
                        </a:rPr>
                        <m:t>= </m:t>
                      </m:r>
                      <m:f>
                        <m:fPr>
                          <m:ctrlPr>
                            <a:rPr lang="en-US" sz="1000" b="1" i="1" smtClean="0">
                              <a:solidFill>
                                <a:schemeClr val="bg1"/>
                              </a:solidFill>
                              <a:latin typeface="Cambria Math" panose="02040503050406030204" pitchFamily="18" charset="0"/>
                              <a:ea typeface="+mn-ea"/>
                              <a:cs typeface="+mn-cs"/>
                            </a:rPr>
                          </m:ctrlPr>
                        </m:fPr>
                        <m:num>
                          <m:nary>
                            <m:naryPr>
                              <m:chr m:val="∑"/>
                              <m:subHide m:val="on"/>
                              <m:supHide m:val="on"/>
                              <m:ctrlPr>
                                <a:rPr lang="en-US" sz="1000" b="1" i="1" smtClean="0">
                                  <a:solidFill>
                                    <a:schemeClr val="bg1"/>
                                  </a:solidFill>
                                  <a:latin typeface="Cambria Math" panose="02040503050406030204" pitchFamily="18" charset="0"/>
                                  <a:ea typeface="+mn-ea"/>
                                  <a:cs typeface="+mn-cs"/>
                                </a:rPr>
                              </m:ctrlPr>
                            </m:naryPr>
                            <m:sub/>
                            <m:sup/>
                            <m:e>
                              <m:sSup>
                                <m:sSupPr>
                                  <m:ctrlPr>
                                    <a:rPr lang="en-US" sz="1000" b="1" i="1" smtClean="0">
                                      <a:solidFill>
                                        <a:schemeClr val="bg1"/>
                                      </a:solidFill>
                                      <a:latin typeface="Cambria Math" panose="02040503050406030204" pitchFamily="18" charset="0"/>
                                      <a:ea typeface="+mn-ea"/>
                                      <a:cs typeface="+mn-cs"/>
                                    </a:rPr>
                                  </m:ctrlPr>
                                </m:sSupPr>
                                <m:e>
                                  <m:d>
                                    <m:dPr>
                                      <m:ctrlPr>
                                        <a:rPr lang="en-US" sz="1000" b="1" i="1" smtClean="0">
                                          <a:solidFill>
                                            <a:schemeClr val="bg1"/>
                                          </a:solidFill>
                                          <a:latin typeface="Cambria Math" panose="02040503050406030204" pitchFamily="18" charset="0"/>
                                          <a:ea typeface="+mn-ea"/>
                                          <a:cs typeface="+mn-cs"/>
                                        </a:rPr>
                                      </m:ctrlPr>
                                    </m:dPr>
                                    <m:e>
                                      <m:sSub>
                                        <m:sSubPr>
                                          <m:ctrlPr>
                                            <a:rPr lang="en-US" sz="1000" b="1" i="1" smtClean="0">
                                              <a:solidFill>
                                                <a:schemeClr val="bg1"/>
                                              </a:solidFill>
                                              <a:latin typeface="Cambria Math" panose="02040503050406030204" pitchFamily="18" charset="0"/>
                                              <a:ea typeface="+mn-ea"/>
                                              <a:cs typeface="+mn-cs"/>
                                            </a:rPr>
                                          </m:ctrlPr>
                                        </m:sSubPr>
                                        <m:e>
                                          <m:r>
                                            <a:rPr lang="en-US" sz="1000" b="1" i="1" smtClean="0">
                                              <a:solidFill>
                                                <a:schemeClr val="bg1"/>
                                              </a:solidFill>
                                              <a:latin typeface="Cambria Math" panose="02040503050406030204" pitchFamily="18" charset="0"/>
                                              <a:ea typeface="+mn-ea"/>
                                              <a:cs typeface="+mn-cs"/>
                                            </a:rPr>
                                            <m:t>𝒙</m:t>
                                          </m:r>
                                        </m:e>
                                        <m:sub>
                                          <m:r>
                                            <a:rPr lang="en-US" sz="1000" b="1" i="1" smtClean="0">
                                              <a:solidFill>
                                                <a:schemeClr val="bg1"/>
                                              </a:solidFill>
                                              <a:latin typeface="Cambria Math" panose="02040503050406030204" pitchFamily="18" charset="0"/>
                                              <a:ea typeface="+mn-ea"/>
                                              <a:cs typeface="+mn-cs"/>
                                            </a:rPr>
                                            <m:t>𝒊</m:t>
                                          </m:r>
                                        </m:sub>
                                      </m:sSub>
                                      <m:r>
                                        <a:rPr lang="en-US" sz="1000" b="1" i="1" smtClean="0">
                                          <a:solidFill>
                                            <a:schemeClr val="bg1"/>
                                          </a:solidFill>
                                          <a:latin typeface="Cambria Math" panose="02040503050406030204" pitchFamily="18" charset="0"/>
                                          <a:ea typeface="+mn-ea"/>
                                          <a:cs typeface="+mn-cs"/>
                                        </a:rPr>
                                        <m:t> − </m:t>
                                      </m:r>
                                      <m:acc>
                                        <m:accPr>
                                          <m:chr m:val="̅"/>
                                          <m:ctrlPr>
                                            <a:rPr lang="en-US" sz="1000" b="1" i="1" smtClean="0">
                                              <a:solidFill>
                                                <a:schemeClr val="bg1"/>
                                              </a:solidFill>
                                              <a:latin typeface="Cambria Math" panose="02040503050406030204" pitchFamily="18" charset="0"/>
                                              <a:ea typeface="+mn-ea"/>
                                              <a:cs typeface="+mn-cs"/>
                                            </a:rPr>
                                          </m:ctrlPr>
                                        </m:accPr>
                                        <m:e>
                                          <m:r>
                                            <a:rPr lang="en-US" sz="1000" b="1" i="1" smtClean="0">
                                              <a:solidFill>
                                                <a:schemeClr val="bg1"/>
                                              </a:solidFill>
                                              <a:latin typeface="Cambria Math" panose="02040503050406030204" pitchFamily="18" charset="0"/>
                                              <a:ea typeface="+mn-ea"/>
                                              <a:cs typeface="+mn-cs"/>
                                            </a:rPr>
                                            <m:t>𝒙</m:t>
                                          </m:r>
                                        </m:e>
                                      </m:acc>
                                    </m:e>
                                  </m:d>
                                </m:e>
                                <m:sup>
                                  <m:r>
                                    <a:rPr lang="en-US" sz="1000" b="1" i="1" smtClean="0">
                                      <a:solidFill>
                                        <a:schemeClr val="bg1"/>
                                      </a:solidFill>
                                      <a:latin typeface="Cambria Math" panose="02040503050406030204" pitchFamily="18" charset="0"/>
                                      <a:ea typeface="+mn-ea"/>
                                      <a:cs typeface="+mn-cs"/>
                                    </a:rPr>
                                    <m:t>𝟐</m:t>
                                  </m:r>
                                </m:sup>
                              </m:sSup>
                            </m:e>
                          </m:nary>
                        </m:num>
                        <m:den>
                          <m:r>
                            <a:rPr lang="en-US" sz="1000" b="1" i="1" smtClean="0">
                              <a:solidFill>
                                <a:schemeClr val="bg1"/>
                              </a:solidFill>
                              <a:latin typeface="Cambria Math" panose="02040503050406030204" pitchFamily="18" charset="0"/>
                              <a:ea typeface="+mn-ea"/>
                              <a:cs typeface="+mn-cs"/>
                            </a:rPr>
                            <m:t>𝑵</m:t>
                          </m:r>
                        </m:den>
                      </m:f>
                      <m:r>
                        <a:rPr lang="en-US" sz="1000" b="1" i="1" smtClean="0">
                          <a:solidFill>
                            <a:schemeClr val="bg1"/>
                          </a:solidFill>
                          <a:latin typeface="Cambria Math" panose="02040503050406030204" pitchFamily="18" charset="0"/>
                          <a:ea typeface="+mn-ea"/>
                          <a:cs typeface="+mn-cs"/>
                        </a:rPr>
                        <m:t> </m:t>
                      </m:r>
                    </m:oMath>
                  </m:oMathPara>
                </a14:m>
                <a:endParaRPr lang="en-US" sz="1000" b="1" dirty="0">
                  <a:solidFill>
                    <a:schemeClr val="bg1"/>
                  </a:solidFill>
                  <a:latin typeface="+mn-lt"/>
                  <a:ea typeface="+mn-ea"/>
                  <a:cs typeface="+mn-cs"/>
                </a:endParaRPr>
              </a:p>
            </p:txBody>
          </p:sp>
        </mc:Choice>
        <mc:Fallback xmlns="">
          <p:sp>
            <p:nvSpPr>
              <p:cNvPr id="5" name="Rectangle 4">
                <a:extLst>
                  <a:ext uri="{FF2B5EF4-FFF2-40B4-BE49-F238E27FC236}">
                    <a16:creationId xmlns:a16="http://schemas.microsoft.com/office/drawing/2014/main" id="{28584D13-EA87-4606-BA67-4F750F2C8229}"/>
                  </a:ext>
                </a:extLst>
              </p:cNvPr>
              <p:cNvSpPr>
                <a:spLocks noRot="1" noChangeAspect="1" noMove="1" noResize="1" noEditPoints="1" noAdjustHandles="1" noChangeArrowheads="1" noChangeShapeType="1" noTextEdit="1"/>
              </p:cNvSpPr>
              <p:nvPr/>
            </p:nvSpPr>
            <p:spPr bwMode="auto">
              <a:xfrm>
                <a:off x="303212" y="1483809"/>
                <a:ext cx="2743200" cy="1298540"/>
              </a:xfrm>
              <a:prstGeom prst="rect">
                <a:avLst/>
              </a:prstGeom>
              <a:blipFill>
                <a:blip r:embed="rId2"/>
                <a:stretch>
                  <a:fillRect b="-5164"/>
                </a:stretch>
              </a:blipFill>
              <a:ln>
                <a:noFill/>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06C22E9D-C6F2-4FA3-9A9C-B8C1D1F5F9BF}"/>
                  </a:ext>
                </a:extLst>
              </p:cNvPr>
              <p:cNvSpPr/>
              <p:nvPr/>
            </p:nvSpPr>
            <p:spPr bwMode="auto">
              <a:xfrm>
                <a:off x="3365500" y="1483809"/>
                <a:ext cx="2743200" cy="1298540"/>
              </a:xfrm>
              <a:prstGeom prst="rect">
                <a:avLst/>
              </a:prstGeom>
              <a:solidFill>
                <a:srgbClr val="80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ts val="600"/>
                  </a:spcBef>
                  <a:spcAft>
                    <a:spcPts val="600"/>
                  </a:spcAft>
                  <a:buClrTx/>
                  <a:buSzTx/>
                  <a:tabLst/>
                </a:pPr>
                <a:r>
                  <a:rPr lang="en-US" sz="1000" b="1" dirty="0">
                    <a:solidFill>
                      <a:schemeClr val="bg1"/>
                    </a:solidFill>
                    <a:latin typeface="+mn-lt"/>
                    <a:ea typeface="+mn-ea"/>
                    <a:cs typeface="+mn-cs"/>
                  </a:rPr>
                  <a:t>COVARIANCE</a:t>
                </a:r>
              </a:p>
              <a:p>
                <a:pPr marR="0" defTabSz="914400" rtl="0" eaLnBrk="1" fontAlgn="base" latinLnBrk="0" hangingPunct="1">
                  <a:lnSpc>
                    <a:spcPct val="100000"/>
                  </a:lnSpc>
                  <a:spcBef>
                    <a:spcPts val="600"/>
                  </a:spcBef>
                  <a:spcAft>
                    <a:spcPts val="600"/>
                  </a:spcAft>
                  <a:buClrTx/>
                  <a:buSzTx/>
                  <a:tabLst/>
                </a:pPr>
                <a:r>
                  <a:rPr lang="en-US" sz="1000" b="1" dirty="0">
                    <a:solidFill>
                      <a:schemeClr val="bg1"/>
                    </a:solidFill>
                    <a:latin typeface="+mn-lt"/>
                    <a:ea typeface="+mn-ea"/>
                    <a:cs typeface="+mn-cs"/>
                  </a:rPr>
                  <a:t>It is measure of extent to which two sets of ordered data move in same direction</a:t>
                </a:r>
              </a:p>
              <a:p>
                <a:pPr marR="0" defTabSz="914400" rtl="0" eaLnBrk="1" fontAlgn="base" latinLnBrk="0" hangingPunct="1">
                  <a:lnSpc>
                    <a:spcPct val="100000"/>
                  </a:lnSpc>
                  <a:spcBef>
                    <a:spcPts val="600"/>
                  </a:spcBef>
                  <a:spcAft>
                    <a:spcPts val="600"/>
                  </a:spcAft>
                  <a:buClrTx/>
                  <a:buSzTx/>
                  <a:tabLst/>
                </a:pPr>
                <a14:m>
                  <m:oMathPara xmlns:m="http://schemas.openxmlformats.org/officeDocument/2006/math">
                    <m:oMathParaPr>
                      <m:jc m:val="centerGroup"/>
                    </m:oMathParaPr>
                    <m:oMath xmlns:m="http://schemas.openxmlformats.org/officeDocument/2006/math">
                      <m:r>
                        <a:rPr lang="en-US" sz="1000" b="1" i="1" smtClean="0">
                          <a:solidFill>
                            <a:schemeClr val="bg1"/>
                          </a:solidFill>
                          <a:latin typeface="Cambria Math" panose="02040503050406030204" pitchFamily="18" charset="0"/>
                          <a:ea typeface="+mn-ea"/>
                          <a:cs typeface="+mn-cs"/>
                        </a:rPr>
                        <m:t>𝒄𝒐𝒗</m:t>
                      </m:r>
                      <m:d>
                        <m:dPr>
                          <m:ctrlPr>
                            <a:rPr lang="en-US" sz="1000" b="1" i="1" smtClean="0">
                              <a:solidFill>
                                <a:schemeClr val="bg1"/>
                              </a:solidFill>
                              <a:latin typeface="Cambria Math" panose="02040503050406030204" pitchFamily="18" charset="0"/>
                              <a:ea typeface="+mn-ea"/>
                              <a:cs typeface="+mn-cs"/>
                            </a:rPr>
                          </m:ctrlPr>
                        </m:dPr>
                        <m:e>
                          <m:r>
                            <a:rPr lang="en-US" sz="1000" b="1" i="1" smtClean="0">
                              <a:solidFill>
                                <a:schemeClr val="bg1"/>
                              </a:solidFill>
                              <a:latin typeface="Cambria Math" panose="02040503050406030204" pitchFamily="18" charset="0"/>
                              <a:ea typeface="+mn-ea"/>
                              <a:cs typeface="+mn-cs"/>
                            </a:rPr>
                            <m:t>𝒙</m:t>
                          </m:r>
                          <m:r>
                            <a:rPr lang="en-US" sz="1000" b="1" i="1" smtClean="0">
                              <a:solidFill>
                                <a:schemeClr val="bg1"/>
                              </a:solidFill>
                              <a:latin typeface="Cambria Math" panose="02040503050406030204" pitchFamily="18" charset="0"/>
                              <a:ea typeface="+mn-ea"/>
                              <a:cs typeface="+mn-cs"/>
                            </a:rPr>
                            <m:t>,</m:t>
                          </m:r>
                          <m:r>
                            <a:rPr lang="en-US" sz="1000" b="1" i="1" smtClean="0">
                              <a:solidFill>
                                <a:schemeClr val="bg1"/>
                              </a:solidFill>
                              <a:latin typeface="Cambria Math" panose="02040503050406030204" pitchFamily="18" charset="0"/>
                              <a:ea typeface="+mn-ea"/>
                              <a:cs typeface="+mn-cs"/>
                            </a:rPr>
                            <m:t>𝒚</m:t>
                          </m:r>
                        </m:e>
                      </m:d>
                      <m:r>
                        <a:rPr lang="en-US" sz="1000" b="1" i="1" smtClean="0">
                          <a:solidFill>
                            <a:schemeClr val="bg1"/>
                          </a:solidFill>
                          <a:latin typeface="Cambria Math" panose="02040503050406030204" pitchFamily="18" charset="0"/>
                          <a:ea typeface="+mn-ea"/>
                          <a:cs typeface="+mn-cs"/>
                        </a:rPr>
                        <m:t>= </m:t>
                      </m:r>
                      <m:f>
                        <m:fPr>
                          <m:ctrlPr>
                            <a:rPr lang="en-US" sz="1000" b="1" i="1" smtClean="0">
                              <a:solidFill>
                                <a:schemeClr val="bg1"/>
                              </a:solidFill>
                              <a:latin typeface="Cambria Math" panose="02040503050406030204" pitchFamily="18" charset="0"/>
                              <a:ea typeface="+mn-ea"/>
                              <a:cs typeface="+mn-cs"/>
                            </a:rPr>
                          </m:ctrlPr>
                        </m:fPr>
                        <m:num>
                          <m:nary>
                            <m:naryPr>
                              <m:chr m:val="∑"/>
                              <m:subHide m:val="on"/>
                              <m:supHide m:val="on"/>
                              <m:ctrlPr>
                                <a:rPr lang="en-US" sz="1000" b="1" i="1" smtClean="0">
                                  <a:solidFill>
                                    <a:schemeClr val="bg1"/>
                                  </a:solidFill>
                                  <a:latin typeface="Cambria Math" panose="02040503050406030204" pitchFamily="18" charset="0"/>
                                  <a:ea typeface="+mn-ea"/>
                                  <a:cs typeface="+mn-cs"/>
                                </a:rPr>
                              </m:ctrlPr>
                            </m:naryPr>
                            <m:sub/>
                            <m:sup/>
                            <m:e>
                              <m:r>
                                <a:rPr lang="en-US" sz="1000" b="1" i="1" smtClean="0">
                                  <a:solidFill>
                                    <a:schemeClr val="bg1"/>
                                  </a:solidFill>
                                  <a:latin typeface="Cambria Math" panose="02040503050406030204" pitchFamily="18" charset="0"/>
                                  <a:ea typeface="+mn-ea"/>
                                  <a:cs typeface="+mn-cs"/>
                                </a:rPr>
                                <m:t>(</m:t>
                              </m:r>
                              <m:sSub>
                                <m:sSubPr>
                                  <m:ctrlPr>
                                    <a:rPr lang="en-US" sz="1000" b="1" i="1" smtClean="0">
                                      <a:solidFill>
                                        <a:schemeClr val="bg1"/>
                                      </a:solidFill>
                                      <a:latin typeface="Cambria Math" panose="02040503050406030204" pitchFamily="18" charset="0"/>
                                      <a:ea typeface="+mn-ea"/>
                                      <a:cs typeface="+mn-cs"/>
                                    </a:rPr>
                                  </m:ctrlPr>
                                </m:sSubPr>
                                <m:e>
                                  <m:r>
                                    <a:rPr lang="en-US" sz="1000" b="1" i="1" smtClean="0">
                                      <a:solidFill>
                                        <a:schemeClr val="bg1"/>
                                      </a:solidFill>
                                      <a:latin typeface="Cambria Math" panose="02040503050406030204" pitchFamily="18" charset="0"/>
                                      <a:ea typeface="+mn-ea"/>
                                      <a:cs typeface="+mn-cs"/>
                                    </a:rPr>
                                    <m:t>𝒙</m:t>
                                  </m:r>
                                </m:e>
                                <m:sub>
                                  <m:r>
                                    <a:rPr lang="en-US" sz="1000" b="1" i="1" smtClean="0">
                                      <a:solidFill>
                                        <a:schemeClr val="bg1"/>
                                      </a:solidFill>
                                      <a:latin typeface="Cambria Math" panose="02040503050406030204" pitchFamily="18" charset="0"/>
                                      <a:ea typeface="+mn-ea"/>
                                      <a:cs typeface="+mn-cs"/>
                                    </a:rPr>
                                    <m:t>𝒊</m:t>
                                  </m:r>
                                </m:sub>
                              </m:sSub>
                              <m:r>
                                <a:rPr lang="en-US" sz="1000" b="1" i="1" smtClean="0">
                                  <a:solidFill>
                                    <a:schemeClr val="bg1"/>
                                  </a:solidFill>
                                  <a:latin typeface="Cambria Math" panose="02040503050406030204" pitchFamily="18" charset="0"/>
                                  <a:ea typeface="+mn-ea"/>
                                  <a:cs typeface="+mn-cs"/>
                                </a:rPr>
                                <m:t> − </m:t>
                              </m:r>
                              <m:acc>
                                <m:accPr>
                                  <m:chr m:val="̅"/>
                                  <m:ctrlPr>
                                    <a:rPr lang="en-US" sz="1000" b="1" i="1" smtClean="0">
                                      <a:solidFill>
                                        <a:schemeClr val="bg1"/>
                                      </a:solidFill>
                                      <a:latin typeface="Cambria Math" panose="02040503050406030204" pitchFamily="18" charset="0"/>
                                      <a:ea typeface="+mn-ea"/>
                                      <a:cs typeface="+mn-cs"/>
                                    </a:rPr>
                                  </m:ctrlPr>
                                </m:accPr>
                                <m:e>
                                  <m:r>
                                    <a:rPr lang="en-US" sz="1000" b="1" i="1" smtClean="0">
                                      <a:solidFill>
                                        <a:schemeClr val="bg1"/>
                                      </a:solidFill>
                                      <a:latin typeface="Cambria Math" panose="02040503050406030204" pitchFamily="18" charset="0"/>
                                      <a:ea typeface="+mn-ea"/>
                                      <a:cs typeface="+mn-cs"/>
                                    </a:rPr>
                                    <m:t>𝒙</m:t>
                                  </m:r>
                                </m:e>
                              </m:acc>
                              <m:r>
                                <a:rPr lang="en-US" sz="1000" b="1" i="1" smtClean="0">
                                  <a:solidFill>
                                    <a:schemeClr val="bg1"/>
                                  </a:solidFill>
                                  <a:latin typeface="Cambria Math" panose="02040503050406030204" pitchFamily="18" charset="0"/>
                                  <a:ea typeface="+mn-ea"/>
                                  <a:cs typeface="+mn-cs"/>
                                </a:rPr>
                                <m:t>)(</m:t>
                              </m:r>
                              <m:sSub>
                                <m:sSubPr>
                                  <m:ctrlPr>
                                    <a:rPr lang="en-US" sz="1000" b="1" i="1" smtClean="0">
                                      <a:solidFill>
                                        <a:schemeClr val="bg1"/>
                                      </a:solidFill>
                                      <a:latin typeface="Cambria Math" panose="02040503050406030204" pitchFamily="18" charset="0"/>
                                      <a:ea typeface="+mn-ea"/>
                                      <a:cs typeface="+mn-cs"/>
                                    </a:rPr>
                                  </m:ctrlPr>
                                </m:sSubPr>
                                <m:e>
                                  <m:r>
                                    <a:rPr lang="en-US" sz="1000" b="1" i="1" smtClean="0">
                                      <a:solidFill>
                                        <a:schemeClr val="bg1"/>
                                      </a:solidFill>
                                      <a:latin typeface="Cambria Math" panose="02040503050406030204" pitchFamily="18" charset="0"/>
                                      <a:ea typeface="+mn-ea"/>
                                      <a:cs typeface="+mn-cs"/>
                                    </a:rPr>
                                    <m:t>𝒚</m:t>
                                  </m:r>
                                </m:e>
                                <m:sub>
                                  <m:r>
                                    <a:rPr lang="en-US" sz="1000" b="1" i="1" smtClean="0">
                                      <a:solidFill>
                                        <a:schemeClr val="bg1"/>
                                      </a:solidFill>
                                      <a:latin typeface="Cambria Math" panose="02040503050406030204" pitchFamily="18" charset="0"/>
                                      <a:ea typeface="+mn-ea"/>
                                      <a:cs typeface="+mn-cs"/>
                                    </a:rPr>
                                    <m:t>𝒊</m:t>
                                  </m:r>
                                </m:sub>
                              </m:sSub>
                              <m:r>
                                <a:rPr lang="en-US" sz="1000" b="1" i="1" smtClean="0">
                                  <a:solidFill>
                                    <a:schemeClr val="bg1"/>
                                  </a:solidFill>
                                  <a:latin typeface="Cambria Math" panose="02040503050406030204" pitchFamily="18" charset="0"/>
                                  <a:ea typeface="+mn-ea"/>
                                  <a:cs typeface="+mn-cs"/>
                                </a:rPr>
                                <m:t> − </m:t>
                              </m:r>
                              <m:acc>
                                <m:accPr>
                                  <m:chr m:val="̅"/>
                                  <m:ctrlPr>
                                    <a:rPr lang="en-US" sz="1000" b="1" i="1" smtClean="0">
                                      <a:solidFill>
                                        <a:schemeClr val="bg1"/>
                                      </a:solidFill>
                                      <a:latin typeface="Cambria Math" panose="02040503050406030204" pitchFamily="18" charset="0"/>
                                      <a:ea typeface="+mn-ea"/>
                                      <a:cs typeface="+mn-cs"/>
                                    </a:rPr>
                                  </m:ctrlPr>
                                </m:accPr>
                                <m:e>
                                  <m:r>
                                    <a:rPr lang="en-US" sz="1000" b="1" i="1" smtClean="0">
                                      <a:solidFill>
                                        <a:schemeClr val="bg1"/>
                                      </a:solidFill>
                                      <a:latin typeface="Cambria Math" panose="02040503050406030204" pitchFamily="18" charset="0"/>
                                      <a:ea typeface="+mn-ea"/>
                                      <a:cs typeface="+mn-cs"/>
                                    </a:rPr>
                                    <m:t>𝒚</m:t>
                                  </m:r>
                                </m:e>
                              </m:acc>
                              <m:r>
                                <a:rPr lang="en-US" sz="1000" b="1" i="1" smtClean="0">
                                  <a:solidFill>
                                    <a:schemeClr val="bg1"/>
                                  </a:solidFill>
                                  <a:latin typeface="Cambria Math" panose="02040503050406030204" pitchFamily="18" charset="0"/>
                                  <a:ea typeface="+mn-ea"/>
                                  <a:cs typeface="+mn-cs"/>
                                </a:rPr>
                                <m:t>)</m:t>
                              </m:r>
                            </m:e>
                          </m:nary>
                        </m:num>
                        <m:den>
                          <m:r>
                            <a:rPr lang="en-US" sz="1000" b="1" i="1" smtClean="0">
                              <a:solidFill>
                                <a:schemeClr val="bg1"/>
                              </a:solidFill>
                              <a:latin typeface="Cambria Math" panose="02040503050406030204" pitchFamily="18" charset="0"/>
                              <a:ea typeface="+mn-ea"/>
                              <a:cs typeface="+mn-cs"/>
                            </a:rPr>
                            <m:t>𝑵</m:t>
                          </m:r>
                        </m:den>
                      </m:f>
                      <m:r>
                        <a:rPr lang="en-US" sz="1000" b="1" i="1" smtClean="0">
                          <a:solidFill>
                            <a:schemeClr val="bg1"/>
                          </a:solidFill>
                          <a:latin typeface="Cambria Math" panose="02040503050406030204" pitchFamily="18" charset="0"/>
                          <a:ea typeface="+mn-ea"/>
                          <a:cs typeface="+mn-cs"/>
                        </a:rPr>
                        <m:t> </m:t>
                      </m:r>
                    </m:oMath>
                  </m:oMathPara>
                </a14:m>
                <a:endParaRPr lang="en-US" sz="1000" b="1" dirty="0">
                  <a:solidFill>
                    <a:schemeClr val="bg1"/>
                  </a:solidFill>
                  <a:latin typeface="+mn-lt"/>
                  <a:ea typeface="+mn-ea"/>
                  <a:cs typeface="+mn-cs"/>
                </a:endParaRPr>
              </a:p>
            </p:txBody>
          </p:sp>
        </mc:Choice>
        <mc:Fallback xmlns="">
          <p:sp>
            <p:nvSpPr>
              <p:cNvPr id="6" name="Rectangle 5">
                <a:extLst>
                  <a:ext uri="{FF2B5EF4-FFF2-40B4-BE49-F238E27FC236}">
                    <a16:creationId xmlns:a16="http://schemas.microsoft.com/office/drawing/2014/main" id="{06C22E9D-C6F2-4FA3-9A9C-B8C1D1F5F9BF}"/>
                  </a:ext>
                </a:extLst>
              </p:cNvPr>
              <p:cNvSpPr>
                <a:spLocks noRot="1" noChangeAspect="1" noMove="1" noResize="1" noEditPoints="1" noAdjustHandles="1" noChangeArrowheads="1" noChangeShapeType="1" noTextEdit="1"/>
              </p:cNvSpPr>
              <p:nvPr/>
            </p:nvSpPr>
            <p:spPr bwMode="auto">
              <a:xfrm>
                <a:off x="3365500" y="1483809"/>
                <a:ext cx="2743200" cy="1298540"/>
              </a:xfrm>
              <a:prstGeom prst="rect">
                <a:avLst/>
              </a:prstGeom>
              <a:blipFill>
                <a:blip r:embed="rId3"/>
                <a:stretch>
                  <a:fillRect r="-1111" b="-4695"/>
                </a:stretch>
              </a:blipFill>
              <a:ln>
                <a:noFill/>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763FE1FC-04EE-4101-9667-B90959BBF4DE}"/>
                  </a:ext>
                </a:extLst>
              </p:cNvPr>
              <p:cNvSpPr/>
              <p:nvPr/>
            </p:nvSpPr>
            <p:spPr bwMode="auto">
              <a:xfrm>
                <a:off x="6427788" y="1483809"/>
                <a:ext cx="2743200" cy="1298540"/>
              </a:xfrm>
              <a:prstGeom prst="rect">
                <a:avLst/>
              </a:prstGeom>
              <a:solidFill>
                <a:srgbClr val="80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ts val="400"/>
                  </a:spcBef>
                  <a:spcAft>
                    <a:spcPts val="400"/>
                  </a:spcAft>
                  <a:buClrTx/>
                  <a:buSzTx/>
                  <a:tabLst/>
                </a:pPr>
                <a:r>
                  <a:rPr lang="en-US" sz="1000" b="1" dirty="0">
                    <a:solidFill>
                      <a:schemeClr val="bg1"/>
                    </a:solidFill>
                    <a:latin typeface="+mn-lt"/>
                    <a:ea typeface="+mn-ea"/>
                    <a:cs typeface="+mn-cs"/>
                  </a:rPr>
                  <a:t>EIGEN VALUE / VECTOR</a:t>
                </a:r>
              </a:p>
              <a:p>
                <a:pPr marR="0" defTabSz="914400" rtl="0" eaLnBrk="1" fontAlgn="base" latinLnBrk="0" hangingPunct="1">
                  <a:lnSpc>
                    <a:spcPct val="100000"/>
                  </a:lnSpc>
                  <a:spcBef>
                    <a:spcPts val="400"/>
                  </a:spcBef>
                  <a:spcAft>
                    <a:spcPts val="400"/>
                  </a:spcAft>
                  <a:buClrTx/>
                  <a:buSzTx/>
                  <a:tabLst/>
                </a:pPr>
                <a:r>
                  <a:rPr lang="en-US" sz="1000" b="1" dirty="0">
                    <a:solidFill>
                      <a:schemeClr val="bg1"/>
                    </a:solidFill>
                  </a:rPr>
                  <a:t>If matrix A (n-by-n) is multiplied by a vector v(n-by-1), then v gets scaled by a parameter </a:t>
                </a:r>
                <a:r>
                  <a:rPr lang="en-US" sz="1000" b="1" dirty="0">
                    <a:solidFill>
                      <a:schemeClr val="bg1"/>
                    </a:solidFill>
                    <a:sym typeface="Symbol" panose="05050102010706020507" pitchFamily="18" charset="2"/>
                  </a:rPr>
                  <a:t>, observing following equation</a:t>
                </a:r>
              </a:p>
              <a:p>
                <a:pPr marR="0" defTabSz="914400" rtl="0" eaLnBrk="1" fontAlgn="base" latinLnBrk="0" hangingPunct="1">
                  <a:lnSpc>
                    <a:spcPct val="100000"/>
                  </a:lnSpc>
                  <a:spcBef>
                    <a:spcPts val="400"/>
                  </a:spcBef>
                  <a:spcAft>
                    <a:spcPts val="400"/>
                  </a:spcAft>
                  <a:buClrTx/>
                  <a:buSzTx/>
                  <a:tabLst/>
                </a:pPr>
                <a14:m>
                  <m:oMathPara xmlns:m="http://schemas.openxmlformats.org/officeDocument/2006/math">
                    <m:oMathParaPr>
                      <m:jc m:val="centerGroup"/>
                    </m:oMathParaPr>
                    <m:oMath xmlns:m="http://schemas.openxmlformats.org/officeDocument/2006/math">
                      <m:r>
                        <a:rPr lang="en-US" sz="1000" b="1" i="1" smtClean="0">
                          <a:solidFill>
                            <a:schemeClr val="bg1"/>
                          </a:solidFill>
                          <a:latin typeface="Cambria Math" panose="02040503050406030204" pitchFamily="18" charset="0"/>
                          <a:sym typeface="Symbol" panose="05050102010706020507" pitchFamily="18" charset="2"/>
                        </a:rPr>
                        <m:t>𝑨</m:t>
                      </m:r>
                      <m:r>
                        <a:rPr lang="en-US" sz="1000" b="1" i="1" smtClean="0">
                          <a:solidFill>
                            <a:schemeClr val="bg1"/>
                          </a:solidFill>
                          <a:latin typeface="Cambria Math" panose="02040503050406030204" pitchFamily="18" charset="0"/>
                          <a:sym typeface="Symbol" panose="05050102010706020507" pitchFamily="18" charset="2"/>
                        </a:rPr>
                        <m:t>.= .</m:t>
                      </m:r>
                    </m:oMath>
                  </m:oMathPara>
                </a14:m>
                <a:endParaRPr lang="en-US" sz="1000" b="1" dirty="0">
                  <a:solidFill>
                    <a:schemeClr val="bg1"/>
                  </a:solidFill>
                  <a:sym typeface="Symbol" panose="05050102010706020507" pitchFamily="18" charset="2"/>
                </a:endParaRPr>
              </a:p>
              <a:p>
                <a:pPr marR="0" defTabSz="914400" rtl="0" eaLnBrk="1" fontAlgn="base" latinLnBrk="0" hangingPunct="1">
                  <a:lnSpc>
                    <a:spcPct val="100000"/>
                  </a:lnSpc>
                  <a:spcBef>
                    <a:spcPts val="400"/>
                  </a:spcBef>
                  <a:spcAft>
                    <a:spcPts val="400"/>
                  </a:spcAft>
                  <a:buClrTx/>
                  <a:buSzTx/>
                  <a:tabLst/>
                </a:pPr>
                <a:r>
                  <a:rPr lang="en-US" sz="1000" b="1" dirty="0">
                    <a:solidFill>
                      <a:schemeClr val="bg1"/>
                    </a:solidFill>
                    <a:sym typeface="Symbol" panose="05050102010706020507" pitchFamily="18" charset="2"/>
                  </a:rPr>
                  <a:t>Here,  = Eigen Vector and  = Eigen value</a:t>
                </a:r>
              </a:p>
            </p:txBody>
          </p:sp>
        </mc:Choice>
        <mc:Fallback xmlns="">
          <p:sp>
            <p:nvSpPr>
              <p:cNvPr id="7" name="Rectangle 6">
                <a:extLst>
                  <a:ext uri="{FF2B5EF4-FFF2-40B4-BE49-F238E27FC236}">
                    <a16:creationId xmlns:a16="http://schemas.microsoft.com/office/drawing/2014/main" id="{763FE1FC-04EE-4101-9667-B90959BBF4DE}"/>
                  </a:ext>
                </a:extLst>
              </p:cNvPr>
              <p:cNvSpPr>
                <a:spLocks noRot="1" noChangeAspect="1" noMove="1" noResize="1" noEditPoints="1" noAdjustHandles="1" noChangeArrowheads="1" noChangeShapeType="1" noTextEdit="1"/>
              </p:cNvSpPr>
              <p:nvPr/>
            </p:nvSpPr>
            <p:spPr bwMode="auto">
              <a:xfrm>
                <a:off x="6427788" y="1483809"/>
                <a:ext cx="2743200" cy="1298540"/>
              </a:xfrm>
              <a:prstGeom prst="rect">
                <a:avLst/>
              </a:prstGeom>
              <a:blipFill>
                <a:blip r:embed="rId4"/>
                <a:stretch>
                  <a:fillRect l="-1111" r="-2222" b="-1408"/>
                </a:stretch>
              </a:blipFill>
              <a:ln>
                <a:noFill/>
                <a:headEnd type="none" w="med" len="med"/>
                <a:tailEnd type="none" w="med" len="med"/>
              </a:ln>
              <a:effectLst/>
            </p:spPr>
            <p:txBody>
              <a:bodyPr/>
              <a:lstStyle/>
              <a:p>
                <a:r>
                  <a:rPr lang="en-US">
                    <a:noFill/>
                  </a:rPr>
                  <a:t> </a:t>
                </a:r>
              </a:p>
            </p:txBody>
          </p:sp>
        </mc:Fallback>
      </mc:AlternateContent>
      <p:cxnSp>
        <p:nvCxnSpPr>
          <p:cNvPr id="11" name="Connector: Elbow 10">
            <a:extLst>
              <a:ext uri="{FF2B5EF4-FFF2-40B4-BE49-F238E27FC236}">
                <a16:creationId xmlns:a16="http://schemas.microsoft.com/office/drawing/2014/main" id="{935252F4-156E-43AE-B911-75E9B4D5A0BA}"/>
              </a:ext>
            </a:extLst>
          </p:cNvPr>
          <p:cNvCxnSpPr>
            <a:stCxn id="4" idx="2"/>
            <a:endCxn id="5" idx="0"/>
          </p:cNvCxnSpPr>
          <p:nvPr/>
        </p:nvCxnSpPr>
        <p:spPr bwMode="auto">
          <a:xfrm rot="5400000">
            <a:off x="2926276" y="-327016"/>
            <a:ext cx="559361" cy="3062288"/>
          </a:xfrm>
          <a:prstGeom prst="bentConnector3">
            <a:avLst>
              <a:gd name="adj1" fmla="val 66168"/>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cxnSp>
        <p:nvCxnSpPr>
          <p:cNvPr id="17" name="Connector: Elbow 16">
            <a:extLst>
              <a:ext uri="{FF2B5EF4-FFF2-40B4-BE49-F238E27FC236}">
                <a16:creationId xmlns:a16="http://schemas.microsoft.com/office/drawing/2014/main" id="{970EC377-CA42-40C2-827B-1144977A409F}"/>
              </a:ext>
            </a:extLst>
          </p:cNvPr>
          <p:cNvCxnSpPr>
            <a:cxnSpLocks/>
            <a:stCxn id="4" idx="2"/>
            <a:endCxn id="7" idx="0"/>
          </p:cNvCxnSpPr>
          <p:nvPr/>
        </p:nvCxnSpPr>
        <p:spPr bwMode="auto">
          <a:xfrm rot="16200000" flipH="1">
            <a:off x="5988564" y="-327016"/>
            <a:ext cx="559361" cy="3062288"/>
          </a:xfrm>
          <a:prstGeom prst="bentConnector3">
            <a:avLst>
              <a:gd name="adj1" fmla="val 66168"/>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cxnSp>
        <p:nvCxnSpPr>
          <p:cNvPr id="20" name="Straight Arrow Connector 19">
            <a:extLst>
              <a:ext uri="{FF2B5EF4-FFF2-40B4-BE49-F238E27FC236}">
                <a16:creationId xmlns:a16="http://schemas.microsoft.com/office/drawing/2014/main" id="{E5D44205-AAD1-4EB6-BD8C-A5E4E329486E}"/>
              </a:ext>
            </a:extLst>
          </p:cNvPr>
          <p:cNvCxnSpPr>
            <a:cxnSpLocks/>
            <a:stCxn id="4" idx="2"/>
            <a:endCxn id="6" idx="0"/>
          </p:cNvCxnSpPr>
          <p:nvPr/>
        </p:nvCxnSpPr>
        <p:spPr bwMode="auto">
          <a:xfrm>
            <a:off x="4737100" y="924448"/>
            <a:ext cx="0" cy="559361"/>
          </a:xfrm>
          <a:prstGeom prst="straightConnector1">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sp>
        <p:nvSpPr>
          <p:cNvPr id="25" name="TextBox 24">
            <a:extLst>
              <a:ext uri="{FF2B5EF4-FFF2-40B4-BE49-F238E27FC236}">
                <a16:creationId xmlns:a16="http://schemas.microsoft.com/office/drawing/2014/main" id="{525EA184-60B1-4B22-94B5-F9415DBBC6E1}"/>
              </a:ext>
            </a:extLst>
          </p:cNvPr>
          <p:cNvSpPr txBox="1"/>
          <p:nvPr/>
        </p:nvSpPr>
        <p:spPr>
          <a:xfrm>
            <a:off x="4624090" y="935550"/>
            <a:ext cx="1371600" cy="369332"/>
          </a:xfrm>
          <a:prstGeom prst="rect">
            <a:avLst/>
          </a:prstGeom>
          <a:noFill/>
        </p:spPr>
        <p:txBody>
          <a:bodyPr wrap="square" rtlCol="0">
            <a:spAutoFit/>
          </a:bodyPr>
          <a:lstStyle/>
          <a:p>
            <a:r>
              <a:rPr lang="en-US" sz="900" dirty="0"/>
              <a:t>Too many jargons! Let’s simplify this</a:t>
            </a:r>
          </a:p>
        </p:txBody>
      </p:sp>
      <p:graphicFrame>
        <p:nvGraphicFramePr>
          <p:cNvPr id="33" name="Table 32">
            <a:extLst>
              <a:ext uri="{FF2B5EF4-FFF2-40B4-BE49-F238E27FC236}">
                <a16:creationId xmlns:a16="http://schemas.microsoft.com/office/drawing/2014/main" id="{A5839615-B78C-42C6-ACF5-6253FB0BDD30}"/>
              </a:ext>
            </a:extLst>
          </p:cNvPr>
          <p:cNvGraphicFramePr>
            <a:graphicFrameLocks noGrp="1"/>
          </p:cNvGraphicFramePr>
          <p:nvPr>
            <p:extLst>
              <p:ext uri="{D42A27DB-BD31-4B8C-83A1-F6EECF244321}">
                <p14:modId xmlns:p14="http://schemas.microsoft.com/office/powerpoint/2010/main" val="520181973"/>
              </p:ext>
            </p:extLst>
          </p:nvPr>
        </p:nvGraphicFramePr>
        <p:xfrm>
          <a:off x="621256" y="3547459"/>
          <a:ext cx="3172670" cy="1149405"/>
        </p:xfrm>
        <a:graphic>
          <a:graphicData uri="http://schemas.openxmlformats.org/drawingml/2006/table">
            <a:tbl>
              <a:tblPr>
                <a:tableStyleId>{2D5ABB26-0587-4C30-8999-92F81FD0307C}</a:tableStyleId>
              </a:tblPr>
              <a:tblGrid>
                <a:gridCol w="634534">
                  <a:extLst>
                    <a:ext uri="{9D8B030D-6E8A-4147-A177-3AD203B41FA5}">
                      <a16:colId xmlns:a16="http://schemas.microsoft.com/office/drawing/2014/main" val="451585494"/>
                    </a:ext>
                  </a:extLst>
                </a:gridCol>
                <a:gridCol w="634534">
                  <a:extLst>
                    <a:ext uri="{9D8B030D-6E8A-4147-A177-3AD203B41FA5}">
                      <a16:colId xmlns:a16="http://schemas.microsoft.com/office/drawing/2014/main" val="1479268682"/>
                    </a:ext>
                  </a:extLst>
                </a:gridCol>
                <a:gridCol w="634534">
                  <a:extLst>
                    <a:ext uri="{9D8B030D-6E8A-4147-A177-3AD203B41FA5}">
                      <a16:colId xmlns:a16="http://schemas.microsoft.com/office/drawing/2014/main" val="690106934"/>
                    </a:ext>
                  </a:extLst>
                </a:gridCol>
                <a:gridCol w="634534">
                  <a:extLst>
                    <a:ext uri="{9D8B030D-6E8A-4147-A177-3AD203B41FA5}">
                      <a16:colId xmlns:a16="http://schemas.microsoft.com/office/drawing/2014/main" val="3008360646"/>
                    </a:ext>
                  </a:extLst>
                </a:gridCol>
                <a:gridCol w="634534">
                  <a:extLst>
                    <a:ext uri="{9D8B030D-6E8A-4147-A177-3AD203B41FA5}">
                      <a16:colId xmlns:a16="http://schemas.microsoft.com/office/drawing/2014/main" val="3322407984"/>
                    </a:ext>
                  </a:extLst>
                </a:gridCol>
              </a:tblGrid>
              <a:tr h="229881">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ctr">
                    <a:lnR w="28575" cap="flat" cmpd="sng" algn="ctr">
                      <a:solidFill>
                        <a:srgbClr val="0070C0"/>
                      </a:solidFill>
                      <a:prstDash val="solid"/>
                      <a:round/>
                      <a:headEnd type="none" w="med" len="med"/>
                      <a:tailEnd type="none" w="med" len="med"/>
                    </a:lnR>
                    <a:lnB w="28575" cap="flat" cmpd="sng" algn="ctr">
                      <a:solidFill>
                        <a:srgbClr val="0070C0"/>
                      </a:solidFill>
                      <a:prstDash val="solid"/>
                      <a:round/>
                      <a:headEnd type="none" w="med" len="med"/>
                      <a:tailEnd type="none" w="med" len="med"/>
                    </a:lnB>
                  </a:tcPr>
                </a:tc>
                <a:tc>
                  <a:txBody>
                    <a:bodyPr/>
                    <a:lstStyle/>
                    <a:p>
                      <a:pPr algn="ctr" fontAlgn="b"/>
                      <a:r>
                        <a:rPr lang="en-US" sz="1000" b="1" u="none" strike="noStrike" dirty="0">
                          <a:effectLst/>
                        </a:rPr>
                        <a:t>a</a:t>
                      </a:r>
                      <a:endParaRPr lang="en-US" sz="1000" b="1" i="0" u="none" strike="noStrike" dirty="0">
                        <a:solidFill>
                          <a:srgbClr val="000000"/>
                        </a:solidFill>
                        <a:effectLst/>
                        <a:latin typeface="Arial" panose="020B0604020202020204" pitchFamily="34" charset="0"/>
                      </a:endParaRPr>
                    </a:p>
                  </a:txBody>
                  <a:tcPr marL="9525" marR="9525" marT="9525" marB="0" anchor="ctr">
                    <a:lnL w="28575" cap="flat" cmpd="sng" algn="ctr">
                      <a:solidFill>
                        <a:srgbClr val="0070C0"/>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rgbClr val="D8CBCB"/>
                    </a:solidFill>
                  </a:tcPr>
                </a:tc>
                <a:tc>
                  <a:txBody>
                    <a:bodyPr/>
                    <a:lstStyle/>
                    <a:p>
                      <a:pPr algn="ctr" fontAlgn="b"/>
                      <a:r>
                        <a:rPr lang="en-US" sz="1000" b="1" u="none" strike="noStrike" dirty="0">
                          <a:effectLst/>
                        </a:rPr>
                        <a:t>b</a:t>
                      </a:r>
                      <a:endParaRPr lang="en-US" sz="1000" b="1" i="0" u="none" strike="noStrike" dirty="0">
                        <a:solidFill>
                          <a:srgbClr val="000000"/>
                        </a:solidFill>
                        <a:effectLst/>
                        <a:latin typeface="Arial" panose="020B060402020202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rgbClr val="D8CBCB"/>
                    </a:solidFill>
                  </a:tcPr>
                </a:tc>
                <a:tc>
                  <a:txBody>
                    <a:bodyPr/>
                    <a:lstStyle/>
                    <a:p>
                      <a:pPr algn="ctr" fontAlgn="b"/>
                      <a:r>
                        <a:rPr lang="en-US" sz="1000" b="1" u="none" strike="noStrike" dirty="0">
                          <a:effectLst/>
                        </a:rPr>
                        <a:t>c</a:t>
                      </a:r>
                      <a:endParaRPr lang="en-US" sz="1000" b="1" i="0" u="none" strike="noStrike" dirty="0">
                        <a:solidFill>
                          <a:srgbClr val="000000"/>
                        </a:solidFill>
                        <a:effectLst/>
                        <a:latin typeface="Arial" panose="020B060402020202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rgbClr val="D8CBCB"/>
                    </a:solidFill>
                  </a:tcPr>
                </a:tc>
                <a:tc>
                  <a:txBody>
                    <a:bodyPr/>
                    <a:lstStyle/>
                    <a:p>
                      <a:pPr algn="ctr" fontAlgn="b"/>
                      <a:r>
                        <a:rPr lang="en-US" sz="1000" b="1" u="none" strike="noStrike" dirty="0">
                          <a:effectLst/>
                        </a:rPr>
                        <a:t>d</a:t>
                      </a:r>
                      <a:endParaRPr lang="en-US" sz="1000" b="1" i="0" u="none" strike="noStrike" dirty="0">
                        <a:solidFill>
                          <a:srgbClr val="000000"/>
                        </a:solidFill>
                        <a:effectLst/>
                        <a:latin typeface="Arial" panose="020B0604020202020204" pitchFamily="34" charset="0"/>
                      </a:endParaRPr>
                    </a:p>
                  </a:txBody>
                  <a:tcPr marL="9525" marR="9525" marT="9525" marB="0" anchor="ctr">
                    <a:lnL w="28575" cap="flat" cmpd="sng" algn="ctr">
                      <a:solidFill>
                        <a:schemeClr val="bg1"/>
                      </a:solidFill>
                      <a:prstDash val="solid"/>
                      <a:round/>
                      <a:headEnd type="none" w="med" len="med"/>
                      <a:tailEnd type="none" w="med" len="med"/>
                    </a:lnL>
                    <a:lnB w="28575" cap="flat" cmpd="sng" algn="ctr">
                      <a:solidFill>
                        <a:srgbClr val="0070C0"/>
                      </a:solidFill>
                      <a:prstDash val="solid"/>
                      <a:round/>
                      <a:headEnd type="none" w="med" len="med"/>
                      <a:tailEnd type="none" w="med" len="med"/>
                    </a:lnB>
                    <a:solidFill>
                      <a:srgbClr val="D8CBCB"/>
                    </a:solidFill>
                  </a:tcPr>
                </a:tc>
                <a:extLst>
                  <a:ext uri="{0D108BD9-81ED-4DB2-BD59-A6C34878D82A}">
                    <a16:rowId xmlns:a16="http://schemas.microsoft.com/office/drawing/2014/main" val="1557397882"/>
                  </a:ext>
                </a:extLst>
              </a:tr>
              <a:tr h="229881">
                <a:tc>
                  <a:txBody>
                    <a:bodyPr/>
                    <a:lstStyle/>
                    <a:p>
                      <a:pPr algn="ctr" fontAlgn="b"/>
                      <a:r>
                        <a:rPr lang="en-US" sz="1000" b="1" u="none" strike="noStrike" dirty="0">
                          <a:effectLst/>
                        </a:rPr>
                        <a:t>a</a:t>
                      </a:r>
                      <a:endParaRPr lang="en-US" sz="1000" b="1" i="0" u="none" strike="noStrike" dirty="0">
                        <a:solidFill>
                          <a:srgbClr val="000000"/>
                        </a:solidFill>
                        <a:effectLst/>
                        <a:latin typeface="Arial" panose="020B0604020202020204" pitchFamily="34" charset="0"/>
                      </a:endParaRPr>
                    </a:p>
                  </a:txBody>
                  <a:tcPr marL="9525" marR="9525" marT="9525" marB="0" anchor="ctr">
                    <a:lnR w="28575" cap="flat" cmpd="sng" algn="ctr">
                      <a:solidFill>
                        <a:srgbClr val="0070C0"/>
                      </a:solidFill>
                      <a:prstDash val="solid"/>
                      <a:round/>
                      <a:headEnd type="none" w="med" len="med"/>
                      <a:tailEnd type="none" w="med" len="med"/>
                    </a:lnR>
                    <a:lnT w="28575" cap="flat" cmpd="sng" algn="ctr">
                      <a:solidFill>
                        <a:srgbClr val="0070C0"/>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BCB"/>
                    </a:solidFill>
                  </a:tcPr>
                </a:tc>
                <a:tc>
                  <a:txBody>
                    <a:bodyPr/>
                    <a:lstStyle/>
                    <a:p>
                      <a:pPr algn="ctr" fontAlgn="b"/>
                      <a:r>
                        <a:rPr lang="en-US" sz="1000" u="none" strike="noStrike" dirty="0">
                          <a:effectLst/>
                        </a:rPr>
                        <a:t>cov(a,a)</a:t>
                      </a:r>
                      <a:endParaRPr lang="en-US" sz="1000" b="0" i="0" u="none" strike="noStrike" dirty="0">
                        <a:solidFill>
                          <a:srgbClr val="000000"/>
                        </a:solidFill>
                        <a:effectLst/>
                        <a:latin typeface="Arial" panose="020B0604020202020204" pitchFamily="34" charset="0"/>
                      </a:endParaRPr>
                    </a:p>
                  </a:txBody>
                  <a:tcPr marL="9525" marR="9525" marT="9525" marB="0" anchor="ctr">
                    <a:lnL w="28575" cap="flat" cmpd="sng" algn="ctr">
                      <a:solidFill>
                        <a:srgbClr val="0070C0"/>
                      </a:solidFill>
                      <a:prstDash val="solid"/>
                      <a:round/>
                      <a:headEnd type="none" w="med" len="med"/>
                      <a:tailEnd type="none" w="med" len="med"/>
                    </a:lnL>
                    <a:lnT w="28575" cap="flat" cmpd="sng" algn="ctr">
                      <a:solidFill>
                        <a:srgbClr val="0070C0"/>
                      </a:solidFill>
                      <a:prstDash val="solid"/>
                      <a:round/>
                      <a:headEnd type="none" w="med" len="med"/>
                      <a:tailEnd type="none" w="med" len="med"/>
                    </a:lnT>
                    <a:solidFill>
                      <a:schemeClr val="bg1"/>
                    </a:solidFill>
                  </a:tcPr>
                </a:tc>
                <a:tc>
                  <a:txBody>
                    <a:bodyPr/>
                    <a:lstStyle/>
                    <a:p>
                      <a:pPr algn="ctr" fontAlgn="b"/>
                      <a:r>
                        <a:rPr lang="en-US" sz="1000" u="none" strike="noStrike" dirty="0">
                          <a:effectLst/>
                        </a:rPr>
                        <a:t>cov(a,b)</a:t>
                      </a:r>
                      <a:endParaRPr lang="en-US" sz="1000" b="0" i="0" u="none" strike="noStrike" dirty="0">
                        <a:solidFill>
                          <a:srgbClr val="000000"/>
                        </a:solidFill>
                        <a:effectLst/>
                        <a:latin typeface="Arial" panose="020B0604020202020204" pitchFamily="34" charset="0"/>
                      </a:endParaRPr>
                    </a:p>
                  </a:txBody>
                  <a:tcPr marL="9525" marR="9525" marT="9525" marB="0" anchor="ctr">
                    <a:lnT w="28575" cap="flat" cmpd="sng" algn="ctr">
                      <a:solidFill>
                        <a:srgbClr val="0070C0"/>
                      </a:solidFill>
                      <a:prstDash val="solid"/>
                      <a:round/>
                      <a:headEnd type="none" w="med" len="med"/>
                      <a:tailEnd type="none" w="med" len="med"/>
                    </a:lnT>
                    <a:solidFill>
                      <a:schemeClr val="bg1"/>
                    </a:solidFill>
                  </a:tcPr>
                </a:tc>
                <a:tc>
                  <a:txBody>
                    <a:bodyPr/>
                    <a:lstStyle/>
                    <a:p>
                      <a:pPr algn="ctr" fontAlgn="b"/>
                      <a:r>
                        <a:rPr lang="en-US" sz="1000" u="none" strike="noStrike" dirty="0">
                          <a:effectLst/>
                        </a:rPr>
                        <a:t>cov(a,c)</a:t>
                      </a:r>
                      <a:endParaRPr lang="en-US" sz="1000" b="0" i="0" u="none" strike="noStrike" dirty="0">
                        <a:solidFill>
                          <a:srgbClr val="000000"/>
                        </a:solidFill>
                        <a:effectLst/>
                        <a:latin typeface="Arial" panose="020B0604020202020204" pitchFamily="34" charset="0"/>
                      </a:endParaRPr>
                    </a:p>
                  </a:txBody>
                  <a:tcPr marL="9525" marR="9525" marT="9525" marB="0" anchor="ctr">
                    <a:lnT w="28575" cap="flat" cmpd="sng" algn="ctr">
                      <a:solidFill>
                        <a:srgbClr val="0070C0"/>
                      </a:solidFill>
                      <a:prstDash val="solid"/>
                      <a:round/>
                      <a:headEnd type="none" w="med" len="med"/>
                      <a:tailEnd type="none" w="med" len="med"/>
                    </a:lnT>
                    <a:solidFill>
                      <a:schemeClr val="bg1"/>
                    </a:solidFill>
                  </a:tcPr>
                </a:tc>
                <a:tc>
                  <a:txBody>
                    <a:bodyPr/>
                    <a:lstStyle/>
                    <a:p>
                      <a:pPr algn="ctr" fontAlgn="b"/>
                      <a:r>
                        <a:rPr lang="en-US" sz="1000" u="none" strike="noStrike" dirty="0">
                          <a:effectLst/>
                        </a:rPr>
                        <a:t>cov(a,d)</a:t>
                      </a:r>
                      <a:endParaRPr lang="en-US" sz="1000" b="0" i="0" u="none" strike="noStrike" dirty="0">
                        <a:solidFill>
                          <a:srgbClr val="000000"/>
                        </a:solidFill>
                        <a:effectLst/>
                        <a:latin typeface="Arial" panose="020B0604020202020204" pitchFamily="34" charset="0"/>
                      </a:endParaRPr>
                    </a:p>
                  </a:txBody>
                  <a:tcPr marL="9525" marR="9525" marT="9525" marB="0" anchor="ctr">
                    <a:lnT w="28575" cap="flat" cmpd="sng" algn="ctr">
                      <a:solidFill>
                        <a:srgbClr val="0070C0"/>
                      </a:solidFill>
                      <a:prstDash val="solid"/>
                      <a:round/>
                      <a:headEnd type="none" w="med" len="med"/>
                      <a:tailEnd type="none" w="med" len="med"/>
                    </a:lnT>
                    <a:solidFill>
                      <a:schemeClr val="bg1"/>
                    </a:solidFill>
                  </a:tcPr>
                </a:tc>
                <a:extLst>
                  <a:ext uri="{0D108BD9-81ED-4DB2-BD59-A6C34878D82A}">
                    <a16:rowId xmlns:a16="http://schemas.microsoft.com/office/drawing/2014/main" val="813848743"/>
                  </a:ext>
                </a:extLst>
              </a:tr>
              <a:tr h="229881">
                <a:tc>
                  <a:txBody>
                    <a:bodyPr/>
                    <a:lstStyle/>
                    <a:p>
                      <a:pPr algn="ctr" fontAlgn="b"/>
                      <a:r>
                        <a:rPr lang="en-US" sz="1000" b="1" u="none" strike="noStrike" dirty="0">
                          <a:effectLst/>
                        </a:rPr>
                        <a:t>b</a:t>
                      </a:r>
                      <a:endParaRPr lang="en-US" sz="1000" b="1" i="0" u="none" strike="noStrike" dirty="0">
                        <a:solidFill>
                          <a:srgbClr val="000000"/>
                        </a:solidFill>
                        <a:effectLst/>
                        <a:latin typeface="Arial" panose="020B0604020202020204" pitchFamily="34" charset="0"/>
                      </a:endParaRPr>
                    </a:p>
                  </a:txBody>
                  <a:tcPr marL="9525" marR="9525" marT="9525" marB="0" anchor="ctr">
                    <a:lnR w="28575" cap="flat" cmpd="sng" algn="ctr">
                      <a:solidFill>
                        <a:srgbClr val="0070C0"/>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BCB"/>
                    </a:solidFill>
                  </a:tcPr>
                </a:tc>
                <a:tc>
                  <a:txBody>
                    <a:bodyPr/>
                    <a:lstStyle/>
                    <a:p>
                      <a:pPr algn="ctr" fontAlgn="b"/>
                      <a:r>
                        <a:rPr lang="en-US" sz="1000" u="none" strike="noStrike" dirty="0">
                          <a:effectLst/>
                        </a:rPr>
                        <a:t>cov(b,a)</a:t>
                      </a:r>
                      <a:endParaRPr lang="en-US" sz="1000" b="0" i="0" u="none" strike="noStrike" dirty="0">
                        <a:solidFill>
                          <a:srgbClr val="000000"/>
                        </a:solidFill>
                        <a:effectLst/>
                        <a:latin typeface="Arial" panose="020B0604020202020204" pitchFamily="34" charset="0"/>
                      </a:endParaRPr>
                    </a:p>
                  </a:txBody>
                  <a:tcPr marL="9525" marR="9525" marT="9525" marB="0" anchor="ctr">
                    <a:lnL w="28575" cap="flat" cmpd="sng" algn="ctr">
                      <a:solidFill>
                        <a:srgbClr val="0070C0"/>
                      </a:solidFill>
                      <a:prstDash val="solid"/>
                      <a:round/>
                      <a:headEnd type="none" w="med" len="med"/>
                      <a:tailEnd type="none" w="med" len="med"/>
                    </a:lnL>
                    <a:solidFill>
                      <a:schemeClr val="bg1"/>
                    </a:solidFill>
                  </a:tcPr>
                </a:tc>
                <a:tc>
                  <a:txBody>
                    <a:bodyPr/>
                    <a:lstStyle/>
                    <a:p>
                      <a:pPr algn="ctr" fontAlgn="b"/>
                      <a:r>
                        <a:rPr lang="en-US" sz="1000" u="none" strike="noStrike" dirty="0">
                          <a:effectLst/>
                        </a:rPr>
                        <a:t>cov(b,b)</a:t>
                      </a:r>
                      <a:endParaRPr lang="en-US" sz="1000" b="0" i="0" u="none" strike="noStrike" dirty="0">
                        <a:solidFill>
                          <a:srgbClr val="000000"/>
                        </a:solidFill>
                        <a:effectLst/>
                        <a:latin typeface="Arial" panose="020B0604020202020204" pitchFamily="34" charset="0"/>
                      </a:endParaRPr>
                    </a:p>
                  </a:txBody>
                  <a:tcPr marL="9525" marR="9525" marT="9525" marB="0" anchor="ctr">
                    <a:solidFill>
                      <a:schemeClr val="bg1"/>
                    </a:solidFill>
                  </a:tcPr>
                </a:tc>
                <a:tc>
                  <a:txBody>
                    <a:bodyPr/>
                    <a:lstStyle/>
                    <a:p>
                      <a:pPr algn="ctr" fontAlgn="b"/>
                      <a:r>
                        <a:rPr lang="en-US" sz="1000" u="none" strike="noStrike" dirty="0">
                          <a:effectLst/>
                        </a:rPr>
                        <a:t>cov(b,c)</a:t>
                      </a:r>
                      <a:endParaRPr lang="en-US" sz="1000" b="0" i="0" u="none" strike="noStrike" dirty="0">
                        <a:solidFill>
                          <a:srgbClr val="000000"/>
                        </a:solidFill>
                        <a:effectLst/>
                        <a:latin typeface="Arial" panose="020B0604020202020204" pitchFamily="34" charset="0"/>
                      </a:endParaRPr>
                    </a:p>
                  </a:txBody>
                  <a:tcPr marL="9525" marR="9525" marT="9525" marB="0" anchor="ctr">
                    <a:solidFill>
                      <a:schemeClr val="bg1"/>
                    </a:solidFill>
                  </a:tcPr>
                </a:tc>
                <a:tc>
                  <a:txBody>
                    <a:bodyPr/>
                    <a:lstStyle/>
                    <a:p>
                      <a:pPr algn="ctr" fontAlgn="b"/>
                      <a:r>
                        <a:rPr lang="en-US" sz="1000" u="none" strike="noStrike" dirty="0">
                          <a:effectLst/>
                        </a:rPr>
                        <a:t>cov(b,d)</a:t>
                      </a:r>
                      <a:endParaRPr lang="en-US" sz="1000" b="0" i="0" u="none" strike="noStrike" dirty="0">
                        <a:solidFill>
                          <a:srgbClr val="000000"/>
                        </a:solidFill>
                        <a:effectLst/>
                        <a:latin typeface="Arial" panose="020B0604020202020204" pitchFamily="34" charset="0"/>
                      </a:endParaRPr>
                    </a:p>
                  </a:txBody>
                  <a:tcPr marL="9525" marR="9525" marT="9525" marB="0" anchor="ctr">
                    <a:solidFill>
                      <a:schemeClr val="bg1"/>
                    </a:solidFill>
                  </a:tcPr>
                </a:tc>
                <a:extLst>
                  <a:ext uri="{0D108BD9-81ED-4DB2-BD59-A6C34878D82A}">
                    <a16:rowId xmlns:a16="http://schemas.microsoft.com/office/drawing/2014/main" val="4282497200"/>
                  </a:ext>
                </a:extLst>
              </a:tr>
              <a:tr h="229881">
                <a:tc>
                  <a:txBody>
                    <a:bodyPr/>
                    <a:lstStyle/>
                    <a:p>
                      <a:pPr algn="ctr" fontAlgn="b"/>
                      <a:r>
                        <a:rPr lang="en-US" sz="1000" b="1" u="none" strike="noStrike" dirty="0">
                          <a:effectLst/>
                        </a:rPr>
                        <a:t>c</a:t>
                      </a:r>
                      <a:endParaRPr lang="en-US" sz="1000" b="1" i="0" u="none" strike="noStrike" dirty="0">
                        <a:solidFill>
                          <a:srgbClr val="000000"/>
                        </a:solidFill>
                        <a:effectLst/>
                        <a:latin typeface="Arial" panose="020B0604020202020204" pitchFamily="34" charset="0"/>
                      </a:endParaRPr>
                    </a:p>
                  </a:txBody>
                  <a:tcPr marL="9525" marR="9525" marT="9525" marB="0" anchor="ctr">
                    <a:lnR w="28575" cap="flat" cmpd="sng" algn="ctr">
                      <a:solidFill>
                        <a:srgbClr val="0070C0"/>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BCB"/>
                    </a:solidFill>
                  </a:tcPr>
                </a:tc>
                <a:tc>
                  <a:txBody>
                    <a:bodyPr/>
                    <a:lstStyle/>
                    <a:p>
                      <a:pPr algn="ctr" fontAlgn="b"/>
                      <a:r>
                        <a:rPr lang="en-US" sz="1000" u="none" strike="noStrike" dirty="0">
                          <a:effectLst/>
                        </a:rPr>
                        <a:t>cov(c,a)</a:t>
                      </a:r>
                      <a:endParaRPr lang="en-US" sz="1000" b="0" i="0" u="none" strike="noStrike" dirty="0">
                        <a:solidFill>
                          <a:srgbClr val="000000"/>
                        </a:solidFill>
                        <a:effectLst/>
                        <a:latin typeface="Arial" panose="020B0604020202020204" pitchFamily="34" charset="0"/>
                      </a:endParaRPr>
                    </a:p>
                  </a:txBody>
                  <a:tcPr marL="9525" marR="9525" marT="9525" marB="0" anchor="ctr">
                    <a:lnL w="28575" cap="flat" cmpd="sng" algn="ctr">
                      <a:solidFill>
                        <a:srgbClr val="0070C0"/>
                      </a:solidFill>
                      <a:prstDash val="solid"/>
                      <a:round/>
                      <a:headEnd type="none" w="med" len="med"/>
                      <a:tailEnd type="none" w="med" len="med"/>
                    </a:lnL>
                    <a:solidFill>
                      <a:schemeClr val="bg1"/>
                    </a:solidFill>
                  </a:tcPr>
                </a:tc>
                <a:tc>
                  <a:txBody>
                    <a:bodyPr/>
                    <a:lstStyle/>
                    <a:p>
                      <a:pPr algn="ctr" fontAlgn="b"/>
                      <a:r>
                        <a:rPr lang="en-US" sz="1000" u="none" strike="noStrike" dirty="0">
                          <a:effectLst/>
                        </a:rPr>
                        <a:t>cov(c,b)</a:t>
                      </a:r>
                      <a:endParaRPr lang="en-US" sz="1000" b="0" i="0" u="none" strike="noStrike" dirty="0">
                        <a:solidFill>
                          <a:srgbClr val="000000"/>
                        </a:solidFill>
                        <a:effectLst/>
                        <a:latin typeface="Arial" panose="020B0604020202020204" pitchFamily="34" charset="0"/>
                      </a:endParaRPr>
                    </a:p>
                  </a:txBody>
                  <a:tcPr marL="9525" marR="9525" marT="9525" marB="0" anchor="ctr">
                    <a:solidFill>
                      <a:schemeClr val="bg1"/>
                    </a:solidFill>
                  </a:tcPr>
                </a:tc>
                <a:tc>
                  <a:txBody>
                    <a:bodyPr/>
                    <a:lstStyle/>
                    <a:p>
                      <a:pPr algn="ctr" fontAlgn="b"/>
                      <a:r>
                        <a:rPr lang="en-US" sz="1000" u="none" strike="noStrike" dirty="0">
                          <a:effectLst/>
                        </a:rPr>
                        <a:t>cov(c,c)</a:t>
                      </a:r>
                      <a:endParaRPr lang="en-US" sz="1000" b="0" i="0" u="none" strike="noStrike" dirty="0">
                        <a:solidFill>
                          <a:srgbClr val="000000"/>
                        </a:solidFill>
                        <a:effectLst/>
                        <a:latin typeface="Arial" panose="020B0604020202020204" pitchFamily="34" charset="0"/>
                      </a:endParaRPr>
                    </a:p>
                  </a:txBody>
                  <a:tcPr marL="9525" marR="9525" marT="9525" marB="0" anchor="ctr">
                    <a:solidFill>
                      <a:schemeClr val="bg1"/>
                    </a:solidFill>
                  </a:tcPr>
                </a:tc>
                <a:tc>
                  <a:txBody>
                    <a:bodyPr/>
                    <a:lstStyle/>
                    <a:p>
                      <a:pPr algn="ctr" fontAlgn="b"/>
                      <a:r>
                        <a:rPr lang="en-US" sz="1000" u="none" strike="noStrike" dirty="0">
                          <a:effectLst/>
                        </a:rPr>
                        <a:t>cov(c,d)</a:t>
                      </a:r>
                      <a:endParaRPr lang="en-US" sz="1000" b="0" i="0" u="none" strike="noStrike" dirty="0">
                        <a:solidFill>
                          <a:srgbClr val="000000"/>
                        </a:solidFill>
                        <a:effectLst/>
                        <a:latin typeface="Arial" panose="020B0604020202020204" pitchFamily="34" charset="0"/>
                      </a:endParaRPr>
                    </a:p>
                  </a:txBody>
                  <a:tcPr marL="9525" marR="9525" marT="9525" marB="0" anchor="ctr">
                    <a:solidFill>
                      <a:schemeClr val="bg1"/>
                    </a:solidFill>
                  </a:tcPr>
                </a:tc>
                <a:extLst>
                  <a:ext uri="{0D108BD9-81ED-4DB2-BD59-A6C34878D82A}">
                    <a16:rowId xmlns:a16="http://schemas.microsoft.com/office/drawing/2014/main" val="1662243838"/>
                  </a:ext>
                </a:extLst>
              </a:tr>
              <a:tr h="229881">
                <a:tc>
                  <a:txBody>
                    <a:bodyPr/>
                    <a:lstStyle/>
                    <a:p>
                      <a:pPr algn="ctr" fontAlgn="b"/>
                      <a:r>
                        <a:rPr lang="en-US" sz="1000" b="1" u="none" strike="noStrike" dirty="0">
                          <a:effectLst/>
                        </a:rPr>
                        <a:t>d</a:t>
                      </a:r>
                      <a:endParaRPr lang="en-US" sz="1000" b="1" i="0" u="none" strike="noStrike" dirty="0">
                        <a:solidFill>
                          <a:srgbClr val="000000"/>
                        </a:solidFill>
                        <a:effectLst/>
                        <a:latin typeface="Arial" panose="020B0604020202020204" pitchFamily="34" charset="0"/>
                      </a:endParaRPr>
                    </a:p>
                  </a:txBody>
                  <a:tcPr marL="9525" marR="9525" marT="9525" marB="0" anchor="ctr">
                    <a:lnR w="28575" cap="flat" cmpd="sng" algn="ctr">
                      <a:solidFill>
                        <a:srgbClr val="0070C0"/>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rgbClr val="D8CBCB"/>
                    </a:solidFill>
                  </a:tcPr>
                </a:tc>
                <a:tc>
                  <a:txBody>
                    <a:bodyPr/>
                    <a:lstStyle/>
                    <a:p>
                      <a:pPr algn="ctr" fontAlgn="b"/>
                      <a:r>
                        <a:rPr lang="en-US" sz="1000" u="none" strike="noStrike" dirty="0">
                          <a:effectLst/>
                        </a:rPr>
                        <a:t>cov(d,a)</a:t>
                      </a:r>
                      <a:endParaRPr lang="en-US" sz="1000" b="0" i="0" u="none" strike="noStrike" dirty="0">
                        <a:solidFill>
                          <a:srgbClr val="000000"/>
                        </a:solidFill>
                        <a:effectLst/>
                        <a:latin typeface="Arial" panose="020B0604020202020204" pitchFamily="34" charset="0"/>
                      </a:endParaRPr>
                    </a:p>
                  </a:txBody>
                  <a:tcPr marL="9525" marR="9525" marT="9525" marB="0" anchor="ctr">
                    <a:lnL w="28575" cap="flat" cmpd="sng" algn="ctr">
                      <a:solidFill>
                        <a:srgbClr val="0070C0"/>
                      </a:solidFill>
                      <a:prstDash val="solid"/>
                      <a:round/>
                      <a:headEnd type="none" w="med" len="med"/>
                      <a:tailEnd type="none" w="med" len="med"/>
                    </a:lnL>
                    <a:solidFill>
                      <a:schemeClr val="bg1"/>
                    </a:solidFill>
                  </a:tcPr>
                </a:tc>
                <a:tc>
                  <a:txBody>
                    <a:bodyPr/>
                    <a:lstStyle/>
                    <a:p>
                      <a:pPr algn="ctr" fontAlgn="b"/>
                      <a:r>
                        <a:rPr lang="en-US" sz="1000" u="none" strike="noStrike" dirty="0">
                          <a:effectLst/>
                        </a:rPr>
                        <a:t>cov(d,b)</a:t>
                      </a:r>
                      <a:endParaRPr lang="en-US" sz="1000" b="0" i="0" u="none" strike="noStrike" dirty="0">
                        <a:solidFill>
                          <a:srgbClr val="000000"/>
                        </a:solidFill>
                        <a:effectLst/>
                        <a:latin typeface="Arial" panose="020B0604020202020204" pitchFamily="34" charset="0"/>
                      </a:endParaRPr>
                    </a:p>
                  </a:txBody>
                  <a:tcPr marL="9525" marR="9525" marT="9525" marB="0" anchor="ctr">
                    <a:solidFill>
                      <a:schemeClr val="bg1"/>
                    </a:solidFill>
                  </a:tcPr>
                </a:tc>
                <a:tc>
                  <a:txBody>
                    <a:bodyPr/>
                    <a:lstStyle/>
                    <a:p>
                      <a:pPr algn="ctr" fontAlgn="b"/>
                      <a:r>
                        <a:rPr lang="en-US" sz="1000" u="none" strike="noStrike" dirty="0">
                          <a:effectLst/>
                        </a:rPr>
                        <a:t>cov(d,c)</a:t>
                      </a:r>
                      <a:endParaRPr lang="en-US" sz="1000" b="0" i="0" u="none" strike="noStrike" dirty="0">
                        <a:solidFill>
                          <a:srgbClr val="000000"/>
                        </a:solidFill>
                        <a:effectLst/>
                        <a:latin typeface="Arial" panose="020B0604020202020204" pitchFamily="34" charset="0"/>
                      </a:endParaRPr>
                    </a:p>
                  </a:txBody>
                  <a:tcPr marL="9525" marR="9525" marT="9525" marB="0" anchor="ctr">
                    <a:solidFill>
                      <a:schemeClr val="bg1"/>
                    </a:solidFill>
                  </a:tcPr>
                </a:tc>
                <a:tc>
                  <a:txBody>
                    <a:bodyPr/>
                    <a:lstStyle/>
                    <a:p>
                      <a:pPr algn="ctr" fontAlgn="b"/>
                      <a:r>
                        <a:rPr lang="en-US" sz="1000" u="none" strike="noStrike" dirty="0">
                          <a:effectLst/>
                        </a:rPr>
                        <a:t>cov(d,d)</a:t>
                      </a:r>
                      <a:endParaRPr lang="en-US" sz="1000" b="0" i="0" u="none" strike="noStrike" dirty="0">
                        <a:solidFill>
                          <a:srgbClr val="000000"/>
                        </a:solidFill>
                        <a:effectLst/>
                        <a:latin typeface="Arial" panose="020B0604020202020204" pitchFamily="34" charset="0"/>
                      </a:endParaRPr>
                    </a:p>
                  </a:txBody>
                  <a:tcPr marL="9525" marR="9525" marT="9525" marB="0" anchor="ctr">
                    <a:solidFill>
                      <a:schemeClr val="bg1"/>
                    </a:solidFill>
                  </a:tcPr>
                </a:tc>
                <a:extLst>
                  <a:ext uri="{0D108BD9-81ED-4DB2-BD59-A6C34878D82A}">
                    <a16:rowId xmlns:a16="http://schemas.microsoft.com/office/drawing/2014/main" val="488739239"/>
                  </a:ext>
                </a:extLst>
              </a:tr>
            </a:tbl>
          </a:graphicData>
        </a:graphic>
      </p:graphicFrame>
      <p:graphicFrame>
        <p:nvGraphicFramePr>
          <p:cNvPr id="34" name="Table 33">
            <a:extLst>
              <a:ext uri="{FF2B5EF4-FFF2-40B4-BE49-F238E27FC236}">
                <a16:creationId xmlns:a16="http://schemas.microsoft.com/office/drawing/2014/main" id="{39BA74EE-F47E-40D1-A5D7-28281BBF4669}"/>
              </a:ext>
            </a:extLst>
          </p:cNvPr>
          <p:cNvGraphicFramePr>
            <a:graphicFrameLocks noGrp="1"/>
          </p:cNvGraphicFramePr>
          <p:nvPr>
            <p:extLst>
              <p:ext uri="{D42A27DB-BD31-4B8C-83A1-F6EECF244321}">
                <p14:modId xmlns:p14="http://schemas.microsoft.com/office/powerpoint/2010/main" val="2546971230"/>
              </p:ext>
            </p:extLst>
          </p:nvPr>
        </p:nvGraphicFramePr>
        <p:xfrm>
          <a:off x="666676" y="5065321"/>
          <a:ext cx="3127250" cy="1174575"/>
        </p:xfrm>
        <a:graphic>
          <a:graphicData uri="http://schemas.openxmlformats.org/drawingml/2006/table">
            <a:tbl>
              <a:tblPr>
                <a:tableStyleId>{2D5ABB26-0587-4C30-8999-92F81FD0307C}</a:tableStyleId>
              </a:tblPr>
              <a:tblGrid>
                <a:gridCol w="625450">
                  <a:extLst>
                    <a:ext uri="{9D8B030D-6E8A-4147-A177-3AD203B41FA5}">
                      <a16:colId xmlns:a16="http://schemas.microsoft.com/office/drawing/2014/main" val="1504619152"/>
                    </a:ext>
                  </a:extLst>
                </a:gridCol>
                <a:gridCol w="625450">
                  <a:extLst>
                    <a:ext uri="{9D8B030D-6E8A-4147-A177-3AD203B41FA5}">
                      <a16:colId xmlns:a16="http://schemas.microsoft.com/office/drawing/2014/main" val="4292176906"/>
                    </a:ext>
                  </a:extLst>
                </a:gridCol>
                <a:gridCol w="625450">
                  <a:extLst>
                    <a:ext uri="{9D8B030D-6E8A-4147-A177-3AD203B41FA5}">
                      <a16:colId xmlns:a16="http://schemas.microsoft.com/office/drawing/2014/main" val="297850881"/>
                    </a:ext>
                  </a:extLst>
                </a:gridCol>
                <a:gridCol w="625450">
                  <a:extLst>
                    <a:ext uri="{9D8B030D-6E8A-4147-A177-3AD203B41FA5}">
                      <a16:colId xmlns:a16="http://schemas.microsoft.com/office/drawing/2014/main" val="660086796"/>
                    </a:ext>
                  </a:extLst>
                </a:gridCol>
                <a:gridCol w="625450">
                  <a:extLst>
                    <a:ext uri="{9D8B030D-6E8A-4147-A177-3AD203B41FA5}">
                      <a16:colId xmlns:a16="http://schemas.microsoft.com/office/drawing/2014/main" val="4183001322"/>
                    </a:ext>
                  </a:extLst>
                </a:gridCol>
              </a:tblGrid>
              <a:tr h="234915">
                <a:tc>
                  <a:txBody>
                    <a:bodyPr/>
                    <a:lstStyle/>
                    <a:p>
                      <a:pPr algn="ctr" fontAlgn="b"/>
                      <a:endParaRPr lang="en-US" sz="1000" b="0" i="0" u="none" strike="noStrike" kern="1200" dirty="0">
                        <a:solidFill>
                          <a:srgbClr val="000000"/>
                        </a:solidFill>
                        <a:effectLst/>
                        <a:latin typeface="Arial" panose="020B0604020202020204" pitchFamily="34" charset="0"/>
                        <a:ea typeface="+mn-ea"/>
                        <a:cs typeface="+mn-cs"/>
                      </a:endParaRPr>
                    </a:p>
                  </a:txBody>
                  <a:tcPr marL="9525" marR="9525" marT="9525" marB="0" anchor="ctr">
                    <a:lnR w="28575" cap="flat" cmpd="sng" algn="ctr">
                      <a:solidFill>
                        <a:srgbClr val="0070C0"/>
                      </a:solidFill>
                      <a:prstDash val="solid"/>
                      <a:round/>
                      <a:headEnd type="none" w="med" len="med"/>
                      <a:tailEnd type="none" w="med" len="med"/>
                    </a:lnR>
                    <a:lnB w="28575" cap="flat" cmpd="sng" algn="ctr">
                      <a:solidFill>
                        <a:srgbClr val="0070C0"/>
                      </a:solidFill>
                      <a:prstDash val="solid"/>
                      <a:round/>
                      <a:headEnd type="none" w="med" len="med"/>
                      <a:tailEnd type="none" w="med" len="med"/>
                    </a:lnB>
                  </a:tcPr>
                </a:tc>
                <a:tc>
                  <a:txBody>
                    <a:bodyPr/>
                    <a:lstStyle/>
                    <a:p>
                      <a:pPr algn="ctr" fontAlgn="b"/>
                      <a:r>
                        <a:rPr lang="en-US" sz="1000" b="1" u="none" strike="noStrike" dirty="0">
                          <a:effectLst/>
                        </a:rPr>
                        <a:t>a</a:t>
                      </a:r>
                      <a:endParaRPr lang="en-US" sz="1000" b="1" i="0" u="none" strike="noStrike" dirty="0">
                        <a:solidFill>
                          <a:srgbClr val="000000"/>
                        </a:solidFill>
                        <a:effectLst/>
                        <a:latin typeface="Arial" panose="020B0604020202020204" pitchFamily="34" charset="0"/>
                      </a:endParaRPr>
                    </a:p>
                  </a:txBody>
                  <a:tcPr marL="9525" marR="9525" marT="9525" marB="0" anchor="ctr">
                    <a:lnL w="28575" cap="flat" cmpd="sng" algn="ctr">
                      <a:solidFill>
                        <a:srgbClr val="0070C0"/>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rgbClr val="D8CBCB"/>
                    </a:solidFill>
                  </a:tcPr>
                </a:tc>
                <a:tc>
                  <a:txBody>
                    <a:bodyPr/>
                    <a:lstStyle/>
                    <a:p>
                      <a:pPr algn="ctr" fontAlgn="b"/>
                      <a:r>
                        <a:rPr lang="en-US" sz="1000" b="1" u="none" strike="noStrike" dirty="0">
                          <a:effectLst/>
                        </a:rPr>
                        <a:t>b</a:t>
                      </a:r>
                      <a:endParaRPr lang="en-US" sz="1000" b="1" i="0" u="none" strike="noStrike" dirty="0">
                        <a:solidFill>
                          <a:srgbClr val="000000"/>
                        </a:solidFill>
                        <a:effectLst/>
                        <a:latin typeface="Arial" panose="020B060402020202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rgbClr val="D8CBCB"/>
                    </a:solidFill>
                  </a:tcPr>
                </a:tc>
                <a:tc>
                  <a:txBody>
                    <a:bodyPr/>
                    <a:lstStyle/>
                    <a:p>
                      <a:pPr algn="ctr" fontAlgn="b"/>
                      <a:r>
                        <a:rPr lang="en-US" sz="1000" b="1" u="none" strike="noStrike" dirty="0">
                          <a:effectLst/>
                        </a:rPr>
                        <a:t>c</a:t>
                      </a:r>
                      <a:endParaRPr lang="en-US" sz="1000" b="1" i="0" u="none" strike="noStrike" dirty="0">
                        <a:solidFill>
                          <a:srgbClr val="000000"/>
                        </a:solidFill>
                        <a:effectLst/>
                        <a:latin typeface="Arial" panose="020B060402020202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rgbClr val="D8CBCB"/>
                    </a:solidFill>
                  </a:tcPr>
                </a:tc>
                <a:tc>
                  <a:txBody>
                    <a:bodyPr/>
                    <a:lstStyle/>
                    <a:p>
                      <a:pPr algn="ctr" fontAlgn="b"/>
                      <a:r>
                        <a:rPr lang="en-US" sz="1000" b="1" u="none" strike="noStrike" dirty="0">
                          <a:effectLst/>
                        </a:rPr>
                        <a:t>d</a:t>
                      </a:r>
                      <a:endParaRPr lang="en-US" sz="1000" b="1" i="0" u="none" strike="noStrike" dirty="0">
                        <a:solidFill>
                          <a:srgbClr val="000000"/>
                        </a:solidFill>
                        <a:effectLst/>
                        <a:latin typeface="Arial" panose="020B0604020202020204" pitchFamily="34" charset="0"/>
                      </a:endParaRPr>
                    </a:p>
                  </a:txBody>
                  <a:tcPr marL="9525" marR="9525" marT="9525" marB="0" anchor="ctr">
                    <a:lnL w="28575" cap="flat" cmpd="sng" algn="ctr">
                      <a:solidFill>
                        <a:schemeClr val="bg1"/>
                      </a:solidFill>
                      <a:prstDash val="solid"/>
                      <a:round/>
                      <a:headEnd type="none" w="med" len="med"/>
                      <a:tailEnd type="none" w="med" len="med"/>
                    </a:lnL>
                    <a:lnB w="28575" cap="flat" cmpd="sng" algn="ctr">
                      <a:solidFill>
                        <a:srgbClr val="0070C0"/>
                      </a:solidFill>
                      <a:prstDash val="solid"/>
                      <a:round/>
                      <a:headEnd type="none" w="med" len="med"/>
                      <a:tailEnd type="none" w="med" len="med"/>
                    </a:lnB>
                    <a:solidFill>
                      <a:srgbClr val="D8CBCB"/>
                    </a:solidFill>
                  </a:tcPr>
                </a:tc>
                <a:extLst>
                  <a:ext uri="{0D108BD9-81ED-4DB2-BD59-A6C34878D82A}">
                    <a16:rowId xmlns:a16="http://schemas.microsoft.com/office/drawing/2014/main" val="390813507"/>
                  </a:ext>
                </a:extLst>
              </a:tr>
              <a:tr h="234915">
                <a:tc>
                  <a:txBody>
                    <a:bodyPr/>
                    <a:lstStyle/>
                    <a:p>
                      <a:pPr algn="ctr" fontAlgn="b"/>
                      <a:r>
                        <a:rPr lang="en-US" sz="1000" b="1" u="none" strike="noStrike" dirty="0">
                          <a:effectLst/>
                        </a:rPr>
                        <a:t>a</a:t>
                      </a:r>
                      <a:endParaRPr lang="en-US" sz="1000" b="1" i="0" u="none" strike="noStrike" dirty="0">
                        <a:solidFill>
                          <a:srgbClr val="000000"/>
                        </a:solidFill>
                        <a:effectLst/>
                        <a:latin typeface="Arial" panose="020B0604020202020204" pitchFamily="34" charset="0"/>
                      </a:endParaRPr>
                    </a:p>
                  </a:txBody>
                  <a:tcPr marL="9525" marR="9525" marT="9525" marB="0" anchor="ctr">
                    <a:lnR w="28575" cap="flat" cmpd="sng" algn="ctr">
                      <a:solidFill>
                        <a:srgbClr val="0070C0"/>
                      </a:solidFill>
                      <a:prstDash val="solid"/>
                      <a:round/>
                      <a:headEnd type="none" w="med" len="med"/>
                      <a:tailEnd type="none" w="med" len="med"/>
                    </a:lnR>
                    <a:lnT w="28575" cap="flat" cmpd="sng" algn="ctr">
                      <a:solidFill>
                        <a:srgbClr val="0070C0"/>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BCB"/>
                    </a:solidFill>
                  </a:tcPr>
                </a:tc>
                <a:tc>
                  <a:txBody>
                    <a:bodyPr/>
                    <a:lstStyle/>
                    <a:p>
                      <a:pPr algn="ctr" fontAlgn="b"/>
                      <a:r>
                        <a:rPr lang="en-US" sz="1000" u="none" strike="noStrike" dirty="0">
                          <a:effectLst/>
                        </a:rPr>
                        <a:t>var(a)</a:t>
                      </a:r>
                      <a:endParaRPr lang="en-US" sz="1000" b="0" i="0" u="none" strike="noStrike" dirty="0">
                        <a:solidFill>
                          <a:srgbClr val="000000"/>
                        </a:solidFill>
                        <a:effectLst/>
                        <a:latin typeface="Arial" panose="020B0604020202020204" pitchFamily="34" charset="0"/>
                      </a:endParaRPr>
                    </a:p>
                  </a:txBody>
                  <a:tcPr marL="9525" marR="9525" marT="9525" marB="0" anchor="ctr">
                    <a:lnL w="28575" cap="flat" cmpd="sng" algn="ctr">
                      <a:solidFill>
                        <a:srgbClr val="0070C0"/>
                      </a:solidFill>
                      <a:prstDash val="solid"/>
                      <a:round/>
                      <a:headEnd type="none" w="med" len="med"/>
                      <a:tailEnd type="none" w="med" len="med"/>
                    </a:lnL>
                    <a:lnT w="28575" cap="flat" cmpd="sng" algn="ctr">
                      <a:solidFill>
                        <a:srgbClr val="0070C0"/>
                      </a:solidFill>
                      <a:prstDash val="solid"/>
                      <a:round/>
                      <a:headEnd type="none" w="med" len="med"/>
                      <a:tailEnd type="none" w="med" len="med"/>
                    </a:lnT>
                    <a:solidFill>
                      <a:schemeClr val="bg1"/>
                    </a:solidFill>
                  </a:tcPr>
                </a:tc>
                <a:tc>
                  <a:txBody>
                    <a:bodyPr/>
                    <a:lstStyle/>
                    <a:p>
                      <a:pPr algn="ctr" fontAlgn="b"/>
                      <a:r>
                        <a:rPr lang="en-US" sz="1000" u="none" strike="noStrike" dirty="0">
                          <a:effectLst/>
                        </a:rPr>
                        <a:t>cov(a,b)</a:t>
                      </a:r>
                      <a:endParaRPr lang="en-US" sz="1000" b="0" i="0" u="none" strike="noStrike" dirty="0">
                        <a:solidFill>
                          <a:srgbClr val="000000"/>
                        </a:solidFill>
                        <a:effectLst/>
                        <a:latin typeface="Arial" panose="020B0604020202020204" pitchFamily="34" charset="0"/>
                      </a:endParaRPr>
                    </a:p>
                  </a:txBody>
                  <a:tcPr marL="9525" marR="9525" marT="9525" marB="0" anchor="ctr">
                    <a:lnT w="28575" cap="flat" cmpd="sng" algn="ctr">
                      <a:solidFill>
                        <a:srgbClr val="0070C0"/>
                      </a:solidFill>
                      <a:prstDash val="solid"/>
                      <a:round/>
                      <a:headEnd type="none" w="med" len="med"/>
                      <a:tailEnd type="none" w="med" len="med"/>
                    </a:lnT>
                    <a:solidFill>
                      <a:schemeClr val="bg1"/>
                    </a:solidFill>
                  </a:tcPr>
                </a:tc>
                <a:tc>
                  <a:txBody>
                    <a:bodyPr/>
                    <a:lstStyle/>
                    <a:p>
                      <a:pPr algn="ctr" fontAlgn="b"/>
                      <a:r>
                        <a:rPr lang="en-US" sz="1000" u="none" strike="noStrike" dirty="0">
                          <a:effectLst/>
                        </a:rPr>
                        <a:t>cov(a,c)</a:t>
                      </a:r>
                      <a:endParaRPr lang="en-US" sz="1000" b="0" i="0" u="none" strike="noStrike" dirty="0">
                        <a:solidFill>
                          <a:srgbClr val="000000"/>
                        </a:solidFill>
                        <a:effectLst/>
                        <a:latin typeface="Arial" panose="020B0604020202020204" pitchFamily="34" charset="0"/>
                      </a:endParaRPr>
                    </a:p>
                  </a:txBody>
                  <a:tcPr marL="9525" marR="9525" marT="9525" marB="0" anchor="ctr">
                    <a:lnT w="28575" cap="flat" cmpd="sng" algn="ctr">
                      <a:solidFill>
                        <a:srgbClr val="0070C0"/>
                      </a:solidFill>
                      <a:prstDash val="solid"/>
                      <a:round/>
                      <a:headEnd type="none" w="med" len="med"/>
                      <a:tailEnd type="none" w="med" len="med"/>
                    </a:lnT>
                    <a:solidFill>
                      <a:schemeClr val="bg1"/>
                    </a:solidFill>
                  </a:tcPr>
                </a:tc>
                <a:tc>
                  <a:txBody>
                    <a:bodyPr/>
                    <a:lstStyle/>
                    <a:p>
                      <a:pPr algn="ctr" fontAlgn="b"/>
                      <a:r>
                        <a:rPr lang="en-US" sz="1000" u="none" strike="noStrike" dirty="0">
                          <a:effectLst/>
                        </a:rPr>
                        <a:t>cov(a,d)</a:t>
                      </a:r>
                      <a:endParaRPr lang="en-US" sz="1000" b="0" i="0" u="none" strike="noStrike" dirty="0">
                        <a:solidFill>
                          <a:srgbClr val="000000"/>
                        </a:solidFill>
                        <a:effectLst/>
                        <a:latin typeface="Arial" panose="020B0604020202020204" pitchFamily="34" charset="0"/>
                      </a:endParaRPr>
                    </a:p>
                  </a:txBody>
                  <a:tcPr marL="9525" marR="9525" marT="9525" marB="0" anchor="ctr">
                    <a:lnT w="28575" cap="flat" cmpd="sng" algn="ctr">
                      <a:solidFill>
                        <a:srgbClr val="0070C0"/>
                      </a:solidFill>
                      <a:prstDash val="solid"/>
                      <a:round/>
                      <a:headEnd type="none" w="med" len="med"/>
                      <a:tailEnd type="none" w="med" len="med"/>
                    </a:lnT>
                    <a:solidFill>
                      <a:schemeClr val="bg1"/>
                    </a:solidFill>
                  </a:tcPr>
                </a:tc>
                <a:extLst>
                  <a:ext uri="{0D108BD9-81ED-4DB2-BD59-A6C34878D82A}">
                    <a16:rowId xmlns:a16="http://schemas.microsoft.com/office/drawing/2014/main" val="1757000751"/>
                  </a:ext>
                </a:extLst>
              </a:tr>
              <a:tr h="234915">
                <a:tc>
                  <a:txBody>
                    <a:bodyPr/>
                    <a:lstStyle/>
                    <a:p>
                      <a:pPr algn="ctr" fontAlgn="b"/>
                      <a:r>
                        <a:rPr lang="en-US" sz="1000" b="1" u="none" strike="noStrike" dirty="0">
                          <a:effectLst/>
                        </a:rPr>
                        <a:t>b</a:t>
                      </a:r>
                      <a:endParaRPr lang="en-US" sz="1000" b="1" i="0" u="none" strike="noStrike" dirty="0">
                        <a:solidFill>
                          <a:srgbClr val="000000"/>
                        </a:solidFill>
                        <a:effectLst/>
                        <a:latin typeface="Arial" panose="020B0604020202020204" pitchFamily="34" charset="0"/>
                      </a:endParaRPr>
                    </a:p>
                  </a:txBody>
                  <a:tcPr marL="9525" marR="9525" marT="9525" marB="0" anchor="ctr">
                    <a:lnR w="28575" cap="flat" cmpd="sng" algn="ctr">
                      <a:solidFill>
                        <a:srgbClr val="0070C0"/>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BCB"/>
                    </a:solidFill>
                  </a:tcPr>
                </a:tc>
                <a:tc>
                  <a:txBody>
                    <a:bodyPr/>
                    <a:lstStyle/>
                    <a:p>
                      <a:pPr algn="ctr" fontAlgn="b"/>
                      <a:r>
                        <a:rPr lang="en-US" sz="1000" u="none" strike="noStrike" dirty="0">
                          <a:effectLst/>
                        </a:rPr>
                        <a:t>cov(b,a)</a:t>
                      </a:r>
                      <a:endParaRPr lang="en-US" sz="1000" b="0" i="0" u="none" strike="noStrike" dirty="0">
                        <a:solidFill>
                          <a:srgbClr val="000000"/>
                        </a:solidFill>
                        <a:effectLst/>
                        <a:latin typeface="Arial" panose="020B0604020202020204" pitchFamily="34" charset="0"/>
                      </a:endParaRPr>
                    </a:p>
                  </a:txBody>
                  <a:tcPr marL="9525" marR="9525" marT="9525" marB="0" anchor="ctr">
                    <a:lnL w="28575" cap="flat" cmpd="sng" algn="ctr">
                      <a:solidFill>
                        <a:srgbClr val="0070C0"/>
                      </a:solidFill>
                      <a:prstDash val="solid"/>
                      <a:round/>
                      <a:headEnd type="none" w="med" len="med"/>
                      <a:tailEnd type="none" w="med" len="med"/>
                    </a:lnL>
                    <a:solidFill>
                      <a:schemeClr val="bg1"/>
                    </a:solidFill>
                  </a:tcPr>
                </a:tc>
                <a:tc>
                  <a:txBody>
                    <a:bodyPr/>
                    <a:lstStyle/>
                    <a:p>
                      <a:pPr algn="ctr" fontAlgn="b"/>
                      <a:r>
                        <a:rPr lang="en-US" sz="1000" u="none" strike="noStrike" dirty="0">
                          <a:effectLst/>
                        </a:rPr>
                        <a:t>var(b)</a:t>
                      </a:r>
                      <a:endParaRPr lang="en-US" sz="1000" b="0" i="0" u="none" strike="noStrike" dirty="0">
                        <a:solidFill>
                          <a:srgbClr val="000000"/>
                        </a:solidFill>
                        <a:effectLst/>
                        <a:latin typeface="Arial" panose="020B0604020202020204" pitchFamily="34" charset="0"/>
                      </a:endParaRPr>
                    </a:p>
                  </a:txBody>
                  <a:tcPr marL="9525" marR="9525" marT="9525" marB="0" anchor="ctr">
                    <a:solidFill>
                      <a:schemeClr val="bg1"/>
                    </a:solidFill>
                  </a:tcPr>
                </a:tc>
                <a:tc>
                  <a:txBody>
                    <a:bodyPr/>
                    <a:lstStyle/>
                    <a:p>
                      <a:pPr algn="ctr" fontAlgn="b"/>
                      <a:r>
                        <a:rPr lang="en-US" sz="1000" u="none" strike="noStrike" dirty="0">
                          <a:effectLst/>
                        </a:rPr>
                        <a:t>cov(b,c)</a:t>
                      </a:r>
                      <a:endParaRPr lang="en-US" sz="1000" b="0" i="0" u="none" strike="noStrike" dirty="0">
                        <a:solidFill>
                          <a:srgbClr val="000000"/>
                        </a:solidFill>
                        <a:effectLst/>
                        <a:latin typeface="Arial" panose="020B0604020202020204" pitchFamily="34" charset="0"/>
                      </a:endParaRPr>
                    </a:p>
                  </a:txBody>
                  <a:tcPr marL="9525" marR="9525" marT="9525" marB="0" anchor="ctr">
                    <a:solidFill>
                      <a:schemeClr val="bg1"/>
                    </a:solidFill>
                  </a:tcPr>
                </a:tc>
                <a:tc>
                  <a:txBody>
                    <a:bodyPr/>
                    <a:lstStyle/>
                    <a:p>
                      <a:pPr algn="ctr" fontAlgn="b"/>
                      <a:r>
                        <a:rPr lang="en-US" sz="1000" u="none" strike="noStrike" dirty="0">
                          <a:effectLst/>
                        </a:rPr>
                        <a:t>cov(b,d)</a:t>
                      </a:r>
                      <a:endParaRPr lang="en-US" sz="1000" b="0" i="0" u="none" strike="noStrike" dirty="0">
                        <a:solidFill>
                          <a:srgbClr val="000000"/>
                        </a:solidFill>
                        <a:effectLst/>
                        <a:latin typeface="Arial" panose="020B0604020202020204" pitchFamily="34" charset="0"/>
                      </a:endParaRPr>
                    </a:p>
                  </a:txBody>
                  <a:tcPr marL="9525" marR="9525" marT="9525" marB="0" anchor="ctr">
                    <a:solidFill>
                      <a:schemeClr val="bg1"/>
                    </a:solidFill>
                  </a:tcPr>
                </a:tc>
                <a:extLst>
                  <a:ext uri="{0D108BD9-81ED-4DB2-BD59-A6C34878D82A}">
                    <a16:rowId xmlns:a16="http://schemas.microsoft.com/office/drawing/2014/main" val="681667960"/>
                  </a:ext>
                </a:extLst>
              </a:tr>
              <a:tr h="234915">
                <a:tc>
                  <a:txBody>
                    <a:bodyPr/>
                    <a:lstStyle/>
                    <a:p>
                      <a:pPr algn="ctr" fontAlgn="b"/>
                      <a:r>
                        <a:rPr lang="en-US" sz="1000" b="1" u="none" strike="noStrike" dirty="0">
                          <a:effectLst/>
                        </a:rPr>
                        <a:t>c</a:t>
                      </a:r>
                      <a:endParaRPr lang="en-US" sz="1000" b="1" i="0" u="none" strike="noStrike" dirty="0">
                        <a:solidFill>
                          <a:srgbClr val="000000"/>
                        </a:solidFill>
                        <a:effectLst/>
                        <a:latin typeface="Arial" panose="020B0604020202020204" pitchFamily="34" charset="0"/>
                      </a:endParaRPr>
                    </a:p>
                  </a:txBody>
                  <a:tcPr marL="9525" marR="9525" marT="9525" marB="0" anchor="ctr">
                    <a:lnR w="28575" cap="flat" cmpd="sng" algn="ctr">
                      <a:solidFill>
                        <a:srgbClr val="0070C0"/>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BCB"/>
                    </a:solidFill>
                  </a:tcPr>
                </a:tc>
                <a:tc>
                  <a:txBody>
                    <a:bodyPr/>
                    <a:lstStyle/>
                    <a:p>
                      <a:pPr algn="ctr" fontAlgn="b"/>
                      <a:r>
                        <a:rPr lang="en-US" sz="1000" u="none" strike="noStrike" dirty="0">
                          <a:effectLst/>
                        </a:rPr>
                        <a:t>cov(c,a)</a:t>
                      </a:r>
                      <a:endParaRPr lang="en-US" sz="1000" b="0" i="0" u="none" strike="noStrike" dirty="0">
                        <a:solidFill>
                          <a:srgbClr val="000000"/>
                        </a:solidFill>
                        <a:effectLst/>
                        <a:latin typeface="Arial" panose="020B0604020202020204" pitchFamily="34" charset="0"/>
                      </a:endParaRPr>
                    </a:p>
                  </a:txBody>
                  <a:tcPr marL="9525" marR="9525" marT="9525" marB="0" anchor="ctr">
                    <a:lnL w="28575" cap="flat" cmpd="sng" algn="ctr">
                      <a:solidFill>
                        <a:srgbClr val="0070C0"/>
                      </a:solidFill>
                      <a:prstDash val="solid"/>
                      <a:round/>
                      <a:headEnd type="none" w="med" len="med"/>
                      <a:tailEnd type="none" w="med" len="med"/>
                    </a:lnL>
                    <a:solidFill>
                      <a:schemeClr val="bg1"/>
                    </a:solidFill>
                  </a:tcPr>
                </a:tc>
                <a:tc>
                  <a:txBody>
                    <a:bodyPr/>
                    <a:lstStyle/>
                    <a:p>
                      <a:pPr algn="ctr" fontAlgn="b"/>
                      <a:r>
                        <a:rPr lang="en-US" sz="1000" u="none" strike="noStrike" dirty="0">
                          <a:effectLst/>
                        </a:rPr>
                        <a:t>cov(c,b)</a:t>
                      </a:r>
                      <a:endParaRPr lang="en-US" sz="1000" b="0" i="0" u="none" strike="noStrike" dirty="0">
                        <a:solidFill>
                          <a:srgbClr val="000000"/>
                        </a:solidFill>
                        <a:effectLst/>
                        <a:latin typeface="Arial" panose="020B0604020202020204" pitchFamily="34" charset="0"/>
                      </a:endParaRPr>
                    </a:p>
                  </a:txBody>
                  <a:tcPr marL="9525" marR="9525" marT="9525" marB="0" anchor="ctr">
                    <a:solidFill>
                      <a:schemeClr val="bg1"/>
                    </a:solidFill>
                  </a:tcPr>
                </a:tc>
                <a:tc>
                  <a:txBody>
                    <a:bodyPr/>
                    <a:lstStyle/>
                    <a:p>
                      <a:pPr algn="ctr" fontAlgn="b"/>
                      <a:r>
                        <a:rPr lang="en-US" sz="1000" u="none" strike="noStrike" dirty="0">
                          <a:effectLst/>
                        </a:rPr>
                        <a:t>`var(c)</a:t>
                      </a:r>
                      <a:endParaRPr lang="en-US" sz="1000" b="0" i="0" u="none" strike="noStrike" dirty="0">
                        <a:solidFill>
                          <a:srgbClr val="000000"/>
                        </a:solidFill>
                        <a:effectLst/>
                        <a:latin typeface="Arial" panose="020B0604020202020204" pitchFamily="34" charset="0"/>
                      </a:endParaRPr>
                    </a:p>
                  </a:txBody>
                  <a:tcPr marL="9525" marR="9525" marT="9525" marB="0" anchor="ctr">
                    <a:solidFill>
                      <a:schemeClr val="bg1"/>
                    </a:solidFill>
                  </a:tcPr>
                </a:tc>
                <a:tc>
                  <a:txBody>
                    <a:bodyPr/>
                    <a:lstStyle/>
                    <a:p>
                      <a:pPr algn="ctr" fontAlgn="b"/>
                      <a:r>
                        <a:rPr lang="en-US" sz="1000" u="none" strike="noStrike" dirty="0">
                          <a:effectLst/>
                        </a:rPr>
                        <a:t>cov(c,d)</a:t>
                      </a:r>
                      <a:endParaRPr lang="en-US" sz="1000" b="0" i="0" u="none" strike="noStrike" dirty="0">
                        <a:solidFill>
                          <a:srgbClr val="000000"/>
                        </a:solidFill>
                        <a:effectLst/>
                        <a:latin typeface="Arial" panose="020B0604020202020204" pitchFamily="34" charset="0"/>
                      </a:endParaRPr>
                    </a:p>
                  </a:txBody>
                  <a:tcPr marL="9525" marR="9525" marT="9525" marB="0" anchor="ctr">
                    <a:solidFill>
                      <a:schemeClr val="bg1"/>
                    </a:solidFill>
                  </a:tcPr>
                </a:tc>
                <a:extLst>
                  <a:ext uri="{0D108BD9-81ED-4DB2-BD59-A6C34878D82A}">
                    <a16:rowId xmlns:a16="http://schemas.microsoft.com/office/drawing/2014/main" val="1591802997"/>
                  </a:ext>
                </a:extLst>
              </a:tr>
              <a:tr h="234915">
                <a:tc>
                  <a:txBody>
                    <a:bodyPr/>
                    <a:lstStyle/>
                    <a:p>
                      <a:pPr algn="ctr" fontAlgn="b"/>
                      <a:r>
                        <a:rPr lang="en-US" sz="1000" b="1" u="none" strike="noStrike" dirty="0">
                          <a:effectLst/>
                        </a:rPr>
                        <a:t>d</a:t>
                      </a:r>
                      <a:endParaRPr lang="en-US" sz="1000" b="1" i="0" u="none" strike="noStrike" dirty="0">
                        <a:solidFill>
                          <a:srgbClr val="000000"/>
                        </a:solidFill>
                        <a:effectLst/>
                        <a:latin typeface="Arial" panose="020B0604020202020204" pitchFamily="34" charset="0"/>
                      </a:endParaRPr>
                    </a:p>
                  </a:txBody>
                  <a:tcPr marL="9525" marR="9525" marT="9525" marB="0" anchor="ctr">
                    <a:lnR w="28575" cap="flat" cmpd="sng" algn="ctr">
                      <a:solidFill>
                        <a:srgbClr val="0070C0"/>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rgbClr val="D8CBCB"/>
                    </a:solidFill>
                  </a:tcPr>
                </a:tc>
                <a:tc>
                  <a:txBody>
                    <a:bodyPr/>
                    <a:lstStyle/>
                    <a:p>
                      <a:pPr algn="ctr" fontAlgn="b"/>
                      <a:r>
                        <a:rPr lang="en-US" sz="1000" u="none" strike="noStrike" dirty="0">
                          <a:effectLst/>
                        </a:rPr>
                        <a:t>cov(d,a)</a:t>
                      </a:r>
                      <a:endParaRPr lang="en-US" sz="1000" b="0" i="0" u="none" strike="noStrike" dirty="0">
                        <a:solidFill>
                          <a:srgbClr val="000000"/>
                        </a:solidFill>
                        <a:effectLst/>
                        <a:latin typeface="Arial" panose="020B0604020202020204" pitchFamily="34" charset="0"/>
                      </a:endParaRPr>
                    </a:p>
                  </a:txBody>
                  <a:tcPr marL="9525" marR="9525" marT="9525" marB="0" anchor="ctr">
                    <a:lnL w="28575" cap="flat" cmpd="sng" algn="ctr">
                      <a:solidFill>
                        <a:srgbClr val="0070C0"/>
                      </a:solidFill>
                      <a:prstDash val="solid"/>
                      <a:round/>
                      <a:headEnd type="none" w="med" len="med"/>
                      <a:tailEnd type="none" w="med" len="med"/>
                    </a:lnL>
                    <a:solidFill>
                      <a:schemeClr val="bg1"/>
                    </a:solidFill>
                  </a:tcPr>
                </a:tc>
                <a:tc>
                  <a:txBody>
                    <a:bodyPr/>
                    <a:lstStyle/>
                    <a:p>
                      <a:pPr algn="ctr" fontAlgn="b"/>
                      <a:r>
                        <a:rPr lang="en-US" sz="1000" u="none" strike="noStrike" dirty="0">
                          <a:effectLst/>
                        </a:rPr>
                        <a:t>cov(d,b)</a:t>
                      </a:r>
                      <a:endParaRPr lang="en-US" sz="1000" b="0" i="0" u="none" strike="noStrike" dirty="0">
                        <a:solidFill>
                          <a:srgbClr val="000000"/>
                        </a:solidFill>
                        <a:effectLst/>
                        <a:latin typeface="Arial" panose="020B0604020202020204" pitchFamily="34" charset="0"/>
                      </a:endParaRPr>
                    </a:p>
                  </a:txBody>
                  <a:tcPr marL="9525" marR="9525" marT="9525" marB="0" anchor="ctr">
                    <a:solidFill>
                      <a:schemeClr val="bg1"/>
                    </a:solidFill>
                  </a:tcPr>
                </a:tc>
                <a:tc>
                  <a:txBody>
                    <a:bodyPr/>
                    <a:lstStyle/>
                    <a:p>
                      <a:pPr algn="ctr" fontAlgn="b"/>
                      <a:r>
                        <a:rPr lang="en-US" sz="1000" u="none" strike="noStrike" dirty="0">
                          <a:effectLst/>
                        </a:rPr>
                        <a:t>cov(d,c)</a:t>
                      </a:r>
                      <a:endParaRPr lang="en-US" sz="1000" b="0" i="0" u="none" strike="noStrike" dirty="0">
                        <a:solidFill>
                          <a:srgbClr val="000000"/>
                        </a:solidFill>
                        <a:effectLst/>
                        <a:latin typeface="Arial" panose="020B0604020202020204" pitchFamily="34" charset="0"/>
                      </a:endParaRPr>
                    </a:p>
                  </a:txBody>
                  <a:tcPr marL="9525" marR="9525" marT="9525" marB="0" anchor="ctr">
                    <a:solidFill>
                      <a:schemeClr val="bg1"/>
                    </a:solidFill>
                  </a:tcPr>
                </a:tc>
                <a:tc>
                  <a:txBody>
                    <a:bodyPr/>
                    <a:lstStyle/>
                    <a:p>
                      <a:pPr algn="ctr" fontAlgn="b"/>
                      <a:r>
                        <a:rPr lang="en-US" sz="1000" u="none" strike="noStrike" dirty="0">
                          <a:effectLst/>
                        </a:rPr>
                        <a:t>var(d)</a:t>
                      </a:r>
                      <a:endParaRPr lang="en-US" sz="1000" b="0" i="0" u="none" strike="noStrike" dirty="0">
                        <a:solidFill>
                          <a:srgbClr val="000000"/>
                        </a:solidFill>
                        <a:effectLst/>
                        <a:latin typeface="Arial" panose="020B0604020202020204" pitchFamily="34" charset="0"/>
                      </a:endParaRPr>
                    </a:p>
                  </a:txBody>
                  <a:tcPr marL="9525" marR="9525" marT="9525" marB="0" anchor="ctr">
                    <a:solidFill>
                      <a:schemeClr val="bg1"/>
                    </a:solidFill>
                  </a:tcPr>
                </a:tc>
                <a:extLst>
                  <a:ext uri="{0D108BD9-81ED-4DB2-BD59-A6C34878D82A}">
                    <a16:rowId xmlns:a16="http://schemas.microsoft.com/office/drawing/2014/main" val="2968095612"/>
                  </a:ext>
                </a:extLst>
              </a:tr>
            </a:tbl>
          </a:graphicData>
        </a:graphic>
      </p:graphicFrame>
      <p:sp>
        <p:nvSpPr>
          <p:cNvPr id="36" name="Isosceles Triangle 35">
            <a:extLst>
              <a:ext uri="{FF2B5EF4-FFF2-40B4-BE49-F238E27FC236}">
                <a16:creationId xmlns:a16="http://schemas.microsoft.com/office/drawing/2014/main" id="{29024478-BA8F-4AAC-B86A-1B0BBAF24DAB}"/>
              </a:ext>
            </a:extLst>
          </p:cNvPr>
          <p:cNvSpPr/>
          <p:nvPr/>
        </p:nvSpPr>
        <p:spPr bwMode="auto">
          <a:xfrm flipV="1">
            <a:off x="1913148" y="4829777"/>
            <a:ext cx="968078" cy="116485"/>
          </a:xfrm>
          <a:prstGeom prst="triangl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41" name="Rectangle: Rounded Corners 40">
            <a:extLst>
              <a:ext uri="{FF2B5EF4-FFF2-40B4-BE49-F238E27FC236}">
                <a16:creationId xmlns:a16="http://schemas.microsoft.com/office/drawing/2014/main" id="{1ECBC500-248F-4895-AF92-8C903EC6D191}"/>
              </a:ext>
            </a:extLst>
          </p:cNvPr>
          <p:cNvSpPr/>
          <p:nvPr/>
        </p:nvSpPr>
        <p:spPr bwMode="auto">
          <a:xfrm>
            <a:off x="4262562" y="3127779"/>
            <a:ext cx="5275138" cy="3348384"/>
          </a:xfrm>
          <a:prstGeom prst="roundRect">
            <a:avLst>
              <a:gd name="adj" fmla="val 5459"/>
            </a:avLst>
          </a:prstGeom>
          <a:solidFill>
            <a:schemeClr val="bg1"/>
          </a:solidFill>
          <a:ln>
            <a:solidFill>
              <a:srgbClr val="80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latin typeface="+mn-lt"/>
                <a:ea typeface="+mn-ea"/>
                <a:cs typeface="+mn-cs"/>
              </a:rPr>
              <a:t>OBJECTIVE OF THE PCA</a:t>
            </a:r>
          </a:p>
        </p:txBody>
      </p:sp>
      <p:sp>
        <p:nvSpPr>
          <p:cNvPr id="42" name="Rectangle: Rounded Corners 41">
            <a:extLst>
              <a:ext uri="{FF2B5EF4-FFF2-40B4-BE49-F238E27FC236}">
                <a16:creationId xmlns:a16="http://schemas.microsoft.com/office/drawing/2014/main" id="{C77311B7-C595-482E-9972-0C315BF51FFE}"/>
              </a:ext>
            </a:extLst>
          </p:cNvPr>
          <p:cNvSpPr/>
          <p:nvPr/>
        </p:nvSpPr>
        <p:spPr bwMode="auto">
          <a:xfrm>
            <a:off x="7093358" y="4392816"/>
            <a:ext cx="2286000" cy="457200"/>
          </a:xfrm>
          <a:prstGeom prst="roundRect">
            <a:avLst>
              <a:gd name="adj" fmla="val 5459"/>
            </a:avLst>
          </a:prstGeom>
          <a:solidFill>
            <a:schemeClr val="bg1">
              <a:lumMod val="95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eaLnBrk="1" hangingPunct="1">
              <a:spcBef>
                <a:spcPct val="100000"/>
              </a:spcBef>
              <a:buClrTx/>
            </a:pPr>
            <a:r>
              <a:rPr lang="en-US" sz="1000" b="1" dirty="0">
                <a:solidFill>
                  <a:schemeClr val="tx1"/>
                </a:solidFill>
              </a:rPr>
              <a:t>Zero values off the diagonal elements</a:t>
            </a:r>
          </a:p>
        </p:txBody>
      </p:sp>
      <p:sp>
        <p:nvSpPr>
          <p:cNvPr id="43" name="Rectangle: Rounded Corners 42">
            <a:extLst>
              <a:ext uri="{FF2B5EF4-FFF2-40B4-BE49-F238E27FC236}">
                <a16:creationId xmlns:a16="http://schemas.microsoft.com/office/drawing/2014/main" id="{42DAD50A-6115-4E59-9182-B65DFA80FFCB}"/>
              </a:ext>
            </a:extLst>
          </p:cNvPr>
          <p:cNvSpPr/>
          <p:nvPr/>
        </p:nvSpPr>
        <p:spPr bwMode="auto">
          <a:xfrm>
            <a:off x="4397250" y="4392816"/>
            <a:ext cx="2286000" cy="457200"/>
          </a:xfrm>
          <a:prstGeom prst="roundRect">
            <a:avLst>
              <a:gd name="adj" fmla="val 5459"/>
            </a:avLst>
          </a:prstGeom>
          <a:solidFill>
            <a:schemeClr val="bg1">
              <a:lumMod val="95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eaLnBrk="1" hangingPunct="1">
              <a:spcBef>
                <a:spcPct val="100000"/>
              </a:spcBef>
              <a:buClrTx/>
            </a:pPr>
            <a:r>
              <a:rPr lang="en-US" sz="1000" b="1" dirty="0">
                <a:solidFill>
                  <a:schemeClr val="tx1"/>
                </a:solidFill>
              </a:rPr>
              <a:t>The identified dimensions should be orthogonal i.e. no collinearity</a:t>
            </a:r>
          </a:p>
        </p:txBody>
      </p:sp>
      <p:sp>
        <p:nvSpPr>
          <p:cNvPr id="45" name="Rectangle: Rounded Corners 44">
            <a:extLst>
              <a:ext uri="{FF2B5EF4-FFF2-40B4-BE49-F238E27FC236}">
                <a16:creationId xmlns:a16="http://schemas.microsoft.com/office/drawing/2014/main" id="{56B82284-6BCE-4768-9898-CB4D8F790BE9}"/>
              </a:ext>
            </a:extLst>
          </p:cNvPr>
          <p:cNvSpPr/>
          <p:nvPr/>
        </p:nvSpPr>
        <p:spPr bwMode="auto">
          <a:xfrm>
            <a:off x="7093358" y="3588682"/>
            <a:ext cx="2286000" cy="457200"/>
          </a:xfrm>
          <a:prstGeom prst="roundRect">
            <a:avLst>
              <a:gd name="adj" fmla="val 5459"/>
            </a:avLst>
          </a:prstGeom>
          <a:solidFill>
            <a:schemeClr val="bg1">
              <a:lumMod val="95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eaLnBrk="1" hangingPunct="1">
              <a:spcBef>
                <a:spcPct val="100000"/>
              </a:spcBef>
              <a:buClrTx/>
            </a:pPr>
            <a:r>
              <a:rPr lang="en-US" sz="1000" b="1" dirty="0">
                <a:solidFill>
                  <a:schemeClr val="tx1"/>
                </a:solidFill>
              </a:rPr>
              <a:t>Diagonal of the covariance matrix should have large values</a:t>
            </a:r>
          </a:p>
        </p:txBody>
      </p:sp>
      <p:sp>
        <p:nvSpPr>
          <p:cNvPr id="46" name="Rectangle: Rounded Corners 45">
            <a:extLst>
              <a:ext uri="{FF2B5EF4-FFF2-40B4-BE49-F238E27FC236}">
                <a16:creationId xmlns:a16="http://schemas.microsoft.com/office/drawing/2014/main" id="{8E37F375-25A4-46D6-B394-8926571EF283}"/>
              </a:ext>
            </a:extLst>
          </p:cNvPr>
          <p:cNvSpPr/>
          <p:nvPr/>
        </p:nvSpPr>
        <p:spPr bwMode="auto">
          <a:xfrm>
            <a:off x="4397250" y="3585868"/>
            <a:ext cx="2286000" cy="457200"/>
          </a:xfrm>
          <a:prstGeom prst="roundRect">
            <a:avLst>
              <a:gd name="adj" fmla="val 5459"/>
            </a:avLst>
          </a:prstGeom>
          <a:solidFill>
            <a:schemeClr val="bg1">
              <a:lumMod val="95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000" b="1" dirty="0">
                <a:solidFill>
                  <a:schemeClr val="tx1"/>
                </a:solidFill>
              </a:rPr>
              <a:t>Identify dimension which explain maximum variance in the data</a:t>
            </a:r>
          </a:p>
        </p:txBody>
      </p:sp>
      <p:sp>
        <p:nvSpPr>
          <p:cNvPr id="47" name="Isosceles Triangle 46">
            <a:extLst>
              <a:ext uri="{FF2B5EF4-FFF2-40B4-BE49-F238E27FC236}">
                <a16:creationId xmlns:a16="http://schemas.microsoft.com/office/drawing/2014/main" id="{2035C664-01CA-4F3A-9FBC-9D31DB4D4062}"/>
              </a:ext>
            </a:extLst>
          </p:cNvPr>
          <p:cNvSpPr/>
          <p:nvPr/>
        </p:nvSpPr>
        <p:spPr bwMode="auto">
          <a:xfrm rot="16200000" flipV="1">
            <a:off x="6664284" y="3771378"/>
            <a:ext cx="417266" cy="116485"/>
          </a:xfrm>
          <a:prstGeom prst="triangl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48" name="Isosceles Triangle 47">
            <a:extLst>
              <a:ext uri="{FF2B5EF4-FFF2-40B4-BE49-F238E27FC236}">
                <a16:creationId xmlns:a16="http://schemas.microsoft.com/office/drawing/2014/main" id="{91DD3182-5C7D-40B1-8456-9D675C98AB25}"/>
              </a:ext>
            </a:extLst>
          </p:cNvPr>
          <p:cNvSpPr/>
          <p:nvPr/>
        </p:nvSpPr>
        <p:spPr bwMode="auto">
          <a:xfrm rot="16200000" flipV="1">
            <a:off x="6665521" y="4563173"/>
            <a:ext cx="417266" cy="116485"/>
          </a:xfrm>
          <a:prstGeom prst="triangl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49" name="TextBox 48">
            <a:extLst>
              <a:ext uri="{FF2B5EF4-FFF2-40B4-BE49-F238E27FC236}">
                <a16:creationId xmlns:a16="http://schemas.microsoft.com/office/drawing/2014/main" id="{6998D7CE-0700-4D15-ADAD-DC4000C79432}"/>
              </a:ext>
            </a:extLst>
          </p:cNvPr>
          <p:cNvSpPr txBox="1"/>
          <p:nvPr/>
        </p:nvSpPr>
        <p:spPr>
          <a:xfrm>
            <a:off x="4494212" y="5106251"/>
            <a:ext cx="4885146" cy="600164"/>
          </a:xfrm>
          <a:prstGeom prst="rect">
            <a:avLst/>
          </a:prstGeom>
          <a:noFill/>
        </p:spPr>
        <p:txBody>
          <a:bodyPr wrap="square" rtlCol="0">
            <a:spAutoFit/>
          </a:bodyPr>
          <a:lstStyle/>
          <a:p>
            <a:r>
              <a:rPr lang="en-US" b="1" dirty="0"/>
              <a:t>Matrix with above enlisted properties is called as diagonal matrix. The process of transforming a matrix into a diagonal matrix is called as diagonalization</a:t>
            </a:r>
          </a:p>
        </p:txBody>
      </p:sp>
      <p:sp>
        <p:nvSpPr>
          <p:cNvPr id="27" name="TextBox 26">
            <a:extLst>
              <a:ext uri="{FF2B5EF4-FFF2-40B4-BE49-F238E27FC236}">
                <a16:creationId xmlns:a16="http://schemas.microsoft.com/office/drawing/2014/main" id="{1DE9DD50-C662-45E2-BD20-9714E14F6438}"/>
              </a:ext>
            </a:extLst>
          </p:cNvPr>
          <p:cNvSpPr txBox="1"/>
          <p:nvPr/>
        </p:nvSpPr>
        <p:spPr>
          <a:xfrm>
            <a:off x="4496080" y="5791207"/>
            <a:ext cx="4885146" cy="600164"/>
          </a:xfrm>
          <a:prstGeom prst="rect">
            <a:avLst/>
          </a:prstGeom>
          <a:noFill/>
        </p:spPr>
        <p:txBody>
          <a:bodyPr wrap="square" rtlCol="0">
            <a:spAutoFit/>
          </a:bodyPr>
          <a:lstStyle/>
          <a:p>
            <a:r>
              <a:rPr lang="en-US" b="1" dirty="0"/>
              <a:t>If P is the eigen vector of C</a:t>
            </a:r>
            <a:r>
              <a:rPr lang="en-US" b="1" baseline="-25000" dirty="0"/>
              <a:t>x</a:t>
            </a:r>
            <a:r>
              <a:rPr lang="en-US" b="1" dirty="0"/>
              <a:t> (covariance matrix of original dataset X), then C</a:t>
            </a:r>
            <a:r>
              <a:rPr lang="en-US" b="1" baseline="-25000" dirty="0"/>
              <a:t>y</a:t>
            </a:r>
            <a:r>
              <a:rPr lang="en-US" b="1" dirty="0"/>
              <a:t> (covariance matrix of transformed dataset Y) will be a diagonal matrix (</a:t>
            </a:r>
            <a:r>
              <a:rPr lang="en-US" sz="1000" b="1" i="1" dirty="0"/>
              <a:t>refer bibliography for proof</a:t>
            </a:r>
            <a:r>
              <a:rPr lang="en-US" b="1" dirty="0"/>
              <a:t>)</a:t>
            </a:r>
          </a:p>
        </p:txBody>
      </p:sp>
    </p:spTree>
    <p:extLst>
      <p:ext uri="{BB962C8B-B14F-4D97-AF65-F5344CB8AC3E}">
        <p14:creationId xmlns:p14="http://schemas.microsoft.com/office/powerpoint/2010/main" val="1159111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par>
                                <p:cTn id="34" presetID="10" presetClass="entr" presetSubtype="0" fill="hold"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fade">
                                      <p:cBhvr>
                                        <p:cTn id="41" dur="500"/>
                                        <p:tgtEl>
                                          <p:spTgt spid="3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wipe(up)">
                                      <p:cBhvr>
                                        <p:cTn id="51" dur="500"/>
                                        <p:tgtEl>
                                          <p:spTgt spid="3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fade">
                                      <p:cBhvr>
                                        <p:cTn id="56" dur="500"/>
                                        <p:tgtEl>
                                          <p:spTgt spid="3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fade">
                                      <p:cBhvr>
                                        <p:cTn id="61" dur="500"/>
                                        <p:tgtEl>
                                          <p:spTgt spid="41"/>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fade">
                                      <p:cBhvr>
                                        <p:cTn id="66" dur="500"/>
                                        <p:tgtEl>
                                          <p:spTgt spid="46"/>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47"/>
                                        </p:tgtEl>
                                        <p:attrNameLst>
                                          <p:attrName>style.visibility</p:attrName>
                                        </p:attrNameLst>
                                      </p:cBhvr>
                                      <p:to>
                                        <p:strVal val="visible"/>
                                      </p:to>
                                    </p:set>
                                    <p:animEffect transition="in" filter="wipe(left)">
                                      <p:cBhvr>
                                        <p:cTn id="71" dur="500"/>
                                        <p:tgtEl>
                                          <p:spTgt spid="47"/>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45"/>
                                        </p:tgtEl>
                                        <p:attrNameLst>
                                          <p:attrName>style.visibility</p:attrName>
                                        </p:attrNameLst>
                                      </p:cBhvr>
                                      <p:to>
                                        <p:strVal val="visible"/>
                                      </p:to>
                                    </p:set>
                                    <p:animEffect transition="in" filter="fade">
                                      <p:cBhvr>
                                        <p:cTn id="76" dur="500"/>
                                        <p:tgtEl>
                                          <p:spTgt spid="45"/>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43"/>
                                        </p:tgtEl>
                                        <p:attrNameLst>
                                          <p:attrName>style.visibility</p:attrName>
                                        </p:attrNameLst>
                                      </p:cBhvr>
                                      <p:to>
                                        <p:strVal val="visible"/>
                                      </p:to>
                                    </p:set>
                                    <p:animEffect transition="in" filter="fade">
                                      <p:cBhvr>
                                        <p:cTn id="81" dur="500"/>
                                        <p:tgtEl>
                                          <p:spTgt spid="43"/>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48"/>
                                        </p:tgtEl>
                                        <p:attrNameLst>
                                          <p:attrName>style.visibility</p:attrName>
                                        </p:attrNameLst>
                                      </p:cBhvr>
                                      <p:to>
                                        <p:strVal val="visible"/>
                                      </p:to>
                                    </p:set>
                                    <p:animEffect transition="in" filter="wipe(left)">
                                      <p:cBhvr>
                                        <p:cTn id="86" dur="500"/>
                                        <p:tgtEl>
                                          <p:spTgt spid="48"/>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42"/>
                                        </p:tgtEl>
                                        <p:attrNameLst>
                                          <p:attrName>style.visibility</p:attrName>
                                        </p:attrNameLst>
                                      </p:cBhvr>
                                      <p:to>
                                        <p:strVal val="visible"/>
                                      </p:to>
                                    </p:set>
                                    <p:animEffect transition="in" filter="fade">
                                      <p:cBhvr>
                                        <p:cTn id="91" dur="500"/>
                                        <p:tgtEl>
                                          <p:spTgt spid="42"/>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49"/>
                                        </p:tgtEl>
                                        <p:attrNameLst>
                                          <p:attrName>style.visibility</p:attrName>
                                        </p:attrNameLst>
                                      </p:cBhvr>
                                      <p:to>
                                        <p:strVal val="visible"/>
                                      </p:to>
                                    </p:set>
                                    <p:animEffect transition="in" filter="fade">
                                      <p:cBhvr>
                                        <p:cTn id="96" dur="500"/>
                                        <p:tgtEl>
                                          <p:spTgt spid="49"/>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27"/>
                                        </p:tgtEl>
                                        <p:attrNameLst>
                                          <p:attrName>style.visibility</p:attrName>
                                        </p:attrNameLst>
                                      </p:cBhvr>
                                      <p:to>
                                        <p:strVal val="visible"/>
                                      </p:to>
                                    </p:set>
                                    <p:animEffect transition="in" filter="fade">
                                      <p:cBhvr>
                                        <p:cTn id="10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5" grpId="0" animBg="1"/>
      <p:bldP spid="6" grpId="0" animBg="1"/>
      <p:bldP spid="7" grpId="0" animBg="1"/>
      <p:bldP spid="25" grpId="0"/>
      <p:bldP spid="36" grpId="0" animBg="1"/>
      <p:bldP spid="41" grpId="0" animBg="1"/>
      <p:bldP spid="42" grpId="0" animBg="1"/>
      <p:bldP spid="43" grpId="0" animBg="1"/>
      <p:bldP spid="45" grpId="0" animBg="1"/>
      <p:bldP spid="46" grpId="0" animBg="1"/>
      <p:bldP spid="47" grpId="0" animBg="1"/>
      <p:bldP spid="48" grpId="0" animBg="1"/>
      <p:bldP spid="49" grpId="0"/>
      <p:bldP spid="2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B203C65-71D2-4D66-869F-608B6C82E148}"/>
              </a:ext>
            </a:extLst>
          </p:cNvPr>
          <p:cNvSpPr/>
          <p:nvPr/>
        </p:nvSpPr>
        <p:spPr bwMode="auto">
          <a:xfrm>
            <a:off x="3236912" y="6629400"/>
            <a:ext cx="34290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LATENT VARIABLE MODEL</a:t>
            </a:r>
          </a:p>
        </p:txBody>
      </p:sp>
      <p:pic>
        <p:nvPicPr>
          <p:cNvPr id="2" name="Picture 1">
            <a:extLst>
              <a:ext uri="{FF2B5EF4-FFF2-40B4-BE49-F238E27FC236}">
                <a16:creationId xmlns:a16="http://schemas.microsoft.com/office/drawing/2014/main" id="{8FE8501A-621E-4539-A959-9910F4F819D4}"/>
              </a:ext>
            </a:extLst>
          </p:cNvPr>
          <p:cNvPicPr>
            <a:picLocks noChangeAspect="1"/>
          </p:cNvPicPr>
          <p:nvPr/>
        </p:nvPicPr>
        <p:blipFill>
          <a:blip r:embed="rId2"/>
          <a:stretch>
            <a:fillRect/>
          </a:stretch>
        </p:blipFill>
        <p:spPr>
          <a:xfrm>
            <a:off x="151048" y="960457"/>
            <a:ext cx="4127350" cy="3737172"/>
          </a:xfrm>
          <a:prstGeom prst="rect">
            <a:avLst/>
          </a:prstGeom>
        </p:spPr>
      </p:pic>
      <p:pic>
        <p:nvPicPr>
          <p:cNvPr id="26" name="Picture 25">
            <a:extLst>
              <a:ext uri="{FF2B5EF4-FFF2-40B4-BE49-F238E27FC236}">
                <a16:creationId xmlns:a16="http://schemas.microsoft.com/office/drawing/2014/main" id="{60F22FA7-43CF-4012-B2CA-5A5595EAA15D}"/>
              </a:ext>
            </a:extLst>
          </p:cNvPr>
          <p:cNvPicPr>
            <a:picLocks noChangeAspect="1"/>
          </p:cNvPicPr>
          <p:nvPr/>
        </p:nvPicPr>
        <p:blipFill>
          <a:blip r:embed="rId3"/>
          <a:stretch>
            <a:fillRect/>
          </a:stretch>
        </p:blipFill>
        <p:spPr>
          <a:xfrm>
            <a:off x="395971" y="1616881"/>
            <a:ext cx="3365284" cy="2517866"/>
          </a:xfrm>
          <a:prstGeom prst="rect">
            <a:avLst/>
          </a:prstGeom>
        </p:spPr>
      </p:pic>
      <p:pic>
        <p:nvPicPr>
          <p:cNvPr id="150" name="Picture 149">
            <a:extLst>
              <a:ext uri="{FF2B5EF4-FFF2-40B4-BE49-F238E27FC236}">
                <a16:creationId xmlns:a16="http://schemas.microsoft.com/office/drawing/2014/main" id="{03B49275-014E-4BFF-9632-CE98AEE11F37}"/>
              </a:ext>
            </a:extLst>
          </p:cNvPr>
          <p:cNvPicPr>
            <a:picLocks noChangeAspect="1"/>
          </p:cNvPicPr>
          <p:nvPr/>
        </p:nvPicPr>
        <p:blipFill>
          <a:blip r:embed="rId4"/>
          <a:stretch>
            <a:fillRect/>
          </a:stretch>
        </p:blipFill>
        <p:spPr>
          <a:xfrm>
            <a:off x="4136557" y="960457"/>
            <a:ext cx="4127350" cy="3737172"/>
          </a:xfrm>
          <a:prstGeom prst="rect">
            <a:avLst/>
          </a:prstGeom>
        </p:spPr>
      </p:pic>
      <p:pic>
        <p:nvPicPr>
          <p:cNvPr id="189" name="Picture 188">
            <a:extLst>
              <a:ext uri="{FF2B5EF4-FFF2-40B4-BE49-F238E27FC236}">
                <a16:creationId xmlns:a16="http://schemas.microsoft.com/office/drawing/2014/main" id="{01E02034-3C55-4605-8B9E-8E6A3EDF80C7}"/>
              </a:ext>
            </a:extLst>
          </p:cNvPr>
          <p:cNvPicPr>
            <a:picLocks noChangeAspect="1"/>
          </p:cNvPicPr>
          <p:nvPr/>
        </p:nvPicPr>
        <p:blipFill>
          <a:blip r:embed="rId5"/>
          <a:stretch>
            <a:fillRect/>
          </a:stretch>
        </p:blipFill>
        <p:spPr>
          <a:xfrm>
            <a:off x="4359869" y="1139207"/>
            <a:ext cx="2871465" cy="3005588"/>
          </a:xfrm>
          <a:prstGeom prst="rect">
            <a:avLst/>
          </a:prstGeom>
        </p:spPr>
      </p:pic>
      <p:sp>
        <p:nvSpPr>
          <p:cNvPr id="190" name="Rectangle: Rounded Corners 189">
            <a:extLst>
              <a:ext uri="{FF2B5EF4-FFF2-40B4-BE49-F238E27FC236}">
                <a16:creationId xmlns:a16="http://schemas.microsoft.com/office/drawing/2014/main" id="{EBFBE00C-7836-47BC-8EB6-2567F8F1FB7E}"/>
              </a:ext>
            </a:extLst>
          </p:cNvPr>
          <p:cNvSpPr/>
          <p:nvPr/>
        </p:nvSpPr>
        <p:spPr bwMode="auto">
          <a:xfrm>
            <a:off x="564112" y="452198"/>
            <a:ext cx="8419985" cy="261112"/>
          </a:xfrm>
          <a:prstGeom prst="roundRect">
            <a:avLst>
              <a:gd name="adj" fmla="val 3480"/>
            </a:avLst>
          </a:prstGeom>
          <a:solidFill>
            <a:schemeClr val="bg1"/>
          </a:solidFill>
          <a:ln w="19050">
            <a:solidFill>
              <a:srgbClr val="666666"/>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latin typeface="+mn-lt"/>
                <a:ea typeface="+mn-ea"/>
                <a:cs typeface="+mn-cs"/>
              </a:rPr>
              <a:t>Reducing 2 dimensional data into 1 dimension</a:t>
            </a:r>
          </a:p>
        </p:txBody>
      </p:sp>
      <p:sp>
        <p:nvSpPr>
          <p:cNvPr id="191" name="Rectangle 190">
            <a:extLst>
              <a:ext uri="{FF2B5EF4-FFF2-40B4-BE49-F238E27FC236}">
                <a16:creationId xmlns:a16="http://schemas.microsoft.com/office/drawing/2014/main" id="{956C5A28-9C46-476D-98A2-5BD987E6FA64}"/>
              </a:ext>
            </a:extLst>
          </p:cNvPr>
          <p:cNvSpPr/>
          <p:nvPr/>
        </p:nvSpPr>
        <p:spPr bwMode="auto">
          <a:xfrm>
            <a:off x="303212" y="76200"/>
            <a:ext cx="8867776" cy="304800"/>
          </a:xfrm>
          <a:prstGeom prst="rect">
            <a:avLst/>
          </a:prstGeom>
          <a:solidFill>
            <a:srgbClr val="CBD3D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rPr>
              <a:t>INTUITION BEHIND </a:t>
            </a:r>
            <a:r>
              <a:rPr lang="en-US" sz="1200" b="1" dirty="0">
                <a:solidFill>
                  <a:schemeClr val="tx1"/>
                </a:solidFill>
                <a:latin typeface="+mn-lt"/>
                <a:ea typeface="+mn-ea"/>
                <a:cs typeface="+mn-cs"/>
              </a:rPr>
              <a:t>PRINCIPAL COMPONENT ANALYSIS (PCA)</a:t>
            </a:r>
          </a:p>
        </p:txBody>
      </p:sp>
      <p:sp>
        <p:nvSpPr>
          <p:cNvPr id="192" name="TextBox 191">
            <a:extLst>
              <a:ext uri="{FF2B5EF4-FFF2-40B4-BE49-F238E27FC236}">
                <a16:creationId xmlns:a16="http://schemas.microsoft.com/office/drawing/2014/main" id="{5B2306E9-81A3-4C5D-8BD0-8C72515910CC}"/>
              </a:ext>
            </a:extLst>
          </p:cNvPr>
          <p:cNvSpPr txBox="1"/>
          <p:nvPr/>
        </p:nvSpPr>
        <p:spPr>
          <a:xfrm>
            <a:off x="731675" y="5429341"/>
            <a:ext cx="8439475" cy="986969"/>
          </a:xfrm>
          <a:prstGeom prst="roundRect">
            <a:avLst>
              <a:gd name="adj" fmla="val 14608"/>
            </a:avLst>
          </a:prstGeom>
          <a:solidFill>
            <a:srgbClr val="D8CBCB"/>
          </a:solidFill>
          <a:ln w="19050">
            <a:solidFill>
              <a:schemeClr val="accent1"/>
            </a:solidFill>
          </a:ln>
        </p:spPr>
        <p:txBody>
          <a:bodyPr wrap="square" rtlCol="0">
            <a:spAutoFit/>
          </a:bodyPr>
          <a:lstStyle/>
          <a:p>
            <a:pPr marL="171450" indent="-171450" algn="l">
              <a:spcBef>
                <a:spcPts val="600"/>
              </a:spcBef>
              <a:spcAft>
                <a:spcPts val="600"/>
              </a:spcAft>
              <a:buFont typeface="Wingdings" panose="05000000000000000000" pitchFamily="2" charset="2"/>
              <a:buChar char="§"/>
            </a:pPr>
            <a:r>
              <a:rPr lang="en-US" b="1" dirty="0"/>
              <a:t>The line which gives least projection error and has more spread of data is selected as “Principal Axis”</a:t>
            </a:r>
          </a:p>
          <a:p>
            <a:pPr marL="171450" indent="-171450" algn="l">
              <a:spcBef>
                <a:spcPts val="600"/>
              </a:spcBef>
              <a:spcAft>
                <a:spcPts val="600"/>
              </a:spcAft>
              <a:buFont typeface="Wingdings" panose="05000000000000000000" pitchFamily="2" charset="2"/>
              <a:buChar char="§"/>
            </a:pPr>
            <a:r>
              <a:rPr lang="en-US" b="1" dirty="0"/>
              <a:t>The new data points on the derived dimension i.e. principle axis are the projected data points (red dots)</a:t>
            </a:r>
          </a:p>
          <a:p>
            <a:pPr marL="171450" indent="-171450" algn="l">
              <a:spcBef>
                <a:spcPts val="600"/>
              </a:spcBef>
              <a:spcAft>
                <a:spcPts val="600"/>
              </a:spcAft>
              <a:buFont typeface="Wingdings" panose="05000000000000000000" pitchFamily="2" charset="2"/>
              <a:buChar char="§"/>
            </a:pPr>
            <a:r>
              <a:rPr lang="en-US" b="1" dirty="0"/>
              <a:t>The new dimension is called as “Latent Variable” and the plane so formed by latent variables is called as “Hyperplane”</a:t>
            </a:r>
          </a:p>
        </p:txBody>
      </p:sp>
      <p:sp>
        <p:nvSpPr>
          <p:cNvPr id="193" name="Rectangle 192">
            <a:extLst>
              <a:ext uri="{FF2B5EF4-FFF2-40B4-BE49-F238E27FC236}">
                <a16:creationId xmlns:a16="http://schemas.microsoft.com/office/drawing/2014/main" id="{DEBECA4A-48E9-4DFD-9A21-E078206BDE40}"/>
              </a:ext>
            </a:extLst>
          </p:cNvPr>
          <p:cNvSpPr/>
          <p:nvPr/>
        </p:nvSpPr>
        <p:spPr bwMode="auto">
          <a:xfrm>
            <a:off x="965431" y="4717901"/>
            <a:ext cx="2498583" cy="457200"/>
          </a:xfrm>
          <a:prstGeom prst="rect">
            <a:avLst/>
          </a:prstGeom>
          <a:solidFill>
            <a:schemeClr val="bg1">
              <a:lumMod val="95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171450" marR="0" indent="-171450" algn="l" defTabSz="914400" rtl="0" eaLnBrk="1" fontAlgn="base" latinLnBrk="0" hangingPunct="1">
              <a:lnSpc>
                <a:spcPct val="100000"/>
              </a:lnSpc>
              <a:spcBef>
                <a:spcPts val="400"/>
              </a:spcBef>
              <a:spcAft>
                <a:spcPts val="400"/>
              </a:spcAft>
              <a:buClrTx/>
              <a:buSzTx/>
              <a:buFont typeface="Wingdings" panose="05000000000000000000" pitchFamily="2" charset="2"/>
              <a:buChar char="§"/>
              <a:tabLst/>
            </a:pPr>
            <a:r>
              <a:rPr lang="en-US" b="1" dirty="0">
                <a:solidFill>
                  <a:schemeClr val="tx1"/>
                </a:solidFill>
              </a:rPr>
              <a:t>Higher projection error</a:t>
            </a:r>
          </a:p>
          <a:p>
            <a:pPr marL="171450" marR="0" indent="-171450" algn="l" defTabSz="914400" rtl="0" eaLnBrk="1" fontAlgn="base" latinLnBrk="0" hangingPunct="1">
              <a:lnSpc>
                <a:spcPct val="100000"/>
              </a:lnSpc>
              <a:spcBef>
                <a:spcPts val="400"/>
              </a:spcBef>
              <a:spcAft>
                <a:spcPts val="400"/>
              </a:spcAft>
              <a:buClrTx/>
              <a:buSzTx/>
              <a:buFont typeface="Wingdings" panose="05000000000000000000" pitchFamily="2" charset="2"/>
              <a:buChar char="§"/>
              <a:tabLst/>
            </a:pPr>
            <a:r>
              <a:rPr lang="en-US" b="1" dirty="0">
                <a:solidFill>
                  <a:schemeClr val="tx1"/>
                </a:solidFill>
                <a:latin typeface="+mn-lt"/>
                <a:ea typeface="+mn-ea"/>
                <a:cs typeface="+mn-cs"/>
              </a:rPr>
              <a:t>Less Spread i.e. Less variance</a:t>
            </a:r>
          </a:p>
        </p:txBody>
      </p:sp>
      <p:sp>
        <p:nvSpPr>
          <p:cNvPr id="194" name="Rectangle 193">
            <a:extLst>
              <a:ext uri="{FF2B5EF4-FFF2-40B4-BE49-F238E27FC236}">
                <a16:creationId xmlns:a16="http://schemas.microsoft.com/office/drawing/2014/main" id="{5356C056-5CA3-4491-B969-56E88D215762}"/>
              </a:ext>
            </a:extLst>
          </p:cNvPr>
          <p:cNvSpPr/>
          <p:nvPr/>
        </p:nvSpPr>
        <p:spPr bwMode="auto">
          <a:xfrm>
            <a:off x="4950940" y="4718101"/>
            <a:ext cx="2498583" cy="457200"/>
          </a:xfrm>
          <a:prstGeom prst="rect">
            <a:avLst/>
          </a:prstGeom>
          <a:solidFill>
            <a:schemeClr val="bg1">
              <a:lumMod val="95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171450" indent="-171450" algn="l" eaLnBrk="1" hangingPunct="1">
              <a:spcBef>
                <a:spcPts val="400"/>
              </a:spcBef>
              <a:spcAft>
                <a:spcPts val="400"/>
              </a:spcAft>
              <a:buClrTx/>
              <a:buFont typeface="Wingdings" panose="05000000000000000000" pitchFamily="2" charset="2"/>
              <a:buChar char="§"/>
            </a:pPr>
            <a:r>
              <a:rPr lang="en-US" b="1" dirty="0">
                <a:solidFill>
                  <a:schemeClr val="tx1"/>
                </a:solidFill>
              </a:rPr>
              <a:t>Lower projection error</a:t>
            </a:r>
          </a:p>
          <a:p>
            <a:pPr marL="171450" indent="-171450" algn="l" eaLnBrk="1" hangingPunct="1">
              <a:spcBef>
                <a:spcPts val="400"/>
              </a:spcBef>
              <a:spcAft>
                <a:spcPts val="400"/>
              </a:spcAft>
              <a:buClrTx/>
              <a:buFont typeface="Wingdings" panose="05000000000000000000" pitchFamily="2" charset="2"/>
              <a:buChar char="§"/>
            </a:pPr>
            <a:r>
              <a:rPr lang="en-US" b="1" dirty="0">
                <a:solidFill>
                  <a:schemeClr val="tx1"/>
                </a:solidFill>
              </a:rPr>
              <a:t>Higher Spread i.e. Higher variance</a:t>
            </a:r>
          </a:p>
        </p:txBody>
      </p:sp>
      <p:grpSp>
        <p:nvGrpSpPr>
          <p:cNvPr id="206" name="Group 205">
            <a:extLst>
              <a:ext uri="{FF2B5EF4-FFF2-40B4-BE49-F238E27FC236}">
                <a16:creationId xmlns:a16="http://schemas.microsoft.com/office/drawing/2014/main" id="{47FB164F-CCCB-4571-878C-1399650827E0}"/>
              </a:ext>
            </a:extLst>
          </p:cNvPr>
          <p:cNvGrpSpPr/>
          <p:nvPr/>
        </p:nvGrpSpPr>
        <p:grpSpPr>
          <a:xfrm>
            <a:off x="8296007" y="1990101"/>
            <a:ext cx="1302465" cy="215444"/>
            <a:chOff x="8232838" y="1279118"/>
            <a:chExt cx="1302465" cy="215444"/>
          </a:xfrm>
        </p:grpSpPr>
        <p:sp>
          <p:nvSpPr>
            <p:cNvPr id="197" name="Oval 196">
              <a:extLst>
                <a:ext uri="{FF2B5EF4-FFF2-40B4-BE49-F238E27FC236}">
                  <a16:creationId xmlns:a16="http://schemas.microsoft.com/office/drawing/2014/main" id="{26C4662A-30E3-406E-AF82-460A8A085662}"/>
                </a:ext>
              </a:extLst>
            </p:cNvPr>
            <p:cNvSpPr/>
            <p:nvPr/>
          </p:nvSpPr>
          <p:spPr bwMode="auto">
            <a:xfrm>
              <a:off x="8232838" y="1295400"/>
              <a:ext cx="182880" cy="182880"/>
            </a:xfrm>
            <a:prstGeom prst="ellipse">
              <a:avLst/>
            </a:prstGeom>
            <a:solidFill>
              <a:schemeClr val="tx1">
                <a:lumMod val="50000"/>
                <a:lumOff val="5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01" name="TextBox 200">
              <a:extLst>
                <a:ext uri="{FF2B5EF4-FFF2-40B4-BE49-F238E27FC236}">
                  <a16:creationId xmlns:a16="http://schemas.microsoft.com/office/drawing/2014/main" id="{3E3EA3BE-18AE-42C1-B944-E6CDDBD044B0}"/>
                </a:ext>
              </a:extLst>
            </p:cNvPr>
            <p:cNvSpPr txBox="1"/>
            <p:nvPr/>
          </p:nvSpPr>
          <p:spPr>
            <a:xfrm>
              <a:off x="8296007" y="1279118"/>
              <a:ext cx="1239296" cy="215444"/>
            </a:xfrm>
            <a:prstGeom prst="rect">
              <a:avLst/>
            </a:prstGeom>
            <a:noFill/>
          </p:spPr>
          <p:txBody>
            <a:bodyPr wrap="square" rtlCol="0">
              <a:spAutoFit/>
            </a:bodyPr>
            <a:lstStyle/>
            <a:p>
              <a:r>
                <a:rPr lang="en-US" sz="800" dirty="0"/>
                <a:t>Original data point</a:t>
              </a:r>
            </a:p>
          </p:txBody>
        </p:sp>
      </p:grpSp>
      <p:grpSp>
        <p:nvGrpSpPr>
          <p:cNvPr id="205" name="Group 204">
            <a:extLst>
              <a:ext uri="{FF2B5EF4-FFF2-40B4-BE49-F238E27FC236}">
                <a16:creationId xmlns:a16="http://schemas.microsoft.com/office/drawing/2014/main" id="{8ABE7A28-8318-48E8-9B91-29DE0C969DBB}"/>
              </a:ext>
            </a:extLst>
          </p:cNvPr>
          <p:cNvGrpSpPr/>
          <p:nvPr/>
        </p:nvGrpSpPr>
        <p:grpSpPr>
          <a:xfrm>
            <a:off x="8296007" y="2326734"/>
            <a:ext cx="1302465" cy="215444"/>
            <a:chOff x="8232838" y="1615751"/>
            <a:chExt cx="1302465" cy="215444"/>
          </a:xfrm>
        </p:grpSpPr>
        <p:sp>
          <p:nvSpPr>
            <p:cNvPr id="198" name="Oval 197">
              <a:extLst>
                <a:ext uri="{FF2B5EF4-FFF2-40B4-BE49-F238E27FC236}">
                  <a16:creationId xmlns:a16="http://schemas.microsoft.com/office/drawing/2014/main" id="{9657587E-A744-4E29-BA2B-CD182429FBA4}"/>
                </a:ext>
              </a:extLst>
            </p:cNvPr>
            <p:cNvSpPr/>
            <p:nvPr/>
          </p:nvSpPr>
          <p:spPr bwMode="auto">
            <a:xfrm>
              <a:off x="8232838" y="1632033"/>
              <a:ext cx="182880" cy="182880"/>
            </a:xfrm>
            <a:prstGeom prst="ellipse">
              <a:avLst/>
            </a:prstGeom>
            <a:solidFill>
              <a:schemeClr val="tx2">
                <a:lumMod val="40000"/>
                <a:lumOff val="60000"/>
              </a:schemeClr>
            </a:solidFill>
            <a:ln w="12700">
              <a:solidFill>
                <a:schemeClr val="accent1"/>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02" name="TextBox 201">
              <a:extLst>
                <a:ext uri="{FF2B5EF4-FFF2-40B4-BE49-F238E27FC236}">
                  <a16:creationId xmlns:a16="http://schemas.microsoft.com/office/drawing/2014/main" id="{3691FAE8-8139-4670-9542-F17B99860116}"/>
                </a:ext>
              </a:extLst>
            </p:cNvPr>
            <p:cNvSpPr txBox="1"/>
            <p:nvPr/>
          </p:nvSpPr>
          <p:spPr>
            <a:xfrm>
              <a:off x="8296007" y="1615751"/>
              <a:ext cx="1239296" cy="215444"/>
            </a:xfrm>
            <a:prstGeom prst="rect">
              <a:avLst/>
            </a:prstGeom>
            <a:noFill/>
          </p:spPr>
          <p:txBody>
            <a:bodyPr wrap="square" rtlCol="0">
              <a:spAutoFit/>
            </a:bodyPr>
            <a:lstStyle/>
            <a:p>
              <a:r>
                <a:rPr lang="en-US" sz="800" dirty="0"/>
                <a:t>Projected data point</a:t>
              </a:r>
            </a:p>
          </p:txBody>
        </p:sp>
      </p:grpSp>
      <p:grpSp>
        <p:nvGrpSpPr>
          <p:cNvPr id="204" name="Group 203">
            <a:extLst>
              <a:ext uri="{FF2B5EF4-FFF2-40B4-BE49-F238E27FC236}">
                <a16:creationId xmlns:a16="http://schemas.microsoft.com/office/drawing/2014/main" id="{0AA1D771-8F38-420D-A9FE-A7808BB1A369}"/>
              </a:ext>
            </a:extLst>
          </p:cNvPr>
          <p:cNvGrpSpPr/>
          <p:nvPr/>
        </p:nvGrpSpPr>
        <p:grpSpPr>
          <a:xfrm>
            <a:off x="8416586" y="2683809"/>
            <a:ext cx="907081" cy="299974"/>
            <a:chOff x="8345378" y="1972826"/>
            <a:chExt cx="907081" cy="299974"/>
          </a:xfrm>
        </p:grpSpPr>
        <p:cxnSp>
          <p:nvCxnSpPr>
            <p:cNvPr id="200" name="Straight Connector 199">
              <a:extLst>
                <a:ext uri="{FF2B5EF4-FFF2-40B4-BE49-F238E27FC236}">
                  <a16:creationId xmlns:a16="http://schemas.microsoft.com/office/drawing/2014/main" id="{5199DE63-9295-407A-BFE7-F4392DD4AA40}"/>
                </a:ext>
              </a:extLst>
            </p:cNvPr>
            <p:cNvCxnSpPr>
              <a:cxnSpLocks/>
            </p:cNvCxnSpPr>
            <p:nvPr/>
          </p:nvCxnSpPr>
          <p:spPr bwMode="auto">
            <a:xfrm rot="5400000">
              <a:off x="8205194" y="2122813"/>
              <a:ext cx="299974" cy="0"/>
            </a:xfrm>
            <a:prstGeom prst="line">
              <a:avLst/>
            </a:prstGeom>
            <a:ln w="19050">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203" name="TextBox 202">
              <a:extLst>
                <a:ext uri="{FF2B5EF4-FFF2-40B4-BE49-F238E27FC236}">
                  <a16:creationId xmlns:a16="http://schemas.microsoft.com/office/drawing/2014/main" id="{2F448A9C-4287-4E00-97BD-5D0643078760}"/>
                </a:ext>
              </a:extLst>
            </p:cNvPr>
            <p:cNvSpPr txBox="1"/>
            <p:nvPr/>
          </p:nvSpPr>
          <p:spPr>
            <a:xfrm>
              <a:off x="8345378" y="2015091"/>
              <a:ext cx="907081" cy="215444"/>
            </a:xfrm>
            <a:prstGeom prst="rect">
              <a:avLst/>
            </a:prstGeom>
            <a:noFill/>
          </p:spPr>
          <p:txBody>
            <a:bodyPr wrap="square" rtlCol="0">
              <a:spAutoFit/>
            </a:bodyPr>
            <a:lstStyle/>
            <a:p>
              <a:r>
                <a:rPr lang="en-US" sz="800" dirty="0"/>
                <a:t>Projection Error</a:t>
              </a:r>
            </a:p>
          </p:txBody>
        </p:sp>
      </p:grpSp>
      <p:sp>
        <p:nvSpPr>
          <p:cNvPr id="207" name="Rectangle 206">
            <a:extLst>
              <a:ext uri="{FF2B5EF4-FFF2-40B4-BE49-F238E27FC236}">
                <a16:creationId xmlns:a16="http://schemas.microsoft.com/office/drawing/2014/main" id="{774BF7C3-F23A-47C9-817E-4FBF177B8202}"/>
              </a:ext>
            </a:extLst>
          </p:cNvPr>
          <p:cNvSpPr/>
          <p:nvPr/>
        </p:nvSpPr>
        <p:spPr bwMode="auto">
          <a:xfrm>
            <a:off x="7309655" y="1264947"/>
            <a:ext cx="1453878" cy="3048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b="1" dirty="0">
                <a:solidFill>
                  <a:schemeClr val="bg1"/>
                </a:solidFill>
                <a:latin typeface="+mn-lt"/>
                <a:ea typeface="+mn-ea"/>
                <a:cs typeface="+mn-cs"/>
              </a:rPr>
              <a:t>Principal Axis</a:t>
            </a:r>
          </a:p>
        </p:txBody>
      </p:sp>
      <p:sp>
        <p:nvSpPr>
          <p:cNvPr id="208" name="Arrow: Curved Down 207">
            <a:extLst>
              <a:ext uri="{FF2B5EF4-FFF2-40B4-BE49-F238E27FC236}">
                <a16:creationId xmlns:a16="http://schemas.microsoft.com/office/drawing/2014/main" id="{7379CE5E-1D1E-4180-868B-9E00B6E279C7}"/>
              </a:ext>
            </a:extLst>
          </p:cNvPr>
          <p:cNvSpPr/>
          <p:nvPr/>
        </p:nvSpPr>
        <p:spPr bwMode="auto">
          <a:xfrm flipH="1">
            <a:off x="6964774" y="863475"/>
            <a:ext cx="685800" cy="381000"/>
          </a:xfrm>
          <a:prstGeom prst="curvedDownArrow">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Tree>
    <p:extLst>
      <p:ext uri="{BB962C8B-B14F-4D97-AF65-F5344CB8AC3E}">
        <p14:creationId xmlns:p14="http://schemas.microsoft.com/office/powerpoint/2010/main" val="1850614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206"/>
                                        </p:tgtEl>
                                        <p:attrNameLst>
                                          <p:attrName>style.visibility</p:attrName>
                                        </p:attrNameLst>
                                      </p:cBhvr>
                                      <p:to>
                                        <p:strVal val="visible"/>
                                      </p:to>
                                    </p:set>
                                    <p:animEffect transition="in" filter="fade">
                                      <p:cBhvr>
                                        <p:cTn id="10" dur="500"/>
                                        <p:tgtEl>
                                          <p:spTgt spid="20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nodeType="withEffect">
                                  <p:stCondLst>
                                    <p:cond delay="0"/>
                                  </p:stCondLst>
                                  <p:childTnLst>
                                    <p:set>
                                      <p:cBhvr>
                                        <p:cTn id="17" dur="1" fill="hold">
                                          <p:stCondLst>
                                            <p:cond delay="0"/>
                                          </p:stCondLst>
                                        </p:cTn>
                                        <p:tgtEl>
                                          <p:spTgt spid="205"/>
                                        </p:tgtEl>
                                        <p:attrNameLst>
                                          <p:attrName>style.visibility</p:attrName>
                                        </p:attrNameLst>
                                      </p:cBhvr>
                                      <p:to>
                                        <p:strVal val="visible"/>
                                      </p:to>
                                    </p:set>
                                    <p:animEffect transition="in" filter="fade">
                                      <p:cBhvr>
                                        <p:cTn id="18" dur="500"/>
                                        <p:tgtEl>
                                          <p:spTgt spid="205"/>
                                        </p:tgtEl>
                                      </p:cBhvr>
                                    </p:animEffect>
                                  </p:childTnLst>
                                </p:cTn>
                              </p:par>
                              <p:par>
                                <p:cTn id="19" presetID="10" presetClass="entr" presetSubtype="0" fill="hold" nodeType="withEffect">
                                  <p:stCondLst>
                                    <p:cond delay="0"/>
                                  </p:stCondLst>
                                  <p:childTnLst>
                                    <p:set>
                                      <p:cBhvr>
                                        <p:cTn id="20" dur="1" fill="hold">
                                          <p:stCondLst>
                                            <p:cond delay="0"/>
                                          </p:stCondLst>
                                        </p:cTn>
                                        <p:tgtEl>
                                          <p:spTgt spid="204"/>
                                        </p:tgtEl>
                                        <p:attrNameLst>
                                          <p:attrName>style.visibility</p:attrName>
                                        </p:attrNameLst>
                                      </p:cBhvr>
                                      <p:to>
                                        <p:strVal val="visible"/>
                                      </p:to>
                                    </p:set>
                                    <p:animEffect transition="in" filter="fade">
                                      <p:cBhvr>
                                        <p:cTn id="21" dur="500"/>
                                        <p:tgtEl>
                                          <p:spTgt spid="20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50"/>
                                        </p:tgtEl>
                                        <p:attrNameLst>
                                          <p:attrName>style.visibility</p:attrName>
                                        </p:attrNameLst>
                                      </p:cBhvr>
                                      <p:to>
                                        <p:strVal val="visible"/>
                                      </p:to>
                                    </p:set>
                                    <p:animEffect transition="in" filter="fade">
                                      <p:cBhvr>
                                        <p:cTn id="26" dur="500"/>
                                        <p:tgtEl>
                                          <p:spTgt spid="15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89"/>
                                        </p:tgtEl>
                                        <p:attrNameLst>
                                          <p:attrName>style.visibility</p:attrName>
                                        </p:attrNameLst>
                                      </p:cBhvr>
                                      <p:to>
                                        <p:strVal val="visible"/>
                                      </p:to>
                                    </p:set>
                                    <p:animEffect transition="in" filter="fade">
                                      <p:cBhvr>
                                        <p:cTn id="31" dur="500"/>
                                        <p:tgtEl>
                                          <p:spTgt spid="18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3"/>
                                        </p:tgtEl>
                                        <p:attrNameLst>
                                          <p:attrName>style.visibility</p:attrName>
                                        </p:attrNameLst>
                                      </p:cBhvr>
                                      <p:to>
                                        <p:strVal val="visible"/>
                                      </p:to>
                                    </p:set>
                                    <p:animEffect transition="in" filter="fade">
                                      <p:cBhvr>
                                        <p:cTn id="36" dur="500"/>
                                        <p:tgtEl>
                                          <p:spTgt spid="19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94"/>
                                        </p:tgtEl>
                                        <p:attrNameLst>
                                          <p:attrName>style.visibility</p:attrName>
                                        </p:attrNameLst>
                                      </p:cBhvr>
                                      <p:to>
                                        <p:strVal val="visible"/>
                                      </p:to>
                                    </p:set>
                                    <p:animEffect transition="in" filter="fade">
                                      <p:cBhvr>
                                        <p:cTn id="41" dur="500"/>
                                        <p:tgtEl>
                                          <p:spTgt spid="19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08"/>
                                        </p:tgtEl>
                                        <p:attrNameLst>
                                          <p:attrName>style.visibility</p:attrName>
                                        </p:attrNameLst>
                                      </p:cBhvr>
                                      <p:to>
                                        <p:strVal val="visible"/>
                                      </p:to>
                                    </p:set>
                                    <p:animEffect transition="in" filter="fade">
                                      <p:cBhvr>
                                        <p:cTn id="46" dur="500"/>
                                        <p:tgtEl>
                                          <p:spTgt spid="20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07"/>
                                        </p:tgtEl>
                                        <p:attrNameLst>
                                          <p:attrName>style.visibility</p:attrName>
                                        </p:attrNameLst>
                                      </p:cBhvr>
                                      <p:to>
                                        <p:strVal val="visible"/>
                                      </p:to>
                                    </p:set>
                                    <p:animEffect transition="in" filter="fade">
                                      <p:cBhvr>
                                        <p:cTn id="49" dur="500"/>
                                        <p:tgtEl>
                                          <p:spTgt spid="207"/>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92"/>
                                        </p:tgtEl>
                                        <p:attrNameLst>
                                          <p:attrName>style.visibility</p:attrName>
                                        </p:attrNameLst>
                                      </p:cBhvr>
                                      <p:to>
                                        <p:strVal val="visible"/>
                                      </p:to>
                                    </p:set>
                                    <p:animEffect transition="in" filter="fade">
                                      <p:cBhvr>
                                        <p:cTn id="54" dur="500"/>
                                        <p:tgtEl>
                                          <p:spTgt spid="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 grpId="0" animBg="1"/>
      <p:bldP spid="193" grpId="0" animBg="1"/>
      <p:bldP spid="194" grpId="0" animBg="1"/>
      <p:bldP spid="207" grpId="0" animBg="1"/>
      <p:bldP spid="20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8AB2976-94FE-4331-8AA6-3F000B112F21}"/>
              </a:ext>
            </a:extLst>
          </p:cNvPr>
          <p:cNvSpPr/>
          <p:nvPr/>
        </p:nvSpPr>
        <p:spPr bwMode="auto">
          <a:xfrm>
            <a:off x="3236912" y="6629400"/>
            <a:ext cx="34290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LATENT VARIABLE MODEL</a:t>
            </a:r>
          </a:p>
        </p:txBody>
      </p:sp>
      <p:sp>
        <p:nvSpPr>
          <p:cNvPr id="4" name="Rectangle 3">
            <a:extLst>
              <a:ext uri="{FF2B5EF4-FFF2-40B4-BE49-F238E27FC236}">
                <a16:creationId xmlns:a16="http://schemas.microsoft.com/office/drawing/2014/main" id="{5BDDB2BA-8937-47DF-B302-5B5E1DE35BD0}"/>
              </a:ext>
            </a:extLst>
          </p:cNvPr>
          <p:cNvSpPr/>
          <p:nvPr/>
        </p:nvSpPr>
        <p:spPr bwMode="auto">
          <a:xfrm>
            <a:off x="303212" y="76200"/>
            <a:ext cx="8867776" cy="304800"/>
          </a:xfrm>
          <a:prstGeom prst="rect">
            <a:avLst/>
          </a:prstGeom>
          <a:solidFill>
            <a:srgbClr val="CBD3D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rPr>
              <a:t>PRINCIPLE COMPONENT REGRESSION (PCR)</a:t>
            </a:r>
            <a:endParaRPr lang="en-US" sz="1200" b="1" dirty="0">
              <a:solidFill>
                <a:schemeClr val="tx1"/>
              </a:solidFill>
              <a:latin typeface="+mn-lt"/>
              <a:ea typeface="+mn-ea"/>
              <a:cs typeface="+mn-cs"/>
            </a:endParaRPr>
          </a:p>
        </p:txBody>
      </p:sp>
      <p:sp>
        <p:nvSpPr>
          <p:cNvPr id="5" name="Rectangle: Rounded Corners 4">
            <a:extLst>
              <a:ext uri="{FF2B5EF4-FFF2-40B4-BE49-F238E27FC236}">
                <a16:creationId xmlns:a16="http://schemas.microsoft.com/office/drawing/2014/main" id="{0F96871F-5E80-460F-9CA7-378D56163719}"/>
              </a:ext>
            </a:extLst>
          </p:cNvPr>
          <p:cNvSpPr/>
          <p:nvPr/>
        </p:nvSpPr>
        <p:spPr bwMode="auto">
          <a:xfrm>
            <a:off x="532865" y="1241142"/>
            <a:ext cx="8419985" cy="1239059"/>
          </a:xfrm>
          <a:prstGeom prst="roundRect">
            <a:avLst>
              <a:gd name="adj" fmla="val 3480"/>
            </a:avLst>
          </a:prstGeom>
          <a:solidFill>
            <a:schemeClr val="bg1"/>
          </a:solidFill>
          <a:ln w="19050">
            <a:solidFill>
              <a:srgbClr val="666666"/>
            </a:solidFill>
            <a:prstDash val="sysDash"/>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latin typeface="+mn-lt"/>
                <a:ea typeface="+mn-ea"/>
                <a:cs typeface="+mn-cs"/>
              </a:rPr>
              <a:t>Steps Involved</a:t>
            </a:r>
          </a:p>
        </p:txBody>
      </p:sp>
      <p:sp>
        <p:nvSpPr>
          <p:cNvPr id="6" name="Rectangle 5">
            <a:extLst>
              <a:ext uri="{FF2B5EF4-FFF2-40B4-BE49-F238E27FC236}">
                <a16:creationId xmlns:a16="http://schemas.microsoft.com/office/drawing/2014/main" id="{BCB6F419-DACA-4103-9281-9AA743AE5BCC}"/>
              </a:ext>
            </a:extLst>
          </p:cNvPr>
          <p:cNvSpPr/>
          <p:nvPr/>
        </p:nvSpPr>
        <p:spPr bwMode="auto">
          <a:xfrm>
            <a:off x="702456" y="1586542"/>
            <a:ext cx="2133600" cy="726401"/>
          </a:xfrm>
          <a:prstGeom prst="rect">
            <a:avLst/>
          </a:prstGeom>
          <a:solidFill>
            <a:srgbClr val="80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b="1" dirty="0">
                <a:solidFill>
                  <a:schemeClr val="bg1"/>
                </a:solidFill>
                <a:latin typeface="+mn-lt"/>
                <a:ea typeface="+mn-ea"/>
                <a:cs typeface="+mn-cs"/>
              </a:rPr>
              <a:t>Normalize the independent variables (i.e. mean of 0 and standar</a:t>
            </a:r>
            <a:r>
              <a:rPr lang="en-US" b="1" dirty="0">
                <a:solidFill>
                  <a:schemeClr val="bg1"/>
                </a:solidFill>
              </a:rPr>
              <a:t>d deviation of 1)</a:t>
            </a:r>
            <a:endParaRPr lang="en-US" b="1" dirty="0">
              <a:solidFill>
                <a:schemeClr val="bg1"/>
              </a:solidFill>
              <a:latin typeface="+mn-lt"/>
              <a:ea typeface="+mn-ea"/>
              <a:cs typeface="+mn-cs"/>
            </a:endParaRPr>
          </a:p>
        </p:txBody>
      </p:sp>
      <p:sp>
        <p:nvSpPr>
          <p:cNvPr id="7" name="Rectangle 6">
            <a:extLst>
              <a:ext uri="{FF2B5EF4-FFF2-40B4-BE49-F238E27FC236}">
                <a16:creationId xmlns:a16="http://schemas.microsoft.com/office/drawing/2014/main" id="{EDD153EA-7E0F-48E7-8F06-707EFACC299E}"/>
              </a:ext>
            </a:extLst>
          </p:cNvPr>
          <p:cNvSpPr/>
          <p:nvPr/>
        </p:nvSpPr>
        <p:spPr bwMode="auto">
          <a:xfrm>
            <a:off x="3669023" y="1586542"/>
            <a:ext cx="2133600" cy="726401"/>
          </a:xfrm>
          <a:prstGeom prst="rect">
            <a:avLst/>
          </a:prstGeom>
          <a:solidFill>
            <a:srgbClr val="80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b="1" dirty="0">
                <a:solidFill>
                  <a:schemeClr val="bg1"/>
                </a:solidFill>
                <a:latin typeface="+mn-lt"/>
                <a:ea typeface="+mn-ea"/>
                <a:cs typeface="+mn-cs"/>
              </a:rPr>
              <a:t>Run PCA to identify the Principal Components</a:t>
            </a:r>
          </a:p>
        </p:txBody>
      </p:sp>
      <p:sp>
        <p:nvSpPr>
          <p:cNvPr id="8" name="Rectangle 7">
            <a:extLst>
              <a:ext uri="{FF2B5EF4-FFF2-40B4-BE49-F238E27FC236}">
                <a16:creationId xmlns:a16="http://schemas.microsoft.com/office/drawing/2014/main" id="{C06945A8-8D24-4031-8EC9-FC6726AF1541}"/>
              </a:ext>
            </a:extLst>
          </p:cNvPr>
          <p:cNvSpPr/>
          <p:nvPr/>
        </p:nvSpPr>
        <p:spPr bwMode="auto">
          <a:xfrm>
            <a:off x="6635589" y="1586542"/>
            <a:ext cx="2133600" cy="726401"/>
          </a:xfrm>
          <a:prstGeom prst="rect">
            <a:avLst/>
          </a:prstGeom>
          <a:solidFill>
            <a:srgbClr val="80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b="1" dirty="0">
                <a:solidFill>
                  <a:schemeClr val="bg1"/>
                </a:solidFill>
                <a:latin typeface="+mn-lt"/>
                <a:ea typeface="+mn-ea"/>
                <a:cs typeface="+mn-cs"/>
              </a:rPr>
              <a:t>Regress Principal Components against dependent variables</a:t>
            </a:r>
          </a:p>
        </p:txBody>
      </p:sp>
      <p:sp>
        <p:nvSpPr>
          <p:cNvPr id="9" name="Arrow: Right 8">
            <a:extLst>
              <a:ext uri="{FF2B5EF4-FFF2-40B4-BE49-F238E27FC236}">
                <a16:creationId xmlns:a16="http://schemas.microsoft.com/office/drawing/2014/main" id="{60897639-ADA6-42AB-BF8D-DD4482EBDE36}"/>
              </a:ext>
            </a:extLst>
          </p:cNvPr>
          <p:cNvSpPr/>
          <p:nvPr/>
        </p:nvSpPr>
        <p:spPr bwMode="auto">
          <a:xfrm>
            <a:off x="2956335" y="1768142"/>
            <a:ext cx="592409" cy="363201"/>
          </a:xfrm>
          <a:prstGeom prst="rightArrow">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0" name="Arrow: Right 9">
            <a:extLst>
              <a:ext uri="{FF2B5EF4-FFF2-40B4-BE49-F238E27FC236}">
                <a16:creationId xmlns:a16="http://schemas.microsoft.com/office/drawing/2014/main" id="{39C62B50-F15F-4ABE-827A-3558ED765BDD}"/>
              </a:ext>
            </a:extLst>
          </p:cNvPr>
          <p:cNvSpPr/>
          <p:nvPr/>
        </p:nvSpPr>
        <p:spPr bwMode="auto">
          <a:xfrm>
            <a:off x="5922902" y="1768142"/>
            <a:ext cx="592409" cy="363201"/>
          </a:xfrm>
          <a:prstGeom prst="rightArrow">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grpSp>
        <p:nvGrpSpPr>
          <p:cNvPr id="24" name="Group 23">
            <a:extLst>
              <a:ext uri="{FF2B5EF4-FFF2-40B4-BE49-F238E27FC236}">
                <a16:creationId xmlns:a16="http://schemas.microsoft.com/office/drawing/2014/main" id="{95AA6DE7-77D9-4AA1-920C-E891B7DF5870}"/>
              </a:ext>
            </a:extLst>
          </p:cNvPr>
          <p:cNvGrpSpPr/>
          <p:nvPr/>
        </p:nvGrpSpPr>
        <p:grpSpPr>
          <a:xfrm>
            <a:off x="481695" y="3519147"/>
            <a:ext cx="2517114" cy="2095502"/>
            <a:chOff x="537631" y="571498"/>
            <a:chExt cx="2517114" cy="2095502"/>
          </a:xfrm>
          <a:effectLst/>
        </p:grpSpPr>
        <p:sp>
          <p:nvSpPr>
            <p:cNvPr id="11" name="Rectangle: Rounded Corners 10">
              <a:extLst>
                <a:ext uri="{FF2B5EF4-FFF2-40B4-BE49-F238E27FC236}">
                  <a16:creationId xmlns:a16="http://schemas.microsoft.com/office/drawing/2014/main" id="{371A067B-6969-4A12-A816-7524AA167727}"/>
                </a:ext>
              </a:extLst>
            </p:cNvPr>
            <p:cNvSpPr/>
            <p:nvPr/>
          </p:nvSpPr>
          <p:spPr bwMode="auto">
            <a:xfrm>
              <a:off x="537631" y="571498"/>
              <a:ext cx="2517114" cy="2095502"/>
            </a:xfrm>
            <a:prstGeom prst="roundRect">
              <a:avLst>
                <a:gd name="adj" fmla="val 3480"/>
              </a:avLst>
            </a:prstGeom>
            <a:solidFill>
              <a:schemeClr val="bg1"/>
            </a:solidFill>
            <a:ln w="19050">
              <a:solidFill>
                <a:srgbClr val="666666"/>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latin typeface="+mn-lt"/>
                  <a:ea typeface="+mn-ea"/>
                  <a:cs typeface="+mn-cs"/>
                </a:rPr>
                <a:t>Pros</a:t>
              </a:r>
            </a:p>
          </p:txBody>
        </p:sp>
        <p:sp>
          <p:nvSpPr>
            <p:cNvPr id="12" name="Rectangle 11">
              <a:extLst>
                <a:ext uri="{FF2B5EF4-FFF2-40B4-BE49-F238E27FC236}">
                  <a16:creationId xmlns:a16="http://schemas.microsoft.com/office/drawing/2014/main" id="{C09C834E-9B9A-4AEA-A667-EB20C8F1AFC4}"/>
                </a:ext>
              </a:extLst>
            </p:cNvPr>
            <p:cNvSpPr/>
            <p:nvPr/>
          </p:nvSpPr>
          <p:spPr bwMode="auto">
            <a:xfrm>
              <a:off x="767284" y="916896"/>
              <a:ext cx="2103120" cy="365760"/>
            </a:xfrm>
            <a:prstGeom prst="rect">
              <a:avLst/>
            </a:prstGeom>
            <a:solidFill>
              <a:srgbClr val="666666"/>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b="1" dirty="0">
                  <a:solidFill>
                    <a:schemeClr val="bg1"/>
                  </a:solidFill>
                  <a:latin typeface="+mn-lt"/>
                  <a:ea typeface="+mn-ea"/>
                  <a:cs typeface="+mn-cs"/>
                </a:rPr>
                <a:t>Dimensionality Reduction</a:t>
              </a:r>
            </a:p>
          </p:txBody>
        </p:sp>
        <p:sp>
          <p:nvSpPr>
            <p:cNvPr id="13" name="Rectangle 12">
              <a:extLst>
                <a:ext uri="{FF2B5EF4-FFF2-40B4-BE49-F238E27FC236}">
                  <a16:creationId xmlns:a16="http://schemas.microsoft.com/office/drawing/2014/main" id="{D983521C-0376-4AC7-A53B-15EF16E9F280}"/>
                </a:ext>
              </a:extLst>
            </p:cNvPr>
            <p:cNvSpPr/>
            <p:nvPr/>
          </p:nvSpPr>
          <p:spPr bwMode="auto">
            <a:xfrm>
              <a:off x="767371" y="1551343"/>
              <a:ext cx="2103120" cy="365760"/>
            </a:xfrm>
            <a:prstGeom prst="rect">
              <a:avLst/>
            </a:prstGeom>
            <a:solidFill>
              <a:srgbClr val="666666"/>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b="1" dirty="0">
                  <a:solidFill>
                    <a:schemeClr val="bg1"/>
                  </a:solidFill>
                  <a:latin typeface="+mn-lt"/>
                  <a:ea typeface="+mn-ea"/>
                  <a:cs typeface="+mn-cs"/>
                </a:rPr>
                <a:t>Avoiding Multicollinearity</a:t>
              </a:r>
            </a:p>
          </p:txBody>
        </p:sp>
        <p:sp>
          <p:nvSpPr>
            <p:cNvPr id="14" name="Rectangle 13">
              <a:extLst>
                <a:ext uri="{FF2B5EF4-FFF2-40B4-BE49-F238E27FC236}">
                  <a16:creationId xmlns:a16="http://schemas.microsoft.com/office/drawing/2014/main" id="{51C136FB-56A1-41AE-B152-2B9FC7CF1395}"/>
                </a:ext>
              </a:extLst>
            </p:cNvPr>
            <p:cNvSpPr/>
            <p:nvPr/>
          </p:nvSpPr>
          <p:spPr bwMode="auto">
            <a:xfrm>
              <a:off x="767371" y="2185790"/>
              <a:ext cx="2103120" cy="365760"/>
            </a:xfrm>
            <a:prstGeom prst="rect">
              <a:avLst/>
            </a:prstGeom>
            <a:solidFill>
              <a:srgbClr val="666666"/>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b="1" dirty="0">
                  <a:solidFill>
                    <a:schemeClr val="bg1"/>
                  </a:solidFill>
                  <a:latin typeface="+mn-lt"/>
                  <a:ea typeface="+mn-ea"/>
                  <a:cs typeface="+mn-cs"/>
                </a:rPr>
                <a:t>Avoid Overfitting</a:t>
              </a:r>
            </a:p>
          </p:txBody>
        </p:sp>
      </p:grpSp>
      <p:grpSp>
        <p:nvGrpSpPr>
          <p:cNvPr id="25" name="Group 24">
            <a:extLst>
              <a:ext uri="{FF2B5EF4-FFF2-40B4-BE49-F238E27FC236}">
                <a16:creationId xmlns:a16="http://schemas.microsoft.com/office/drawing/2014/main" id="{0741BA15-29F7-468A-84E3-FBFA1042C914}"/>
              </a:ext>
            </a:extLst>
          </p:cNvPr>
          <p:cNvGrpSpPr/>
          <p:nvPr/>
        </p:nvGrpSpPr>
        <p:grpSpPr>
          <a:xfrm>
            <a:off x="3657026" y="3519147"/>
            <a:ext cx="2517114" cy="2095502"/>
            <a:chOff x="3683922" y="571498"/>
            <a:chExt cx="2517114" cy="2095502"/>
          </a:xfrm>
          <a:effectLst/>
        </p:grpSpPr>
        <p:sp>
          <p:nvSpPr>
            <p:cNvPr id="17" name="Rectangle: Rounded Corners 16">
              <a:extLst>
                <a:ext uri="{FF2B5EF4-FFF2-40B4-BE49-F238E27FC236}">
                  <a16:creationId xmlns:a16="http://schemas.microsoft.com/office/drawing/2014/main" id="{5DAB7503-6359-4868-99BF-C1F369C6F37B}"/>
                </a:ext>
              </a:extLst>
            </p:cNvPr>
            <p:cNvSpPr/>
            <p:nvPr/>
          </p:nvSpPr>
          <p:spPr bwMode="auto">
            <a:xfrm>
              <a:off x="3683922" y="571498"/>
              <a:ext cx="2517114" cy="2095502"/>
            </a:xfrm>
            <a:prstGeom prst="roundRect">
              <a:avLst>
                <a:gd name="adj" fmla="val 3480"/>
              </a:avLst>
            </a:prstGeom>
            <a:solidFill>
              <a:schemeClr val="bg1"/>
            </a:solidFill>
            <a:ln w="19050">
              <a:solidFill>
                <a:srgbClr val="666666"/>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latin typeface="+mn-lt"/>
                  <a:ea typeface="+mn-ea"/>
                  <a:cs typeface="+mn-cs"/>
                </a:rPr>
                <a:t>Cons</a:t>
              </a:r>
            </a:p>
          </p:txBody>
        </p:sp>
        <p:sp>
          <p:nvSpPr>
            <p:cNvPr id="18" name="Rectangle 17">
              <a:extLst>
                <a:ext uri="{FF2B5EF4-FFF2-40B4-BE49-F238E27FC236}">
                  <a16:creationId xmlns:a16="http://schemas.microsoft.com/office/drawing/2014/main" id="{C4A59EC4-5C18-4C62-A854-CA944D16ED65}"/>
                </a:ext>
              </a:extLst>
            </p:cNvPr>
            <p:cNvSpPr/>
            <p:nvPr/>
          </p:nvSpPr>
          <p:spPr bwMode="auto">
            <a:xfrm>
              <a:off x="3913575" y="916896"/>
              <a:ext cx="2103120" cy="640080"/>
            </a:xfrm>
            <a:prstGeom prst="rect">
              <a:avLst/>
            </a:prstGeom>
            <a:solidFill>
              <a:srgbClr val="666666"/>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b="1" dirty="0">
                  <a:solidFill>
                    <a:schemeClr val="bg1"/>
                  </a:solidFill>
                  <a:latin typeface="+mn-lt"/>
                  <a:ea typeface="+mn-ea"/>
                  <a:cs typeface="+mn-cs"/>
                </a:rPr>
                <a:t>Difficulty in explaining effect of original variables</a:t>
              </a:r>
            </a:p>
          </p:txBody>
        </p:sp>
        <p:sp>
          <p:nvSpPr>
            <p:cNvPr id="19" name="Rectangle 18">
              <a:extLst>
                <a:ext uri="{FF2B5EF4-FFF2-40B4-BE49-F238E27FC236}">
                  <a16:creationId xmlns:a16="http://schemas.microsoft.com/office/drawing/2014/main" id="{00C675FF-B249-483D-9E93-1094FE7AB083}"/>
                </a:ext>
              </a:extLst>
            </p:cNvPr>
            <p:cNvSpPr/>
            <p:nvPr/>
          </p:nvSpPr>
          <p:spPr bwMode="auto">
            <a:xfrm>
              <a:off x="3913575" y="1820030"/>
              <a:ext cx="2103120" cy="731520"/>
            </a:xfrm>
            <a:prstGeom prst="rect">
              <a:avLst/>
            </a:prstGeom>
            <a:solidFill>
              <a:srgbClr val="666666"/>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b="1" dirty="0">
                  <a:solidFill>
                    <a:schemeClr val="bg1"/>
                  </a:solidFill>
                  <a:latin typeface="+mn-lt"/>
                  <a:ea typeface="+mn-ea"/>
                  <a:cs typeface="+mn-cs"/>
                </a:rPr>
                <a:t>Hyperplane not aligned to direction of dependent variable, can lead to higher error</a:t>
              </a:r>
            </a:p>
          </p:txBody>
        </p:sp>
      </p:grpSp>
      <p:grpSp>
        <p:nvGrpSpPr>
          <p:cNvPr id="26" name="Group 25">
            <a:extLst>
              <a:ext uri="{FF2B5EF4-FFF2-40B4-BE49-F238E27FC236}">
                <a16:creationId xmlns:a16="http://schemas.microsoft.com/office/drawing/2014/main" id="{598A3EE8-E961-4B16-9AAB-DA99E14CA6A5}"/>
              </a:ext>
            </a:extLst>
          </p:cNvPr>
          <p:cNvGrpSpPr/>
          <p:nvPr/>
        </p:nvGrpSpPr>
        <p:grpSpPr>
          <a:xfrm>
            <a:off x="6832357" y="3519147"/>
            <a:ext cx="2517114" cy="2095502"/>
            <a:chOff x="6653874" y="571498"/>
            <a:chExt cx="2517114" cy="2095502"/>
          </a:xfrm>
          <a:effectLst/>
        </p:grpSpPr>
        <p:sp>
          <p:nvSpPr>
            <p:cNvPr id="21" name="Rectangle: Rounded Corners 20">
              <a:extLst>
                <a:ext uri="{FF2B5EF4-FFF2-40B4-BE49-F238E27FC236}">
                  <a16:creationId xmlns:a16="http://schemas.microsoft.com/office/drawing/2014/main" id="{D389E7A7-95F9-4F3A-A291-DE622A34AE1F}"/>
                </a:ext>
              </a:extLst>
            </p:cNvPr>
            <p:cNvSpPr/>
            <p:nvPr/>
          </p:nvSpPr>
          <p:spPr bwMode="auto">
            <a:xfrm>
              <a:off x="6653874" y="571498"/>
              <a:ext cx="2517114" cy="2095502"/>
            </a:xfrm>
            <a:prstGeom prst="roundRect">
              <a:avLst>
                <a:gd name="adj" fmla="val 3480"/>
              </a:avLst>
            </a:prstGeom>
            <a:solidFill>
              <a:schemeClr val="bg1"/>
            </a:solidFill>
            <a:ln w="19050">
              <a:solidFill>
                <a:srgbClr val="666666"/>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latin typeface="+mn-lt"/>
                  <a:ea typeface="+mn-ea"/>
                  <a:cs typeface="+mn-cs"/>
                </a:rPr>
                <a:t>Misconception</a:t>
              </a:r>
            </a:p>
          </p:txBody>
        </p:sp>
        <p:sp>
          <p:nvSpPr>
            <p:cNvPr id="22" name="Rectangle 21">
              <a:extLst>
                <a:ext uri="{FF2B5EF4-FFF2-40B4-BE49-F238E27FC236}">
                  <a16:creationId xmlns:a16="http://schemas.microsoft.com/office/drawing/2014/main" id="{D9BC6A7B-DA9F-4060-B767-770ABA8C180D}"/>
                </a:ext>
              </a:extLst>
            </p:cNvPr>
            <p:cNvSpPr/>
            <p:nvPr/>
          </p:nvSpPr>
          <p:spPr bwMode="auto">
            <a:xfrm>
              <a:off x="6860871" y="1202071"/>
              <a:ext cx="2103120" cy="1064304"/>
            </a:xfrm>
            <a:prstGeom prst="rect">
              <a:avLst/>
            </a:prstGeom>
            <a:solidFill>
              <a:srgbClr val="666666"/>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b="1" dirty="0">
                  <a:solidFill>
                    <a:schemeClr val="bg1"/>
                  </a:solidFill>
                  <a:latin typeface="+mn-lt"/>
                  <a:ea typeface="+mn-ea"/>
                  <a:cs typeface="+mn-cs"/>
                </a:rPr>
                <a:t>PCR being a feature selection technique – NO, it’s not true as principal components are linear combination of original independent variables</a:t>
              </a:r>
            </a:p>
          </p:txBody>
        </p:sp>
      </p:grpSp>
    </p:spTree>
    <p:extLst>
      <p:ext uri="{BB962C8B-B14F-4D97-AF65-F5344CB8AC3E}">
        <p14:creationId xmlns:p14="http://schemas.microsoft.com/office/powerpoint/2010/main" val="3767899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E319EC49-E3A7-4A48-B552-B6C262F429BC}"/>
              </a:ext>
            </a:extLst>
          </p:cNvPr>
          <p:cNvGrpSpPr/>
          <p:nvPr/>
        </p:nvGrpSpPr>
        <p:grpSpPr>
          <a:xfrm>
            <a:off x="184392" y="2743200"/>
            <a:ext cx="9567619" cy="3070131"/>
            <a:chOff x="184392" y="2743200"/>
            <a:chExt cx="9567619" cy="3070131"/>
          </a:xfrm>
        </p:grpSpPr>
        <p:sp>
          <p:nvSpPr>
            <p:cNvPr id="10" name="Rectangle: Rounded Corners 9">
              <a:extLst>
                <a:ext uri="{FF2B5EF4-FFF2-40B4-BE49-F238E27FC236}">
                  <a16:creationId xmlns:a16="http://schemas.microsoft.com/office/drawing/2014/main" id="{DD347757-EBD1-48A0-9AF7-A5A3F5A91451}"/>
                </a:ext>
              </a:extLst>
            </p:cNvPr>
            <p:cNvSpPr/>
            <p:nvPr/>
          </p:nvSpPr>
          <p:spPr bwMode="auto">
            <a:xfrm>
              <a:off x="184392" y="2743200"/>
              <a:ext cx="9567619" cy="3070131"/>
            </a:xfrm>
            <a:prstGeom prst="roundRect">
              <a:avLst>
                <a:gd name="adj" fmla="val 5961"/>
              </a:avLst>
            </a:prstGeom>
            <a:solidFill>
              <a:schemeClr val="bg1"/>
            </a:solidFill>
            <a:ln w="19050">
              <a:solidFill>
                <a:srgbClr val="800000"/>
              </a:solidFill>
              <a:prstDash val="sysDash"/>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pic>
          <p:nvPicPr>
            <p:cNvPr id="28" name="Picture 27">
              <a:extLst>
                <a:ext uri="{FF2B5EF4-FFF2-40B4-BE49-F238E27FC236}">
                  <a16:creationId xmlns:a16="http://schemas.microsoft.com/office/drawing/2014/main" id="{D6C18F5B-82D2-4074-B208-86F6585329E6}"/>
                </a:ext>
              </a:extLst>
            </p:cNvPr>
            <p:cNvPicPr>
              <a:picLocks noChangeAspect="1"/>
            </p:cNvPicPr>
            <p:nvPr/>
          </p:nvPicPr>
          <p:blipFill>
            <a:blip r:embed="rId2"/>
            <a:stretch>
              <a:fillRect/>
            </a:stretch>
          </p:blipFill>
          <p:spPr>
            <a:xfrm>
              <a:off x="285460" y="2915356"/>
              <a:ext cx="9363894" cy="2716816"/>
            </a:xfrm>
            <a:prstGeom prst="rect">
              <a:avLst/>
            </a:prstGeom>
          </p:spPr>
        </p:pic>
      </p:grpSp>
      <p:sp>
        <p:nvSpPr>
          <p:cNvPr id="2" name="Rectangle 1">
            <a:extLst>
              <a:ext uri="{FF2B5EF4-FFF2-40B4-BE49-F238E27FC236}">
                <a16:creationId xmlns:a16="http://schemas.microsoft.com/office/drawing/2014/main" id="{FE6533AF-F2F4-40DF-B566-BAD696D1E0C8}"/>
              </a:ext>
            </a:extLst>
          </p:cNvPr>
          <p:cNvSpPr/>
          <p:nvPr/>
        </p:nvSpPr>
        <p:spPr bwMode="auto">
          <a:xfrm>
            <a:off x="3236912" y="6629400"/>
            <a:ext cx="34290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LATENT VARIABLE MODEL</a:t>
            </a:r>
          </a:p>
        </p:txBody>
      </p:sp>
      <p:sp>
        <p:nvSpPr>
          <p:cNvPr id="3" name="Rectangle: Rounded Corners 2">
            <a:extLst>
              <a:ext uri="{FF2B5EF4-FFF2-40B4-BE49-F238E27FC236}">
                <a16:creationId xmlns:a16="http://schemas.microsoft.com/office/drawing/2014/main" id="{ECB87FC2-8242-44EF-953E-D16633359F92}"/>
              </a:ext>
            </a:extLst>
          </p:cNvPr>
          <p:cNvSpPr/>
          <p:nvPr/>
        </p:nvSpPr>
        <p:spPr bwMode="auto">
          <a:xfrm>
            <a:off x="366938" y="457200"/>
            <a:ext cx="8699274" cy="845738"/>
          </a:xfrm>
          <a:prstGeom prst="roundRect">
            <a:avLst>
              <a:gd name="adj" fmla="val 5549"/>
            </a:avLst>
          </a:prstGeom>
          <a:solidFill>
            <a:schemeClr val="bg1"/>
          </a:solidFill>
          <a:ln w="19050">
            <a:solidFill>
              <a:schemeClr val="bg1">
                <a:lumMod val="75000"/>
              </a:schemeClr>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t" anchorCtr="0" compatLnSpc="1">
            <a:prstTxWarp prst="textNoShape">
              <a:avLst/>
            </a:prstTxWarp>
          </a:bodyPr>
          <a:lstStyle/>
          <a:p>
            <a:pPr marR="0" algn="l" defTabSz="914400" rtl="0" eaLnBrk="1" fontAlgn="base" latinLnBrk="0" hangingPunct="1">
              <a:lnSpc>
                <a:spcPct val="100000"/>
              </a:lnSpc>
              <a:spcBef>
                <a:spcPts val="200"/>
              </a:spcBef>
              <a:spcAft>
                <a:spcPct val="0"/>
              </a:spcAft>
              <a:buClrTx/>
              <a:buSzTx/>
              <a:tabLst/>
            </a:pPr>
            <a:r>
              <a:rPr lang="en-US" sz="1000" b="1" dirty="0">
                <a:solidFill>
                  <a:schemeClr val="tx1"/>
                </a:solidFill>
                <a:latin typeface="+mn-lt"/>
                <a:ea typeface="+mn-ea"/>
                <a:cs typeface="+mn-cs"/>
              </a:rPr>
              <a:t>Data: </a:t>
            </a:r>
            <a:r>
              <a:rPr lang="en-US" sz="1000" dirty="0">
                <a:solidFill>
                  <a:schemeClr val="tx1"/>
                </a:solidFill>
              </a:rPr>
              <a:t>Hitters</a:t>
            </a:r>
            <a:endParaRPr lang="en-US" sz="1000" dirty="0">
              <a:solidFill>
                <a:schemeClr val="tx1"/>
              </a:solidFill>
              <a:latin typeface="+mn-lt"/>
              <a:ea typeface="+mn-ea"/>
              <a:cs typeface="+mn-cs"/>
            </a:endParaRPr>
          </a:p>
          <a:p>
            <a:pPr algn="l" eaLnBrk="1" hangingPunct="1">
              <a:spcBef>
                <a:spcPts val="200"/>
              </a:spcBef>
              <a:buClrTx/>
            </a:pPr>
            <a:r>
              <a:rPr lang="en-US" sz="1000" b="1" dirty="0">
                <a:solidFill>
                  <a:schemeClr val="tx1"/>
                </a:solidFill>
              </a:rPr>
              <a:t>Sample Problem: </a:t>
            </a:r>
            <a:r>
              <a:rPr lang="en-US" sz="1000" dirty="0">
                <a:solidFill>
                  <a:schemeClr val="tx1"/>
                </a:solidFill>
                <a:latin typeface="+mn-lt"/>
                <a:ea typeface="+mn-ea"/>
                <a:cs typeface="+mn-cs"/>
              </a:rPr>
              <a:t>Predict salary of baseball players using available 19 variables</a:t>
            </a:r>
          </a:p>
          <a:p>
            <a:pPr algn="l" eaLnBrk="1" hangingPunct="1">
              <a:spcBef>
                <a:spcPts val="200"/>
              </a:spcBef>
              <a:buClrTx/>
            </a:pPr>
            <a:r>
              <a:rPr lang="en-US" sz="1000" b="1" dirty="0">
                <a:solidFill>
                  <a:schemeClr val="tx1"/>
                </a:solidFill>
                <a:latin typeface="+mn-lt"/>
                <a:ea typeface="+mn-ea"/>
                <a:cs typeface="+mn-cs"/>
              </a:rPr>
              <a:t>Dependent Variable: </a:t>
            </a:r>
            <a:r>
              <a:rPr lang="en-US" sz="1000" dirty="0">
                <a:solidFill>
                  <a:schemeClr val="tx1"/>
                </a:solidFill>
              </a:rPr>
              <a:t>Salary</a:t>
            </a:r>
            <a:endParaRPr lang="en-US" sz="1000" dirty="0">
              <a:solidFill>
                <a:schemeClr val="tx1"/>
              </a:solidFill>
              <a:latin typeface="+mn-lt"/>
              <a:ea typeface="+mn-ea"/>
              <a:cs typeface="+mn-cs"/>
            </a:endParaRPr>
          </a:p>
          <a:p>
            <a:pPr marR="0" algn="l" defTabSz="914400" rtl="0" eaLnBrk="1" fontAlgn="base" latinLnBrk="0" hangingPunct="1">
              <a:lnSpc>
                <a:spcPct val="100000"/>
              </a:lnSpc>
              <a:spcBef>
                <a:spcPts val="200"/>
              </a:spcBef>
              <a:spcAft>
                <a:spcPct val="0"/>
              </a:spcAft>
              <a:buClrTx/>
              <a:buSzTx/>
              <a:tabLst/>
            </a:pPr>
            <a:r>
              <a:rPr lang="en-US" sz="1000" b="1" dirty="0">
                <a:solidFill>
                  <a:schemeClr val="tx1"/>
                </a:solidFill>
              </a:rPr>
              <a:t>Independent Variable: </a:t>
            </a:r>
            <a:r>
              <a:rPr lang="en-US" sz="1000" dirty="0">
                <a:solidFill>
                  <a:schemeClr val="tx1"/>
                </a:solidFill>
              </a:rPr>
              <a:t>All 19 variables</a:t>
            </a:r>
            <a:endParaRPr lang="en-US" sz="1000" dirty="0">
              <a:solidFill>
                <a:schemeClr val="tx1"/>
              </a:solidFill>
              <a:latin typeface="+mn-lt"/>
              <a:ea typeface="+mn-ea"/>
              <a:cs typeface="+mn-cs"/>
            </a:endParaRPr>
          </a:p>
        </p:txBody>
      </p:sp>
      <p:sp>
        <p:nvSpPr>
          <p:cNvPr id="4" name="Rectangle 3">
            <a:extLst>
              <a:ext uri="{FF2B5EF4-FFF2-40B4-BE49-F238E27FC236}">
                <a16:creationId xmlns:a16="http://schemas.microsoft.com/office/drawing/2014/main" id="{5EA59D20-1E2A-44DC-9A11-D14E33EEE2DC}"/>
              </a:ext>
            </a:extLst>
          </p:cNvPr>
          <p:cNvSpPr/>
          <p:nvPr/>
        </p:nvSpPr>
        <p:spPr bwMode="auto">
          <a:xfrm>
            <a:off x="303212" y="76200"/>
            <a:ext cx="8867776" cy="304800"/>
          </a:xfrm>
          <a:prstGeom prst="rect">
            <a:avLst/>
          </a:prstGeom>
          <a:solidFill>
            <a:srgbClr val="CBD3D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rPr>
              <a:t>PRINCIPLE COMPONENT REGRESSION (PCR)</a:t>
            </a:r>
            <a:endParaRPr lang="en-US" sz="1200" b="1" dirty="0">
              <a:solidFill>
                <a:schemeClr val="tx1"/>
              </a:solidFill>
              <a:latin typeface="+mn-lt"/>
              <a:ea typeface="+mn-ea"/>
              <a:cs typeface="+mn-cs"/>
            </a:endParaRPr>
          </a:p>
        </p:txBody>
      </p:sp>
      <p:sp>
        <p:nvSpPr>
          <p:cNvPr id="13" name="Arrow: Down 12">
            <a:extLst>
              <a:ext uri="{FF2B5EF4-FFF2-40B4-BE49-F238E27FC236}">
                <a16:creationId xmlns:a16="http://schemas.microsoft.com/office/drawing/2014/main" id="{9987DF39-96CB-4316-AB9B-9857D2700318}"/>
              </a:ext>
            </a:extLst>
          </p:cNvPr>
          <p:cNvSpPr/>
          <p:nvPr/>
        </p:nvSpPr>
        <p:spPr bwMode="auto">
          <a:xfrm>
            <a:off x="2741613" y="2359684"/>
            <a:ext cx="1523999" cy="292189"/>
          </a:xfrm>
          <a:prstGeom prst="downArrow">
            <a:avLst>
              <a:gd name="adj1" fmla="val 79374"/>
              <a:gd name="adj2" fmla="val 43406"/>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000" b="0" dirty="0">
                <a:solidFill>
                  <a:schemeClr val="bg1"/>
                </a:solidFill>
                <a:latin typeface="+mn-lt"/>
                <a:ea typeface="+mn-ea"/>
                <a:cs typeface="+mn-cs"/>
              </a:rPr>
              <a:t>Model Summary</a:t>
            </a:r>
          </a:p>
        </p:txBody>
      </p:sp>
      <p:grpSp>
        <p:nvGrpSpPr>
          <p:cNvPr id="22" name="Group 21">
            <a:extLst>
              <a:ext uri="{FF2B5EF4-FFF2-40B4-BE49-F238E27FC236}">
                <a16:creationId xmlns:a16="http://schemas.microsoft.com/office/drawing/2014/main" id="{F4E70452-5B3D-4BB2-AF77-16FEE376645D}"/>
              </a:ext>
            </a:extLst>
          </p:cNvPr>
          <p:cNvGrpSpPr/>
          <p:nvPr/>
        </p:nvGrpSpPr>
        <p:grpSpPr>
          <a:xfrm>
            <a:off x="285459" y="3707671"/>
            <a:ext cx="9363895" cy="899274"/>
            <a:chOff x="285459" y="3677527"/>
            <a:chExt cx="9363895" cy="899274"/>
          </a:xfrm>
        </p:grpSpPr>
        <p:sp>
          <p:nvSpPr>
            <p:cNvPr id="15" name="Rectangle 14">
              <a:extLst>
                <a:ext uri="{FF2B5EF4-FFF2-40B4-BE49-F238E27FC236}">
                  <a16:creationId xmlns:a16="http://schemas.microsoft.com/office/drawing/2014/main" id="{5B150E03-2876-4044-BC85-1EC47CA6ADAA}"/>
                </a:ext>
              </a:extLst>
            </p:cNvPr>
            <p:cNvSpPr/>
            <p:nvPr/>
          </p:nvSpPr>
          <p:spPr bwMode="auto">
            <a:xfrm>
              <a:off x="285459" y="3787333"/>
              <a:ext cx="9363895" cy="789468"/>
            </a:xfrm>
            <a:prstGeom prst="rect">
              <a:avLst/>
            </a:prstGeom>
            <a:solidFill>
              <a:srgbClr val="006666">
                <a:alpha val="20000"/>
              </a:srgbClr>
            </a:solidFill>
            <a:ln w="19050">
              <a:solidFill>
                <a:srgbClr val="00206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endParaRPr lang="en-US" sz="1000" b="0" dirty="0">
                <a:solidFill>
                  <a:schemeClr val="tx1"/>
                </a:solidFill>
                <a:latin typeface="+mn-lt"/>
                <a:ea typeface="+mn-ea"/>
                <a:cs typeface="+mn-cs"/>
              </a:endParaRPr>
            </a:p>
          </p:txBody>
        </p:sp>
        <p:sp>
          <p:nvSpPr>
            <p:cNvPr id="18" name="Oval 17">
              <a:extLst>
                <a:ext uri="{FF2B5EF4-FFF2-40B4-BE49-F238E27FC236}">
                  <a16:creationId xmlns:a16="http://schemas.microsoft.com/office/drawing/2014/main" id="{E8B37BBB-87EA-4BAF-9056-69E9F1A3B3D7}"/>
                </a:ext>
              </a:extLst>
            </p:cNvPr>
            <p:cNvSpPr/>
            <p:nvPr/>
          </p:nvSpPr>
          <p:spPr bwMode="auto">
            <a:xfrm>
              <a:off x="4951412" y="3677527"/>
              <a:ext cx="137160" cy="13716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800" b="1" dirty="0">
                  <a:solidFill>
                    <a:schemeClr val="bg1"/>
                  </a:solidFill>
                  <a:latin typeface="+mn-lt"/>
                  <a:ea typeface="+mn-ea"/>
                  <a:cs typeface="+mn-cs"/>
                </a:rPr>
                <a:t>1</a:t>
              </a:r>
            </a:p>
          </p:txBody>
        </p:sp>
      </p:grpSp>
      <p:grpSp>
        <p:nvGrpSpPr>
          <p:cNvPr id="24" name="Group 23">
            <a:extLst>
              <a:ext uri="{FF2B5EF4-FFF2-40B4-BE49-F238E27FC236}">
                <a16:creationId xmlns:a16="http://schemas.microsoft.com/office/drawing/2014/main" id="{83A5CE7C-9789-4730-8AF1-83BA09276FDB}"/>
              </a:ext>
            </a:extLst>
          </p:cNvPr>
          <p:cNvGrpSpPr/>
          <p:nvPr/>
        </p:nvGrpSpPr>
        <p:grpSpPr>
          <a:xfrm>
            <a:off x="287047" y="4675400"/>
            <a:ext cx="9363895" cy="956772"/>
            <a:chOff x="287047" y="4675400"/>
            <a:chExt cx="9363895" cy="956772"/>
          </a:xfrm>
        </p:grpSpPr>
        <p:sp>
          <p:nvSpPr>
            <p:cNvPr id="16" name="Rectangle 15">
              <a:extLst>
                <a:ext uri="{FF2B5EF4-FFF2-40B4-BE49-F238E27FC236}">
                  <a16:creationId xmlns:a16="http://schemas.microsoft.com/office/drawing/2014/main" id="{6148106E-540B-42BA-A3DC-5920F802D242}"/>
                </a:ext>
              </a:extLst>
            </p:cNvPr>
            <p:cNvSpPr/>
            <p:nvPr/>
          </p:nvSpPr>
          <p:spPr bwMode="auto">
            <a:xfrm>
              <a:off x="287047" y="4705990"/>
              <a:ext cx="9363895" cy="926182"/>
            </a:xfrm>
            <a:prstGeom prst="rect">
              <a:avLst/>
            </a:prstGeom>
            <a:solidFill>
              <a:srgbClr val="006666">
                <a:alpha val="20000"/>
              </a:srgbClr>
            </a:solidFill>
            <a:ln w="19050">
              <a:solidFill>
                <a:srgbClr val="00206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endParaRPr lang="en-US" sz="1000" b="0" dirty="0">
                <a:solidFill>
                  <a:schemeClr val="tx1"/>
                </a:solidFill>
                <a:latin typeface="+mn-lt"/>
                <a:ea typeface="+mn-ea"/>
                <a:cs typeface="+mn-cs"/>
              </a:endParaRPr>
            </a:p>
          </p:txBody>
        </p:sp>
        <p:sp>
          <p:nvSpPr>
            <p:cNvPr id="19" name="Oval 18">
              <a:extLst>
                <a:ext uri="{FF2B5EF4-FFF2-40B4-BE49-F238E27FC236}">
                  <a16:creationId xmlns:a16="http://schemas.microsoft.com/office/drawing/2014/main" id="{E93F587A-1FF4-4802-9251-7D87E6002234}"/>
                </a:ext>
              </a:extLst>
            </p:cNvPr>
            <p:cNvSpPr/>
            <p:nvPr/>
          </p:nvSpPr>
          <p:spPr bwMode="auto">
            <a:xfrm>
              <a:off x="4951412" y="4675400"/>
              <a:ext cx="137160" cy="13716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800" b="1" dirty="0">
                  <a:solidFill>
                    <a:schemeClr val="bg1"/>
                  </a:solidFill>
                </a:rPr>
                <a:t>2</a:t>
              </a:r>
              <a:endParaRPr lang="en-US" sz="800" b="1" dirty="0">
                <a:solidFill>
                  <a:schemeClr val="bg1"/>
                </a:solidFill>
                <a:latin typeface="+mn-lt"/>
                <a:ea typeface="+mn-ea"/>
                <a:cs typeface="+mn-cs"/>
              </a:endParaRPr>
            </a:p>
          </p:txBody>
        </p:sp>
      </p:grpSp>
      <p:grpSp>
        <p:nvGrpSpPr>
          <p:cNvPr id="25" name="Group 24">
            <a:extLst>
              <a:ext uri="{FF2B5EF4-FFF2-40B4-BE49-F238E27FC236}">
                <a16:creationId xmlns:a16="http://schemas.microsoft.com/office/drawing/2014/main" id="{28E106DE-BF87-4282-AC82-5509EFAFCABB}"/>
              </a:ext>
            </a:extLst>
          </p:cNvPr>
          <p:cNvGrpSpPr/>
          <p:nvPr/>
        </p:nvGrpSpPr>
        <p:grpSpPr>
          <a:xfrm>
            <a:off x="4882832" y="5992793"/>
            <a:ext cx="4199374" cy="480060"/>
            <a:chOff x="4882832" y="5992793"/>
            <a:chExt cx="4199374" cy="480060"/>
          </a:xfrm>
        </p:grpSpPr>
        <p:sp>
          <p:nvSpPr>
            <p:cNvPr id="17" name="Rectangle 16">
              <a:extLst>
                <a:ext uri="{FF2B5EF4-FFF2-40B4-BE49-F238E27FC236}">
                  <a16:creationId xmlns:a16="http://schemas.microsoft.com/office/drawing/2014/main" id="{90EF2D75-C53C-40B8-B58C-C9DCF8AE810C}"/>
                </a:ext>
              </a:extLst>
            </p:cNvPr>
            <p:cNvSpPr/>
            <p:nvPr/>
          </p:nvSpPr>
          <p:spPr bwMode="auto">
            <a:xfrm>
              <a:off x="4967406" y="6061373"/>
              <a:ext cx="4114800" cy="411480"/>
            </a:xfrm>
            <a:prstGeom prst="rect">
              <a:avLst/>
            </a:prstGeom>
            <a:solidFill>
              <a:schemeClr val="bg1">
                <a:lumMod val="95000"/>
              </a:schemeClr>
            </a:solidFill>
            <a:ln w="19050">
              <a:solidFill>
                <a:srgbClr val="00206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eaLnBrk="1" hangingPunct="1">
                <a:spcBef>
                  <a:spcPct val="100000"/>
                </a:spcBef>
                <a:buClrTx/>
              </a:pPr>
              <a:r>
                <a:rPr lang="en-US" sz="1000" dirty="0">
                  <a:solidFill>
                    <a:schemeClr val="tx1"/>
                  </a:solidFill>
                </a:rPr>
                <a:t>Percentage variance of dependent and independent variable explained by different number of components</a:t>
              </a:r>
            </a:p>
          </p:txBody>
        </p:sp>
        <p:sp>
          <p:nvSpPr>
            <p:cNvPr id="20" name="Oval 19">
              <a:extLst>
                <a:ext uri="{FF2B5EF4-FFF2-40B4-BE49-F238E27FC236}">
                  <a16:creationId xmlns:a16="http://schemas.microsoft.com/office/drawing/2014/main" id="{3A352948-833F-4D49-9E49-1E7001D08F46}"/>
                </a:ext>
              </a:extLst>
            </p:cNvPr>
            <p:cNvSpPr/>
            <p:nvPr/>
          </p:nvSpPr>
          <p:spPr bwMode="auto">
            <a:xfrm>
              <a:off x="4882832" y="5992793"/>
              <a:ext cx="137160" cy="13716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800" b="1" dirty="0">
                  <a:solidFill>
                    <a:schemeClr val="bg1"/>
                  </a:solidFill>
                </a:rPr>
                <a:t>2</a:t>
              </a:r>
              <a:endParaRPr lang="en-US" sz="800" b="1" dirty="0">
                <a:solidFill>
                  <a:schemeClr val="bg1"/>
                </a:solidFill>
                <a:latin typeface="+mn-lt"/>
                <a:ea typeface="+mn-ea"/>
                <a:cs typeface="+mn-cs"/>
              </a:endParaRPr>
            </a:p>
          </p:txBody>
        </p:sp>
      </p:grpSp>
      <p:grpSp>
        <p:nvGrpSpPr>
          <p:cNvPr id="23" name="Group 22">
            <a:extLst>
              <a:ext uri="{FF2B5EF4-FFF2-40B4-BE49-F238E27FC236}">
                <a16:creationId xmlns:a16="http://schemas.microsoft.com/office/drawing/2014/main" id="{B3FBD626-9927-4B47-BB76-1CD0D60F8D2E}"/>
              </a:ext>
            </a:extLst>
          </p:cNvPr>
          <p:cNvGrpSpPr/>
          <p:nvPr/>
        </p:nvGrpSpPr>
        <p:grpSpPr>
          <a:xfrm>
            <a:off x="526834" y="5992793"/>
            <a:ext cx="4189741" cy="457145"/>
            <a:chOff x="526834" y="5992793"/>
            <a:chExt cx="4189741" cy="457145"/>
          </a:xfrm>
        </p:grpSpPr>
        <p:sp>
          <p:nvSpPr>
            <p:cNvPr id="14" name="Rectangle 13">
              <a:extLst>
                <a:ext uri="{FF2B5EF4-FFF2-40B4-BE49-F238E27FC236}">
                  <a16:creationId xmlns:a16="http://schemas.microsoft.com/office/drawing/2014/main" id="{951E2A89-6E5F-44EC-8FDF-E13BB3C582E1}"/>
                </a:ext>
              </a:extLst>
            </p:cNvPr>
            <p:cNvSpPr/>
            <p:nvPr/>
          </p:nvSpPr>
          <p:spPr bwMode="auto">
            <a:xfrm>
              <a:off x="601775" y="6038458"/>
              <a:ext cx="4114800" cy="411480"/>
            </a:xfrm>
            <a:prstGeom prst="rect">
              <a:avLst/>
            </a:prstGeom>
            <a:solidFill>
              <a:schemeClr val="bg1">
                <a:lumMod val="95000"/>
              </a:schemeClr>
            </a:solidFill>
            <a:ln w="19050">
              <a:solidFill>
                <a:srgbClr val="00206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000" b="0" dirty="0">
                  <a:solidFill>
                    <a:schemeClr val="tx1"/>
                  </a:solidFill>
                  <a:latin typeface="+mn-lt"/>
                  <a:ea typeface="+mn-ea"/>
                  <a:cs typeface="+mn-cs"/>
                </a:rPr>
                <a:t>Cross Validation RMSE as more and more components are included in the model</a:t>
              </a:r>
            </a:p>
          </p:txBody>
        </p:sp>
        <p:sp>
          <p:nvSpPr>
            <p:cNvPr id="21" name="Oval 20">
              <a:extLst>
                <a:ext uri="{FF2B5EF4-FFF2-40B4-BE49-F238E27FC236}">
                  <a16:creationId xmlns:a16="http://schemas.microsoft.com/office/drawing/2014/main" id="{6455609D-0408-402D-8296-41103CC740ED}"/>
                </a:ext>
              </a:extLst>
            </p:cNvPr>
            <p:cNvSpPr/>
            <p:nvPr/>
          </p:nvSpPr>
          <p:spPr bwMode="auto">
            <a:xfrm>
              <a:off x="526834" y="5992793"/>
              <a:ext cx="137160" cy="13716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800" b="1" dirty="0">
                  <a:solidFill>
                    <a:schemeClr val="bg1"/>
                  </a:solidFill>
                  <a:latin typeface="+mn-lt"/>
                  <a:ea typeface="+mn-ea"/>
                  <a:cs typeface="+mn-cs"/>
                </a:rPr>
                <a:t>1</a:t>
              </a:r>
            </a:p>
          </p:txBody>
        </p:sp>
      </p:grpSp>
      <p:grpSp>
        <p:nvGrpSpPr>
          <p:cNvPr id="27" name="Group 26">
            <a:extLst>
              <a:ext uri="{FF2B5EF4-FFF2-40B4-BE49-F238E27FC236}">
                <a16:creationId xmlns:a16="http://schemas.microsoft.com/office/drawing/2014/main" id="{AB7FE3B4-550D-4249-A9D2-7AE469127A9C}"/>
              </a:ext>
            </a:extLst>
          </p:cNvPr>
          <p:cNvGrpSpPr/>
          <p:nvPr/>
        </p:nvGrpSpPr>
        <p:grpSpPr>
          <a:xfrm>
            <a:off x="184393" y="1412211"/>
            <a:ext cx="7010400" cy="838200"/>
            <a:chOff x="184393" y="1412211"/>
            <a:chExt cx="7010400" cy="838200"/>
          </a:xfrm>
        </p:grpSpPr>
        <p:sp>
          <p:nvSpPr>
            <p:cNvPr id="9" name="Rectangle: Rounded Corners 8">
              <a:extLst>
                <a:ext uri="{FF2B5EF4-FFF2-40B4-BE49-F238E27FC236}">
                  <a16:creationId xmlns:a16="http://schemas.microsoft.com/office/drawing/2014/main" id="{9BA3ADA8-ADCF-4BCC-9E81-2403D9B503E5}"/>
                </a:ext>
              </a:extLst>
            </p:cNvPr>
            <p:cNvSpPr/>
            <p:nvPr/>
          </p:nvSpPr>
          <p:spPr bwMode="auto">
            <a:xfrm>
              <a:off x="184393" y="1412211"/>
              <a:ext cx="7010400" cy="838200"/>
            </a:xfrm>
            <a:prstGeom prst="roundRect">
              <a:avLst>
                <a:gd name="adj" fmla="val 5961"/>
              </a:avLst>
            </a:prstGeom>
            <a:solidFill>
              <a:schemeClr val="bg1"/>
            </a:solidFill>
            <a:ln w="19050">
              <a:solidFill>
                <a:srgbClr val="800000"/>
              </a:solidFill>
              <a:prstDash val="sysDash"/>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pic>
          <p:nvPicPr>
            <p:cNvPr id="26" name="Picture 25">
              <a:extLst>
                <a:ext uri="{FF2B5EF4-FFF2-40B4-BE49-F238E27FC236}">
                  <a16:creationId xmlns:a16="http://schemas.microsoft.com/office/drawing/2014/main" id="{DD604748-C7CF-4AA9-84EB-A4FF8CEF0B14}"/>
                </a:ext>
              </a:extLst>
            </p:cNvPr>
            <p:cNvPicPr>
              <a:picLocks noChangeAspect="1"/>
            </p:cNvPicPr>
            <p:nvPr/>
          </p:nvPicPr>
          <p:blipFill>
            <a:blip r:embed="rId3"/>
            <a:stretch>
              <a:fillRect/>
            </a:stretch>
          </p:blipFill>
          <p:spPr>
            <a:xfrm>
              <a:off x="285459" y="1553363"/>
              <a:ext cx="6791325" cy="590550"/>
            </a:xfrm>
            <a:prstGeom prst="rect">
              <a:avLst/>
            </a:prstGeom>
          </p:spPr>
        </p:pic>
      </p:grpSp>
    </p:spTree>
    <p:extLst>
      <p:ext uri="{BB962C8B-B14F-4D97-AF65-F5344CB8AC3E}">
        <p14:creationId xmlns:p14="http://schemas.microsoft.com/office/powerpoint/2010/main" val="352629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3C1D59-74C6-4249-9F2E-D8F5AF7428EB}"/>
              </a:ext>
            </a:extLst>
          </p:cNvPr>
          <p:cNvSpPr/>
          <p:nvPr/>
        </p:nvSpPr>
        <p:spPr bwMode="auto">
          <a:xfrm>
            <a:off x="3236912" y="6629400"/>
            <a:ext cx="34290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LATENT VARIABLE MODEL</a:t>
            </a:r>
          </a:p>
        </p:txBody>
      </p:sp>
      <p:sp>
        <p:nvSpPr>
          <p:cNvPr id="3" name="Rectangle 2">
            <a:extLst>
              <a:ext uri="{FF2B5EF4-FFF2-40B4-BE49-F238E27FC236}">
                <a16:creationId xmlns:a16="http://schemas.microsoft.com/office/drawing/2014/main" id="{4E1BB865-6403-4532-A26C-4BA90F58E769}"/>
              </a:ext>
            </a:extLst>
          </p:cNvPr>
          <p:cNvSpPr/>
          <p:nvPr/>
        </p:nvSpPr>
        <p:spPr bwMode="auto">
          <a:xfrm>
            <a:off x="303212" y="76200"/>
            <a:ext cx="8867776" cy="304800"/>
          </a:xfrm>
          <a:prstGeom prst="rect">
            <a:avLst/>
          </a:prstGeom>
          <a:solidFill>
            <a:srgbClr val="CBD3D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rPr>
              <a:t>PRINCIPLE COMPONENT REGRESSION (PCR)</a:t>
            </a:r>
            <a:endParaRPr lang="en-US" sz="1200" b="1" dirty="0">
              <a:solidFill>
                <a:schemeClr val="tx1"/>
              </a:solidFill>
              <a:latin typeface="+mn-lt"/>
              <a:ea typeface="+mn-ea"/>
              <a:cs typeface="+mn-cs"/>
            </a:endParaRPr>
          </a:p>
        </p:txBody>
      </p:sp>
      <p:sp>
        <p:nvSpPr>
          <p:cNvPr id="8" name="Rectangle 7">
            <a:extLst>
              <a:ext uri="{FF2B5EF4-FFF2-40B4-BE49-F238E27FC236}">
                <a16:creationId xmlns:a16="http://schemas.microsoft.com/office/drawing/2014/main" id="{03E54404-2E30-47AB-BDAA-62BEB021B3BD}"/>
              </a:ext>
            </a:extLst>
          </p:cNvPr>
          <p:cNvSpPr/>
          <p:nvPr/>
        </p:nvSpPr>
        <p:spPr bwMode="auto">
          <a:xfrm>
            <a:off x="5739240" y="826865"/>
            <a:ext cx="3431748" cy="719744"/>
          </a:xfrm>
          <a:prstGeom prst="rect">
            <a:avLst/>
          </a:prstGeom>
          <a:solidFill>
            <a:schemeClr val="bg1">
              <a:lumMod val="95000"/>
            </a:schemeClr>
          </a:solidFill>
          <a:ln w="19050">
            <a:solidFill>
              <a:srgbClr val="00206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000" dirty="0">
                <a:solidFill>
                  <a:schemeClr val="tx1"/>
                </a:solidFill>
              </a:rPr>
              <a:t>Having all 16 components in the model doesn’t make sense as that would be same as having all independent variable in the model </a:t>
            </a:r>
            <a:endParaRPr lang="en-US" sz="1000" b="0" dirty="0">
              <a:solidFill>
                <a:schemeClr val="tx1"/>
              </a:solidFill>
              <a:latin typeface="+mn-lt"/>
              <a:ea typeface="+mn-ea"/>
              <a:cs typeface="+mn-cs"/>
            </a:endParaRPr>
          </a:p>
        </p:txBody>
      </p:sp>
      <p:sp>
        <p:nvSpPr>
          <p:cNvPr id="9" name="Rectangle 8">
            <a:extLst>
              <a:ext uri="{FF2B5EF4-FFF2-40B4-BE49-F238E27FC236}">
                <a16:creationId xmlns:a16="http://schemas.microsoft.com/office/drawing/2014/main" id="{C193AE53-5FA5-4E44-AE5E-7E811C9C3D08}"/>
              </a:ext>
            </a:extLst>
          </p:cNvPr>
          <p:cNvSpPr/>
          <p:nvPr/>
        </p:nvSpPr>
        <p:spPr bwMode="auto">
          <a:xfrm>
            <a:off x="5739240" y="2051683"/>
            <a:ext cx="3431748" cy="719744"/>
          </a:xfrm>
          <a:prstGeom prst="rect">
            <a:avLst/>
          </a:prstGeom>
          <a:solidFill>
            <a:schemeClr val="bg1">
              <a:lumMod val="95000"/>
            </a:schemeClr>
          </a:solidFill>
          <a:ln w="19050">
            <a:solidFill>
              <a:srgbClr val="00206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000" dirty="0">
                <a:solidFill>
                  <a:schemeClr val="tx1"/>
                </a:solidFill>
              </a:rPr>
              <a:t>Cross validation error is least for 4 components and R-squared is maximum for the same value</a:t>
            </a:r>
            <a:endParaRPr lang="en-US" sz="1000" b="0" dirty="0">
              <a:solidFill>
                <a:schemeClr val="tx1"/>
              </a:solidFill>
              <a:latin typeface="+mn-lt"/>
              <a:ea typeface="+mn-ea"/>
              <a:cs typeface="+mn-cs"/>
            </a:endParaRPr>
          </a:p>
        </p:txBody>
      </p:sp>
      <p:sp>
        <p:nvSpPr>
          <p:cNvPr id="10" name="Rectangle 9">
            <a:extLst>
              <a:ext uri="{FF2B5EF4-FFF2-40B4-BE49-F238E27FC236}">
                <a16:creationId xmlns:a16="http://schemas.microsoft.com/office/drawing/2014/main" id="{9EEA066C-0EFA-41BA-B504-2BA5772CD490}"/>
              </a:ext>
            </a:extLst>
          </p:cNvPr>
          <p:cNvSpPr/>
          <p:nvPr/>
        </p:nvSpPr>
        <p:spPr bwMode="auto">
          <a:xfrm>
            <a:off x="5739240" y="3276501"/>
            <a:ext cx="3431748" cy="719744"/>
          </a:xfrm>
          <a:prstGeom prst="rect">
            <a:avLst/>
          </a:prstGeom>
          <a:solidFill>
            <a:schemeClr val="bg1">
              <a:lumMod val="95000"/>
            </a:schemeClr>
          </a:solidFill>
          <a:ln w="19050">
            <a:solidFill>
              <a:srgbClr val="00206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000" b="0" dirty="0">
                <a:solidFill>
                  <a:schemeClr val="tx1"/>
                </a:solidFill>
                <a:latin typeface="+mn-lt"/>
                <a:ea typeface="+mn-ea"/>
                <a:cs typeface="+mn-cs"/>
              </a:rPr>
              <a:t>A little higher than 90% of variance gets explained if 5 components are considered with RMSE and MSE similar as for 6 components</a:t>
            </a:r>
          </a:p>
        </p:txBody>
      </p:sp>
      <p:sp>
        <p:nvSpPr>
          <p:cNvPr id="11" name="Rectangle 10">
            <a:extLst>
              <a:ext uri="{FF2B5EF4-FFF2-40B4-BE49-F238E27FC236}">
                <a16:creationId xmlns:a16="http://schemas.microsoft.com/office/drawing/2014/main" id="{0731771C-2DCB-4F78-A76C-EA045F9AE2F0}"/>
              </a:ext>
            </a:extLst>
          </p:cNvPr>
          <p:cNvSpPr/>
          <p:nvPr/>
        </p:nvSpPr>
        <p:spPr bwMode="auto">
          <a:xfrm>
            <a:off x="5739240" y="4522565"/>
            <a:ext cx="3431748" cy="719744"/>
          </a:xfrm>
          <a:prstGeom prst="rect">
            <a:avLst/>
          </a:prstGeom>
          <a:solidFill>
            <a:schemeClr val="bg1">
              <a:lumMod val="95000"/>
            </a:schemeClr>
          </a:solidFill>
          <a:ln w="19050">
            <a:solidFill>
              <a:srgbClr val="00206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000" b="0" dirty="0">
                <a:solidFill>
                  <a:schemeClr val="tx1"/>
                </a:solidFill>
                <a:latin typeface="+mn-lt"/>
                <a:ea typeface="+mn-ea"/>
                <a:cs typeface="+mn-cs"/>
              </a:rPr>
              <a:t>Let’s build model by considering only 5 components in the model</a:t>
            </a:r>
          </a:p>
        </p:txBody>
      </p:sp>
      <p:sp>
        <p:nvSpPr>
          <p:cNvPr id="12" name="Plus Sign 11">
            <a:extLst>
              <a:ext uri="{FF2B5EF4-FFF2-40B4-BE49-F238E27FC236}">
                <a16:creationId xmlns:a16="http://schemas.microsoft.com/office/drawing/2014/main" id="{1568991E-A56F-4E7B-9EE6-C7BBF69C2B48}"/>
              </a:ext>
            </a:extLst>
          </p:cNvPr>
          <p:cNvSpPr/>
          <p:nvPr/>
        </p:nvSpPr>
        <p:spPr bwMode="auto">
          <a:xfrm>
            <a:off x="7264614" y="1619268"/>
            <a:ext cx="381000" cy="359756"/>
          </a:xfrm>
          <a:prstGeom prst="mathPlus">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3" name="Plus Sign 12">
            <a:extLst>
              <a:ext uri="{FF2B5EF4-FFF2-40B4-BE49-F238E27FC236}">
                <a16:creationId xmlns:a16="http://schemas.microsoft.com/office/drawing/2014/main" id="{E067A709-CE21-4352-8407-FD28727C6FBD}"/>
              </a:ext>
            </a:extLst>
          </p:cNvPr>
          <p:cNvSpPr/>
          <p:nvPr/>
        </p:nvSpPr>
        <p:spPr bwMode="auto">
          <a:xfrm>
            <a:off x="7264614" y="2844086"/>
            <a:ext cx="381000" cy="359756"/>
          </a:xfrm>
          <a:prstGeom prst="mathPlus">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4" name="Equals 13">
            <a:extLst>
              <a:ext uri="{FF2B5EF4-FFF2-40B4-BE49-F238E27FC236}">
                <a16:creationId xmlns:a16="http://schemas.microsoft.com/office/drawing/2014/main" id="{D73766EF-A826-44C6-ABE4-1F0BAC747ADD}"/>
              </a:ext>
            </a:extLst>
          </p:cNvPr>
          <p:cNvSpPr/>
          <p:nvPr/>
        </p:nvSpPr>
        <p:spPr bwMode="auto">
          <a:xfrm rot="16200000">
            <a:off x="7264614" y="4041426"/>
            <a:ext cx="381000" cy="435956"/>
          </a:xfrm>
          <a:prstGeom prst="mathEqual">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5" name="Rectangle 14">
            <a:extLst>
              <a:ext uri="{FF2B5EF4-FFF2-40B4-BE49-F238E27FC236}">
                <a16:creationId xmlns:a16="http://schemas.microsoft.com/office/drawing/2014/main" id="{68B72336-A118-41DB-96FA-D49397211BEB}"/>
              </a:ext>
            </a:extLst>
          </p:cNvPr>
          <p:cNvSpPr/>
          <p:nvPr/>
        </p:nvSpPr>
        <p:spPr bwMode="auto">
          <a:xfrm>
            <a:off x="5739240" y="5558345"/>
            <a:ext cx="3431748" cy="719744"/>
          </a:xfrm>
          <a:prstGeom prst="rect">
            <a:avLst/>
          </a:prstGeom>
          <a:solidFill>
            <a:srgbClr val="D8CBCB"/>
          </a:solidFill>
          <a:ln w="19050">
            <a:solidFill>
              <a:srgbClr val="800000"/>
            </a:solidFill>
            <a:prstDash val="solid"/>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000" b="1" dirty="0">
                <a:solidFill>
                  <a:schemeClr val="tx1"/>
                </a:solidFill>
                <a:latin typeface="+mn-lt"/>
                <a:ea typeface="+mn-ea"/>
                <a:cs typeface="+mn-cs"/>
              </a:rPr>
              <a:t>Similar subjectivity while interpreting the model summary would be required to identify desired number of components to be considered</a:t>
            </a:r>
          </a:p>
        </p:txBody>
      </p:sp>
      <p:grpSp>
        <p:nvGrpSpPr>
          <p:cNvPr id="28" name="Group 27">
            <a:extLst>
              <a:ext uri="{FF2B5EF4-FFF2-40B4-BE49-F238E27FC236}">
                <a16:creationId xmlns:a16="http://schemas.microsoft.com/office/drawing/2014/main" id="{724A862D-F5DE-4348-A5E9-C0198276C213}"/>
              </a:ext>
            </a:extLst>
          </p:cNvPr>
          <p:cNvGrpSpPr/>
          <p:nvPr/>
        </p:nvGrpSpPr>
        <p:grpSpPr>
          <a:xfrm>
            <a:off x="303212" y="462840"/>
            <a:ext cx="5300419" cy="6025322"/>
            <a:chOff x="303212" y="462840"/>
            <a:chExt cx="5300419" cy="6025322"/>
          </a:xfrm>
        </p:grpSpPr>
        <p:sp>
          <p:nvSpPr>
            <p:cNvPr id="6" name="Rectangle: Rounded Corners 5">
              <a:extLst>
                <a:ext uri="{FF2B5EF4-FFF2-40B4-BE49-F238E27FC236}">
                  <a16:creationId xmlns:a16="http://schemas.microsoft.com/office/drawing/2014/main" id="{4B565EC9-C6D4-47BC-A8E3-01AAE2F80EC8}"/>
                </a:ext>
              </a:extLst>
            </p:cNvPr>
            <p:cNvSpPr/>
            <p:nvPr/>
          </p:nvSpPr>
          <p:spPr bwMode="auto">
            <a:xfrm>
              <a:off x="303212" y="462840"/>
              <a:ext cx="5300419" cy="6025322"/>
            </a:xfrm>
            <a:prstGeom prst="roundRect">
              <a:avLst>
                <a:gd name="adj" fmla="val 3307"/>
              </a:avLst>
            </a:prstGeom>
            <a:solidFill>
              <a:schemeClr val="bg1"/>
            </a:solidFill>
            <a:ln w="19050">
              <a:solidFill>
                <a:srgbClr val="800000"/>
              </a:solidFill>
              <a:prstDash val="sysDash"/>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latin typeface="+mn-lt"/>
                  <a:ea typeface="+mn-ea"/>
                  <a:cs typeface="+mn-cs"/>
                </a:rPr>
                <a:t>Selecting Number of Components</a:t>
              </a:r>
            </a:p>
          </p:txBody>
        </p:sp>
        <p:pic>
          <p:nvPicPr>
            <p:cNvPr id="27" name="Picture 26">
              <a:extLst>
                <a:ext uri="{FF2B5EF4-FFF2-40B4-BE49-F238E27FC236}">
                  <a16:creationId xmlns:a16="http://schemas.microsoft.com/office/drawing/2014/main" id="{CE84F18D-DD9A-4542-8DEA-FBB5C9447F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997" y="826865"/>
              <a:ext cx="4286848" cy="5495332"/>
            </a:xfrm>
            <a:prstGeom prst="rect">
              <a:avLst/>
            </a:prstGeom>
          </p:spPr>
        </p:pic>
      </p:grpSp>
      <p:graphicFrame>
        <p:nvGraphicFramePr>
          <p:cNvPr id="29" name="Object 28">
            <a:extLst>
              <a:ext uri="{FF2B5EF4-FFF2-40B4-BE49-F238E27FC236}">
                <a16:creationId xmlns:a16="http://schemas.microsoft.com/office/drawing/2014/main" id="{49B76FCF-2303-4CE8-AFF0-39A556192E5C}"/>
              </a:ext>
            </a:extLst>
          </p:cNvPr>
          <p:cNvGraphicFramePr>
            <a:graphicFrameLocks noChangeAspect="1"/>
          </p:cNvGraphicFramePr>
          <p:nvPr>
            <p:extLst>
              <p:ext uri="{D42A27DB-BD31-4B8C-83A1-F6EECF244321}">
                <p14:modId xmlns:p14="http://schemas.microsoft.com/office/powerpoint/2010/main" val="3609130249"/>
              </p:ext>
            </p:extLst>
          </p:nvPr>
        </p:nvGraphicFramePr>
        <p:xfrm>
          <a:off x="8789988" y="6322197"/>
          <a:ext cx="914400" cy="771525"/>
        </p:xfrm>
        <a:graphic>
          <a:graphicData uri="http://schemas.openxmlformats.org/presentationml/2006/ole">
            <mc:AlternateContent xmlns:mc="http://schemas.openxmlformats.org/markup-compatibility/2006">
              <mc:Choice xmlns:v="urn:schemas-microsoft-com:vml" Requires="v">
                <p:oleObj spid="_x0000_s1160283" name="Packager Shell Object" showAsIcon="1" r:id="rId4" imgW="914400" imgH="771480" progId="Package">
                  <p:embed/>
                </p:oleObj>
              </mc:Choice>
              <mc:Fallback>
                <p:oleObj name="Packager Shell Object" showAsIcon="1" r:id="rId4" imgW="914400" imgH="771480" progId="Package">
                  <p:embed/>
                  <p:pic>
                    <p:nvPicPr>
                      <p:cNvPr id="0" name=""/>
                      <p:cNvPicPr/>
                      <p:nvPr/>
                    </p:nvPicPr>
                    <p:blipFill>
                      <a:blip r:embed="rId5"/>
                      <a:stretch>
                        <a:fillRect/>
                      </a:stretch>
                    </p:blipFill>
                    <p:spPr>
                      <a:xfrm>
                        <a:off x="8789988" y="6322197"/>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670448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BC1C69-9307-4B2C-BB29-5CAFB53822FE}"/>
              </a:ext>
            </a:extLst>
          </p:cNvPr>
          <p:cNvSpPr/>
          <p:nvPr/>
        </p:nvSpPr>
        <p:spPr bwMode="auto">
          <a:xfrm>
            <a:off x="3236912" y="6629400"/>
            <a:ext cx="34290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LATENT VARIABLE MODEL</a:t>
            </a:r>
          </a:p>
        </p:txBody>
      </p:sp>
      <p:sp>
        <p:nvSpPr>
          <p:cNvPr id="3" name="Rectangle 2">
            <a:extLst>
              <a:ext uri="{FF2B5EF4-FFF2-40B4-BE49-F238E27FC236}">
                <a16:creationId xmlns:a16="http://schemas.microsoft.com/office/drawing/2014/main" id="{34E6F246-DA4D-408B-91FF-84A5A7785FB8}"/>
              </a:ext>
            </a:extLst>
          </p:cNvPr>
          <p:cNvSpPr/>
          <p:nvPr/>
        </p:nvSpPr>
        <p:spPr bwMode="auto">
          <a:xfrm>
            <a:off x="303212" y="76200"/>
            <a:ext cx="8867776" cy="304800"/>
          </a:xfrm>
          <a:prstGeom prst="rect">
            <a:avLst/>
          </a:prstGeom>
          <a:solidFill>
            <a:srgbClr val="CBD3D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rPr>
              <a:t>PARTIAL LEAST SQUARES (PLS)</a:t>
            </a:r>
            <a:endParaRPr lang="en-US" sz="1200" b="1" dirty="0">
              <a:solidFill>
                <a:schemeClr val="tx1"/>
              </a:solidFill>
              <a:latin typeface="+mn-lt"/>
              <a:ea typeface="+mn-ea"/>
              <a:cs typeface="+mn-cs"/>
            </a:endParaRPr>
          </a:p>
        </p:txBody>
      </p:sp>
      <p:sp>
        <p:nvSpPr>
          <p:cNvPr id="4" name="Rectangle: Rounded Corners 3">
            <a:extLst>
              <a:ext uri="{FF2B5EF4-FFF2-40B4-BE49-F238E27FC236}">
                <a16:creationId xmlns:a16="http://schemas.microsoft.com/office/drawing/2014/main" id="{DAC9FC69-B515-4DD4-8AD4-EB6C42ECC60C}"/>
              </a:ext>
            </a:extLst>
          </p:cNvPr>
          <p:cNvSpPr/>
          <p:nvPr/>
        </p:nvSpPr>
        <p:spPr bwMode="auto">
          <a:xfrm>
            <a:off x="532865" y="473065"/>
            <a:ext cx="8419985" cy="1239059"/>
          </a:xfrm>
          <a:prstGeom prst="roundRect">
            <a:avLst>
              <a:gd name="adj" fmla="val 3480"/>
            </a:avLst>
          </a:prstGeom>
          <a:solidFill>
            <a:schemeClr val="bg1"/>
          </a:solidFill>
          <a:ln w="19050">
            <a:solidFill>
              <a:srgbClr val="666666"/>
            </a:solidFill>
            <a:prstDash val="sysDash"/>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latin typeface="+mn-lt"/>
                <a:ea typeface="+mn-ea"/>
                <a:cs typeface="+mn-cs"/>
              </a:rPr>
              <a:t>Steps Involved</a:t>
            </a:r>
          </a:p>
        </p:txBody>
      </p:sp>
      <p:sp>
        <p:nvSpPr>
          <p:cNvPr id="5" name="Rectangle 4">
            <a:extLst>
              <a:ext uri="{FF2B5EF4-FFF2-40B4-BE49-F238E27FC236}">
                <a16:creationId xmlns:a16="http://schemas.microsoft.com/office/drawing/2014/main" id="{47829C09-3A53-41BD-B436-AE65777FB4CC}"/>
              </a:ext>
            </a:extLst>
          </p:cNvPr>
          <p:cNvSpPr/>
          <p:nvPr/>
        </p:nvSpPr>
        <p:spPr bwMode="auto">
          <a:xfrm>
            <a:off x="702456" y="818465"/>
            <a:ext cx="2133600" cy="726401"/>
          </a:xfrm>
          <a:prstGeom prst="rect">
            <a:avLst/>
          </a:prstGeom>
          <a:solidFill>
            <a:srgbClr val="80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b="1" dirty="0">
                <a:solidFill>
                  <a:schemeClr val="bg1"/>
                </a:solidFill>
                <a:latin typeface="+mn-lt"/>
                <a:ea typeface="+mn-ea"/>
                <a:cs typeface="+mn-cs"/>
              </a:rPr>
              <a:t>Normalize the independent variables (i.e. mean of 0 and standar</a:t>
            </a:r>
            <a:r>
              <a:rPr lang="en-US" b="1" dirty="0">
                <a:solidFill>
                  <a:schemeClr val="bg1"/>
                </a:solidFill>
              </a:rPr>
              <a:t>d deviation of 1)</a:t>
            </a:r>
            <a:endParaRPr lang="en-US"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21694F6B-8953-4387-922B-B00CE3CE74F3}"/>
              </a:ext>
            </a:extLst>
          </p:cNvPr>
          <p:cNvSpPr/>
          <p:nvPr/>
        </p:nvSpPr>
        <p:spPr bwMode="auto">
          <a:xfrm>
            <a:off x="3669023" y="818465"/>
            <a:ext cx="2133600" cy="726401"/>
          </a:xfrm>
          <a:prstGeom prst="rect">
            <a:avLst/>
          </a:prstGeom>
          <a:solidFill>
            <a:srgbClr val="80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b="1" dirty="0">
                <a:solidFill>
                  <a:schemeClr val="bg1"/>
                </a:solidFill>
                <a:latin typeface="+mn-lt"/>
                <a:ea typeface="+mn-ea"/>
                <a:cs typeface="+mn-cs"/>
              </a:rPr>
              <a:t>Identify components for X and that for Y</a:t>
            </a:r>
          </a:p>
        </p:txBody>
      </p:sp>
      <p:sp>
        <p:nvSpPr>
          <p:cNvPr id="7" name="Rectangle 6">
            <a:extLst>
              <a:ext uri="{FF2B5EF4-FFF2-40B4-BE49-F238E27FC236}">
                <a16:creationId xmlns:a16="http://schemas.microsoft.com/office/drawing/2014/main" id="{79B9C961-A1C7-4502-9BDB-98660CC91D28}"/>
              </a:ext>
            </a:extLst>
          </p:cNvPr>
          <p:cNvSpPr/>
          <p:nvPr/>
        </p:nvSpPr>
        <p:spPr bwMode="auto">
          <a:xfrm>
            <a:off x="6635589" y="818465"/>
            <a:ext cx="2133600" cy="726401"/>
          </a:xfrm>
          <a:prstGeom prst="rect">
            <a:avLst/>
          </a:prstGeom>
          <a:solidFill>
            <a:srgbClr val="80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b="1" dirty="0">
                <a:solidFill>
                  <a:schemeClr val="bg1"/>
                </a:solidFill>
                <a:latin typeface="+mn-lt"/>
                <a:ea typeface="+mn-ea"/>
                <a:cs typeface="+mn-cs"/>
              </a:rPr>
              <a:t>Reconcile the components of X and Y such that covariance of X and Y is maximum</a:t>
            </a:r>
          </a:p>
        </p:txBody>
      </p:sp>
      <p:sp>
        <p:nvSpPr>
          <p:cNvPr id="8" name="Arrow: Right 7">
            <a:extLst>
              <a:ext uri="{FF2B5EF4-FFF2-40B4-BE49-F238E27FC236}">
                <a16:creationId xmlns:a16="http://schemas.microsoft.com/office/drawing/2014/main" id="{5EBADC24-86A0-4979-BDB0-7F19ECDE41A7}"/>
              </a:ext>
            </a:extLst>
          </p:cNvPr>
          <p:cNvSpPr/>
          <p:nvPr/>
        </p:nvSpPr>
        <p:spPr bwMode="auto">
          <a:xfrm>
            <a:off x="2956335" y="1000065"/>
            <a:ext cx="592409" cy="363201"/>
          </a:xfrm>
          <a:prstGeom prst="rightArrow">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9" name="Arrow: Right 8">
            <a:extLst>
              <a:ext uri="{FF2B5EF4-FFF2-40B4-BE49-F238E27FC236}">
                <a16:creationId xmlns:a16="http://schemas.microsoft.com/office/drawing/2014/main" id="{AEA8DDBD-7CA9-4C86-9E61-622A39140537}"/>
              </a:ext>
            </a:extLst>
          </p:cNvPr>
          <p:cNvSpPr/>
          <p:nvPr/>
        </p:nvSpPr>
        <p:spPr bwMode="auto">
          <a:xfrm>
            <a:off x="5922902" y="1000065"/>
            <a:ext cx="592409" cy="363201"/>
          </a:xfrm>
          <a:prstGeom prst="rightArrow">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grpSp>
        <p:nvGrpSpPr>
          <p:cNvPr id="18" name="Group 17">
            <a:extLst>
              <a:ext uri="{FF2B5EF4-FFF2-40B4-BE49-F238E27FC236}">
                <a16:creationId xmlns:a16="http://schemas.microsoft.com/office/drawing/2014/main" id="{C4F35D7F-F99D-49B8-9FF2-D1CEDE6F94AA}"/>
              </a:ext>
            </a:extLst>
          </p:cNvPr>
          <p:cNvGrpSpPr/>
          <p:nvPr/>
        </p:nvGrpSpPr>
        <p:grpSpPr>
          <a:xfrm>
            <a:off x="167602" y="3201205"/>
            <a:ext cx="9567619" cy="3070131"/>
            <a:chOff x="167602" y="3201205"/>
            <a:chExt cx="9567619" cy="3070131"/>
          </a:xfrm>
        </p:grpSpPr>
        <p:sp>
          <p:nvSpPr>
            <p:cNvPr id="15" name="Rectangle: Rounded Corners 14">
              <a:extLst>
                <a:ext uri="{FF2B5EF4-FFF2-40B4-BE49-F238E27FC236}">
                  <a16:creationId xmlns:a16="http://schemas.microsoft.com/office/drawing/2014/main" id="{23794128-780A-4EC4-B94E-842F13555C69}"/>
                </a:ext>
              </a:extLst>
            </p:cNvPr>
            <p:cNvSpPr/>
            <p:nvPr/>
          </p:nvSpPr>
          <p:spPr bwMode="auto">
            <a:xfrm>
              <a:off x="167602" y="3201205"/>
              <a:ext cx="9567619" cy="3070131"/>
            </a:xfrm>
            <a:prstGeom prst="roundRect">
              <a:avLst>
                <a:gd name="adj" fmla="val 5961"/>
              </a:avLst>
            </a:prstGeom>
            <a:solidFill>
              <a:schemeClr val="bg1"/>
            </a:solidFill>
            <a:ln w="19050">
              <a:solidFill>
                <a:srgbClr val="800000"/>
              </a:solidFill>
              <a:prstDash val="sysDash"/>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pic>
          <p:nvPicPr>
            <p:cNvPr id="12" name="Picture 11">
              <a:extLst>
                <a:ext uri="{FF2B5EF4-FFF2-40B4-BE49-F238E27FC236}">
                  <a16:creationId xmlns:a16="http://schemas.microsoft.com/office/drawing/2014/main" id="{7BAAA33B-4C82-4AE8-B2B7-5E788DF973E8}"/>
                </a:ext>
              </a:extLst>
            </p:cNvPr>
            <p:cNvPicPr>
              <a:picLocks noChangeAspect="1"/>
            </p:cNvPicPr>
            <p:nvPr/>
          </p:nvPicPr>
          <p:blipFill>
            <a:blip r:embed="rId2"/>
            <a:stretch>
              <a:fillRect/>
            </a:stretch>
          </p:blipFill>
          <p:spPr>
            <a:xfrm>
              <a:off x="323836" y="3425330"/>
              <a:ext cx="9255150" cy="2621879"/>
            </a:xfrm>
            <a:prstGeom prst="rect">
              <a:avLst/>
            </a:prstGeom>
          </p:spPr>
        </p:pic>
      </p:grpSp>
      <p:grpSp>
        <p:nvGrpSpPr>
          <p:cNvPr id="17" name="Group 16">
            <a:extLst>
              <a:ext uri="{FF2B5EF4-FFF2-40B4-BE49-F238E27FC236}">
                <a16:creationId xmlns:a16="http://schemas.microsoft.com/office/drawing/2014/main" id="{9F94439E-F932-4A0F-B2FA-28A3B4EE5503}"/>
              </a:ext>
            </a:extLst>
          </p:cNvPr>
          <p:cNvGrpSpPr/>
          <p:nvPr/>
        </p:nvGrpSpPr>
        <p:grpSpPr>
          <a:xfrm>
            <a:off x="299112" y="1932082"/>
            <a:ext cx="5947700" cy="838200"/>
            <a:chOff x="299112" y="1932082"/>
            <a:chExt cx="5947700" cy="838200"/>
          </a:xfrm>
        </p:grpSpPr>
        <p:sp>
          <p:nvSpPr>
            <p:cNvPr id="14" name="Rectangle: Rounded Corners 13">
              <a:extLst>
                <a:ext uri="{FF2B5EF4-FFF2-40B4-BE49-F238E27FC236}">
                  <a16:creationId xmlns:a16="http://schemas.microsoft.com/office/drawing/2014/main" id="{337175AA-07B5-494B-A5E8-22621D79CADE}"/>
                </a:ext>
              </a:extLst>
            </p:cNvPr>
            <p:cNvSpPr/>
            <p:nvPr/>
          </p:nvSpPr>
          <p:spPr bwMode="auto">
            <a:xfrm>
              <a:off x="299112" y="1932082"/>
              <a:ext cx="5947700" cy="838200"/>
            </a:xfrm>
            <a:prstGeom prst="roundRect">
              <a:avLst>
                <a:gd name="adj" fmla="val 5961"/>
              </a:avLst>
            </a:prstGeom>
            <a:solidFill>
              <a:schemeClr val="bg1"/>
            </a:solidFill>
            <a:ln w="19050">
              <a:solidFill>
                <a:srgbClr val="800000"/>
              </a:solidFill>
              <a:prstDash val="sysDash"/>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pic>
          <p:nvPicPr>
            <p:cNvPr id="13" name="Picture 12">
              <a:extLst>
                <a:ext uri="{FF2B5EF4-FFF2-40B4-BE49-F238E27FC236}">
                  <a16:creationId xmlns:a16="http://schemas.microsoft.com/office/drawing/2014/main" id="{8003AD5A-4001-44F0-A764-881F18DBD608}"/>
                </a:ext>
              </a:extLst>
            </p:cNvPr>
            <p:cNvPicPr>
              <a:picLocks noChangeAspect="1"/>
            </p:cNvPicPr>
            <p:nvPr/>
          </p:nvPicPr>
          <p:blipFill>
            <a:blip r:embed="rId3"/>
            <a:stretch>
              <a:fillRect/>
            </a:stretch>
          </p:blipFill>
          <p:spPr>
            <a:xfrm>
              <a:off x="313347" y="2104376"/>
              <a:ext cx="5781675" cy="581025"/>
            </a:xfrm>
            <a:prstGeom prst="rect">
              <a:avLst/>
            </a:prstGeom>
          </p:spPr>
        </p:pic>
      </p:grpSp>
      <p:sp>
        <p:nvSpPr>
          <p:cNvPr id="16" name="Arrow: Down 15">
            <a:extLst>
              <a:ext uri="{FF2B5EF4-FFF2-40B4-BE49-F238E27FC236}">
                <a16:creationId xmlns:a16="http://schemas.microsoft.com/office/drawing/2014/main" id="{2729BB84-0425-4D0F-9B97-C61D4A767B17}"/>
              </a:ext>
            </a:extLst>
          </p:cNvPr>
          <p:cNvSpPr/>
          <p:nvPr/>
        </p:nvSpPr>
        <p:spPr bwMode="auto">
          <a:xfrm>
            <a:off x="2589212" y="2852135"/>
            <a:ext cx="1523999" cy="292189"/>
          </a:xfrm>
          <a:prstGeom prst="downArrow">
            <a:avLst>
              <a:gd name="adj1" fmla="val 79374"/>
              <a:gd name="adj2" fmla="val 43406"/>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000" b="0" dirty="0">
                <a:solidFill>
                  <a:schemeClr val="bg1"/>
                </a:solidFill>
                <a:latin typeface="+mn-lt"/>
                <a:ea typeface="+mn-ea"/>
                <a:cs typeface="+mn-cs"/>
              </a:rPr>
              <a:t>Model Summary</a:t>
            </a:r>
          </a:p>
        </p:txBody>
      </p:sp>
    </p:spTree>
    <p:extLst>
      <p:ext uri="{BB962C8B-B14F-4D97-AF65-F5344CB8AC3E}">
        <p14:creationId xmlns:p14="http://schemas.microsoft.com/office/powerpoint/2010/main" val="264416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6C8C9C-8120-43CD-A2FA-2EF3FF7D8FD6}"/>
              </a:ext>
            </a:extLst>
          </p:cNvPr>
          <p:cNvSpPr/>
          <p:nvPr/>
        </p:nvSpPr>
        <p:spPr bwMode="auto">
          <a:xfrm>
            <a:off x="3236912" y="6629400"/>
            <a:ext cx="34290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LATENT VARIABLE MODEL</a:t>
            </a:r>
          </a:p>
        </p:txBody>
      </p:sp>
      <p:sp>
        <p:nvSpPr>
          <p:cNvPr id="3" name="Rectangle 2">
            <a:extLst>
              <a:ext uri="{FF2B5EF4-FFF2-40B4-BE49-F238E27FC236}">
                <a16:creationId xmlns:a16="http://schemas.microsoft.com/office/drawing/2014/main" id="{08906654-D296-41F0-BC93-E78C0E14100A}"/>
              </a:ext>
            </a:extLst>
          </p:cNvPr>
          <p:cNvSpPr/>
          <p:nvPr/>
        </p:nvSpPr>
        <p:spPr bwMode="auto">
          <a:xfrm>
            <a:off x="303212" y="76200"/>
            <a:ext cx="8867776" cy="304800"/>
          </a:xfrm>
          <a:prstGeom prst="rect">
            <a:avLst/>
          </a:prstGeom>
          <a:solidFill>
            <a:srgbClr val="CBD3D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rPr>
              <a:t>PARTIAL LEAST SQUARES (PLS)</a:t>
            </a:r>
            <a:endParaRPr lang="en-US" sz="1200" b="1" dirty="0">
              <a:solidFill>
                <a:schemeClr val="tx1"/>
              </a:solidFill>
              <a:latin typeface="+mn-lt"/>
              <a:ea typeface="+mn-ea"/>
              <a:cs typeface="+mn-cs"/>
            </a:endParaRPr>
          </a:p>
        </p:txBody>
      </p:sp>
      <p:grpSp>
        <p:nvGrpSpPr>
          <p:cNvPr id="7" name="Group 6">
            <a:extLst>
              <a:ext uri="{FF2B5EF4-FFF2-40B4-BE49-F238E27FC236}">
                <a16:creationId xmlns:a16="http://schemas.microsoft.com/office/drawing/2014/main" id="{7B5E9CC8-F0DB-4AED-8C8F-D18C96C472E4}"/>
              </a:ext>
            </a:extLst>
          </p:cNvPr>
          <p:cNvGrpSpPr/>
          <p:nvPr/>
        </p:nvGrpSpPr>
        <p:grpSpPr>
          <a:xfrm>
            <a:off x="303212" y="462840"/>
            <a:ext cx="5300419" cy="6025322"/>
            <a:chOff x="303212" y="462840"/>
            <a:chExt cx="5300419" cy="6025322"/>
          </a:xfrm>
        </p:grpSpPr>
        <p:sp>
          <p:nvSpPr>
            <p:cNvPr id="6" name="Rectangle: Rounded Corners 5">
              <a:extLst>
                <a:ext uri="{FF2B5EF4-FFF2-40B4-BE49-F238E27FC236}">
                  <a16:creationId xmlns:a16="http://schemas.microsoft.com/office/drawing/2014/main" id="{10A4F00A-788D-4E05-AD69-08C8DB8C3D2F}"/>
                </a:ext>
              </a:extLst>
            </p:cNvPr>
            <p:cNvSpPr/>
            <p:nvPr/>
          </p:nvSpPr>
          <p:spPr bwMode="auto">
            <a:xfrm>
              <a:off x="303212" y="462840"/>
              <a:ext cx="5300419" cy="6025322"/>
            </a:xfrm>
            <a:prstGeom prst="roundRect">
              <a:avLst>
                <a:gd name="adj" fmla="val 3307"/>
              </a:avLst>
            </a:prstGeom>
            <a:solidFill>
              <a:schemeClr val="bg1"/>
            </a:solidFill>
            <a:ln w="19050">
              <a:solidFill>
                <a:srgbClr val="800000"/>
              </a:solidFill>
              <a:prstDash val="sysDash"/>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latin typeface="+mn-lt"/>
                  <a:ea typeface="+mn-ea"/>
                  <a:cs typeface="+mn-cs"/>
                </a:rPr>
                <a:t>Selecting Number of Components</a:t>
              </a:r>
            </a:p>
          </p:txBody>
        </p:sp>
        <p:pic>
          <p:nvPicPr>
            <p:cNvPr id="5" name="Picture 4">
              <a:extLst>
                <a:ext uri="{FF2B5EF4-FFF2-40B4-BE49-F238E27FC236}">
                  <a16:creationId xmlns:a16="http://schemas.microsoft.com/office/drawing/2014/main" id="{AC8FECC0-8D71-46E6-A9AF-670B9F0F7D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282" y="805874"/>
              <a:ext cx="3858278" cy="5624512"/>
            </a:xfrm>
            <a:prstGeom prst="rect">
              <a:avLst/>
            </a:prstGeom>
          </p:spPr>
        </p:pic>
      </p:grpSp>
      <p:sp>
        <p:nvSpPr>
          <p:cNvPr id="8" name="Rectangle 7">
            <a:extLst>
              <a:ext uri="{FF2B5EF4-FFF2-40B4-BE49-F238E27FC236}">
                <a16:creationId xmlns:a16="http://schemas.microsoft.com/office/drawing/2014/main" id="{32423ADF-CF2E-4547-A579-9EB8FC27623E}"/>
              </a:ext>
            </a:extLst>
          </p:cNvPr>
          <p:cNvSpPr/>
          <p:nvPr/>
        </p:nvSpPr>
        <p:spPr bwMode="auto">
          <a:xfrm>
            <a:off x="5815440" y="797645"/>
            <a:ext cx="3431748" cy="719744"/>
          </a:xfrm>
          <a:prstGeom prst="rect">
            <a:avLst/>
          </a:prstGeom>
          <a:solidFill>
            <a:schemeClr val="bg1">
              <a:lumMod val="95000"/>
            </a:schemeClr>
          </a:solidFill>
          <a:ln w="19050">
            <a:solidFill>
              <a:srgbClr val="00206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000" dirty="0">
                <a:solidFill>
                  <a:schemeClr val="tx1"/>
                </a:solidFill>
              </a:rPr>
              <a:t>Having all 16 components in the model doesn’t make sense as that would be same as having all independent variable in the model </a:t>
            </a:r>
            <a:endParaRPr lang="en-US" sz="1000" b="0" dirty="0">
              <a:solidFill>
                <a:schemeClr val="tx1"/>
              </a:solidFill>
              <a:latin typeface="+mn-lt"/>
              <a:ea typeface="+mn-ea"/>
              <a:cs typeface="+mn-cs"/>
            </a:endParaRPr>
          </a:p>
        </p:txBody>
      </p:sp>
      <p:sp>
        <p:nvSpPr>
          <p:cNvPr id="9" name="Rectangle 8">
            <a:extLst>
              <a:ext uri="{FF2B5EF4-FFF2-40B4-BE49-F238E27FC236}">
                <a16:creationId xmlns:a16="http://schemas.microsoft.com/office/drawing/2014/main" id="{ED0CEA74-8633-4380-A1B3-D40CF4B97526}"/>
              </a:ext>
            </a:extLst>
          </p:cNvPr>
          <p:cNvSpPr/>
          <p:nvPr/>
        </p:nvSpPr>
        <p:spPr bwMode="auto">
          <a:xfrm>
            <a:off x="5815440" y="2022463"/>
            <a:ext cx="3431748" cy="719744"/>
          </a:xfrm>
          <a:prstGeom prst="rect">
            <a:avLst/>
          </a:prstGeom>
          <a:solidFill>
            <a:schemeClr val="bg1">
              <a:lumMod val="95000"/>
            </a:schemeClr>
          </a:solidFill>
          <a:ln w="19050">
            <a:solidFill>
              <a:srgbClr val="00206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000" dirty="0">
                <a:solidFill>
                  <a:schemeClr val="tx1"/>
                </a:solidFill>
              </a:rPr>
              <a:t>Cross validation error is least for 9 components and R-squared is maximum for the same value</a:t>
            </a:r>
            <a:endParaRPr lang="en-US" sz="1000" b="0" dirty="0">
              <a:solidFill>
                <a:schemeClr val="tx1"/>
              </a:solidFill>
              <a:latin typeface="+mn-lt"/>
              <a:ea typeface="+mn-ea"/>
              <a:cs typeface="+mn-cs"/>
            </a:endParaRPr>
          </a:p>
        </p:txBody>
      </p:sp>
      <p:sp>
        <p:nvSpPr>
          <p:cNvPr id="10" name="Rectangle 9">
            <a:extLst>
              <a:ext uri="{FF2B5EF4-FFF2-40B4-BE49-F238E27FC236}">
                <a16:creationId xmlns:a16="http://schemas.microsoft.com/office/drawing/2014/main" id="{19754A4A-E66D-4A58-A74F-5A325B9781BF}"/>
              </a:ext>
            </a:extLst>
          </p:cNvPr>
          <p:cNvSpPr/>
          <p:nvPr/>
        </p:nvSpPr>
        <p:spPr bwMode="auto">
          <a:xfrm>
            <a:off x="5815440" y="3247281"/>
            <a:ext cx="3431748" cy="719744"/>
          </a:xfrm>
          <a:prstGeom prst="rect">
            <a:avLst/>
          </a:prstGeom>
          <a:solidFill>
            <a:schemeClr val="bg1">
              <a:lumMod val="95000"/>
            </a:schemeClr>
          </a:solidFill>
          <a:ln w="19050">
            <a:solidFill>
              <a:srgbClr val="00206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000" dirty="0">
                <a:solidFill>
                  <a:schemeClr val="tx1"/>
                </a:solidFill>
              </a:rPr>
              <a:t>~97%</a:t>
            </a:r>
            <a:r>
              <a:rPr lang="en-US" sz="1000" b="0" dirty="0">
                <a:solidFill>
                  <a:schemeClr val="tx1"/>
                </a:solidFill>
                <a:latin typeface="+mn-lt"/>
                <a:ea typeface="+mn-ea"/>
                <a:cs typeface="+mn-cs"/>
              </a:rPr>
              <a:t> of variance gets explained if 9 components are considered with RMSE and MSE similar as for 9 components</a:t>
            </a:r>
          </a:p>
        </p:txBody>
      </p:sp>
      <p:sp>
        <p:nvSpPr>
          <p:cNvPr id="11" name="Rectangle 10">
            <a:extLst>
              <a:ext uri="{FF2B5EF4-FFF2-40B4-BE49-F238E27FC236}">
                <a16:creationId xmlns:a16="http://schemas.microsoft.com/office/drawing/2014/main" id="{ED657593-5ABE-4BFA-A482-EFE8C5374376}"/>
              </a:ext>
            </a:extLst>
          </p:cNvPr>
          <p:cNvSpPr/>
          <p:nvPr/>
        </p:nvSpPr>
        <p:spPr bwMode="auto">
          <a:xfrm>
            <a:off x="5815440" y="4493345"/>
            <a:ext cx="3431748" cy="719744"/>
          </a:xfrm>
          <a:prstGeom prst="rect">
            <a:avLst/>
          </a:prstGeom>
          <a:solidFill>
            <a:schemeClr val="bg1">
              <a:lumMod val="95000"/>
            </a:schemeClr>
          </a:solidFill>
          <a:ln w="19050">
            <a:solidFill>
              <a:srgbClr val="00206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000" b="0" dirty="0">
                <a:solidFill>
                  <a:schemeClr val="tx1"/>
                </a:solidFill>
                <a:latin typeface="+mn-lt"/>
                <a:ea typeface="+mn-ea"/>
                <a:cs typeface="+mn-cs"/>
              </a:rPr>
              <a:t>Let’s build model by considering only 9 components in the model</a:t>
            </a:r>
          </a:p>
        </p:txBody>
      </p:sp>
      <p:sp>
        <p:nvSpPr>
          <p:cNvPr id="12" name="Plus Sign 11">
            <a:extLst>
              <a:ext uri="{FF2B5EF4-FFF2-40B4-BE49-F238E27FC236}">
                <a16:creationId xmlns:a16="http://schemas.microsoft.com/office/drawing/2014/main" id="{8D9E524C-BA6C-416C-897C-1BE79F5E2872}"/>
              </a:ext>
            </a:extLst>
          </p:cNvPr>
          <p:cNvSpPr/>
          <p:nvPr/>
        </p:nvSpPr>
        <p:spPr bwMode="auto">
          <a:xfrm>
            <a:off x="7340814" y="1590048"/>
            <a:ext cx="381000" cy="359756"/>
          </a:xfrm>
          <a:prstGeom prst="mathPlus">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3" name="Plus Sign 12">
            <a:extLst>
              <a:ext uri="{FF2B5EF4-FFF2-40B4-BE49-F238E27FC236}">
                <a16:creationId xmlns:a16="http://schemas.microsoft.com/office/drawing/2014/main" id="{F7770A7A-E349-443E-9E32-FB7760726192}"/>
              </a:ext>
            </a:extLst>
          </p:cNvPr>
          <p:cNvSpPr/>
          <p:nvPr/>
        </p:nvSpPr>
        <p:spPr bwMode="auto">
          <a:xfrm>
            <a:off x="7340814" y="2814866"/>
            <a:ext cx="381000" cy="359756"/>
          </a:xfrm>
          <a:prstGeom prst="mathPlus">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4" name="Equals 13">
            <a:extLst>
              <a:ext uri="{FF2B5EF4-FFF2-40B4-BE49-F238E27FC236}">
                <a16:creationId xmlns:a16="http://schemas.microsoft.com/office/drawing/2014/main" id="{4DBA69EC-3851-4A91-A051-4DB6AC9B489B}"/>
              </a:ext>
            </a:extLst>
          </p:cNvPr>
          <p:cNvSpPr/>
          <p:nvPr/>
        </p:nvSpPr>
        <p:spPr bwMode="auto">
          <a:xfrm rot="16200000">
            <a:off x="7340814" y="4012206"/>
            <a:ext cx="381000" cy="435956"/>
          </a:xfrm>
          <a:prstGeom prst="mathEqual">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5" name="Rectangle 14">
            <a:extLst>
              <a:ext uri="{FF2B5EF4-FFF2-40B4-BE49-F238E27FC236}">
                <a16:creationId xmlns:a16="http://schemas.microsoft.com/office/drawing/2014/main" id="{F4510642-DA07-4775-BE43-521E1DD840ED}"/>
              </a:ext>
            </a:extLst>
          </p:cNvPr>
          <p:cNvSpPr/>
          <p:nvPr/>
        </p:nvSpPr>
        <p:spPr bwMode="auto">
          <a:xfrm>
            <a:off x="5815440" y="5529125"/>
            <a:ext cx="3431748" cy="719744"/>
          </a:xfrm>
          <a:prstGeom prst="rect">
            <a:avLst/>
          </a:prstGeom>
          <a:solidFill>
            <a:srgbClr val="D8CBCB"/>
          </a:solidFill>
          <a:ln w="19050">
            <a:solidFill>
              <a:srgbClr val="800000"/>
            </a:solidFill>
            <a:prstDash val="solid"/>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000" b="1" dirty="0">
                <a:solidFill>
                  <a:schemeClr val="tx1"/>
                </a:solidFill>
                <a:latin typeface="+mn-lt"/>
                <a:ea typeface="+mn-ea"/>
                <a:cs typeface="+mn-cs"/>
              </a:rPr>
              <a:t>PLS model is 2% more accurate as compared to PCR (Overall model accuracy is not good at all - Work on it for your practice)</a:t>
            </a:r>
          </a:p>
        </p:txBody>
      </p:sp>
      <p:graphicFrame>
        <p:nvGraphicFramePr>
          <p:cNvPr id="16" name="Object 15">
            <a:extLst>
              <a:ext uri="{FF2B5EF4-FFF2-40B4-BE49-F238E27FC236}">
                <a16:creationId xmlns:a16="http://schemas.microsoft.com/office/drawing/2014/main" id="{DB4E3BB0-AC22-4EF9-BBC0-968C9B184935}"/>
              </a:ext>
            </a:extLst>
          </p:cNvPr>
          <p:cNvGraphicFramePr>
            <a:graphicFrameLocks noChangeAspect="1"/>
          </p:cNvGraphicFramePr>
          <p:nvPr>
            <p:extLst>
              <p:ext uri="{D42A27DB-BD31-4B8C-83A1-F6EECF244321}">
                <p14:modId xmlns:p14="http://schemas.microsoft.com/office/powerpoint/2010/main" val="3388407618"/>
              </p:ext>
            </p:extLst>
          </p:nvPr>
        </p:nvGraphicFramePr>
        <p:xfrm>
          <a:off x="8789988" y="6357937"/>
          <a:ext cx="914400" cy="771525"/>
        </p:xfrm>
        <a:graphic>
          <a:graphicData uri="http://schemas.openxmlformats.org/presentationml/2006/ole">
            <mc:AlternateContent xmlns:mc="http://schemas.openxmlformats.org/markup-compatibility/2006">
              <mc:Choice xmlns:v="urn:schemas-microsoft-com:vml" Requires="v">
                <p:oleObj spid="_x0000_s1161303" name="Packager Shell Object" showAsIcon="1" r:id="rId4" imgW="914400" imgH="771480" progId="Package">
                  <p:embed/>
                </p:oleObj>
              </mc:Choice>
              <mc:Fallback>
                <p:oleObj name="Packager Shell Object" showAsIcon="1" r:id="rId4" imgW="914400" imgH="771480" progId="Package">
                  <p:embed/>
                  <p:pic>
                    <p:nvPicPr>
                      <p:cNvPr id="0" name=""/>
                      <p:cNvPicPr/>
                      <p:nvPr/>
                    </p:nvPicPr>
                    <p:blipFill>
                      <a:blip r:embed="rId5"/>
                      <a:stretch>
                        <a:fillRect/>
                      </a:stretch>
                    </p:blipFill>
                    <p:spPr>
                      <a:xfrm>
                        <a:off x="8789988" y="6357937"/>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422654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Rounded Corners 66">
            <a:extLst>
              <a:ext uri="{FF2B5EF4-FFF2-40B4-BE49-F238E27FC236}">
                <a16:creationId xmlns:a16="http://schemas.microsoft.com/office/drawing/2014/main" id="{F4798288-45A5-42AE-BCAF-D267B57B9B77}"/>
              </a:ext>
            </a:extLst>
          </p:cNvPr>
          <p:cNvSpPr/>
          <p:nvPr/>
        </p:nvSpPr>
        <p:spPr bwMode="auto">
          <a:xfrm>
            <a:off x="455612" y="2537627"/>
            <a:ext cx="8991600" cy="1143000"/>
          </a:xfrm>
          <a:prstGeom prst="roundRect">
            <a:avLst/>
          </a:prstGeom>
          <a:solidFill>
            <a:schemeClr val="bg1"/>
          </a:solidFill>
          <a:ln w="19050">
            <a:solidFill>
              <a:schemeClr val="bg1">
                <a:lumMod val="75000"/>
              </a:schemeClr>
            </a:solidFill>
            <a:prstDash val="sysDash"/>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b="1" dirty="0">
                <a:solidFill>
                  <a:schemeClr val="tx1"/>
                </a:solidFill>
                <a:latin typeface="+mn-lt"/>
                <a:ea typeface="+mn-ea"/>
                <a:cs typeface="+mn-cs"/>
              </a:rPr>
              <a:t>Level 2 - Department</a:t>
            </a:r>
          </a:p>
        </p:txBody>
      </p:sp>
      <p:sp>
        <p:nvSpPr>
          <p:cNvPr id="66" name="Rectangle: Rounded Corners 65">
            <a:extLst>
              <a:ext uri="{FF2B5EF4-FFF2-40B4-BE49-F238E27FC236}">
                <a16:creationId xmlns:a16="http://schemas.microsoft.com/office/drawing/2014/main" id="{356B4E0D-EBCC-46E2-8B46-F39AA859CEA6}"/>
              </a:ext>
            </a:extLst>
          </p:cNvPr>
          <p:cNvSpPr/>
          <p:nvPr/>
        </p:nvSpPr>
        <p:spPr bwMode="auto">
          <a:xfrm>
            <a:off x="455612" y="1249345"/>
            <a:ext cx="8991600" cy="1143000"/>
          </a:xfrm>
          <a:prstGeom prst="roundRect">
            <a:avLst/>
          </a:prstGeom>
          <a:solidFill>
            <a:schemeClr val="bg1"/>
          </a:solidFill>
          <a:ln w="19050">
            <a:solidFill>
              <a:schemeClr val="bg1">
                <a:lumMod val="75000"/>
              </a:schemeClr>
            </a:solidFill>
            <a:prstDash val="sysDash"/>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b="1" dirty="0">
                <a:solidFill>
                  <a:schemeClr val="tx1"/>
                </a:solidFill>
                <a:latin typeface="+mn-lt"/>
                <a:ea typeface="+mn-ea"/>
                <a:cs typeface="+mn-cs"/>
              </a:rPr>
              <a:t>Level 1 - Companies</a:t>
            </a:r>
          </a:p>
        </p:txBody>
      </p:sp>
      <p:sp>
        <p:nvSpPr>
          <p:cNvPr id="2" name="Rectangle 1">
            <a:extLst>
              <a:ext uri="{FF2B5EF4-FFF2-40B4-BE49-F238E27FC236}">
                <a16:creationId xmlns:a16="http://schemas.microsoft.com/office/drawing/2014/main" id="{C4F949DC-A59F-43BD-A5BD-531837333789}"/>
              </a:ext>
            </a:extLst>
          </p:cNvPr>
          <p:cNvSpPr/>
          <p:nvPr/>
        </p:nvSpPr>
        <p:spPr bwMode="auto">
          <a:xfrm>
            <a:off x="3236912" y="6629400"/>
            <a:ext cx="34290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HIERARCHICAL MODEL</a:t>
            </a:r>
          </a:p>
        </p:txBody>
      </p:sp>
      <p:sp>
        <p:nvSpPr>
          <p:cNvPr id="3" name="Rectangle 2">
            <a:extLst>
              <a:ext uri="{FF2B5EF4-FFF2-40B4-BE49-F238E27FC236}">
                <a16:creationId xmlns:a16="http://schemas.microsoft.com/office/drawing/2014/main" id="{2C0B5B3E-52F5-4275-8E65-E84C398CA0C1}"/>
              </a:ext>
            </a:extLst>
          </p:cNvPr>
          <p:cNvSpPr/>
          <p:nvPr/>
        </p:nvSpPr>
        <p:spPr bwMode="auto">
          <a:xfrm>
            <a:off x="303212" y="76200"/>
            <a:ext cx="8867776" cy="914400"/>
          </a:xfrm>
          <a:prstGeom prst="rect">
            <a:avLst/>
          </a:prstGeom>
          <a:solidFill>
            <a:srgbClr val="CBD3D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rPr>
              <a:t>HIERARCHICAL MODEL</a:t>
            </a:r>
            <a:endParaRPr lang="en-US" sz="1200" b="1" dirty="0">
              <a:solidFill>
                <a:schemeClr val="tx1"/>
              </a:solidFill>
              <a:latin typeface="+mn-lt"/>
              <a:ea typeface="+mn-ea"/>
              <a:cs typeface="+mn-cs"/>
            </a:endParaRPr>
          </a:p>
        </p:txBody>
      </p:sp>
      <p:sp>
        <p:nvSpPr>
          <p:cNvPr id="4" name="Rectangle: Rounded Corners 3">
            <a:extLst>
              <a:ext uri="{FF2B5EF4-FFF2-40B4-BE49-F238E27FC236}">
                <a16:creationId xmlns:a16="http://schemas.microsoft.com/office/drawing/2014/main" id="{AC0797BA-3575-4FBB-AFAE-4847FD41207E}"/>
              </a:ext>
            </a:extLst>
          </p:cNvPr>
          <p:cNvSpPr/>
          <p:nvPr/>
        </p:nvSpPr>
        <p:spPr bwMode="auto">
          <a:xfrm>
            <a:off x="393700" y="387908"/>
            <a:ext cx="8686800" cy="536540"/>
          </a:xfrm>
          <a:prstGeom prst="roundRect">
            <a:avLst/>
          </a:prstGeom>
          <a:solidFill>
            <a:srgbClr val="666666"/>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eaLnBrk="1" hangingPunct="1">
              <a:spcBef>
                <a:spcPts val="400"/>
              </a:spcBef>
              <a:spcAft>
                <a:spcPts val="400"/>
              </a:spcAft>
              <a:buClrTx/>
            </a:pPr>
            <a:r>
              <a:rPr lang="en-US" sz="1200" b="1" dirty="0">
                <a:solidFill>
                  <a:schemeClr val="bg1"/>
                </a:solidFill>
              </a:rPr>
              <a:t>Hierarchical model are the statistical models where value of statistical parameter varies at multiple levels. These are also called as Multilevel model, nested data model, mixed effect model, random effect models etc.</a:t>
            </a:r>
            <a:endParaRPr lang="en-US" sz="1200" b="1" dirty="0">
              <a:solidFill>
                <a:schemeClr val="bg1"/>
              </a:solidFill>
              <a:latin typeface="+mn-lt"/>
              <a:ea typeface="+mn-ea"/>
              <a:cs typeface="+mn-cs"/>
            </a:endParaRPr>
          </a:p>
        </p:txBody>
      </p:sp>
      <p:pic>
        <p:nvPicPr>
          <p:cNvPr id="8" name="Picture 7">
            <a:extLst>
              <a:ext uri="{FF2B5EF4-FFF2-40B4-BE49-F238E27FC236}">
                <a16:creationId xmlns:a16="http://schemas.microsoft.com/office/drawing/2014/main" id="{F2F7C754-78E4-4611-A882-2B8EB8EAAD86}"/>
              </a:ext>
            </a:extLst>
          </p:cNvPr>
          <p:cNvPicPr>
            <a:picLocks/>
          </p:cNvPicPr>
          <p:nvPr/>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l="16096" t="15048" r="17238" b="14118"/>
          <a:stretch/>
        </p:blipFill>
        <p:spPr>
          <a:xfrm>
            <a:off x="1130726" y="1363646"/>
            <a:ext cx="914400" cy="914400"/>
          </a:xfrm>
          <a:prstGeom prst="ellipse">
            <a:avLst/>
          </a:prstGeom>
        </p:spPr>
      </p:pic>
      <p:pic>
        <p:nvPicPr>
          <p:cNvPr id="6" name="Picture 5">
            <a:extLst>
              <a:ext uri="{FF2B5EF4-FFF2-40B4-BE49-F238E27FC236}">
                <a16:creationId xmlns:a16="http://schemas.microsoft.com/office/drawing/2014/main" id="{E91A38D5-B28A-4CF6-8023-8F0B0DC53118}"/>
              </a:ext>
            </a:extLst>
          </p:cNvPr>
          <p:cNvPicPr>
            <a:picLocks/>
          </p:cNvPicPr>
          <p:nvPr/>
        </p:nvPicPr>
        <p:blipFill rotWithShape="1">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l="12583" t="15049" r="15195" b="14118"/>
          <a:stretch/>
        </p:blipFill>
        <p:spPr>
          <a:xfrm>
            <a:off x="3373050" y="1363646"/>
            <a:ext cx="914400" cy="914400"/>
          </a:xfrm>
          <a:prstGeom prst="ellipse">
            <a:avLst/>
          </a:prstGeom>
        </p:spPr>
      </p:pic>
      <p:pic>
        <p:nvPicPr>
          <p:cNvPr id="12" name="Picture 11">
            <a:extLst>
              <a:ext uri="{FF2B5EF4-FFF2-40B4-BE49-F238E27FC236}">
                <a16:creationId xmlns:a16="http://schemas.microsoft.com/office/drawing/2014/main" id="{4305B292-878F-4BDF-B4A7-AE2D84052C72}"/>
              </a:ext>
            </a:extLst>
          </p:cNvPr>
          <p:cNvPicPr>
            <a:picLocks/>
          </p:cNvPicPr>
          <p:nvPr/>
        </p:nvPicPr>
        <p:blipFill rotWithShape="1">
          <a:blip r:embed="rId4" cstate="print">
            <a:duotone>
              <a:schemeClr val="accent2">
                <a:shade val="45000"/>
                <a:satMod val="135000"/>
              </a:schemeClr>
              <a:prstClr val="white"/>
            </a:duotone>
            <a:extLst>
              <a:ext uri="{28A0092B-C50C-407E-A947-70E740481C1C}">
                <a14:useLocalDpi xmlns:a14="http://schemas.microsoft.com/office/drawing/2010/main" val="0"/>
              </a:ext>
            </a:extLst>
          </a:blip>
          <a:srcRect/>
          <a:stretch/>
        </p:blipFill>
        <p:spPr>
          <a:xfrm>
            <a:off x="5615374" y="1363646"/>
            <a:ext cx="914400" cy="914400"/>
          </a:xfrm>
          <a:prstGeom prst="ellipse">
            <a:avLst/>
          </a:prstGeom>
        </p:spPr>
      </p:pic>
      <p:pic>
        <p:nvPicPr>
          <p:cNvPr id="10" name="Picture 9">
            <a:extLst>
              <a:ext uri="{FF2B5EF4-FFF2-40B4-BE49-F238E27FC236}">
                <a16:creationId xmlns:a16="http://schemas.microsoft.com/office/drawing/2014/main" id="{6C1D1E46-4C6B-4FC8-8A93-26817E4885DD}"/>
              </a:ext>
            </a:extLst>
          </p:cNvPr>
          <p:cNvPicPr>
            <a:picLocks/>
          </p:cNvPicPr>
          <p:nvPr/>
        </p:nvPicPr>
        <p:blipFill rotWithShape="1">
          <a:blip r:embed="rId5" cstate="print">
            <a:extLst>
              <a:ext uri="{28A0092B-C50C-407E-A947-70E740481C1C}">
                <a14:useLocalDpi xmlns:a14="http://schemas.microsoft.com/office/drawing/2010/main" val="0"/>
              </a:ext>
            </a:extLst>
          </a:blip>
          <a:srcRect/>
          <a:stretch/>
        </p:blipFill>
        <p:spPr>
          <a:xfrm>
            <a:off x="7857698" y="1363646"/>
            <a:ext cx="914400" cy="914400"/>
          </a:xfrm>
          <a:prstGeom prst="ellipse">
            <a:avLst/>
          </a:prstGeom>
        </p:spPr>
      </p:pic>
      <p:sp>
        <p:nvSpPr>
          <p:cNvPr id="13" name="Rectangle 12">
            <a:extLst>
              <a:ext uri="{FF2B5EF4-FFF2-40B4-BE49-F238E27FC236}">
                <a16:creationId xmlns:a16="http://schemas.microsoft.com/office/drawing/2014/main" id="{DC2146A1-1A03-452E-9DB0-F865CDC0B370}"/>
              </a:ext>
            </a:extLst>
          </p:cNvPr>
          <p:cNvSpPr/>
          <p:nvPr/>
        </p:nvSpPr>
        <p:spPr bwMode="auto">
          <a:xfrm>
            <a:off x="693502" y="3269904"/>
            <a:ext cx="533400" cy="3048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000" b="1" dirty="0">
                <a:solidFill>
                  <a:schemeClr val="bg1"/>
                </a:solidFill>
                <a:latin typeface="+mn-lt"/>
                <a:ea typeface="+mn-ea"/>
                <a:cs typeface="+mn-cs"/>
              </a:rPr>
              <a:t>Dep1</a:t>
            </a:r>
          </a:p>
        </p:txBody>
      </p:sp>
      <p:sp>
        <p:nvSpPr>
          <p:cNvPr id="16" name="Rectangle 15">
            <a:extLst>
              <a:ext uri="{FF2B5EF4-FFF2-40B4-BE49-F238E27FC236}">
                <a16:creationId xmlns:a16="http://schemas.microsoft.com/office/drawing/2014/main" id="{52FC8001-7DFC-4828-8B68-D0E22AC3A1CB}"/>
              </a:ext>
            </a:extLst>
          </p:cNvPr>
          <p:cNvSpPr/>
          <p:nvPr/>
        </p:nvSpPr>
        <p:spPr bwMode="auto">
          <a:xfrm>
            <a:off x="1321226" y="3269904"/>
            <a:ext cx="533400" cy="3048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000" b="1" dirty="0">
                <a:solidFill>
                  <a:schemeClr val="bg1"/>
                </a:solidFill>
                <a:latin typeface="+mn-lt"/>
                <a:ea typeface="+mn-ea"/>
                <a:cs typeface="+mn-cs"/>
              </a:rPr>
              <a:t>Dep2</a:t>
            </a:r>
          </a:p>
        </p:txBody>
      </p:sp>
      <p:sp>
        <p:nvSpPr>
          <p:cNvPr id="17" name="Rectangle 16">
            <a:extLst>
              <a:ext uri="{FF2B5EF4-FFF2-40B4-BE49-F238E27FC236}">
                <a16:creationId xmlns:a16="http://schemas.microsoft.com/office/drawing/2014/main" id="{2C4C811A-0CB9-499F-A997-A3850A254DFF}"/>
              </a:ext>
            </a:extLst>
          </p:cNvPr>
          <p:cNvSpPr/>
          <p:nvPr/>
        </p:nvSpPr>
        <p:spPr bwMode="auto">
          <a:xfrm>
            <a:off x="1948950" y="3269904"/>
            <a:ext cx="533400" cy="3048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000" b="1" dirty="0">
                <a:solidFill>
                  <a:schemeClr val="bg1"/>
                </a:solidFill>
                <a:latin typeface="+mn-lt"/>
                <a:ea typeface="+mn-ea"/>
                <a:cs typeface="+mn-cs"/>
              </a:rPr>
              <a:t>Dep3</a:t>
            </a:r>
          </a:p>
        </p:txBody>
      </p:sp>
      <p:sp>
        <p:nvSpPr>
          <p:cNvPr id="18" name="Rectangle 17">
            <a:extLst>
              <a:ext uri="{FF2B5EF4-FFF2-40B4-BE49-F238E27FC236}">
                <a16:creationId xmlns:a16="http://schemas.microsoft.com/office/drawing/2014/main" id="{D23993E8-0BC5-444E-BBBB-1769AE14E9D3}"/>
              </a:ext>
            </a:extLst>
          </p:cNvPr>
          <p:cNvSpPr/>
          <p:nvPr/>
        </p:nvSpPr>
        <p:spPr bwMode="auto">
          <a:xfrm>
            <a:off x="2940090" y="3269904"/>
            <a:ext cx="533400" cy="3048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000" b="1" dirty="0">
                <a:solidFill>
                  <a:schemeClr val="bg1"/>
                </a:solidFill>
                <a:latin typeface="+mn-lt"/>
                <a:ea typeface="+mn-ea"/>
                <a:cs typeface="+mn-cs"/>
              </a:rPr>
              <a:t>Dep1</a:t>
            </a:r>
          </a:p>
        </p:txBody>
      </p:sp>
      <p:sp>
        <p:nvSpPr>
          <p:cNvPr id="19" name="Rectangle 18">
            <a:extLst>
              <a:ext uri="{FF2B5EF4-FFF2-40B4-BE49-F238E27FC236}">
                <a16:creationId xmlns:a16="http://schemas.microsoft.com/office/drawing/2014/main" id="{ADB732F7-C8EC-4762-A18B-2384034E5229}"/>
              </a:ext>
            </a:extLst>
          </p:cNvPr>
          <p:cNvSpPr/>
          <p:nvPr/>
        </p:nvSpPr>
        <p:spPr bwMode="auto">
          <a:xfrm>
            <a:off x="3563550" y="3269904"/>
            <a:ext cx="533400" cy="3048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000" b="1" dirty="0">
                <a:solidFill>
                  <a:schemeClr val="bg1"/>
                </a:solidFill>
                <a:latin typeface="+mn-lt"/>
                <a:ea typeface="+mn-ea"/>
                <a:cs typeface="+mn-cs"/>
              </a:rPr>
              <a:t>Dep2</a:t>
            </a:r>
          </a:p>
        </p:txBody>
      </p:sp>
      <p:sp>
        <p:nvSpPr>
          <p:cNvPr id="20" name="Rectangle 19">
            <a:extLst>
              <a:ext uri="{FF2B5EF4-FFF2-40B4-BE49-F238E27FC236}">
                <a16:creationId xmlns:a16="http://schemas.microsoft.com/office/drawing/2014/main" id="{A880F98D-BC00-4683-AEAB-5C43DF100647}"/>
              </a:ext>
            </a:extLst>
          </p:cNvPr>
          <p:cNvSpPr/>
          <p:nvPr/>
        </p:nvSpPr>
        <p:spPr bwMode="auto">
          <a:xfrm>
            <a:off x="4191274" y="3269904"/>
            <a:ext cx="533400" cy="3048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000" b="1" dirty="0">
                <a:solidFill>
                  <a:schemeClr val="bg1"/>
                </a:solidFill>
                <a:latin typeface="+mn-lt"/>
                <a:ea typeface="+mn-ea"/>
                <a:cs typeface="+mn-cs"/>
              </a:rPr>
              <a:t>Dep3</a:t>
            </a:r>
          </a:p>
        </p:txBody>
      </p:sp>
      <p:sp>
        <p:nvSpPr>
          <p:cNvPr id="21" name="Rectangle 20">
            <a:extLst>
              <a:ext uri="{FF2B5EF4-FFF2-40B4-BE49-F238E27FC236}">
                <a16:creationId xmlns:a16="http://schemas.microsoft.com/office/drawing/2014/main" id="{BB51549C-0EE8-4BD0-B87A-8DA31B9CD10F}"/>
              </a:ext>
            </a:extLst>
          </p:cNvPr>
          <p:cNvSpPr/>
          <p:nvPr/>
        </p:nvSpPr>
        <p:spPr bwMode="auto">
          <a:xfrm>
            <a:off x="5182414" y="3269904"/>
            <a:ext cx="533400" cy="3048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000" b="1" dirty="0">
                <a:solidFill>
                  <a:schemeClr val="bg1"/>
                </a:solidFill>
                <a:latin typeface="+mn-lt"/>
                <a:ea typeface="+mn-ea"/>
                <a:cs typeface="+mn-cs"/>
              </a:rPr>
              <a:t>Dep1</a:t>
            </a:r>
          </a:p>
        </p:txBody>
      </p:sp>
      <p:sp>
        <p:nvSpPr>
          <p:cNvPr id="22" name="Rectangle 21">
            <a:extLst>
              <a:ext uri="{FF2B5EF4-FFF2-40B4-BE49-F238E27FC236}">
                <a16:creationId xmlns:a16="http://schemas.microsoft.com/office/drawing/2014/main" id="{4374062C-E3F7-4428-BF31-4CC8C8620F70}"/>
              </a:ext>
            </a:extLst>
          </p:cNvPr>
          <p:cNvSpPr/>
          <p:nvPr/>
        </p:nvSpPr>
        <p:spPr bwMode="auto">
          <a:xfrm>
            <a:off x="5805874" y="3269904"/>
            <a:ext cx="533400" cy="3048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000" b="1" dirty="0">
                <a:solidFill>
                  <a:schemeClr val="bg1"/>
                </a:solidFill>
                <a:latin typeface="+mn-lt"/>
                <a:ea typeface="+mn-ea"/>
                <a:cs typeface="+mn-cs"/>
              </a:rPr>
              <a:t>Dep2</a:t>
            </a:r>
          </a:p>
        </p:txBody>
      </p:sp>
      <p:sp>
        <p:nvSpPr>
          <p:cNvPr id="23" name="Rectangle 22">
            <a:extLst>
              <a:ext uri="{FF2B5EF4-FFF2-40B4-BE49-F238E27FC236}">
                <a16:creationId xmlns:a16="http://schemas.microsoft.com/office/drawing/2014/main" id="{2E46806A-4B47-403B-85AD-5C490C365165}"/>
              </a:ext>
            </a:extLst>
          </p:cNvPr>
          <p:cNvSpPr/>
          <p:nvPr/>
        </p:nvSpPr>
        <p:spPr bwMode="auto">
          <a:xfrm>
            <a:off x="6433598" y="3269904"/>
            <a:ext cx="533400" cy="3048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000" b="1" dirty="0">
                <a:solidFill>
                  <a:schemeClr val="bg1"/>
                </a:solidFill>
                <a:latin typeface="+mn-lt"/>
                <a:ea typeface="+mn-ea"/>
                <a:cs typeface="+mn-cs"/>
              </a:rPr>
              <a:t>Dep3</a:t>
            </a:r>
          </a:p>
        </p:txBody>
      </p:sp>
      <p:sp>
        <p:nvSpPr>
          <p:cNvPr id="27" name="Rectangle 26">
            <a:extLst>
              <a:ext uri="{FF2B5EF4-FFF2-40B4-BE49-F238E27FC236}">
                <a16:creationId xmlns:a16="http://schemas.microsoft.com/office/drawing/2014/main" id="{6742AB2B-CD9C-4543-9DE3-32E503A3293D}"/>
              </a:ext>
            </a:extLst>
          </p:cNvPr>
          <p:cNvSpPr/>
          <p:nvPr/>
        </p:nvSpPr>
        <p:spPr bwMode="auto">
          <a:xfrm>
            <a:off x="7424738" y="3269067"/>
            <a:ext cx="533400" cy="3048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000" b="1" dirty="0">
                <a:solidFill>
                  <a:schemeClr val="bg1"/>
                </a:solidFill>
                <a:latin typeface="+mn-lt"/>
                <a:ea typeface="+mn-ea"/>
                <a:cs typeface="+mn-cs"/>
              </a:rPr>
              <a:t>Dep1</a:t>
            </a:r>
          </a:p>
        </p:txBody>
      </p:sp>
      <p:sp>
        <p:nvSpPr>
          <p:cNvPr id="28" name="Rectangle 27">
            <a:extLst>
              <a:ext uri="{FF2B5EF4-FFF2-40B4-BE49-F238E27FC236}">
                <a16:creationId xmlns:a16="http://schemas.microsoft.com/office/drawing/2014/main" id="{6F7D7DEE-9F3F-416B-933A-8B4BAECE9683}"/>
              </a:ext>
            </a:extLst>
          </p:cNvPr>
          <p:cNvSpPr/>
          <p:nvPr/>
        </p:nvSpPr>
        <p:spPr bwMode="auto">
          <a:xfrm>
            <a:off x="8048198" y="3269067"/>
            <a:ext cx="533400" cy="3048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000" b="1" dirty="0">
                <a:solidFill>
                  <a:schemeClr val="bg1"/>
                </a:solidFill>
                <a:latin typeface="+mn-lt"/>
                <a:ea typeface="+mn-ea"/>
                <a:cs typeface="+mn-cs"/>
              </a:rPr>
              <a:t>Dep2</a:t>
            </a:r>
          </a:p>
        </p:txBody>
      </p:sp>
      <p:sp>
        <p:nvSpPr>
          <p:cNvPr id="29" name="Rectangle 28">
            <a:extLst>
              <a:ext uri="{FF2B5EF4-FFF2-40B4-BE49-F238E27FC236}">
                <a16:creationId xmlns:a16="http://schemas.microsoft.com/office/drawing/2014/main" id="{E8B73887-65A3-47CF-BEF4-857998F65A68}"/>
              </a:ext>
            </a:extLst>
          </p:cNvPr>
          <p:cNvSpPr/>
          <p:nvPr/>
        </p:nvSpPr>
        <p:spPr bwMode="auto">
          <a:xfrm>
            <a:off x="8675922" y="3269067"/>
            <a:ext cx="533400" cy="3048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000" b="1" dirty="0">
                <a:solidFill>
                  <a:schemeClr val="bg1"/>
                </a:solidFill>
                <a:latin typeface="+mn-lt"/>
                <a:ea typeface="+mn-ea"/>
                <a:cs typeface="+mn-cs"/>
              </a:rPr>
              <a:t>Dep3</a:t>
            </a:r>
          </a:p>
        </p:txBody>
      </p:sp>
      <p:cxnSp>
        <p:nvCxnSpPr>
          <p:cNvPr id="34" name="Connector: Elbow 33">
            <a:extLst>
              <a:ext uri="{FF2B5EF4-FFF2-40B4-BE49-F238E27FC236}">
                <a16:creationId xmlns:a16="http://schemas.microsoft.com/office/drawing/2014/main" id="{42C8DD6B-D77C-40E0-9068-EC53CDA175A6}"/>
              </a:ext>
            </a:extLst>
          </p:cNvPr>
          <p:cNvCxnSpPr>
            <a:cxnSpLocks/>
            <a:stCxn id="8" idx="4"/>
            <a:endCxn id="13" idx="0"/>
          </p:cNvCxnSpPr>
          <p:nvPr/>
        </p:nvCxnSpPr>
        <p:spPr bwMode="auto">
          <a:xfrm rot="5400000">
            <a:off x="778135" y="2460113"/>
            <a:ext cx="991858" cy="627724"/>
          </a:xfrm>
          <a:prstGeom prst="bentConnector3">
            <a:avLst>
              <a:gd name="adj1" fmla="val 71275"/>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cxnSp>
        <p:nvCxnSpPr>
          <p:cNvPr id="36" name="Connector: Elbow 35">
            <a:extLst>
              <a:ext uri="{FF2B5EF4-FFF2-40B4-BE49-F238E27FC236}">
                <a16:creationId xmlns:a16="http://schemas.microsoft.com/office/drawing/2014/main" id="{556310E6-1109-43C0-95F6-1A885C87D910}"/>
              </a:ext>
            </a:extLst>
          </p:cNvPr>
          <p:cNvCxnSpPr>
            <a:cxnSpLocks/>
            <a:stCxn id="8" idx="4"/>
            <a:endCxn id="17" idx="0"/>
          </p:cNvCxnSpPr>
          <p:nvPr/>
        </p:nvCxnSpPr>
        <p:spPr bwMode="auto">
          <a:xfrm rot="16200000" flipH="1">
            <a:off x="1405859" y="2460113"/>
            <a:ext cx="991858" cy="627724"/>
          </a:xfrm>
          <a:prstGeom prst="bentConnector3">
            <a:avLst>
              <a:gd name="adj1" fmla="val 71275"/>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cxnSp>
        <p:nvCxnSpPr>
          <p:cNvPr id="38" name="Straight Arrow Connector 37">
            <a:extLst>
              <a:ext uri="{FF2B5EF4-FFF2-40B4-BE49-F238E27FC236}">
                <a16:creationId xmlns:a16="http://schemas.microsoft.com/office/drawing/2014/main" id="{33FAC741-BD8B-43AD-B04D-9899861DBAC3}"/>
              </a:ext>
            </a:extLst>
          </p:cNvPr>
          <p:cNvCxnSpPr>
            <a:stCxn id="8" idx="4"/>
            <a:endCxn id="16" idx="0"/>
          </p:cNvCxnSpPr>
          <p:nvPr/>
        </p:nvCxnSpPr>
        <p:spPr bwMode="auto">
          <a:xfrm>
            <a:off x="1587926" y="2278046"/>
            <a:ext cx="0" cy="991858"/>
          </a:xfrm>
          <a:prstGeom prst="straightConnector1">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cxnSp>
        <p:nvCxnSpPr>
          <p:cNvPr id="39" name="Connector: Elbow 38">
            <a:extLst>
              <a:ext uri="{FF2B5EF4-FFF2-40B4-BE49-F238E27FC236}">
                <a16:creationId xmlns:a16="http://schemas.microsoft.com/office/drawing/2014/main" id="{50B2980B-F9B0-4A6D-BD8F-E1AA6A080E97}"/>
              </a:ext>
            </a:extLst>
          </p:cNvPr>
          <p:cNvCxnSpPr>
            <a:cxnSpLocks/>
            <a:stCxn id="6" idx="4"/>
            <a:endCxn id="18" idx="0"/>
          </p:cNvCxnSpPr>
          <p:nvPr/>
        </p:nvCxnSpPr>
        <p:spPr bwMode="auto">
          <a:xfrm rot="5400000">
            <a:off x="3022591" y="2462245"/>
            <a:ext cx="991858" cy="623460"/>
          </a:xfrm>
          <a:prstGeom prst="bentConnector3">
            <a:avLst>
              <a:gd name="adj1" fmla="val 75327"/>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cxnSp>
        <p:nvCxnSpPr>
          <p:cNvPr id="40" name="Connector: Elbow 39">
            <a:extLst>
              <a:ext uri="{FF2B5EF4-FFF2-40B4-BE49-F238E27FC236}">
                <a16:creationId xmlns:a16="http://schemas.microsoft.com/office/drawing/2014/main" id="{7B64F078-C6A1-4650-B902-73BC853CE050}"/>
              </a:ext>
            </a:extLst>
          </p:cNvPr>
          <p:cNvCxnSpPr>
            <a:cxnSpLocks/>
            <a:stCxn id="6" idx="4"/>
            <a:endCxn id="20" idx="0"/>
          </p:cNvCxnSpPr>
          <p:nvPr/>
        </p:nvCxnSpPr>
        <p:spPr bwMode="auto">
          <a:xfrm rot="16200000" flipH="1">
            <a:off x="3648183" y="2460113"/>
            <a:ext cx="991858" cy="627724"/>
          </a:xfrm>
          <a:prstGeom prst="bentConnector3">
            <a:avLst>
              <a:gd name="adj1" fmla="val 75327"/>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cxnSp>
        <p:nvCxnSpPr>
          <p:cNvPr id="41" name="Straight Arrow Connector 40">
            <a:extLst>
              <a:ext uri="{FF2B5EF4-FFF2-40B4-BE49-F238E27FC236}">
                <a16:creationId xmlns:a16="http://schemas.microsoft.com/office/drawing/2014/main" id="{707F60AF-A8AC-4103-AB5D-443251DE363E}"/>
              </a:ext>
            </a:extLst>
          </p:cNvPr>
          <p:cNvCxnSpPr>
            <a:cxnSpLocks/>
            <a:stCxn id="6" idx="4"/>
            <a:endCxn id="19" idx="0"/>
          </p:cNvCxnSpPr>
          <p:nvPr/>
        </p:nvCxnSpPr>
        <p:spPr bwMode="auto">
          <a:xfrm>
            <a:off x="3830250" y="2278046"/>
            <a:ext cx="0" cy="991858"/>
          </a:xfrm>
          <a:prstGeom prst="straightConnector1">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cxnSp>
        <p:nvCxnSpPr>
          <p:cNvPr id="48" name="Connector: Elbow 47">
            <a:extLst>
              <a:ext uri="{FF2B5EF4-FFF2-40B4-BE49-F238E27FC236}">
                <a16:creationId xmlns:a16="http://schemas.microsoft.com/office/drawing/2014/main" id="{8AA91EB0-2031-4456-A5B8-9731A89F9A76}"/>
              </a:ext>
            </a:extLst>
          </p:cNvPr>
          <p:cNvCxnSpPr>
            <a:cxnSpLocks/>
            <a:stCxn id="12" idx="4"/>
            <a:endCxn id="21" idx="0"/>
          </p:cNvCxnSpPr>
          <p:nvPr/>
        </p:nvCxnSpPr>
        <p:spPr bwMode="auto">
          <a:xfrm rot="5400000">
            <a:off x="5264915" y="2462245"/>
            <a:ext cx="991858" cy="623460"/>
          </a:xfrm>
          <a:prstGeom prst="bentConnector3">
            <a:avLst>
              <a:gd name="adj1" fmla="val 76340"/>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cxnSp>
        <p:nvCxnSpPr>
          <p:cNvPr id="49" name="Connector: Elbow 48">
            <a:extLst>
              <a:ext uri="{FF2B5EF4-FFF2-40B4-BE49-F238E27FC236}">
                <a16:creationId xmlns:a16="http://schemas.microsoft.com/office/drawing/2014/main" id="{C33D9C69-CD9F-4138-8D43-0B15BDF169F0}"/>
              </a:ext>
            </a:extLst>
          </p:cNvPr>
          <p:cNvCxnSpPr>
            <a:cxnSpLocks/>
            <a:stCxn id="12" idx="4"/>
            <a:endCxn id="23" idx="0"/>
          </p:cNvCxnSpPr>
          <p:nvPr/>
        </p:nvCxnSpPr>
        <p:spPr bwMode="auto">
          <a:xfrm rot="16200000" flipH="1">
            <a:off x="5890507" y="2460113"/>
            <a:ext cx="991858" cy="627724"/>
          </a:xfrm>
          <a:prstGeom prst="bentConnector3">
            <a:avLst>
              <a:gd name="adj1" fmla="val 76340"/>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cxnSp>
        <p:nvCxnSpPr>
          <p:cNvPr id="50" name="Straight Arrow Connector 49">
            <a:extLst>
              <a:ext uri="{FF2B5EF4-FFF2-40B4-BE49-F238E27FC236}">
                <a16:creationId xmlns:a16="http://schemas.microsoft.com/office/drawing/2014/main" id="{4B38A72E-CE9C-477F-AD14-A517434F0C62}"/>
              </a:ext>
            </a:extLst>
          </p:cNvPr>
          <p:cNvCxnSpPr>
            <a:cxnSpLocks/>
            <a:stCxn id="12" idx="4"/>
            <a:endCxn id="22" idx="0"/>
          </p:cNvCxnSpPr>
          <p:nvPr/>
        </p:nvCxnSpPr>
        <p:spPr bwMode="auto">
          <a:xfrm>
            <a:off x="6072574" y="2278046"/>
            <a:ext cx="0" cy="991858"/>
          </a:xfrm>
          <a:prstGeom prst="straightConnector1">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cxnSp>
        <p:nvCxnSpPr>
          <p:cNvPr id="57" name="Connector: Elbow 56">
            <a:extLst>
              <a:ext uri="{FF2B5EF4-FFF2-40B4-BE49-F238E27FC236}">
                <a16:creationId xmlns:a16="http://schemas.microsoft.com/office/drawing/2014/main" id="{A104E581-F704-4ABC-B5C7-BFA0F0EEF05D}"/>
              </a:ext>
            </a:extLst>
          </p:cNvPr>
          <p:cNvCxnSpPr>
            <a:cxnSpLocks/>
            <a:stCxn id="10" idx="4"/>
            <a:endCxn id="27" idx="0"/>
          </p:cNvCxnSpPr>
          <p:nvPr/>
        </p:nvCxnSpPr>
        <p:spPr bwMode="auto">
          <a:xfrm rot="5400000">
            <a:off x="7507658" y="2461826"/>
            <a:ext cx="991021" cy="623460"/>
          </a:xfrm>
          <a:prstGeom prst="bentConnector3">
            <a:avLst>
              <a:gd name="adj1" fmla="val 76363"/>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cxnSp>
        <p:nvCxnSpPr>
          <p:cNvPr id="58" name="Connector: Elbow 57">
            <a:extLst>
              <a:ext uri="{FF2B5EF4-FFF2-40B4-BE49-F238E27FC236}">
                <a16:creationId xmlns:a16="http://schemas.microsoft.com/office/drawing/2014/main" id="{F16804B2-6355-4576-9948-76C68F4A3BEF}"/>
              </a:ext>
            </a:extLst>
          </p:cNvPr>
          <p:cNvCxnSpPr>
            <a:cxnSpLocks/>
            <a:stCxn id="10" idx="4"/>
            <a:endCxn id="29" idx="0"/>
          </p:cNvCxnSpPr>
          <p:nvPr/>
        </p:nvCxnSpPr>
        <p:spPr bwMode="auto">
          <a:xfrm rot="16200000" flipH="1">
            <a:off x="8133250" y="2459694"/>
            <a:ext cx="991021" cy="627724"/>
          </a:xfrm>
          <a:prstGeom prst="bentConnector3">
            <a:avLst>
              <a:gd name="adj1" fmla="val 76362"/>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cxnSp>
        <p:nvCxnSpPr>
          <p:cNvPr id="59" name="Straight Arrow Connector 58">
            <a:extLst>
              <a:ext uri="{FF2B5EF4-FFF2-40B4-BE49-F238E27FC236}">
                <a16:creationId xmlns:a16="http://schemas.microsoft.com/office/drawing/2014/main" id="{D28654A0-9B60-4AF8-BAF4-CC25A2745956}"/>
              </a:ext>
            </a:extLst>
          </p:cNvPr>
          <p:cNvCxnSpPr>
            <a:cxnSpLocks/>
            <a:stCxn id="10" idx="4"/>
            <a:endCxn id="28" idx="0"/>
          </p:cNvCxnSpPr>
          <p:nvPr/>
        </p:nvCxnSpPr>
        <p:spPr bwMode="auto">
          <a:xfrm>
            <a:off x="8314898" y="2278046"/>
            <a:ext cx="0" cy="991021"/>
          </a:xfrm>
          <a:prstGeom prst="straightConnector1">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sp>
        <p:nvSpPr>
          <p:cNvPr id="96" name="Rectangle: Rounded Corners 95">
            <a:extLst>
              <a:ext uri="{FF2B5EF4-FFF2-40B4-BE49-F238E27FC236}">
                <a16:creationId xmlns:a16="http://schemas.microsoft.com/office/drawing/2014/main" id="{A9BE082B-6464-456A-A0CA-8F62846C2853}"/>
              </a:ext>
            </a:extLst>
          </p:cNvPr>
          <p:cNvSpPr/>
          <p:nvPr/>
        </p:nvSpPr>
        <p:spPr bwMode="auto">
          <a:xfrm>
            <a:off x="455612" y="3939374"/>
            <a:ext cx="8991600" cy="1470826"/>
          </a:xfrm>
          <a:prstGeom prst="roundRect">
            <a:avLst/>
          </a:prstGeom>
          <a:solidFill>
            <a:schemeClr val="bg1"/>
          </a:solidFill>
          <a:ln w="19050">
            <a:solidFill>
              <a:schemeClr val="bg1">
                <a:lumMod val="75000"/>
              </a:schemeClr>
            </a:solidFill>
            <a:prstDash val="sysDash"/>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b="1" dirty="0">
                <a:solidFill>
                  <a:schemeClr val="tx1"/>
                </a:solidFill>
                <a:latin typeface="+mn-lt"/>
                <a:ea typeface="+mn-ea"/>
                <a:cs typeface="+mn-cs"/>
              </a:rPr>
              <a:t>Level 3 - Employee</a:t>
            </a:r>
          </a:p>
        </p:txBody>
      </p:sp>
      <p:grpSp>
        <p:nvGrpSpPr>
          <p:cNvPr id="265" name="Group 264">
            <a:extLst>
              <a:ext uri="{FF2B5EF4-FFF2-40B4-BE49-F238E27FC236}">
                <a16:creationId xmlns:a16="http://schemas.microsoft.com/office/drawing/2014/main" id="{57221EAE-BF4F-4B53-BE01-54D412383369}"/>
              </a:ext>
            </a:extLst>
          </p:cNvPr>
          <p:cNvGrpSpPr/>
          <p:nvPr/>
        </p:nvGrpSpPr>
        <p:grpSpPr>
          <a:xfrm>
            <a:off x="624988" y="4500820"/>
            <a:ext cx="8652849" cy="864670"/>
            <a:chOff x="408232" y="4500820"/>
            <a:chExt cx="8652849" cy="864670"/>
          </a:xfrm>
        </p:grpSpPr>
        <p:grpSp>
          <p:nvGrpSpPr>
            <p:cNvPr id="245" name="Group 244">
              <a:extLst>
                <a:ext uri="{FF2B5EF4-FFF2-40B4-BE49-F238E27FC236}">
                  <a16:creationId xmlns:a16="http://schemas.microsoft.com/office/drawing/2014/main" id="{5560D55E-3EB7-4DFA-9FD6-B36F7C626661}"/>
                </a:ext>
              </a:extLst>
            </p:cNvPr>
            <p:cNvGrpSpPr/>
            <p:nvPr/>
          </p:nvGrpSpPr>
          <p:grpSpPr>
            <a:xfrm>
              <a:off x="408232" y="4500820"/>
              <a:ext cx="2270307" cy="864669"/>
              <a:chOff x="2658374" y="4544933"/>
              <a:chExt cx="2270307" cy="864669"/>
            </a:xfrm>
          </p:grpSpPr>
          <p:pic>
            <p:nvPicPr>
              <p:cNvPr id="146" name="Picture 145">
                <a:extLst>
                  <a:ext uri="{FF2B5EF4-FFF2-40B4-BE49-F238E27FC236}">
                    <a16:creationId xmlns:a16="http://schemas.microsoft.com/office/drawing/2014/main" id="{F72F6176-E6F3-455D-B580-1DEDE1656A32}"/>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658374" y="4830848"/>
                <a:ext cx="304712" cy="304712"/>
              </a:xfrm>
              <a:prstGeom prst="rect">
                <a:avLst/>
              </a:prstGeom>
            </p:spPr>
          </p:pic>
          <p:pic>
            <p:nvPicPr>
              <p:cNvPr id="147" name="Picture 146">
                <a:extLst>
                  <a:ext uri="{FF2B5EF4-FFF2-40B4-BE49-F238E27FC236}">
                    <a16:creationId xmlns:a16="http://schemas.microsoft.com/office/drawing/2014/main" id="{8DA27723-E89B-4A55-9371-9C47275B568E}"/>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829263" y="4830848"/>
                <a:ext cx="304712" cy="304712"/>
              </a:xfrm>
              <a:prstGeom prst="rect">
                <a:avLst/>
              </a:prstGeom>
            </p:spPr>
          </p:pic>
          <p:pic>
            <p:nvPicPr>
              <p:cNvPr id="148" name="Picture 147">
                <a:extLst>
                  <a:ext uri="{FF2B5EF4-FFF2-40B4-BE49-F238E27FC236}">
                    <a16:creationId xmlns:a16="http://schemas.microsoft.com/office/drawing/2014/main" id="{68BCBAE6-F322-4B1D-A604-63796FEBD603}"/>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000152" y="4830848"/>
                <a:ext cx="304712" cy="304712"/>
              </a:xfrm>
              <a:prstGeom prst="rect">
                <a:avLst/>
              </a:prstGeom>
            </p:spPr>
          </p:pic>
          <p:pic>
            <p:nvPicPr>
              <p:cNvPr id="149" name="Picture 148">
                <a:extLst>
                  <a:ext uri="{FF2B5EF4-FFF2-40B4-BE49-F238E27FC236}">
                    <a16:creationId xmlns:a16="http://schemas.microsoft.com/office/drawing/2014/main" id="{F60B8F26-F083-4107-B6D6-DAD33FE2F596}"/>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171041" y="4830848"/>
                <a:ext cx="304712" cy="304712"/>
              </a:xfrm>
              <a:prstGeom prst="rect">
                <a:avLst/>
              </a:prstGeom>
            </p:spPr>
          </p:pic>
          <p:pic>
            <p:nvPicPr>
              <p:cNvPr id="150" name="Picture 149">
                <a:extLst>
                  <a:ext uri="{FF2B5EF4-FFF2-40B4-BE49-F238E27FC236}">
                    <a16:creationId xmlns:a16="http://schemas.microsoft.com/office/drawing/2014/main" id="{6DAFB3F9-095C-4C99-AC48-7FF333769B24}"/>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341930" y="4830848"/>
                <a:ext cx="304712" cy="304712"/>
              </a:xfrm>
              <a:prstGeom prst="rect">
                <a:avLst/>
              </a:prstGeom>
            </p:spPr>
          </p:pic>
          <p:pic>
            <p:nvPicPr>
              <p:cNvPr id="151" name="Picture 150">
                <a:extLst>
                  <a:ext uri="{FF2B5EF4-FFF2-40B4-BE49-F238E27FC236}">
                    <a16:creationId xmlns:a16="http://schemas.microsoft.com/office/drawing/2014/main" id="{63D5F47B-CE4A-4479-A635-EC2AC65CC1D4}"/>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512819" y="4830848"/>
                <a:ext cx="304712" cy="304712"/>
              </a:xfrm>
              <a:prstGeom prst="rect">
                <a:avLst/>
              </a:prstGeom>
            </p:spPr>
          </p:pic>
          <p:pic>
            <p:nvPicPr>
              <p:cNvPr id="152" name="Picture 151">
                <a:extLst>
                  <a:ext uri="{FF2B5EF4-FFF2-40B4-BE49-F238E27FC236}">
                    <a16:creationId xmlns:a16="http://schemas.microsoft.com/office/drawing/2014/main" id="{4A5720CB-0835-4602-B371-04845A2FEFA9}"/>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683708" y="4830848"/>
                <a:ext cx="304712" cy="304712"/>
              </a:xfrm>
              <a:prstGeom prst="rect">
                <a:avLst/>
              </a:prstGeom>
            </p:spPr>
          </p:pic>
          <p:pic>
            <p:nvPicPr>
              <p:cNvPr id="153" name="Picture 152">
                <a:extLst>
                  <a:ext uri="{FF2B5EF4-FFF2-40B4-BE49-F238E27FC236}">
                    <a16:creationId xmlns:a16="http://schemas.microsoft.com/office/drawing/2014/main" id="{5D997FA6-5FF9-4188-B914-121D9A570BE1}"/>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025486" y="4830848"/>
                <a:ext cx="304712" cy="304712"/>
              </a:xfrm>
              <a:prstGeom prst="rect">
                <a:avLst/>
              </a:prstGeom>
            </p:spPr>
          </p:pic>
          <p:pic>
            <p:nvPicPr>
              <p:cNvPr id="154" name="Picture 153">
                <a:extLst>
                  <a:ext uri="{FF2B5EF4-FFF2-40B4-BE49-F238E27FC236}">
                    <a16:creationId xmlns:a16="http://schemas.microsoft.com/office/drawing/2014/main" id="{0AE898CB-32D6-4A71-9952-6DD18AB4F731}"/>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196375" y="4830848"/>
                <a:ext cx="304712" cy="304712"/>
              </a:xfrm>
              <a:prstGeom prst="rect">
                <a:avLst/>
              </a:prstGeom>
            </p:spPr>
          </p:pic>
          <p:pic>
            <p:nvPicPr>
              <p:cNvPr id="155" name="Picture 154">
                <a:extLst>
                  <a:ext uri="{FF2B5EF4-FFF2-40B4-BE49-F238E27FC236}">
                    <a16:creationId xmlns:a16="http://schemas.microsoft.com/office/drawing/2014/main" id="{408B05EB-E42A-4AB0-BF6D-183B0536826F}"/>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367261" y="4830848"/>
                <a:ext cx="304712" cy="304712"/>
              </a:xfrm>
              <a:prstGeom prst="rect">
                <a:avLst/>
              </a:prstGeom>
            </p:spPr>
          </p:pic>
          <p:pic>
            <p:nvPicPr>
              <p:cNvPr id="156" name="Picture 155">
                <a:extLst>
                  <a:ext uri="{FF2B5EF4-FFF2-40B4-BE49-F238E27FC236}">
                    <a16:creationId xmlns:a16="http://schemas.microsoft.com/office/drawing/2014/main" id="{84AD7ED2-D3BF-4E12-882E-E8039816C0F4}"/>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854597" y="4830848"/>
                <a:ext cx="304712" cy="304712"/>
              </a:xfrm>
              <a:prstGeom prst="rect">
                <a:avLst/>
              </a:prstGeom>
            </p:spPr>
          </p:pic>
          <p:pic>
            <p:nvPicPr>
              <p:cNvPr id="157" name="Picture 156">
                <a:extLst>
                  <a:ext uri="{FF2B5EF4-FFF2-40B4-BE49-F238E27FC236}">
                    <a16:creationId xmlns:a16="http://schemas.microsoft.com/office/drawing/2014/main" id="{434BD6F7-FE55-4D51-9ED2-B3E103D06EA9}"/>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762682" y="4544933"/>
                <a:ext cx="304712" cy="304712"/>
              </a:xfrm>
              <a:prstGeom prst="rect">
                <a:avLst/>
              </a:prstGeom>
            </p:spPr>
          </p:pic>
          <p:pic>
            <p:nvPicPr>
              <p:cNvPr id="158" name="Picture 157">
                <a:extLst>
                  <a:ext uri="{FF2B5EF4-FFF2-40B4-BE49-F238E27FC236}">
                    <a16:creationId xmlns:a16="http://schemas.microsoft.com/office/drawing/2014/main" id="{BDCFDF19-8314-462F-BEDA-9932431AEAE4}"/>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933571" y="4544933"/>
                <a:ext cx="304712" cy="304712"/>
              </a:xfrm>
              <a:prstGeom prst="rect">
                <a:avLst/>
              </a:prstGeom>
            </p:spPr>
          </p:pic>
          <p:pic>
            <p:nvPicPr>
              <p:cNvPr id="159" name="Picture 158">
                <a:extLst>
                  <a:ext uri="{FF2B5EF4-FFF2-40B4-BE49-F238E27FC236}">
                    <a16:creationId xmlns:a16="http://schemas.microsoft.com/office/drawing/2014/main" id="{0B44D1FC-9E12-4FBC-A3D1-972BB29443E1}"/>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104460" y="4544933"/>
                <a:ext cx="304712" cy="304712"/>
              </a:xfrm>
              <a:prstGeom prst="rect">
                <a:avLst/>
              </a:prstGeom>
            </p:spPr>
          </p:pic>
          <p:pic>
            <p:nvPicPr>
              <p:cNvPr id="160" name="Picture 159">
                <a:extLst>
                  <a:ext uri="{FF2B5EF4-FFF2-40B4-BE49-F238E27FC236}">
                    <a16:creationId xmlns:a16="http://schemas.microsoft.com/office/drawing/2014/main" id="{E878AE44-C53F-46FD-B8E3-21A2C4EAA908}"/>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275349" y="4544933"/>
                <a:ext cx="304712" cy="304712"/>
              </a:xfrm>
              <a:prstGeom prst="rect">
                <a:avLst/>
              </a:prstGeom>
            </p:spPr>
          </p:pic>
          <p:pic>
            <p:nvPicPr>
              <p:cNvPr id="161" name="Picture 160">
                <a:extLst>
                  <a:ext uri="{FF2B5EF4-FFF2-40B4-BE49-F238E27FC236}">
                    <a16:creationId xmlns:a16="http://schemas.microsoft.com/office/drawing/2014/main" id="{5FC722FD-D155-4219-BB7C-6D7A08215A8C}"/>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446238" y="4544933"/>
                <a:ext cx="304712" cy="304712"/>
              </a:xfrm>
              <a:prstGeom prst="rect">
                <a:avLst/>
              </a:prstGeom>
            </p:spPr>
          </p:pic>
          <p:pic>
            <p:nvPicPr>
              <p:cNvPr id="162" name="Picture 161">
                <a:extLst>
                  <a:ext uri="{FF2B5EF4-FFF2-40B4-BE49-F238E27FC236}">
                    <a16:creationId xmlns:a16="http://schemas.microsoft.com/office/drawing/2014/main" id="{B5148342-D393-4CB0-80E9-D2E7A58226F6}"/>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617127" y="4544933"/>
                <a:ext cx="304712" cy="304712"/>
              </a:xfrm>
              <a:prstGeom prst="rect">
                <a:avLst/>
              </a:prstGeom>
            </p:spPr>
          </p:pic>
          <p:pic>
            <p:nvPicPr>
              <p:cNvPr id="163" name="Picture 162">
                <a:extLst>
                  <a:ext uri="{FF2B5EF4-FFF2-40B4-BE49-F238E27FC236}">
                    <a16:creationId xmlns:a16="http://schemas.microsoft.com/office/drawing/2014/main" id="{F301EA3D-723B-46D8-BF12-4BFC63A9617E}"/>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788016" y="4544933"/>
                <a:ext cx="304712" cy="304712"/>
              </a:xfrm>
              <a:prstGeom prst="rect">
                <a:avLst/>
              </a:prstGeom>
            </p:spPr>
          </p:pic>
          <p:pic>
            <p:nvPicPr>
              <p:cNvPr id="164" name="Picture 163">
                <a:extLst>
                  <a:ext uri="{FF2B5EF4-FFF2-40B4-BE49-F238E27FC236}">
                    <a16:creationId xmlns:a16="http://schemas.microsoft.com/office/drawing/2014/main" id="{63D258F4-A4A0-42DB-89AC-CDD360F19B6B}"/>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129794" y="4544933"/>
                <a:ext cx="304712" cy="304712"/>
              </a:xfrm>
              <a:prstGeom prst="rect">
                <a:avLst/>
              </a:prstGeom>
            </p:spPr>
          </p:pic>
          <p:pic>
            <p:nvPicPr>
              <p:cNvPr id="165" name="Picture 164">
                <a:extLst>
                  <a:ext uri="{FF2B5EF4-FFF2-40B4-BE49-F238E27FC236}">
                    <a16:creationId xmlns:a16="http://schemas.microsoft.com/office/drawing/2014/main" id="{8C5AB6DB-5AA6-403D-9CAB-C205A8B315C0}"/>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300683" y="4544933"/>
                <a:ext cx="304712" cy="304712"/>
              </a:xfrm>
              <a:prstGeom prst="rect">
                <a:avLst/>
              </a:prstGeom>
            </p:spPr>
          </p:pic>
          <p:pic>
            <p:nvPicPr>
              <p:cNvPr id="166" name="Picture 165">
                <a:extLst>
                  <a:ext uri="{FF2B5EF4-FFF2-40B4-BE49-F238E27FC236}">
                    <a16:creationId xmlns:a16="http://schemas.microsoft.com/office/drawing/2014/main" id="{BEA099F6-CD61-4A4A-80C0-3A2508A5B460}"/>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471569" y="4544933"/>
                <a:ext cx="304712" cy="304712"/>
              </a:xfrm>
              <a:prstGeom prst="rect">
                <a:avLst/>
              </a:prstGeom>
            </p:spPr>
          </p:pic>
          <p:pic>
            <p:nvPicPr>
              <p:cNvPr id="167" name="Picture 166">
                <a:extLst>
                  <a:ext uri="{FF2B5EF4-FFF2-40B4-BE49-F238E27FC236}">
                    <a16:creationId xmlns:a16="http://schemas.microsoft.com/office/drawing/2014/main" id="{C9FC0717-A1A4-4A65-B591-51801E61224E}"/>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958905" y="4544933"/>
                <a:ext cx="304712" cy="304712"/>
              </a:xfrm>
              <a:prstGeom prst="rect">
                <a:avLst/>
              </a:prstGeom>
            </p:spPr>
          </p:pic>
          <p:pic>
            <p:nvPicPr>
              <p:cNvPr id="168" name="Picture 167">
                <a:extLst>
                  <a:ext uri="{FF2B5EF4-FFF2-40B4-BE49-F238E27FC236}">
                    <a16:creationId xmlns:a16="http://schemas.microsoft.com/office/drawing/2014/main" id="{265B13D0-4FD9-471A-B593-338DBE749C83}"/>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915082" y="5104890"/>
                <a:ext cx="304712" cy="304712"/>
              </a:xfrm>
              <a:prstGeom prst="rect">
                <a:avLst/>
              </a:prstGeom>
            </p:spPr>
          </p:pic>
          <p:pic>
            <p:nvPicPr>
              <p:cNvPr id="169" name="Picture 168">
                <a:extLst>
                  <a:ext uri="{FF2B5EF4-FFF2-40B4-BE49-F238E27FC236}">
                    <a16:creationId xmlns:a16="http://schemas.microsoft.com/office/drawing/2014/main" id="{27FFD49F-32B7-439D-AEB6-DE498B59F44D}"/>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085971" y="5104890"/>
                <a:ext cx="304712" cy="304712"/>
              </a:xfrm>
              <a:prstGeom prst="rect">
                <a:avLst/>
              </a:prstGeom>
            </p:spPr>
          </p:pic>
          <p:pic>
            <p:nvPicPr>
              <p:cNvPr id="170" name="Picture 169">
                <a:extLst>
                  <a:ext uri="{FF2B5EF4-FFF2-40B4-BE49-F238E27FC236}">
                    <a16:creationId xmlns:a16="http://schemas.microsoft.com/office/drawing/2014/main" id="{7CDB881A-1AB5-4A5E-A38B-BD5AFF991002}"/>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256860" y="5104890"/>
                <a:ext cx="304712" cy="304712"/>
              </a:xfrm>
              <a:prstGeom prst="rect">
                <a:avLst/>
              </a:prstGeom>
            </p:spPr>
          </p:pic>
          <p:pic>
            <p:nvPicPr>
              <p:cNvPr id="171" name="Picture 170">
                <a:extLst>
                  <a:ext uri="{FF2B5EF4-FFF2-40B4-BE49-F238E27FC236}">
                    <a16:creationId xmlns:a16="http://schemas.microsoft.com/office/drawing/2014/main" id="{1040CAEE-E08D-4DD9-9B2F-1E2EAF32C51C}"/>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427749" y="5104890"/>
                <a:ext cx="304712" cy="304712"/>
              </a:xfrm>
              <a:prstGeom prst="rect">
                <a:avLst/>
              </a:prstGeom>
            </p:spPr>
          </p:pic>
          <p:pic>
            <p:nvPicPr>
              <p:cNvPr id="172" name="Picture 171">
                <a:extLst>
                  <a:ext uri="{FF2B5EF4-FFF2-40B4-BE49-F238E27FC236}">
                    <a16:creationId xmlns:a16="http://schemas.microsoft.com/office/drawing/2014/main" id="{769F4654-F124-4584-A131-1D39B53D49DC}"/>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598638" y="5104890"/>
                <a:ext cx="304712" cy="304712"/>
              </a:xfrm>
              <a:prstGeom prst="rect">
                <a:avLst/>
              </a:prstGeom>
            </p:spPr>
          </p:pic>
          <p:pic>
            <p:nvPicPr>
              <p:cNvPr id="173" name="Picture 172">
                <a:extLst>
                  <a:ext uri="{FF2B5EF4-FFF2-40B4-BE49-F238E27FC236}">
                    <a16:creationId xmlns:a16="http://schemas.microsoft.com/office/drawing/2014/main" id="{9A5E181A-AA10-4B60-A340-AEC02E028527}"/>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769527" y="5104890"/>
                <a:ext cx="304712" cy="304712"/>
              </a:xfrm>
              <a:prstGeom prst="rect">
                <a:avLst/>
              </a:prstGeom>
            </p:spPr>
          </p:pic>
          <p:pic>
            <p:nvPicPr>
              <p:cNvPr id="174" name="Picture 173">
                <a:extLst>
                  <a:ext uri="{FF2B5EF4-FFF2-40B4-BE49-F238E27FC236}">
                    <a16:creationId xmlns:a16="http://schemas.microsoft.com/office/drawing/2014/main" id="{391BF885-5584-4851-9CC6-CD2F866083BB}"/>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940416" y="5104890"/>
                <a:ext cx="304712" cy="304712"/>
              </a:xfrm>
              <a:prstGeom prst="rect">
                <a:avLst/>
              </a:prstGeom>
            </p:spPr>
          </p:pic>
          <p:pic>
            <p:nvPicPr>
              <p:cNvPr id="175" name="Picture 174">
                <a:extLst>
                  <a:ext uri="{FF2B5EF4-FFF2-40B4-BE49-F238E27FC236}">
                    <a16:creationId xmlns:a16="http://schemas.microsoft.com/office/drawing/2014/main" id="{B9DE8FEB-6CA5-47FD-B5EB-A569F43BA51B}"/>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282194" y="5104890"/>
                <a:ext cx="304712" cy="304712"/>
              </a:xfrm>
              <a:prstGeom prst="rect">
                <a:avLst/>
              </a:prstGeom>
            </p:spPr>
          </p:pic>
          <p:pic>
            <p:nvPicPr>
              <p:cNvPr id="176" name="Picture 175">
                <a:extLst>
                  <a:ext uri="{FF2B5EF4-FFF2-40B4-BE49-F238E27FC236}">
                    <a16:creationId xmlns:a16="http://schemas.microsoft.com/office/drawing/2014/main" id="{7EDD714D-5FEB-4EF9-B9A2-9CD82747F4D0}"/>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453083" y="5104890"/>
                <a:ext cx="304712" cy="304712"/>
              </a:xfrm>
              <a:prstGeom prst="rect">
                <a:avLst/>
              </a:prstGeom>
            </p:spPr>
          </p:pic>
          <p:pic>
            <p:nvPicPr>
              <p:cNvPr id="177" name="Picture 176">
                <a:extLst>
                  <a:ext uri="{FF2B5EF4-FFF2-40B4-BE49-F238E27FC236}">
                    <a16:creationId xmlns:a16="http://schemas.microsoft.com/office/drawing/2014/main" id="{85AFA7B0-E9AC-4DB8-A4B6-FA1F6897CAE9}"/>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623969" y="5104890"/>
                <a:ext cx="304712" cy="304712"/>
              </a:xfrm>
              <a:prstGeom prst="rect">
                <a:avLst/>
              </a:prstGeom>
            </p:spPr>
          </p:pic>
          <p:pic>
            <p:nvPicPr>
              <p:cNvPr id="178" name="Picture 177">
                <a:extLst>
                  <a:ext uri="{FF2B5EF4-FFF2-40B4-BE49-F238E27FC236}">
                    <a16:creationId xmlns:a16="http://schemas.microsoft.com/office/drawing/2014/main" id="{DDC2585E-9892-4995-AB41-A3DCCCCA0EC4}"/>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111305" y="5104890"/>
                <a:ext cx="304712" cy="304712"/>
              </a:xfrm>
              <a:prstGeom prst="rect">
                <a:avLst/>
              </a:prstGeom>
            </p:spPr>
          </p:pic>
        </p:grpSp>
        <p:grpSp>
          <p:nvGrpSpPr>
            <p:cNvPr id="246" name="Group 245">
              <a:extLst>
                <a:ext uri="{FF2B5EF4-FFF2-40B4-BE49-F238E27FC236}">
                  <a16:creationId xmlns:a16="http://schemas.microsoft.com/office/drawing/2014/main" id="{AFD7493A-257F-4FF2-AFCC-658272D029D0}"/>
                </a:ext>
              </a:extLst>
            </p:cNvPr>
            <p:cNvGrpSpPr/>
            <p:nvPr/>
          </p:nvGrpSpPr>
          <p:grpSpPr>
            <a:xfrm>
              <a:off x="3780498" y="4500821"/>
              <a:ext cx="2270307" cy="864669"/>
              <a:chOff x="4838649" y="4590957"/>
              <a:chExt cx="2270307" cy="864669"/>
            </a:xfrm>
          </p:grpSpPr>
          <p:pic>
            <p:nvPicPr>
              <p:cNvPr id="179" name="Picture 178">
                <a:extLst>
                  <a:ext uri="{FF2B5EF4-FFF2-40B4-BE49-F238E27FC236}">
                    <a16:creationId xmlns:a16="http://schemas.microsoft.com/office/drawing/2014/main" id="{820318BC-4237-402C-B49B-2E24454BAACF}"/>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838649" y="4876872"/>
                <a:ext cx="304712" cy="304712"/>
              </a:xfrm>
              <a:prstGeom prst="rect">
                <a:avLst/>
              </a:prstGeom>
            </p:spPr>
          </p:pic>
          <p:pic>
            <p:nvPicPr>
              <p:cNvPr id="180" name="Picture 179">
                <a:extLst>
                  <a:ext uri="{FF2B5EF4-FFF2-40B4-BE49-F238E27FC236}">
                    <a16:creationId xmlns:a16="http://schemas.microsoft.com/office/drawing/2014/main" id="{7ACC0C6B-28A6-41D4-A6C5-B6F2FEA255EE}"/>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009538" y="4876872"/>
                <a:ext cx="304712" cy="304712"/>
              </a:xfrm>
              <a:prstGeom prst="rect">
                <a:avLst/>
              </a:prstGeom>
            </p:spPr>
          </p:pic>
          <p:pic>
            <p:nvPicPr>
              <p:cNvPr id="181" name="Picture 180">
                <a:extLst>
                  <a:ext uri="{FF2B5EF4-FFF2-40B4-BE49-F238E27FC236}">
                    <a16:creationId xmlns:a16="http://schemas.microsoft.com/office/drawing/2014/main" id="{D83AA7C3-F090-404B-B503-6B358D54A64E}"/>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180427" y="4876872"/>
                <a:ext cx="304712" cy="304712"/>
              </a:xfrm>
              <a:prstGeom prst="rect">
                <a:avLst/>
              </a:prstGeom>
            </p:spPr>
          </p:pic>
          <p:pic>
            <p:nvPicPr>
              <p:cNvPr id="182" name="Picture 181">
                <a:extLst>
                  <a:ext uri="{FF2B5EF4-FFF2-40B4-BE49-F238E27FC236}">
                    <a16:creationId xmlns:a16="http://schemas.microsoft.com/office/drawing/2014/main" id="{499F2800-DCD5-4496-A9F8-58F536CF574E}"/>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351316" y="4876872"/>
                <a:ext cx="304712" cy="304712"/>
              </a:xfrm>
              <a:prstGeom prst="rect">
                <a:avLst/>
              </a:prstGeom>
            </p:spPr>
          </p:pic>
          <p:pic>
            <p:nvPicPr>
              <p:cNvPr id="183" name="Picture 182">
                <a:extLst>
                  <a:ext uri="{FF2B5EF4-FFF2-40B4-BE49-F238E27FC236}">
                    <a16:creationId xmlns:a16="http://schemas.microsoft.com/office/drawing/2014/main" id="{5FECF976-5C43-4A88-AB33-20600FB27C2C}"/>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522205" y="4876872"/>
                <a:ext cx="304712" cy="304712"/>
              </a:xfrm>
              <a:prstGeom prst="rect">
                <a:avLst/>
              </a:prstGeom>
            </p:spPr>
          </p:pic>
          <p:pic>
            <p:nvPicPr>
              <p:cNvPr id="184" name="Picture 183">
                <a:extLst>
                  <a:ext uri="{FF2B5EF4-FFF2-40B4-BE49-F238E27FC236}">
                    <a16:creationId xmlns:a16="http://schemas.microsoft.com/office/drawing/2014/main" id="{EB8A37E4-07CB-4CEA-B535-C61E1D2F65DF}"/>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693094" y="4876872"/>
                <a:ext cx="304712" cy="304712"/>
              </a:xfrm>
              <a:prstGeom prst="rect">
                <a:avLst/>
              </a:prstGeom>
            </p:spPr>
          </p:pic>
          <p:pic>
            <p:nvPicPr>
              <p:cNvPr id="185" name="Picture 184">
                <a:extLst>
                  <a:ext uri="{FF2B5EF4-FFF2-40B4-BE49-F238E27FC236}">
                    <a16:creationId xmlns:a16="http://schemas.microsoft.com/office/drawing/2014/main" id="{565A43B7-EE47-407C-8FDD-5391CA463DEF}"/>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863983" y="4876872"/>
                <a:ext cx="304712" cy="304712"/>
              </a:xfrm>
              <a:prstGeom prst="rect">
                <a:avLst/>
              </a:prstGeom>
            </p:spPr>
          </p:pic>
          <p:pic>
            <p:nvPicPr>
              <p:cNvPr id="186" name="Picture 185">
                <a:extLst>
                  <a:ext uri="{FF2B5EF4-FFF2-40B4-BE49-F238E27FC236}">
                    <a16:creationId xmlns:a16="http://schemas.microsoft.com/office/drawing/2014/main" id="{3AF06E48-67A4-41ED-B27A-E7E4E8068709}"/>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205761" y="4876872"/>
                <a:ext cx="304712" cy="304712"/>
              </a:xfrm>
              <a:prstGeom prst="rect">
                <a:avLst/>
              </a:prstGeom>
            </p:spPr>
          </p:pic>
          <p:pic>
            <p:nvPicPr>
              <p:cNvPr id="187" name="Picture 186">
                <a:extLst>
                  <a:ext uri="{FF2B5EF4-FFF2-40B4-BE49-F238E27FC236}">
                    <a16:creationId xmlns:a16="http://schemas.microsoft.com/office/drawing/2014/main" id="{524931BB-585B-4470-99C4-6008E8A960DB}"/>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376650" y="4876872"/>
                <a:ext cx="304712" cy="304712"/>
              </a:xfrm>
              <a:prstGeom prst="rect">
                <a:avLst/>
              </a:prstGeom>
            </p:spPr>
          </p:pic>
          <p:pic>
            <p:nvPicPr>
              <p:cNvPr id="188" name="Picture 187">
                <a:extLst>
                  <a:ext uri="{FF2B5EF4-FFF2-40B4-BE49-F238E27FC236}">
                    <a16:creationId xmlns:a16="http://schemas.microsoft.com/office/drawing/2014/main" id="{98C64A2E-8D33-4324-99BF-DE9FDD145744}"/>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547536" y="4876872"/>
                <a:ext cx="304712" cy="304712"/>
              </a:xfrm>
              <a:prstGeom prst="rect">
                <a:avLst/>
              </a:prstGeom>
            </p:spPr>
          </p:pic>
          <p:pic>
            <p:nvPicPr>
              <p:cNvPr id="189" name="Picture 188">
                <a:extLst>
                  <a:ext uri="{FF2B5EF4-FFF2-40B4-BE49-F238E27FC236}">
                    <a16:creationId xmlns:a16="http://schemas.microsoft.com/office/drawing/2014/main" id="{C3D96579-3341-4A20-81AC-DB6FD725655E}"/>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034872" y="4876872"/>
                <a:ext cx="304712" cy="304712"/>
              </a:xfrm>
              <a:prstGeom prst="rect">
                <a:avLst/>
              </a:prstGeom>
            </p:spPr>
          </p:pic>
          <p:pic>
            <p:nvPicPr>
              <p:cNvPr id="190" name="Picture 189">
                <a:extLst>
                  <a:ext uri="{FF2B5EF4-FFF2-40B4-BE49-F238E27FC236}">
                    <a16:creationId xmlns:a16="http://schemas.microsoft.com/office/drawing/2014/main" id="{7AD47611-AB67-4647-9706-BD76B958D981}"/>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942957" y="4590957"/>
                <a:ext cx="304712" cy="304712"/>
              </a:xfrm>
              <a:prstGeom prst="rect">
                <a:avLst/>
              </a:prstGeom>
            </p:spPr>
          </p:pic>
          <p:pic>
            <p:nvPicPr>
              <p:cNvPr id="191" name="Picture 190">
                <a:extLst>
                  <a:ext uri="{FF2B5EF4-FFF2-40B4-BE49-F238E27FC236}">
                    <a16:creationId xmlns:a16="http://schemas.microsoft.com/office/drawing/2014/main" id="{5CDF29D7-BEDB-4519-ACA4-ECAE2E6F0FE3}"/>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113846" y="4590957"/>
                <a:ext cx="304712" cy="304712"/>
              </a:xfrm>
              <a:prstGeom prst="rect">
                <a:avLst/>
              </a:prstGeom>
            </p:spPr>
          </p:pic>
          <p:pic>
            <p:nvPicPr>
              <p:cNvPr id="192" name="Picture 191">
                <a:extLst>
                  <a:ext uri="{FF2B5EF4-FFF2-40B4-BE49-F238E27FC236}">
                    <a16:creationId xmlns:a16="http://schemas.microsoft.com/office/drawing/2014/main" id="{AA29826D-5124-49B3-8FA4-230726FB3313}"/>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284735" y="4590957"/>
                <a:ext cx="304712" cy="304712"/>
              </a:xfrm>
              <a:prstGeom prst="rect">
                <a:avLst/>
              </a:prstGeom>
            </p:spPr>
          </p:pic>
          <p:pic>
            <p:nvPicPr>
              <p:cNvPr id="193" name="Picture 192">
                <a:extLst>
                  <a:ext uri="{FF2B5EF4-FFF2-40B4-BE49-F238E27FC236}">
                    <a16:creationId xmlns:a16="http://schemas.microsoft.com/office/drawing/2014/main" id="{8509EE94-91FD-4E61-AD0D-DBB3CAE73E91}"/>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455624" y="4590957"/>
                <a:ext cx="304712" cy="304712"/>
              </a:xfrm>
              <a:prstGeom prst="rect">
                <a:avLst/>
              </a:prstGeom>
            </p:spPr>
          </p:pic>
          <p:pic>
            <p:nvPicPr>
              <p:cNvPr id="194" name="Picture 193">
                <a:extLst>
                  <a:ext uri="{FF2B5EF4-FFF2-40B4-BE49-F238E27FC236}">
                    <a16:creationId xmlns:a16="http://schemas.microsoft.com/office/drawing/2014/main" id="{36FFE403-3499-4E6D-B6D4-B7611FFB239D}"/>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626513" y="4590957"/>
                <a:ext cx="304712" cy="304712"/>
              </a:xfrm>
              <a:prstGeom prst="rect">
                <a:avLst/>
              </a:prstGeom>
            </p:spPr>
          </p:pic>
          <p:pic>
            <p:nvPicPr>
              <p:cNvPr id="195" name="Picture 194">
                <a:extLst>
                  <a:ext uri="{FF2B5EF4-FFF2-40B4-BE49-F238E27FC236}">
                    <a16:creationId xmlns:a16="http://schemas.microsoft.com/office/drawing/2014/main" id="{8061E56F-B251-4B26-9A24-95EC39F56EC5}"/>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797402" y="4590957"/>
                <a:ext cx="304712" cy="304712"/>
              </a:xfrm>
              <a:prstGeom prst="rect">
                <a:avLst/>
              </a:prstGeom>
            </p:spPr>
          </p:pic>
          <p:pic>
            <p:nvPicPr>
              <p:cNvPr id="196" name="Picture 195">
                <a:extLst>
                  <a:ext uri="{FF2B5EF4-FFF2-40B4-BE49-F238E27FC236}">
                    <a16:creationId xmlns:a16="http://schemas.microsoft.com/office/drawing/2014/main" id="{5B10F0F3-50D1-48ED-95E1-B203E6BA27B3}"/>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968291" y="4590957"/>
                <a:ext cx="304712" cy="304712"/>
              </a:xfrm>
              <a:prstGeom prst="rect">
                <a:avLst/>
              </a:prstGeom>
            </p:spPr>
          </p:pic>
          <p:pic>
            <p:nvPicPr>
              <p:cNvPr id="197" name="Picture 196">
                <a:extLst>
                  <a:ext uri="{FF2B5EF4-FFF2-40B4-BE49-F238E27FC236}">
                    <a16:creationId xmlns:a16="http://schemas.microsoft.com/office/drawing/2014/main" id="{DAC69E0E-C68A-460E-BA98-CFE8A3BAEDD2}"/>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310069" y="4590957"/>
                <a:ext cx="304712" cy="304712"/>
              </a:xfrm>
              <a:prstGeom prst="rect">
                <a:avLst/>
              </a:prstGeom>
            </p:spPr>
          </p:pic>
          <p:pic>
            <p:nvPicPr>
              <p:cNvPr id="198" name="Picture 197">
                <a:extLst>
                  <a:ext uri="{FF2B5EF4-FFF2-40B4-BE49-F238E27FC236}">
                    <a16:creationId xmlns:a16="http://schemas.microsoft.com/office/drawing/2014/main" id="{BAEE47ED-8790-47B3-9900-371C4B8681D1}"/>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480958" y="4590957"/>
                <a:ext cx="304712" cy="304712"/>
              </a:xfrm>
              <a:prstGeom prst="rect">
                <a:avLst/>
              </a:prstGeom>
            </p:spPr>
          </p:pic>
          <p:pic>
            <p:nvPicPr>
              <p:cNvPr id="199" name="Picture 198">
                <a:extLst>
                  <a:ext uri="{FF2B5EF4-FFF2-40B4-BE49-F238E27FC236}">
                    <a16:creationId xmlns:a16="http://schemas.microsoft.com/office/drawing/2014/main" id="{F2E54543-2903-4754-B06E-16A06FEF7BB0}"/>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651844" y="4590957"/>
                <a:ext cx="304712" cy="304712"/>
              </a:xfrm>
              <a:prstGeom prst="rect">
                <a:avLst/>
              </a:prstGeom>
            </p:spPr>
          </p:pic>
          <p:pic>
            <p:nvPicPr>
              <p:cNvPr id="200" name="Picture 199">
                <a:extLst>
                  <a:ext uri="{FF2B5EF4-FFF2-40B4-BE49-F238E27FC236}">
                    <a16:creationId xmlns:a16="http://schemas.microsoft.com/office/drawing/2014/main" id="{3CE391FD-5B48-49B7-9179-586700F1E33B}"/>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139180" y="4590957"/>
                <a:ext cx="304712" cy="304712"/>
              </a:xfrm>
              <a:prstGeom prst="rect">
                <a:avLst/>
              </a:prstGeom>
            </p:spPr>
          </p:pic>
          <p:pic>
            <p:nvPicPr>
              <p:cNvPr id="201" name="Picture 200">
                <a:extLst>
                  <a:ext uri="{FF2B5EF4-FFF2-40B4-BE49-F238E27FC236}">
                    <a16:creationId xmlns:a16="http://schemas.microsoft.com/office/drawing/2014/main" id="{05322508-F9F0-4356-A7D7-C495FC44CA2B}"/>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095357" y="5150914"/>
                <a:ext cx="304712" cy="304712"/>
              </a:xfrm>
              <a:prstGeom prst="rect">
                <a:avLst/>
              </a:prstGeom>
            </p:spPr>
          </p:pic>
          <p:pic>
            <p:nvPicPr>
              <p:cNvPr id="202" name="Picture 201">
                <a:extLst>
                  <a:ext uri="{FF2B5EF4-FFF2-40B4-BE49-F238E27FC236}">
                    <a16:creationId xmlns:a16="http://schemas.microsoft.com/office/drawing/2014/main" id="{60B930A4-D441-43C9-9E36-2AC167612B5E}"/>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266246" y="5150914"/>
                <a:ext cx="304712" cy="304712"/>
              </a:xfrm>
              <a:prstGeom prst="rect">
                <a:avLst/>
              </a:prstGeom>
            </p:spPr>
          </p:pic>
          <p:pic>
            <p:nvPicPr>
              <p:cNvPr id="203" name="Picture 202">
                <a:extLst>
                  <a:ext uri="{FF2B5EF4-FFF2-40B4-BE49-F238E27FC236}">
                    <a16:creationId xmlns:a16="http://schemas.microsoft.com/office/drawing/2014/main" id="{05E4F3AE-9790-4EF8-9771-50CA44467135}"/>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437135" y="5150914"/>
                <a:ext cx="304712" cy="304712"/>
              </a:xfrm>
              <a:prstGeom prst="rect">
                <a:avLst/>
              </a:prstGeom>
            </p:spPr>
          </p:pic>
          <p:pic>
            <p:nvPicPr>
              <p:cNvPr id="204" name="Picture 203">
                <a:extLst>
                  <a:ext uri="{FF2B5EF4-FFF2-40B4-BE49-F238E27FC236}">
                    <a16:creationId xmlns:a16="http://schemas.microsoft.com/office/drawing/2014/main" id="{54A98DC6-F502-4715-9E10-84BBCC957984}"/>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608024" y="5150914"/>
                <a:ext cx="304712" cy="304712"/>
              </a:xfrm>
              <a:prstGeom prst="rect">
                <a:avLst/>
              </a:prstGeom>
            </p:spPr>
          </p:pic>
          <p:pic>
            <p:nvPicPr>
              <p:cNvPr id="205" name="Picture 204">
                <a:extLst>
                  <a:ext uri="{FF2B5EF4-FFF2-40B4-BE49-F238E27FC236}">
                    <a16:creationId xmlns:a16="http://schemas.microsoft.com/office/drawing/2014/main" id="{7D65C80F-1D09-4EC7-87FF-4F8C6CF139C4}"/>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778913" y="5150914"/>
                <a:ext cx="304712" cy="304712"/>
              </a:xfrm>
              <a:prstGeom prst="rect">
                <a:avLst/>
              </a:prstGeom>
            </p:spPr>
          </p:pic>
          <p:pic>
            <p:nvPicPr>
              <p:cNvPr id="206" name="Picture 205">
                <a:extLst>
                  <a:ext uri="{FF2B5EF4-FFF2-40B4-BE49-F238E27FC236}">
                    <a16:creationId xmlns:a16="http://schemas.microsoft.com/office/drawing/2014/main" id="{3A3849F3-3476-4F13-9B8B-F00006A3C8C5}"/>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949802" y="5150914"/>
                <a:ext cx="304712" cy="304712"/>
              </a:xfrm>
              <a:prstGeom prst="rect">
                <a:avLst/>
              </a:prstGeom>
            </p:spPr>
          </p:pic>
          <p:pic>
            <p:nvPicPr>
              <p:cNvPr id="207" name="Picture 206">
                <a:extLst>
                  <a:ext uri="{FF2B5EF4-FFF2-40B4-BE49-F238E27FC236}">
                    <a16:creationId xmlns:a16="http://schemas.microsoft.com/office/drawing/2014/main" id="{04A32FBA-4E96-4B9E-8C39-F3B195F9C501}"/>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120691" y="5150914"/>
                <a:ext cx="304712" cy="304712"/>
              </a:xfrm>
              <a:prstGeom prst="rect">
                <a:avLst/>
              </a:prstGeom>
            </p:spPr>
          </p:pic>
          <p:pic>
            <p:nvPicPr>
              <p:cNvPr id="208" name="Picture 207">
                <a:extLst>
                  <a:ext uri="{FF2B5EF4-FFF2-40B4-BE49-F238E27FC236}">
                    <a16:creationId xmlns:a16="http://schemas.microsoft.com/office/drawing/2014/main" id="{4DB46630-6CA4-4BD7-BDD9-B5FB4ED133DF}"/>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462469" y="5150914"/>
                <a:ext cx="304712" cy="304712"/>
              </a:xfrm>
              <a:prstGeom prst="rect">
                <a:avLst/>
              </a:prstGeom>
            </p:spPr>
          </p:pic>
          <p:pic>
            <p:nvPicPr>
              <p:cNvPr id="209" name="Picture 208">
                <a:extLst>
                  <a:ext uri="{FF2B5EF4-FFF2-40B4-BE49-F238E27FC236}">
                    <a16:creationId xmlns:a16="http://schemas.microsoft.com/office/drawing/2014/main" id="{F28421E3-0B4E-4501-802E-6DD9DF51DFF8}"/>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633358" y="5150914"/>
                <a:ext cx="304712" cy="304712"/>
              </a:xfrm>
              <a:prstGeom prst="rect">
                <a:avLst/>
              </a:prstGeom>
            </p:spPr>
          </p:pic>
          <p:pic>
            <p:nvPicPr>
              <p:cNvPr id="210" name="Picture 209">
                <a:extLst>
                  <a:ext uri="{FF2B5EF4-FFF2-40B4-BE49-F238E27FC236}">
                    <a16:creationId xmlns:a16="http://schemas.microsoft.com/office/drawing/2014/main" id="{39381202-2D6B-42B5-86D4-337F8A7AE210}"/>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804244" y="5150914"/>
                <a:ext cx="304712" cy="304712"/>
              </a:xfrm>
              <a:prstGeom prst="rect">
                <a:avLst/>
              </a:prstGeom>
            </p:spPr>
          </p:pic>
          <p:pic>
            <p:nvPicPr>
              <p:cNvPr id="211" name="Picture 210">
                <a:extLst>
                  <a:ext uri="{FF2B5EF4-FFF2-40B4-BE49-F238E27FC236}">
                    <a16:creationId xmlns:a16="http://schemas.microsoft.com/office/drawing/2014/main" id="{28C0E8AB-593C-41C1-BD99-A0A40CD16AA7}"/>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291580" y="5150914"/>
                <a:ext cx="304712" cy="304712"/>
              </a:xfrm>
              <a:prstGeom prst="rect">
                <a:avLst/>
              </a:prstGeom>
            </p:spPr>
          </p:pic>
        </p:grpSp>
        <p:grpSp>
          <p:nvGrpSpPr>
            <p:cNvPr id="247" name="Group 246">
              <a:extLst>
                <a:ext uri="{FF2B5EF4-FFF2-40B4-BE49-F238E27FC236}">
                  <a16:creationId xmlns:a16="http://schemas.microsoft.com/office/drawing/2014/main" id="{3E20134A-F613-4EC0-AC83-AB595A4227A7}"/>
                </a:ext>
              </a:extLst>
            </p:cNvPr>
            <p:cNvGrpSpPr/>
            <p:nvPr/>
          </p:nvGrpSpPr>
          <p:grpSpPr>
            <a:xfrm>
              <a:off x="6790774" y="4500821"/>
              <a:ext cx="2270307" cy="864669"/>
              <a:chOff x="7071678" y="4575603"/>
              <a:chExt cx="2270307" cy="864669"/>
            </a:xfrm>
          </p:grpSpPr>
          <p:pic>
            <p:nvPicPr>
              <p:cNvPr id="212" name="Picture 211">
                <a:extLst>
                  <a:ext uri="{FF2B5EF4-FFF2-40B4-BE49-F238E27FC236}">
                    <a16:creationId xmlns:a16="http://schemas.microsoft.com/office/drawing/2014/main" id="{2C97EE63-3507-42B0-8018-63B3D84976C1}"/>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071678" y="4861518"/>
                <a:ext cx="304712" cy="304712"/>
              </a:xfrm>
              <a:prstGeom prst="rect">
                <a:avLst/>
              </a:prstGeom>
            </p:spPr>
          </p:pic>
          <p:pic>
            <p:nvPicPr>
              <p:cNvPr id="213" name="Picture 212">
                <a:extLst>
                  <a:ext uri="{FF2B5EF4-FFF2-40B4-BE49-F238E27FC236}">
                    <a16:creationId xmlns:a16="http://schemas.microsoft.com/office/drawing/2014/main" id="{D7B32516-33F2-4E9A-8D89-766ACEF3F0F3}"/>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242567" y="4861518"/>
                <a:ext cx="304712" cy="304712"/>
              </a:xfrm>
              <a:prstGeom prst="rect">
                <a:avLst/>
              </a:prstGeom>
            </p:spPr>
          </p:pic>
          <p:pic>
            <p:nvPicPr>
              <p:cNvPr id="214" name="Picture 213">
                <a:extLst>
                  <a:ext uri="{FF2B5EF4-FFF2-40B4-BE49-F238E27FC236}">
                    <a16:creationId xmlns:a16="http://schemas.microsoft.com/office/drawing/2014/main" id="{8D54D4E5-D18A-49FC-B00C-F34FA949017A}"/>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413456" y="4861518"/>
                <a:ext cx="304712" cy="304712"/>
              </a:xfrm>
              <a:prstGeom prst="rect">
                <a:avLst/>
              </a:prstGeom>
            </p:spPr>
          </p:pic>
          <p:pic>
            <p:nvPicPr>
              <p:cNvPr id="215" name="Picture 214">
                <a:extLst>
                  <a:ext uri="{FF2B5EF4-FFF2-40B4-BE49-F238E27FC236}">
                    <a16:creationId xmlns:a16="http://schemas.microsoft.com/office/drawing/2014/main" id="{0C0D5B3E-4F09-4659-B5AC-BFFB914E14EF}"/>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584345" y="4861518"/>
                <a:ext cx="304712" cy="304712"/>
              </a:xfrm>
              <a:prstGeom prst="rect">
                <a:avLst/>
              </a:prstGeom>
            </p:spPr>
          </p:pic>
          <p:pic>
            <p:nvPicPr>
              <p:cNvPr id="216" name="Picture 215">
                <a:extLst>
                  <a:ext uri="{FF2B5EF4-FFF2-40B4-BE49-F238E27FC236}">
                    <a16:creationId xmlns:a16="http://schemas.microsoft.com/office/drawing/2014/main" id="{72CBB434-1766-4D13-A34C-B2600AA62467}"/>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755234" y="4861518"/>
                <a:ext cx="304712" cy="304712"/>
              </a:xfrm>
              <a:prstGeom prst="rect">
                <a:avLst/>
              </a:prstGeom>
            </p:spPr>
          </p:pic>
          <p:pic>
            <p:nvPicPr>
              <p:cNvPr id="217" name="Picture 216">
                <a:extLst>
                  <a:ext uri="{FF2B5EF4-FFF2-40B4-BE49-F238E27FC236}">
                    <a16:creationId xmlns:a16="http://schemas.microsoft.com/office/drawing/2014/main" id="{611622D1-EEF9-4290-A5A7-AB910B04B82F}"/>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926123" y="4861518"/>
                <a:ext cx="304712" cy="304712"/>
              </a:xfrm>
              <a:prstGeom prst="rect">
                <a:avLst/>
              </a:prstGeom>
            </p:spPr>
          </p:pic>
          <p:pic>
            <p:nvPicPr>
              <p:cNvPr id="218" name="Picture 217">
                <a:extLst>
                  <a:ext uri="{FF2B5EF4-FFF2-40B4-BE49-F238E27FC236}">
                    <a16:creationId xmlns:a16="http://schemas.microsoft.com/office/drawing/2014/main" id="{604A7AB1-2CC5-4712-8F5E-AE89F5B0C1B8}"/>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097012" y="4861518"/>
                <a:ext cx="304712" cy="304712"/>
              </a:xfrm>
              <a:prstGeom prst="rect">
                <a:avLst/>
              </a:prstGeom>
            </p:spPr>
          </p:pic>
          <p:pic>
            <p:nvPicPr>
              <p:cNvPr id="219" name="Picture 218">
                <a:extLst>
                  <a:ext uri="{FF2B5EF4-FFF2-40B4-BE49-F238E27FC236}">
                    <a16:creationId xmlns:a16="http://schemas.microsoft.com/office/drawing/2014/main" id="{64F434E5-3C60-4358-936B-9FEAF2FCFB56}"/>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438790" y="4861518"/>
                <a:ext cx="304712" cy="304712"/>
              </a:xfrm>
              <a:prstGeom prst="rect">
                <a:avLst/>
              </a:prstGeom>
            </p:spPr>
          </p:pic>
          <p:pic>
            <p:nvPicPr>
              <p:cNvPr id="220" name="Picture 219">
                <a:extLst>
                  <a:ext uri="{FF2B5EF4-FFF2-40B4-BE49-F238E27FC236}">
                    <a16:creationId xmlns:a16="http://schemas.microsoft.com/office/drawing/2014/main" id="{AC383B63-34C6-4674-92DA-3035C336DAF2}"/>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609679" y="4861518"/>
                <a:ext cx="304712" cy="304712"/>
              </a:xfrm>
              <a:prstGeom prst="rect">
                <a:avLst/>
              </a:prstGeom>
            </p:spPr>
          </p:pic>
          <p:pic>
            <p:nvPicPr>
              <p:cNvPr id="221" name="Picture 220">
                <a:extLst>
                  <a:ext uri="{FF2B5EF4-FFF2-40B4-BE49-F238E27FC236}">
                    <a16:creationId xmlns:a16="http://schemas.microsoft.com/office/drawing/2014/main" id="{9B5F74C9-E429-4F57-9C10-6EEB487B06CB}"/>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780565" y="4861518"/>
                <a:ext cx="304712" cy="304712"/>
              </a:xfrm>
              <a:prstGeom prst="rect">
                <a:avLst/>
              </a:prstGeom>
            </p:spPr>
          </p:pic>
          <p:pic>
            <p:nvPicPr>
              <p:cNvPr id="222" name="Picture 221">
                <a:extLst>
                  <a:ext uri="{FF2B5EF4-FFF2-40B4-BE49-F238E27FC236}">
                    <a16:creationId xmlns:a16="http://schemas.microsoft.com/office/drawing/2014/main" id="{2CC7BAD9-2468-4BFE-A691-9BA0018F4449}"/>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267901" y="4861518"/>
                <a:ext cx="304712" cy="304712"/>
              </a:xfrm>
              <a:prstGeom prst="rect">
                <a:avLst/>
              </a:prstGeom>
            </p:spPr>
          </p:pic>
          <p:pic>
            <p:nvPicPr>
              <p:cNvPr id="223" name="Picture 222">
                <a:extLst>
                  <a:ext uri="{FF2B5EF4-FFF2-40B4-BE49-F238E27FC236}">
                    <a16:creationId xmlns:a16="http://schemas.microsoft.com/office/drawing/2014/main" id="{CACD01C1-8051-432E-9DC4-20FAC52D332C}"/>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175986" y="4575603"/>
                <a:ext cx="304712" cy="304712"/>
              </a:xfrm>
              <a:prstGeom prst="rect">
                <a:avLst/>
              </a:prstGeom>
            </p:spPr>
          </p:pic>
          <p:pic>
            <p:nvPicPr>
              <p:cNvPr id="224" name="Picture 223">
                <a:extLst>
                  <a:ext uri="{FF2B5EF4-FFF2-40B4-BE49-F238E27FC236}">
                    <a16:creationId xmlns:a16="http://schemas.microsoft.com/office/drawing/2014/main" id="{F7FDFE84-3ADD-45AC-BF13-9DFB61E9D94A}"/>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346875" y="4575603"/>
                <a:ext cx="304712" cy="304712"/>
              </a:xfrm>
              <a:prstGeom prst="rect">
                <a:avLst/>
              </a:prstGeom>
            </p:spPr>
          </p:pic>
          <p:pic>
            <p:nvPicPr>
              <p:cNvPr id="225" name="Picture 224">
                <a:extLst>
                  <a:ext uri="{FF2B5EF4-FFF2-40B4-BE49-F238E27FC236}">
                    <a16:creationId xmlns:a16="http://schemas.microsoft.com/office/drawing/2014/main" id="{53D5AAA9-3EE1-4757-AD99-053D7A8EB0BC}"/>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517764" y="4575603"/>
                <a:ext cx="304712" cy="304712"/>
              </a:xfrm>
              <a:prstGeom prst="rect">
                <a:avLst/>
              </a:prstGeom>
            </p:spPr>
          </p:pic>
          <p:pic>
            <p:nvPicPr>
              <p:cNvPr id="226" name="Picture 225">
                <a:extLst>
                  <a:ext uri="{FF2B5EF4-FFF2-40B4-BE49-F238E27FC236}">
                    <a16:creationId xmlns:a16="http://schemas.microsoft.com/office/drawing/2014/main" id="{DF38BA69-0503-4667-A70F-F8DD036AADF5}"/>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688653" y="4575603"/>
                <a:ext cx="304712" cy="304712"/>
              </a:xfrm>
              <a:prstGeom prst="rect">
                <a:avLst/>
              </a:prstGeom>
            </p:spPr>
          </p:pic>
          <p:pic>
            <p:nvPicPr>
              <p:cNvPr id="227" name="Picture 226">
                <a:extLst>
                  <a:ext uri="{FF2B5EF4-FFF2-40B4-BE49-F238E27FC236}">
                    <a16:creationId xmlns:a16="http://schemas.microsoft.com/office/drawing/2014/main" id="{440314F6-3AA5-49AC-AF17-F86218FE013A}"/>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59542" y="4575603"/>
                <a:ext cx="304712" cy="304712"/>
              </a:xfrm>
              <a:prstGeom prst="rect">
                <a:avLst/>
              </a:prstGeom>
            </p:spPr>
          </p:pic>
          <p:pic>
            <p:nvPicPr>
              <p:cNvPr id="228" name="Picture 227">
                <a:extLst>
                  <a:ext uri="{FF2B5EF4-FFF2-40B4-BE49-F238E27FC236}">
                    <a16:creationId xmlns:a16="http://schemas.microsoft.com/office/drawing/2014/main" id="{7DE62302-D7F0-425B-8F5D-5AD7ABB69C36}"/>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030431" y="4575603"/>
                <a:ext cx="304712" cy="304712"/>
              </a:xfrm>
              <a:prstGeom prst="rect">
                <a:avLst/>
              </a:prstGeom>
            </p:spPr>
          </p:pic>
          <p:pic>
            <p:nvPicPr>
              <p:cNvPr id="229" name="Picture 228">
                <a:extLst>
                  <a:ext uri="{FF2B5EF4-FFF2-40B4-BE49-F238E27FC236}">
                    <a16:creationId xmlns:a16="http://schemas.microsoft.com/office/drawing/2014/main" id="{B2F2693E-607C-4EE7-B118-E9C0037BAC88}"/>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201320" y="4575603"/>
                <a:ext cx="304712" cy="304712"/>
              </a:xfrm>
              <a:prstGeom prst="rect">
                <a:avLst/>
              </a:prstGeom>
            </p:spPr>
          </p:pic>
          <p:pic>
            <p:nvPicPr>
              <p:cNvPr id="230" name="Picture 229">
                <a:extLst>
                  <a:ext uri="{FF2B5EF4-FFF2-40B4-BE49-F238E27FC236}">
                    <a16:creationId xmlns:a16="http://schemas.microsoft.com/office/drawing/2014/main" id="{9ECF0278-4EA7-45CD-9B68-933458D0F2A2}"/>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543098" y="4575603"/>
                <a:ext cx="304712" cy="304712"/>
              </a:xfrm>
              <a:prstGeom prst="rect">
                <a:avLst/>
              </a:prstGeom>
            </p:spPr>
          </p:pic>
          <p:pic>
            <p:nvPicPr>
              <p:cNvPr id="231" name="Picture 230">
                <a:extLst>
                  <a:ext uri="{FF2B5EF4-FFF2-40B4-BE49-F238E27FC236}">
                    <a16:creationId xmlns:a16="http://schemas.microsoft.com/office/drawing/2014/main" id="{5C9478D8-C25F-429E-A271-A6A24C1F0311}"/>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713987" y="4575603"/>
                <a:ext cx="304712" cy="304712"/>
              </a:xfrm>
              <a:prstGeom prst="rect">
                <a:avLst/>
              </a:prstGeom>
            </p:spPr>
          </p:pic>
          <p:pic>
            <p:nvPicPr>
              <p:cNvPr id="232" name="Picture 231">
                <a:extLst>
                  <a:ext uri="{FF2B5EF4-FFF2-40B4-BE49-F238E27FC236}">
                    <a16:creationId xmlns:a16="http://schemas.microsoft.com/office/drawing/2014/main" id="{332DEEFB-5392-41BF-B006-F25855C311AA}"/>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884873" y="4575603"/>
                <a:ext cx="304712" cy="304712"/>
              </a:xfrm>
              <a:prstGeom prst="rect">
                <a:avLst/>
              </a:prstGeom>
            </p:spPr>
          </p:pic>
          <p:pic>
            <p:nvPicPr>
              <p:cNvPr id="233" name="Picture 232">
                <a:extLst>
                  <a:ext uri="{FF2B5EF4-FFF2-40B4-BE49-F238E27FC236}">
                    <a16:creationId xmlns:a16="http://schemas.microsoft.com/office/drawing/2014/main" id="{B0EFD600-6833-4CB7-BD19-6EDE24DDAA86}"/>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372209" y="4575603"/>
                <a:ext cx="304712" cy="304712"/>
              </a:xfrm>
              <a:prstGeom prst="rect">
                <a:avLst/>
              </a:prstGeom>
            </p:spPr>
          </p:pic>
          <p:pic>
            <p:nvPicPr>
              <p:cNvPr id="234" name="Picture 233">
                <a:extLst>
                  <a:ext uri="{FF2B5EF4-FFF2-40B4-BE49-F238E27FC236}">
                    <a16:creationId xmlns:a16="http://schemas.microsoft.com/office/drawing/2014/main" id="{8CCECBF9-1AA3-49D7-9565-B53B8F5B2AF4}"/>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328386" y="5135560"/>
                <a:ext cx="304712" cy="304712"/>
              </a:xfrm>
              <a:prstGeom prst="rect">
                <a:avLst/>
              </a:prstGeom>
            </p:spPr>
          </p:pic>
          <p:pic>
            <p:nvPicPr>
              <p:cNvPr id="235" name="Picture 234">
                <a:extLst>
                  <a:ext uri="{FF2B5EF4-FFF2-40B4-BE49-F238E27FC236}">
                    <a16:creationId xmlns:a16="http://schemas.microsoft.com/office/drawing/2014/main" id="{C45D4A6B-C781-4C1A-B08E-D7BD3B9DFDA5}"/>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499275" y="5135560"/>
                <a:ext cx="304712" cy="304712"/>
              </a:xfrm>
              <a:prstGeom prst="rect">
                <a:avLst/>
              </a:prstGeom>
            </p:spPr>
          </p:pic>
          <p:pic>
            <p:nvPicPr>
              <p:cNvPr id="236" name="Picture 235">
                <a:extLst>
                  <a:ext uri="{FF2B5EF4-FFF2-40B4-BE49-F238E27FC236}">
                    <a16:creationId xmlns:a16="http://schemas.microsoft.com/office/drawing/2014/main" id="{6372292F-1FCF-402B-8FE7-F3E93B44DCF8}"/>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670164" y="5135560"/>
                <a:ext cx="304712" cy="304712"/>
              </a:xfrm>
              <a:prstGeom prst="rect">
                <a:avLst/>
              </a:prstGeom>
            </p:spPr>
          </p:pic>
          <p:pic>
            <p:nvPicPr>
              <p:cNvPr id="237" name="Picture 236">
                <a:extLst>
                  <a:ext uri="{FF2B5EF4-FFF2-40B4-BE49-F238E27FC236}">
                    <a16:creationId xmlns:a16="http://schemas.microsoft.com/office/drawing/2014/main" id="{1460C0B5-1553-4486-A516-4E554FC1254C}"/>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41053" y="5135560"/>
                <a:ext cx="304712" cy="304712"/>
              </a:xfrm>
              <a:prstGeom prst="rect">
                <a:avLst/>
              </a:prstGeom>
            </p:spPr>
          </p:pic>
          <p:pic>
            <p:nvPicPr>
              <p:cNvPr id="238" name="Picture 237">
                <a:extLst>
                  <a:ext uri="{FF2B5EF4-FFF2-40B4-BE49-F238E27FC236}">
                    <a16:creationId xmlns:a16="http://schemas.microsoft.com/office/drawing/2014/main" id="{5682C401-33CB-4B5E-84AB-2FBB31A5FBF3}"/>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011942" y="5135560"/>
                <a:ext cx="304712" cy="304712"/>
              </a:xfrm>
              <a:prstGeom prst="rect">
                <a:avLst/>
              </a:prstGeom>
            </p:spPr>
          </p:pic>
          <p:pic>
            <p:nvPicPr>
              <p:cNvPr id="239" name="Picture 238">
                <a:extLst>
                  <a:ext uri="{FF2B5EF4-FFF2-40B4-BE49-F238E27FC236}">
                    <a16:creationId xmlns:a16="http://schemas.microsoft.com/office/drawing/2014/main" id="{4008247D-3DB3-4A0C-B288-8EF623ADFD18}"/>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182831" y="5135560"/>
                <a:ext cx="304712" cy="304712"/>
              </a:xfrm>
              <a:prstGeom prst="rect">
                <a:avLst/>
              </a:prstGeom>
            </p:spPr>
          </p:pic>
          <p:pic>
            <p:nvPicPr>
              <p:cNvPr id="240" name="Picture 239">
                <a:extLst>
                  <a:ext uri="{FF2B5EF4-FFF2-40B4-BE49-F238E27FC236}">
                    <a16:creationId xmlns:a16="http://schemas.microsoft.com/office/drawing/2014/main" id="{7DF7416F-00BE-4AE9-92B9-30378B6E9E2B}"/>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353720" y="5135560"/>
                <a:ext cx="304712" cy="304712"/>
              </a:xfrm>
              <a:prstGeom prst="rect">
                <a:avLst/>
              </a:prstGeom>
            </p:spPr>
          </p:pic>
          <p:pic>
            <p:nvPicPr>
              <p:cNvPr id="241" name="Picture 240">
                <a:extLst>
                  <a:ext uri="{FF2B5EF4-FFF2-40B4-BE49-F238E27FC236}">
                    <a16:creationId xmlns:a16="http://schemas.microsoft.com/office/drawing/2014/main" id="{F507BCE4-F634-4933-90E3-480BC66DC657}"/>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695498" y="5135560"/>
                <a:ext cx="304712" cy="304712"/>
              </a:xfrm>
              <a:prstGeom prst="rect">
                <a:avLst/>
              </a:prstGeom>
            </p:spPr>
          </p:pic>
          <p:pic>
            <p:nvPicPr>
              <p:cNvPr id="242" name="Picture 241">
                <a:extLst>
                  <a:ext uri="{FF2B5EF4-FFF2-40B4-BE49-F238E27FC236}">
                    <a16:creationId xmlns:a16="http://schemas.microsoft.com/office/drawing/2014/main" id="{8B020CBE-00AC-43B4-B658-D0D5CCFC4A30}"/>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866387" y="5135560"/>
                <a:ext cx="304712" cy="304712"/>
              </a:xfrm>
              <a:prstGeom prst="rect">
                <a:avLst/>
              </a:prstGeom>
            </p:spPr>
          </p:pic>
          <p:pic>
            <p:nvPicPr>
              <p:cNvPr id="243" name="Picture 242">
                <a:extLst>
                  <a:ext uri="{FF2B5EF4-FFF2-40B4-BE49-F238E27FC236}">
                    <a16:creationId xmlns:a16="http://schemas.microsoft.com/office/drawing/2014/main" id="{6A440698-CC4E-4D1A-90B3-2FBA142E1B8A}"/>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037273" y="5135560"/>
                <a:ext cx="304712" cy="304712"/>
              </a:xfrm>
              <a:prstGeom prst="rect">
                <a:avLst/>
              </a:prstGeom>
            </p:spPr>
          </p:pic>
          <p:pic>
            <p:nvPicPr>
              <p:cNvPr id="244" name="Picture 243">
                <a:extLst>
                  <a:ext uri="{FF2B5EF4-FFF2-40B4-BE49-F238E27FC236}">
                    <a16:creationId xmlns:a16="http://schemas.microsoft.com/office/drawing/2014/main" id="{C17918A9-BBE8-479D-8AF9-279DA38782AB}"/>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524609" y="5135560"/>
                <a:ext cx="304712" cy="304712"/>
              </a:xfrm>
              <a:prstGeom prst="rect">
                <a:avLst/>
              </a:prstGeom>
            </p:spPr>
          </p:pic>
        </p:grpSp>
      </p:grpSp>
      <p:cxnSp>
        <p:nvCxnSpPr>
          <p:cNvPr id="251" name="Connector: Elbow 250">
            <a:extLst>
              <a:ext uri="{FF2B5EF4-FFF2-40B4-BE49-F238E27FC236}">
                <a16:creationId xmlns:a16="http://schemas.microsoft.com/office/drawing/2014/main" id="{A45BE721-9C71-4657-9E1D-B972B6A6C213}"/>
              </a:ext>
            </a:extLst>
          </p:cNvPr>
          <p:cNvCxnSpPr>
            <a:cxnSpLocks/>
            <a:stCxn id="21" idx="2"/>
            <a:endCxn id="162" idx="0"/>
          </p:cNvCxnSpPr>
          <p:nvPr/>
        </p:nvCxnSpPr>
        <p:spPr bwMode="auto">
          <a:xfrm rot="5400000">
            <a:off x="3129548" y="2181254"/>
            <a:ext cx="926116" cy="3713017"/>
          </a:xfrm>
          <a:prstGeom prst="bentConnector3">
            <a:avLst>
              <a:gd name="adj1" fmla="val 22875"/>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cxnSp>
        <p:nvCxnSpPr>
          <p:cNvPr id="256" name="Connector: Elbow 255">
            <a:extLst>
              <a:ext uri="{FF2B5EF4-FFF2-40B4-BE49-F238E27FC236}">
                <a16:creationId xmlns:a16="http://schemas.microsoft.com/office/drawing/2014/main" id="{A6110487-C963-404D-B0B5-98CE24AEEFE2}"/>
              </a:ext>
            </a:extLst>
          </p:cNvPr>
          <p:cNvCxnSpPr>
            <a:stCxn id="22" idx="2"/>
            <a:endCxn id="195" idx="0"/>
          </p:cNvCxnSpPr>
          <p:nvPr/>
        </p:nvCxnSpPr>
        <p:spPr bwMode="auto">
          <a:xfrm rot="5400000">
            <a:off x="5127411" y="3555657"/>
            <a:ext cx="926117" cy="964211"/>
          </a:xfrm>
          <a:prstGeom prst="bentConnector3">
            <a:avLst>
              <a:gd name="adj1" fmla="val 79295"/>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cxnSp>
        <p:nvCxnSpPr>
          <p:cNvPr id="259" name="Connector: Elbow 258">
            <a:extLst>
              <a:ext uri="{FF2B5EF4-FFF2-40B4-BE49-F238E27FC236}">
                <a16:creationId xmlns:a16="http://schemas.microsoft.com/office/drawing/2014/main" id="{8C2B037F-020E-43FC-B72F-7C681FBCA7EE}"/>
              </a:ext>
            </a:extLst>
          </p:cNvPr>
          <p:cNvCxnSpPr>
            <a:stCxn id="23" idx="2"/>
            <a:endCxn id="228" idx="0"/>
          </p:cNvCxnSpPr>
          <p:nvPr/>
        </p:nvCxnSpPr>
        <p:spPr bwMode="auto">
          <a:xfrm rot="16200000" flipH="1">
            <a:off x="6946410" y="3328591"/>
            <a:ext cx="926117" cy="1418341"/>
          </a:xfrm>
          <a:prstGeom prst="bentConnector3">
            <a:avLst>
              <a:gd name="adj1" fmla="val 20705"/>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sp>
        <p:nvSpPr>
          <p:cNvPr id="262" name="Rectangle 261">
            <a:extLst>
              <a:ext uri="{FF2B5EF4-FFF2-40B4-BE49-F238E27FC236}">
                <a16:creationId xmlns:a16="http://schemas.microsoft.com/office/drawing/2014/main" id="{F83DB8DF-C0B5-4972-9F6A-6B4C75C3B22D}"/>
              </a:ext>
            </a:extLst>
          </p:cNvPr>
          <p:cNvSpPr/>
          <p:nvPr/>
        </p:nvSpPr>
        <p:spPr bwMode="auto">
          <a:xfrm>
            <a:off x="593567" y="5508009"/>
            <a:ext cx="8715691" cy="924293"/>
          </a:xfrm>
          <a:prstGeom prst="rect">
            <a:avLst/>
          </a:prstGeom>
          <a:solidFill>
            <a:srgbClr val="D8CBCB"/>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ts val="1200"/>
              </a:spcBef>
              <a:spcAft>
                <a:spcPts val="1200"/>
              </a:spcAft>
              <a:buClrTx/>
              <a:buSzTx/>
              <a:tabLst/>
            </a:pPr>
            <a:r>
              <a:rPr lang="en-US" sz="1200" b="1" dirty="0">
                <a:solidFill>
                  <a:schemeClr val="tx1"/>
                </a:solidFill>
                <a:latin typeface="+mn-lt"/>
                <a:ea typeface="+mn-ea"/>
                <a:cs typeface="+mn-cs"/>
              </a:rPr>
              <a:t>From above example, behavio</a:t>
            </a:r>
            <a:r>
              <a:rPr lang="en-US" sz="1200" b="1" dirty="0">
                <a:solidFill>
                  <a:schemeClr val="tx1"/>
                </a:solidFill>
              </a:rPr>
              <a:t>r of Dep1 employees won’t be same as Dep2 employees within same the company and likewise behavior of same across companies would be different. Therefore, to model the individual group’s behavior more accurately, Hierarchical Models are required</a:t>
            </a:r>
            <a:endParaRPr lang="en-US" sz="1200" b="1" dirty="0">
              <a:solidFill>
                <a:schemeClr val="tx1"/>
              </a:solidFill>
              <a:latin typeface="+mn-lt"/>
              <a:ea typeface="+mn-ea"/>
              <a:cs typeface="+mn-cs"/>
            </a:endParaRPr>
          </a:p>
        </p:txBody>
      </p:sp>
    </p:spTree>
    <p:extLst>
      <p:ext uri="{BB962C8B-B14F-4D97-AF65-F5344CB8AC3E}">
        <p14:creationId xmlns:p14="http://schemas.microsoft.com/office/powerpoint/2010/main" val="1708023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fade">
                                      <p:cBhvr>
                                        <p:cTn id="12" dur="500"/>
                                        <p:tgtEl>
                                          <p:spTgt spid="66"/>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7"/>
                                        </p:tgtEl>
                                        <p:attrNameLst>
                                          <p:attrName>style.visibility</p:attrName>
                                        </p:attrNameLst>
                                      </p:cBhvr>
                                      <p:to>
                                        <p:strVal val="visible"/>
                                      </p:to>
                                    </p:set>
                                    <p:animEffect transition="in" filter="fade">
                                      <p:cBhvr>
                                        <p:cTn id="29" dur="500"/>
                                        <p:tgtEl>
                                          <p:spTgt spid="6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500"/>
                                        <p:tgtEl>
                                          <p:spTgt spid="22"/>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500"/>
                                        <p:tgtEl>
                                          <p:spTgt spid="23"/>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500"/>
                                        <p:tgtEl>
                                          <p:spTgt spid="2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par>
                                <p:cTn id="66" presetID="10" presetClass="entr" presetSubtype="0" fill="hold" nodeType="withEffect">
                                  <p:stCondLst>
                                    <p:cond delay="0"/>
                                  </p:stCondLst>
                                  <p:childTnLst>
                                    <p:set>
                                      <p:cBhvr>
                                        <p:cTn id="67" dur="1" fill="hold">
                                          <p:stCondLst>
                                            <p:cond delay="0"/>
                                          </p:stCondLst>
                                        </p:cTn>
                                        <p:tgtEl>
                                          <p:spTgt spid="34"/>
                                        </p:tgtEl>
                                        <p:attrNameLst>
                                          <p:attrName>style.visibility</p:attrName>
                                        </p:attrNameLst>
                                      </p:cBhvr>
                                      <p:to>
                                        <p:strVal val="visible"/>
                                      </p:to>
                                    </p:set>
                                    <p:animEffect transition="in" filter="fade">
                                      <p:cBhvr>
                                        <p:cTn id="68" dur="500"/>
                                        <p:tgtEl>
                                          <p:spTgt spid="34"/>
                                        </p:tgtEl>
                                      </p:cBhvr>
                                    </p:animEffect>
                                  </p:childTnLst>
                                </p:cTn>
                              </p:par>
                              <p:par>
                                <p:cTn id="69" presetID="10" presetClass="entr" presetSubtype="0" fill="hold" nodeType="withEffect">
                                  <p:stCondLst>
                                    <p:cond delay="0"/>
                                  </p:stCondLst>
                                  <p:childTnLst>
                                    <p:set>
                                      <p:cBhvr>
                                        <p:cTn id="70" dur="1" fill="hold">
                                          <p:stCondLst>
                                            <p:cond delay="0"/>
                                          </p:stCondLst>
                                        </p:cTn>
                                        <p:tgtEl>
                                          <p:spTgt spid="36"/>
                                        </p:tgtEl>
                                        <p:attrNameLst>
                                          <p:attrName>style.visibility</p:attrName>
                                        </p:attrNameLst>
                                      </p:cBhvr>
                                      <p:to>
                                        <p:strVal val="visible"/>
                                      </p:to>
                                    </p:set>
                                    <p:animEffect transition="in" filter="fade">
                                      <p:cBhvr>
                                        <p:cTn id="71" dur="500"/>
                                        <p:tgtEl>
                                          <p:spTgt spid="36"/>
                                        </p:tgtEl>
                                      </p:cBhvr>
                                    </p:animEffect>
                                  </p:childTnLst>
                                </p:cTn>
                              </p:par>
                              <p:par>
                                <p:cTn id="72" presetID="10" presetClass="entr" presetSubtype="0" fill="hold" nodeType="with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fade">
                                      <p:cBhvr>
                                        <p:cTn id="74" dur="500"/>
                                        <p:tgtEl>
                                          <p:spTgt spid="38"/>
                                        </p:tgtEl>
                                      </p:cBhvr>
                                    </p:animEffect>
                                  </p:childTnLst>
                                </p:cTn>
                              </p:par>
                              <p:par>
                                <p:cTn id="75" presetID="10" presetClass="entr" presetSubtype="0" fill="hold" nodeType="withEffect">
                                  <p:stCondLst>
                                    <p:cond delay="0"/>
                                  </p:stCondLst>
                                  <p:childTnLst>
                                    <p:set>
                                      <p:cBhvr>
                                        <p:cTn id="76" dur="1" fill="hold">
                                          <p:stCondLst>
                                            <p:cond delay="0"/>
                                          </p:stCondLst>
                                        </p:cTn>
                                        <p:tgtEl>
                                          <p:spTgt spid="39"/>
                                        </p:tgtEl>
                                        <p:attrNameLst>
                                          <p:attrName>style.visibility</p:attrName>
                                        </p:attrNameLst>
                                      </p:cBhvr>
                                      <p:to>
                                        <p:strVal val="visible"/>
                                      </p:to>
                                    </p:set>
                                    <p:animEffect transition="in" filter="fade">
                                      <p:cBhvr>
                                        <p:cTn id="77" dur="500"/>
                                        <p:tgtEl>
                                          <p:spTgt spid="39"/>
                                        </p:tgtEl>
                                      </p:cBhvr>
                                    </p:animEffect>
                                  </p:childTnLst>
                                </p:cTn>
                              </p:par>
                              <p:par>
                                <p:cTn id="78" presetID="10" presetClass="entr" presetSubtype="0" fill="hold" nodeType="with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fade">
                                      <p:cBhvr>
                                        <p:cTn id="80" dur="500"/>
                                        <p:tgtEl>
                                          <p:spTgt spid="40"/>
                                        </p:tgtEl>
                                      </p:cBhvr>
                                    </p:animEffect>
                                  </p:childTnLst>
                                </p:cTn>
                              </p:par>
                              <p:par>
                                <p:cTn id="81" presetID="10" presetClass="entr" presetSubtype="0" fill="hold" nodeType="withEffect">
                                  <p:stCondLst>
                                    <p:cond delay="0"/>
                                  </p:stCondLst>
                                  <p:childTnLst>
                                    <p:set>
                                      <p:cBhvr>
                                        <p:cTn id="82" dur="1" fill="hold">
                                          <p:stCondLst>
                                            <p:cond delay="0"/>
                                          </p:stCondLst>
                                        </p:cTn>
                                        <p:tgtEl>
                                          <p:spTgt spid="41"/>
                                        </p:tgtEl>
                                        <p:attrNameLst>
                                          <p:attrName>style.visibility</p:attrName>
                                        </p:attrNameLst>
                                      </p:cBhvr>
                                      <p:to>
                                        <p:strVal val="visible"/>
                                      </p:to>
                                    </p:set>
                                    <p:animEffect transition="in" filter="fade">
                                      <p:cBhvr>
                                        <p:cTn id="83" dur="500"/>
                                        <p:tgtEl>
                                          <p:spTgt spid="41"/>
                                        </p:tgtEl>
                                      </p:cBhvr>
                                    </p:animEffect>
                                  </p:childTnLst>
                                </p:cTn>
                              </p:par>
                              <p:par>
                                <p:cTn id="84" presetID="10" presetClass="entr" presetSubtype="0" fill="hold" nodeType="withEffect">
                                  <p:stCondLst>
                                    <p:cond delay="0"/>
                                  </p:stCondLst>
                                  <p:childTnLst>
                                    <p:set>
                                      <p:cBhvr>
                                        <p:cTn id="85" dur="1" fill="hold">
                                          <p:stCondLst>
                                            <p:cond delay="0"/>
                                          </p:stCondLst>
                                        </p:cTn>
                                        <p:tgtEl>
                                          <p:spTgt spid="48"/>
                                        </p:tgtEl>
                                        <p:attrNameLst>
                                          <p:attrName>style.visibility</p:attrName>
                                        </p:attrNameLst>
                                      </p:cBhvr>
                                      <p:to>
                                        <p:strVal val="visible"/>
                                      </p:to>
                                    </p:set>
                                    <p:animEffect transition="in" filter="fade">
                                      <p:cBhvr>
                                        <p:cTn id="86" dur="500"/>
                                        <p:tgtEl>
                                          <p:spTgt spid="48"/>
                                        </p:tgtEl>
                                      </p:cBhvr>
                                    </p:animEffect>
                                  </p:childTnLst>
                                </p:cTn>
                              </p:par>
                              <p:par>
                                <p:cTn id="87" presetID="10" presetClass="entr" presetSubtype="0" fill="hold" nodeType="withEffect">
                                  <p:stCondLst>
                                    <p:cond delay="0"/>
                                  </p:stCondLst>
                                  <p:childTnLst>
                                    <p:set>
                                      <p:cBhvr>
                                        <p:cTn id="88" dur="1" fill="hold">
                                          <p:stCondLst>
                                            <p:cond delay="0"/>
                                          </p:stCondLst>
                                        </p:cTn>
                                        <p:tgtEl>
                                          <p:spTgt spid="49"/>
                                        </p:tgtEl>
                                        <p:attrNameLst>
                                          <p:attrName>style.visibility</p:attrName>
                                        </p:attrNameLst>
                                      </p:cBhvr>
                                      <p:to>
                                        <p:strVal val="visible"/>
                                      </p:to>
                                    </p:set>
                                    <p:animEffect transition="in" filter="fade">
                                      <p:cBhvr>
                                        <p:cTn id="89" dur="500"/>
                                        <p:tgtEl>
                                          <p:spTgt spid="49"/>
                                        </p:tgtEl>
                                      </p:cBhvr>
                                    </p:animEffect>
                                  </p:childTnLst>
                                </p:cTn>
                              </p:par>
                              <p:par>
                                <p:cTn id="90" presetID="10" presetClass="entr" presetSubtype="0" fill="hold" nodeType="withEffect">
                                  <p:stCondLst>
                                    <p:cond delay="0"/>
                                  </p:stCondLst>
                                  <p:childTnLst>
                                    <p:set>
                                      <p:cBhvr>
                                        <p:cTn id="91" dur="1" fill="hold">
                                          <p:stCondLst>
                                            <p:cond delay="0"/>
                                          </p:stCondLst>
                                        </p:cTn>
                                        <p:tgtEl>
                                          <p:spTgt spid="50"/>
                                        </p:tgtEl>
                                        <p:attrNameLst>
                                          <p:attrName>style.visibility</p:attrName>
                                        </p:attrNameLst>
                                      </p:cBhvr>
                                      <p:to>
                                        <p:strVal val="visible"/>
                                      </p:to>
                                    </p:set>
                                    <p:animEffect transition="in" filter="fade">
                                      <p:cBhvr>
                                        <p:cTn id="92" dur="500"/>
                                        <p:tgtEl>
                                          <p:spTgt spid="50"/>
                                        </p:tgtEl>
                                      </p:cBhvr>
                                    </p:animEffect>
                                  </p:childTnLst>
                                </p:cTn>
                              </p:par>
                              <p:par>
                                <p:cTn id="93" presetID="10" presetClass="entr" presetSubtype="0" fill="hold" nodeType="withEffect">
                                  <p:stCondLst>
                                    <p:cond delay="0"/>
                                  </p:stCondLst>
                                  <p:childTnLst>
                                    <p:set>
                                      <p:cBhvr>
                                        <p:cTn id="94" dur="1" fill="hold">
                                          <p:stCondLst>
                                            <p:cond delay="0"/>
                                          </p:stCondLst>
                                        </p:cTn>
                                        <p:tgtEl>
                                          <p:spTgt spid="57"/>
                                        </p:tgtEl>
                                        <p:attrNameLst>
                                          <p:attrName>style.visibility</p:attrName>
                                        </p:attrNameLst>
                                      </p:cBhvr>
                                      <p:to>
                                        <p:strVal val="visible"/>
                                      </p:to>
                                    </p:set>
                                    <p:animEffect transition="in" filter="fade">
                                      <p:cBhvr>
                                        <p:cTn id="95" dur="500"/>
                                        <p:tgtEl>
                                          <p:spTgt spid="57"/>
                                        </p:tgtEl>
                                      </p:cBhvr>
                                    </p:animEffect>
                                  </p:childTnLst>
                                </p:cTn>
                              </p:par>
                              <p:par>
                                <p:cTn id="96" presetID="10" presetClass="entr" presetSubtype="0" fill="hold" nodeType="withEffect">
                                  <p:stCondLst>
                                    <p:cond delay="0"/>
                                  </p:stCondLst>
                                  <p:childTnLst>
                                    <p:set>
                                      <p:cBhvr>
                                        <p:cTn id="97" dur="1" fill="hold">
                                          <p:stCondLst>
                                            <p:cond delay="0"/>
                                          </p:stCondLst>
                                        </p:cTn>
                                        <p:tgtEl>
                                          <p:spTgt spid="58"/>
                                        </p:tgtEl>
                                        <p:attrNameLst>
                                          <p:attrName>style.visibility</p:attrName>
                                        </p:attrNameLst>
                                      </p:cBhvr>
                                      <p:to>
                                        <p:strVal val="visible"/>
                                      </p:to>
                                    </p:set>
                                    <p:animEffect transition="in" filter="fade">
                                      <p:cBhvr>
                                        <p:cTn id="98" dur="500"/>
                                        <p:tgtEl>
                                          <p:spTgt spid="58"/>
                                        </p:tgtEl>
                                      </p:cBhvr>
                                    </p:animEffect>
                                  </p:childTnLst>
                                </p:cTn>
                              </p:par>
                              <p:par>
                                <p:cTn id="99" presetID="10" presetClass="entr" presetSubtype="0" fill="hold" nodeType="withEffect">
                                  <p:stCondLst>
                                    <p:cond delay="0"/>
                                  </p:stCondLst>
                                  <p:childTnLst>
                                    <p:set>
                                      <p:cBhvr>
                                        <p:cTn id="100" dur="1" fill="hold">
                                          <p:stCondLst>
                                            <p:cond delay="0"/>
                                          </p:stCondLst>
                                        </p:cTn>
                                        <p:tgtEl>
                                          <p:spTgt spid="59"/>
                                        </p:tgtEl>
                                        <p:attrNameLst>
                                          <p:attrName>style.visibility</p:attrName>
                                        </p:attrNameLst>
                                      </p:cBhvr>
                                      <p:to>
                                        <p:strVal val="visible"/>
                                      </p:to>
                                    </p:set>
                                    <p:animEffect transition="in" filter="fade">
                                      <p:cBhvr>
                                        <p:cTn id="101" dur="500"/>
                                        <p:tgtEl>
                                          <p:spTgt spid="59"/>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96"/>
                                        </p:tgtEl>
                                        <p:attrNameLst>
                                          <p:attrName>style.visibility</p:attrName>
                                        </p:attrNameLst>
                                      </p:cBhvr>
                                      <p:to>
                                        <p:strVal val="visible"/>
                                      </p:to>
                                    </p:set>
                                    <p:animEffect transition="in" filter="fade">
                                      <p:cBhvr>
                                        <p:cTn id="106" dur="500"/>
                                        <p:tgtEl>
                                          <p:spTgt spid="96"/>
                                        </p:tgtEl>
                                      </p:cBhvr>
                                    </p:animEffect>
                                  </p:childTnLst>
                                </p:cTn>
                              </p:par>
                              <p:par>
                                <p:cTn id="107" presetID="10" presetClass="entr" presetSubtype="0" fill="hold" nodeType="withEffect">
                                  <p:stCondLst>
                                    <p:cond delay="0"/>
                                  </p:stCondLst>
                                  <p:childTnLst>
                                    <p:set>
                                      <p:cBhvr>
                                        <p:cTn id="108" dur="1" fill="hold">
                                          <p:stCondLst>
                                            <p:cond delay="0"/>
                                          </p:stCondLst>
                                        </p:cTn>
                                        <p:tgtEl>
                                          <p:spTgt spid="265"/>
                                        </p:tgtEl>
                                        <p:attrNameLst>
                                          <p:attrName>style.visibility</p:attrName>
                                        </p:attrNameLst>
                                      </p:cBhvr>
                                      <p:to>
                                        <p:strVal val="visible"/>
                                      </p:to>
                                    </p:set>
                                    <p:animEffect transition="in" filter="fade">
                                      <p:cBhvr>
                                        <p:cTn id="109" dur="500"/>
                                        <p:tgtEl>
                                          <p:spTgt spid="265"/>
                                        </p:tgtEl>
                                      </p:cBhvr>
                                    </p:animEffect>
                                  </p:childTnLst>
                                </p:cTn>
                              </p:par>
                              <p:par>
                                <p:cTn id="110" presetID="10" presetClass="entr" presetSubtype="0" fill="hold" nodeType="withEffect">
                                  <p:stCondLst>
                                    <p:cond delay="0"/>
                                  </p:stCondLst>
                                  <p:childTnLst>
                                    <p:set>
                                      <p:cBhvr>
                                        <p:cTn id="111" dur="1" fill="hold">
                                          <p:stCondLst>
                                            <p:cond delay="0"/>
                                          </p:stCondLst>
                                        </p:cTn>
                                        <p:tgtEl>
                                          <p:spTgt spid="251"/>
                                        </p:tgtEl>
                                        <p:attrNameLst>
                                          <p:attrName>style.visibility</p:attrName>
                                        </p:attrNameLst>
                                      </p:cBhvr>
                                      <p:to>
                                        <p:strVal val="visible"/>
                                      </p:to>
                                    </p:set>
                                    <p:animEffect transition="in" filter="fade">
                                      <p:cBhvr>
                                        <p:cTn id="112" dur="500"/>
                                        <p:tgtEl>
                                          <p:spTgt spid="251"/>
                                        </p:tgtEl>
                                      </p:cBhvr>
                                    </p:animEffect>
                                  </p:childTnLst>
                                </p:cTn>
                              </p:par>
                              <p:par>
                                <p:cTn id="113" presetID="10" presetClass="entr" presetSubtype="0" fill="hold" nodeType="withEffect">
                                  <p:stCondLst>
                                    <p:cond delay="0"/>
                                  </p:stCondLst>
                                  <p:childTnLst>
                                    <p:set>
                                      <p:cBhvr>
                                        <p:cTn id="114" dur="1" fill="hold">
                                          <p:stCondLst>
                                            <p:cond delay="0"/>
                                          </p:stCondLst>
                                        </p:cTn>
                                        <p:tgtEl>
                                          <p:spTgt spid="256"/>
                                        </p:tgtEl>
                                        <p:attrNameLst>
                                          <p:attrName>style.visibility</p:attrName>
                                        </p:attrNameLst>
                                      </p:cBhvr>
                                      <p:to>
                                        <p:strVal val="visible"/>
                                      </p:to>
                                    </p:set>
                                    <p:animEffect transition="in" filter="fade">
                                      <p:cBhvr>
                                        <p:cTn id="115" dur="500"/>
                                        <p:tgtEl>
                                          <p:spTgt spid="256"/>
                                        </p:tgtEl>
                                      </p:cBhvr>
                                    </p:animEffect>
                                  </p:childTnLst>
                                </p:cTn>
                              </p:par>
                              <p:par>
                                <p:cTn id="116" presetID="10" presetClass="entr" presetSubtype="0" fill="hold" nodeType="withEffect">
                                  <p:stCondLst>
                                    <p:cond delay="0"/>
                                  </p:stCondLst>
                                  <p:childTnLst>
                                    <p:set>
                                      <p:cBhvr>
                                        <p:cTn id="117" dur="1" fill="hold">
                                          <p:stCondLst>
                                            <p:cond delay="0"/>
                                          </p:stCondLst>
                                        </p:cTn>
                                        <p:tgtEl>
                                          <p:spTgt spid="259"/>
                                        </p:tgtEl>
                                        <p:attrNameLst>
                                          <p:attrName>style.visibility</p:attrName>
                                        </p:attrNameLst>
                                      </p:cBhvr>
                                      <p:to>
                                        <p:strVal val="visible"/>
                                      </p:to>
                                    </p:set>
                                    <p:animEffect transition="in" filter="fade">
                                      <p:cBhvr>
                                        <p:cTn id="118" dur="500"/>
                                        <p:tgtEl>
                                          <p:spTgt spid="259"/>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262"/>
                                        </p:tgtEl>
                                        <p:attrNameLst>
                                          <p:attrName>style.visibility</p:attrName>
                                        </p:attrNameLst>
                                      </p:cBhvr>
                                      <p:to>
                                        <p:strVal val="visible"/>
                                      </p:to>
                                    </p:set>
                                    <p:animEffect transition="in" filter="fade">
                                      <p:cBhvr>
                                        <p:cTn id="123" dur="500"/>
                                        <p:tgtEl>
                                          <p:spTgt spid="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6" grpId="0" animBg="1"/>
      <p:bldP spid="4" grpId="0" animBg="1"/>
      <p:bldP spid="13" grpId="0" animBg="1"/>
      <p:bldP spid="16" grpId="0" animBg="1"/>
      <p:bldP spid="17" grpId="0" animBg="1"/>
      <p:bldP spid="18" grpId="0" animBg="1"/>
      <p:bldP spid="19" grpId="0" animBg="1"/>
      <p:bldP spid="20" grpId="0" animBg="1"/>
      <p:bldP spid="21" grpId="0" animBg="1"/>
      <p:bldP spid="22" grpId="0" animBg="1"/>
      <p:bldP spid="23" grpId="0" animBg="1"/>
      <p:bldP spid="27" grpId="0" animBg="1"/>
      <p:bldP spid="28" grpId="0" animBg="1"/>
      <p:bldP spid="29" grpId="0" animBg="1"/>
      <p:bldP spid="96" grpId="0" animBg="1"/>
      <p:bldP spid="26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3C31A4-C9E1-43EA-AB00-B843E2116967}"/>
              </a:ext>
            </a:extLst>
          </p:cNvPr>
          <p:cNvSpPr/>
          <p:nvPr/>
        </p:nvSpPr>
        <p:spPr bwMode="auto">
          <a:xfrm>
            <a:off x="3236912" y="6629400"/>
            <a:ext cx="34290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TIME SERIES DECOMPOSITION</a:t>
            </a:r>
          </a:p>
        </p:txBody>
      </p:sp>
      <p:grpSp>
        <p:nvGrpSpPr>
          <p:cNvPr id="11" name="Group 10">
            <a:extLst>
              <a:ext uri="{FF2B5EF4-FFF2-40B4-BE49-F238E27FC236}">
                <a16:creationId xmlns:a16="http://schemas.microsoft.com/office/drawing/2014/main" id="{6D8D5AC1-EDFD-4A1F-A9E7-0D54C1B2C604}"/>
              </a:ext>
            </a:extLst>
          </p:cNvPr>
          <p:cNvGrpSpPr/>
          <p:nvPr/>
        </p:nvGrpSpPr>
        <p:grpSpPr>
          <a:xfrm>
            <a:off x="531812" y="2955257"/>
            <a:ext cx="3429000" cy="1775813"/>
            <a:chOff x="5180012" y="304800"/>
            <a:chExt cx="3429000" cy="1775813"/>
          </a:xfrm>
        </p:grpSpPr>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E6ACA1DA-7469-45C1-A6BD-B189B3760BF8}"/>
                    </a:ext>
                  </a:extLst>
                </p:cNvPr>
                <p:cNvSpPr/>
                <p:nvPr/>
              </p:nvSpPr>
              <p:spPr bwMode="auto">
                <a:xfrm>
                  <a:off x="5180012" y="304800"/>
                  <a:ext cx="3429000" cy="457200"/>
                </a:xfrm>
                <a:prstGeom prst="rect">
                  <a:avLst/>
                </a:prstGeom>
                <a:solidFill>
                  <a:srgbClr val="800000"/>
                </a:solidFill>
                <a:ln w="19050">
                  <a:solidFill>
                    <a:srgbClr val="80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bg1"/>
                      </a:solidFill>
                      <a:latin typeface="+mn-lt"/>
                      <a:ea typeface="+mn-ea"/>
                      <a:cs typeface="+mn-cs"/>
                    </a:rPr>
                    <a:t>Multiplicative Decomposition</a:t>
                  </a:r>
                </a:p>
                <a:p>
                  <a:pPr marR="0" defTabSz="914400" rtl="0" eaLnBrk="1" fontAlgn="base" latinLnBrk="0" hangingPunct="1">
                    <a:lnSpc>
                      <a:spcPct val="100000"/>
                    </a:lnSpc>
                    <a:spcBef>
                      <a:spcPct val="100000"/>
                    </a:spcBef>
                    <a:spcAft>
                      <a:spcPct val="0"/>
                    </a:spcAft>
                    <a:buClrTx/>
                    <a:buSzTx/>
                    <a:tabLst/>
                  </a:pPr>
                  <a14:m>
                    <m:oMathPara xmlns:m="http://schemas.openxmlformats.org/officeDocument/2006/math">
                      <m:oMathParaPr>
                        <m:jc m:val="centerGroup"/>
                      </m:oMathParaPr>
                      <m:oMath xmlns:m="http://schemas.openxmlformats.org/officeDocument/2006/math">
                        <m:sSub>
                          <m:sSubPr>
                            <m:ctrlPr>
                              <a:rPr lang="en-US" sz="1200" b="1" i="1" smtClean="0">
                                <a:solidFill>
                                  <a:schemeClr val="bg1"/>
                                </a:solidFill>
                                <a:latin typeface="Cambria Math" panose="02040503050406030204" pitchFamily="18" charset="0"/>
                                <a:ea typeface="+mn-ea"/>
                                <a:cs typeface="+mn-cs"/>
                              </a:rPr>
                            </m:ctrlPr>
                          </m:sSubPr>
                          <m:e>
                            <m:r>
                              <a:rPr lang="en-US" sz="1200" b="1" i="1" smtClean="0">
                                <a:solidFill>
                                  <a:schemeClr val="bg1"/>
                                </a:solidFill>
                                <a:latin typeface="Cambria Math" panose="02040503050406030204" pitchFamily="18" charset="0"/>
                                <a:ea typeface="+mn-ea"/>
                                <a:cs typeface="+mn-cs"/>
                              </a:rPr>
                              <m:t>𝒚</m:t>
                            </m:r>
                          </m:e>
                          <m:sub>
                            <m:r>
                              <a:rPr lang="en-US" sz="1200" b="1" i="1" smtClean="0">
                                <a:solidFill>
                                  <a:schemeClr val="bg1"/>
                                </a:solidFill>
                                <a:latin typeface="Cambria Math" panose="02040503050406030204" pitchFamily="18" charset="0"/>
                                <a:ea typeface="+mn-ea"/>
                                <a:cs typeface="+mn-cs"/>
                              </a:rPr>
                              <m:t>𝒕</m:t>
                            </m:r>
                            <m:r>
                              <a:rPr lang="en-US" sz="1200" b="1" i="1" smtClean="0">
                                <a:solidFill>
                                  <a:schemeClr val="bg1"/>
                                </a:solidFill>
                                <a:latin typeface="Cambria Math" panose="02040503050406030204" pitchFamily="18" charset="0"/>
                                <a:ea typeface="+mn-ea"/>
                                <a:cs typeface="+mn-cs"/>
                              </a:rPr>
                              <m:t> </m:t>
                            </m:r>
                          </m:sub>
                        </m:sSub>
                        <m:r>
                          <a:rPr lang="en-US" sz="1200" b="1" i="1" smtClean="0">
                            <a:solidFill>
                              <a:schemeClr val="bg1"/>
                            </a:solidFill>
                            <a:latin typeface="Cambria Math" panose="02040503050406030204" pitchFamily="18" charset="0"/>
                            <a:ea typeface="+mn-ea"/>
                            <a:cs typeface="+mn-cs"/>
                          </a:rPr>
                          <m:t>= </m:t>
                        </m:r>
                        <m:sSub>
                          <m:sSubPr>
                            <m:ctrlPr>
                              <a:rPr lang="en-US" sz="1200" b="1" i="1" smtClean="0">
                                <a:solidFill>
                                  <a:schemeClr val="bg1"/>
                                </a:solidFill>
                                <a:latin typeface="Cambria Math" panose="02040503050406030204" pitchFamily="18" charset="0"/>
                                <a:ea typeface="+mn-ea"/>
                                <a:cs typeface="+mn-cs"/>
                              </a:rPr>
                            </m:ctrlPr>
                          </m:sSubPr>
                          <m:e>
                            <m:r>
                              <a:rPr lang="en-US" sz="1200" b="1" i="1" smtClean="0">
                                <a:solidFill>
                                  <a:schemeClr val="bg1"/>
                                </a:solidFill>
                                <a:latin typeface="Cambria Math" panose="02040503050406030204" pitchFamily="18" charset="0"/>
                                <a:ea typeface="+mn-ea"/>
                                <a:cs typeface="+mn-cs"/>
                              </a:rPr>
                              <m:t>𝑺</m:t>
                            </m:r>
                          </m:e>
                          <m:sub>
                            <m:r>
                              <a:rPr lang="en-US" sz="1200" b="1" i="1" smtClean="0">
                                <a:solidFill>
                                  <a:schemeClr val="bg1"/>
                                </a:solidFill>
                                <a:latin typeface="Cambria Math" panose="02040503050406030204" pitchFamily="18" charset="0"/>
                                <a:ea typeface="+mn-ea"/>
                                <a:cs typeface="+mn-cs"/>
                              </a:rPr>
                              <m:t>𝒕</m:t>
                            </m:r>
                          </m:sub>
                        </m:sSub>
                        <m:r>
                          <a:rPr lang="en-US" sz="1200" b="1" i="1" smtClean="0">
                            <a:solidFill>
                              <a:schemeClr val="bg1"/>
                            </a:solidFill>
                            <a:latin typeface="Cambria Math" panose="02040503050406030204" pitchFamily="18" charset="0"/>
                            <a:ea typeface="+mn-ea"/>
                            <a:cs typeface="+mn-cs"/>
                          </a:rPr>
                          <m:t> ∗ </m:t>
                        </m:r>
                        <m:sSub>
                          <m:sSubPr>
                            <m:ctrlPr>
                              <a:rPr lang="en-US" sz="1200" b="1" i="1" smtClean="0">
                                <a:solidFill>
                                  <a:schemeClr val="bg1"/>
                                </a:solidFill>
                                <a:latin typeface="Cambria Math" panose="02040503050406030204" pitchFamily="18" charset="0"/>
                                <a:ea typeface="+mn-ea"/>
                                <a:cs typeface="+mn-cs"/>
                              </a:rPr>
                            </m:ctrlPr>
                          </m:sSubPr>
                          <m:e>
                            <m:r>
                              <a:rPr lang="en-US" sz="1200" b="1" i="1" smtClean="0">
                                <a:solidFill>
                                  <a:schemeClr val="bg1"/>
                                </a:solidFill>
                                <a:latin typeface="Cambria Math" panose="02040503050406030204" pitchFamily="18" charset="0"/>
                                <a:ea typeface="+mn-ea"/>
                                <a:cs typeface="+mn-cs"/>
                              </a:rPr>
                              <m:t>𝑻</m:t>
                            </m:r>
                          </m:e>
                          <m:sub>
                            <m:r>
                              <a:rPr lang="en-US" sz="1200" b="1" i="1" smtClean="0">
                                <a:solidFill>
                                  <a:schemeClr val="bg1"/>
                                </a:solidFill>
                                <a:latin typeface="Cambria Math" panose="02040503050406030204" pitchFamily="18" charset="0"/>
                                <a:ea typeface="+mn-ea"/>
                                <a:cs typeface="+mn-cs"/>
                              </a:rPr>
                              <m:t>𝒕</m:t>
                            </m:r>
                          </m:sub>
                        </m:sSub>
                        <m:r>
                          <a:rPr lang="en-US" sz="1200" b="1" i="1" smtClean="0">
                            <a:solidFill>
                              <a:schemeClr val="bg1"/>
                            </a:solidFill>
                            <a:latin typeface="Cambria Math" panose="02040503050406030204" pitchFamily="18" charset="0"/>
                            <a:ea typeface="+mn-ea"/>
                            <a:cs typeface="+mn-cs"/>
                          </a:rPr>
                          <m:t> ∗ </m:t>
                        </m:r>
                        <m:sSub>
                          <m:sSubPr>
                            <m:ctrlPr>
                              <a:rPr lang="en-US" sz="1200" b="1" i="1" smtClean="0">
                                <a:solidFill>
                                  <a:schemeClr val="bg1"/>
                                </a:solidFill>
                                <a:latin typeface="Cambria Math" panose="02040503050406030204" pitchFamily="18" charset="0"/>
                                <a:ea typeface="+mn-ea"/>
                                <a:cs typeface="+mn-cs"/>
                              </a:rPr>
                            </m:ctrlPr>
                          </m:sSubPr>
                          <m:e>
                            <m:r>
                              <a:rPr lang="en-US" sz="1200" b="1" i="1" smtClean="0">
                                <a:solidFill>
                                  <a:schemeClr val="bg1"/>
                                </a:solidFill>
                                <a:latin typeface="Cambria Math" panose="02040503050406030204" pitchFamily="18" charset="0"/>
                                <a:ea typeface="+mn-ea"/>
                                <a:cs typeface="+mn-cs"/>
                              </a:rPr>
                              <m:t>𝑹</m:t>
                            </m:r>
                          </m:e>
                          <m:sub>
                            <m:r>
                              <a:rPr lang="en-US" sz="1200" b="1" i="1" smtClean="0">
                                <a:solidFill>
                                  <a:schemeClr val="bg1"/>
                                </a:solidFill>
                                <a:latin typeface="Cambria Math" panose="02040503050406030204" pitchFamily="18" charset="0"/>
                                <a:ea typeface="+mn-ea"/>
                                <a:cs typeface="+mn-cs"/>
                              </a:rPr>
                              <m:t>𝒕</m:t>
                            </m:r>
                          </m:sub>
                        </m:sSub>
                      </m:oMath>
                    </m:oMathPara>
                  </a14:m>
                  <a:endParaRPr lang="en-US" sz="1200" b="1" dirty="0">
                    <a:solidFill>
                      <a:schemeClr val="bg1"/>
                    </a:solidFill>
                    <a:latin typeface="+mn-lt"/>
                    <a:ea typeface="+mn-ea"/>
                    <a:cs typeface="+mn-cs"/>
                  </a:endParaRPr>
                </a:p>
              </p:txBody>
            </p:sp>
          </mc:Choice>
          <mc:Fallback xmlns="">
            <p:sp>
              <p:nvSpPr>
                <p:cNvPr id="4" name="Rectangle 3">
                  <a:extLst>
                    <a:ext uri="{FF2B5EF4-FFF2-40B4-BE49-F238E27FC236}">
                      <a16:creationId xmlns:a16="http://schemas.microsoft.com/office/drawing/2014/main" id="{E6ACA1DA-7469-45C1-A6BD-B189B3760BF8}"/>
                    </a:ext>
                  </a:extLst>
                </p:cNvPr>
                <p:cNvSpPr>
                  <a:spLocks noRot="1" noChangeAspect="1" noMove="1" noResize="1" noEditPoints="1" noAdjustHandles="1" noChangeArrowheads="1" noChangeShapeType="1" noTextEdit="1"/>
                </p:cNvSpPr>
                <p:nvPr/>
              </p:nvSpPr>
              <p:spPr bwMode="auto">
                <a:xfrm>
                  <a:off x="5180012" y="304800"/>
                  <a:ext cx="3429000" cy="457200"/>
                </a:xfrm>
                <a:prstGeom prst="rect">
                  <a:avLst/>
                </a:prstGeom>
                <a:blipFill>
                  <a:blip r:embed="rId2"/>
                  <a:stretch>
                    <a:fillRect t="-1282"/>
                  </a:stretch>
                </a:blipFill>
                <a:ln w="19050">
                  <a:solidFill>
                    <a:srgbClr val="800000"/>
                  </a:solidFill>
                  <a:headEnd type="none" w="med" len="med"/>
                  <a:tailEnd type="none" w="med" len="med"/>
                </a:ln>
                <a:effectLst/>
              </p:spPr>
              <p:txBody>
                <a:bodyPr/>
                <a:lstStyle/>
                <a:p>
                  <a:r>
                    <a:rPr lang="en-US">
                      <a:noFill/>
                    </a:rPr>
                    <a:t> </a:t>
                  </a:r>
                </a:p>
              </p:txBody>
            </p:sp>
          </mc:Fallback>
        </mc:AlternateContent>
        <p:pic>
          <p:nvPicPr>
            <p:cNvPr id="5" name="Picture 4">
              <a:extLst>
                <a:ext uri="{FF2B5EF4-FFF2-40B4-BE49-F238E27FC236}">
                  <a16:creationId xmlns:a16="http://schemas.microsoft.com/office/drawing/2014/main" id="{E735E3A2-34BD-4475-B133-5B8B60639C1C}"/>
                </a:ext>
              </a:extLst>
            </p:cNvPr>
            <p:cNvPicPr>
              <a:picLocks noChangeAspect="1"/>
            </p:cNvPicPr>
            <p:nvPr/>
          </p:nvPicPr>
          <p:blipFill>
            <a:blip r:embed="rId3"/>
            <a:stretch>
              <a:fillRect/>
            </a:stretch>
          </p:blipFill>
          <p:spPr>
            <a:xfrm>
              <a:off x="5180012" y="762000"/>
              <a:ext cx="3429000" cy="1318613"/>
            </a:xfrm>
            <a:prstGeom prst="rect">
              <a:avLst/>
            </a:prstGeom>
            <a:ln w="19050">
              <a:solidFill>
                <a:srgbClr val="800000"/>
              </a:solidFill>
            </a:ln>
          </p:spPr>
        </p:pic>
      </p:grpSp>
      <p:grpSp>
        <p:nvGrpSpPr>
          <p:cNvPr id="10" name="Group 9">
            <a:extLst>
              <a:ext uri="{FF2B5EF4-FFF2-40B4-BE49-F238E27FC236}">
                <a16:creationId xmlns:a16="http://schemas.microsoft.com/office/drawing/2014/main" id="{DF7221B2-6D5C-419C-B8EC-436B3958DF2D}"/>
              </a:ext>
            </a:extLst>
          </p:cNvPr>
          <p:cNvGrpSpPr/>
          <p:nvPr/>
        </p:nvGrpSpPr>
        <p:grpSpPr>
          <a:xfrm>
            <a:off x="529387" y="623888"/>
            <a:ext cx="3429000" cy="1775813"/>
            <a:chOff x="1065212" y="304800"/>
            <a:chExt cx="3429000" cy="1775813"/>
          </a:xfrm>
        </p:grpSpPr>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E75A0F8B-5280-4701-8C22-3BE32EBCF197}"/>
                    </a:ext>
                  </a:extLst>
                </p:cNvPr>
                <p:cNvSpPr/>
                <p:nvPr/>
              </p:nvSpPr>
              <p:spPr bwMode="auto">
                <a:xfrm>
                  <a:off x="1065212" y="304800"/>
                  <a:ext cx="3429000" cy="457200"/>
                </a:xfrm>
                <a:prstGeom prst="rect">
                  <a:avLst/>
                </a:prstGeom>
                <a:solidFill>
                  <a:srgbClr val="800000"/>
                </a:solidFill>
                <a:ln w="19050">
                  <a:solidFill>
                    <a:srgbClr val="80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eaLnBrk="1" hangingPunct="1">
                    <a:spcBef>
                      <a:spcPct val="100000"/>
                    </a:spcBef>
                    <a:buClrTx/>
                  </a:pPr>
                  <a:r>
                    <a:rPr lang="en-US" sz="1200" b="1" dirty="0">
                      <a:solidFill>
                        <a:schemeClr val="bg1"/>
                      </a:solidFill>
                    </a:rPr>
                    <a:t>Additive Decomposition</a:t>
                  </a:r>
                  <a:endParaRPr lang="en-US" sz="1200" b="1" i="1" dirty="0">
                    <a:solidFill>
                      <a:schemeClr val="bg1"/>
                    </a:solidFill>
                    <a:latin typeface="Cambria Math" panose="02040503050406030204" pitchFamily="18" charset="0"/>
                  </a:endParaRPr>
                </a:p>
                <a:p>
                  <a:pPr eaLnBrk="1" hangingPunct="1">
                    <a:spcBef>
                      <a:spcPct val="100000"/>
                    </a:spcBef>
                    <a:buClrTx/>
                  </a:pPr>
                  <a14:m>
                    <m:oMathPara xmlns:m="http://schemas.openxmlformats.org/officeDocument/2006/math">
                      <m:oMathParaPr>
                        <m:jc m:val="centerGroup"/>
                      </m:oMathParaPr>
                      <m:oMath xmlns:m="http://schemas.openxmlformats.org/officeDocument/2006/math">
                        <m:sSub>
                          <m:sSubPr>
                            <m:ctrlPr>
                              <a:rPr lang="en-US" sz="1200" b="1" i="1" smtClean="0">
                                <a:solidFill>
                                  <a:schemeClr val="bg1"/>
                                </a:solidFill>
                                <a:latin typeface="Cambria Math" panose="02040503050406030204" pitchFamily="18" charset="0"/>
                                <a:ea typeface="+mn-ea"/>
                                <a:cs typeface="+mn-cs"/>
                              </a:rPr>
                            </m:ctrlPr>
                          </m:sSubPr>
                          <m:e>
                            <m:r>
                              <a:rPr lang="en-US" sz="1200" b="1" i="1" smtClean="0">
                                <a:solidFill>
                                  <a:schemeClr val="bg1"/>
                                </a:solidFill>
                                <a:latin typeface="Cambria Math" panose="02040503050406030204" pitchFamily="18" charset="0"/>
                                <a:ea typeface="+mn-ea"/>
                                <a:cs typeface="+mn-cs"/>
                              </a:rPr>
                              <m:t>𝒚</m:t>
                            </m:r>
                          </m:e>
                          <m:sub>
                            <m:r>
                              <a:rPr lang="en-US" sz="1200" b="1" i="1" smtClean="0">
                                <a:solidFill>
                                  <a:schemeClr val="bg1"/>
                                </a:solidFill>
                                <a:latin typeface="Cambria Math" panose="02040503050406030204" pitchFamily="18" charset="0"/>
                                <a:ea typeface="+mn-ea"/>
                                <a:cs typeface="+mn-cs"/>
                              </a:rPr>
                              <m:t>𝒕</m:t>
                            </m:r>
                          </m:sub>
                        </m:sSub>
                        <m:r>
                          <a:rPr lang="en-US" sz="1200" b="1" i="1" smtClean="0">
                            <a:solidFill>
                              <a:schemeClr val="bg1"/>
                            </a:solidFill>
                            <a:latin typeface="Cambria Math" panose="02040503050406030204" pitchFamily="18" charset="0"/>
                            <a:ea typeface="+mn-ea"/>
                            <a:cs typeface="+mn-cs"/>
                          </a:rPr>
                          <m:t>= </m:t>
                        </m:r>
                        <m:sSub>
                          <m:sSubPr>
                            <m:ctrlPr>
                              <a:rPr lang="en-US" sz="1200" b="1" i="1" smtClean="0">
                                <a:solidFill>
                                  <a:schemeClr val="bg1"/>
                                </a:solidFill>
                                <a:latin typeface="Cambria Math" panose="02040503050406030204" pitchFamily="18" charset="0"/>
                                <a:ea typeface="+mn-ea"/>
                                <a:cs typeface="+mn-cs"/>
                              </a:rPr>
                            </m:ctrlPr>
                          </m:sSubPr>
                          <m:e>
                            <m:r>
                              <a:rPr lang="en-US" sz="1200" b="1" i="1" smtClean="0">
                                <a:solidFill>
                                  <a:schemeClr val="bg1"/>
                                </a:solidFill>
                                <a:latin typeface="Cambria Math" panose="02040503050406030204" pitchFamily="18" charset="0"/>
                                <a:ea typeface="+mn-ea"/>
                                <a:cs typeface="+mn-cs"/>
                              </a:rPr>
                              <m:t>𝑺</m:t>
                            </m:r>
                          </m:e>
                          <m:sub>
                            <m:r>
                              <a:rPr lang="en-US" sz="1200" b="1" i="1" smtClean="0">
                                <a:solidFill>
                                  <a:schemeClr val="bg1"/>
                                </a:solidFill>
                                <a:latin typeface="Cambria Math" panose="02040503050406030204" pitchFamily="18" charset="0"/>
                                <a:ea typeface="+mn-ea"/>
                                <a:cs typeface="+mn-cs"/>
                              </a:rPr>
                              <m:t>𝒕</m:t>
                            </m:r>
                          </m:sub>
                        </m:sSub>
                        <m:r>
                          <a:rPr lang="en-US" sz="1200" b="1" i="1" smtClean="0">
                            <a:solidFill>
                              <a:schemeClr val="bg1"/>
                            </a:solidFill>
                            <a:latin typeface="Cambria Math" panose="02040503050406030204" pitchFamily="18" charset="0"/>
                            <a:ea typeface="+mn-ea"/>
                            <a:cs typeface="+mn-cs"/>
                          </a:rPr>
                          <m:t>+ </m:t>
                        </m:r>
                        <m:sSub>
                          <m:sSubPr>
                            <m:ctrlPr>
                              <a:rPr lang="en-US" sz="1200" b="1" i="1" smtClean="0">
                                <a:solidFill>
                                  <a:schemeClr val="bg1"/>
                                </a:solidFill>
                                <a:latin typeface="Cambria Math" panose="02040503050406030204" pitchFamily="18" charset="0"/>
                                <a:ea typeface="+mn-ea"/>
                                <a:cs typeface="+mn-cs"/>
                              </a:rPr>
                            </m:ctrlPr>
                          </m:sSubPr>
                          <m:e>
                            <m:r>
                              <a:rPr lang="en-US" sz="1200" b="1" i="1" smtClean="0">
                                <a:solidFill>
                                  <a:schemeClr val="bg1"/>
                                </a:solidFill>
                                <a:latin typeface="Cambria Math" panose="02040503050406030204" pitchFamily="18" charset="0"/>
                                <a:ea typeface="+mn-ea"/>
                                <a:cs typeface="+mn-cs"/>
                              </a:rPr>
                              <m:t>𝑻</m:t>
                            </m:r>
                          </m:e>
                          <m:sub>
                            <m:r>
                              <a:rPr lang="en-US" sz="1200" b="1" i="1" smtClean="0">
                                <a:solidFill>
                                  <a:schemeClr val="bg1"/>
                                </a:solidFill>
                                <a:latin typeface="Cambria Math" panose="02040503050406030204" pitchFamily="18" charset="0"/>
                                <a:ea typeface="+mn-ea"/>
                                <a:cs typeface="+mn-cs"/>
                              </a:rPr>
                              <m:t>𝒕</m:t>
                            </m:r>
                          </m:sub>
                        </m:sSub>
                        <m:r>
                          <a:rPr lang="en-US" sz="1200" b="1" i="1" smtClean="0">
                            <a:solidFill>
                              <a:schemeClr val="bg1"/>
                            </a:solidFill>
                            <a:latin typeface="Cambria Math" panose="02040503050406030204" pitchFamily="18" charset="0"/>
                            <a:ea typeface="+mn-ea"/>
                            <a:cs typeface="+mn-cs"/>
                          </a:rPr>
                          <m:t>+</m:t>
                        </m:r>
                        <m:sSub>
                          <m:sSubPr>
                            <m:ctrlPr>
                              <a:rPr lang="en-US" sz="1200" b="1" i="1" smtClean="0">
                                <a:solidFill>
                                  <a:schemeClr val="bg1"/>
                                </a:solidFill>
                                <a:latin typeface="Cambria Math" panose="02040503050406030204" pitchFamily="18" charset="0"/>
                                <a:ea typeface="+mn-ea"/>
                                <a:cs typeface="+mn-cs"/>
                              </a:rPr>
                            </m:ctrlPr>
                          </m:sSubPr>
                          <m:e>
                            <m:r>
                              <a:rPr lang="en-US" sz="1200" b="1" i="1" smtClean="0">
                                <a:solidFill>
                                  <a:schemeClr val="bg1"/>
                                </a:solidFill>
                                <a:latin typeface="Cambria Math" panose="02040503050406030204" pitchFamily="18" charset="0"/>
                                <a:ea typeface="+mn-ea"/>
                                <a:cs typeface="+mn-cs"/>
                              </a:rPr>
                              <m:t>𝑹</m:t>
                            </m:r>
                          </m:e>
                          <m:sub>
                            <m:r>
                              <a:rPr lang="en-US" sz="1200" b="1" i="1" smtClean="0">
                                <a:solidFill>
                                  <a:schemeClr val="bg1"/>
                                </a:solidFill>
                                <a:latin typeface="Cambria Math" panose="02040503050406030204" pitchFamily="18" charset="0"/>
                                <a:ea typeface="+mn-ea"/>
                                <a:cs typeface="+mn-cs"/>
                              </a:rPr>
                              <m:t>𝒕</m:t>
                            </m:r>
                          </m:sub>
                        </m:sSub>
                      </m:oMath>
                    </m:oMathPara>
                  </a14:m>
                  <a:endParaRPr lang="en-US" sz="1200" b="1" dirty="0">
                    <a:solidFill>
                      <a:schemeClr val="bg1"/>
                    </a:solidFill>
                    <a:latin typeface="+mn-lt"/>
                    <a:ea typeface="+mn-ea"/>
                    <a:cs typeface="+mn-cs"/>
                  </a:endParaRPr>
                </a:p>
              </p:txBody>
            </p:sp>
          </mc:Choice>
          <mc:Fallback xmlns="">
            <p:sp>
              <p:nvSpPr>
                <p:cNvPr id="3" name="Rectangle 2">
                  <a:extLst>
                    <a:ext uri="{FF2B5EF4-FFF2-40B4-BE49-F238E27FC236}">
                      <a16:creationId xmlns:a16="http://schemas.microsoft.com/office/drawing/2014/main" id="{E75A0F8B-5280-4701-8C22-3BE32EBCF197}"/>
                    </a:ext>
                  </a:extLst>
                </p:cNvPr>
                <p:cNvSpPr>
                  <a:spLocks noRot="1" noChangeAspect="1" noMove="1" noResize="1" noEditPoints="1" noAdjustHandles="1" noChangeArrowheads="1" noChangeShapeType="1" noTextEdit="1"/>
                </p:cNvSpPr>
                <p:nvPr/>
              </p:nvSpPr>
              <p:spPr bwMode="auto">
                <a:xfrm>
                  <a:off x="1065212" y="304800"/>
                  <a:ext cx="3429000" cy="457200"/>
                </a:xfrm>
                <a:prstGeom prst="rect">
                  <a:avLst/>
                </a:prstGeom>
                <a:blipFill>
                  <a:blip r:embed="rId4"/>
                  <a:stretch>
                    <a:fillRect t="-1282"/>
                  </a:stretch>
                </a:blipFill>
                <a:ln w="19050">
                  <a:solidFill>
                    <a:srgbClr val="800000"/>
                  </a:solidFill>
                  <a:headEnd type="none" w="med" len="med"/>
                  <a:tailEnd type="none" w="med" len="med"/>
                </a:ln>
                <a:effectLst/>
              </p:spPr>
              <p:txBody>
                <a:bodyPr/>
                <a:lstStyle/>
                <a:p>
                  <a:r>
                    <a:rPr lang="en-US">
                      <a:noFill/>
                    </a:rPr>
                    <a:t> </a:t>
                  </a:r>
                </a:p>
              </p:txBody>
            </p:sp>
          </mc:Fallback>
        </mc:AlternateContent>
        <p:pic>
          <p:nvPicPr>
            <p:cNvPr id="7" name="Picture 6">
              <a:extLst>
                <a:ext uri="{FF2B5EF4-FFF2-40B4-BE49-F238E27FC236}">
                  <a16:creationId xmlns:a16="http://schemas.microsoft.com/office/drawing/2014/main" id="{6C003CA6-C63A-47C6-A552-E425F001CBB6}"/>
                </a:ext>
              </a:extLst>
            </p:cNvPr>
            <p:cNvPicPr>
              <a:picLocks noChangeAspect="1"/>
            </p:cNvPicPr>
            <p:nvPr/>
          </p:nvPicPr>
          <p:blipFill>
            <a:blip r:embed="rId5"/>
            <a:stretch>
              <a:fillRect/>
            </a:stretch>
          </p:blipFill>
          <p:spPr>
            <a:xfrm>
              <a:off x="1065212" y="730180"/>
              <a:ext cx="3429000" cy="1350433"/>
            </a:xfrm>
            <a:prstGeom prst="rect">
              <a:avLst/>
            </a:prstGeom>
            <a:ln w="19050">
              <a:solidFill>
                <a:srgbClr val="800000"/>
              </a:solidFill>
            </a:ln>
          </p:spPr>
        </p:pic>
      </p:grpSp>
      <p:sp>
        <p:nvSpPr>
          <p:cNvPr id="12" name="Rectangle 11">
            <a:extLst>
              <a:ext uri="{FF2B5EF4-FFF2-40B4-BE49-F238E27FC236}">
                <a16:creationId xmlns:a16="http://schemas.microsoft.com/office/drawing/2014/main" id="{F6421E2B-6D09-46CE-B91B-148C22A6F207}"/>
              </a:ext>
            </a:extLst>
          </p:cNvPr>
          <p:cNvSpPr/>
          <p:nvPr/>
        </p:nvSpPr>
        <p:spPr bwMode="auto">
          <a:xfrm>
            <a:off x="799017" y="5388898"/>
            <a:ext cx="8416769" cy="717187"/>
          </a:xfrm>
          <a:prstGeom prst="rect">
            <a:avLst/>
          </a:prstGeom>
          <a:solidFill>
            <a:schemeClr val="bg2">
              <a:lumMod val="20000"/>
              <a:lumOff val="8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sz="1000" b="1" dirty="0">
                <a:solidFill>
                  <a:schemeClr val="tx1"/>
                </a:solidFill>
              </a:rPr>
              <a:t>Seasonally Adjusted Time Series: </a:t>
            </a:r>
            <a:r>
              <a:rPr lang="en-US" sz="1000" dirty="0">
                <a:solidFill>
                  <a:schemeClr val="tx1"/>
                </a:solidFill>
              </a:rPr>
              <a:t>Time Series left after removing the seasonal component. Seasonally Adjusted component has trend-cycle and remainder component</a:t>
            </a:r>
            <a:endParaRPr lang="en-US" sz="1000" b="1" dirty="0">
              <a:solidFill>
                <a:schemeClr val="tx1"/>
              </a:solidFill>
              <a:latin typeface="+mn-lt"/>
              <a:ea typeface="+mn-ea"/>
              <a:cs typeface="+mn-cs"/>
            </a:endParaRPr>
          </a:p>
        </p:txBody>
      </p:sp>
      <p:grpSp>
        <p:nvGrpSpPr>
          <p:cNvPr id="6" name="Group 5">
            <a:extLst>
              <a:ext uri="{FF2B5EF4-FFF2-40B4-BE49-F238E27FC236}">
                <a16:creationId xmlns:a16="http://schemas.microsoft.com/office/drawing/2014/main" id="{F76ECCAB-35E9-4F53-BE89-97B03146E9B5}"/>
              </a:ext>
            </a:extLst>
          </p:cNvPr>
          <p:cNvGrpSpPr/>
          <p:nvPr/>
        </p:nvGrpSpPr>
        <p:grpSpPr>
          <a:xfrm>
            <a:off x="4178919" y="506268"/>
            <a:ext cx="5026374" cy="4572000"/>
            <a:chOff x="4341812" y="304800"/>
            <a:chExt cx="5026374" cy="4572000"/>
          </a:xfrm>
        </p:grpSpPr>
        <p:sp>
          <p:nvSpPr>
            <p:cNvPr id="14" name="Rectangle: Rounded Corners 13">
              <a:extLst>
                <a:ext uri="{FF2B5EF4-FFF2-40B4-BE49-F238E27FC236}">
                  <a16:creationId xmlns:a16="http://schemas.microsoft.com/office/drawing/2014/main" id="{732256EC-EDFC-4C57-9E8F-AF621651ABD2}"/>
                </a:ext>
              </a:extLst>
            </p:cNvPr>
            <p:cNvSpPr/>
            <p:nvPr/>
          </p:nvSpPr>
          <p:spPr bwMode="auto">
            <a:xfrm>
              <a:off x="4341812" y="304800"/>
              <a:ext cx="5026374" cy="4572000"/>
            </a:xfrm>
            <a:prstGeom prst="roundRect">
              <a:avLst>
                <a:gd name="adj" fmla="val 4359"/>
              </a:avLst>
            </a:prstGeom>
            <a:solidFill>
              <a:schemeClr val="accent4">
                <a:lumMod val="20000"/>
                <a:lumOff val="8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endParaRPr lang="en-US" sz="1000" b="1" dirty="0">
                <a:solidFill>
                  <a:schemeClr val="tx1"/>
                </a:solidFill>
                <a:latin typeface="+mn-lt"/>
                <a:ea typeface="+mn-ea"/>
                <a:cs typeface="+mn-cs"/>
              </a:endParaRPr>
            </a:p>
          </p:txBody>
        </p:sp>
        <p:pic>
          <p:nvPicPr>
            <p:cNvPr id="13" name="Picture 12">
              <a:extLst>
                <a:ext uri="{FF2B5EF4-FFF2-40B4-BE49-F238E27FC236}">
                  <a16:creationId xmlns:a16="http://schemas.microsoft.com/office/drawing/2014/main" id="{D7FEB17A-902F-4359-BF68-4FE277DD7E81}"/>
                </a:ext>
              </a:extLst>
            </p:cNvPr>
            <p:cNvPicPr>
              <a:picLocks noChangeAspect="1"/>
            </p:cNvPicPr>
            <p:nvPr/>
          </p:nvPicPr>
          <p:blipFill>
            <a:blip r:embed="rId6"/>
            <a:stretch>
              <a:fillRect/>
            </a:stretch>
          </p:blipFill>
          <p:spPr>
            <a:xfrm>
              <a:off x="4504705" y="462290"/>
              <a:ext cx="4700588" cy="4257020"/>
            </a:xfrm>
            <a:prstGeom prst="rect">
              <a:avLst/>
            </a:prstGeom>
          </p:spPr>
        </p:pic>
      </p:grpSp>
      <p:sp>
        <p:nvSpPr>
          <p:cNvPr id="15" name="Rectangle 14">
            <a:extLst>
              <a:ext uri="{FF2B5EF4-FFF2-40B4-BE49-F238E27FC236}">
                <a16:creationId xmlns:a16="http://schemas.microsoft.com/office/drawing/2014/main" id="{98484943-185D-4775-8E02-4DC872924122}"/>
              </a:ext>
            </a:extLst>
          </p:cNvPr>
          <p:cNvSpPr/>
          <p:nvPr/>
        </p:nvSpPr>
        <p:spPr bwMode="auto">
          <a:xfrm>
            <a:off x="303212" y="111017"/>
            <a:ext cx="8867776" cy="280423"/>
          </a:xfrm>
          <a:prstGeom prst="rect">
            <a:avLst/>
          </a:prstGeom>
          <a:solidFill>
            <a:srgbClr val="666666"/>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bg1"/>
                </a:solidFill>
              </a:rPr>
              <a:t>Breaking down the time series into seasonal, trend-cycle and remainder component</a:t>
            </a:r>
          </a:p>
        </p:txBody>
      </p:sp>
    </p:spTree>
    <p:extLst>
      <p:ext uri="{BB962C8B-B14F-4D97-AF65-F5344CB8AC3E}">
        <p14:creationId xmlns:p14="http://schemas.microsoft.com/office/powerpoint/2010/main" val="1241565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Rounded Corners 40">
            <a:extLst>
              <a:ext uri="{FF2B5EF4-FFF2-40B4-BE49-F238E27FC236}">
                <a16:creationId xmlns:a16="http://schemas.microsoft.com/office/drawing/2014/main" id="{69C8CD19-4BFC-490F-805B-355069D96EC8}"/>
              </a:ext>
            </a:extLst>
          </p:cNvPr>
          <p:cNvSpPr/>
          <p:nvPr/>
        </p:nvSpPr>
        <p:spPr bwMode="auto">
          <a:xfrm>
            <a:off x="471829" y="3557419"/>
            <a:ext cx="8959166" cy="2752989"/>
          </a:xfrm>
          <a:prstGeom prst="roundRect">
            <a:avLst>
              <a:gd name="adj" fmla="val 7907"/>
            </a:avLst>
          </a:prstGeom>
          <a:solidFill>
            <a:schemeClr val="bg1"/>
          </a:solidFill>
          <a:ln w="19050">
            <a:solidFill>
              <a:schemeClr val="bg1">
                <a:lumMod val="75000"/>
              </a:schemeClr>
            </a:solidFill>
            <a:prstDash val="solid"/>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ea typeface="+mn-ea"/>
                <a:cs typeface="+mn-cs"/>
              </a:rPr>
              <a:t>Defining Model Form and Expected Outcome</a:t>
            </a:r>
          </a:p>
        </p:txBody>
      </p:sp>
      <p:sp>
        <p:nvSpPr>
          <p:cNvPr id="2" name="Rectangle 1">
            <a:extLst>
              <a:ext uri="{FF2B5EF4-FFF2-40B4-BE49-F238E27FC236}">
                <a16:creationId xmlns:a16="http://schemas.microsoft.com/office/drawing/2014/main" id="{FEC87A12-FD3E-4591-8430-D637EDEB77EC}"/>
              </a:ext>
            </a:extLst>
          </p:cNvPr>
          <p:cNvSpPr/>
          <p:nvPr/>
        </p:nvSpPr>
        <p:spPr bwMode="auto">
          <a:xfrm>
            <a:off x="303212" y="76200"/>
            <a:ext cx="8867776" cy="547688"/>
          </a:xfrm>
          <a:prstGeom prst="rect">
            <a:avLst/>
          </a:prstGeom>
          <a:solidFill>
            <a:srgbClr val="CBD3D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endParaRPr lang="en-US" sz="1200" b="1" dirty="0">
              <a:solidFill>
                <a:schemeClr val="tx1"/>
              </a:solidFill>
              <a:latin typeface="+mn-lt"/>
              <a:ea typeface="+mn-ea"/>
              <a:cs typeface="+mn-cs"/>
            </a:endParaRPr>
          </a:p>
        </p:txBody>
      </p:sp>
      <p:sp>
        <p:nvSpPr>
          <p:cNvPr id="3" name="Rectangle 2">
            <a:extLst>
              <a:ext uri="{FF2B5EF4-FFF2-40B4-BE49-F238E27FC236}">
                <a16:creationId xmlns:a16="http://schemas.microsoft.com/office/drawing/2014/main" id="{ADD791BE-BC18-422A-8303-827F992B5B7E}"/>
              </a:ext>
            </a:extLst>
          </p:cNvPr>
          <p:cNvSpPr/>
          <p:nvPr/>
        </p:nvSpPr>
        <p:spPr bwMode="auto">
          <a:xfrm>
            <a:off x="3236912" y="6629400"/>
            <a:ext cx="34290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HIERARCHICAL MODEL</a:t>
            </a:r>
          </a:p>
        </p:txBody>
      </p:sp>
      <p:sp>
        <p:nvSpPr>
          <p:cNvPr id="4" name="Rectangle: Rounded Corners 3">
            <a:extLst>
              <a:ext uri="{FF2B5EF4-FFF2-40B4-BE49-F238E27FC236}">
                <a16:creationId xmlns:a16="http://schemas.microsoft.com/office/drawing/2014/main" id="{BD9DF80C-02A7-446D-A4E2-6B074DDA0EA4}"/>
              </a:ext>
            </a:extLst>
          </p:cNvPr>
          <p:cNvSpPr/>
          <p:nvPr/>
        </p:nvSpPr>
        <p:spPr bwMode="auto">
          <a:xfrm>
            <a:off x="2769187" y="176584"/>
            <a:ext cx="1966912" cy="385815"/>
          </a:xfrm>
          <a:prstGeom prst="roundRect">
            <a:avLst/>
          </a:prstGeom>
          <a:solidFill>
            <a:srgbClr val="666666"/>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eaLnBrk="1" hangingPunct="1">
              <a:spcBef>
                <a:spcPts val="400"/>
              </a:spcBef>
              <a:spcAft>
                <a:spcPts val="400"/>
              </a:spcAft>
              <a:buClrTx/>
            </a:pPr>
            <a:r>
              <a:rPr lang="en-US" sz="1200" b="1" dirty="0">
                <a:solidFill>
                  <a:schemeClr val="bg1"/>
                </a:solidFill>
                <a:latin typeface="+mn-lt"/>
                <a:ea typeface="+mn-ea"/>
                <a:cs typeface="+mn-cs"/>
              </a:rPr>
              <a:t>Fixed Effect (FE)</a:t>
            </a:r>
          </a:p>
        </p:txBody>
      </p:sp>
      <p:sp>
        <p:nvSpPr>
          <p:cNvPr id="5" name="Rectangle: Rounded Corners 4">
            <a:extLst>
              <a:ext uri="{FF2B5EF4-FFF2-40B4-BE49-F238E27FC236}">
                <a16:creationId xmlns:a16="http://schemas.microsoft.com/office/drawing/2014/main" id="{C4CF652D-1594-4CD5-809A-9EC32428D5AD}"/>
              </a:ext>
            </a:extLst>
          </p:cNvPr>
          <p:cNvSpPr/>
          <p:nvPr/>
        </p:nvSpPr>
        <p:spPr bwMode="auto">
          <a:xfrm>
            <a:off x="6770162" y="169727"/>
            <a:ext cx="1966912" cy="385815"/>
          </a:xfrm>
          <a:prstGeom prst="roundRect">
            <a:avLst/>
          </a:prstGeom>
          <a:solidFill>
            <a:srgbClr val="666666"/>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eaLnBrk="1" hangingPunct="1">
              <a:spcBef>
                <a:spcPts val="400"/>
              </a:spcBef>
              <a:spcAft>
                <a:spcPts val="400"/>
              </a:spcAft>
              <a:buClrTx/>
            </a:pPr>
            <a:r>
              <a:rPr lang="en-US" sz="1200" b="1" dirty="0">
                <a:solidFill>
                  <a:schemeClr val="bg1"/>
                </a:solidFill>
                <a:latin typeface="+mn-lt"/>
                <a:ea typeface="+mn-ea"/>
                <a:cs typeface="+mn-cs"/>
              </a:rPr>
              <a:t>Random Effect (RE)</a:t>
            </a:r>
          </a:p>
        </p:txBody>
      </p:sp>
      <p:sp>
        <p:nvSpPr>
          <p:cNvPr id="6" name="Rectangle 5">
            <a:extLst>
              <a:ext uri="{FF2B5EF4-FFF2-40B4-BE49-F238E27FC236}">
                <a16:creationId xmlns:a16="http://schemas.microsoft.com/office/drawing/2014/main" id="{A7218294-C0FB-4313-9B40-B7822F10FEBD}"/>
              </a:ext>
            </a:extLst>
          </p:cNvPr>
          <p:cNvSpPr/>
          <p:nvPr/>
        </p:nvSpPr>
        <p:spPr bwMode="auto">
          <a:xfrm>
            <a:off x="2243883" y="953262"/>
            <a:ext cx="3017520" cy="1097280"/>
          </a:xfrm>
          <a:prstGeom prst="rect">
            <a:avLst/>
          </a:prstGeom>
          <a:solidFill>
            <a:srgbClr val="80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eaLnBrk="1" hangingPunct="1">
              <a:spcBef>
                <a:spcPct val="100000"/>
              </a:spcBef>
              <a:buClrTx/>
            </a:pPr>
            <a:r>
              <a:rPr lang="en-US" sz="1000" dirty="0">
                <a:solidFill>
                  <a:schemeClr val="bg1"/>
                </a:solidFill>
              </a:rPr>
              <a:t>These considered as constants within the population. Hence, FE conveys systematic and structural differences in response. Typical linear regression is a fixed effect model as a definitive (fixed) relationship between dependent and independent variables is modeled</a:t>
            </a:r>
            <a:endParaRPr lang="en-US" sz="1000" dirty="0">
              <a:solidFill>
                <a:schemeClr val="bg1"/>
              </a:solidFill>
              <a:latin typeface="+mn-lt"/>
              <a:ea typeface="+mn-ea"/>
              <a:cs typeface="+mn-cs"/>
            </a:endParaRPr>
          </a:p>
        </p:txBody>
      </p:sp>
      <p:sp>
        <p:nvSpPr>
          <p:cNvPr id="7" name="Rectangle 6">
            <a:extLst>
              <a:ext uri="{FF2B5EF4-FFF2-40B4-BE49-F238E27FC236}">
                <a16:creationId xmlns:a16="http://schemas.microsoft.com/office/drawing/2014/main" id="{74529A84-48EA-42BE-96AB-841A9CEAB617}"/>
              </a:ext>
            </a:extLst>
          </p:cNvPr>
          <p:cNvSpPr/>
          <p:nvPr/>
        </p:nvSpPr>
        <p:spPr bwMode="auto">
          <a:xfrm>
            <a:off x="6244858" y="953262"/>
            <a:ext cx="3017520" cy="1097280"/>
          </a:xfrm>
          <a:prstGeom prst="rect">
            <a:avLst/>
          </a:prstGeom>
          <a:solidFill>
            <a:srgbClr val="80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eaLnBrk="1" hangingPunct="1">
              <a:spcBef>
                <a:spcPct val="100000"/>
              </a:spcBef>
              <a:buClrTx/>
            </a:pPr>
            <a:r>
              <a:rPr lang="en-US" sz="1000" dirty="0">
                <a:solidFill>
                  <a:schemeClr val="bg1"/>
                </a:solidFill>
              </a:rPr>
              <a:t>These are considered as stochastic and hence, RE convey stochastic differences between groups or clusters of information. For e.g. sales captured from different cities could have random effect at city level because of demographics of the city</a:t>
            </a:r>
            <a:endParaRPr lang="en-US" sz="1000" dirty="0">
              <a:solidFill>
                <a:schemeClr val="bg1"/>
              </a:solidFill>
              <a:latin typeface="+mn-lt"/>
              <a:ea typeface="+mn-ea"/>
              <a:cs typeface="+mn-cs"/>
            </a:endParaRPr>
          </a:p>
        </p:txBody>
      </p:sp>
      <p:cxnSp>
        <p:nvCxnSpPr>
          <p:cNvPr id="9" name="Straight Arrow Connector 8">
            <a:extLst>
              <a:ext uri="{FF2B5EF4-FFF2-40B4-BE49-F238E27FC236}">
                <a16:creationId xmlns:a16="http://schemas.microsoft.com/office/drawing/2014/main" id="{5658E106-69FA-4E6C-874A-59932DB895EC}"/>
              </a:ext>
            </a:extLst>
          </p:cNvPr>
          <p:cNvCxnSpPr>
            <a:cxnSpLocks/>
            <a:stCxn id="4" idx="2"/>
            <a:endCxn id="6" idx="0"/>
          </p:cNvCxnSpPr>
          <p:nvPr/>
        </p:nvCxnSpPr>
        <p:spPr bwMode="auto">
          <a:xfrm>
            <a:off x="3752643" y="562399"/>
            <a:ext cx="0" cy="390863"/>
          </a:xfrm>
          <a:prstGeom prst="straightConnector1">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cxnSp>
        <p:nvCxnSpPr>
          <p:cNvPr id="11" name="Straight Arrow Connector 10">
            <a:extLst>
              <a:ext uri="{FF2B5EF4-FFF2-40B4-BE49-F238E27FC236}">
                <a16:creationId xmlns:a16="http://schemas.microsoft.com/office/drawing/2014/main" id="{2CB9DE51-B6C0-4AC5-8A2D-B3FEFADE55C0}"/>
              </a:ext>
            </a:extLst>
          </p:cNvPr>
          <p:cNvCxnSpPr>
            <a:cxnSpLocks/>
            <a:stCxn id="5" idx="2"/>
            <a:endCxn id="7" idx="0"/>
          </p:cNvCxnSpPr>
          <p:nvPr/>
        </p:nvCxnSpPr>
        <p:spPr bwMode="auto">
          <a:xfrm>
            <a:off x="7753618" y="555542"/>
            <a:ext cx="0" cy="397720"/>
          </a:xfrm>
          <a:prstGeom prst="straightConnector1">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sp>
        <p:nvSpPr>
          <p:cNvPr id="12" name="Rectangle: Rounded Corners 11">
            <a:extLst>
              <a:ext uri="{FF2B5EF4-FFF2-40B4-BE49-F238E27FC236}">
                <a16:creationId xmlns:a16="http://schemas.microsoft.com/office/drawing/2014/main" id="{F190D918-FD18-4501-A036-16D911AF12E9}"/>
              </a:ext>
            </a:extLst>
          </p:cNvPr>
          <p:cNvSpPr/>
          <p:nvPr/>
        </p:nvSpPr>
        <p:spPr bwMode="auto">
          <a:xfrm>
            <a:off x="509441" y="173547"/>
            <a:ext cx="1156295" cy="385815"/>
          </a:xfrm>
          <a:prstGeom prst="roundRect">
            <a:avLst/>
          </a:prstGeom>
          <a:solidFill>
            <a:srgbClr val="006666"/>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eaLnBrk="1" hangingPunct="1">
              <a:spcBef>
                <a:spcPts val="400"/>
              </a:spcBef>
              <a:spcAft>
                <a:spcPts val="400"/>
              </a:spcAft>
              <a:buClrTx/>
            </a:pPr>
            <a:r>
              <a:rPr lang="en-US" sz="1200" b="1" dirty="0">
                <a:solidFill>
                  <a:schemeClr val="bg1"/>
                </a:solidFill>
                <a:latin typeface="+mn-lt"/>
                <a:ea typeface="+mn-ea"/>
                <a:cs typeface="+mn-cs"/>
              </a:rPr>
              <a:t>Mixed Effect Model</a:t>
            </a:r>
          </a:p>
        </p:txBody>
      </p:sp>
      <p:sp>
        <p:nvSpPr>
          <p:cNvPr id="13" name="Equals 12">
            <a:extLst>
              <a:ext uri="{FF2B5EF4-FFF2-40B4-BE49-F238E27FC236}">
                <a16:creationId xmlns:a16="http://schemas.microsoft.com/office/drawing/2014/main" id="{DAAC1A9F-A025-46DB-900F-0FA6A5B7645B}"/>
              </a:ext>
            </a:extLst>
          </p:cNvPr>
          <p:cNvSpPr/>
          <p:nvPr/>
        </p:nvSpPr>
        <p:spPr bwMode="auto">
          <a:xfrm>
            <a:off x="2050440" y="208217"/>
            <a:ext cx="304800" cy="283653"/>
          </a:xfrm>
          <a:prstGeom prst="mathEqual">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4" name="Plus Sign 13">
            <a:extLst>
              <a:ext uri="{FF2B5EF4-FFF2-40B4-BE49-F238E27FC236}">
                <a16:creationId xmlns:a16="http://schemas.microsoft.com/office/drawing/2014/main" id="{25078EBF-633C-4A5E-A7BD-18EF130F7C8A}"/>
              </a:ext>
            </a:extLst>
          </p:cNvPr>
          <p:cNvSpPr/>
          <p:nvPr/>
        </p:nvSpPr>
        <p:spPr bwMode="auto">
          <a:xfrm>
            <a:off x="5562630" y="174542"/>
            <a:ext cx="381000" cy="381000"/>
          </a:xfrm>
          <a:prstGeom prst="mathPlus">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mc:AlternateContent xmlns:mc="http://schemas.openxmlformats.org/markup-compatibility/2006" xmlns:a14="http://schemas.microsoft.com/office/drawing/2010/main">
        <mc:Choice Requires="a14">
          <p:sp>
            <p:nvSpPr>
              <p:cNvPr id="26" name="Rectangle: Rounded Corners 25">
                <a:extLst>
                  <a:ext uri="{FF2B5EF4-FFF2-40B4-BE49-F238E27FC236}">
                    <a16:creationId xmlns:a16="http://schemas.microsoft.com/office/drawing/2014/main" id="{C8F85B80-486A-4B37-B6C4-5A5ACEAA994B}"/>
                  </a:ext>
                </a:extLst>
              </p:cNvPr>
              <p:cNvSpPr/>
              <p:nvPr/>
            </p:nvSpPr>
            <p:spPr bwMode="auto">
              <a:xfrm>
                <a:off x="909296" y="2544777"/>
                <a:ext cx="7939087" cy="731823"/>
              </a:xfrm>
              <a:prstGeom prst="roundRect">
                <a:avLst/>
              </a:prstGeom>
              <a:solidFill>
                <a:srgbClr val="D8CBCB"/>
              </a:solidFill>
              <a:ln w="19050">
                <a:solidFill>
                  <a:srgbClr val="800000"/>
                </a:solidFill>
                <a:prstDash val="solid"/>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14:m>
                  <m:oMathPara xmlns:m="http://schemas.openxmlformats.org/officeDocument/2006/math">
                    <m:oMathParaPr>
                      <m:jc m:val="centerGroup"/>
                    </m:oMathParaPr>
                    <m:oMath xmlns:m="http://schemas.openxmlformats.org/officeDocument/2006/math">
                      <m:r>
                        <a:rPr lang="en-US" sz="1300" b="1" i="1" smtClean="0">
                          <a:solidFill>
                            <a:schemeClr val="tx1"/>
                          </a:solidFill>
                          <a:latin typeface="Cambria Math" panose="02040503050406030204" pitchFamily="18" charset="0"/>
                          <a:ea typeface="+mn-ea"/>
                          <a:cs typeface="+mn-cs"/>
                        </a:rPr>
                        <m:t>𝑫𝒆𝒑𝒆𝒏𝒅𝒆𝒏𝒕</m:t>
                      </m:r>
                      <m:r>
                        <a:rPr lang="en-US" sz="1300" b="1" i="1" smtClean="0">
                          <a:solidFill>
                            <a:schemeClr val="tx1"/>
                          </a:solidFill>
                          <a:latin typeface="Cambria Math" panose="02040503050406030204" pitchFamily="18" charset="0"/>
                          <a:ea typeface="+mn-ea"/>
                          <a:cs typeface="+mn-cs"/>
                        </a:rPr>
                        <m:t> </m:t>
                      </m:r>
                      <m:r>
                        <a:rPr lang="en-US" sz="1300" b="1" i="1" smtClean="0">
                          <a:solidFill>
                            <a:schemeClr val="tx1"/>
                          </a:solidFill>
                          <a:latin typeface="Cambria Math" panose="02040503050406030204" pitchFamily="18" charset="0"/>
                          <a:ea typeface="+mn-ea"/>
                          <a:cs typeface="+mn-cs"/>
                        </a:rPr>
                        <m:t>𝑽𝒂𝒓𝒂𝒊𝒃𝒍𝒆</m:t>
                      </m:r>
                      <m:r>
                        <a:rPr lang="en-US" sz="1300" b="1" i="1" smtClean="0">
                          <a:solidFill>
                            <a:schemeClr val="tx1"/>
                          </a:solidFill>
                          <a:latin typeface="Cambria Math" panose="02040503050406030204" pitchFamily="18" charset="0"/>
                          <a:ea typeface="+mn-ea"/>
                          <a:cs typeface="+mn-cs"/>
                        </a:rPr>
                        <m:t> ~ </m:t>
                      </m:r>
                      <m:r>
                        <a:rPr lang="en-US" sz="1300" b="1" i="1" smtClean="0">
                          <a:solidFill>
                            <a:schemeClr val="tx1"/>
                          </a:solidFill>
                          <a:latin typeface="Cambria Math" panose="02040503050406030204" pitchFamily="18" charset="0"/>
                          <a:ea typeface="+mn-ea"/>
                          <a:cs typeface="+mn-cs"/>
                        </a:rPr>
                        <m:t>𝑰𝒏𝒅𝒆𝒑𝒆𝒏𝒅𝒆𝒏𝒕</m:t>
                      </m:r>
                      <m:r>
                        <a:rPr lang="en-US" sz="1300" b="1" i="1" smtClean="0">
                          <a:solidFill>
                            <a:schemeClr val="tx1"/>
                          </a:solidFill>
                          <a:latin typeface="Cambria Math" panose="02040503050406030204" pitchFamily="18" charset="0"/>
                          <a:ea typeface="+mn-ea"/>
                          <a:cs typeface="+mn-cs"/>
                        </a:rPr>
                        <m:t>.</m:t>
                      </m:r>
                      <m:r>
                        <a:rPr lang="en-US" sz="1300" b="1" i="1" smtClean="0">
                          <a:solidFill>
                            <a:schemeClr val="tx1"/>
                          </a:solidFill>
                          <a:latin typeface="Cambria Math" panose="02040503050406030204" pitchFamily="18" charset="0"/>
                          <a:ea typeface="+mn-ea"/>
                          <a:cs typeface="+mn-cs"/>
                        </a:rPr>
                        <m:t>𝑽𝒂𝒓𝒂𝒊𝒃𝒍𝒆𝒔</m:t>
                      </m:r>
                      <m:r>
                        <a:rPr lang="en-US" sz="1300" b="1" i="1" smtClean="0">
                          <a:solidFill>
                            <a:schemeClr val="tx1"/>
                          </a:solidFill>
                          <a:latin typeface="Cambria Math" panose="02040503050406030204" pitchFamily="18" charset="0"/>
                          <a:ea typeface="+mn-ea"/>
                          <a:cs typeface="+mn-cs"/>
                        </a:rPr>
                        <m:t>+</m:t>
                      </m:r>
                      <m:r>
                        <a:rPr lang="en-US" sz="1300" b="1" i="1" smtClean="0">
                          <a:solidFill>
                            <a:schemeClr val="tx1"/>
                          </a:solidFill>
                          <a:latin typeface="Cambria Math" panose="02040503050406030204" pitchFamily="18" charset="0"/>
                          <a:ea typeface="+mn-ea"/>
                          <a:cs typeface="+mn-cs"/>
                        </a:rPr>
                        <m:t>𝑰𝒏𝒅𝒆𝒑𝒆𝒏𝒅𝒆𝒏𝒕</m:t>
                      </m:r>
                      <m:r>
                        <a:rPr lang="en-US" sz="1300" b="1" i="1" smtClean="0">
                          <a:solidFill>
                            <a:schemeClr val="tx1"/>
                          </a:solidFill>
                          <a:latin typeface="Cambria Math" panose="02040503050406030204" pitchFamily="18" charset="0"/>
                          <a:ea typeface="+mn-ea"/>
                          <a:cs typeface="+mn-cs"/>
                        </a:rPr>
                        <m:t>.</m:t>
                      </m:r>
                      <m:r>
                        <a:rPr lang="en-US" sz="1300" b="1" i="1" smtClean="0">
                          <a:solidFill>
                            <a:schemeClr val="tx1"/>
                          </a:solidFill>
                          <a:latin typeface="Cambria Math" panose="02040503050406030204" pitchFamily="18" charset="0"/>
                          <a:ea typeface="+mn-ea"/>
                          <a:cs typeface="+mn-cs"/>
                        </a:rPr>
                        <m:t>𝑽𝒂𝒓𝒊𝒂𝒃𝒍𝒆𝒔</m:t>
                      </m:r>
                      <m:r>
                        <a:rPr lang="en-US" sz="1300" b="1" i="1" smtClean="0">
                          <a:solidFill>
                            <a:schemeClr val="tx1"/>
                          </a:solidFill>
                          <a:latin typeface="Cambria Math" panose="02040503050406030204" pitchFamily="18" charset="0"/>
                          <a:ea typeface="+mn-ea"/>
                          <a:cs typeface="+mn-cs"/>
                        </a:rPr>
                        <m:t> | </m:t>
                      </m:r>
                      <m:r>
                        <a:rPr lang="en-US" sz="1300" b="1" i="1" smtClean="0">
                          <a:solidFill>
                            <a:schemeClr val="tx1"/>
                          </a:solidFill>
                          <a:latin typeface="Cambria Math" panose="02040503050406030204" pitchFamily="18" charset="0"/>
                          <a:ea typeface="+mn-ea"/>
                          <a:cs typeface="+mn-cs"/>
                        </a:rPr>
                        <m:t>𝑺𝒖𝒃𝒋𝒆𝒄𝒕</m:t>
                      </m:r>
                      <m:r>
                        <a:rPr lang="en-US" sz="1300" b="1" i="1" smtClean="0">
                          <a:solidFill>
                            <a:schemeClr val="tx1"/>
                          </a:solidFill>
                          <a:latin typeface="Cambria Math" panose="02040503050406030204" pitchFamily="18" charset="0"/>
                          <a:ea typeface="+mn-ea"/>
                          <a:cs typeface="+mn-cs"/>
                        </a:rPr>
                        <m:t>.</m:t>
                      </m:r>
                      <m:r>
                        <a:rPr lang="en-US" sz="1300" b="1" i="1" smtClean="0">
                          <a:solidFill>
                            <a:schemeClr val="tx1"/>
                          </a:solidFill>
                          <a:latin typeface="Cambria Math" panose="02040503050406030204" pitchFamily="18" charset="0"/>
                          <a:ea typeface="+mn-ea"/>
                          <a:cs typeface="+mn-cs"/>
                        </a:rPr>
                        <m:t>𝑽𝒂𝒓𝒊𝒂𝒃𝒍𝒆</m:t>
                      </m:r>
                    </m:oMath>
                  </m:oMathPara>
                </a14:m>
                <a:endParaRPr lang="en-US" sz="1300" b="1" dirty="0">
                  <a:solidFill>
                    <a:schemeClr val="tx1"/>
                  </a:solidFill>
                  <a:ea typeface="+mn-ea"/>
                  <a:cs typeface="+mn-cs"/>
                </a:endParaRPr>
              </a:p>
              <a:p>
                <a:pPr marR="0" defTabSz="914400" rtl="0" eaLnBrk="1" fontAlgn="base" latinLnBrk="0" hangingPunct="1">
                  <a:lnSpc>
                    <a:spcPct val="100000"/>
                  </a:lnSpc>
                  <a:spcBef>
                    <a:spcPct val="100000"/>
                  </a:spcBef>
                  <a:spcAft>
                    <a:spcPct val="0"/>
                  </a:spcAft>
                  <a:buClrTx/>
                  <a:buSzTx/>
                  <a:tabLst/>
                </a:pPr>
                <a:r>
                  <a:rPr lang="en-US" sz="1000" dirty="0">
                    <a:solidFill>
                      <a:schemeClr val="tx1"/>
                    </a:solidFill>
                  </a:rPr>
                  <a:t>Here, Subject Variable = Categorical variable available in data which signifies hierarchy of the data</a:t>
                </a:r>
                <a:endParaRPr lang="en-US" sz="1000" dirty="0">
                  <a:solidFill>
                    <a:schemeClr val="tx1"/>
                  </a:solidFill>
                  <a:ea typeface="+mn-ea"/>
                  <a:cs typeface="+mn-cs"/>
                </a:endParaRPr>
              </a:p>
            </p:txBody>
          </p:sp>
        </mc:Choice>
        <mc:Fallback xmlns="">
          <p:sp>
            <p:nvSpPr>
              <p:cNvPr id="26" name="Rectangle: Rounded Corners 25">
                <a:extLst>
                  <a:ext uri="{FF2B5EF4-FFF2-40B4-BE49-F238E27FC236}">
                    <a16:creationId xmlns:a16="http://schemas.microsoft.com/office/drawing/2014/main" id="{C8F85B80-486A-4B37-B6C4-5A5ACEAA994B}"/>
                  </a:ext>
                </a:extLst>
              </p:cNvPr>
              <p:cNvSpPr>
                <a:spLocks noRot="1" noChangeAspect="1" noMove="1" noResize="1" noEditPoints="1" noAdjustHandles="1" noChangeArrowheads="1" noChangeShapeType="1" noTextEdit="1"/>
              </p:cNvSpPr>
              <p:nvPr/>
            </p:nvSpPr>
            <p:spPr bwMode="auto">
              <a:xfrm>
                <a:off x="909296" y="2544777"/>
                <a:ext cx="7939087" cy="731823"/>
              </a:xfrm>
              <a:prstGeom prst="roundRect">
                <a:avLst/>
              </a:prstGeom>
              <a:blipFill>
                <a:blip r:embed="rId2"/>
                <a:stretch>
                  <a:fillRect/>
                </a:stretch>
              </a:blipFill>
              <a:ln w="19050">
                <a:solidFill>
                  <a:srgbClr val="800000"/>
                </a:solidFill>
                <a:prstDash val="solid"/>
                <a:headEnd type="none" w="med" len="med"/>
                <a:tailEnd type="none" w="med" len="med"/>
              </a:ln>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27" name="Right Brace 26">
            <a:extLst>
              <a:ext uri="{FF2B5EF4-FFF2-40B4-BE49-F238E27FC236}">
                <a16:creationId xmlns:a16="http://schemas.microsoft.com/office/drawing/2014/main" id="{A5EFF713-E0D3-421A-8E71-EDB0851DEE92}"/>
              </a:ext>
            </a:extLst>
          </p:cNvPr>
          <p:cNvSpPr/>
          <p:nvPr/>
        </p:nvSpPr>
        <p:spPr bwMode="auto">
          <a:xfrm rot="5400000">
            <a:off x="4726440" y="-2084475"/>
            <a:ext cx="304800" cy="8736696"/>
          </a:xfrm>
          <a:prstGeom prst="rightBrace">
            <a:avLst>
              <a:gd name="adj1" fmla="val 31410"/>
              <a:gd name="adj2" fmla="val 50000"/>
            </a:avLst>
          </a:prstGeom>
          <a:noFill/>
          <a:ln w="19050" cap="flat" cmpd="sng" algn="ctr">
            <a:solidFill>
              <a:srgbClr val="002060"/>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234950" marR="0" indent="-234950" algn="ctr" defTabSz="914400" rtl="0" eaLnBrk="0" fontAlgn="base" latinLnBrk="0" hangingPunct="0">
              <a:lnSpc>
                <a:spcPct val="100000"/>
              </a:lnSpc>
              <a:spcBef>
                <a:spcPct val="10000"/>
              </a:spcBef>
              <a:spcAft>
                <a:spcPct val="0"/>
              </a:spcAft>
              <a:buClr>
                <a:srgbClr val="0B1F65"/>
              </a:buClr>
              <a:buSzTx/>
              <a:buFont typeface="Webdings" pitchFamily="18" charset="2"/>
              <a:buNone/>
              <a:tabLst/>
            </a:pPr>
            <a:endParaRPr kumimoji="0" lang="en-US" sz="1100" b="0" i="0" u="none" strike="noStrike" cap="none" normalizeH="0" baseline="0" dirty="0">
              <a:ln>
                <a:noFill/>
              </a:ln>
              <a:solidFill>
                <a:schemeClr val="tx1"/>
              </a:solidFill>
              <a:effectLst/>
              <a:latin typeface="Arial" charset="0"/>
              <a:cs typeface="Times New Roman" pitchFamily="18" charset="0"/>
            </a:endParaRPr>
          </a:p>
        </p:txBody>
      </p:sp>
      <p:grpSp>
        <p:nvGrpSpPr>
          <p:cNvPr id="47" name="Group 46">
            <a:extLst>
              <a:ext uri="{FF2B5EF4-FFF2-40B4-BE49-F238E27FC236}">
                <a16:creationId xmlns:a16="http://schemas.microsoft.com/office/drawing/2014/main" id="{4797F6DA-F4B3-4940-98EE-7A7ABE5D57ED}"/>
              </a:ext>
            </a:extLst>
          </p:cNvPr>
          <p:cNvGrpSpPr/>
          <p:nvPr/>
        </p:nvGrpSpPr>
        <p:grpSpPr>
          <a:xfrm>
            <a:off x="986322" y="3980623"/>
            <a:ext cx="3701304" cy="2112922"/>
            <a:chOff x="817705" y="3994815"/>
            <a:chExt cx="3701304" cy="2112922"/>
          </a:xfrm>
        </p:grpSpPr>
        <p:grpSp>
          <p:nvGrpSpPr>
            <p:cNvPr id="44" name="Group 43">
              <a:extLst>
                <a:ext uri="{FF2B5EF4-FFF2-40B4-BE49-F238E27FC236}">
                  <a16:creationId xmlns:a16="http://schemas.microsoft.com/office/drawing/2014/main" id="{42B35DE6-1F70-46CB-BA00-E8456011710A}"/>
                </a:ext>
              </a:extLst>
            </p:cNvPr>
            <p:cNvGrpSpPr/>
            <p:nvPr/>
          </p:nvGrpSpPr>
          <p:grpSpPr>
            <a:xfrm>
              <a:off x="817705" y="5449175"/>
              <a:ext cx="3701304" cy="658562"/>
              <a:chOff x="259508" y="5544463"/>
              <a:chExt cx="3701304" cy="658562"/>
            </a:xfrm>
          </p:grpSpPr>
          <p:sp>
            <p:nvSpPr>
              <p:cNvPr id="30" name="TextBox 29">
                <a:extLst>
                  <a:ext uri="{FF2B5EF4-FFF2-40B4-BE49-F238E27FC236}">
                    <a16:creationId xmlns:a16="http://schemas.microsoft.com/office/drawing/2014/main" id="{CB35AB24-F8F2-4648-890B-E46B73948725}"/>
                  </a:ext>
                </a:extLst>
              </p:cNvPr>
              <p:cNvSpPr txBox="1"/>
              <p:nvPr/>
            </p:nvSpPr>
            <p:spPr>
              <a:xfrm>
                <a:off x="259508" y="5544463"/>
                <a:ext cx="1539948" cy="230832"/>
              </a:xfrm>
              <a:prstGeom prst="rect">
                <a:avLst/>
              </a:prstGeom>
              <a:noFill/>
            </p:spPr>
            <p:txBody>
              <a:bodyPr wrap="square" rtlCol="0">
                <a:spAutoFit/>
              </a:bodyPr>
              <a:lstStyle/>
              <a:p>
                <a:pPr algn="l"/>
                <a:r>
                  <a:rPr lang="en-US" sz="900" dirty="0"/>
                  <a:t>Y = Dependent Variable</a:t>
                </a:r>
              </a:p>
            </p:txBody>
          </p:sp>
          <p:sp>
            <p:nvSpPr>
              <p:cNvPr id="31" name="TextBox 30">
                <a:extLst>
                  <a:ext uri="{FF2B5EF4-FFF2-40B4-BE49-F238E27FC236}">
                    <a16:creationId xmlns:a16="http://schemas.microsoft.com/office/drawing/2014/main" id="{D8C37DF5-4E3E-42F0-B218-C8C1FD742DE5}"/>
                  </a:ext>
                </a:extLst>
              </p:cNvPr>
              <p:cNvSpPr txBox="1"/>
              <p:nvPr/>
            </p:nvSpPr>
            <p:spPr>
              <a:xfrm>
                <a:off x="2019075" y="5544463"/>
                <a:ext cx="1539948" cy="230832"/>
              </a:xfrm>
              <a:prstGeom prst="rect">
                <a:avLst/>
              </a:prstGeom>
              <a:noFill/>
            </p:spPr>
            <p:txBody>
              <a:bodyPr wrap="square" rtlCol="0">
                <a:spAutoFit/>
              </a:bodyPr>
              <a:lstStyle/>
              <a:p>
                <a:pPr algn="l"/>
                <a:r>
                  <a:rPr lang="en-US" sz="900" dirty="0"/>
                  <a:t>X1 = Independent Variable</a:t>
                </a:r>
              </a:p>
            </p:txBody>
          </p:sp>
          <p:sp>
            <p:nvSpPr>
              <p:cNvPr id="32" name="TextBox 31">
                <a:extLst>
                  <a:ext uri="{FF2B5EF4-FFF2-40B4-BE49-F238E27FC236}">
                    <a16:creationId xmlns:a16="http://schemas.microsoft.com/office/drawing/2014/main" id="{B171B9DF-62D8-4DAB-9A68-482B5554D50C}"/>
                  </a:ext>
                </a:extLst>
              </p:cNvPr>
              <p:cNvSpPr txBox="1"/>
              <p:nvPr/>
            </p:nvSpPr>
            <p:spPr>
              <a:xfrm>
                <a:off x="259508" y="5819843"/>
                <a:ext cx="1616161" cy="383182"/>
              </a:xfrm>
              <a:prstGeom prst="rect">
                <a:avLst/>
              </a:prstGeom>
              <a:noFill/>
            </p:spPr>
            <p:txBody>
              <a:bodyPr wrap="square" rtlCol="0">
                <a:spAutoFit/>
              </a:bodyPr>
              <a:lstStyle/>
              <a:p>
                <a:pPr algn="l"/>
                <a:r>
                  <a:rPr lang="en-US" sz="900" dirty="0"/>
                  <a:t>L1 = Higher hierarchy level </a:t>
                </a:r>
              </a:p>
              <a:p>
                <a:pPr algn="l"/>
                <a:r>
                  <a:rPr lang="en-US" sz="900" dirty="0"/>
                  <a:t>(assuming10 groups)</a:t>
                </a:r>
              </a:p>
            </p:txBody>
          </p:sp>
          <p:sp>
            <p:nvSpPr>
              <p:cNvPr id="33" name="TextBox 32">
                <a:extLst>
                  <a:ext uri="{FF2B5EF4-FFF2-40B4-BE49-F238E27FC236}">
                    <a16:creationId xmlns:a16="http://schemas.microsoft.com/office/drawing/2014/main" id="{172D13BF-0158-4CEA-9E99-06E875437617}"/>
                  </a:ext>
                </a:extLst>
              </p:cNvPr>
              <p:cNvSpPr txBox="1"/>
              <p:nvPr/>
            </p:nvSpPr>
            <p:spPr>
              <a:xfrm>
                <a:off x="2019075" y="5809383"/>
                <a:ext cx="1941737" cy="383182"/>
              </a:xfrm>
              <a:prstGeom prst="rect">
                <a:avLst/>
              </a:prstGeom>
              <a:noFill/>
            </p:spPr>
            <p:txBody>
              <a:bodyPr wrap="square" rtlCol="0">
                <a:spAutoFit/>
              </a:bodyPr>
              <a:lstStyle/>
              <a:p>
                <a:pPr algn="l"/>
                <a:r>
                  <a:rPr lang="en-US" sz="900" dirty="0"/>
                  <a:t>L2 = Lower hierarchy level</a:t>
                </a:r>
              </a:p>
              <a:p>
                <a:pPr algn="l"/>
                <a:r>
                  <a:rPr lang="en-US" sz="900" dirty="0"/>
                  <a:t>(assuming 5 groups per L1 group)</a:t>
                </a:r>
              </a:p>
            </p:txBody>
          </p:sp>
        </p:grpSp>
        <p:grpSp>
          <p:nvGrpSpPr>
            <p:cNvPr id="39" name="Group 38">
              <a:extLst>
                <a:ext uri="{FF2B5EF4-FFF2-40B4-BE49-F238E27FC236}">
                  <a16:creationId xmlns:a16="http://schemas.microsoft.com/office/drawing/2014/main" id="{CBD4981D-A472-4CF2-9239-C3357FCB0C7A}"/>
                </a:ext>
              </a:extLst>
            </p:cNvPr>
            <p:cNvGrpSpPr/>
            <p:nvPr/>
          </p:nvGrpSpPr>
          <p:grpSpPr>
            <a:xfrm>
              <a:off x="1441159" y="3994815"/>
              <a:ext cx="2454397" cy="1389096"/>
              <a:chOff x="3661688" y="3592939"/>
              <a:chExt cx="2454397" cy="1389096"/>
            </a:xfrm>
          </p:grpSpPr>
          <mc:AlternateContent xmlns:mc="http://schemas.openxmlformats.org/markup-compatibility/2006" xmlns:a14="http://schemas.microsoft.com/office/drawing/2010/main">
            <mc:Choice Requires="a14">
              <p:sp>
                <p:nvSpPr>
                  <p:cNvPr id="29" name="Rectangle: Rounded Corners 28">
                    <a:extLst>
                      <a:ext uri="{FF2B5EF4-FFF2-40B4-BE49-F238E27FC236}">
                        <a16:creationId xmlns:a16="http://schemas.microsoft.com/office/drawing/2014/main" id="{732A73C1-D258-4B9A-8AA7-2C2C6659ED01}"/>
                      </a:ext>
                    </a:extLst>
                  </p:cNvPr>
                  <p:cNvSpPr/>
                  <p:nvPr/>
                </p:nvSpPr>
                <p:spPr bwMode="auto">
                  <a:xfrm>
                    <a:off x="3661688" y="4131769"/>
                    <a:ext cx="2454397" cy="415670"/>
                  </a:xfrm>
                  <a:prstGeom prst="roundRect">
                    <a:avLst>
                      <a:gd name="adj" fmla="val 6861"/>
                    </a:avLst>
                  </a:prstGeom>
                  <a:noFill/>
                  <a:ln w="19050">
                    <a:noFill/>
                    <a:prstDash val="solid"/>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t" anchorCtr="0" compatLnSpc="1">
                    <a:prstTxWarp prst="textNoShape">
                      <a:avLst/>
                    </a:prstTxWarp>
                  </a:bodyPr>
                  <a:lstStyle/>
                  <a:p>
                    <a:pPr marR="0" algn="l" defTabSz="914400" rtl="0" eaLnBrk="1" fontAlgn="base" latinLnBrk="0" hangingPunct="1">
                      <a:lnSpc>
                        <a:spcPct val="100000"/>
                      </a:lnSpc>
                      <a:spcBef>
                        <a:spcPts val="800"/>
                      </a:spcBef>
                      <a:spcAft>
                        <a:spcPts val="800"/>
                      </a:spcAft>
                      <a:buClrTx/>
                      <a:buSzTx/>
                      <a:tabLst/>
                    </a:pPr>
                    <a14:m>
                      <m:oMathPara xmlns:m="http://schemas.openxmlformats.org/officeDocument/2006/math">
                        <m:oMathParaPr>
                          <m:jc m:val="center"/>
                        </m:oMathParaPr>
                        <m:oMath xmlns:m="http://schemas.openxmlformats.org/officeDocument/2006/math">
                          <m:r>
                            <a:rPr lang="en-US" sz="1200" b="1" i="1" smtClean="0">
                              <a:solidFill>
                                <a:schemeClr val="tx1"/>
                              </a:solidFill>
                              <a:latin typeface="Cambria Math" panose="02040503050406030204" pitchFamily="18" charset="0"/>
                              <a:ea typeface="+mn-ea"/>
                              <a:cs typeface="+mn-cs"/>
                            </a:rPr>
                            <m:t>𝒀</m:t>
                          </m:r>
                          <m:r>
                            <a:rPr lang="en-US" sz="1200" b="1" i="1" smtClean="0">
                              <a:solidFill>
                                <a:schemeClr val="tx1"/>
                              </a:solidFill>
                              <a:latin typeface="Cambria Math" panose="02040503050406030204" pitchFamily="18" charset="0"/>
                              <a:ea typeface="+mn-ea"/>
                              <a:cs typeface="+mn-cs"/>
                            </a:rPr>
                            <m:t> ~ </m:t>
                          </m:r>
                          <m:r>
                            <a:rPr lang="en-US" sz="1200" b="1" i="1" smtClean="0">
                              <a:solidFill>
                                <a:schemeClr val="tx1"/>
                              </a:solidFill>
                              <a:latin typeface="Cambria Math" panose="02040503050406030204" pitchFamily="18" charset="0"/>
                              <a:ea typeface="+mn-ea"/>
                              <a:cs typeface="+mn-cs"/>
                            </a:rPr>
                            <m:t>𝟏</m:t>
                          </m:r>
                          <m:r>
                            <a:rPr lang="en-US" sz="1200" b="1" i="1" smtClean="0">
                              <a:solidFill>
                                <a:schemeClr val="tx1"/>
                              </a:solidFill>
                              <a:latin typeface="Cambria Math" panose="02040503050406030204" pitchFamily="18" charset="0"/>
                              <a:ea typeface="+mn-ea"/>
                              <a:cs typeface="+mn-cs"/>
                            </a:rPr>
                            <m:t>+</m:t>
                          </m:r>
                          <m:r>
                            <a:rPr lang="en-US" sz="1200" b="1" i="1" smtClean="0">
                              <a:solidFill>
                                <a:schemeClr val="tx1"/>
                              </a:solidFill>
                              <a:latin typeface="Cambria Math" panose="02040503050406030204" pitchFamily="18" charset="0"/>
                              <a:ea typeface="+mn-ea"/>
                              <a:cs typeface="+mn-cs"/>
                            </a:rPr>
                            <m:t>𝑿</m:t>
                          </m:r>
                          <m:r>
                            <a:rPr lang="en-US" sz="1200" b="1" i="1" smtClean="0">
                              <a:solidFill>
                                <a:schemeClr val="tx1"/>
                              </a:solidFill>
                              <a:latin typeface="Cambria Math" panose="02040503050406030204" pitchFamily="18" charset="0"/>
                              <a:ea typeface="+mn-ea"/>
                              <a:cs typeface="+mn-cs"/>
                            </a:rPr>
                            <m:t>𝟏</m:t>
                          </m:r>
                          <m:r>
                            <a:rPr lang="en-US" sz="1200" b="1" i="1" smtClean="0">
                              <a:solidFill>
                                <a:schemeClr val="tx1"/>
                              </a:solidFill>
                              <a:latin typeface="Cambria Math" panose="02040503050406030204" pitchFamily="18" charset="0"/>
                              <a:ea typeface="+mn-ea"/>
                              <a:cs typeface="+mn-cs"/>
                            </a:rPr>
                            <m:t>+(</m:t>
                          </m:r>
                          <m:r>
                            <a:rPr lang="en-US" sz="1200" b="1" i="1" smtClean="0">
                              <a:solidFill>
                                <a:schemeClr val="tx1"/>
                              </a:solidFill>
                              <a:latin typeface="Cambria Math" panose="02040503050406030204" pitchFamily="18" charset="0"/>
                              <a:ea typeface="+mn-ea"/>
                              <a:cs typeface="+mn-cs"/>
                            </a:rPr>
                            <m:t>𝟏</m:t>
                          </m:r>
                          <m:r>
                            <a:rPr lang="en-US" sz="1200" b="1" i="1" smtClean="0">
                              <a:solidFill>
                                <a:schemeClr val="tx1"/>
                              </a:solidFill>
                              <a:latin typeface="Cambria Math" panose="02040503050406030204" pitchFamily="18" charset="0"/>
                              <a:ea typeface="+mn-ea"/>
                              <a:cs typeface="+mn-cs"/>
                            </a:rPr>
                            <m:t>+</m:t>
                          </m:r>
                          <m:r>
                            <a:rPr lang="en-US" sz="1200" b="1" i="1" smtClean="0">
                              <a:solidFill>
                                <a:schemeClr val="tx1"/>
                              </a:solidFill>
                              <a:latin typeface="Cambria Math" panose="02040503050406030204" pitchFamily="18" charset="0"/>
                              <a:ea typeface="+mn-ea"/>
                              <a:cs typeface="+mn-cs"/>
                            </a:rPr>
                            <m:t>𝑿</m:t>
                          </m:r>
                          <m:r>
                            <a:rPr lang="en-US" sz="1200" b="1" i="1" smtClean="0">
                              <a:solidFill>
                                <a:schemeClr val="tx1"/>
                              </a:solidFill>
                              <a:latin typeface="Cambria Math" panose="02040503050406030204" pitchFamily="18" charset="0"/>
                              <a:ea typeface="+mn-ea"/>
                              <a:cs typeface="+mn-cs"/>
                            </a:rPr>
                            <m:t>𝟏</m:t>
                          </m:r>
                          <m:r>
                            <a:rPr lang="en-US" sz="1200" b="1" i="1" smtClean="0">
                              <a:solidFill>
                                <a:schemeClr val="tx1"/>
                              </a:solidFill>
                              <a:latin typeface="Cambria Math" panose="02040503050406030204" pitchFamily="18" charset="0"/>
                              <a:ea typeface="+mn-ea"/>
                              <a:cs typeface="+mn-cs"/>
                            </a:rPr>
                            <m:t>|</m:t>
                          </m:r>
                          <m:r>
                            <a:rPr lang="en-US" sz="1200" b="1" i="1" smtClean="0">
                              <a:solidFill>
                                <a:schemeClr val="tx1"/>
                              </a:solidFill>
                              <a:latin typeface="Cambria Math" panose="02040503050406030204" pitchFamily="18" charset="0"/>
                              <a:ea typeface="+mn-ea"/>
                              <a:cs typeface="+mn-cs"/>
                            </a:rPr>
                            <m:t>𝑳</m:t>
                          </m:r>
                          <m:r>
                            <a:rPr lang="en-US" sz="1200" b="1" i="1" smtClean="0">
                              <a:solidFill>
                                <a:schemeClr val="tx1"/>
                              </a:solidFill>
                              <a:latin typeface="Cambria Math" panose="02040503050406030204" pitchFamily="18" charset="0"/>
                              <a:ea typeface="+mn-ea"/>
                              <a:cs typeface="+mn-cs"/>
                            </a:rPr>
                            <m:t>𝟏</m:t>
                          </m:r>
                          <m:r>
                            <a:rPr lang="en-US" sz="1200" b="1" i="1" smtClean="0">
                              <a:solidFill>
                                <a:schemeClr val="tx1"/>
                              </a:solidFill>
                              <a:latin typeface="Cambria Math" panose="02040503050406030204" pitchFamily="18" charset="0"/>
                              <a:ea typeface="+mn-ea"/>
                              <a:cs typeface="+mn-cs"/>
                            </a:rPr>
                            <m:t>/</m:t>
                          </m:r>
                          <m:r>
                            <a:rPr lang="en-US" sz="1200" b="1" i="1" smtClean="0">
                              <a:solidFill>
                                <a:schemeClr val="tx1"/>
                              </a:solidFill>
                              <a:latin typeface="Cambria Math" panose="02040503050406030204" pitchFamily="18" charset="0"/>
                              <a:ea typeface="+mn-ea"/>
                              <a:cs typeface="+mn-cs"/>
                            </a:rPr>
                            <m:t>𝑳</m:t>
                          </m:r>
                          <m:r>
                            <a:rPr lang="en-US" sz="1200" b="1" i="1" smtClean="0">
                              <a:solidFill>
                                <a:schemeClr val="tx1"/>
                              </a:solidFill>
                              <a:latin typeface="Cambria Math" panose="02040503050406030204" pitchFamily="18" charset="0"/>
                              <a:ea typeface="+mn-ea"/>
                              <a:cs typeface="+mn-cs"/>
                            </a:rPr>
                            <m:t>𝟐</m:t>
                          </m:r>
                          <m:r>
                            <a:rPr lang="en-US" sz="1200" b="1" i="1" smtClean="0">
                              <a:solidFill>
                                <a:schemeClr val="tx1"/>
                              </a:solidFill>
                              <a:latin typeface="Cambria Math" panose="02040503050406030204" pitchFamily="18" charset="0"/>
                              <a:ea typeface="+mn-ea"/>
                              <a:cs typeface="+mn-cs"/>
                            </a:rPr>
                            <m:t>)</m:t>
                          </m:r>
                        </m:oMath>
                      </m:oMathPara>
                    </a14:m>
                    <a:endParaRPr lang="en-US" sz="1200" b="1" dirty="0">
                      <a:solidFill>
                        <a:schemeClr val="tx1"/>
                      </a:solidFill>
                      <a:ea typeface="+mn-ea"/>
                      <a:cs typeface="+mn-cs"/>
                    </a:endParaRPr>
                  </a:p>
                </p:txBody>
              </p:sp>
            </mc:Choice>
            <mc:Fallback xmlns="">
              <p:sp>
                <p:nvSpPr>
                  <p:cNvPr id="29" name="Rectangle: Rounded Corners 28">
                    <a:extLst>
                      <a:ext uri="{FF2B5EF4-FFF2-40B4-BE49-F238E27FC236}">
                        <a16:creationId xmlns:a16="http://schemas.microsoft.com/office/drawing/2014/main" id="{732A73C1-D258-4B9A-8AA7-2C2C6659ED01}"/>
                      </a:ext>
                    </a:extLst>
                  </p:cNvPr>
                  <p:cNvSpPr>
                    <a:spLocks noRot="1" noChangeAspect="1" noMove="1" noResize="1" noEditPoints="1" noAdjustHandles="1" noChangeArrowheads="1" noChangeShapeType="1" noTextEdit="1"/>
                  </p:cNvSpPr>
                  <p:nvPr/>
                </p:nvSpPr>
                <p:spPr bwMode="auto">
                  <a:xfrm>
                    <a:off x="3661688" y="4131769"/>
                    <a:ext cx="2454397" cy="415670"/>
                  </a:xfrm>
                  <a:prstGeom prst="roundRect">
                    <a:avLst>
                      <a:gd name="adj" fmla="val 6861"/>
                    </a:avLst>
                  </a:prstGeom>
                  <a:blipFill>
                    <a:blip r:embed="rId3"/>
                    <a:stretch>
                      <a:fillRect/>
                    </a:stretch>
                  </a:blipFill>
                  <a:ln w="19050">
                    <a:noFill/>
                    <a:prstDash val="solid"/>
                    <a:headEnd type="none" w="med" len="med"/>
                    <a:tailEnd type="none" w="med" len="med"/>
                  </a:ln>
                  <a:effectLst/>
                </p:spPr>
                <p:txBody>
                  <a:bodyPr/>
                  <a:lstStyle/>
                  <a:p>
                    <a:r>
                      <a:rPr lang="en-US">
                        <a:noFill/>
                      </a:rPr>
                      <a:t> </a:t>
                    </a:r>
                  </a:p>
                </p:txBody>
              </p:sp>
            </mc:Fallback>
          </mc:AlternateContent>
          <p:sp>
            <p:nvSpPr>
              <p:cNvPr id="34" name="Right Brace 33">
                <a:extLst>
                  <a:ext uri="{FF2B5EF4-FFF2-40B4-BE49-F238E27FC236}">
                    <a16:creationId xmlns:a16="http://schemas.microsoft.com/office/drawing/2014/main" id="{33CCB7F3-1D32-4873-A561-6E1E93C3D7F0}"/>
                  </a:ext>
                </a:extLst>
              </p:cNvPr>
              <p:cNvSpPr/>
              <p:nvPr/>
            </p:nvSpPr>
            <p:spPr bwMode="auto">
              <a:xfrm rot="5400000">
                <a:off x="4303711" y="4269803"/>
                <a:ext cx="210499" cy="475301"/>
              </a:xfrm>
              <a:prstGeom prst="rightBrace">
                <a:avLst/>
              </a:prstGeom>
              <a:noFill/>
              <a:ln w="19050" cap="flat" cmpd="sng" algn="ctr">
                <a:solidFill>
                  <a:srgbClr val="002060"/>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234950" marR="0" indent="-234950" algn="ctr" defTabSz="914400" rtl="0" eaLnBrk="0" fontAlgn="base" latinLnBrk="0" hangingPunct="0">
                  <a:lnSpc>
                    <a:spcPct val="100000"/>
                  </a:lnSpc>
                  <a:spcBef>
                    <a:spcPct val="10000"/>
                  </a:spcBef>
                  <a:spcAft>
                    <a:spcPct val="0"/>
                  </a:spcAft>
                  <a:buClr>
                    <a:srgbClr val="0B1F65"/>
                  </a:buClr>
                  <a:buSzTx/>
                  <a:buFont typeface="Webdings" pitchFamily="18" charset="2"/>
                  <a:buNone/>
                  <a:tabLst/>
                </a:pPr>
                <a:endParaRPr kumimoji="0" lang="en-US" sz="1100" b="0" i="0" u="none" strike="noStrike" cap="none" normalizeH="0" baseline="0" dirty="0">
                  <a:ln>
                    <a:noFill/>
                  </a:ln>
                  <a:solidFill>
                    <a:schemeClr val="tx1"/>
                  </a:solidFill>
                  <a:effectLst/>
                  <a:latin typeface="Arial" charset="0"/>
                  <a:cs typeface="Times New Roman" pitchFamily="18" charset="0"/>
                </a:endParaRPr>
              </a:p>
            </p:txBody>
          </p:sp>
          <p:sp>
            <p:nvSpPr>
              <p:cNvPr id="35" name="Right Brace 34">
                <a:extLst>
                  <a:ext uri="{FF2B5EF4-FFF2-40B4-BE49-F238E27FC236}">
                    <a16:creationId xmlns:a16="http://schemas.microsoft.com/office/drawing/2014/main" id="{6853FA09-0D2C-49B9-B3B4-5686563AA3FA}"/>
                  </a:ext>
                </a:extLst>
              </p:cNvPr>
              <p:cNvSpPr/>
              <p:nvPr/>
            </p:nvSpPr>
            <p:spPr bwMode="auto">
              <a:xfrm rot="16200000" flipV="1">
                <a:off x="5239218" y="3604855"/>
                <a:ext cx="210499" cy="931084"/>
              </a:xfrm>
              <a:prstGeom prst="rightBrace">
                <a:avLst/>
              </a:prstGeom>
              <a:noFill/>
              <a:ln w="19050" cap="flat" cmpd="sng" algn="ctr">
                <a:solidFill>
                  <a:srgbClr val="002060"/>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234950" marR="0" indent="-234950" algn="ctr" defTabSz="914400" rtl="0" eaLnBrk="0" fontAlgn="base" latinLnBrk="0" hangingPunct="0">
                  <a:lnSpc>
                    <a:spcPct val="100000"/>
                  </a:lnSpc>
                  <a:spcBef>
                    <a:spcPct val="10000"/>
                  </a:spcBef>
                  <a:spcAft>
                    <a:spcPct val="0"/>
                  </a:spcAft>
                  <a:buClr>
                    <a:srgbClr val="0B1F65"/>
                  </a:buClr>
                  <a:buSzTx/>
                  <a:buFont typeface="Webdings" pitchFamily="18" charset="2"/>
                  <a:buNone/>
                  <a:tabLst/>
                </a:pPr>
                <a:endParaRPr kumimoji="0" lang="en-US" sz="1100" b="0" i="0" u="none" strike="noStrike" cap="none" normalizeH="0" baseline="0" dirty="0">
                  <a:ln>
                    <a:noFill/>
                  </a:ln>
                  <a:solidFill>
                    <a:schemeClr val="tx1"/>
                  </a:solidFill>
                  <a:effectLst/>
                  <a:latin typeface="Arial" charset="0"/>
                  <a:cs typeface="Times New Roman" pitchFamily="18" charset="0"/>
                </a:endParaRPr>
              </a:p>
            </p:txBody>
          </p:sp>
          <p:sp>
            <p:nvSpPr>
              <p:cNvPr id="37" name="TextBox 36">
                <a:extLst>
                  <a:ext uri="{FF2B5EF4-FFF2-40B4-BE49-F238E27FC236}">
                    <a16:creationId xmlns:a16="http://schemas.microsoft.com/office/drawing/2014/main" id="{27CD6F8B-52E1-48A0-B404-1E3C8C803FA3}"/>
                  </a:ext>
                </a:extLst>
              </p:cNvPr>
              <p:cNvSpPr txBox="1"/>
              <p:nvPr/>
            </p:nvSpPr>
            <p:spPr>
              <a:xfrm>
                <a:off x="4126288" y="4612703"/>
                <a:ext cx="564789" cy="369332"/>
              </a:xfrm>
              <a:prstGeom prst="rect">
                <a:avLst/>
              </a:prstGeom>
              <a:noFill/>
            </p:spPr>
            <p:txBody>
              <a:bodyPr wrap="square" rtlCol="0">
                <a:spAutoFit/>
              </a:bodyPr>
              <a:lstStyle/>
              <a:p>
                <a:r>
                  <a:rPr lang="en-US" sz="900" b="1" dirty="0"/>
                  <a:t>Fixed Effect</a:t>
                </a:r>
              </a:p>
            </p:txBody>
          </p:sp>
          <p:sp>
            <p:nvSpPr>
              <p:cNvPr id="38" name="TextBox 37">
                <a:extLst>
                  <a:ext uri="{FF2B5EF4-FFF2-40B4-BE49-F238E27FC236}">
                    <a16:creationId xmlns:a16="http://schemas.microsoft.com/office/drawing/2014/main" id="{F1D36028-E5DB-481A-BBC7-D8ADA7783028}"/>
                  </a:ext>
                </a:extLst>
              </p:cNvPr>
              <p:cNvSpPr txBox="1"/>
              <p:nvPr/>
            </p:nvSpPr>
            <p:spPr>
              <a:xfrm>
                <a:off x="4967231" y="3592939"/>
                <a:ext cx="750116" cy="369332"/>
              </a:xfrm>
              <a:prstGeom prst="rect">
                <a:avLst/>
              </a:prstGeom>
              <a:noFill/>
            </p:spPr>
            <p:txBody>
              <a:bodyPr wrap="square" rtlCol="0">
                <a:spAutoFit/>
              </a:bodyPr>
              <a:lstStyle/>
              <a:p>
                <a:r>
                  <a:rPr lang="en-US" sz="900" b="1" dirty="0"/>
                  <a:t>Random Effect</a:t>
                </a:r>
              </a:p>
            </p:txBody>
          </p:sp>
        </p:grpSp>
      </p:grpSp>
      <p:graphicFrame>
        <p:nvGraphicFramePr>
          <p:cNvPr id="43" name="Table 42">
            <a:extLst>
              <a:ext uri="{FF2B5EF4-FFF2-40B4-BE49-F238E27FC236}">
                <a16:creationId xmlns:a16="http://schemas.microsoft.com/office/drawing/2014/main" id="{C3E61787-34E5-4242-B8ED-E45A9A182399}"/>
              </a:ext>
            </a:extLst>
          </p:cNvPr>
          <p:cNvGraphicFramePr>
            <a:graphicFrameLocks noGrp="1"/>
          </p:cNvGraphicFramePr>
          <p:nvPr>
            <p:extLst>
              <p:ext uri="{D42A27DB-BD31-4B8C-83A1-F6EECF244321}">
                <p14:modId xmlns:p14="http://schemas.microsoft.com/office/powerpoint/2010/main" val="596790243"/>
              </p:ext>
            </p:extLst>
          </p:nvPr>
        </p:nvGraphicFramePr>
        <p:xfrm>
          <a:off x="5198318" y="4192097"/>
          <a:ext cx="4095945" cy="1406080"/>
        </p:xfrm>
        <a:graphic>
          <a:graphicData uri="http://schemas.openxmlformats.org/drawingml/2006/table">
            <a:tbl>
              <a:tblPr firstRow="1" bandRow="1">
                <a:tableStyleId>{2D5ABB26-0587-4C30-8999-92F81FD0307C}</a:tableStyleId>
              </a:tblPr>
              <a:tblGrid>
                <a:gridCol w="1365315">
                  <a:extLst>
                    <a:ext uri="{9D8B030D-6E8A-4147-A177-3AD203B41FA5}">
                      <a16:colId xmlns:a16="http://schemas.microsoft.com/office/drawing/2014/main" val="1718921406"/>
                    </a:ext>
                  </a:extLst>
                </a:gridCol>
                <a:gridCol w="1365315">
                  <a:extLst>
                    <a:ext uri="{9D8B030D-6E8A-4147-A177-3AD203B41FA5}">
                      <a16:colId xmlns:a16="http://schemas.microsoft.com/office/drawing/2014/main" val="1556389171"/>
                    </a:ext>
                  </a:extLst>
                </a:gridCol>
                <a:gridCol w="1365315">
                  <a:extLst>
                    <a:ext uri="{9D8B030D-6E8A-4147-A177-3AD203B41FA5}">
                      <a16:colId xmlns:a16="http://schemas.microsoft.com/office/drawing/2014/main" val="2637487083"/>
                    </a:ext>
                  </a:extLst>
                </a:gridCol>
              </a:tblGrid>
              <a:tr h="291560">
                <a:tc>
                  <a:txBody>
                    <a:bodyPr/>
                    <a:lstStyle>
                      <a:lvl1pPr marL="0" algn="l" defTabSz="914400" rtl="0" eaLnBrk="1" latinLnBrk="0" hangingPunct="1">
                        <a:defRPr sz="1800" b="1" kern="1200">
                          <a:solidFill>
                            <a:schemeClr val="lt1"/>
                          </a:solidFill>
                          <a:latin typeface="Arial"/>
                          <a:ea typeface="Arial Unicode MS"/>
                          <a:cs typeface="Arial"/>
                        </a:defRPr>
                      </a:lvl1pPr>
                      <a:lvl2pPr marL="457200" algn="l" defTabSz="914400" rtl="0" eaLnBrk="1" latinLnBrk="0" hangingPunct="1">
                        <a:defRPr sz="1800" b="1" kern="1200">
                          <a:solidFill>
                            <a:schemeClr val="lt1"/>
                          </a:solidFill>
                          <a:latin typeface="Arial"/>
                          <a:ea typeface="Arial Unicode MS"/>
                          <a:cs typeface="Arial"/>
                        </a:defRPr>
                      </a:lvl2pPr>
                      <a:lvl3pPr marL="914400" algn="l" defTabSz="914400" rtl="0" eaLnBrk="1" latinLnBrk="0" hangingPunct="1">
                        <a:defRPr sz="1800" b="1" kern="1200">
                          <a:solidFill>
                            <a:schemeClr val="lt1"/>
                          </a:solidFill>
                          <a:latin typeface="Arial"/>
                          <a:ea typeface="Arial Unicode MS"/>
                          <a:cs typeface="Arial"/>
                        </a:defRPr>
                      </a:lvl3pPr>
                      <a:lvl4pPr marL="1371600" algn="l" defTabSz="914400" rtl="0" eaLnBrk="1" latinLnBrk="0" hangingPunct="1">
                        <a:defRPr sz="1800" b="1" kern="1200">
                          <a:solidFill>
                            <a:schemeClr val="lt1"/>
                          </a:solidFill>
                          <a:latin typeface="Arial"/>
                          <a:ea typeface="Arial Unicode MS"/>
                          <a:cs typeface="Arial"/>
                        </a:defRPr>
                      </a:lvl4pPr>
                      <a:lvl5pPr marL="1828800" algn="l" defTabSz="914400" rtl="0" eaLnBrk="1" latinLnBrk="0" hangingPunct="1">
                        <a:defRPr sz="1800" b="1" kern="1200">
                          <a:solidFill>
                            <a:schemeClr val="lt1"/>
                          </a:solidFill>
                          <a:latin typeface="Arial"/>
                          <a:ea typeface="Arial Unicode MS"/>
                          <a:cs typeface="Arial"/>
                        </a:defRPr>
                      </a:lvl5pPr>
                      <a:lvl6pPr marL="2286000" algn="l" defTabSz="914400" rtl="0" eaLnBrk="1" latinLnBrk="0" hangingPunct="1">
                        <a:defRPr sz="1800" b="1" kern="1200">
                          <a:solidFill>
                            <a:schemeClr val="lt1"/>
                          </a:solidFill>
                          <a:latin typeface="Arial"/>
                          <a:ea typeface="Arial Unicode MS"/>
                          <a:cs typeface="Arial"/>
                        </a:defRPr>
                      </a:lvl6pPr>
                      <a:lvl7pPr marL="2743200" algn="l" defTabSz="914400" rtl="0" eaLnBrk="1" latinLnBrk="0" hangingPunct="1">
                        <a:defRPr sz="1800" b="1" kern="1200">
                          <a:solidFill>
                            <a:schemeClr val="lt1"/>
                          </a:solidFill>
                          <a:latin typeface="Arial"/>
                          <a:ea typeface="Arial Unicode MS"/>
                          <a:cs typeface="Arial"/>
                        </a:defRPr>
                      </a:lvl7pPr>
                      <a:lvl8pPr marL="3200400" algn="l" defTabSz="914400" rtl="0" eaLnBrk="1" latinLnBrk="0" hangingPunct="1">
                        <a:defRPr sz="1800" b="1" kern="1200">
                          <a:solidFill>
                            <a:schemeClr val="lt1"/>
                          </a:solidFill>
                          <a:latin typeface="Arial"/>
                          <a:ea typeface="Arial Unicode MS"/>
                          <a:cs typeface="Arial"/>
                        </a:defRPr>
                      </a:lvl8pPr>
                      <a:lvl9pPr marL="3657600" algn="l" defTabSz="914400" rtl="0" eaLnBrk="1" latinLnBrk="0" hangingPunct="1">
                        <a:defRPr sz="1800" b="1" kern="1200">
                          <a:solidFill>
                            <a:schemeClr val="lt1"/>
                          </a:solidFill>
                          <a:latin typeface="Arial"/>
                          <a:ea typeface="Arial Unicode MS"/>
                          <a:cs typeface="Arial"/>
                        </a:defRPr>
                      </a:lvl9pPr>
                    </a:lstStyle>
                    <a:p>
                      <a:pPr algn="ctr"/>
                      <a:r>
                        <a:rPr lang="en-US" sz="1100" dirty="0">
                          <a:solidFill>
                            <a:schemeClr val="tx1"/>
                          </a:solidFill>
                        </a:rPr>
                        <a:t>Effect type</a:t>
                      </a:r>
                    </a:p>
                  </a:txBody>
                  <a:tcPr anchor="ctr">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chemeClr val="bg1">
                        <a:lumMod val="95000"/>
                      </a:schemeClr>
                    </a:solidFill>
                  </a:tcPr>
                </a:tc>
                <a:tc>
                  <a:txBody>
                    <a:bodyPr/>
                    <a:lstStyle>
                      <a:lvl1pPr marL="0" algn="l" defTabSz="914400" rtl="0" eaLnBrk="1" latinLnBrk="0" hangingPunct="1">
                        <a:defRPr sz="1800" b="1" kern="1200">
                          <a:solidFill>
                            <a:schemeClr val="lt1"/>
                          </a:solidFill>
                          <a:latin typeface="Arial"/>
                          <a:ea typeface="Arial Unicode MS"/>
                          <a:cs typeface="Arial"/>
                        </a:defRPr>
                      </a:lvl1pPr>
                      <a:lvl2pPr marL="457200" algn="l" defTabSz="914400" rtl="0" eaLnBrk="1" latinLnBrk="0" hangingPunct="1">
                        <a:defRPr sz="1800" b="1" kern="1200">
                          <a:solidFill>
                            <a:schemeClr val="lt1"/>
                          </a:solidFill>
                          <a:latin typeface="Arial"/>
                          <a:ea typeface="Arial Unicode MS"/>
                          <a:cs typeface="Arial"/>
                        </a:defRPr>
                      </a:lvl2pPr>
                      <a:lvl3pPr marL="914400" algn="l" defTabSz="914400" rtl="0" eaLnBrk="1" latinLnBrk="0" hangingPunct="1">
                        <a:defRPr sz="1800" b="1" kern="1200">
                          <a:solidFill>
                            <a:schemeClr val="lt1"/>
                          </a:solidFill>
                          <a:latin typeface="Arial"/>
                          <a:ea typeface="Arial Unicode MS"/>
                          <a:cs typeface="Arial"/>
                        </a:defRPr>
                      </a:lvl3pPr>
                      <a:lvl4pPr marL="1371600" algn="l" defTabSz="914400" rtl="0" eaLnBrk="1" latinLnBrk="0" hangingPunct="1">
                        <a:defRPr sz="1800" b="1" kern="1200">
                          <a:solidFill>
                            <a:schemeClr val="lt1"/>
                          </a:solidFill>
                          <a:latin typeface="Arial"/>
                          <a:ea typeface="Arial Unicode MS"/>
                          <a:cs typeface="Arial"/>
                        </a:defRPr>
                      </a:lvl4pPr>
                      <a:lvl5pPr marL="1828800" algn="l" defTabSz="914400" rtl="0" eaLnBrk="1" latinLnBrk="0" hangingPunct="1">
                        <a:defRPr sz="1800" b="1" kern="1200">
                          <a:solidFill>
                            <a:schemeClr val="lt1"/>
                          </a:solidFill>
                          <a:latin typeface="Arial"/>
                          <a:ea typeface="Arial Unicode MS"/>
                          <a:cs typeface="Arial"/>
                        </a:defRPr>
                      </a:lvl5pPr>
                      <a:lvl6pPr marL="2286000" algn="l" defTabSz="914400" rtl="0" eaLnBrk="1" latinLnBrk="0" hangingPunct="1">
                        <a:defRPr sz="1800" b="1" kern="1200">
                          <a:solidFill>
                            <a:schemeClr val="lt1"/>
                          </a:solidFill>
                          <a:latin typeface="Arial"/>
                          <a:ea typeface="Arial Unicode MS"/>
                          <a:cs typeface="Arial"/>
                        </a:defRPr>
                      </a:lvl6pPr>
                      <a:lvl7pPr marL="2743200" algn="l" defTabSz="914400" rtl="0" eaLnBrk="1" latinLnBrk="0" hangingPunct="1">
                        <a:defRPr sz="1800" b="1" kern="1200">
                          <a:solidFill>
                            <a:schemeClr val="lt1"/>
                          </a:solidFill>
                          <a:latin typeface="Arial"/>
                          <a:ea typeface="Arial Unicode MS"/>
                          <a:cs typeface="Arial"/>
                        </a:defRPr>
                      </a:lvl7pPr>
                      <a:lvl8pPr marL="3200400" algn="l" defTabSz="914400" rtl="0" eaLnBrk="1" latinLnBrk="0" hangingPunct="1">
                        <a:defRPr sz="1800" b="1" kern="1200">
                          <a:solidFill>
                            <a:schemeClr val="lt1"/>
                          </a:solidFill>
                          <a:latin typeface="Arial"/>
                          <a:ea typeface="Arial Unicode MS"/>
                          <a:cs typeface="Arial"/>
                        </a:defRPr>
                      </a:lvl8pPr>
                      <a:lvl9pPr marL="3657600" algn="l" defTabSz="914400" rtl="0" eaLnBrk="1" latinLnBrk="0" hangingPunct="1">
                        <a:defRPr sz="1800" b="1" kern="1200">
                          <a:solidFill>
                            <a:schemeClr val="lt1"/>
                          </a:solidFill>
                          <a:latin typeface="Arial"/>
                          <a:ea typeface="Arial Unicode MS"/>
                          <a:cs typeface="Arial"/>
                        </a:defRPr>
                      </a:lvl9pPr>
                    </a:lstStyle>
                    <a:p>
                      <a:pPr algn="ctr"/>
                      <a:r>
                        <a:rPr lang="en-US" sz="1100" dirty="0">
                          <a:solidFill>
                            <a:schemeClr val="tx1"/>
                          </a:solidFill>
                        </a:rPr>
                        <a:t># of Intercept Estimates</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chemeClr val="bg1">
                        <a:lumMod val="95000"/>
                      </a:schemeClr>
                    </a:solidFill>
                  </a:tcPr>
                </a:tc>
                <a:tc>
                  <a:txBody>
                    <a:bodyPr/>
                    <a:lstStyle>
                      <a:lvl1pPr marL="0" algn="l" defTabSz="914400" rtl="0" eaLnBrk="1" latinLnBrk="0" hangingPunct="1">
                        <a:defRPr sz="1800" b="1" kern="1200">
                          <a:solidFill>
                            <a:schemeClr val="lt1"/>
                          </a:solidFill>
                          <a:latin typeface="Arial"/>
                          <a:ea typeface="Arial Unicode MS"/>
                          <a:cs typeface="Arial"/>
                        </a:defRPr>
                      </a:lvl1pPr>
                      <a:lvl2pPr marL="457200" algn="l" defTabSz="914400" rtl="0" eaLnBrk="1" latinLnBrk="0" hangingPunct="1">
                        <a:defRPr sz="1800" b="1" kern="1200">
                          <a:solidFill>
                            <a:schemeClr val="lt1"/>
                          </a:solidFill>
                          <a:latin typeface="Arial"/>
                          <a:ea typeface="Arial Unicode MS"/>
                          <a:cs typeface="Arial"/>
                        </a:defRPr>
                      </a:lvl2pPr>
                      <a:lvl3pPr marL="914400" algn="l" defTabSz="914400" rtl="0" eaLnBrk="1" latinLnBrk="0" hangingPunct="1">
                        <a:defRPr sz="1800" b="1" kern="1200">
                          <a:solidFill>
                            <a:schemeClr val="lt1"/>
                          </a:solidFill>
                          <a:latin typeface="Arial"/>
                          <a:ea typeface="Arial Unicode MS"/>
                          <a:cs typeface="Arial"/>
                        </a:defRPr>
                      </a:lvl3pPr>
                      <a:lvl4pPr marL="1371600" algn="l" defTabSz="914400" rtl="0" eaLnBrk="1" latinLnBrk="0" hangingPunct="1">
                        <a:defRPr sz="1800" b="1" kern="1200">
                          <a:solidFill>
                            <a:schemeClr val="lt1"/>
                          </a:solidFill>
                          <a:latin typeface="Arial"/>
                          <a:ea typeface="Arial Unicode MS"/>
                          <a:cs typeface="Arial"/>
                        </a:defRPr>
                      </a:lvl4pPr>
                      <a:lvl5pPr marL="1828800" algn="l" defTabSz="914400" rtl="0" eaLnBrk="1" latinLnBrk="0" hangingPunct="1">
                        <a:defRPr sz="1800" b="1" kern="1200">
                          <a:solidFill>
                            <a:schemeClr val="lt1"/>
                          </a:solidFill>
                          <a:latin typeface="Arial"/>
                          <a:ea typeface="Arial Unicode MS"/>
                          <a:cs typeface="Arial"/>
                        </a:defRPr>
                      </a:lvl5pPr>
                      <a:lvl6pPr marL="2286000" algn="l" defTabSz="914400" rtl="0" eaLnBrk="1" latinLnBrk="0" hangingPunct="1">
                        <a:defRPr sz="1800" b="1" kern="1200">
                          <a:solidFill>
                            <a:schemeClr val="lt1"/>
                          </a:solidFill>
                          <a:latin typeface="Arial"/>
                          <a:ea typeface="Arial Unicode MS"/>
                          <a:cs typeface="Arial"/>
                        </a:defRPr>
                      </a:lvl6pPr>
                      <a:lvl7pPr marL="2743200" algn="l" defTabSz="914400" rtl="0" eaLnBrk="1" latinLnBrk="0" hangingPunct="1">
                        <a:defRPr sz="1800" b="1" kern="1200">
                          <a:solidFill>
                            <a:schemeClr val="lt1"/>
                          </a:solidFill>
                          <a:latin typeface="Arial"/>
                          <a:ea typeface="Arial Unicode MS"/>
                          <a:cs typeface="Arial"/>
                        </a:defRPr>
                      </a:lvl7pPr>
                      <a:lvl8pPr marL="3200400" algn="l" defTabSz="914400" rtl="0" eaLnBrk="1" latinLnBrk="0" hangingPunct="1">
                        <a:defRPr sz="1800" b="1" kern="1200">
                          <a:solidFill>
                            <a:schemeClr val="lt1"/>
                          </a:solidFill>
                          <a:latin typeface="Arial"/>
                          <a:ea typeface="Arial Unicode MS"/>
                          <a:cs typeface="Arial"/>
                        </a:defRPr>
                      </a:lvl8pPr>
                      <a:lvl9pPr marL="3657600" algn="l" defTabSz="914400" rtl="0" eaLnBrk="1" latinLnBrk="0" hangingPunct="1">
                        <a:defRPr sz="1800" b="1" kern="1200">
                          <a:solidFill>
                            <a:schemeClr val="lt1"/>
                          </a:solidFill>
                          <a:latin typeface="Arial"/>
                          <a:ea typeface="Arial Unicode MS"/>
                          <a:cs typeface="Arial"/>
                        </a:defRPr>
                      </a:lvl9pPr>
                    </a:lstStyle>
                    <a:p>
                      <a:pPr algn="ctr"/>
                      <a:r>
                        <a:rPr lang="en-US" sz="1100" dirty="0">
                          <a:solidFill>
                            <a:schemeClr val="tx1"/>
                          </a:solidFill>
                        </a:rPr>
                        <a:t># of Slope Estimates</a:t>
                      </a:r>
                    </a:p>
                  </a:txBody>
                  <a:tcPr anchor="ctr">
                    <a:lnL w="28575" cap="flat" cmpd="sng" algn="ctr">
                      <a:solidFill>
                        <a:schemeClr val="bg1"/>
                      </a:solidFill>
                      <a:prstDash val="solid"/>
                      <a:round/>
                      <a:headEnd type="none" w="med" len="med"/>
                      <a:tailEnd type="none" w="med" len="med"/>
                    </a:lnL>
                    <a:lnB w="28575" cap="flat" cmpd="sng" algn="ctr">
                      <a:solidFill>
                        <a:srgbClr val="0070C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68908033"/>
                  </a:ext>
                </a:extLst>
              </a:tr>
              <a:tr h="291560">
                <a:tc>
                  <a:txBody>
                    <a:bodyPr/>
                    <a:lstStyle>
                      <a:lvl1pPr marL="0" algn="l" defTabSz="914400" rtl="0" eaLnBrk="1" latinLnBrk="0" hangingPunct="1">
                        <a:defRPr sz="1800" kern="1200">
                          <a:solidFill>
                            <a:schemeClr val="dk1"/>
                          </a:solidFill>
                          <a:latin typeface="Arial"/>
                          <a:ea typeface="Arial Unicode MS"/>
                          <a:cs typeface="Arial"/>
                        </a:defRPr>
                      </a:lvl1pPr>
                      <a:lvl2pPr marL="457200" algn="l" defTabSz="914400" rtl="0" eaLnBrk="1" latinLnBrk="0" hangingPunct="1">
                        <a:defRPr sz="1800" kern="1200">
                          <a:solidFill>
                            <a:schemeClr val="dk1"/>
                          </a:solidFill>
                          <a:latin typeface="Arial"/>
                          <a:ea typeface="Arial Unicode MS"/>
                          <a:cs typeface="Arial"/>
                        </a:defRPr>
                      </a:lvl2pPr>
                      <a:lvl3pPr marL="914400" algn="l" defTabSz="914400" rtl="0" eaLnBrk="1" latinLnBrk="0" hangingPunct="1">
                        <a:defRPr sz="1800" kern="1200">
                          <a:solidFill>
                            <a:schemeClr val="dk1"/>
                          </a:solidFill>
                          <a:latin typeface="Arial"/>
                          <a:ea typeface="Arial Unicode MS"/>
                          <a:cs typeface="Arial"/>
                        </a:defRPr>
                      </a:lvl3pPr>
                      <a:lvl4pPr marL="1371600" algn="l" defTabSz="914400" rtl="0" eaLnBrk="1" latinLnBrk="0" hangingPunct="1">
                        <a:defRPr sz="1800" kern="1200">
                          <a:solidFill>
                            <a:schemeClr val="dk1"/>
                          </a:solidFill>
                          <a:latin typeface="Arial"/>
                          <a:ea typeface="Arial Unicode MS"/>
                          <a:cs typeface="Arial"/>
                        </a:defRPr>
                      </a:lvl4pPr>
                      <a:lvl5pPr marL="1828800" algn="l" defTabSz="914400" rtl="0" eaLnBrk="1" latinLnBrk="0" hangingPunct="1">
                        <a:defRPr sz="1800" kern="1200">
                          <a:solidFill>
                            <a:schemeClr val="dk1"/>
                          </a:solidFill>
                          <a:latin typeface="Arial"/>
                          <a:ea typeface="Arial Unicode MS"/>
                          <a:cs typeface="Arial"/>
                        </a:defRPr>
                      </a:lvl5pPr>
                      <a:lvl6pPr marL="2286000" algn="l" defTabSz="914400" rtl="0" eaLnBrk="1" latinLnBrk="0" hangingPunct="1">
                        <a:defRPr sz="1800" kern="1200">
                          <a:solidFill>
                            <a:schemeClr val="dk1"/>
                          </a:solidFill>
                          <a:latin typeface="Arial"/>
                          <a:ea typeface="Arial Unicode MS"/>
                          <a:cs typeface="Arial"/>
                        </a:defRPr>
                      </a:lvl6pPr>
                      <a:lvl7pPr marL="2743200" algn="l" defTabSz="914400" rtl="0" eaLnBrk="1" latinLnBrk="0" hangingPunct="1">
                        <a:defRPr sz="1800" kern="1200">
                          <a:solidFill>
                            <a:schemeClr val="dk1"/>
                          </a:solidFill>
                          <a:latin typeface="Arial"/>
                          <a:ea typeface="Arial Unicode MS"/>
                          <a:cs typeface="Arial"/>
                        </a:defRPr>
                      </a:lvl7pPr>
                      <a:lvl8pPr marL="3200400" algn="l" defTabSz="914400" rtl="0" eaLnBrk="1" latinLnBrk="0" hangingPunct="1">
                        <a:defRPr sz="1800" kern="1200">
                          <a:solidFill>
                            <a:schemeClr val="dk1"/>
                          </a:solidFill>
                          <a:latin typeface="Arial"/>
                          <a:ea typeface="Arial Unicode MS"/>
                          <a:cs typeface="Arial"/>
                        </a:defRPr>
                      </a:lvl8pPr>
                      <a:lvl9pPr marL="3657600" algn="l" defTabSz="914400" rtl="0" eaLnBrk="1" latinLnBrk="0" hangingPunct="1">
                        <a:defRPr sz="1800" kern="1200">
                          <a:solidFill>
                            <a:schemeClr val="dk1"/>
                          </a:solidFill>
                          <a:latin typeface="Arial"/>
                          <a:ea typeface="Arial Unicode MS"/>
                          <a:cs typeface="Arial"/>
                        </a:defRPr>
                      </a:lvl9pPr>
                    </a:lstStyle>
                    <a:p>
                      <a:r>
                        <a:rPr lang="en-US" sz="1000" dirty="0"/>
                        <a:t>Fixed Effect</a:t>
                      </a:r>
                    </a:p>
                  </a:txBody>
                  <a:tcPr anchor="ctr">
                    <a:lnR w="3175" cap="flat" cmpd="sng" algn="ctr">
                      <a:solidFill>
                        <a:schemeClr val="bg1">
                          <a:lumMod val="85000"/>
                        </a:schemeClr>
                      </a:solidFill>
                      <a:prstDash val="solid"/>
                      <a:round/>
                      <a:headEnd type="none" w="med" len="med"/>
                      <a:tailEnd type="none" w="med" len="med"/>
                    </a:lnR>
                    <a:lnT w="28575" cap="flat" cmpd="sng" algn="ctr">
                      <a:solidFill>
                        <a:srgbClr val="0070C0"/>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Arial"/>
                          <a:ea typeface="Arial Unicode MS"/>
                          <a:cs typeface="Arial"/>
                        </a:defRPr>
                      </a:lvl1pPr>
                      <a:lvl2pPr marL="457200" algn="l" defTabSz="914400" rtl="0" eaLnBrk="1" latinLnBrk="0" hangingPunct="1">
                        <a:defRPr sz="1800" kern="1200">
                          <a:solidFill>
                            <a:schemeClr val="dk1"/>
                          </a:solidFill>
                          <a:latin typeface="Arial"/>
                          <a:ea typeface="Arial Unicode MS"/>
                          <a:cs typeface="Arial"/>
                        </a:defRPr>
                      </a:lvl2pPr>
                      <a:lvl3pPr marL="914400" algn="l" defTabSz="914400" rtl="0" eaLnBrk="1" latinLnBrk="0" hangingPunct="1">
                        <a:defRPr sz="1800" kern="1200">
                          <a:solidFill>
                            <a:schemeClr val="dk1"/>
                          </a:solidFill>
                          <a:latin typeface="Arial"/>
                          <a:ea typeface="Arial Unicode MS"/>
                          <a:cs typeface="Arial"/>
                        </a:defRPr>
                      </a:lvl3pPr>
                      <a:lvl4pPr marL="1371600" algn="l" defTabSz="914400" rtl="0" eaLnBrk="1" latinLnBrk="0" hangingPunct="1">
                        <a:defRPr sz="1800" kern="1200">
                          <a:solidFill>
                            <a:schemeClr val="dk1"/>
                          </a:solidFill>
                          <a:latin typeface="Arial"/>
                          <a:ea typeface="Arial Unicode MS"/>
                          <a:cs typeface="Arial"/>
                        </a:defRPr>
                      </a:lvl4pPr>
                      <a:lvl5pPr marL="1828800" algn="l" defTabSz="914400" rtl="0" eaLnBrk="1" latinLnBrk="0" hangingPunct="1">
                        <a:defRPr sz="1800" kern="1200">
                          <a:solidFill>
                            <a:schemeClr val="dk1"/>
                          </a:solidFill>
                          <a:latin typeface="Arial"/>
                          <a:ea typeface="Arial Unicode MS"/>
                          <a:cs typeface="Arial"/>
                        </a:defRPr>
                      </a:lvl5pPr>
                      <a:lvl6pPr marL="2286000" algn="l" defTabSz="914400" rtl="0" eaLnBrk="1" latinLnBrk="0" hangingPunct="1">
                        <a:defRPr sz="1800" kern="1200">
                          <a:solidFill>
                            <a:schemeClr val="dk1"/>
                          </a:solidFill>
                          <a:latin typeface="Arial"/>
                          <a:ea typeface="Arial Unicode MS"/>
                          <a:cs typeface="Arial"/>
                        </a:defRPr>
                      </a:lvl6pPr>
                      <a:lvl7pPr marL="2743200" algn="l" defTabSz="914400" rtl="0" eaLnBrk="1" latinLnBrk="0" hangingPunct="1">
                        <a:defRPr sz="1800" kern="1200">
                          <a:solidFill>
                            <a:schemeClr val="dk1"/>
                          </a:solidFill>
                          <a:latin typeface="Arial"/>
                          <a:ea typeface="Arial Unicode MS"/>
                          <a:cs typeface="Arial"/>
                        </a:defRPr>
                      </a:lvl7pPr>
                      <a:lvl8pPr marL="3200400" algn="l" defTabSz="914400" rtl="0" eaLnBrk="1" latinLnBrk="0" hangingPunct="1">
                        <a:defRPr sz="1800" kern="1200">
                          <a:solidFill>
                            <a:schemeClr val="dk1"/>
                          </a:solidFill>
                          <a:latin typeface="Arial"/>
                          <a:ea typeface="Arial Unicode MS"/>
                          <a:cs typeface="Arial"/>
                        </a:defRPr>
                      </a:lvl8pPr>
                      <a:lvl9pPr marL="3657600" algn="l" defTabSz="914400" rtl="0" eaLnBrk="1" latinLnBrk="0" hangingPunct="1">
                        <a:defRPr sz="1800" kern="1200">
                          <a:solidFill>
                            <a:schemeClr val="dk1"/>
                          </a:solidFill>
                          <a:latin typeface="Arial"/>
                          <a:ea typeface="Arial Unicode MS"/>
                          <a:cs typeface="Arial"/>
                        </a:defRPr>
                      </a:lvl9pPr>
                    </a:lstStyle>
                    <a:p>
                      <a:r>
                        <a:rPr lang="en-US" sz="1000" dirty="0"/>
                        <a:t>1 </a:t>
                      </a:r>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28575" cap="flat" cmpd="sng" algn="ctr">
                      <a:solidFill>
                        <a:srgbClr val="0070C0"/>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Arial"/>
                          <a:ea typeface="Arial Unicode MS"/>
                          <a:cs typeface="Arial"/>
                        </a:defRPr>
                      </a:lvl1pPr>
                      <a:lvl2pPr marL="457200" algn="l" defTabSz="914400" rtl="0" eaLnBrk="1" latinLnBrk="0" hangingPunct="1">
                        <a:defRPr sz="1800" kern="1200">
                          <a:solidFill>
                            <a:schemeClr val="dk1"/>
                          </a:solidFill>
                          <a:latin typeface="Arial"/>
                          <a:ea typeface="Arial Unicode MS"/>
                          <a:cs typeface="Arial"/>
                        </a:defRPr>
                      </a:lvl2pPr>
                      <a:lvl3pPr marL="914400" algn="l" defTabSz="914400" rtl="0" eaLnBrk="1" latinLnBrk="0" hangingPunct="1">
                        <a:defRPr sz="1800" kern="1200">
                          <a:solidFill>
                            <a:schemeClr val="dk1"/>
                          </a:solidFill>
                          <a:latin typeface="Arial"/>
                          <a:ea typeface="Arial Unicode MS"/>
                          <a:cs typeface="Arial"/>
                        </a:defRPr>
                      </a:lvl3pPr>
                      <a:lvl4pPr marL="1371600" algn="l" defTabSz="914400" rtl="0" eaLnBrk="1" latinLnBrk="0" hangingPunct="1">
                        <a:defRPr sz="1800" kern="1200">
                          <a:solidFill>
                            <a:schemeClr val="dk1"/>
                          </a:solidFill>
                          <a:latin typeface="Arial"/>
                          <a:ea typeface="Arial Unicode MS"/>
                          <a:cs typeface="Arial"/>
                        </a:defRPr>
                      </a:lvl4pPr>
                      <a:lvl5pPr marL="1828800" algn="l" defTabSz="914400" rtl="0" eaLnBrk="1" latinLnBrk="0" hangingPunct="1">
                        <a:defRPr sz="1800" kern="1200">
                          <a:solidFill>
                            <a:schemeClr val="dk1"/>
                          </a:solidFill>
                          <a:latin typeface="Arial"/>
                          <a:ea typeface="Arial Unicode MS"/>
                          <a:cs typeface="Arial"/>
                        </a:defRPr>
                      </a:lvl5pPr>
                      <a:lvl6pPr marL="2286000" algn="l" defTabSz="914400" rtl="0" eaLnBrk="1" latinLnBrk="0" hangingPunct="1">
                        <a:defRPr sz="1800" kern="1200">
                          <a:solidFill>
                            <a:schemeClr val="dk1"/>
                          </a:solidFill>
                          <a:latin typeface="Arial"/>
                          <a:ea typeface="Arial Unicode MS"/>
                          <a:cs typeface="Arial"/>
                        </a:defRPr>
                      </a:lvl6pPr>
                      <a:lvl7pPr marL="2743200" algn="l" defTabSz="914400" rtl="0" eaLnBrk="1" latinLnBrk="0" hangingPunct="1">
                        <a:defRPr sz="1800" kern="1200">
                          <a:solidFill>
                            <a:schemeClr val="dk1"/>
                          </a:solidFill>
                          <a:latin typeface="Arial"/>
                          <a:ea typeface="Arial Unicode MS"/>
                          <a:cs typeface="Arial"/>
                        </a:defRPr>
                      </a:lvl7pPr>
                      <a:lvl8pPr marL="3200400" algn="l" defTabSz="914400" rtl="0" eaLnBrk="1" latinLnBrk="0" hangingPunct="1">
                        <a:defRPr sz="1800" kern="1200">
                          <a:solidFill>
                            <a:schemeClr val="dk1"/>
                          </a:solidFill>
                          <a:latin typeface="Arial"/>
                          <a:ea typeface="Arial Unicode MS"/>
                          <a:cs typeface="Arial"/>
                        </a:defRPr>
                      </a:lvl8pPr>
                      <a:lvl9pPr marL="3657600" algn="l" defTabSz="914400" rtl="0" eaLnBrk="1" latinLnBrk="0" hangingPunct="1">
                        <a:defRPr sz="1800" kern="1200">
                          <a:solidFill>
                            <a:schemeClr val="dk1"/>
                          </a:solidFill>
                          <a:latin typeface="Arial"/>
                          <a:ea typeface="Arial Unicode MS"/>
                          <a:cs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1 (X1)</a:t>
                      </a:r>
                    </a:p>
                  </a:txBody>
                  <a:tcPr anchor="ctr">
                    <a:lnL w="3175" cap="flat" cmpd="sng" algn="ctr">
                      <a:solidFill>
                        <a:schemeClr val="bg1">
                          <a:lumMod val="85000"/>
                        </a:schemeClr>
                      </a:solidFill>
                      <a:prstDash val="solid"/>
                      <a:round/>
                      <a:headEnd type="none" w="med" len="med"/>
                      <a:tailEnd type="none" w="med" len="med"/>
                    </a:lnL>
                    <a:lnT w="28575" cap="flat" cmpd="sng" algn="ctr">
                      <a:solidFill>
                        <a:srgbClr val="0070C0"/>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06879734"/>
                  </a:ext>
                </a:extLst>
              </a:tr>
              <a:tr h="291560">
                <a:tc rowSpan="2">
                  <a:txBody>
                    <a:bodyPr/>
                    <a:lstStyle>
                      <a:lvl1pPr marL="0" algn="l" defTabSz="914400" rtl="0" eaLnBrk="1" latinLnBrk="0" hangingPunct="1">
                        <a:defRPr sz="1800" kern="1200">
                          <a:solidFill>
                            <a:schemeClr val="dk1"/>
                          </a:solidFill>
                          <a:latin typeface="Arial"/>
                          <a:ea typeface="Arial Unicode MS"/>
                          <a:cs typeface="Arial"/>
                        </a:defRPr>
                      </a:lvl1pPr>
                      <a:lvl2pPr marL="457200" algn="l" defTabSz="914400" rtl="0" eaLnBrk="1" latinLnBrk="0" hangingPunct="1">
                        <a:defRPr sz="1800" kern="1200">
                          <a:solidFill>
                            <a:schemeClr val="dk1"/>
                          </a:solidFill>
                          <a:latin typeface="Arial"/>
                          <a:ea typeface="Arial Unicode MS"/>
                          <a:cs typeface="Arial"/>
                        </a:defRPr>
                      </a:lvl2pPr>
                      <a:lvl3pPr marL="914400" algn="l" defTabSz="914400" rtl="0" eaLnBrk="1" latinLnBrk="0" hangingPunct="1">
                        <a:defRPr sz="1800" kern="1200">
                          <a:solidFill>
                            <a:schemeClr val="dk1"/>
                          </a:solidFill>
                          <a:latin typeface="Arial"/>
                          <a:ea typeface="Arial Unicode MS"/>
                          <a:cs typeface="Arial"/>
                        </a:defRPr>
                      </a:lvl3pPr>
                      <a:lvl4pPr marL="1371600" algn="l" defTabSz="914400" rtl="0" eaLnBrk="1" latinLnBrk="0" hangingPunct="1">
                        <a:defRPr sz="1800" kern="1200">
                          <a:solidFill>
                            <a:schemeClr val="dk1"/>
                          </a:solidFill>
                          <a:latin typeface="Arial"/>
                          <a:ea typeface="Arial Unicode MS"/>
                          <a:cs typeface="Arial"/>
                        </a:defRPr>
                      </a:lvl4pPr>
                      <a:lvl5pPr marL="1828800" algn="l" defTabSz="914400" rtl="0" eaLnBrk="1" latinLnBrk="0" hangingPunct="1">
                        <a:defRPr sz="1800" kern="1200">
                          <a:solidFill>
                            <a:schemeClr val="dk1"/>
                          </a:solidFill>
                          <a:latin typeface="Arial"/>
                          <a:ea typeface="Arial Unicode MS"/>
                          <a:cs typeface="Arial"/>
                        </a:defRPr>
                      </a:lvl5pPr>
                      <a:lvl6pPr marL="2286000" algn="l" defTabSz="914400" rtl="0" eaLnBrk="1" latinLnBrk="0" hangingPunct="1">
                        <a:defRPr sz="1800" kern="1200">
                          <a:solidFill>
                            <a:schemeClr val="dk1"/>
                          </a:solidFill>
                          <a:latin typeface="Arial"/>
                          <a:ea typeface="Arial Unicode MS"/>
                          <a:cs typeface="Arial"/>
                        </a:defRPr>
                      </a:lvl6pPr>
                      <a:lvl7pPr marL="2743200" algn="l" defTabSz="914400" rtl="0" eaLnBrk="1" latinLnBrk="0" hangingPunct="1">
                        <a:defRPr sz="1800" kern="1200">
                          <a:solidFill>
                            <a:schemeClr val="dk1"/>
                          </a:solidFill>
                          <a:latin typeface="Arial"/>
                          <a:ea typeface="Arial Unicode MS"/>
                          <a:cs typeface="Arial"/>
                        </a:defRPr>
                      </a:lvl7pPr>
                      <a:lvl8pPr marL="3200400" algn="l" defTabSz="914400" rtl="0" eaLnBrk="1" latinLnBrk="0" hangingPunct="1">
                        <a:defRPr sz="1800" kern="1200">
                          <a:solidFill>
                            <a:schemeClr val="dk1"/>
                          </a:solidFill>
                          <a:latin typeface="Arial"/>
                          <a:ea typeface="Arial Unicode MS"/>
                          <a:cs typeface="Arial"/>
                        </a:defRPr>
                      </a:lvl8pPr>
                      <a:lvl9pPr marL="3657600" algn="l" defTabSz="914400" rtl="0" eaLnBrk="1" latinLnBrk="0" hangingPunct="1">
                        <a:defRPr sz="1800" kern="1200">
                          <a:solidFill>
                            <a:schemeClr val="dk1"/>
                          </a:solidFill>
                          <a:latin typeface="Arial"/>
                          <a:ea typeface="Arial Unicode MS"/>
                          <a:cs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Random Effect</a:t>
                      </a: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tcPr>
                </a:tc>
                <a:tc>
                  <a:txBody>
                    <a:bodyPr/>
                    <a:lstStyle>
                      <a:lvl1pPr marL="0" algn="l" defTabSz="914400" rtl="0" eaLnBrk="1" latinLnBrk="0" hangingPunct="1">
                        <a:defRPr sz="1800" kern="1200">
                          <a:solidFill>
                            <a:schemeClr val="dk1"/>
                          </a:solidFill>
                          <a:latin typeface="Arial"/>
                          <a:ea typeface="Arial Unicode MS"/>
                          <a:cs typeface="Arial"/>
                        </a:defRPr>
                      </a:lvl1pPr>
                      <a:lvl2pPr marL="457200" algn="l" defTabSz="914400" rtl="0" eaLnBrk="1" latinLnBrk="0" hangingPunct="1">
                        <a:defRPr sz="1800" kern="1200">
                          <a:solidFill>
                            <a:schemeClr val="dk1"/>
                          </a:solidFill>
                          <a:latin typeface="Arial"/>
                          <a:ea typeface="Arial Unicode MS"/>
                          <a:cs typeface="Arial"/>
                        </a:defRPr>
                      </a:lvl2pPr>
                      <a:lvl3pPr marL="914400" algn="l" defTabSz="914400" rtl="0" eaLnBrk="1" latinLnBrk="0" hangingPunct="1">
                        <a:defRPr sz="1800" kern="1200">
                          <a:solidFill>
                            <a:schemeClr val="dk1"/>
                          </a:solidFill>
                          <a:latin typeface="Arial"/>
                          <a:ea typeface="Arial Unicode MS"/>
                          <a:cs typeface="Arial"/>
                        </a:defRPr>
                      </a:lvl3pPr>
                      <a:lvl4pPr marL="1371600" algn="l" defTabSz="914400" rtl="0" eaLnBrk="1" latinLnBrk="0" hangingPunct="1">
                        <a:defRPr sz="1800" kern="1200">
                          <a:solidFill>
                            <a:schemeClr val="dk1"/>
                          </a:solidFill>
                          <a:latin typeface="Arial"/>
                          <a:ea typeface="Arial Unicode MS"/>
                          <a:cs typeface="Arial"/>
                        </a:defRPr>
                      </a:lvl4pPr>
                      <a:lvl5pPr marL="1828800" algn="l" defTabSz="914400" rtl="0" eaLnBrk="1" latinLnBrk="0" hangingPunct="1">
                        <a:defRPr sz="1800" kern="1200">
                          <a:solidFill>
                            <a:schemeClr val="dk1"/>
                          </a:solidFill>
                          <a:latin typeface="Arial"/>
                          <a:ea typeface="Arial Unicode MS"/>
                          <a:cs typeface="Arial"/>
                        </a:defRPr>
                      </a:lvl5pPr>
                      <a:lvl6pPr marL="2286000" algn="l" defTabSz="914400" rtl="0" eaLnBrk="1" latinLnBrk="0" hangingPunct="1">
                        <a:defRPr sz="1800" kern="1200">
                          <a:solidFill>
                            <a:schemeClr val="dk1"/>
                          </a:solidFill>
                          <a:latin typeface="Arial"/>
                          <a:ea typeface="Arial Unicode MS"/>
                          <a:cs typeface="Arial"/>
                        </a:defRPr>
                      </a:lvl6pPr>
                      <a:lvl7pPr marL="2743200" algn="l" defTabSz="914400" rtl="0" eaLnBrk="1" latinLnBrk="0" hangingPunct="1">
                        <a:defRPr sz="1800" kern="1200">
                          <a:solidFill>
                            <a:schemeClr val="dk1"/>
                          </a:solidFill>
                          <a:latin typeface="Arial"/>
                          <a:ea typeface="Arial Unicode MS"/>
                          <a:cs typeface="Arial"/>
                        </a:defRPr>
                      </a:lvl7pPr>
                      <a:lvl8pPr marL="3200400" algn="l" defTabSz="914400" rtl="0" eaLnBrk="1" latinLnBrk="0" hangingPunct="1">
                        <a:defRPr sz="1800" kern="1200">
                          <a:solidFill>
                            <a:schemeClr val="dk1"/>
                          </a:solidFill>
                          <a:latin typeface="Arial"/>
                          <a:ea typeface="Arial Unicode MS"/>
                          <a:cs typeface="Arial"/>
                        </a:defRPr>
                      </a:lvl8pPr>
                      <a:lvl9pPr marL="3657600" algn="l" defTabSz="914400" rtl="0" eaLnBrk="1" latinLnBrk="0" hangingPunct="1">
                        <a:defRPr sz="1800" kern="1200">
                          <a:solidFill>
                            <a:schemeClr val="dk1"/>
                          </a:solidFill>
                          <a:latin typeface="Arial"/>
                          <a:ea typeface="Arial Unicode MS"/>
                          <a:cs typeface="Arial"/>
                        </a:defRPr>
                      </a:lvl9pPr>
                    </a:lstStyle>
                    <a:p>
                      <a:r>
                        <a:rPr lang="en-US" sz="1000" dirty="0"/>
                        <a:t>10 (L1)</a:t>
                      </a:r>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Arial"/>
                          <a:ea typeface="Arial Unicode MS"/>
                          <a:cs typeface="Arial"/>
                        </a:defRPr>
                      </a:lvl1pPr>
                      <a:lvl2pPr marL="457200" algn="l" defTabSz="914400" rtl="0" eaLnBrk="1" latinLnBrk="0" hangingPunct="1">
                        <a:defRPr sz="1800" kern="1200">
                          <a:solidFill>
                            <a:schemeClr val="dk1"/>
                          </a:solidFill>
                          <a:latin typeface="Arial"/>
                          <a:ea typeface="Arial Unicode MS"/>
                          <a:cs typeface="Arial"/>
                        </a:defRPr>
                      </a:lvl2pPr>
                      <a:lvl3pPr marL="914400" algn="l" defTabSz="914400" rtl="0" eaLnBrk="1" latinLnBrk="0" hangingPunct="1">
                        <a:defRPr sz="1800" kern="1200">
                          <a:solidFill>
                            <a:schemeClr val="dk1"/>
                          </a:solidFill>
                          <a:latin typeface="Arial"/>
                          <a:ea typeface="Arial Unicode MS"/>
                          <a:cs typeface="Arial"/>
                        </a:defRPr>
                      </a:lvl3pPr>
                      <a:lvl4pPr marL="1371600" algn="l" defTabSz="914400" rtl="0" eaLnBrk="1" latinLnBrk="0" hangingPunct="1">
                        <a:defRPr sz="1800" kern="1200">
                          <a:solidFill>
                            <a:schemeClr val="dk1"/>
                          </a:solidFill>
                          <a:latin typeface="Arial"/>
                          <a:ea typeface="Arial Unicode MS"/>
                          <a:cs typeface="Arial"/>
                        </a:defRPr>
                      </a:lvl4pPr>
                      <a:lvl5pPr marL="1828800" algn="l" defTabSz="914400" rtl="0" eaLnBrk="1" latinLnBrk="0" hangingPunct="1">
                        <a:defRPr sz="1800" kern="1200">
                          <a:solidFill>
                            <a:schemeClr val="dk1"/>
                          </a:solidFill>
                          <a:latin typeface="Arial"/>
                          <a:ea typeface="Arial Unicode MS"/>
                          <a:cs typeface="Arial"/>
                        </a:defRPr>
                      </a:lvl5pPr>
                      <a:lvl6pPr marL="2286000" algn="l" defTabSz="914400" rtl="0" eaLnBrk="1" latinLnBrk="0" hangingPunct="1">
                        <a:defRPr sz="1800" kern="1200">
                          <a:solidFill>
                            <a:schemeClr val="dk1"/>
                          </a:solidFill>
                          <a:latin typeface="Arial"/>
                          <a:ea typeface="Arial Unicode MS"/>
                          <a:cs typeface="Arial"/>
                        </a:defRPr>
                      </a:lvl6pPr>
                      <a:lvl7pPr marL="2743200" algn="l" defTabSz="914400" rtl="0" eaLnBrk="1" latinLnBrk="0" hangingPunct="1">
                        <a:defRPr sz="1800" kern="1200">
                          <a:solidFill>
                            <a:schemeClr val="dk1"/>
                          </a:solidFill>
                          <a:latin typeface="Arial"/>
                          <a:ea typeface="Arial Unicode MS"/>
                          <a:cs typeface="Arial"/>
                        </a:defRPr>
                      </a:lvl7pPr>
                      <a:lvl8pPr marL="3200400" algn="l" defTabSz="914400" rtl="0" eaLnBrk="1" latinLnBrk="0" hangingPunct="1">
                        <a:defRPr sz="1800" kern="1200">
                          <a:solidFill>
                            <a:schemeClr val="dk1"/>
                          </a:solidFill>
                          <a:latin typeface="Arial"/>
                          <a:ea typeface="Arial Unicode MS"/>
                          <a:cs typeface="Arial"/>
                        </a:defRPr>
                      </a:lvl8pPr>
                      <a:lvl9pPr marL="3657600" algn="l" defTabSz="914400" rtl="0" eaLnBrk="1" latinLnBrk="0" hangingPunct="1">
                        <a:defRPr sz="1800" kern="1200">
                          <a:solidFill>
                            <a:schemeClr val="dk1"/>
                          </a:solidFill>
                          <a:latin typeface="Arial"/>
                          <a:ea typeface="Arial Unicode MS"/>
                          <a:cs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10 (L1)</a:t>
                      </a:r>
                    </a:p>
                  </a:txBody>
                  <a:tcPr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195256864"/>
                  </a:ext>
                </a:extLst>
              </a:tr>
              <a:tr h="367259">
                <a:tc vMerge="1">
                  <a:txBody>
                    <a:bodyPr/>
                    <a:lstStyle>
                      <a:lvl1pPr marL="0" algn="l" defTabSz="914400" rtl="0" eaLnBrk="1" latinLnBrk="0" hangingPunct="1">
                        <a:defRPr sz="1800" kern="1200">
                          <a:solidFill>
                            <a:schemeClr val="dk1"/>
                          </a:solidFill>
                          <a:latin typeface="Arial"/>
                          <a:ea typeface="Arial Unicode MS"/>
                          <a:cs typeface="Arial"/>
                        </a:defRPr>
                      </a:lvl1pPr>
                      <a:lvl2pPr marL="457200" algn="l" defTabSz="914400" rtl="0" eaLnBrk="1" latinLnBrk="0" hangingPunct="1">
                        <a:defRPr sz="1800" kern="1200">
                          <a:solidFill>
                            <a:schemeClr val="dk1"/>
                          </a:solidFill>
                          <a:latin typeface="Arial"/>
                          <a:ea typeface="Arial Unicode MS"/>
                          <a:cs typeface="Arial"/>
                        </a:defRPr>
                      </a:lvl2pPr>
                      <a:lvl3pPr marL="914400" algn="l" defTabSz="914400" rtl="0" eaLnBrk="1" latinLnBrk="0" hangingPunct="1">
                        <a:defRPr sz="1800" kern="1200">
                          <a:solidFill>
                            <a:schemeClr val="dk1"/>
                          </a:solidFill>
                          <a:latin typeface="Arial"/>
                          <a:ea typeface="Arial Unicode MS"/>
                          <a:cs typeface="Arial"/>
                        </a:defRPr>
                      </a:lvl3pPr>
                      <a:lvl4pPr marL="1371600" algn="l" defTabSz="914400" rtl="0" eaLnBrk="1" latinLnBrk="0" hangingPunct="1">
                        <a:defRPr sz="1800" kern="1200">
                          <a:solidFill>
                            <a:schemeClr val="dk1"/>
                          </a:solidFill>
                          <a:latin typeface="Arial"/>
                          <a:ea typeface="Arial Unicode MS"/>
                          <a:cs typeface="Arial"/>
                        </a:defRPr>
                      </a:lvl4pPr>
                      <a:lvl5pPr marL="1828800" algn="l" defTabSz="914400" rtl="0" eaLnBrk="1" latinLnBrk="0" hangingPunct="1">
                        <a:defRPr sz="1800" kern="1200">
                          <a:solidFill>
                            <a:schemeClr val="dk1"/>
                          </a:solidFill>
                          <a:latin typeface="Arial"/>
                          <a:ea typeface="Arial Unicode MS"/>
                          <a:cs typeface="Arial"/>
                        </a:defRPr>
                      </a:lvl5pPr>
                      <a:lvl6pPr marL="2286000" algn="l" defTabSz="914400" rtl="0" eaLnBrk="1" latinLnBrk="0" hangingPunct="1">
                        <a:defRPr sz="1800" kern="1200">
                          <a:solidFill>
                            <a:schemeClr val="dk1"/>
                          </a:solidFill>
                          <a:latin typeface="Arial"/>
                          <a:ea typeface="Arial Unicode MS"/>
                          <a:cs typeface="Arial"/>
                        </a:defRPr>
                      </a:lvl6pPr>
                      <a:lvl7pPr marL="2743200" algn="l" defTabSz="914400" rtl="0" eaLnBrk="1" latinLnBrk="0" hangingPunct="1">
                        <a:defRPr sz="1800" kern="1200">
                          <a:solidFill>
                            <a:schemeClr val="dk1"/>
                          </a:solidFill>
                          <a:latin typeface="Arial"/>
                          <a:ea typeface="Arial Unicode MS"/>
                          <a:cs typeface="Arial"/>
                        </a:defRPr>
                      </a:lvl7pPr>
                      <a:lvl8pPr marL="3200400" algn="l" defTabSz="914400" rtl="0" eaLnBrk="1" latinLnBrk="0" hangingPunct="1">
                        <a:defRPr sz="1800" kern="1200">
                          <a:solidFill>
                            <a:schemeClr val="dk1"/>
                          </a:solidFill>
                          <a:latin typeface="Arial"/>
                          <a:ea typeface="Arial Unicode MS"/>
                          <a:cs typeface="Arial"/>
                        </a:defRPr>
                      </a:lvl8pPr>
                      <a:lvl9pPr marL="3657600" algn="l" defTabSz="914400" rtl="0" eaLnBrk="1" latinLnBrk="0" hangingPunct="1">
                        <a:defRPr sz="1800" kern="1200">
                          <a:solidFill>
                            <a:schemeClr val="dk1"/>
                          </a:solidFill>
                          <a:latin typeface="Arial"/>
                          <a:ea typeface="Arial Unicode MS"/>
                          <a:cs typeface="Arial"/>
                        </a:defRPr>
                      </a:lvl9pPr>
                    </a:lstStyle>
                    <a:p>
                      <a:endParaRPr lang="en-US" sz="1000" dirty="0"/>
                    </a:p>
                  </a:txBody>
                  <a:tcPr anchor="ctr"/>
                </a:tc>
                <a:tc>
                  <a:txBody>
                    <a:bodyPr/>
                    <a:lstStyle>
                      <a:lvl1pPr marL="0" algn="l" defTabSz="914400" rtl="0" eaLnBrk="1" latinLnBrk="0" hangingPunct="1">
                        <a:defRPr sz="1800" kern="1200">
                          <a:solidFill>
                            <a:schemeClr val="dk1"/>
                          </a:solidFill>
                          <a:latin typeface="Arial"/>
                          <a:ea typeface="Arial Unicode MS"/>
                          <a:cs typeface="Arial"/>
                        </a:defRPr>
                      </a:lvl1pPr>
                      <a:lvl2pPr marL="457200" algn="l" defTabSz="914400" rtl="0" eaLnBrk="1" latinLnBrk="0" hangingPunct="1">
                        <a:defRPr sz="1800" kern="1200">
                          <a:solidFill>
                            <a:schemeClr val="dk1"/>
                          </a:solidFill>
                          <a:latin typeface="Arial"/>
                          <a:ea typeface="Arial Unicode MS"/>
                          <a:cs typeface="Arial"/>
                        </a:defRPr>
                      </a:lvl2pPr>
                      <a:lvl3pPr marL="914400" algn="l" defTabSz="914400" rtl="0" eaLnBrk="1" latinLnBrk="0" hangingPunct="1">
                        <a:defRPr sz="1800" kern="1200">
                          <a:solidFill>
                            <a:schemeClr val="dk1"/>
                          </a:solidFill>
                          <a:latin typeface="Arial"/>
                          <a:ea typeface="Arial Unicode MS"/>
                          <a:cs typeface="Arial"/>
                        </a:defRPr>
                      </a:lvl3pPr>
                      <a:lvl4pPr marL="1371600" algn="l" defTabSz="914400" rtl="0" eaLnBrk="1" latinLnBrk="0" hangingPunct="1">
                        <a:defRPr sz="1800" kern="1200">
                          <a:solidFill>
                            <a:schemeClr val="dk1"/>
                          </a:solidFill>
                          <a:latin typeface="Arial"/>
                          <a:ea typeface="Arial Unicode MS"/>
                          <a:cs typeface="Arial"/>
                        </a:defRPr>
                      </a:lvl4pPr>
                      <a:lvl5pPr marL="1828800" algn="l" defTabSz="914400" rtl="0" eaLnBrk="1" latinLnBrk="0" hangingPunct="1">
                        <a:defRPr sz="1800" kern="1200">
                          <a:solidFill>
                            <a:schemeClr val="dk1"/>
                          </a:solidFill>
                          <a:latin typeface="Arial"/>
                          <a:ea typeface="Arial Unicode MS"/>
                          <a:cs typeface="Arial"/>
                        </a:defRPr>
                      </a:lvl5pPr>
                      <a:lvl6pPr marL="2286000" algn="l" defTabSz="914400" rtl="0" eaLnBrk="1" latinLnBrk="0" hangingPunct="1">
                        <a:defRPr sz="1800" kern="1200">
                          <a:solidFill>
                            <a:schemeClr val="dk1"/>
                          </a:solidFill>
                          <a:latin typeface="Arial"/>
                          <a:ea typeface="Arial Unicode MS"/>
                          <a:cs typeface="Arial"/>
                        </a:defRPr>
                      </a:lvl6pPr>
                      <a:lvl7pPr marL="2743200" algn="l" defTabSz="914400" rtl="0" eaLnBrk="1" latinLnBrk="0" hangingPunct="1">
                        <a:defRPr sz="1800" kern="1200">
                          <a:solidFill>
                            <a:schemeClr val="dk1"/>
                          </a:solidFill>
                          <a:latin typeface="Arial"/>
                          <a:ea typeface="Arial Unicode MS"/>
                          <a:cs typeface="Arial"/>
                        </a:defRPr>
                      </a:lvl7pPr>
                      <a:lvl8pPr marL="3200400" algn="l" defTabSz="914400" rtl="0" eaLnBrk="1" latinLnBrk="0" hangingPunct="1">
                        <a:defRPr sz="1800" kern="1200">
                          <a:solidFill>
                            <a:schemeClr val="dk1"/>
                          </a:solidFill>
                          <a:latin typeface="Arial"/>
                          <a:ea typeface="Arial Unicode MS"/>
                          <a:cs typeface="Arial"/>
                        </a:defRPr>
                      </a:lvl8pPr>
                      <a:lvl9pPr marL="3657600" algn="l" defTabSz="914400" rtl="0" eaLnBrk="1" latinLnBrk="0" hangingPunct="1">
                        <a:defRPr sz="1800" kern="1200">
                          <a:solidFill>
                            <a:schemeClr val="dk1"/>
                          </a:solidFill>
                          <a:latin typeface="Arial"/>
                          <a:ea typeface="Arial Unicode MS"/>
                          <a:cs typeface="Arial"/>
                        </a:defRPr>
                      </a:lvl9pPr>
                    </a:lstStyle>
                    <a:p>
                      <a:r>
                        <a:rPr lang="en-US" sz="1000" dirty="0"/>
                        <a:t>50 (10 x 5 i.e. L2 within L1)</a:t>
                      </a:r>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tcPr>
                </a:tc>
                <a:tc>
                  <a:txBody>
                    <a:bodyPr/>
                    <a:lstStyle>
                      <a:lvl1pPr marL="0" algn="l" defTabSz="914400" rtl="0" eaLnBrk="1" latinLnBrk="0" hangingPunct="1">
                        <a:defRPr sz="1800" kern="1200">
                          <a:solidFill>
                            <a:schemeClr val="dk1"/>
                          </a:solidFill>
                          <a:latin typeface="Arial"/>
                          <a:ea typeface="Arial Unicode MS"/>
                          <a:cs typeface="Arial"/>
                        </a:defRPr>
                      </a:lvl1pPr>
                      <a:lvl2pPr marL="457200" algn="l" defTabSz="914400" rtl="0" eaLnBrk="1" latinLnBrk="0" hangingPunct="1">
                        <a:defRPr sz="1800" kern="1200">
                          <a:solidFill>
                            <a:schemeClr val="dk1"/>
                          </a:solidFill>
                          <a:latin typeface="Arial"/>
                          <a:ea typeface="Arial Unicode MS"/>
                          <a:cs typeface="Arial"/>
                        </a:defRPr>
                      </a:lvl2pPr>
                      <a:lvl3pPr marL="914400" algn="l" defTabSz="914400" rtl="0" eaLnBrk="1" latinLnBrk="0" hangingPunct="1">
                        <a:defRPr sz="1800" kern="1200">
                          <a:solidFill>
                            <a:schemeClr val="dk1"/>
                          </a:solidFill>
                          <a:latin typeface="Arial"/>
                          <a:ea typeface="Arial Unicode MS"/>
                          <a:cs typeface="Arial"/>
                        </a:defRPr>
                      </a:lvl3pPr>
                      <a:lvl4pPr marL="1371600" algn="l" defTabSz="914400" rtl="0" eaLnBrk="1" latinLnBrk="0" hangingPunct="1">
                        <a:defRPr sz="1800" kern="1200">
                          <a:solidFill>
                            <a:schemeClr val="dk1"/>
                          </a:solidFill>
                          <a:latin typeface="Arial"/>
                          <a:ea typeface="Arial Unicode MS"/>
                          <a:cs typeface="Arial"/>
                        </a:defRPr>
                      </a:lvl4pPr>
                      <a:lvl5pPr marL="1828800" algn="l" defTabSz="914400" rtl="0" eaLnBrk="1" latinLnBrk="0" hangingPunct="1">
                        <a:defRPr sz="1800" kern="1200">
                          <a:solidFill>
                            <a:schemeClr val="dk1"/>
                          </a:solidFill>
                          <a:latin typeface="Arial"/>
                          <a:ea typeface="Arial Unicode MS"/>
                          <a:cs typeface="Arial"/>
                        </a:defRPr>
                      </a:lvl5pPr>
                      <a:lvl6pPr marL="2286000" algn="l" defTabSz="914400" rtl="0" eaLnBrk="1" latinLnBrk="0" hangingPunct="1">
                        <a:defRPr sz="1800" kern="1200">
                          <a:solidFill>
                            <a:schemeClr val="dk1"/>
                          </a:solidFill>
                          <a:latin typeface="Arial"/>
                          <a:ea typeface="Arial Unicode MS"/>
                          <a:cs typeface="Arial"/>
                        </a:defRPr>
                      </a:lvl6pPr>
                      <a:lvl7pPr marL="2743200" algn="l" defTabSz="914400" rtl="0" eaLnBrk="1" latinLnBrk="0" hangingPunct="1">
                        <a:defRPr sz="1800" kern="1200">
                          <a:solidFill>
                            <a:schemeClr val="dk1"/>
                          </a:solidFill>
                          <a:latin typeface="Arial"/>
                          <a:ea typeface="Arial Unicode MS"/>
                          <a:cs typeface="Arial"/>
                        </a:defRPr>
                      </a:lvl7pPr>
                      <a:lvl8pPr marL="3200400" algn="l" defTabSz="914400" rtl="0" eaLnBrk="1" latinLnBrk="0" hangingPunct="1">
                        <a:defRPr sz="1800" kern="1200">
                          <a:solidFill>
                            <a:schemeClr val="dk1"/>
                          </a:solidFill>
                          <a:latin typeface="Arial"/>
                          <a:ea typeface="Arial Unicode MS"/>
                          <a:cs typeface="Arial"/>
                        </a:defRPr>
                      </a:lvl8pPr>
                      <a:lvl9pPr marL="3657600" algn="l" defTabSz="914400" rtl="0" eaLnBrk="1" latinLnBrk="0" hangingPunct="1">
                        <a:defRPr sz="1800" kern="1200">
                          <a:solidFill>
                            <a:schemeClr val="dk1"/>
                          </a:solidFill>
                          <a:latin typeface="Arial"/>
                          <a:ea typeface="Arial Unicode MS"/>
                          <a:cs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50 (10 x 5 i.e. L2 within L1)</a:t>
                      </a:r>
                    </a:p>
                  </a:txBody>
                  <a:tcPr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tcPr>
                </a:tc>
                <a:extLst>
                  <a:ext uri="{0D108BD9-81ED-4DB2-BD59-A6C34878D82A}">
                    <a16:rowId xmlns:a16="http://schemas.microsoft.com/office/drawing/2014/main" val="2956275384"/>
                  </a:ext>
                </a:extLst>
              </a:tr>
            </a:tbl>
          </a:graphicData>
        </a:graphic>
      </p:graphicFrame>
      <p:sp>
        <p:nvSpPr>
          <p:cNvPr id="46" name="Arrow: Right 45">
            <a:extLst>
              <a:ext uri="{FF2B5EF4-FFF2-40B4-BE49-F238E27FC236}">
                <a16:creationId xmlns:a16="http://schemas.microsoft.com/office/drawing/2014/main" id="{59B356A0-10C0-463E-9DC2-F498754239BB}"/>
              </a:ext>
            </a:extLst>
          </p:cNvPr>
          <p:cNvSpPr/>
          <p:nvPr/>
        </p:nvSpPr>
        <p:spPr bwMode="auto">
          <a:xfrm>
            <a:off x="4370006" y="4437372"/>
            <a:ext cx="613227" cy="579831"/>
          </a:xfrm>
          <a:prstGeom prst="rightArrow">
            <a:avLst>
              <a:gd name="adj1" fmla="val 50000"/>
              <a:gd name="adj2" fmla="val 27471"/>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800" dirty="0">
                <a:solidFill>
                  <a:schemeClr val="bg1"/>
                </a:solidFill>
              </a:rPr>
              <a:t>Model Output</a:t>
            </a:r>
            <a:endParaRPr lang="en-US" sz="800" b="0" dirty="0">
              <a:solidFill>
                <a:schemeClr val="bg1"/>
              </a:solidFill>
              <a:latin typeface="+mn-lt"/>
              <a:ea typeface="+mn-ea"/>
              <a:cs typeface="+mn-cs"/>
            </a:endParaRPr>
          </a:p>
        </p:txBody>
      </p:sp>
    </p:spTree>
    <p:extLst>
      <p:ext uri="{BB962C8B-B14F-4D97-AF65-F5344CB8AC3E}">
        <p14:creationId xmlns:p14="http://schemas.microsoft.com/office/powerpoint/2010/main" val="212242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500"/>
                                        <p:tgtEl>
                                          <p:spTgt spid="26"/>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fade">
                                      <p:cBhvr>
                                        <p:cTn id="53" dur="500"/>
                                        <p:tgtEl>
                                          <p:spTgt spid="4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7"/>
                                        </p:tgtEl>
                                        <p:attrNameLst>
                                          <p:attrName>style.visibility</p:attrName>
                                        </p:attrNameLst>
                                      </p:cBhvr>
                                      <p:to>
                                        <p:strVal val="visible"/>
                                      </p:to>
                                    </p:set>
                                    <p:animEffect transition="in" filter="fade">
                                      <p:cBhvr>
                                        <p:cTn id="58" dur="500"/>
                                        <p:tgtEl>
                                          <p:spTgt spid="4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46"/>
                                        </p:tgtEl>
                                        <p:attrNameLst>
                                          <p:attrName>style.visibility</p:attrName>
                                        </p:attrNameLst>
                                      </p:cBhvr>
                                      <p:to>
                                        <p:strVal val="visible"/>
                                      </p:to>
                                    </p:set>
                                    <p:animEffect transition="in" filter="wipe(left)">
                                      <p:cBhvr>
                                        <p:cTn id="63" dur="500"/>
                                        <p:tgtEl>
                                          <p:spTgt spid="46"/>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43"/>
                                        </p:tgtEl>
                                        <p:attrNameLst>
                                          <p:attrName>style.visibility</p:attrName>
                                        </p:attrNameLst>
                                      </p:cBhvr>
                                      <p:to>
                                        <p:strVal val="visible"/>
                                      </p:to>
                                    </p:set>
                                    <p:animEffect transition="in" filter="fade">
                                      <p:cBhvr>
                                        <p:cTn id="6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 grpId="0" animBg="1"/>
      <p:bldP spid="5" grpId="0" animBg="1"/>
      <p:bldP spid="6" grpId="0" animBg="1"/>
      <p:bldP spid="7" grpId="0" animBg="1"/>
      <p:bldP spid="13" grpId="0" animBg="1"/>
      <p:bldP spid="14" grpId="0" animBg="1"/>
      <p:bldP spid="26" grpId="0" animBg="1"/>
      <p:bldP spid="27" grpId="0" animBg="1"/>
      <p:bldP spid="4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1B0AB3-0F8A-44CE-BC8C-05D3DED98B3A}"/>
              </a:ext>
            </a:extLst>
          </p:cNvPr>
          <p:cNvSpPr/>
          <p:nvPr/>
        </p:nvSpPr>
        <p:spPr bwMode="auto">
          <a:xfrm>
            <a:off x="3236912" y="6629400"/>
            <a:ext cx="34290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HIERARCHICAL MODEL</a:t>
            </a:r>
          </a:p>
        </p:txBody>
      </p:sp>
      <p:sp>
        <p:nvSpPr>
          <p:cNvPr id="3" name="Rectangle 2">
            <a:extLst>
              <a:ext uri="{FF2B5EF4-FFF2-40B4-BE49-F238E27FC236}">
                <a16:creationId xmlns:a16="http://schemas.microsoft.com/office/drawing/2014/main" id="{EA435D68-E46D-4206-BD9E-791F640DE7C7}"/>
              </a:ext>
            </a:extLst>
          </p:cNvPr>
          <p:cNvSpPr/>
          <p:nvPr/>
        </p:nvSpPr>
        <p:spPr bwMode="auto">
          <a:xfrm>
            <a:off x="303212" y="76200"/>
            <a:ext cx="8867776" cy="304800"/>
          </a:xfrm>
          <a:prstGeom prst="rect">
            <a:avLst/>
          </a:prstGeom>
          <a:solidFill>
            <a:srgbClr val="CBD3D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latin typeface="+mn-lt"/>
                <a:ea typeface="+mn-ea"/>
                <a:cs typeface="+mn-cs"/>
              </a:rPr>
              <a:t>MIXED EFFECT MODEL</a:t>
            </a:r>
          </a:p>
        </p:txBody>
      </p:sp>
      <p:sp>
        <p:nvSpPr>
          <p:cNvPr id="6" name="Rectangle: Rounded Corners 5">
            <a:extLst>
              <a:ext uri="{FF2B5EF4-FFF2-40B4-BE49-F238E27FC236}">
                <a16:creationId xmlns:a16="http://schemas.microsoft.com/office/drawing/2014/main" id="{06F48068-2B73-4BC8-9277-98DEC56C9661}"/>
              </a:ext>
            </a:extLst>
          </p:cNvPr>
          <p:cNvSpPr/>
          <p:nvPr/>
        </p:nvSpPr>
        <p:spPr bwMode="auto">
          <a:xfrm>
            <a:off x="305593" y="457201"/>
            <a:ext cx="8863014" cy="914400"/>
          </a:xfrm>
          <a:prstGeom prst="roundRect">
            <a:avLst>
              <a:gd name="adj" fmla="val 5549"/>
            </a:avLst>
          </a:prstGeom>
          <a:solidFill>
            <a:schemeClr val="bg1"/>
          </a:solidFill>
          <a:ln w="19050">
            <a:solidFill>
              <a:schemeClr val="bg1">
                <a:lumMod val="75000"/>
              </a:schemeClr>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ts val="200"/>
              </a:spcBef>
              <a:spcAft>
                <a:spcPct val="0"/>
              </a:spcAft>
              <a:buClrTx/>
              <a:buSzTx/>
              <a:tabLst/>
            </a:pPr>
            <a:r>
              <a:rPr lang="en-US" sz="1000" b="1" dirty="0">
                <a:solidFill>
                  <a:schemeClr val="tx1"/>
                </a:solidFill>
                <a:latin typeface="+mn-lt"/>
                <a:ea typeface="+mn-ea"/>
                <a:cs typeface="+mn-cs"/>
              </a:rPr>
              <a:t>Data: </a:t>
            </a:r>
            <a:r>
              <a:rPr lang="en-US" sz="1000" dirty="0">
                <a:solidFill>
                  <a:schemeClr val="tx1"/>
                </a:solidFill>
                <a:latin typeface="+mn-lt"/>
                <a:ea typeface="+mn-ea"/>
                <a:cs typeface="+mn-cs"/>
              </a:rPr>
              <a:t>Iris</a:t>
            </a:r>
          </a:p>
          <a:p>
            <a:pPr marR="0" algn="l" defTabSz="914400" rtl="0" eaLnBrk="1" fontAlgn="base" latinLnBrk="0" hangingPunct="1">
              <a:lnSpc>
                <a:spcPct val="100000"/>
              </a:lnSpc>
              <a:spcBef>
                <a:spcPts val="200"/>
              </a:spcBef>
              <a:spcAft>
                <a:spcPct val="0"/>
              </a:spcAft>
              <a:buClrTx/>
              <a:buSzTx/>
              <a:tabLst/>
            </a:pPr>
            <a:r>
              <a:rPr lang="en-US" sz="1000" b="1" dirty="0">
                <a:solidFill>
                  <a:schemeClr val="tx1"/>
                </a:solidFill>
              </a:rPr>
              <a:t>Sample Problem: </a:t>
            </a:r>
            <a:r>
              <a:rPr lang="en-US" sz="1000" dirty="0">
                <a:solidFill>
                  <a:schemeClr val="tx1"/>
                </a:solidFill>
                <a:latin typeface="+mn-lt"/>
                <a:ea typeface="+mn-ea"/>
                <a:cs typeface="+mn-cs"/>
              </a:rPr>
              <a:t>Predicting Sepal Length using Petal Length for various species</a:t>
            </a:r>
          </a:p>
          <a:p>
            <a:pPr marR="0" algn="l" defTabSz="914400" rtl="0" eaLnBrk="1" fontAlgn="base" latinLnBrk="0" hangingPunct="1">
              <a:lnSpc>
                <a:spcPct val="100000"/>
              </a:lnSpc>
              <a:spcBef>
                <a:spcPts val="200"/>
              </a:spcBef>
              <a:spcAft>
                <a:spcPct val="0"/>
              </a:spcAft>
              <a:buClrTx/>
              <a:buSzTx/>
              <a:tabLst/>
            </a:pPr>
            <a:r>
              <a:rPr lang="en-US" sz="1000" b="1" dirty="0">
                <a:solidFill>
                  <a:schemeClr val="tx1"/>
                </a:solidFill>
                <a:latin typeface="+mn-lt"/>
                <a:ea typeface="+mn-ea"/>
                <a:cs typeface="+mn-cs"/>
              </a:rPr>
              <a:t>Dependent Variable: </a:t>
            </a:r>
            <a:r>
              <a:rPr lang="en-US" sz="1000" dirty="0">
                <a:solidFill>
                  <a:schemeClr val="tx1"/>
                </a:solidFill>
                <a:latin typeface="+mn-lt"/>
                <a:ea typeface="+mn-ea"/>
                <a:cs typeface="+mn-cs"/>
              </a:rPr>
              <a:t>Sepal.Length</a:t>
            </a:r>
          </a:p>
          <a:p>
            <a:pPr marR="0" algn="l" defTabSz="914400" rtl="0" eaLnBrk="1" fontAlgn="base" latinLnBrk="0" hangingPunct="1">
              <a:lnSpc>
                <a:spcPct val="100000"/>
              </a:lnSpc>
              <a:spcBef>
                <a:spcPts val="200"/>
              </a:spcBef>
              <a:spcAft>
                <a:spcPct val="0"/>
              </a:spcAft>
              <a:buClrTx/>
              <a:buSzTx/>
              <a:tabLst/>
            </a:pPr>
            <a:r>
              <a:rPr lang="en-US" sz="1000" b="1" dirty="0">
                <a:solidFill>
                  <a:schemeClr val="tx1"/>
                </a:solidFill>
              </a:rPr>
              <a:t>Independent Variable: </a:t>
            </a:r>
            <a:r>
              <a:rPr lang="en-US" sz="1000" dirty="0">
                <a:solidFill>
                  <a:schemeClr val="tx1"/>
                </a:solidFill>
              </a:rPr>
              <a:t>Petal.Length</a:t>
            </a:r>
          </a:p>
          <a:p>
            <a:pPr marR="0" algn="l" defTabSz="914400" rtl="0" eaLnBrk="1" fontAlgn="base" latinLnBrk="0" hangingPunct="1">
              <a:lnSpc>
                <a:spcPct val="100000"/>
              </a:lnSpc>
              <a:spcBef>
                <a:spcPts val="200"/>
              </a:spcBef>
              <a:spcAft>
                <a:spcPct val="0"/>
              </a:spcAft>
              <a:buClrTx/>
              <a:buSzTx/>
              <a:tabLst/>
            </a:pPr>
            <a:r>
              <a:rPr lang="en-US" sz="1000" b="1" dirty="0">
                <a:solidFill>
                  <a:schemeClr val="tx1"/>
                </a:solidFill>
              </a:rPr>
              <a:t>Subject Variable: </a:t>
            </a:r>
            <a:r>
              <a:rPr lang="en-US" sz="1000" dirty="0">
                <a:solidFill>
                  <a:schemeClr val="tx1"/>
                </a:solidFill>
              </a:rPr>
              <a:t>Species</a:t>
            </a:r>
            <a:endParaRPr lang="en-US" sz="1000" b="1" dirty="0">
              <a:solidFill>
                <a:schemeClr val="tx1"/>
              </a:solidFill>
              <a:latin typeface="+mn-lt"/>
              <a:ea typeface="+mn-ea"/>
              <a:cs typeface="+mn-cs"/>
            </a:endParaRPr>
          </a:p>
        </p:txBody>
      </p:sp>
      <p:sp>
        <p:nvSpPr>
          <p:cNvPr id="7" name="Rectangle: Rounded Corners 6">
            <a:extLst>
              <a:ext uri="{FF2B5EF4-FFF2-40B4-BE49-F238E27FC236}">
                <a16:creationId xmlns:a16="http://schemas.microsoft.com/office/drawing/2014/main" id="{8A3777D1-B809-4D6B-9536-357EBD22059D}"/>
              </a:ext>
            </a:extLst>
          </p:cNvPr>
          <p:cNvSpPr/>
          <p:nvPr/>
        </p:nvSpPr>
        <p:spPr bwMode="auto">
          <a:xfrm>
            <a:off x="6008424" y="2012125"/>
            <a:ext cx="3048000" cy="838200"/>
          </a:xfrm>
          <a:prstGeom prst="roundRect">
            <a:avLst/>
          </a:prstGeom>
          <a:solidFill>
            <a:schemeClr val="bg1"/>
          </a:solidFill>
          <a:ln w="19050">
            <a:solidFill>
              <a:schemeClr val="accent1">
                <a:lumMod val="40000"/>
                <a:lumOff val="60000"/>
              </a:schemeClr>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200" b="1" dirty="0">
                <a:solidFill>
                  <a:schemeClr val="tx1"/>
                </a:solidFill>
                <a:latin typeface="+mn-lt"/>
                <a:ea typeface="+mn-ea"/>
                <a:cs typeface="+mn-cs"/>
              </a:rPr>
              <a:t>Two clusters of data can be distinctly identified, hence, maybe building two model is separately is good enough</a:t>
            </a:r>
          </a:p>
        </p:txBody>
      </p:sp>
      <p:pic>
        <p:nvPicPr>
          <p:cNvPr id="11" name="Picture 10">
            <a:extLst>
              <a:ext uri="{FF2B5EF4-FFF2-40B4-BE49-F238E27FC236}">
                <a16:creationId xmlns:a16="http://schemas.microsoft.com/office/drawing/2014/main" id="{A6BD9C60-9668-42E8-9C5C-B59318353F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517" y="1483957"/>
            <a:ext cx="4206240" cy="2103120"/>
          </a:xfrm>
          <a:prstGeom prst="rect">
            <a:avLst/>
          </a:prstGeom>
        </p:spPr>
      </p:pic>
      <p:sp>
        <p:nvSpPr>
          <p:cNvPr id="13" name="Rectangle: Rounded Corners 12">
            <a:extLst>
              <a:ext uri="{FF2B5EF4-FFF2-40B4-BE49-F238E27FC236}">
                <a16:creationId xmlns:a16="http://schemas.microsoft.com/office/drawing/2014/main" id="{C8252DEB-9E48-4A0D-A4A4-9A5BBCF001C2}"/>
              </a:ext>
            </a:extLst>
          </p:cNvPr>
          <p:cNvSpPr/>
          <p:nvPr/>
        </p:nvSpPr>
        <p:spPr bwMode="auto">
          <a:xfrm>
            <a:off x="636913" y="2467635"/>
            <a:ext cx="914400" cy="792012"/>
          </a:xfrm>
          <a:prstGeom prst="roundRect">
            <a:avLst/>
          </a:prstGeom>
          <a:noFill/>
          <a:ln>
            <a:solidFill>
              <a:schemeClr val="accent1">
                <a:lumMod val="40000"/>
                <a:lumOff val="60000"/>
              </a:schemeClr>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4" name="Rectangle: Rounded Corners 13">
            <a:extLst>
              <a:ext uri="{FF2B5EF4-FFF2-40B4-BE49-F238E27FC236}">
                <a16:creationId xmlns:a16="http://schemas.microsoft.com/office/drawing/2014/main" id="{DF4A4F59-BE99-47F3-A824-F2D660E3D24E}"/>
              </a:ext>
            </a:extLst>
          </p:cNvPr>
          <p:cNvSpPr/>
          <p:nvPr/>
        </p:nvSpPr>
        <p:spPr bwMode="auto">
          <a:xfrm rot="20336326">
            <a:off x="1792897" y="1985355"/>
            <a:ext cx="2803611" cy="891741"/>
          </a:xfrm>
          <a:prstGeom prst="roundRect">
            <a:avLst/>
          </a:prstGeom>
          <a:noFill/>
          <a:ln>
            <a:solidFill>
              <a:schemeClr val="accent1">
                <a:lumMod val="40000"/>
                <a:lumOff val="60000"/>
              </a:schemeClr>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5" name="Rectangle: Rounded Corners 14">
            <a:extLst>
              <a:ext uri="{FF2B5EF4-FFF2-40B4-BE49-F238E27FC236}">
                <a16:creationId xmlns:a16="http://schemas.microsoft.com/office/drawing/2014/main" id="{93A77193-AF6E-4364-BE6F-44FC3173BDF8}"/>
              </a:ext>
            </a:extLst>
          </p:cNvPr>
          <p:cNvSpPr/>
          <p:nvPr/>
        </p:nvSpPr>
        <p:spPr bwMode="auto">
          <a:xfrm>
            <a:off x="538173" y="3726856"/>
            <a:ext cx="8534074" cy="354772"/>
          </a:xfrm>
          <a:prstGeom prst="roundRect">
            <a:avLst/>
          </a:prstGeom>
          <a:solidFill>
            <a:schemeClr val="tx2">
              <a:lumMod val="20000"/>
              <a:lumOff val="80000"/>
            </a:schemeClr>
          </a:solidFill>
          <a:ln w="19050">
            <a:solidFill>
              <a:srgbClr val="80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latin typeface="+mn-lt"/>
                <a:ea typeface="+mn-ea"/>
                <a:cs typeface="+mn-cs"/>
              </a:rPr>
              <a:t>Have you looked into all aspects of data? Is there some sort of group already available in data?</a:t>
            </a:r>
          </a:p>
        </p:txBody>
      </p:sp>
      <p:sp>
        <p:nvSpPr>
          <p:cNvPr id="16" name="Rectangle: Rounded Corners 15">
            <a:extLst>
              <a:ext uri="{FF2B5EF4-FFF2-40B4-BE49-F238E27FC236}">
                <a16:creationId xmlns:a16="http://schemas.microsoft.com/office/drawing/2014/main" id="{4A9866CA-57A8-41A9-B420-92D8B945A5BF}"/>
              </a:ext>
            </a:extLst>
          </p:cNvPr>
          <p:cNvSpPr/>
          <p:nvPr/>
        </p:nvSpPr>
        <p:spPr bwMode="auto">
          <a:xfrm>
            <a:off x="7675036" y="4646107"/>
            <a:ext cx="2051768" cy="1118946"/>
          </a:xfrm>
          <a:prstGeom prst="roundRect">
            <a:avLst>
              <a:gd name="adj" fmla="val 7362"/>
            </a:avLst>
          </a:prstGeom>
          <a:solidFill>
            <a:schemeClr val="bg1"/>
          </a:solidFill>
          <a:ln w="19050">
            <a:solidFill>
              <a:schemeClr val="accent1">
                <a:lumMod val="40000"/>
                <a:lumOff val="60000"/>
              </a:schemeClr>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latin typeface="+mn-lt"/>
                <a:ea typeface="+mn-ea"/>
                <a:cs typeface="+mn-cs"/>
              </a:rPr>
              <a:t>Each of the species shows very different behavior, hence, it is better to build different model for each of them</a:t>
            </a:r>
          </a:p>
        </p:txBody>
      </p:sp>
      <p:pic>
        <p:nvPicPr>
          <p:cNvPr id="22" name="Picture 21">
            <a:extLst>
              <a:ext uri="{FF2B5EF4-FFF2-40B4-BE49-F238E27FC236}">
                <a16:creationId xmlns:a16="http://schemas.microsoft.com/office/drawing/2014/main" id="{9A96FB8F-BA79-48BE-B677-193AD35AC0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7224" y="4303954"/>
            <a:ext cx="3505200" cy="2103120"/>
          </a:xfrm>
          <a:prstGeom prst="rect">
            <a:avLst/>
          </a:prstGeom>
        </p:spPr>
      </p:pic>
      <p:pic>
        <p:nvPicPr>
          <p:cNvPr id="24" name="Picture 23">
            <a:extLst>
              <a:ext uri="{FF2B5EF4-FFF2-40B4-BE49-F238E27FC236}">
                <a16:creationId xmlns:a16="http://schemas.microsoft.com/office/drawing/2014/main" id="{3D8854CF-B6C5-422E-A971-3097895589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412" y="4303954"/>
            <a:ext cx="3505200" cy="2103120"/>
          </a:xfrm>
          <a:prstGeom prst="rect">
            <a:avLst/>
          </a:prstGeom>
        </p:spPr>
      </p:pic>
    </p:spTree>
    <p:extLst>
      <p:ext uri="{BB962C8B-B14F-4D97-AF65-F5344CB8AC3E}">
        <p14:creationId xmlns:p14="http://schemas.microsoft.com/office/powerpoint/2010/main" val="3137911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3" grpId="0" animBg="1"/>
      <p:bldP spid="14" grpId="0" animBg="1"/>
      <p:bldP spid="15" grpId="0" animBg="1"/>
      <p:bldP spid="1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B38E7CA-9FBB-4D59-8123-3A3AEADD208C}"/>
              </a:ext>
            </a:extLst>
          </p:cNvPr>
          <p:cNvGrpSpPr/>
          <p:nvPr/>
        </p:nvGrpSpPr>
        <p:grpSpPr>
          <a:xfrm>
            <a:off x="96051" y="543107"/>
            <a:ext cx="7010400" cy="4419600"/>
            <a:chOff x="96051" y="471487"/>
            <a:chExt cx="7010400" cy="4419600"/>
          </a:xfrm>
        </p:grpSpPr>
        <p:sp>
          <p:nvSpPr>
            <p:cNvPr id="5" name="Rectangle: Rounded Corners 4">
              <a:extLst>
                <a:ext uri="{FF2B5EF4-FFF2-40B4-BE49-F238E27FC236}">
                  <a16:creationId xmlns:a16="http://schemas.microsoft.com/office/drawing/2014/main" id="{A2BBF2E9-5EAE-41D0-BC31-5BA634250060}"/>
                </a:ext>
              </a:extLst>
            </p:cNvPr>
            <p:cNvSpPr/>
            <p:nvPr/>
          </p:nvSpPr>
          <p:spPr bwMode="auto">
            <a:xfrm>
              <a:off x="96051" y="471487"/>
              <a:ext cx="7010400" cy="4419600"/>
            </a:xfrm>
            <a:prstGeom prst="roundRect">
              <a:avLst>
                <a:gd name="adj" fmla="val 2116"/>
              </a:avLst>
            </a:prstGeom>
            <a:solidFill>
              <a:schemeClr val="bg1"/>
            </a:solidFill>
            <a:ln w="19050">
              <a:solidFill>
                <a:srgbClr val="800000"/>
              </a:solidFill>
              <a:prstDash val="sysDash"/>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pic>
          <p:nvPicPr>
            <p:cNvPr id="2" name="Picture 1">
              <a:extLst>
                <a:ext uri="{FF2B5EF4-FFF2-40B4-BE49-F238E27FC236}">
                  <a16:creationId xmlns:a16="http://schemas.microsoft.com/office/drawing/2014/main" id="{95F76A13-986A-4F87-BDCF-C1728523DC74}"/>
                </a:ext>
              </a:extLst>
            </p:cNvPr>
            <p:cNvPicPr>
              <a:picLocks noChangeAspect="1"/>
            </p:cNvPicPr>
            <p:nvPr/>
          </p:nvPicPr>
          <p:blipFill>
            <a:blip r:embed="rId2"/>
            <a:stretch>
              <a:fillRect/>
            </a:stretch>
          </p:blipFill>
          <p:spPr>
            <a:xfrm>
              <a:off x="191301" y="533400"/>
              <a:ext cx="6819900" cy="4295775"/>
            </a:xfrm>
            <a:prstGeom prst="rect">
              <a:avLst/>
            </a:prstGeom>
          </p:spPr>
        </p:pic>
      </p:grpSp>
      <p:sp>
        <p:nvSpPr>
          <p:cNvPr id="3" name="Rectangle 2">
            <a:extLst>
              <a:ext uri="{FF2B5EF4-FFF2-40B4-BE49-F238E27FC236}">
                <a16:creationId xmlns:a16="http://schemas.microsoft.com/office/drawing/2014/main" id="{EB12D029-EEAE-41EB-8B53-469F893A5CF4}"/>
              </a:ext>
            </a:extLst>
          </p:cNvPr>
          <p:cNvSpPr/>
          <p:nvPr/>
        </p:nvSpPr>
        <p:spPr bwMode="auto">
          <a:xfrm>
            <a:off x="3236912" y="6629400"/>
            <a:ext cx="34290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HIERARCHICAL MODEL</a:t>
            </a:r>
          </a:p>
        </p:txBody>
      </p:sp>
      <p:sp>
        <p:nvSpPr>
          <p:cNvPr id="4" name="Rectangle 3">
            <a:extLst>
              <a:ext uri="{FF2B5EF4-FFF2-40B4-BE49-F238E27FC236}">
                <a16:creationId xmlns:a16="http://schemas.microsoft.com/office/drawing/2014/main" id="{2194D7B2-F479-4FD5-A345-42B0425ABD1E}"/>
              </a:ext>
            </a:extLst>
          </p:cNvPr>
          <p:cNvSpPr/>
          <p:nvPr/>
        </p:nvSpPr>
        <p:spPr bwMode="auto">
          <a:xfrm>
            <a:off x="303212" y="76200"/>
            <a:ext cx="8867776" cy="304800"/>
          </a:xfrm>
          <a:prstGeom prst="rect">
            <a:avLst/>
          </a:prstGeom>
          <a:solidFill>
            <a:srgbClr val="CBD3D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latin typeface="+mn-lt"/>
                <a:ea typeface="+mn-ea"/>
                <a:cs typeface="+mn-cs"/>
              </a:rPr>
              <a:t>INTERPRETING MODEL OUTPUT</a:t>
            </a:r>
          </a:p>
        </p:txBody>
      </p:sp>
      <p:grpSp>
        <p:nvGrpSpPr>
          <p:cNvPr id="42" name="Group 41">
            <a:extLst>
              <a:ext uri="{FF2B5EF4-FFF2-40B4-BE49-F238E27FC236}">
                <a16:creationId xmlns:a16="http://schemas.microsoft.com/office/drawing/2014/main" id="{B4810EFE-A85C-4EA5-A596-D7F0E1EDD473}"/>
              </a:ext>
            </a:extLst>
          </p:cNvPr>
          <p:cNvGrpSpPr/>
          <p:nvPr/>
        </p:nvGrpSpPr>
        <p:grpSpPr>
          <a:xfrm>
            <a:off x="155380" y="595021"/>
            <a:ext cx="5937274" cy="270419"/>
            <a:chOff x="155380" y="595021"/>
            <a:chExt cx="5937274" cy="270419"/>
          </a:xfrm>
        </p:grpSpPr>
        <p:sp>
          <p:nvSpPr>
            <p:cNvPr id="7" name="Rectangle 6">
              <a:extLst>
                <a:ext uri="{FF2B5EF4-FFF2-40B4-BE49-F238E27FC236}">
                  <a16:creationId xmlns:a16="http://schemas.microsoft.com/office/drawing/2014/main" id="{FBB54AA3-0BCC-41AA-AE74-7558A7C33AC7}"/>
                </a:ext>
              </a:extLst>
            </p:cNvPr>
            <p:cNvSpPr/>
            <p:nvPr/>
          </p:nvSpPr>
          <p:spPr bwMode="auto">
            <a:xfrm>
              <a:off x="155380" y="595021"/>
              <a:ext cx="5862831" cy="270419"/>
            </a:xfrm>
            <a:prstGeom prst="rect">
              <a:avLst/>
            </a:prstGeom>
            <a:solidFill>
              <a:srgbClr val="006666">
                <a:alpha val="20000"/>
              </a:srgbClr>
            </a:solidFill>
            <a:ln w="19050">
              <a:solidFill>
                <a:srgbClr val="00206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8" name="Oval 7">
              <a:extLst>
                <a:ext uri="{FF2B5EF4-FFF2-40B4-BE49-F238E27FC236}">
                  <a16:creationId xmlns:a16="http://schemas.microsoft.com/office/drawing/2014/main" id="{A313FDCC-5BFA-465A-87A1-3A90DEB2EDB8}"/>
                </a:ext>
              </a:extLst>
            </p:cNvPr>
            <p:cNvSpPr/>
            <p:nvPr/>
          </p:nvSpPr>
          <p:spPr bwMode="auto">
            <a:xfrm>
              <a:off x="5955494" y="666693"/>
              <a:ext cx="137160" cy="13716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800" b="1" dirty="0">
                  <a:solidFill>
                    <a:schemeClr val="bg1"/>
                  </a:solidFill>
                  <a:latin typeface="+mn-lt"/>
                  <a:ea typeface="+mn-ea"/>
                  <a:cs typeface="+mn-cs"/>
                </a:rPr>
                <a:t>1</a:t>
              </a:r>
            </a:p>
          </p:txBody>
        </p:sp>
      </p:grpSp>
      <p:grpSp>
        <p:nvGrpSpPr>
          <p:cNvPr id="37" name="Group 36">
            <a:extLst>
              <a:ext uri="{FF2B5EF4-FFF2-40B4-BE49-F238E27FC236}">
                <a16:creationId xmlns:a16="http://schemas.microsoft.com/office/drawing/2014/main" id="{00AAB34E-880F-4D74-B661-37CDB1DA63B4}"/>
              </a:ext>
            </a:extLst>
          </p:cNvPr>
          <p:cNvGrpSpPr/>
          <p:nvPr/>
        </p:nvGrpSpPr>
        <p:grpSpPr>
          <a:xfrm>
            <a:off x="7231095" y="582056"/>
            <a:ext cx="2532640" cy="783324"/>
            <a:chOff x="7231095" y="582056"/>
            <a:chExt cx="2532640" cy="783324"/>
          </a:xfrm>
        </p:grpSpPr>
        <p:sp>
          <p:nvSpPr>
            <p:cNvPr id="9" name="Rectangle 8">
              <a:extLst>
                <a:ext uri="{FF2B5EF4-FFF2-40B4-BE49-F238E27FC236}">
                  <a16:creationId xmlns:a16="http://schemas.microsoft.com/office/drawing/2014/main" id="{51DEE525-2276-4522-97B7-2EAE66AAE618}"/>
                </a:ext>
              </a:extLst>
            </p:cNvPr>
            <p:cNvSpPr/>
            <p:nvPr/>
          </p:nvSpPr>
          <p:spPr bwMode="auto">
            <a:xfrm>
              <a:off x="7299675" y="642344"/>
              <a:ext cx="2464060" cy="723036"/>
            </a:xfrm>
            <a:prstGeom prst="rect">
              <a:avLst/>
            </a:prstGeom>
            <a:solidFill>
              <a:schemeClr val="bg1">
                <a:lumMod val="95000"/>
                <a:alpha val="20000"/>
              </a:schemeClr>
            </a:solidFill>
            <a:ln w="19050">
              <a:solidFill>
                <a:srgbClr val="00206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000" dirty="0">
                  <a:solidFill>
                    <a:schemeClr val="tx1"/>
                  </a:solidFill>
                  <a:latin typeface="+mn-lt"/>
                  <a:ea typeface="+mn-ea"/>
                  <a:cs typeface="+mn-cs"/>
                </a:rPr>
                <a:t>MLE is used for parameter estimation. Satterthwaite approximation is used to estimate degree of freedom for mixed effect models</a:t>
              </a:r>
            </a:p>
          </p:txBody>
        </p:sp>
        <p:sp>
          <p:nvSpPr>
            <p:cNvPr id="10" name="Oval 9">
              <a:extLst>
                <a:ext uri="{FF2B5EF4-FFF2-40B4-BE49-F238E27FC236}">
                  <a16:creationId xmlns:a16="http://schemas.microsoft.com/office/drawing/2014/main" id="{4E201125-C2E6-4C67-A098-08F5ADCD7F73}"/>
                </a:ext>
              </a:extLst>
            </p:cNvPr>
            <p:cNvSpPr/>
            <p:nvPr/>
          </p:nvSpPr>
          <p:spPr bwMode="auto">
            <a:xfrm>
              <a:off x="7231095" y="582056"/>
              <a:ext cx="137160" cy="13716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800" b="1" dirty="0">
                  <a:solidFill>
                    <a:schemeClr val="bg1"/>
                  </a:solidFill>
                  <a:latin typeface="+mn-lt"/>
                  <a:ea typeface="+mn-ea"/>
                  <a:cs typeface="+mn-cs"/>
                </a:rPr>
                <a:t>1</a:t>
              </a:r>
            </a:p>
          </p:txBody>
        </p:sp>
      </p:grpSp>
      <p:grpSp>
        <p:nvGrpSpPr>
          <p:cNvPr id="43" name="Group 42">
            <a:extLst>
              <a:ext uri="{FF2B5EF4-FFF2-40B4-BE49-F238E27FC236}">
                <a16:creationId xmlns:a16="http://schemas.microsoft.com/office/drawing/2014/main" id="{348E9A19-7189-4D29-8258-F025AD50BD37}"/>
              </a:ext>
            </a:extLst>
          </p:cNvPr>
          <p:cNvGrpSpPr/>
          <p:nvPr/>
        </p:nvGrpSpPr>
        <p:grpSpPr>
          <a:xfrm>
            <a:off x="155379" y="906062"/>
            <a:ext cx="6915150" cy="471006"/>
            <a:chOff x="155379" y="906062"/>
            <a:chExt cx="6915150" cy="471006"/>
          </a:xfrm>
        </p:grpSpPr>
        <p:sp>
          <p:nvSpPr>
            <p:cNvPr id="11" name="Rectangle 10">
              <a:extLst>
                <a:ext uri="{FF2B5EF4-FFF2-40B4-BE49-F238E27FC236}">
                  <a16:creationId xmlns:a16="http://schemas.microsoft.com/office/drawing/2014/main" id="{14A13456-9279-4C18-8004-083C0C7EA7B4}"/>
                </a:ext>
              </a:extLst>
            </p:cNvPr>
            <p:cNvSpPr/>
            <p:nvPr/>
          </p:nvSpPr>
          <p:spPr bwMode="auto">
            <a:xfrm>
              <a:off x="155379" y="906062"/>
              <a:ext cx="6855822" cy="471006"/>
            </a:xfrm>
            <a:prstGeom prst="rect">
              <a:avLst/>
            </a:prstGeom>
            <a:solidFill>
              <a:srgbClr val="006666">
                <a:alpha val="20000"/>
              </a:srgbClr>
            </a:solidFill>
            <a:ln w="19050">
              <a:solidFill>
                <a:srgbClr val="00206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2" name="Oval 11">
              <a:extLst>
                <a:ext uri="{FF2B5EF4-FFF2-40B4-BE49-F238E27FC236}">
                  <a16:creationId xmlns:a16="http://schemas.microsoft.com/office/drawing/2014/main" id="{9500D11A-1102-40C7-9B11-1058BE002EEF}"/>
                </a:ext>
              </a:extLst>
            </p:cNvPr>
            <p:cNvSpPr/>
            <p:nvPr/>
          </p:nvSpPr>
          <p:spPr bwMode="auto">
            <a:xfrm>
              <a:off x="6933369" y="1062937"/>
              <a:ext cx="137160" cy="13716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800" b="1" dirty="0">
                  <a:solidFill>
                    <a:schemeClr val="bg1"/>
                  </a:solidFill>
                </a:rPr>
                <a:t>2</a:t>
              </a:r>
              <a:endParaRPr lang="en-US" sz="800" b="1" dirty="0">
                <a:solidFill>
                  <a:schemeClr val="bg1"/>
                </a:solidFill>
                <a:latin typeface="+mn-lt"/>
                <a:ea typeface="+mn-ea"/>
                <a:cs typeface="+mn-cs"/>
              </a:endParaRPr>
            </a:p>
          </p:txBody>
        </p:sp>
      </p:grpSp>
      <p:grpSp>
        <p:nvGrpSpPr>
          <p:cNvPr id="44" name="Group 43">
            <a:extLst>
              <a:ext uri="{FF2B5EF4-FFF2-40B4-BE49-F238E27FC236}">
                <a16:creationId xmlns:a16="http://schemas.microsoft.com/office/drawing/2014/main" id="{530CB150-CC19-4F37-A478-64AECEFA3158}"/>
              </a:ext>
            </a:extLst>
          </p:cNvPr>
          <p:cNvGrpSpPr/>
          <p:nvPr/>
        </p:nvGrpSpPr>
        <p:grpSpPr>
          <a:xfrm>
            <a:off x="155380" y="1414097"/>
            <a:ext cx="3528933" cy="410123"/>
            <a:chOff x="155380" y="1414097"/>
            <a:chExt cx="3528933" cy="410123"/>
          </a:xfrm>
        </p:grpSpPr>
        <p:sp>
          <p:nvSpPr>
            <p:cNvPr id="13" name="Rectangle 12">
              <a:extLst>
                <a:ext uri="{FF2B5EF4-FFF2-40B4-BE49-F238E27FC236}">
                  <a16:creationId xmlns:a16="http://schemas.microsoft.com/office/drawing/2014/main" id="{5B542DD8-F922-4B5E-AD71-8EE3B4CF8E7F}"/>
                </a:ext>
              </a:extLst>
            </p:cNvPr>
            <p:cNvSpPr/>
            <p:nvPr/>
          </p:nvSpPr>
          <p:spPr bwMode="auto">
            <a:xfrm>
              <a:off x="155380" y="1414097"/>
              <a:ext cx="3424432" cy="410123"/>
            </a:xfrm>
            <a:prstGeom prst="rect">
              <a:avLst/>
            </a:prstGeom>
            <a:solidFill>
              <a:srgbClr val="006666">
                <a:alpha val="20000"/>
              </a:srgbClr>
            </a:solidFill>
            <a:ln w="19050">
              <a:solidFill>
                <a:srgbClr val="00206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8" name="Oval 17">
              <a:extLst>
                <a:ext uri="{FF2B5EF4-FFF2-40B4-BE49-F238E27FC236}">
                  <a16:creationId xmlns:a16="http://schemas.microsoft.com/office/drawing/2014/main" id="{65B55AB6-669D-4558-94BE-413D2FE87309}"/>
                </a:ext>
              </a:extLst>
            </p:cNvPr>
            <p:cNvSpPr/>
            <p:nvPr/>
          </p:nvSpPr>
          <p:spPr bwMode="auto">
            <a:xfrm>
              <a:off x="3547153" y="1557105"/>
              <a:ext cx="137160" cy="13716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800" b="1" dirty="0">
                  <a:solidFill>
                    <a:schemeClr val="bg1"/>
                  </a:solidFill>
                  <a:latin typeface="+mn-lt"/>
                  <a:ea typeface="+mn-ea"/>
                  <a:cs typeface="+mn-cs"/>
                </a:rPr>
                <a:t>3</a:t>
              </a:r>
            </a:p>
          </p:txBody>
        </p:sp>
      </p:grpSp>
      <p:grpSp>
        <p:nvGrpSpPr>
          <p:cNvPr id="46" name="Group 45">
            <a:extLst>
              <a:ext uri="{FF2B5EF4-FFF2-40B4-BE49-F238E27FC236}">
                <a16:creationId xmlns:a16="http://schemas.microsoft.com/office/drawing/2014/main" id="{01398DCE-B8A9-4810-8806-22135E5F28A2}"/>
              </a:ext>
            </a:extLst>
          </p:cNvPr>
          <p:cNvGrpSpPr/>
          <p:nvPr/>
        </p:nvGrpSpPr>
        <p:grpSpPr>
          <a:xfrm>
            <a:off x="145922" y="2424660"/>
            <a:ext cx="3681539" cy="939417"/>
            <a:chOff x="145922" y="2424660"/>
            <a:chExt cx="3681539" cy="939417"/>
          </a:xfrm>
        </p:grpSpPr>
        <p:sp>
          <p:nvSpPr>
            <p:cNvPr id="15" name="Rectangle 14">
              <a:extLst>
                <a:ext uri="{FF2B5EF4-FFF2-40B4-BE49-F238E27FC236}">
                  <a16:creationId xmlns:a16="http://schemas.microsoft.com/office/drawing/2014/main" id="{77059317-65AD-44EB-9B4F-70213531980C}"/>
                </a:ext>
              </a:extLst>
            </p:cNvPr>
            <p:cNvSpPr/>
            <p:nvPr/>
          </p:nvSpPr>
          <p:spPr bwMode="auto">
            <a:xfrm>
              <a:off x="145922" y="2424660"/>
              <a:ext cx="3586289" cy="939417"/>
            </a:xfrm>
            <a:prstGeom prst="rect">
              <a:avLst/>
            </a:prstGeom>
            <a:solidFill>
              <a:srgbClr val="006666">
                <a:alpha val="20000"/>
              </a:srgbClr>
            </a:solidFill>
            <a:ln w="19050">
              <a:solidFill>
                <a:srgbClr val="00206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9" name="Oval 18">
              <a:extLst>
                <a:ext uri="{FF2B5EF4-FFF2-40B4-BE49-F238E27FC236}">
                  <a16:creationId xmlns:a16="http://schemas.microsoft.com/office/drawing/2014/main" id="{F8454FC7-2694-49BF-B42B-4838E2CF0513}"/>
                </a:ext>
              </a:extLst>
            </p:cNvPr>
            <p:cNvSpPr/>
            <p:nvPr/>
          </p:nvSpPr>
          <p:spPr bwMode="auto">
            <a:xfrm>
              <a:off x="3690301" y="2902851"/>
              <a:ext cx="137160" cy="13716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800" b="1" dirty="0">
                  <a:solidFill>
                    <a:schemeClr val="bg1"/>
                  </a:solidFill>
                  <a:latin typeface="+mn-lt"/>
                  <a:ea typeface="+mn-ea"/>
                  <a:cs typeface="+mn-cs"/>
                </a:rPr>
                <a:t>5</a:t>
              </a:r>
            </a:p>
          </p:txBody>
        </p:sp>
      </p:grpSp>
      <p:grpSp>
        <p:nvGrpSpPr>
          <p:cNvPr id="47" name="Group 46">
            <a:extLst>
              <a:ext uri="{FF2B5EF4-FFF2-40B4-BE49-F238E27FC236}">
                <a16:creationId xmlns:a16="http://schemas.microsoft.com/office/drawing/2014/main" id="{9CB084CC-91F4-4E87-9B10-257E5FE18633}"/>
              </a:ext>
            </a:extLst>
          </p:cNvPr>
          <p:cNvGrpSpPr/>
          <p:nvPr/>
        </p:nvGrpSpPr>
        <p:grpSpPr>
          <a:xfrm>
            <a:off x="155380" y="3452422"/>
            <a:ext cx="4891282" cy="939417"/>
            <a:chOff x="155380" y="3452422"/>
            <a:chExt cx="4891282" cy="939417"/>
          </a:xfrm>
        </p:grpSpPr>
        <p:sp>
          <p:nvSpPr>
            <p:cNvPr id="16" name="Rectangle 15">
              <a:extLst>
                <a:ext uri="{FF2B5EF4-FFF2-40B4-BE49-F238E27FC236}">
                  <a16:creationId xmlns:a16="http://schemas.microsoft.com/office/drawing/2014/main" id="{253BAA75-E9C7-429C-8FE0-E52DEF10B52E}"/>
                </a:ext>
              </a:extLst>
            </p:cNvPr>
            <p:cNvSpPr/>
            <p:nvPr/>
          </p:nvSpPr>
          <p:spPr bwMode="auto">
            <a:xfrm>
              <a:off x="155380" y="3452422"/>
              <a:ext cx="4796032" cy="939417"/>
            </a:xfrm>
            <a:prstGeom prst="rect">
              <a:avLst/>
            </a:prstGeom>
            <a:solidFill>
              <a:srgbClr val="006666">
                <a:alpha val="20000"/>
              </a:srgbClr>
            </a:solidFill>
            <a:ln w="19050">
              <a:solidFill>
                <a:srgbClr val="00206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0" name="Oval 19">
              <a:extLst>
                <a:ext uri="{FF2B5EF4-FFF2-40B4-BE49-F238E27FC236}">
                  <a16:creationId xmlns:a16="http://schemas.microsoft.com/office/drawing/2014/main" id="{E033E387-D315-45E2-8D6C-FE3A884B3FA5}"/>
                </a:ext>
              </a:extLst>
            </p:cNvPr>
            <p:cNvSpPr/>
            <p:nvPr/>
          </p:nvSpPr>
          <p:spPr bwMode="auto">
            <a:xfrm>
              <a:off x="4909502" y="3853550"/>
              <a:ext cx="137160" cy="13716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800" b="1" dirty="0">
                  <a:solidFill>
                    <a:schemeClr val="bg1"/>
                  </a:solidFill>
                  <a:latin typeface="+mn-lt"/>
                  <a:ea typeface="+mn-ea"/>
                  <a:cs typeface="+mn-cs"/>
                </a:rPr>
                <a:t>6</a:t>
              </a:r>
            </a:p>
          </p:txBody>
        </p:sp>
      </p:grpSp>
      <p:grpSp>
        <p:nvGrpSpPr>
          <p:cNvPr id="45" name="Group 44">
            <a:extLst>
              <a:ext uri="{FF2B5EF4-FFF2-40B4-BE49-F238E27FC236}">
                <a16:creationId xmlns:a16="http://schemas.microsoft.com/office/drawing/2014/main" id="{19AAF227-05FA-4CB3-8684-E48CE28D25EF}"/>
              </a:ext>
            </a:extLst>
          </p:cNvPr>
          <p:cNvGrpSpPr/>
          <p:nvPr/>
        </p:nvGrpSpPr>
        <p:grpSpPr>
          <a:xfrm>
            <a:off x="145923" y="1881946"/>
            <a:ext cx="3523908" cy="475674"/>
            <a:chOff x="145923" y="1881946"/>
            <a:chExt cx="3523908" cy="475674"/>
          </a:xfrm>
        </p:grpSpPr>
        <p:sp>
          <p:nvSpPr>
            <p:cNvPr id="14" name="Rectangle 13">
              <a:extLst>
                <a:ext uri="{FF2B5EF4-FFF2-40B4-BE49-F238E27FC236}">
                  <a16:creationId xmlns:a16="http://schemas.microsoft.com/office/drawing/2014/main" id="{E0913339-A07D-43A9-89AC-12405B276F48}"/>
                </a:ext>
              </a:extLst>
            </p:cNvPr>
            <p:cNvSpPr/>
            <p:nvPr/>
          </p:nvSpPr>
          <p:spPr bwMode="auto">
            <a:xfrm>
              <a:off x="145923" y="1881946"/>
              <a:ext cx="3424432" cy="475674"/>
            </a:xfrm>
            <a:prstGeom prst="rect">
              <a:avLst/>
            </a:prstGeom>
            <a:solidFill>
              <a:srgbClr val="006666">
                <a:alpha val="20000"/>
              </a:srgbClr>
            </a:solidFill>
            <a:ln w="19050">
              <a:solidFill>
                <a:srgbClr val="00206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1" name="Oval 20">
              <a:extLst>
                <a:ext uri="{FF2B5EF4-FFF2-40B4-BE49-F238E27FC236}">
                  <a16:creationId xmlns:a16="http://schemas.microsoft.com/office/drawing/2014/main" id="{D6901462-A796-4A5E-B051-4FEFA1CE95AC}"/>
                </a:ext>
              </a:extLst>
            </p:cNvPr>
            <p:cNvSpPr/>
            <p:nvPr/>
          </p:nvSpPr>
          <p:spPr bwMode="auto">
            <a:xfrm>
              <a:off x="3532671" y="2053773"/>
              <a:ext cx="137160" cy="13716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800" b="1" dirty="0">
                  <a:solidFill>
                    <a:schemeClr val="bg1"/>
                  </a:solidFill>
                  <a:latin typeface="+mn-lt"/>
                  <a:ea typeface="+mn-ea"/>
                  <a:cs typeface="+mn-cs"/>
                </a:rPr>
                <a:t>4</a:t>
              </a:r>
            </a:p>
          </p:txBody>
        </p:sp>
      </p:grpSp>
      <p:grpSp>
        <p:nvGrpSpPr>
          <p:cNvPr id="48" name="Group 47">
            <a:extLst>
              <a:ext uri="{FF2B5EF4-FFF2-40B4-BE49-F238E27FC236}">
                <a16:creationId xmlns:a16="http://schemas.microsoft.com/office/drawing/2014/main" id="{489555AF-302F-4E18-A67D-E06F6B1C6E04}"/>
              </a:ext>
            </a:extLst>
          </p:cNvPr>
          <p:cNvGrpSpPr/>
          <p:nvPr/>
        </p:nvGrpSpPr>
        <p:grpSpPr>
          <a:xfrm>
            <a:off x="145922" y="4451612"/>
            <a:ext cx="2401214" cy="449183"/>
            <a:chOff x="145922" y="4451612"/>
            <a:chExt cx="2401214" cy="449183"/>
          </a:xfrm>
        </p:grpSpPr>
        <p:sp>
          <p:nvSpPr>
            <p:cNvPr id="17" name="Rectangle 16">
              <a:extLst>
                <a:ext uri="{FF2B5EF4-FFF2-40B4-BE49-F238E27FC236}">
                  <a16:creationId xmlns:a16="http://schemas.microsoft.com/office/drawing/2014/main" id="{C02F96F2-395D-4650-BFB3-476590C2C816}"/>
                </a:ext>
              </a:extLst>
            </p:cNvPr>
            <p:cNvSpPr/>
            <p:nvPr/>
          </p:nvSpPr>
          <p:spPr bwMode="auto">
            <a:xfrm>
              <a:off x="145922" y="4451612"/>
              <a:ext cx="2290890" cy="449183"/>
            </a:xfrm>
            <a:prstGeom prst="rect">
              <a:avLst/>
            </a:prstGeom>
            <a:solidFill>
              <a:srgbClr val="006666">
                <a:alpha val="20000"/>
              </a:srgbClr>
            </a:solidFill>
            <a:ln w="19050">
              <a:solidFill>
                <a:srgbClr val="00206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2" name="Oval 21">
              <a:extLst>
                <a:ext uri="{FF2B5EF4-FFF2-40B4-BE49-F238E27FC236}">
                  <a16:creationId xmlns:a16="http://schemas.microsoft.com/office/drawing/2014/main" id="{FE0B6C9C-08AC-435C-8685-15202004DD5B}"/>
                </a:ext>
              </a:extLst>
            </p:cNvPr>
            <p:cNvSpPr/>
            <p:nvPr/>
          </p:nvSpPr>
          <p:spPr bwMode="auto">
            <a:xfrm>
              <a:off x="2409976" y="4607623"/>
              <a:ext cx="137160" cy="13716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800" b="1" dirty="0">
                  <a:solidFill>
                    <a:schemeClr val="bg1"/>
                  </a:solidFill>
                  <a:latin typeface="+mn-lt"/>
                  <a:ea typeface="+mn-ea"/>
                  <a:cs typeface="+mn-cs"/>
                </a:rPr>
                <a:t>7</a:t>
              </a:r>
            </a:p>
          </p:txBody>
        </p:sp>
      </p:grpSp>
      <p:grpSp>
        <p:nvGrpSpPr>
          <p:cNvPr id="36" name="Group 35">
            <a:extLst>
              <a:ext uri="{FF2B5EF4-FFF2-40B4-BE49-F238E27FC236}">
                <a16:creationId xmlns:a16="http://schemas.microsoft.com/office/drawing/2014/main" id="{516BCF71-FD40-45EF-81A4-CEEF82137731}"/>
              </a:ext>
            </a:extLst>
          </p:cNvPr>
          <p:cNvGrpSpPr/>
          <p:nvPr/>
        </p:nvGrpSpPr>
        <p:grpSpPr>
          <a:xfrm>
            <a:off x="7231095" y="1594970"/>
            <a:ext cx="2532640" cy="1096914"/>
            <a:chOff x="7231095" y="1511831"/>
            <a:chExt cx="2532640" cy="1096914"/>
          </a:xfrm>
        </p:grpSpPr>
        <p:sp>
          <p:nvSpPr>
            <p:cNvPr id="23" name="Rectangle 22">
              <a:extLst>
                <a:ext uri="{FF2B5EF4-FFF2-40B4-BE49-F238E27FC236}">
                  <a16:creationId xmlns:a16="http://schemas.microsoft.com/office/drawing/2014/main" id="{A0A4048E-368C-469B-86FB-429D9F5D6339}"/>
                </a:ext>
              </a:extLst>
            </p:cNvPr>
            <p:cNvSpPr/>
            <p:nvPr/>
          </p:nvSpPr>
          <p:spPr bwMode="auto">
            <a:xfrm>
              <a:off x="7299675" y="1572119"/>
              <a:ext cx="2464060" cy="1036626"/>
            </a:xfrm>
            <a:prstGeom prst="rect">
              <a:avLst/>
            </a:prstGeom>
            <a:solidFill>
              <a:schemeClr val="bg1">
                <a:lumMod val="95000"/>
                <a:alpha val="20000"/>
              </a:schemeClr>
            </a:solidFill>
            <a:ln w="19050">
              <a:solidFill>
                <a:srgbClr val="00206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000" dirty="0">
                  <a:solidFill>
                    <a:schemeClr val="tx1"/>
                  </a:solidFill>
                  <a:latin typeface="+mn-lt"/>
                  <a:ea typeface="+mn-ea"/>
                  <a:cs typeface="+mn-cs"/>
                </a:rPr>
                <a:t>Fixed and random effect have slope and intercept estimate in model form.</a:t>
              </a:r>
            </a:p>
            <a:p>
              <a:pPr marR="0" algn="l" defTabSz="914400" rtl="0" eaLnBrk="1" fontAlgn="base" latinLnBrk="0" hangingPunct="1">
                <a:lnSpc>
                  <a:spcPct val="100000"/>
                </a:lnSpc>
                <a:spcBef>
                  <a:spcPct val="100000"/>
                </a:spcBef>
                <a:spcAft>
                  <a:spcPct val="0"/>
                </a:spcAft>
                <a:buClrTx/>
                <a:buSzTx/>
                <a:tabLst/>
              </a:pPr>
              <a:r>
                <a:rPr lang="en-US" sz="1000" dirty="0">
                  <a:solidFill>
                    <a:schemeClr val="tx1"/>
                  </a:solidFill>
                </a:rPr>
                <a:t>Multiple control parameters can be passed for termination condition of optimizer used to run MLE</a:t>
              </a:r>
              <a:endParaRPr lang="en-US" sz="1000" dirty="0">
                <a:solidFill>
                  <a:schemeClr val="tx1"/>
                </a:solidFill>
                <a:latin typeface="+mn-lt"/>
                <a:ea typeface="+mn-ea"/>
                <a:cs typeface="+mn-cs"/>
              </a:endParaRPr>
            </a:p>
          </p:txBody>
        </p:sp>
        <p:sp>
          <p:nvSpPr>
            <p:cNvPr id="24" name="Oval 23">
              <a:extLst>
                <a:ext uri="{FF2B5EF4-FFF2-40B4-BE49-F238E27FC236}">
                  <a16:creationId xmlns:a16="http://schemas.microsoft.com/office/drawing/2014/main" id="{9E1241B1-3982-4059-91F4-378FB8F594AC}"/>
                </a:ext>
              </a:extLst>
            </p:cNvPr>
            <p:cNvSpPr/>
            <p:nvPr/>
          </p:nvSpPr>
          <p:spPr bwMode="auto">
            <a:xfrm>
              <a:off x="7231095" y="1511831"/>
              <a:ext cx="137160" cy="13716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800" b="1" dirty="0">
                  <a:solidFill>
                    <a:schemeClr val="bg1"/>
                  </a:solidFill>
                </a:rPr>
                <a:t>2</a:t>
              </a:r>
              <a:endParaRPr lang="en-US" sz="800" b="1" dirty="0">
                <a:solidFill>
                  <a:schemeClr val="bg1"/>
                </a:solidFill>
                <a:latin typeface="+mn-lt"/>
                <a:ea typeface="+mn-ea"/>
                <a:cs typeface="+mn-cs"/>
              </a:endParaRPr>
            </a:p>
          </p:txBody>
        </p:sp>
      </p:grpSp>
      <p:grpSp>
        <p:nvGrpSpPr>
          <p:cNvPr id="35" name="Group 34">
            <a:extLst>
              <a:ext uri="{FF2B5EF4-FFF2-40B4-BE49-F238E27FC236}">
                <a16:creationId xmlns:a16="http://schemas.microsoft.com/office/drawing/2014/main" id="{98D0522C-B0E3-4C30-92BE-BFF00904DDCD}"/>
              </a:ext>
            </a:extLst>
          </p:cNvPr>
          <p:cNvGrpSpPr/>
          <p:nvPr/>
        </p:nvGrpSpPr>
        <p:grpSpPr>
          <a:xfrm>
            <a:off x="7231095" y="2921474"/>
            <a:ext cx="2532640" cy="560306"/>
            <a:chOff x="7231095" y="2855650"/>
            <a:chExt cx="2532640" cy="560306"/>
          </a:xfrm>
        </p:grpSpPr>
        <p:sp>
          <p:nvSpPr>
            <p:cNvPr id="25" name="Rectangle 24">
              <a:extLst>
                <a:ext uri="{FF2B5EF4-FFF2-40B4-BE49-F238E27FC236}">
                  <a16:creationId xmlns:a16="http://schemas.microsoft.com/office/drawing/2014/main" id="{534AB5D6-119A-4B3F-9BEE-161EFD3303B4}"/>
                </a:ext>
              </a:extLst>
            </p:cNvPr>
            <p:cNvSpPr/>
            <p:nvPr/>
          </p:nvSpPr>
          <p:spPr bwMode="auto">
            <a:xfrm>
              <a:off x="7299675" y="2915938"/>
              <a:ext cx="2464060" cy="500018"/>
            </a:xfrm>
            <a:prstGeom prst="rect">
              <a:avLst/>
            </a:prstGeom>
            <a:solidFill>
              <a:schemeClr val="bg1">
                <a:lumMod val="95000"/>
                <a:alpha val="20000"/>
              </a:schemeClr>
            </a:solidFill>
            <a:ln w="19050">
              <a:solidFill>
                <a:srgbClr val="00206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000" dirty="0">
                  <a:solidFill>
                    <a:schemeClr val="tx1"/>
                  </a:solidFill>
                </a:rPr>
                <a:t>Maximum Likelihood estimation metrics. Refer to previous slides for definitions of each of the terms</a:t>
              </a:r>
              <a:endParaRPr lang="en-US" sz="1000" dirty="0">
                <a:solidFill>
                  <a:schemeClr val="tx1"/>
                </a:solidFill>
                <a:latin typeface="+mn-lt"/>
                <a:ea typeface="+mn-ea"/>
                <a:cs typeface="+mn-cs"/>
              </a:endParaRPr>
            </a:p>
          </p:txBody>
        </p:sp>
        <p:sp>
          <p:nvSpPr>
            <p:cNvPr id="26" name="Oval 25">
              <a:extLst>
                <a:ext uri="{FF2B5EF4-FFF2-40B4-BE49-F238E27FC236}">
                  <a16:creationId xmlns:a16="http://schemas.microsoft.com/office/drawing/2014/main" id="{C00A32A6-91CC-41FF-806E-BD887A0A4E92}"/>
                </a:ext>
              </a:extLst>
            </p:cNvPr>
            <p:cNvSpPr/>
            <p:nvPr/>
          </p:nvSpPr>
          <p:spPr bwMode="auto">
            <a:xfrm>
              <a:off x="7231095" y="2855650"/>
              <a:ext cx="137160" cy="13716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800" b="1" dirty="0">
                  <a:solidFill>
                    <a:schemeClr val="bg1"/>
                  </a:solidFill>
                  <a:latin typeface="+mn-lt"/>
                  <a:ea typeface="+mn-ea"/>
                  <a:cs typeface="+mn-cs"/>
                </a:rPr>
                <a:t>3</a:t>
              </a:r>
            </a:p>
          </p:txBody>
        </p:sp>
      </p:grpSp>
      <p:grpSp>
        <p:nvGrpSpPr>
          <p:cNvPr id="34" name="Group 33">
            <a:extLst>
              <a:ext uri="{FF2B5EF4-FFF2-40B4-BE49-F238E27FC236}">
                <a16:creationId xmlns:a16="http://schemas.microsoft.com/office/drawing/2014/main" id="{FEB6933F-2240-4B29-861C-E252C99DE71D}"/>
              </a:ext>
            </a:extLst>
          </p:cNvPr>
          <p:cNvGrpSpPr/>
          <p:nvPr/>
        </p:nvGrpSpPr>
        <p:grpSpPr>
          <a:xfrm>
            <a:off x="7231095" y="3711370"/>
            <a:ext cx="2532640" cy="560306"/>
            <a:chOff x="7231095" y="3589093"/>
            <a:chExt cx="2532640" cy="560306"/>
          </a:xfrm>
        </p:grpSpPr>
        <p:sp>
          <p:nvSpPr>
            <p:cNvPr id="27" name="Rectangle 26">
              <a:extLst>
                <a:ext uri="{FF2B5EF4-FFF2-40B4-BE49-F238E27FC236}">
                  <a16:creationId xmlns:a16="http://schemas.microsoft.com/office/drawing/2014/main" id="{0138DF2C-7503-4038-A7A5-573F1135AD54}"/>
                </a:ext>
              </a:extLst>
            </p:cNvPr>
            <p:cNvSpPr/>
            <p:nvPr/>
          </p:nvSpPr>
          <p:spPr bwMode="auto">
            <a:xfrm>
              <a:off x="7299675" y="3649381"/>
              <a:ext cx="2464060" cy="500018"/>
            </a:xfrm>
            <a:prstGeom prst="rect">
              <a:avLst/>
            </a:prstGeom>
            <a:solidFill>
              <a:schemeClr val="bg1">
                <a:lumMod val="95000"/>
                <a:alpha val="20000"/>
              </a:schemeClr>
            </a:solidFill>
            <a:ln w="19050">
              <a:solidFill>
                <a:srgbClr val="00206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000" dirty="0">
                  <a:solidFill>
                    <a:schemeClr val="tx1"/>
                  </a:solidFill>
                </a:rPr>
                <a:t>Metrics for residual distribution from fitted model</a:t>
              </a:r>
              <a:endParaRPr lang="en-US" sz="1000" dirty="0">
                <a:solidFill>
                  <a:schemeClr val="tx1"/>
                </a:solidFill>
                <a:latin typeface="+mn-lt"/>
                <a:ea typeface="+mn-ea"/>
                <a:cs typeface="+mn-cs"/>
              </a:endParaRPr>
            </a:p>
          </p:txBody>
        </p:sp>
        <p:sp>
          <p:nvSpPr>
            <p:cNvPr id="28" name="Oval 27">
              <a:extLst>
                <a:ext uri="{FF2B5EF4-FFF2-40B4-BE49-F238E27FC236}">
                  <a16:creationId xmlns:a16="http://schemas.microsoft.com/office/drawing/2014/main" id="{FBF639FE-3045-46AC-8600-9FE48E0C0BA1}"/>
                </a:ext>
              </a:extLst>
            </p:cNvPr>
            <p:cNvSpPr/>
            <p:nvPr/>
          </p:nvSpPr>
          <p:spPr bwMode="auto">
            <a:xfrm>
              <a:off x="7231095" y="3589093"/>
              <a:ext cx="137160" cy="13716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800" b="1" dirty="0">
                  <a:solidFill>
                    <a:schemeClr val="bg1"/>
                  </a:solidFill>
                  <a:latin typeface="+mn-lt"/>
                  <a:ea typeface="+mn-ea"/>
                  <a:cs typeface="+mn-cs"/>
                </a:rPr>
                <a:t>4</a:t>
              </a:r>
            </a:p>
          </p:txBody>
        </p:sp>
      </p:grpSp>
      <p:grpSp>
        <p:nvGrpSpPr>
          <p:cNvPr id="33" name="Group 32">
            <a:extLst>
              <a:ext uri="{FF2B5EF4-FFF2-40B4-BE49-F238E27FC236}">
                <a16:creationId xmlns:a16="http://schemas.microsoft.com/office/drawing/2014/main" id="{26396547-7F1F-4857-9801-A3B11F9A1361}"/>
              </a:ext>
            </a:extLst>
          </p:cNvPr>
          <p:cNvGrpSpPr/>
          <p:nvPr/>
        </p:nvGrpSpPr>
        <p:grpSpPr>
          <a:xfrm>
            <a:off x="7231095" y="4501265"/>
            <a:ext cx="2532640" cy="1962570"/>
            <a:chOff x="7231095" y="4501265"/>
            <a:chExt cx="2532640" cy="1962570"/>
          </a:xfrm>
        </p:grpSpPr>
        <p:sp>
          <p:nvSpPr>
            <p:cNvPr id="29" name="Rectangle 28">
              <a:extLst>
                <a:ext uri="{FF2B5EF4-FFF2-40B4-BE49-F238E27FC236}">
                  <a16:creationId xmlns:a16="http://schemas.microsoft.com/office/drawing/2014/main" id="{6516F714-0372-47B2-BE3D-1735D1F31331}"/>
                </a:ext>
              </a:extLst>
            </p:cNvPr>
            <p:cNvSpPr/>
            <p:nvPr/>
          </p:nvSpPr>
          <p:spPr bwMode="auto">
            <a:xfrm>
              <a:off x="7299675" y="4561552"/>
              <a:ext cx="2464060" cy="1902283"/>
            </a:xfrm>
            <a:prstGeom prst="rect">
              <a:avLst/>
            </a:prstGeom>
            <a:solidFill>
              <a:schemeClr val="bg1">
                <a:lumMod val="95000"/>
                <a:alpha val="20000"/>
              </a:schemeClr>
            </a:solidFill>
            <a:ln w="19050">
              <a:solidFill>
                <a:srgbClr val="00206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000" dirty="0">
                  <a:solidFill>
                    <a:schemeClr val="tx1"/>
                  </a:solidFill>
                </a:rPr>
                <a:t>Variance and standard deviation associated with random effect estimates. However, summary doesn’t give value of random effect coefficients. random.effects() function should be used to extract the same.</a:t>
              </a:r>
            </a:p>
            <a:p>
              <a:pPr marR="0" algn="l" defTabSz="914400" rtl="0" eaLnBrk="1" fontAlgn="base" latinLnBrk="0" hangingPunct="1">
                <a:lnSpc>
                  <a:spcPct val="100000"/>
                </a:lnSpc>
                <a:spcBef>
                  <a:spcPct val="100000"/>
                </a:spcBef>
                <a:spcAft>
                  <a:spcPct val="0"/>
                </a:spcAft>
                <a:buClrTx/>
                <a:buSzTx/>
                <a:tabLst/>
              </a:pPr>
              <a:r>
                <a:rPr lang="en-US" sz="1000" dirty="0">
                  <a:solidFill>
                    <a:schemeClr val="tx1"/>
                  </a:solidFill>
                  <a:latin typeface="+mn-lt"/>
                  <a:ea typeface="+mn-ea"/>
                  <a:cs typeface="+mn-cs"/>
                </a:rPr>
                <a:t>P value for random effect are also not given directly. Std error can be used to identify z score and guestimate the significance of estimate</a:t>
              </a:r>
            </a:p>
          </p:txBody>
        </p:sp>
        <p:sp>
          <p:nvSpPr>
            <p:cNvPr id="30" name="Oval 29">
              <a:extLst>
                <a:ext uri="{FF2B5EF4-FFF2-40B4-BE49-F238E27FC236}">
                  <a16:creationId xmlns:a16="http://schemas.microsoft.com/office/drawing/2014/main" id="{1842A5FD-18C6-4FB0-A872-6931F56EFA2F}"/>
                </a:ext>
              </a:extLst>
            </p:cNvPr>
            <p:cNvSpPr/>
            <p:nvPr/>
          </p:nvSpPr>
          <p:spPr bwMode="auto">
            <a:xfrm>
              <a:off x="7231095" y="4501265"/>
              <a:ext cx="137160" cy="137160"/>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800" b="1" dirty="0">
                  <a:solidFill>
                    <a:schemeClr val="bg1"/>
                  </a:solidFill>
                </a:rPr>
                <a:t>5</a:t>
              </a:r>
              <a:endParaRPr lang="en-US" sz="800" b="1" dirty="0">
                <a:solidFill>
                  <a:schemeClr val="bg1"/>
                </a:solidFill>
                <a:latin typeface="+mn-lt"/>
                <a:ea typeface="+mn-ea"/>
                <a:cs typeface="+mn-cs"/>
              </a:endParaRPr>
            </a:p>
          </p:txBody>
        </p:sp>
      </p:grpSp>
      <p:grpSp>
        <p:nvGrpSpPr>
          <p:cNvPr id="49" name="Group 48">
            <a:extLst>
              <a:ext uri="{FF2B5EF4-FFF2-40B4-BE49-F238E27FC236}">
                <a16:creationId xmlns:a16="http://schemas.microsoft.com/office/drawing/2014/main" id="{00C2E3A4-9D2C-4421-8939-57F2796F40AA}"/>
              </a:ext>
            </a:extLst>
          </p:cNvPr>
          <p:cNvGrpSpPr/>
          <p:nvPr/>
        </p:nvGrpSpPr>
        <p:grpSpPr>
          <a:xfrm>
            <a:off x="4978082" y="5064916"/>
            <a:ext cx="2092447" cy="1396432"/>
            <a:chOff x="4978082" y="5064916"/>
            <a:chExt cx="2092447" cy="1396432"/>
          </a:xfrm>
        </p:grpSpPr>
        <p:sp>
          <p:nvSpPr>
            <p:cNvPr id="31" name="Rectangle 30">
              <a:extLst>
                <a:ext uri="{FF2B5EF4-FFF2-40B4-BE49-F238E27FC236}">
                  <a16:creationId xmlns:a16="http://schemas.microsoft.com/office/drawing/2014/main" id="{83158324-68DC-4852-9279-DCBC290F4701}"/>
                </a:ext>
              </a:extLst>
            </p:cNvPr>
            <p:cNvSpPr/>
            <p:nvPr/>
          </p:nvSpPr>
          <p:spPr bwMode="auto">
            <a:xfrm>
              <a:off x="5065923" y="5122327"/>
              <a:ext cx="2004606" cy="1339021"/>
            </a:xfrm>
            <a:prstGeom prst="rect">
              <a:avLst/>
            </a:prstGeom>
            <a:solidFill>
              <a:schemeClr val="bg1">
                <a:lumMod val="95000"/>
                <a:alpha val="20000"/>
              </a:schemeClr>
            </a:solidFill>
            <a:ln w="19050">
              <a:solidFill>
                <a:srgbClr val="00206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ts val="600"/>
                </a:spcBef>
                <a:spcAft>
                  <a:spcPts val="600"/>
                </a:spcAft>
                <a:buClrTx/>
                <a:buSzTx/>
                <a:tabLst/>
              </a:pPr>
              <a:r>
                <a:rPr lang="en-US" sz="1000" dirty="0">
                  <a:solidFill>
                    <a:schemeClr val="tx1"/>
                  </a:solidFill>
                  <a:latin typeface="+mn-lt"/>
                  <a:ea typeface="+mn-ea"/>
                  <a:cs typeface="+mn-cs"/>
                </a:rPr>
                <a:t>Correlation matrix is also given for fixed effect component. The assumption around absence of multicollinearity in independent variable hold true for mixed model as well. Hence, always used correlation matrix to handle correlated variables</a:t>
              </a:r>
              <a:endParaRPr lang="en-US" sz="1000" b="1" dirty="0">
                <a:solidFill>
                  <a:schemeClr val="tx1"/>
                </a:solidFill>
                <a:latin typeface="+mn-lt"/>
                <a:ea typeface="+mn-ea"/>
                <a:cs typeface="+mn-cs"/>
              </a:endParaRPr>
            </a:p>
          </p:txBody>
        </p:sp>
        <p:sp>
          <p:nvSpPr>
            <p:cNvPr id="32" name="Oval 31">
              <a:extLst>
                <a:ext uri="{FF2B5EF4-FFF2-40B4-BE49-F238E27FC236}">
                  <a16:creationId xmlns:a16="http://schemas.microsoft.com/office/drawing/2014/main" id="{AEF3B0D8-EA8F-465C-A007-D9E4E4075620}"/>
                </a:ext>
              </a:extLst>
            </p:cNvPr>
            <p:cNvSpPr/>
            <p:nvPr/>
          </p:nvSpPr>
          <p:spPr bwMode="auto">
            <a:xfrm>
              <a:off x="4978082" y="5064916"/>
              <a:ext cx="137160" cy="126061"/>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800" b="1" dirty="0">
                  <a:solidFill>
                    <a:schemeClr val="bg1"/>
                  </a:solidFill>
                </a:rPr>
                <a:t>7</a:t>
              </a:r>
              <a:endParaRPr lang="en-US" sz="800" b="1" dirty="0">
                <a:solidFill>
                  <a:schemeClr val="bg1"/>
                </a:solidFill>
                <a:latin typeface="+mn-lt"/>
                <a:ea typeface="+mn-ea"/>
                <a:cs typeface="+mn-cs"/>
              </a:endParaRPr>
            </a:p>
          </p:txBody>
        </p:sp>
      </p:grpSp>
      <p:grpSp>
        <p:nvGrpSpPr>
          <p:cNvPr id="39" name="Group 38">
            <a:extLst>
              <a:ext uri="{FF2B5EF4-FFF2-40B4-BE49-F238E27FC236}">
                <a16:creationId xmlns:a16="http://schemas.microsoft.com/office/drawing/2014/main" id="{DDBF0272-0256-40FE-8875-C8B63C0CE9A8}"/>
              </a:ext>
            </a:extLst>
          </p:cNvPr>
          <p:cNvGrpSpPr/>
          <p:nvPr/>
        </p:nvGrpSpPr>
        <p:grpSpPr>
          <a:xfrm>
            <a:off x="194839" y="5049095"/>
            <a:ext cx="4567433" cy="1415886"/>
            <a:chOff x="155379" y="5047949"/>
            <a:chExt cx="4567433" cy="1415886"/>
          </a:xfrm>
        </p:grpSpPr>
        <p:sp>
          <p:nvSpPr>
            <p:cNvPr id="40" name="Rectangle 39">
              <a:extLst>
                <a:ext uri="{FF2B5EF4-FFF2-40B4-BE49-F238E27FC236}">
                  <a16:creationId xmlns:a16="http://schemas.microsoft.com/office/drawing/2014/main" id="{9E9D5E3F-83D1-42A0-B37A-FA5493624630}"/>
                </a:ext>
              </a:extLst>
            </p:cNvPr>
            <p:cNvSpPr/>
            <p:nvPr/>
          </p:nvSpPr>
          <p:spPr bwMode="auto">
            <a:xfrm>
              <a:off x="243220" y="5124814"/>
              <a:ext cx="4479592" cy="1339021"/>
            </a:xfrm>
            <a:prstGeom prst="rect">
              <a:avLst/>
            </a:prstGeom>
            <a:solidFill>
              <a:schemeClr val="bg1">
                <a:lumMod val="95000"/>
                <a:alpha val="20000"/>
              </a:schemeClr>
            </a:solidFill>
            <a:ln w="19050">
              <a:solidFill>
                <a:srgbClr val="00206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ts val="600"/>
                </a:spcBef>
                <a:spcAft>
                  <a:spcPts val="600"/>
                </a:spcAft>
                <a:buClrTx/>
                <a:buSzTx/>
                <a:tabLst/>
              </a:pPr>
              <a:r>
                <a:rPr lang="en-US" sz="1000" dirty="0">
                  <a:solidFill>
                    <a:schemeClr val="tx1"/>
                  </a:solidFill>
                  <a:latin typeface="+mn-lt"/>
                  <a:ea typeface="+mn-ea"/>
                  <a:cs typeface="+mn-cs"/>
                </a:rPr>
                <a:t>Estimates for intercept and slope of fixed effect component of the model. Along with estimate values, error and significance test value are summarized. As can be seen here, the independent variable seems to be significant.</a:t>
              </a:r>
            </a:p>
            <a:p>
              <a:pPr marR="0" algn="l" defTabSz="914400" rtl="0" eaLnBrk="1" fontAlgn="base" latinLnBrk="0" hangingPunct="1">
                <a:lnSpc>
                  <a:spcPct val="100000"/>
                </a:lnSpc>
                <a:spcBef>
                  <a:spcPts val="600"/>
                </a:spcBef>
                <a:spcAft>
                  <a:spcPts val="600"/>
                </a:spcAft>
                <a:buClrTx/>
                <a:buSzTx/>
                <a:tabLst/>
              </a:pPr>
              <a:r>
                <a:rPr lang="en-US" sz="1000" b="1" dirty="0">
                  <a:solidFill>
                    <a:schemeClr val="tx1"/>
                  </a:solidFill>
                </a:rPr>
                <a:t>Net Estimate: </a:t>
              </a:r>
              <a:r>
                <a:rPr lang="en-US" sz="1000" dirty="0">
                  <a:solidFill>
                    <a:schemeClr val="tx1"/>
                  </a:solidFill>
                </a:rPr>
                <a:t>The net estimate i.e. overall effect of independent variable can be calculated by adding up fixed and random effect component estimates. In R, coefficient() function can be used to get overall effect of a variable</a:t>
              </a:r>
              <a:endParaRPr lang="en-US" sz="1000" b="1" dirty="0">
                <a:solidFill>
                  <a:schemeClr val="tx1"/>
                </a:solidFill>
                <a:latin typeface="+mn-lt"/>
                <a:ea typeface="+mn-ea"/>
                <a:cs typeface="+mn-cs"/>
              </a:endParaRPr>
            </a:p>
          </p:txBody>
        </p:sp>
        <p:sp>
          <p:nvSpPr>
            <p:cNvPr id="41" name="Oval 40">
              <a:extLst>
                <a:ext uri="{FF2B5EF4-FFF2-40B4-BE49-F238E27FC236}">
                  <a16:creationId xmlns:a16="http://schemas.microsoft.com/office/drawing/2014/main" id="{026F3C33-7B6E-457D-8829-52E81E6D0D82}"/>
                </a:ext>
              </a:extLst>
            </p:cNvPr>
            <p:cNvSpPr/>
            <p:nvPr/>
          </p:nvSpPr>
          <p:spPr bwMode="auto">
            <a:xfrm>
              <a:off x="155379" y="5047949"/>
              <a:ext cx="137160" cy="126061"/>
            </a:xfrm>
            <a:prstGeom prst="ellipse">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800" b="1" dirty="0">
                  <a:solidFill>
                    <a:schemeClr val="bg1"/>
                  </a:solidFill>
                  <a:latin typeface="+mn-lt"/>
                  <a:ea typeface="+mn-ea"/>
                  <a:cs typeface="+mn-cs"/>
                </a:rPr>
                <a:t>6</a:t>
              </a:r>
            </a:p>
          </p:txBody>
        </p:sp>
      </p:grpSp>
    </p:spTree>
    <p:extLst>
      <p:ext uri="{BB962C8B-B14F-4D97-AF65-F5344CB8AC3E}">
        <p14:creationId xmlns:p14="http://schemas.microsoft.com/office/powerpoint/2010/main" val="2968607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par>
                                <p:cTn id="13" presetID="10"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fade">
                                      <p:cBhvr>
                                        <p:cTn id="20" dur="500"/>
                                        <p:tgtEl>
                                          <p:spTgt spid="43"/>
                                        </p:tgtEl>
                                      </p:cBhvr>
                                    </p:animEffect>
                                  </p:childTnLst>
                                </p:cTn>
                              </p:par>
                              <p:par>
                                <p:cTn id="21" presetID="10" presetClass="entr" presetSubtype="0" fill="hold" nodeType="with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fade">
                                      <p:cBhvr>
                                        <p:cTn id="28" dur="500"/>
                                        <p:tgtEl>
                                          <p:spTgt spid="44"/>
                                        </p:tgtEl>
                                      </p:cBhvr>
                                    </p:animEffect>
                                  </p:childTnLst>
                                </p:cTn>
                              </p:par>
                              <p:par>
                                <p:cTn id="29" presetID="10"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500"/>
                                        <p:tgtEl>
                                          <p:spTgt spid="3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fade">
                                      <p:cBhvr>
                                        <p:cTn id="36" dur="500"/>
                                        <p:tgtEl>
                                          <p:spTgt spid="45"/>
                                        </p:tgtEl>
                                      </p:cBhvr>
                                    </p:animEffect>
                                  </p:childTnLst>
                                </p:cTn>
                              </p:par>
                              <p:par>
                                <p:cTn id="37" presetID="10" presetClass="entr" presetSubtype="0" fill="hold"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500"/>
                                        <p:tgtEl>
                                          <p:spTgt spid="3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500"/>
                                        <p:tgtEl>
                                          <p:spTgt spid="46"/>
                                        </p:tgtEl>
                                      </p:cBhvr>
                                    </p:animEffect>
                                  </p:childTnLst>
                                </p:cTn>
                              </p:par>
                              <p:par>
                                <p:cTn id="45" presetID="10" presetClass="entr" presetSubtype="0" fill="hold"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fade">
                                      <p:cBhvr>
                                        <p:cTn id="52" dur="500"/>
                                        <p:tgtEl>
                                          <p:spTgt spid="47"/>
                                        </p:tgtEl>
                                      </p:cBhvr>
                                    </p:animEffect>
                                  </p:childTnLst>
                                </p:cTn>
                              </p:par>
                              <p:par>
                                <p:cTn id="53" presetID="10" presetClass="entr" presetSubtype="0" fill="hold" nodeType="with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fade">
                                      <p:cBhvr>
                                        <p:cTn id="55" dur="500"/>
                                        <p:tgtEl>
                                          <p:spTgt spid="3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8"/>
                                        </p:tgtEl>
                                        <p:attrNameLst>
                                          <p:attrName>style.visibility</p:attrName>
                                        </p:attrNameLst>
                                      </p:cBhvr>
                                      <p:to>
                                        <p:strVal val="visible"/>
                                      </p:to>
                                    </p:set>
                                    <p:animEffect transition="in" filter="fade">
                                      <p:cBhvr>
                                        <p:cTn id="60" dur="500"/>
                                        <p:tgtEl>
                                          <p:spTgt spid="48"/>
                                        </p:tgtEl>
                                      </p:cBhvr>
                                    </p:animEffect>
                                  </p:childTnLst>
                                </p:cTn>
                              </p:par>
                              <p:par>
                                <p:cTn id="61" presetID="10" presetClass="entr" presetSubtype="0" fill="hold" nodeType="with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fade">
                                      <p:cBhvr>
                                        <p:cTn id="6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7920FF-3ED9-4750-99F4-BC91B196DCCE}"/>
              </a:ext>
            </a:extLst>
          </p:cNvPr>
          <p:cNvSpPr/>
          <p:nvPr/>
        </p:nvSpPr>
        <p:spPr bwMode="auto">
          <a:xfrm>
            <a:off x="3236912" y="6629400"/>
            <a:ext cx="34290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HIERARCHICAL MODEL</a:t>
            </a:r>
          </a:p>
        </p:txBody>
      </p:sp>
      <p:sp>
        <p:nvSpPr>
          <p:cNvPr id="3" name="Rectangle 2">
            <a:extLst>
              <a:ext uri="{FF2B5EF4-FFF2-40B4-BE49-F238E27FC236}">
                <a16:creationId xmlns:a16="http://schemas.microsoft.com/office/drawing/2014/main" id="{750EE284-1F5E-4607-AD77-93D646CBE899}"/>
              </a:ext>
            </a:extLst>
          </p:cNvPr>
          <p:cNvSpPr/>
          <p:nvPr/>
        </p:nvSpPr>
        <p:spPr bwMode="auto">
          <a:xfrm>
            <a:off x="303212" y="76200"/>
            <a:ext cx="8867776" cy="304800"/>
          </a:xfrm>
          <a:prstGeom prst="rect">
            <a:avLst/>
          </a:prstGeom>
          <a:solidFill>
            <a:srgbClr val="CBD3D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rPr>
              <a:t>MODEL VALIDATION</a:t>
            </a:r>
            <a:endParaRPr lang="en-US" sz="1200" b="1" dirty="0">
              <a:solidFill>
                <a:schemeClr val="tx1"/>
              </a:solidFill>
              <a:latin typeface="+mn-lt"/>
              <a:ea typeface="+mn-ea"/>
              <a:cs typeface="+mn-cs"/>
            </a:endParaRPr>
          </a:p>
        </p:txBody>
      </p:sp>
      <p:sp>
        <p:nvSpPr>
          <p:cNvPr id="10" name="Rectangle: Rounded Corners 9">
            <a:extLst>
              <a:ext uri="{FF2B5EF4-FFF2-40B4-BE49-F238E27FC236}">
                <a16:creationId xmlns:a16="http://schemas.microsoft.com/office/drawing/2014/main" id="{B64B737A-089D-4E7C-91F6-CDBF42911A4F}"/>
              </a:ext>
            </a:extLst>
          </p:cNvPr>
          <p:cNvSpPr/>
          <p:nvPr/>
        </p:nvSpPr>
        <p:spPr bwMode="auto">
          <a:xfrm>
            <a:off x="480227" y="5798214"/>
            <a:ext cx="4343400" cy="632731"/>
          </a:xfrm>
          <a:prstGeom prst="roundRect">
            <a:avLst/>
          </a:prstGeom>
          <a:solidFill>
            <a:schemeClr val="bg1">
              <a:lumMod val="95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28600" marR="0" indent="-228600" algn="l" defTabSz="914400" rtl="0" eaLnBrk="1" fontAlgn="base" latinLnBrk="0" hangingPunct="1">
              <a:lnSpc>
                <a:spcPct val="100000"/>
              </a:lnSpc>
              <a:spcBef>
                <a:spcPts val="200"/>
              </a:spcBef>
              <a:spcAft>
                <a:spcPts val="200"/>
              </a:spcAft>
              <a:buClrTx/>
              <a:buSzTx/>
              <a:buFont typeface="+mj-lt"/>
              <a:buAutoNum type="arabicPeriod"/>
              <a:tabLst/>
            </a:pPr>
            <a:r>
              <a:rPr lang="en-US" sz="900" dirty="0">
                <a:solidFill>
                  <a:schemeClr val="tx1"/>
                </a:solidFill>
                <a:latin typeface="+mn-lt"/>
                <a:ea typeface="+mn-ea"/>
                <a:cs typeface="+mn-cs"/>
              </a:rPr>
              <a:t>Residual look normally distributed as all points fall on diagonal</a:t>
            </a:r>
          </a:p>
          <a:p>
            <a:pPr marL="228600" marR="0" indent="-228600" algn="l" defTabSz="914400" rtl="0" eaLnBrk="1" fontAlgn="base" latinLnBrk="0" hangingPunct="1">
              <a:lnSpc>
                <a:spcPct val="100000"/>
              </a:lnSpc>
              <a:spcBef>
                <a:spcPts val="200"/>
              </a:spcBef>
              <a:spcAft>
                <a:spcPts val="200"/>
              </a:spcAft>
              <a:buClrTx/>
              <a:buSzTx/>
              <a:buFont typeface="+mj-lt"/>
              <a:buAutoNum type="arabicPeriod"/>
              <a:tabLst/>
            </a:pPr>
            <a:r>
              <a:rPr lang="en-US" sz="900" dirty="0">
                <a:solidFill>
                  <a:schemeClr val="tx1"/>
                </a:solidFill>
              </a:rPr>
              <a:t>Residual histogram looks like bell curve</a:t>
            </a:r>
          </a:p>
          <a:p>
            <a:pPr marL="228600" marR="0" indent="-228600" algn="l" defTabSz="914400" rtl="0" eaLnBrk="1" fontAlgn="base" latinLnBrk="0" hangingPunct="1">
              <a:lnSpc>
                <a:spcPct val="100000"/>
              </a:lnSpc>
              <a:spcBef>
                <a:spcPts val="200"/>
              </a:spcBef>
              <a:spcAft>
                <a:spcPts val="200"/>
              </a:spcAft>
              <a:buClrTx/>
              <a:buSzTx/>
              <a:buFont typeface="+mj-lt"/>
              <a:buAutoNum type="arabicPeriod"/>
              <a:tabLst/>
            </a:pPr>
            <a:r>
              <a:rPr lang="en-US" sz="900" dirty="0">
                <a:solidFill>
                  <a:schemeClr val="tx1"/>
                </a:solidFill>
                <a:latin typeface="+mn-lt"/>
                <a:ea typeface="+mn-ea"/>
                <a:cs typeface="+mn-cs"/>
              </a:rPr>
              <a:t>Residuals have constant variance – no pattern can be seen - Homoscedastic</a:t>
            </a:r>
          </a:p>
        </p:txBody>
      </p:sp>
      <p:sp>
        <p:nvSpPr>
          <p:cNvPr id="11" name="Rectangle: Rounded Corners 10">
            <a:extLst>
              <a:ext uri="{FF2B5EF4-FFF2-40B4-BE49-F238E27FC236}">
                <a16:creationId xmlns:a16="http://schemas.microsoft.com/office/drawing/2014/main" id="{6707E654-D01E-41FC-B5E9-0BA668035565}"/>
              </a:ext>
            </a:extLst>
          </p:cNvPr>
          <p:cNvSpPr/>
          <p:nvPr/>
        </p:nvSpPr>
        <p:spPr bwMode="auto">
          <a:xfrm>
            <a:off x="5027612" y="5785654"/>
            <a:ext cx="4143376" cy="632731"/>
          </a:xfrm>
          <a:prstGeom prst="roundRect">
            <a:avLst/>
          </a:prstGeom>
          <a:solidFill>
            <a:schemeClr val="bg1">
              <a:lumMod val="95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ts val="200"/>
              </a:spcBef>
              <a:spcAft>
                <a:spcPts val="200"/>
              </a:spcAft>
              <a:buClrTx/>
              <a:buSzTx/>
              <a:tabLst/>
            </a:pPr>
            <a:r>
              <a:rPr lang="en-US" sz="900" dirty="0">
                <a:solidFill>
                  <a:schemeClr val="tx1"/>
                </a:solidFill>
                <a:latin typeface="+mn-lt"/>
                <a:ea typeface="+mn-ea"/>
                <a:cs typeface="+mn-cs"/>
              </a:rPr>
              <a:t>4.  Residuals across subject variable are similar</a:t>
            </a:r>
          </a:p>
          <a:p>
            <a:pPr marR="0" algn="l" defTabSz="914400" rtl="0" eaLnBrk="1" fontAlgn="base" latinLnBrk="0" hangingPunct="1">
              <a:lnSpc>
                <a:spcPct val="100000"/>
              </a:lnSpc>
              <a:spcBef>
                <a:spcPts val="200"/>
              </a:spcBef>
              <a:spcAft>
                <a:spcPts val="200"/>
              </a:spcAft>
              <a:buClrTx/>
              <a:buSzTx/>
              <a:tabLst/>
            </a:pPr>
            <a:r>
              <a:rPr lang="en-US" sz="900" dirty="0">
                <a:solidFill>
                  <a:schemeClr val="tx1"/>
                </a:solidFill>
              </a:rPr>
              <a:t>5.  Actual vs fitted line is falling almost on the diagonal line</a:t>
            </a:r>
          </a:p>
          <a:p>
            <a:pPr algn="l" eaLnBrk="1" hangingPunct="1">
              <a:spcBef>
                <a:spcPts val="200"/>
              </a:spcBef>
              <a:spcAft>
                <a:spcPts val="200"/>
              </a:spcAft>
              <a:buClrTx/>
            </a:pPr>
            <a:r>
              <a:rPr lang="en-US" sz="900" dirty="0">
                <a:solidFill>
                  <a:schemeClr val="tx1"/>
                </a:solidFill>
              </a:rPr>
              <a:t>6.  Fit corresponding to different species </a:t>
            </a:r>
            <a:r>
              <a:rPr lang="en-US" sz="900" dirty="0">
                <a:solidFill>
                  <a:schemeClr val="tx1"/>
                </a:solidFill>
                <a:latin typeface="+mn-lt"/>
                <a:ea typeface="+mn-ea"/>
                <a:cs typeface="+mn-cs"/>
              </a:rPr>
              <a:t>as per mixed effect model</a:t>
            </a:r>
          </a:p>
        </p:txBody>
      </p:sp>
      <p:pic>
        <p:nvPicPr>
          <p:cNvPr id="13" name="Picture 12">
            <a:extLst>
              <a:ext uri="{FF2B5EF4-FFF2-40B4-BE49-F238E27FC236}">
                <a16:creationId xmlns:a16="http://schemas.microsoft.com/office/drawing/2014/main" id="{83748E0D-FDC5-42BA-B81B-8507EE8265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412" y="410140"/>
            <a:ext cx="8791576" cy="5274946"/>
          </a:xfrm>
          <a:prstGeom prst="rect">
            <a:avLst/>
          </a:prstGeom>
        </p:spPr>
      </p:pic>
      <p:graphicFrame>
        <p:nvGraphicFramePr>
          <p:cNvPr id="14" name="Object 13">
            <a:extLst>
              <a:ext uri="{FF2B5EF4-FFF2-40B4-BE49-F238E27FC236}">
                <a16:creationId xmlns:a16="http://schemas.microsoft.com/office/drawing/2014/main" id="{3AA5242F-BD43-4E66-A611-C240D55523DD}"/>
              </a:ext>
            </a:extLst>
          </p:cNvPr>
          <p:cNvGraphicFramePr>
            <a:graphicFrameLocks noChangeAspect="1"/>
          </p:cNvGraphicFramePr>
          <p:nvPr>
            <p:extLst>
              <p:ext uri="{D42A27DB-BD31-4B8C-83A1-F6EECF244321}">
                <p14:modId xmlns:p14="http://schemas.microsoft.com/office/powerpoint/2010/main" val="4003308225"/>
              </p:ext>
            </p:extLst>
          </p:nvPr>
        </p:nvGraphicFramePr>
        <p:xfrm>
          <a:off x="8913812" y="6357937"/>
          <a:ext cx="914400" cy="771525"/>
        </p:xfrm>
        <a:graphic>
          <a:graphicData uri="http://schemas.openxmlformats.org/presentationml/2006/ole">
            <mc:AlternateContent xmlns:mc="http://schemas.openxmlformats.org/markup-compatibility/2006">
              <mc:Choice xmlns:v="urn:schemas-microsoft-com:vml" Requires="v">
                <p:oleObj spid="_x0000_s1162304" name="Packager Shell Object" showAsIcon="1" r:id="rId4" imgW="914400" imgH="771480" progId="Package">
                  <p:embed/>
                </p:oleObj>
              </mc:Choice>
              <mc:Fallback>
                <p:oleObj name="Packager Shell Object" showAsIcon="1" r:id="rId4" imgW="914400" imgH="771480" progId="Package">
                  <p:embed/>
                  <p:pic>
                    <p:nvPicPr>
                      <p:cNvPr id="0" name=""/>
                      <p:cNvPicPr/>
                      <p:nvPr/>
                    </p:nvPicPr>
                    <p:blipFill>
                      <a:blip r:embed="rId5"/>
                      <a:stretch>
                        <a:fillRect/>
                      </a:stretch>
                    </p:blipFill>
                    <p:spPr>
                      <a:xfrm>
                        <a:off x="8913812" y="6357937"/>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4279037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0623EDD-32F3-46D4-A17B-CCE802369C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1447" y="1526933"/>
            <a:ext cx="3259931" cy="3804134"/>
          </a:xfrm>
          <a:prstGeom prst="rect">
            <a:avLst/>
          </a:prstGeom>
        </p:spPr>
      </p:pic>
      <p:sp>
        <p:nvSpPr>
          <p:cNvPr id="6" name="Rectangle 5">
            <a:extLst>
              <a:ext uri="{FF2B5EF4-FFF2-40B4-BE49-F238E27FC236}">
                <a16:creationId xmlns:a16="http://schemas.microsoft.com/office/drawing/2014/main" id="{733F489A-AF2D-4A0F-8B87-7686FD45023B}"/>
              </a:ext>
            </a:extLst>
          </p:cNvPr>
          <p:cNvSpPr/>
          <p:nvPr/>
        </p:nvSpPr>
        <p:spPr bwMode="auto">
          <a:xfrm>
            <a:off x="3236912" y="6629400"/>
            <a:ext cx="34290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DECISION TREE MODELING</a:t>
            </a:r>
          </a:p>
        </p:txBody>
      </p:sp>
    </p:spTree>
    <p:extLst>
      <p:ext uri="{BB962C8B-B14F-4D97-AF65-F5344CB8AC3E}">
        <p14:creationId xmlns:p14="http://schemas.microsoft.com/office/powerpoint/2010/main" val="40020285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15BEBA-77EB-476A-AABE-B903D8DF8A0F}"/>
              </a:ext>
            </a:extLst>
          </p:cNvPr>
          <p:cNvSpPr/>
          <p:nvPr/>
        </p:nvSpPr>
        <p:spPr bwMode="auto">
          <a:xfrm>
            <a:off x="3236912" y="6629400"/>
            <a:ext cx="34290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DECISION TREE MODELING</a:t>
            </a:r>
          </a:p>
        </p:txBody>
      </p:sp>
      <p:sp>
        <p:nvSpPr>
          <p:cNvPr id="3" name="Rectangle 2">
            <a:extLst>
              <a:ext uri="{FF2B5EF4-FFF2-40B4-BE49-F238E27FC236}">
                <a16:creationId xmlns:a16="http://schemas.microsoft.com/office/drawing/2014/main" id="{9CC278EA-487E-4A77-A3A5-6E556883F51C}"/>
              </a:ext>
            </a:extLst>
          </p:cNvPr>
          <p:cNvSpPr/>
          <p:nvPr/>
        </p:nvSpPr>
        <p:spPr bwMode="auto">
          <a:xfrm>
            <a:off x="303212" y="76200"/>
            <a:ext cx="8867776" cy="547688"/>
          </a:xfrm>
          <a:prstGeom prst="rect">
            <a:avLst/>
          </a:prstGeom>
          <a:solidFill>
            <a:srgbClr val="CBD3D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endParaRPr lang="en-US" sz="1200" b="1" dirty="0">
              <a:solidFill>
                <a:schemeClr val="tx1"/>
              </a:solidFill>
              <a:latin typeface="+mn-lt"/>
              <a:ea typeface="+mn-ea"/>
              <a:cs typeface="+mn-cs"/>
            </a:endParaRPr>
          </a:p>
        </p:txBody>
      </p:sp>
      <p:sp>
        <p:nvSpPr>
          <p:cNvPr id="4" name="Rectangle: Rounded Corners 3">
            <a:extLst>
              <a:ext uri="{FF2B5EF4-FFF2-40B4-BE49-F238E27FC236}">
                <a16:creationId xmlns:a16="http://schemas.microsoft.com/office/drawing/2014/main" id="{F78280ED-DF9C-406F-AB22-90DBA69976FB}"/>
              </a:ext>
            </a:extLst>
          </p:cNvPr>
          <p:cNvSpPr/>
          <p:nvPr/>
        </p:nvSpPr>
        <p:spPr bwMode="auto">
          <a:xfrm>
            <a:off x="3752643" y="155650"/>
            <a:ext cx="1966912" cy="385815"/>
          </a:xfrm>
          <a:prstGeom prst="roundRect">
            <a:avLst/>
          </a:prstGeom>
          <a:solidFill>
            <a:srgbClr val="666666"/>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eaLnBrk="1" hangingPunct="1">
              <a:spcBef>
                <a:spcPts val="400"/>
              </a:spcBef>
              <a:spcAft>
                <a:spcPts val="400"/>
              </a:spcAft>
              <a:buClrTx/>
            </a:pPr>
            <a:r>
              <a:rPr lang="en-US" sz="1200" b="1" dirty="0">
                <a:solidFill>
                  <a:schemeClr val="bg1"/>
                </a:solidFill>
                <a:latin typeface="+mn-lt"/>
                <a:ea typeface="+mn-ea"/>
                <a:cs typeface="+mn-cs"/>
              </a:rPr>
              <a:t>Machine Learning</a:t>
            </a:r>
          </a:p>
        </p:txBody>
      </p:sp>
      <p:sp>
        <p:nvSpPr>
          <p:cNvPr id="5" name="Rectangle 4">
            <a:extLst>
              <a:ext uri="{FF2B5EF4-FFF2-40B4-BE49-F238E27FC236}">
                <a16:creationId xmlns:a16="http://schemas.microsoft.com/office/drawing/2014/main" id="{4FF6FEFC-5D50-45FB-919C-FE42EDC41873}"/>
              </a:ext>
            </a:extLst>
          </p:cNvPr>
          <p:cNvSpPr/>
          <p:nvPr/>
        </p:nvSpPr>
        <p:spPr bwMode="auto">
          <a:xfrm>
            <a:off x="989012" y="838200"/>
            <a:ext cx="1295400" cy="381000"/>
          </a:xfrm>
          <a:prstGeom prst="rect">
            <a:avLst/>
          </a:prstGeom>
          <a:solidFill>
            <a:srgbClr val="80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b="1" dirty="0">
                <a:solidFill>
                  <a:schemeClr val="bg1"/>
                </a:solidFill>
                <a:latin typeface="+mn-lt"/>
                <a:ea typeface="+mn-ea"/>
                <a:cs typeface="+mn-cs"/>
              </a:rPr>
              <a:t>Supervised</a:t>
            </a:r>
          </a:p>
        </p:txBody>
      </p:sp>
      <p:sp>
        <p:nvSpPr>
          <p:cNvPr id="6" name="Rectangle 5">
            <a:extLst>
              <a:ext uri="{FF2B5EF4-FFF2-40B4-BE49-F238E27FC236}">
                <a16:creationId xmlns:a16="http://schemas.microsoft.com/office/drawing/2014/main" id="{DF4BCC0C-2CF5-40F6-9AD7-77D08351300F}"/>
              </a:ext>
            </a:extLst>
          </p:cNvPr>
          <p:cNvSpPr/>
          <p:nvPr/>
        </p:nvSpPr>
        <p:spPr bwMode="auto">
          <a:xfrm>
            <a:off x="7187786" y="838200"/>
            <a:ext cx="1295400" cy="381000"/>
          </a:xfrm>
          <a:prstGeom prst="rect">
            <a:avLst/>
          </a:prstGeom>
          <a:solidFill>
            <a:srgbClr val="80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b="1" dirty="0">
                <a:solidFill>
                  <a:schemeClr val="bg1"/>
                </a:solidFill>
                <a:latin typeface="+mn-lt"/>
                <a:ea typeface="+mn-ea"/>
                <a:cs typeface="+mn-cs"/>
              </a:rPr>
              <a:t>Reinforcement</a:t>
            </a:r>
          </a:p>
        </p:txBody>
      </p:sp>
      <p:sp>
        <p:nvSpPr>
          <p:cNvPr id="7" name="Rectangle 6">
            <a:extLst>
              <a:ext uri="{FF2B5EF4-FFF2-40B4-BE49-F238E27FC236}">
                <a16:creationId xmlns:a16="http://schemas.microsoft.com/office/drawing/2014/main" id="{E65AB142-9D20-4E96-949F-656F4193B872}"/>
              </a:ext>
            </a:extLst>
          </p:cNvPr>
          <p:cNvSpPr/>
          <p:nvPr/>
        </p:nvSpPr>
        <p:spPr bwMode="auto">
          <a:xfrm>
            <a:off x="4088399" y="838200"/>
            <a:ext cx="1295400" cy="381000"/>
          </a:xfrm>
          <a:prstGeom prst="rect">
            <a:avLst/>
          </a:prstGeom>
          <a:solidFill>
            <a:srgbClr val="80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b="1" dirty="0">
                <a:solidFill>
                  <a:schemeClr val="bg1"/>
                </a:solidFill>
                <a:latin typeface="+mn-lt"/>
                <a:ea typeface="+mn-ea"/>
                <a:cs typeface="+mn-cs"/>
              </a:rPr>
              <a:t>Un-Supervised</a:t>
            </a:r>
          </a:p>
        </p:txBody>
      </p:sp>
      <p:cxnSp>
        <p:nvCxnSpPr>
          <p:cNvPr id="9" name="Connector: Elbow 8">
            <a:extLst>
              <a:ext uri="{FF2B5EF4-FFF2-40B4-BE49-F238E27FC236}">
                <a16:creationId xmlns:a16="http://schemas.microsoft.com/office/drawing/2014/main" id="{0490A755-9A76-41B6-A28D-561D49FEFBE6}"/>
              </a:ext>
            </a:extLst>
          </p:cNvPr>
          <p:cNvCxnSpPr>
            <a:stCxn id="4" idx="2"/>
            <a:endCxn id="5" idx="0"/>
          </p:cNvCxnSpPr>
          <p:nvPr/>
        </p:nvCxnSpPr>
        <p:spPr bwMode="auto">
          <a:xfrm rot="5400000">
            <a:off x="3038039" y="-859861"/>
            <a:ext cx="296735" cy="3099387"/>
          </a:xfrm>
          <a:prstGeom prst="bentConnector3">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cxnSp>
        <p:nvCxnSpPr>
          <p:cNvPr id="13" name="Connector: Elbow 12">
            <a:extLst>
              <a:ext uri="{FF2B5EF4-FFF2-40B4-BE49-F238E27FC236}">
                <a16:creationId xmlns:a16="http://schemas.microsoft.com/office/drawing/2014/main" id="{A0E63EBC-E301-4358-8107-B7D6CC7829EE}"/>
              </a:ext>
            </a:extLst>
          </p:cNvPr>
          <p:cNvCxnSpPr>
            <a:stCxn id="4" idx="2"/>
            <a:endCxn id="6" idx="0"/>
          </p:cNvCxnSpPr>
          <p:nvPr/>
        </p:nvCxnSpPr>
        <p:spPr bwMode="auto">
          <a:xfrm rot="16200000" flipH="1">
            <a:off x="6137425" y="-859862"/>
            <a:ext cx="296735" cy="3099387"/>
          </a:xfrm>
          <a:prstGeom prst="bentConnector3">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sp>
        <p:nvSpPr>
          <p:cNvPr id="15" name="Rectangle 14">
            <a:extLst>
              <a:ext uri="{FF2B5EF4-FFF2-40B4-BE49-F238E27FC236}">
                <a16:creationId xmlns:a16="http://schemas.microsoft.com/office/drawing/2014/main" id="{73AA5AB1-3A34-4FFF-A60F-AFC4E66F8704}"/>
              </a:ext>
            </a:extLst>
          </p:cNvPr>
          <p:cNvSpPr/>
          <p:nvPr/>
        </p:nvSpPr>
        <p:spPr bwMode="auto">
          <a:xfrm>
            <a:off x="989012" y="1524000"/>
            <a:ext cx="1295400" cy="381000"/>
          </a:xfrm>
          <a:prstGeom prst="rect">
            <a:avLst/>
          </a:prstGeom>
          <a:solidFill>
            <a:srgbClr val="D8CBCB"/>
          </a:solidFill>
          <a:ln w="19050">
            <a:solidFill>
              <a:srgbClr val="80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b="1" dirty="0">
                <a:solidFill>
                  <a:schemeClr val="tx1"/>
                </a:solidFill>
                <a:latin typeface="+mn-lt"/>
                <a:ea typeface="+mn-ea"/>
                <a:cs typeface="+mn-cs"/>
              </a:rPr>
              <a:t>Random Forest</a:t>
            </a:r>
          </a:p>
        </p:txBody>
      </p:sp>
      <p:cxnSp>
        <p:nvCxnSpPr>
          <p:cNvPr id="17" name="Straight Arrow Connector 16">
            <a:extLst>
              <a:ext uri="{FF2B5EF4-FFF2-40B4-BE49-F238E27FC236}">
                <a16:creationId xmlns:a16="http://schemas.microsoft.com/office/drawing/2014/main" id="{D9931E4F-0C98-45D8-89F2-A4A9FF1080B5}"/>
              </a:ext>
            </a:extLst>
          </p:cNvPr>
          <p:cNvCxnSpPr>
            <a:stCxn id="4" idx="2"/>
            <a:endCxn id="7" idx="0"/>
          </p:cNvCxnSpPr>
          <p:nvPr/>
        </p:nvCxnSpPr>
        <p:spPr bwMode="auto">
          <a:xfrm>
            <a:off x="4736099" y="541465"/>
            <a:ext cx="0" cy="296735"/>
          </a:xfrm>
          <a:prstGeom prst="straightConnector1">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cxnSp>
        <p:nvCxnSpPr>
          <p:cNvPr id="18" name="Straight Arrow Connector 17">
            <a:extLst>
              <a:ext uri="{FF2B5EF4-FFF2-40B4-BE49-F238E27FC236}">
                <a16:creationId xmlns:a16="http://schemas.microsoft.com/office/drawing/2014/main" id="{9A63A445-4C96-43F5-B56D-F9F40A8048B6}"/>
              </a:ext>
            </a:extLst>
          </p:cNvPr>
          <p:cNvCxnSpPr>
            <a:cxnSpLocks/>
            <a:stCxn id="5" idx="2"/>
            <a:endCxn id="15" idx="0"/>
          </p:cNvCxnSpPr>
          <p:nvPr/>
        </p:nvCxnSpPr>
        <p:spPr bwMode="auto">
          <a:xfrm>
            <a:off x="1636712" y="1219200"/>
            <a:ext cx="0" cy="304800"/>
          </a:xfrm>
          <a:prstGeom prst="straightConnector1">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sp>
        <p:nvSpPr>
          <p:cNvPr id="21" name="Rectangle: Rounded Corners 20">
            <a:extLst>
              <a:ext uri="{FF2B5EF4-FFF2-40B4-BE49-F238E27FC236}">
                <a16:creationId xmlns:a16="http://schemas.microsoft.com/office/drawing/2014/main" id="{4602C7D8-D720-4BF4-ABF9-8F7DD618A52A}"/>
              </a:ext>
            </a:extLst>
          </p:cNvPr>
          <p:cNvSpPr/>
          <p:nvPr/>
        </p:nvSpPr>
        <p:spPr bwMode="auto">
          <a:xfrm>
            <a:off x="296448" y="4226045"/>
            <a:ext cx="9220200" cy="1909714"/>
          </a:xfrm>
          <a:prstGeom prst="roundRect">
            <a:avLst>
              <a:gd name="adj" fmla="val 10673"/>
            </a:avLst>
          </a:prstGeom>
          <a:solidFill>
            <a:schemeClr val="bg1"/>
          </a:solidFill>
          <a:ln w="19050">
            <a:solidFill>
              <a:srgbClr val="666666"/>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latin typeface="+mn-lt"/>
                <a:ea typeface="+mn-ea"/>
                <a:cs typeface="+mn-cs"/>
              </a:rPr>
              <a:t>Why Random Forest</a:t>
            </a:r>
          </a:p>
        </p:txBody>
      </p:sp>
      <p:grpSp>
        <p:nvGrpSpPr>
          <p:cNvPr id="48" name="Group 47">
            <a:extLst>
              <a:ext uri="{FF2B5EF4-FFF2-40B4-BE49-F238E27FC236}">
                <a16:creationId xmlns:a16="http://schemas.microsoft.com/office/drawing/2014/main" id="{6D7C8861-1C28-41DF-9CC9-3BCA09F0FA4A}"/>
              </a:ext>
            </a:extLst>
          </p:cNvPr>
          <p:cNvGrpSpPr/>
          <p:nvPr/>
        </p:nvGrpSpPr>
        <p:grpSpPr>
          <a:xfrm>
            <a:off x="637347" y="4507876"/>
            <a:ext cx="1981200" cy="1505684"/>
            <a:chOff x="644111" y="2541551"/>
            <a:chExt cx="1981200" cy="1505684"/>
          </a:xfrm>
        </p:grpSpPr>
        <p:sp>
          <p:nvSpPr>
            <p:cNvPr id="22" name="Rectangle: Rounded Corners 21">
              <a:extLst>
                <a:ext uri="{FF2B5EF4-FFF2-40B4-BE49-F238E27FC236}">
                  <a16:creationId xmlns:a16="http://schemas.microsoft.com/office/drawing/2014/main" id="{D1E46199-2B49-470C-8291-76E474D77A87}"/>
                </a:ext>
              </a:extLst>
            </p:cNvPr>
            <p:cNvSpPr/>
            <p:nvPr/>
          </p:nvSpPr>
          <p:spPr bwMode="auto">
            <a:xfrm>
              <a:off x="644111" y="3323335"/>
              <a:ext cx="1981200" cy="723900"/>
            </a:xfrm>
            <a:prstGeom prst="roundRect">
              <a:avLst/>
            </a:prstGeom>
            <a:solidFill>
              <a:schemeClr val="bg1">
                <a:lumMod val="95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ts val="400"/>
                </a:spcBef>
                <a:spcAft>
                  <a:spcPts val="400"/>
                </a:spcAft>
                <a:buClrTx/>
                <a:buSzTx/>
                <a:tabLst/>
              </a:pPr>
              <a:r>
                <a:rPr lang="en-US" b="1" dirty="0">
                  <a:solidFill>
                    <a:schemeClr val="tx1"/>
                  </a:solidFill>
                  <a:latin typeface="+mn-lt"/>
                  <a:ea typeface="+mn-ea"/>
                  <a:cs typeface="+mn-cs"/>
                </a:rPr>
                <a:t>No Overfitting</a:t>
              </a:r>
            </a:p>
            <a:p>
              <a:pPr marR="0" defTabSz="914400" rtl="0" eaLnBrk="1" fontAlgn="base" latinLnBrk="0" hangingPunct="1">
                <a:lnSpc>
                  <a:spcPct val="100000"/>
                </a:lnSpc>
                <a:spcBef>
                  <a:spcPts val="400"/>
                </a:spcBef>
                <a:spcAft>
                  <a:spcPts val="400"/>
                </a:spcAft>
                <a:buClrTx/>
                <a:buSzTx/>
                <a:tabLst/>
              </a:pPr>
              <a:r>
                <a:rPr lang="en-US" sz="1000" dirty="0">
                  <a:solidFill>
                    <a:schemeClr val="tx1"/>
                  </a:solidFill>
                </a:rPr>
                <a:t>Usage of multiple trees for prediction reduces risk of overfitting</a:t>
              </a:r>
              <a:endParaRPr lang="en-US" sz="1000" dirty="0">
                <a:solidFill>
                  <a:schemeClr val="tx1"/>
                </a:solidFill>
                <a:latin typeface="+mn-lt"/>
                <a:ea typeface="+mn-ea"/>
                <a:cs typeface="+mn-cs"/>
              </a:endParaRPr>
            </a:p>
          </p:txBody>
        </p:sp>
        <p:grpSp>
          <p:nvGrpSpPr>
            <p:cNvPr id="30" name="Group 29">
              <a:extLst>
                <a:ext uri="{FF2B5EF4-FFF2-40B4-BE49-F238E27FC236}">
                  <a16:creationId xmlns:a16="http://schemas.microsoft.com/office/drawing/2014/main" id="{E509A29D-859E-4597-A128-2BA7D17F39B6}"/>
                </a:ext>
              </a:extLst>
            </p:cNvPr>
            <p:cNvGrpSpPr/>
            <p:nvPr/>
          </p:nvGrpSpPr>
          <p:grpSpPr>
            <a:xfrm>
              <a:off x="720269" y="2541551"/>
              <a:ext cx="1828885" cy="750513"/>
              <a:chOff x="787143" y="2541551"/>
              <a:chExt cx="1828885" cy="750513"/>
            </a:xfrm>
          </p:grpSpPr>
          <p:pic>
            <p:nvPicPr>
              <p:cNvPr id="27" name="Picture 26">
                <a:extLst>
                  <a:ext uri="{FF2B5EF4-FFF2-40B4-BE49-F238E27FC236}">
                    <a16:creationId xmlns:a16="http://schemas.microsoft.com/office/drawing/2014/main" id="{82F121D6-74AB-48E7-945B-319D0F2793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7143" y="2547885"/>
                <a:ext cx="744179" cy="744179"/>
              </a:xfrm>
              <a:prstGeom prst="rect">
                <a:avLst/>
              </a:prstGeom>
            </p:spPr>
          </p:pic>
          <p:pic>
            <p:nvPicPr>
              <p:cNvPr id="28" name="Picture 27">
                <a:extLst>
                  <a:ext uri="{FF2B5EF4-FFF2-40B4-BE49-F238E27FC236}">
                    <a16:creationId xmlns:a16="http://schemas.microsoft.com/office/drawing/2014/main" id="{51FE7B2C-0162-4F7F-8119-7FAF5C9B6D9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1632" y="2547885"/>
                <a:ext cx="744179" cy="744179"/>
              </a:xfrm>
              <a:prstGeom prst="rect">
                <a:avLst/>
              </a:prstGeom>
            </p:spPr>
          </p:pic>
          <p:pic>
            <p:nvPicPr>
              <p:cNvPr id="29" name="Picture 28">
                <a:extLst>
                  <a:ext uri="{FF2B5EF4-FFF2-40B4-BE49-F238E27FC236}">
                    <a16:creationId xmlns:a16="http://schemas.microsoft.com/office/drawing/2014/main" id="{70C60D98-DED1-4577-9CC0-63AEA0C44B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71849" y="2541551"/>
                <a:ext cx="744179" cy="744179"/>
              </a:xfrm>
              <a:prstGeom prst="rect">
                <a:avLst/>
              </a:prstGeom>
            </p:spPr>
          </p:pic>
        </p:grpSp>
      </p:grpSp>
      <p:grpSp>
        <p:nvGrpSpPr>
          <p:cNvPr id="49" name="Group 48">
            <a:extLst>
              <a:ext uri="{FF2B5EF4-FFF2-40B4-BE49-F238E27FC236}">
                <a16:creationId xmlns:a16="http://schemas.microsoft.com/office/drawing/2014/main" id="{11BDFD2A-EE18-4264-8FB5-E0246C93ABB0}"/>
              </a:ext>
            </a:extLst>
          </p:cNvPr>
          <p:cNvGrpSpPr/>
          <p:nvPr/>
        </p:nvGrpSpPr>
        <p:grpSpPr>
          <a:xfrm>
            <a:off x="3909185" y="4567099"/>
            <a:ext cx="1981200" cy="1446461"/>
            <a:chOff x="3915949" y="2600774"/>
            <a:chExt cx="1981200" cy="1446461"/>
          </a:xfrm>
        </p:grpSpPr>
        <p:sp>
          <p:nvSpPr>
            <p:cNvPr id="23" name="Rectangle: Rounded Corners 22">
              <a:extLst>
                <a:ext uri="{FF2B5EF4-FFF2-40B4-BE49-F238E27FC236}">
                  <a16:creationId xmlns:a16="http://schemas.microsoft.com/office/drawing/2014/main" id="{BC03E663-EEEE-42E0-913E-78DC9E0BCEBF}"/>
                </a:ext>
              </a:extLst>
            </p:cNvPr>
            <p:cNvSpPr/>
            <p:nvPr/>
          </p:nvSpPr>
          <p:spPr bwMode="auto">
            <a:xfrm>
              <a:off x="3915949" y="3323335"/>
              <a:ext cx="1981200" cy="723900"/>
            </a:xfrm>
            <a:prstGeom prst="roundRect">
              <a:avLst/>
            </a:prstGeom>
            <a:solidFill>
              <a:schemeClr val="bg1">
                <a:lumMod val="95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ts val="400"/>
                </a:spcBef>
                <a:spcAft>
                  <a:spcPts val="400"/>
                </a:spcAft>
                <a:buClrTx/>
                <a:buSzTx/>
                <a:tabLst/>
              </a:pPr>
              <a:r>
                <a:rPr lang="en-US" b="1" dirty="0">
                  <a:solidFill>
                    <a:schemeClr val="tx1"/>
                  </a:solidFill>
                  <a:latin typeface="+mn-lt"/>
                  <a:ea typeface="+mn-ea"/>
                  <a:cs typeface="+mn-cs"/>
                </a:rPr>
                <a:t>High Accuracy</a:t>
              </a:r>
            </a:p>
            <a:p>
              <a:pPr marR="0" defTabSz="914400" rtl="0" eaLnBrk="1" fontAlgn="base" latinLnBrk="0" hangingPunct="1">
                <a:lnSpc>
                  <a:spcPct val="100000"/>
                </a:lnSpc>
                <a:spcBef>
                  <a:spcPts val="400"/>
                </a:spcBef>
                <a:spcAft>
                  <a:spcPts val="400"/>
                </a:spcAft>
                <a:buClrTx/>
                <a:buSzTx/>
                <a:tabLst/>
              </a:pPr>
              <a:r>
                <a:rPr lang="en-US" sz="1000" dirty="0">
                  <a:solidFill>
                    <a:schemeClr val="tx1"/>
                  </a:solidFill>
                </a:rPr>
                <a:t>Works efficiently and accurately on large data – good for Big data</a:t>
              </a:r>
              <a:endParaRPr lang="en-US" sz="1000" dirty="0">
                <a:solidFill>
                  <a:schemeClr val="tx1"/>
                </a:solidFill>
                <a:latin typeface="+mn-lt"/>
                <a:ea typeface="+mn-ea"/>
                <a:cs typeface="+mn-cs"/>
              </a:endParaRPr>
            </a:p>
          </p:txBody>
        </p:sp>
        <p:grpSp>
          <p:nvGrpSpPr>
            <p:cNvPr id="35" name="Group 34">
              <a:extLst>
                <a:ext uri="{FF2B5EF4-FFF2-40B4-BE49-F238E27FC236}">
                  <a16:creationId xmlns:a16="http://schemas.microsoft.com/office/drawing/2014/main" id="{04B7B603-D7CC-4205-91C5-D02B2A0BE556}"/>
                </a:ext>
              </a:extLst>
            </p:cNvPr>
            <p:cNvGrpSpPr/>
            <p:nvPr/>
          </p:nvGrpSpPr>
          <p:grpSpPr>
            <a:xfrm>
              <a:off x="3964805" y="2600774"/>
              <a:ext cx="1883488" cy="647700"/>
              <a:chOff x="3981027" y="2700366"/>
              <a:chExt cx="1883488" cy="647700"/>
            </a:xfrm>
          </p:grpSpPr>
          <p:pic>
            <p:nvPicPr>
              <p:cNvPr id="32" name="Picture 31">
                <a:extLst>
                  <a:ext uri="{FF2B5EF4-FFF2-40B4-BE49-F238E27FC236}">
                    <a16:creationId xmlns:a16="http://schemas.microsoft.com/office/drawing/2014/main" id="{86C9C688-D139-4FB5-A9BD-A5F64370E52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81027" y="2700366"/>
                <a:ext cx="647700" cy="647700"/>
              </a:xfrm>
              <a:prstGeom prst="rect">
                <a:avLst/>
              </a:prstGeom>
            </p:spPr>
          </p:pic>
          <p:pic>
            <p:nvPicPr>
              <p:cNvPr id="33" name="Picture 32">
                <a:extLst>
                  <a:ext uri="{FF2B5EF4-FFF2-40B4-BE49-F238E27FC236}">
                    <a16:creationId xmlns:a16="http://schemas.microsoft.com/office/drawing/2014/main" id="{56575236-B539-464B-9BB7-F3FF0C758E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98921" y="2700366"/>
                <a:ext cx="647700" cy="647700"/>
              </a:xfrm>
              <a:prstGeom prst="rect">
                <a:avLst/>
              </a:prstGeom>
            </p:spPr>
          </p:pic>
          <p:pic>
            <p:nvPicPr>
              <p:cNvPr id="34" name="Picture 33">
                <a:extLst>
                  <a:ext uri="{FF2B5EF4-FFF2-40B4-BE49-F238E27FC236}">
                    <a16:creationId xmlns:a16="http://schemas.microsoft.com/office/drawing/2014/main" id="{E03D7F42-C1B3-4588-A754-DAB928443C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6815" y="2700366"/>
                <a:ext cx="647700" cy="647700"/>
              </a:xfrm>
              <a:prstGeom prst="rect">
                <a:avLst/>
              </a:prstGeom>
            </p:spPr>
          </p:pic>
        </p:grpSp>
      </p:grpSp>
      <p:grpSp>
        <p:nvGrpSpPr>
          <p:cNvPr id="50" name="Group 49">
            <a:extLst>
              <a:ext uri="{FF2B5EF4-FFF2-40B4-BE49-F238E27FC236}">
                <a16:creationId xmlns:a16="http://schemas.microsoft.com/office/drawing/2014/main" id="{351BA46D-D5E2-4E19-B264-48D43C3CDE16}"/>
              </a:ext>
            </a:extLst>
          </p:cNvPr>
          <p:cNvGrpSpPr/>
          <p:nvPr/>
        </p:nvGrpSpPr>
        <p:grpSpPr>
          <a:xfrm>
            <a:off x="7181022" y="4507773"/>
            <a:ext cx="1981200" cy="1505787"/>
            <a:chOff x="7187786" y="2541448"/>
            <a:chExt cx="1981200" cy="1505787"/>
          </a:xfrm>
        </p:grpSpPr>
        <p:sp>
          <p:nvSpPr>
            <p:cNvPr id="24" name="Rectangle: Rounded Corners 23">
              <a:extLst>
                <a:ext uri="{FF2B5EF4-FFF2-40B4-BE49-F238E27FC236}">
                  <a16:creationId xmlns:a16="http://schemas.microsoft.com/office/drawing/2014/main" id="{D239E06C-40EE-4CC9-A6D0-43D7E679EAEF}"/>
                </a:ext>
              </a:extLst>
            </p:cNvPr>
            <p:cNvSpPr/>
            <p:nvPr/>
          </p:nvSpPr>
          <p:spPr bwMode="auto">
            <a:xfrm>
              <a:off x="7187786" y="3323335"/>
              <a:ext cx="1981200" cy="723900"/>
            </a:xfrm>
            <a:prstGeom prst="roundRect">
              <a:avLst/>
            </a:prstGeom>
            <a:solidFill>
              <a:schemeClr val="bg1">
                <a:lumMod val="95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ts val="400"/>
                </a:spcBef>
                <a:spcAft>
                  <a:spcPts val="400"/>
                </a:spcAft>
                <a:buClrTx/>
                <a:buSzTx/>
                <a:tabLst/>
              </a:pPr>
              <a:r>
                <a:rPr lang="en-US" b="1" dirty="0">
                  <a:solidFill>
                    <a:schemeClr val="tx1"/>
                  </a:solidFill>
                  <a:latin typeface="+mn-lt"/>
                  <a:ea typeface="+mn-ea"/>
                  <a:cs typeface="+mn-cs"/>
                </a:rPr>
                <a:t>Estimates Missing data</a:t>
              </a:r>
            </a:p>
            <a:p>
              <a:pPr marR="0" defTabSz="914400" rtl="0" eaLnBrk="1" fontAlgn="base" latinLnBrk="0" hangingPunct="1">
                <a:lnSpc>
                  <a:spcPct val="100000"/>
                </a:lnSpc>
                <a:spcBef>
                  <a:spcPts val="400"/>
                </a:spcBef>
                <a:spcAft>
                  <a:spcPts val="400"/>
                </a:spcAft>
                <a:buClrTx/>
                <a:buSzTx/>
                <a:tabLst/>
              </a:pPr>
              <a:r>
                <a:rPr lang="en-US" sz="1000" dirty="0">
                  <a:solidFill>
                    <a:schemeClr val="tx1"/>
                  </a:solidFill>
                  <a:latin typeface="+mn-lt"/>
                  <a:ea typeface="+mn-ea"/>
                  <a:cs typeface="+mn-cs"/>
                </a:rPr>
                <a:t>Ca</a:t>
              </a:r>
              <a:r>
                <a:rPr lang="en-US" sz="1000" dirty="0">
                  <a:solidFill>
                    <a:schemeClr val="tx1"/>
                  </a:solidFill>
                </a:rPr>
                <a:t>n be extremely accurate even when some of the data is missing</a:t>
              </a:r>
              <a:endParaRPr lang="en-US" sz="1000" dirty="0">
                <a:solidFill>
                  <a:schemeClr val="tx1"/>
                </a:solidFill>
                <a:latin typeface="+mn-lt"/>
                <a:ea typeface="+mn-ea"/>
                <a:cs typeface="+mn-cs"/>
              </a:endParaRPr>
            </a:p>
          </p:txBody>
        </p:sp>
        <p:grpSp>
          <p:nvGrpSpPr>
            <p:cNvPr id="47" name="Group 46">
              <a:extLst>
                <a:ext uri="{FF2B5EF4-FFF2-40B4-BE49-F238E27FC236}">
                  <a16:creationId xmlns:a16="http://schemas.microsoft.com/office/drawing/2014/main" id="{AA5F3F75-5CE6-41C9-8F37-B06C045000AF}"/>
                </a:ext>
              </a:extLst>
            </p:cNvPr>
            <p:cNvGrpSpPr/>
            <p:nvPr/>
          </p:nvGrpSpPr>
          <p:grpSpPr>
            <a:xfrm>
              <a:off x="7227424" y="2541448"/>
              <a:ext cx="1901924" cy="718273"/>
              <a:chOff x="7243564" y="2600774"/>
              <a:chExt cx="1901924" cy="718273"/>
            </a:xfrm>
          </p:grpSpPr>
          <p:grpSp>
            <p:nvGrpSpPr>
              <p:cNvPr id="40" name="Group 39">
                <a:extLst>
                  <a:ext uri="{FF2B5EF4-FFF2-40B4-BE49-F238E27FC236}">
                    <a16:creationId xmlns:a16="http://schemas.microsoft.com/office/drawing/2014/main" id="{8B1328AC-EA96-4CDB-806F-1FAA4E0297F1}"/>
                  </a:ext>
                </a:extLst>
              </p:cNvPr>
              <p:cNvGrpSpPr/>
              <p:nvPr/>
            </p:nvGrpSpPr>
            <p:grpSpPr>
              <a:xfrm>
                <a:off x="7243564" y="2600774"/>
                <a:ext cx="762000" cy="716001"/>
                <a:chOff x="1522412" y="0"/>
                <a:chExt cx="1230087" cy="1230087"/>
              </a:xfrm>
            </p:grpSpPr>
            <p:pic>
              <p:nvPicPr>
                <p:cNvPr id="37" name="Picture 36">
                  <a:extLst>
                    <a:ext uri="{FF2B5EF4-FFF2-40B4-BE49-F238E27FC236}">
                      <a16:creationId xmlns:a16="http://schemas.microsoft.com/office/drawing/2014/main" id="{5B932BD3-580F-43F2-84B9-B4D6F670427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2412" y="0"/>
                  <a:ext cx="1230087" cy="1230087"/>
                </a:xfrm>
                <a:prstGeom prst="rect">
                  <a:avLst/>
                </a:prstGeom>
              </p:spPr>
            </p:pic>
            <p:pic>
              <p:nvPicPr>
                <p:cNvPr id="39" name="Picture 38">
                  <a:extLst>
                    <a:ext uri="{FF2B5EF4-FFF2-40B4-BE49-F238E27FC236}">
                      <a16:creationId xmlns:a16="http://schemas.microsoft.com/office/drawing/2014/main" id="{3962B340-957D-47B9-8E3D-D7DB39E489C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27854" y="260002"/>
                  <a:ext cx="309601" cy="309601"/>
                </a:xfrm>
                <a:prstGeom prst="rect">
                  <a:avLst/>
                </a:prstGeom>
              </p:spPr>
            </p:pic>
          </p:grpSp>
          <p:grpSp>
            <p:nvGrpSpPr>
              <p:cNvPr id="41" name="Group 40">
                <a:extLst>
                  <a:ext uri="{FF2B5EF4-FFF2-40B4-BE49-F238E27FC236}">
                    <a16:creationId xmlns:a16="http://schemas.microsoft.com/office/drawing/2014/main" id="{19A9B750-50D5-4FCC-AD71-526324E78F87}"/>
                  </a:ext>
                </a:extLst>
              </p:cNvPr>
              <p:cNvGrpSpPr/>
              <p:nvPr/>
            </p:nvGrpSpPr>
            <p:grpSpPr>
              <a:xfrm>
                <a:off x="7797386" y="2603046"/>
                <a:ext cx="762000" cy="716001"/>
                <a:chOff x="1522412" y="0"/>
                <a:chExt cx="1230087" cy="1230087"/>
              </a:xfrm>
            </p:grpSpPr>
            <p:pic>
              <p:nvPicPr>
                <p:cNvPr id="42" name="Picture 41">
                  <a:extLst>
                    <a:ext uri="{FF2B5EF4-FFF2-40B4-BE49-F238E27FC236}">
                      <a16:creationId xmlns:a16="http://schemas.microsoft.com/office/drawing/2014/main" id="{32EDDADD-7248-48FC-B1C6-A734360736A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2412" y="0"/>
                  <a:ext cx="1230087" cy="1230087"/>
                </a:xfrm>
                <a:prstGeom prst="rect">
                  <a:avLst/>
                </a:prstGeom>
              </p:spPr>
            </p:pic>
            <p:pic>
              <p:nvPicPr>
                <p:cNvPr id="43" name="Picture 42">
                  <a:extLst>
                    <a:ext uri="{FF2B5EF4-FFF2-40B4-BE49-F238E27FC236}">
                      <a16:creationId xmlns:a16="http://schemas.microsoft.com/office/drawing/2014/main" id="{550869EB-D260-4286-9E4F-9BD96F4182E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27854" y="260002"/>
                  <a:ext cx="309601" cy="309601"/>
                </a:xfrm>
                <a:prstGeom prst="rect">
                  <a:avLst/>
                </a:prstGeom>
              </p:spPr>
            </p:pic>
          </p:grpSp>
          <p:grpSp>
            <p:nvGrpSpPr>
              <p:cNvPr id="44" name="Group 43">
                <a:extLst>
                  <a:ext uri="{FF2B5EF4-FFF2-40B4-BE49-F238E27FC236}">
                    <a16:creationId xmlns:a16="http://schemas.microsoft.com/office/drawing/2014/main" id="{1D1BD068-6C2B-4374-A6BC-CC5ED861CF2C}"/>
                  </a:ext>
                </a:extLst>
              </p:cNvPr>
              <p:cNvGrpSpPr/>
              <p:nvPr/>
            </p:nvGrpSpPr>
            <p:grpSpPr>
              <a:xfrm>
                <a:off x="8383488" y="2603046"/>
                <a:ext cx="762000" cy="716001"/>
                <a:chOff x="1522412" y="0"/>
                <a:chExt cx="1230087" cy="1230087"/>
              </a:xfrm>
            </p:grpSpPr>
            <p:pic>
              <p:nvPicPr>
                <p:cNvPr id="45" name="Picture 44">
                  <a:extLst>
                    <a:ext uri="{FF2B5EF4-FFF2-40B4-BE49-F238E27FC236}">
                      <a16:creationId xmlns:a16="http://schemas.microsoft.com/office/drawing/2014/main" id="{90430ADF-1559-4259-B54B-B6D1714D23D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2412" y="0"/>
                  <a:ext cx="1230087" cy="1230087"/>
                </a:xfrm>
                <a:prstGeom prst="rect">
                  <a:avLst/>
                </a:prstGeom>
              </p:spPr>
            </p:pic>
            <p:pic>
              <p:nvPicPr>
                <p:cNvPr id="46" name="Picture 45">
                  <a:extLst>
                    <a:ext uri="{FF2B5EF4-FFF2-40B4-BE49-F238E27FC236}">
                      <a16:creationId xmlns:a16="http://schemas.microsoft.com/office/drawing/2014/main" id="{22229BB3-CDF9-42B5-AAA2-82B27307B7F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27854" y="260002"/>
                  <a:ext cx="309601" cy="309601"/>
                </a:xfrm>
                <a:prstGeom prst="rect">
                  <a:avLst/>
                </a:prstGeom>
              </p:spPr>
            </p:pic>
          </p:grpSp>
        </p:grpSp>
      </p:grpSp>
      <p:sp>
        <p:nvSpPr>
          <p:cNvPr id="53" name="Rectangle: Rounded Corners 52">
            <a:extLst>
              <a:ext uri="{FF2B5EF4-FFF2-40B4-BE49-F238E27FC236}">
                <a16:creationId xmlns:a16="http://schemas.microsoft.com/office/drawing/2014/main" id="{41D91FAD-552B-4911-BD43-037CA24D2606}"/>
              </a:ext>
            </a:extLst>
          </p:cNvPr>
          <p:cNvSpPr/>
          <p:nvPr/>
        </p:nvSpPr>
        <p:spPr bwMode="auto">
          <a:xfrm>
            <a:off x="296448" y="2411012"/>
            <a:ext cx="9220200" cy="1321392"/>
          </a:xfrm>
          <a:prstGeom prst="roundRect">
            <a:avLst>
              <a:gd name="adj" fmla="val 10673"/>
            </a:avLst>
          </a:prstGeom>
          <a:noFill/>
          <a:ln w="19050">
            <a:solidFill>
              <a:srgbClr val="666666"/>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latin typeface="+mn-lt"/>
                <a:ea typeface="+mn-ea"/>
                <a:cs typeface="+mn-cs"/>
              </a:rPr>
              <a:t>What is Random Forest</a:t>
            </a:r>
          </a:p>
          <a:p>
            <a:pPr marR="0" defTabSz="914400" rtl="0" eaLnBrk="1" fontAlgn="base" latinLnBrk="0" hangingPunct="1">
              <a:lnSpc>
                <a:spcPct val="100000"/>
              </a:lnSpc>
              <a:spcBef>
                <a:spcPct val="100000"/>
              </a:spcBef>
              <a:spcAft>
                <a:spcPct val="0"/>
              </a:spcAft>
              <a:buClrTx/>
              <a:buSzTx/>
              <a:tabLst/>
            </a:pPr>
            <a:r>
              <a:rPr lang="en-US" b="1" dirty="0">
                <a:solidFill>
                  <a:srgbClr val="002060"/>
                </a:solidFill>
                <a:latin typeface="+mn-lt"/>
                <a:ea typeface="+mn-ea"/>
                <a:cs typeface="+mn-cs"/>
              </a:rPr>
              <a:t>Random Forest or Random Decision Forest is a method that operates by constructing multiple decision trees during training phase. </a:t>
            </a:r>
          </a:p>
          <a:p>
            <a:pPr marR="0" defTabSz="914400" rtl="0" eaLnBrk="1" fontAlgn="base" latinLnBrk="0" hangingPunct="1">
              <a:lnSpc>
                <a:spcPct val="100000"/>
              </a:lnSpc>
              <a:spcBef>
                <a:spcPct val="100000"/>
              </a:spcBef>
              <a:spcAft>
                <a:spcPct val="0"/>
              </a:spcAft>
              <a:buClrTx/>
              <a:buSzTx/>
              <a:tabLst/>
            </a:pPr>
            <a:r>
              <a:rPr lang="en-US" b="1" dirty="0">
                <a:solidFill>
                  <a:srgbClr val="002060"/>
                </a:solidFill>
                <a:latin typeface="+mn-lt"/>
                <a:ea typeface="+mn-ea"/>
                <a:cs typeface="+mn-cs"/>
              </a:rPr>
              <a:t>The Decision of majority of the trees is chosen by the random forest as the final decision. </a:t>
            </a:r>
          </a:p>
        </p:txBody>
      </p:sp>
      <p:sp>
        <p:nvSpPr>
          <p:cNvPr id="54" name="Arrow: Down 53">
            <a:extLst>
              <a:ext uri="{FF2B5EF4-FFF2-40B4-BE49-F238E27FC236}">
                <a16:creationId xmlns:a16="http://schemas.microsoft.com/office/drawing/2014/main" id="{6ED41E52-5B27-4D48-BB86-E87EFF42A904}"/>
              </a:ext>
            </a:extLst>
          </p:cNvPr>
          <p:cNvSpPr/>
          <p:nvPr/>
        </p:nvSpPr>
        <p:spPr bwMode="auto">
          <a:xfrm>
            <a:off x="1490047" y="1949929"/>
            <a:ext cx="275799" cy="429812"/>
          </a:xfrm>
          <a:prstGeom prst="downArrow">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55" name="Arrow: Down 54">
            <a:extLst>
              <a:ext uri="{FF2B5EF4-FFF2-40B4-BE49-F238E27FC236}">
                <a16:creationId xmlns:a16="http://schemas.microsoft.com/office/drawing/2014/main" id="{C8AD7582-D757-4235-9E7C-141DC150F73A}"/>
              </a:ext>
            </a:extLst>
          </p:cNvPr>
          <p:cNvSpPr/>
          <p:nvPr/>
        </p:nvSpPr>
        <p:spPr bwMode="auto">
          <a:xfrm>
            <a:off x="4768648" y="3758803"/>
            <a:ext cx="275799" cy="429812"/>
          </a:xfrm>
          <a:prstGeom prst="downArrow">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Tree>
    <p:extLst>
      <p:ext uri="{BB962C8B-B14F-4D97-AF65-F5344CB8AC3E}">
        <p14:creationId xmlns:p14="http://schemas.microsoft.com/office/powerpoint/2010/main" val="2962592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4"/>
                                        </p:tgtEl>
                                        <p:attrNameLst>
                                          <p:attrName>style.visibility</p:attrName>
                                        </p:attrNameLst>
                                      </p:cBhvr>
                                      <p:to>
                                        <p:strVal val="visible"/>
                                      </p:to>
                                    </p:set>
                                    <p:animEffect transition="in" filter="fade">
                                      <p:cBhvr>
                                        <p:cTn id="44" dur="500"/>
                                        <p:tgtEl>
                                          <p:spTgt spid="5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3"/>
                                        </p:tgtEl>
                                        <p:attrNameLst>
                                          <p:attrName>style.visibility</p:attrName>
                                        </p:attrNameLst>
                                      </p:cBhvr>
                                      <p:to>
                                        <p:strVal val="visible"/>
                                      </p:to>
                                    </p:set>
                                    <p:animEffect transition="in" filter="fade">
                                      <p:cBhvr>
                                        <p:cTn id="49" dur="500"/>
                                        <p:tgtEl>
                                          <p:spTgt spid="5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55"/>
                                        </p:tgtEl>
                                        <p:attrNameLst>
                                          <p:attrName>style.visibility</p:attrName>
                                        </p:attrNameLst>
                                      </p:cBhvr>
                                      <p:to>
                                        <p:strVal val="visible"/>
                                      </p:to>
                                    </p:set>
                                    <p:animEffect transition="in" filter="fade">
                                      <p:cBhvr>
                                        <p:cTn id="54" dur="500"/>
                                        <p:tgtEl>
                                          <p:spTgt spid="55"/>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500"/>
                                        <p:tgtEl>
                                          <p:spTgt spid="21"/>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fade">
                                      <p:cBhvr>
                                        <p:cTn id="64" dur="500"/>
                                        <p:tgtEl>
                                          <p:spTgt spid="48"/>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49"/>
                                        </p:tgtEl>
                                        <p:attrNameLst>
                                          <p:attrName>style.visibility</p:attrName>
                                        </p:attrNameLst>
                                      </p:cBhvr>
                                      <p:to>
                                        <p:strVal val="visible"/>
                                      </p:to>
                                    </p:set>
                                    <p:animEffect transition="in" filter="fade">
                                      <p:cBhvr>
                                        <p:cTn id="69" dur="500"/>
                                        <p:tgtEl>
                                          <p:spTgt spid="49"/>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50"/>
                                        </p:tgtEl>
                                        <p:attrNameLst>
                                          <p:attrName>style.visibility</p:attrName>
                                        </p:attrNameLst>
                                      </p:cBhvr>
                                      <p:to>
                                        <p:strVal val="visible"/>
                                      </p:to>
                                    </p:set>
                                    <p:animEffect transition="in" filter="fade">
                                      <p:cBhvr>
                                        <p:cTn id="7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5" grpId="0" animBg="1"/>
      <p:bldP spid="21" grpId="0" animBg="1"/>
      <p:bldP spid="53" grpId="0" animBg="1"/>
      <p:bldP spid="54" grpId="0" animBg="1"/>
      <p:bldP spid="5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F6102B-AD51-44FB-BC26-4D23905C1521}"/>
              </a:ext>
            </a:extLst>
          </p:cNvPr>
          <p:cNvSpPr/>
          <p:nvPr/>
        </p:nvSpPr>
        <p:spPr bwMode="auto">
          <a:xfrm>
            <a:off x="3236912" y="6629400"/>
            <a:ext cx="34290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DECISION TREE MODELING</a:t>
            </a:r>
          </a:p>
        </p:txBody>
      </p:sp>
      <p:sp>
        <p:nvSpPr>
          <p:cNvPr id="3" name="Rectangle 2">
            <a:extLst>
              <a:ext uri="{FF2B5EF4-FFF2-40B4-BE49-F238E27FC236}">
                <a16:creationId xmlns:a16="http://schemas.microsoft.com/office/drawing/2014/main" id="{4BF0272B-B1D8-4087-9510-EB7CE9F88009}"/>
              </a:ext>
            </a:extLst>
          </p:cNvPr>
          <p:cNvSpPr/>
          <p:nvPr/>
        </p:nvSpPr>
        <p:spPr bwMode="auto">
          <a:xfrm>
            <a:off x="303212" y="76200"/>
            <a:ext cx="8867776" cy="914400"/>
          </a:xfrm>
          <a:prstGeom prst="rect">
            <a:avLst/>
          </a:prstGeom>
          <a:solidFill>
            <a:srgbClr val="CBD3D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latin typeface="+mn-lt"/>
                <a:ea typeface="+mn-ea"/>
                <a:cs typeface="+mn-cs"/>
              </a:rPr>
              <a:t>DECISION TREE</a:t>
            </a:r>
          </a:p>
        </p:txBody>
      </p:sp>
      <p:sp>
        <p:nvSpPr>
          <p:cNvPr id="4" name="Rectangle: Rounded Corners 3">
            <a:extLst>
              <a:ext uri="{FF2B5EF4-FFF2-40B4-BE49-F238E27FC236}">
                <a16:creationId xmlns:a16="http://schemas.microsoft.com/office/drawing/2014/main" id="{531D984C-AA0C-4207-92AB-2E24F96F1F10}"/>
              </a:ext>
            </a:extLst>
          </p:cNvPr>
          <p:cNvSpPr/>
          <p:nvPr/>
        </p:nvSpPr>
        <p:spPr bwMode="auto">
          <a:xfrm>
            <a:off x="531812" y="457201"/>
            <a:ext cx="8534400" cy="470080"/>
          </a:xfrm>
          <a:prstGeom prst="roundRect">
            <a:avLst/>
          </a:prstGeom>
          <a:solidFill>
            <a:srgbClr val="666666"/>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eaLnBrk="1" hangingPunct="1">
              <a:spcBef>
                <a:spcPts val="400"/>
              </a:spcBef>
              <a:spcAft>
                <a:spcPts val="400"/>
              </a:spcAft>
              <a:buClrTx/>
            </a:pPr>
            <a:r>
              <a:rPr lang="en-US" sz="1200" b="1" dirty="0">
                <a:solidFill>
                  <a:schemeClr val="bg1"/>
                </a:solidFill>
                <a:latin typeface="+mn-lt"/>
                <a:ea typeface="+mn-ea"/>
                <a:cs typeface="+mn-cs"/>
              </a:rPr>
              <a:t>Decision Tree uses a tree like graph to determine a course of action. Each branch of the tree represents a possible decision or business rule</a:t>
            </a:r>
          </a:p>
        </p:txBody>
      </p:sp>
      <p:sp>
        <p:nvSpPr>
          <p:cNvPr id="5" name="Oval 4">
            <a:extLst>
              <a:ext uri="{FF2B5EF4-FFF2-40B4-BE49-F238E27FC236}">
                <a16:creationId xmlns:a16="http://schemas.microsoft.com/office/drawing/2014/main" id="{CB3C2904-794E-44EE-9145-D0280FBE51DF}"/>
              </a:ext>
            </a:extLst>
          </p:cNvPr>
          <p:cNvSpPr/>
          <p:nvPr/>
        </p:nvSpPr>
        <p:spPr bwMode="auto">
          <a:xfrm>
            <a:off x="1619806" y="1302797"/>
            <a:ext cx="457200" cy="457200"/>
          </a:xfrm>
          <a:prstGeom prst="ellipse">
            <a:avLst/>
          </a:prstGeom>
          <a:solidFill>
            <a:schemeClr val="accent4">
              <a:lumMod val="60000"/>
              <a:lumOff val="4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grpSp>
        <p:nvGrpSpPr>
          <p:cNvPr id="18" name="Group 17">
            <a:extLst>
              <a:ext uri="{FF2B5EF4-FFF2-40B4-BE49-F238E27FC236}">
                <a16:creationId xmlns:a16="http://schemas.microsoft.com/office/drawing/2014/main" id="{6128C210-7342-4012-BFA8-0736EA67F4C4}"/>
              </a:ext>
            </a:extLst>
          </p:cNvPr>
          <p:cNvGrpSpPr/>
          <p:nvPr/>
        </p:nvGrpSpPr>
        <p:grpSpPr>
          <a:xfrm>
            <a:off x="762556" y="2445797"/>
            <a:ext cx="2171700" cy="457200"/>
            <a:chOff x="1065212" y="3048000"/>
            <a:chExt cx="2171700" cy="457200"/>
          </a:xfrm>
          <a:solidFill>
            <a:schemeClr val="tx2">
              <a:lumMod val="40000"/>
              <a:lumOff val="60000"/>
            </a:schemeClr>
          </a:solidFill>
        </p:grpSpPr>
        <p:sp>
          <p:nvSpPr>
            <p:cNvPr id="6" name="Oval 5">
              <a:extLst>
                <a:ext uri="{FF2B5EF4-FFF2-40B4-BE49-F238E27FC236}">
                  <a16:creationId xmlns:a16="http://schemas.microsoft.com/office/drawing/2014/main" id="{36C7E0DB-F065-428D-805B-DA9F87D6613C}"/>
                </a:ext>
              </a:extLst>
            </p:cNvPr>
            <p:cNvSpPr/>
            <p:nvPr/>
          </p:nvSpPr>
          <p:spPr bwMode="auto">
            <a:xfrm>
              <a:off x="1065212" y="3048000"/>
              <a:ext cx="457200" cy="457200"/>
            </a:xfrm>
            <a:prstGeom prst="ellipse">
              <a:avLst/>
            </a:prstGeom>
            <a:grp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7" name="Oval 6">
              <a:extLst>
                <a:ext uri="{FF2B5EF4-FFF2-40B4-BE49-F238E27FC236}">
                  <a16:creationId xmlns:a16="http://schemas.microsoft.com/office/drawing/2014/main" id="{A62080BF-513F-4554-81C3-2E24B25C24F9}"/>
                </a:ext>
              </a:extLst>
            </p:cNvPr>
            <p:cNvSpPr/>
            <p:nvPr/>
          </p:nvSpPr>
          <p:spPr bwMode="auto">
            <a:xfrm>
              <a:off x="2779712" y="3048000"/>
              <a:ext cx="457200" cy="457200"/>
            </a:xfrm>
            <a:prstGeom prst="ellipse">
              <a:avLst/>
            </a:prstGeom>
            <a:grp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grpSp>
      <p:sp>
        <p:nvSpPr>
          <p:cNvPr id="8" name="Oval 7">
            <a:extLst>
              <a:ext uri="{FF2B5EF4-FFF2-40B4-BE49-F238E27FC236}">
                <a16:creationId xmlns:a16="http://schemas.microsoft.com/office/drawing/2014/main" id="{08F265E1-BAA3-46F9-8AC4-FA610A38D9C8}"/>
              </a:ext>
            </a:extLst>
          </p:cNvPr>
          <p:cNvSpPr/>
          <p:nvPr/>
        </p:nvSpPr>
        <p:spPr bwMode="auto">
          <a:xfrm>
            <a:off x="351367" y="3664997"/>
            <a:ext cx="457200" cy="457200"/>
          </a:xfrm>
          <a:prstGeom prst="ellipse">
            <a:avLst/>
          </a:prstGeom>
          <a:solidFill>
            <a:srgbClr val="00B05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9" name="Oval 8">
            <a:extLst>
              <a:ext uri="{FF2B5EF4-FFF2-40B4-BE49-F238E27FC236}">
                <a16:creationId xmlns:a16="http://schemas.microsoft.com/office/drawing/2014/main" id="{5551AA7B-BB74-4B24-881C-1D2B658DB221}"/>
              </a:ext>
            </a:extLst>
          </p:cNvPr>
          <p:cNvSpPr/>
          <p:nvPr/>
        </p:nvSpPr>
        <p:spPr bwMode="auto">
          <a:xfrm>
            <a:off x="1173744" y="3664997"/>
            <a:ext cx="457200" cy="457200"/>
          </a:xfrm>
          <a:prstGeom prst="ellipse">
            <a:avLst/>
          </a:prstGeom>
          <a:solidFill>
            <a:srgbClr val="00B05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10" name="Oval 9">
            <a:extLst>
              <a:ext uri="{FF2B5EF4-FFF2-40B4-BE49-F238E27FC236}">
                <a16:creationId xmlns:a16="http://schemas.microsoft.com/office/drawing/2014/main" id="{146CDABA-E851-4207-98B8-36223E16C4B4}"/>
              </a:ext>
            </a:extLst>
          </p:cNvPr>
          <p:cNvSpPr/>
          <p:nvPr/>
        </p:nvSpPr>
        <p:spPr bwMode="auto">
          <a:xfrm>
            <a:off x="2065867" y="3664997"/>
            <a:ext cx="457200" cy="457200"/>
          </a:xfrm>
          <a:prstGeom prst="ellipse">
            <a:avLst/>
          </a:prstGeom>
          <a:solidFill>
            <a:srgbClr val="00B05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11" name="Oval 10">
            <a:extLst>
              <a:ext uri="{FF2B5EF4-FFF2-40B4-BE49-F238E27FC236}">
                <a16:creationId xmlns:a16="http://schemas.microsoft.com/office/drawing/2014/main" id="{CB19084A-85D7-4852-A392-059243B57637}"/>
              </a:ext>
            </a:extLst>
          </p:cNvPr>
          <p:cNvSpPr/>
          <p:nvPr/>
        </p:nvSpPr>
        <p:spPr bwMode="auto">
          <a:xfrm>
            <a:off x="2888244" y="3664997"/>
            <a:ext cx="457200" cy="457200"/>
          </a:xfrm>
          <a:prstGeom prst="ellipse">
            <a:avLst/>
          </a:prstGeom>
          <a:solidFill>
            <a:srgbClr val="00B05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cxnSp>
        <p:nvCxnSpPr>
          <p:cNvPr id="15" name="Connector: Elbow 14">
            <a:extLst>
              <a:ext uri="{FF2B5EF4-FFF2-40B4-BE49-F238E27FC236}">
                <a16:creationId xmlns:a16="http://schemas.microsoft.com/office/drawing/2014/main" id="{A3533828-C510-42BE-A2D0-49A3AC93C2BA}"/>
              </a:ext>
            </a:extLst>
          </p:cNvPr>
          <p:cNvCxnSpPr>
            <a:stCxn id="5" idx="4"/>
            <a:endCxn id="6" idx="0"/>
          </p:cNvCxnSpPr>
          <p:nvPr/>
        </p:nvCxnSpPr>
        <p:spPr bwMode="auto">
          <a:xfrm rot="5400000">
            <a:off x="1076881" y="1674272"/>
            <a:ext cx="685800" cy="857250"/>
          </a:xfrm>
          <a:prstGeom prst="bentConnector3">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cxnSp>
        <p:nvCxnSpPr>
          <p:cNvPr id="17" name="Connector: Elbow 16">
            <a:extLst>
              <a:ext uri="{FF2B5EF4-FFF2-40B4-BE49-F238E27FC236}">
                <a16:creationId xmlns:a16="http://schemas.microsoft.com/office/drawing/2014/main" id="{B24C9F41-FF5E-4B3F-BE26-4CEE3A61FA4A}"/>
              </a:ext>
            </a:extLst>
          </p:cNvPr>
          <p:cNvCxnSpPr>
            <a:stCxn id="5" idx="4"/>
            <a:endCxn id="7" idx="0"/>
          </p:cNvCxnSpPr>
          <p:nvPr/>
        </p:nvCxnSpPr>
        <p:spPr bwMode="auto">
          <a:xfrm rot="16200000" flipH="1">
            <a:off x="1934131" y="1674272"/>
            <a:ext cx="685800" cy="857250"/>
          </a:xfrm>
          <a:prstGeom prst="bentConnector3">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cxnSp>
        <p:nvCxnSpPr>
          <p:cNvPr id="22" name="Connector: Elbow 21">
            <a:extLst>
              <a:ext uri="{FF2B5EF4-FFF2-40B4-BE49-F238E27FC236}">
                <a16:creationId xmlns:a16="http://schemas.microsoft.com/office/drawing/2014/main" id="{C1379A5D-DF5C-44F4-A03C-63FBC40D2F04}"/>
              </a:ext>
            </a:extLst>
          </p:cNvPr>
          <p:cNvCxnSpPr>
            <a:stCxn id="6" idx="4"/>
            <a:endCxn id="8" idx="0"/>
          </p:cNvCxnSpPr>
          <p:nvPr/>
        </p:nvCxnSpPr>
        <p:spPr bwMode="auto">
          <a:xfrm rot="5400000">
            <a:off x="404562" y="3078403"/>
            <a:ext cx="762000" cy="411189"/>
          </a:xfrm>
          <a:prstGeom prst="bentConnector3">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cxnSp>
        <p:nvCxnSpPr>
          <p:cNvPr id="24" name="Connector: Elbow 23">
            <a:extLst>
              <a:ext uri="{FF2B5EF4-FFF2-40B4-BE49-F238E27FC236}">
                <a16:creationId xmlns:a16="http://schemas.microsoft.com/office/drawing/2014/main" id="{B8ECE3AC-A0D7-45AC-8FE7-B36E9C8CC983}"/>
              </a:ext>
            </a:extLst>
          </p:cNvPr>
          <p:cNvCxnSpPr>
            <a:stCxn id="6" idx="4"/>
            <a:endCxn id="9" idx="0"/>
          </p:cNvCxnSpPr>
          <p:nvPr/>
        </p:nvCxnSpPr>
        <p:spPr bwMode="auto">
          <a:xfrm rot="16200000" flipH="1">
            <a:off x="815750" y="3078403"/>
            <a:ext cx="762000" cy="411188"/>
          </a:xfrm>
          <a:prstGeom prst="bentConnector3">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cxnSp>
        <p:nvCxnSpPr>
          <p:cNvPr id="26" name="Connector: Elbow 25">
            <a:extLst>
              <a:ext uri="{FF2B5EF4-FFF2-40B4-BE49-F238E27FC236}">
                <a16:creationId xmlns:a16="http://schemas.microsoft.com/office/drawing/2014/main" id="{495DC116-8ACC-4B50-A642-5F22C422CFCD}"/>
              </a:ext>
            </a:extLst>
          </p:cNvPr>
          <p:cNvCxnSpPr>
            <a:stCxn id="7" idx="4"/>
            <a:endCxn id="10" idx="0"/>
          </p:cNvCxnSpPr>
          <p:nvPr/>
        </p:nvCxnSpPr>
        <p:spPr bwMode="auto">
          <a:xfrm rot="5400000">
            <a:off x="2119062" y="3078403"/>
            <a:ext cx="762000" cy="411189"/>
          </a:xfrm>
          <a:prstGeom prst="bentConnector3">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cxnSp>
        <p:nvCxnSpPr>
          <p:cNvPr id="28" name="Connector: Elbow 27">
            <a:extLst>
              <a:ext uri="{FF2B5EF4-FFF2-40B4-BE49-F238E27FC236}">
                <a16:creationId xmlns:a16="http://schemas.microsoft.com/office/drawing/2014/main" id="{AD816087-A564-4542-8369-28B1E493B8AF}"/>
              </a:ext>
            </a:extLst>
          </p:cNvPr>
          <p:cNvCxnSpPr>
            <a:stCxn id="7" idx="4"/>
            <a:endCxn id="11" idx="0"/>
          </p:cNvCxnSpPr>
          <p:nvPr/>
        </p:nvCxnSpPr>
        <p:spPr bwMode="auto">
          <a:xfrm rot="16200000" flipH="1">
            <a:off x="2530250" y="3078403"/>
            <a:ext cx="762000" cy="411188"/>
          </a:xfrm>
          <a:prstGeom prst="bentConnector3">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sp>
        <p:nvSpPr>
          <p:cNvPr id="29" name="Oval 28">
            <a:extLst>
              <a:ext uri="{FF2B5EF4-FFF2-40B4-BE49-F238E27FC236}">
                <a16:creationId xmlns:a16="http://schemas.microsoft.com/office/drawing/2014/main" id="{31F5354D-F8F8-47B2-93B9-03096B3A6B77}"/>
              </a:ext>
            </a:extLst>
          </p:cNvPr>
          <p:cNvSpPr/>
          <p:nvPr/>
        </p:nvSpPr>
        <p:spPr bwMode="auto">
          <a:xfrm>
            <a:off x="582084" y="4674836"/>
            <a:ext cx="274320" cy="274320"/>
          </a:xfrm>
          <a:prstGeom prst="ellipse">
            <a:avLst/>
          </a:prstGeom>
          <a:solidFill>
            <a:schemeClr val="accent4">
              <a:lumMod val="60000"/>
              <a:lumOff val="4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31" name="Oval 30">
            <a:extLst>
              <a:ext uri="{FF2B5EF4-FFF2-40B4-BE49-F238E27FC236}">
                <a16:creationId xmlns:a16="http://schemas.microsoft.com/office/drawing/2014/main" id="{93F0A761-40E9-4713-B26A-FF819CFA4F3D}"/>
              </a:ext>
            </a:extLst>
          </p:cNvPr>
          <p:cNvSpPr/>
          <p:nvPr/>
        </p:nvSpPr>
        <p:spPr bwMode="auto">
          <a:xfrm>
            <a:off x="582084" y="5042281"/>
            <a:ext cx="274320" cy="274320"/>
          </a:xfrm>
          <a:prstGeom prst="ellipse">
            <a:avLst/>
          </a:prstGeom>
          <a:solidFill>
            <a:srgbClr val="00B05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32" name="TextBox 31">
            <a:extLst>
              <a:ext uri="{FF2B5EF4-FFF2-40B4-BE49-F238E27FC236}">
                <a16:creationId xmlns:a16="http://schemas.microsoft.com/office/drawing/2014/main" id="{C97EBEF0-6949-4384-A6F7-4741ACCFEC6F}"/>
              </a:ext>
            </a:extLst>
          </p:cNvPr>
          <p:cNvSpPr txBox="1"/>
          <p:nvPr/>
        </p:nvSpPr>
        <p:spPr>
          <a:xfrm>
            <a:off x="813297" y="4696580"/>
            <a:ext cx="1116039" cy="230832"/>
          </a:xfrm>
          <a:prstGeom prst="rect">
            <a:avLst/>
          </a:prstGeom>
          <a:noFill/>
        </p:spPr>
        <p:txBody>
          <a:bodyPr wrap="square" rtlCol="0">
            <a:spAutoFit/>
          </a:bodyPr>
          <a:lstStyle/>
          <a:p>
            <a:pPr algn="l"/>
            <a:r>
              <a:rPr lang="en-US" sz="900" b="1" dirty="0"/>
              <a:t>Root Node</a:t>
            </a:r>
          </a:p>
        </p:txBody>
      </p:sp>
      <p:sp>
        <p:nvSpPr>
          <p:cNvPr id="34" name="TextBox 33">
            <a:extLst>
              <a:ext uri="{FF2B5EF4-FFF2-40B4-BE49-F238E27FC236}">
                <a16:creationId xmlns:a16="http://schemas.microsoft.com/office/drawing/2014/main" id="{B6E34760-90E4-4507-AC81-C5D84B1C2BB3}"/>
              </a:ext>
            </a:extLst>
          </p:cNvPr>
          <p:cNvSpPr txBox="1"/>
          <p:nvPr/>
        </p:nvSpPr>
        <p:spPr>
          <a:xfrm>
            <a:off x="812650" y="5065413"/>
            <a:ext cx="1345286" cy="230832"/>
          </a:xfrm>
          <a:prstGeom prst="rect">
            <a:avLst/>
          </a:prstGeom>
          <a:noFill/>
        </p:spPr>
        <p:txBody>
          <a:bodyPr wrap="square" rtlCol="0">
            <a:spAutoFit/>
          </a:bodyPr>
          <a:lstStyle/>
          <a:p>
            <a:pPr algn="l"/>
            <a:r>
              <a:rPr lang="en-US" sz="900" b="1" dirty="0"/>
              <a:t>Terminal / Leaf Node</a:t>
            </a:r>
          </a:p>
        </p:txBody>
      </p:sp>
      <p:sp>
        <p:nvSpPr>
          <p:cNvPr id="35" name="TextBox 34">
            <a:extLst>
              <a:ext uri="{FF2B5EF4-FFF2-40B4-BE49-F238E27FC236}">
                <a16:creationId xmlns:a16="http://schemas.microsoft.com/office/drawing/2014/main" id="{E72CB258-F58F-4A35-B192-5F2B297926D9}"/>
              </a:ext>
            </a:extLst>
          </p:cNvPr>
          <p:cNvSpPr txBox="1"/>
          <p:nvPr/>
        </p:nvSpPr>
        <p:spPr>
          <a:xfrm>
            <a:off x="991157" y="1912397"/>
            <a:ext cx="704849" cy="230832"/>
          </a:xfrm>
          <a:prstGeom prst="rect">
            <a:avLst/>
          </a:prstGeom>
          <a:noFill/>
        </p:spPr>
        <p:txBody>
          <a:bodyPr wrap="square" rtlCol="0">
            <a:spAutoFit/>
          </a:bodyPr>
          <a:lstStyle/>
          <a:p>
            <a:r>
              <a:rPr lang="en-US" sz="900" dirty="0"/>
              <a:t>Rule1 = T</a:t>
            </a:r>
          </a:p>
        </p:txBody>
      </p:sp>
      <p:sp>
        <p:nvSpPr>
          <p:cNvPr id="36" name="TextBox 35">
            <a:extLst>
              <a:ext uri="{FF2B5EF4-FFF2-40B4-BE49-F238E27FC236}">
                <a16:creationId xmlns:a16="http://schemas.microsoft.com/office/drawing/2014/main" id="{EE4638CC-FF41-49CB-936D-9920555AFF80}"/>
              </a:ext>
            </a:extLst>
          </p:cNvPr>
          <p:cNvSpPr txBox="1"/>
          <p:nvPr/>
        </p:nvSpPr>
        <p:spPr>
          <a:xfrm>
            <a:off x="2000806" y="1910165"/>
            <a:ext cx="704849" cy="230832"/>
          </a:xfrm>
          <a:prstGeom prst="rect">
            <a:avLst/>
          </a:prstGeom>
          <a:noFill/>
        </p:spPr>
        <p:txBody>
          <a:bodyPr wrap="square" rtlCol="0">
            <a:spAutoFit/>
          </a:bodyPr>
          <a:lstStyle/>
          <a:p>
            <a:r>
              <a:rPr lang="en-US" sz="900" dirty="0"/>
              <a:t>Rule1 = F</a:t>
            </a:r>
          </a:p>
        </p:txBody>
      </p:sp>
      <p:sp>
        <p:nvSpPr>
          <p:cNvPr id="37" name="TextBox 36">
            <a:extLst>
              <a:ext uri="{FF2B5EF4-FFF2-40B4-BE49-F238E27FC236}">
                <a16:creationId xmlns:a16="http://schemas.microsoft.com/office/drawing/2014/main" id="{7AA52073-1AAD-4E01-BDA3-140220FF92F6}"/>
              </a:ext>
            </a:extLst>
          </p:cNvPr>
          <p:cNvSpPr txBox="1"/>
          <p:nvPr/>
        </p:nvSpPr>
        <p:spPr>
          <a:xfrm>
            <a:off x="306970" y="3071431"/>
            <a:ext cx="704849" cy="230832"/>
          </a:xfrm>
          <a:prstGeom prst="rect">
            <a:avLst/>
          </a:prstGeom>
          <a:noFill/>
        </p:spPr>
        <p:txBody>
          <a:bodyPr wrap="square" rtlCol="0">
            <a:spAutoFit/>
          </a:bodyPr>
          <a:lstStyle/>
          <a:p>
            <a:r>
              <a:rPr lang="en-US" sz="900" dirty="0"/>
              <a:t>Rule2 = T</a:t>
            </a:r>
          </a:p>
        </p:txBody>
      </p:sp>
      <p:sp>
        <p:nvSpPr>
          <p:cNvPr id="38" name="TextBox 37">
            <a:extLst>
              <a:ext uri="{FF2B5EF4-FFF2-40B4-BE49-F238E27FC236}">
                <a16:creationId xmlns:a16="http://schemas.microsoft.com/office/drawing/2014/main" id="{F385393A-A7AE-46EB-AC90-2873676916C8}"/>
              </a:ext>
            </a:extLst>
          </p:cNvPr>
          <p:cNvSpPr txBox="1"/>
          <p:nvPr/>
        </p:nvSpPr>
        <p:spPr>
          <a:xfrm>
            <a:off x="1001859" y="3074115"/>
            <a:ext cx="704849" cy="230832"/>
          </a:xfrm>
          <a:prstGeom prst="rect">
            <a:avLst/>
          </a:prstGeom>
          <a:noFill/>
        </p:spPr>
        <p:txBody>
          <a:bodyPr wrap="square" rtlCol="0">
            <a:spAutoFit/>
          </a:bodyPr>
          <a:lstStyle/>
          <a:p>
            <a:r>
              <a:rPr lang="en-US" sz="900" dirty="0"/>
              <a:t>Rule2 = F</a:t>
            </a:r>
          </a:p>
        </p:txBody>
      </p:sp>
      <p:sp>
        <p:nvSpPr>
          <p:cNvPr id="39" name="TextBox 38">
            <a:extLst>
              <a:ext uri="{FF2B5EF4-FFF2-40B4-BE49-F238E27FC236}">
                <a16:creationId xmlns:a16="http://schemas.microsoft.com/office/drawing/2014/main" id="{281F92F9-B3D8-41D7-B8E5-DA30072D3D31}"/>
              </a:ext>
            </a:extLst>
          </p:cNvPr>
          <p:cNvSpPr txBox="1"/>
          <p:nvPr/>
        </p:nvSpPr>
        <p:spPr>
          <a:xfrm>
            <a:off x="2010766" y="3086123"/>
            <a:ext cx="704849" cy="230832"/>
          </a:xfrm>
          <a:prstGeom prst="rect">
            <a:avLst/>
          </a:prstGeom>
          <a:noFill/>
        </p:spPr>
        <p:txBody>
          <a:bodyPr wrap="square" rtlCol="0">
            <a:spAutoFit/>
          </a:bodyPr>
          <a:lstStyle/>
          <a:p>
            <a:r>
              <a:rPr lang="en-US" sz="900" dirty="0"/>
              <a:t>Rule3 = T</a:t>
            </a:r>
          </a:p>
        </p:txBody>
      </p:sp>
      <p:sp>
        <p:nvSpPr>
          <p:cNvPr id="40" name="TextBox 39">
            <a:extLst>
              <a:ext uri="{FF2B5EF4-FFF2-40B4-BE49-F238E27FC236}">
                <a16:creationId xmlns:a16="http://schemas.microsoft.com/office/drawing/2014/main" id="{B9D49CC7-C1B0-4847-A31C-F366D700F431}"/>
              </a:ext>
            </a:extLst>
          </p:cNvPr>
          <p:cNvSpPr txBox="1"/>
          <p:nvPr/>
        </p:nvSpPr>
        <p:spPr>
          <a:xfrm>
            <a:off x="2705655" y="3088807"/>
            <a:ext cx="704849" cy="230832"/>
          </a:xfrm>
          <a:prstGeom prst="rect">
            <a:avLst/>
          </a:prstGeom>
          <a:noFill/>
        </p:spPr>
        <p:txBody>
          <a:bodyPr wrap="square" rtlCol="0">
            <a:spAutoFit/>
          </a:bodyPr>
          <a:lstStyle/>
          <a:p>
            <a:r>
              <a:rPr lang="en-US" sz="900" dirty="0"/>
              <a:t>Rule3 = F</a:t>
            </a:r>
          </a:p>
        </p:txBody>
      </p:sp>
      <p:grpSp>
        <p:nvGrpSpPr>
          <p:cNvPr id="61" name="Group 60">
            <a:extLst>
              <a:ext uri="{FF2B5EF4-FFF2-40B4-BE49-F238E27FC236}">
                <a16:creationId xmlns:a16="http://schemas.microsoft.com/office/drawing/2014/main" id="{54CA447B-0FDB-4F3A-A3B3-E0E0808FA03D}"/>
              </a:ext>
            </a:extLst>
          </p:cNvPr>
          <p:cNvGrpSpPr/>
          <p:nvPr/>
        </p:nvGrpSpPr>
        <p:grpSpPr>
          <a:xfrm>
            <a:off x="5307616" y="1187334"/>
            <a:ext cx="2514600" cy="990600"/>
            <a:chOff x="5865812" y="1138916"/>
            <a:chExt cx="2514600" cy="990600"/>
          </a:xfrm>
        </p:grpSpPr>
        <p:pic>
          <p:nvPicPr>
            <p:cNvPr id="57" name="Picture 56">
              <a:extLst>
                <a:ext uri="{FF2B5EF4-FFF2-40B4-BE49-F238E27FC236}">
                  <a16:creationId xmlns:a16="http://schemas.microsoft.com/office/drawing/2014/main" id="{9581828B-E2FD-44C3-87E6-0CEBF064AAE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00587" y="1198828"/>
              <a:ext cx="484867" cy="484867"/>
            </a:xfrm>
            <a:prstGeom prst="rect">
              <a:avLst/>
            </a:prstGeom>
          </p:spPr>
        </p:pic>
        <p:pic>
          <p:nvPicPr>
            <p:cNvPr id="56" name="Picture 55">
              <a:extLst>
                <a:ext uri="{FF2B5EF4-FFF2-40B4-BE49-F238E27FC236}">
                  <a16:creationId xmlns:a16="http://schemas.microsoft.com/office/drawing/2014/main" id="{44889064-A0F2-4B62-AC02-100FE32EEE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27830" y="1246140"/>
              <a:ext cx="484867" cy="484867"/>
            </a:xfrm>
            <a:prstGeom prst="rect">
              <a:avLst/>
            </a:prstGeom>
          </p:spPr>
        </p:pic>
        <p:pic>
          <p:nvPicPr>
            <p:cNvPr id="55" name="Picture 54">
              <a:extLst>
                <a:ext uri="{FF2B5EF4-FFF2-40B4-BE49-F238E27FC236}">
                  <a16:creationId xmlns:a16="http://schemas.microsoft.com/office/drawing/2014/main" id="{4921084E-99B8-48BB-9A60-D830E29E56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15543" y="1331831"/>
              <a:ext cx="484867" cy="484867"/>
            </a:xfrm>
            <a:prstGeom prst="rect">
              <a:avLst/>
            </a:prstGeom>
          </p:spPr>
        </p:pic>
        <p:pic>
          <p:nvPicPr>
            <p:cNvPr id="44" name="Picture 43">
              <a:extLst>
                <a:ext uri="{FF2B5EF4-FFF2-40B4-BE49-F238E27FC236}">
                  <a16:creationId xmlns:a16="http://schemas.microsoft.com/office/drawing/2014/main" id="{18F481DF-1189-47E3-9CBC-F6A5C46BEB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40404" y="1434356"/>
              <a:ext cx="550634" cy="550634"/>
            </a:xfrm>
            <a:prstGeom prst="rect">
              <a:avLst/>
            </a:prstGeom>
          </p:spPr>
        </p:pic>
        <p:pic>
          <p:nvPicPr>
            <p:cNvPr id="46" name="Picture 45">
              <a:extLst>
                <a:ext uri="{FF2B5EF4-FFF2-40B4-BE49-F238E27FC236}">
                  <a16:creationId xmlns:a16="http://schemas.microsoft.com/office/drawing/2014/main" id="{CDC92B44-3A85-49B0-B248-719556488E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05293" y="1451929"/>
              <a:ext cx="484867" cy="484867"/>
            </a:xfrm>
            <a:prstGeom prst="rect">
              <a:avLst/>
            </a:prstGeom>
          </p:spPr>
        </p:pic>
        <p:pic>
          <p:nvPicPr>
            <p:cNvPr id="48" name="Picture 47">
              <a:extLst>
                <a:ext uri="{FF2B5EF4-FFF2-40B4-BE49-F238E27FC236}">
                  <a16:creationId xmlns:a16="http://schemas.microsoft.com/office/drawing/2014/main" id="{215038B9-7715-48C9-88D2-2308EF1F82C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72776" y="1259974"/>
              <a:ext cx="457200" cy="457200"/>
            </a:xfrm>
            <a:prstGeom prst="rect">
              <a:avLst/>
            </a:prstGeom>
          </p:spPr>
        </p:pic>
        <p:pic>
          <p:nvPicPr>
            <p:cNvPr id="49" name="Picture 48">
              <a:extLst>
                <a:ext uri="{FF2B5EF4-FFF2-40B4-BE49-F238E27FC236}">
                  <a16:creationId xmlns:a16="http://schemas.microsoft.com/office/drawing/2014/main" id="{403AF1CA-81CD-4319-9E3F-ED3B7C5B74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4966" y="1198828"/>
              <a:ext cx="550634" cy="550634"/>
            </a:xfrm>
            <a:prstGeom prst="rect">
              <a:avLst/>
            </a:prstGeom>
          </p:spPr>
        </p:pic>
        <p:pic>
          <p:nvPicPr>
            <p:cNvPr id="50" name="Picture 49">
              <a:extLst>
                <a:ext uri="{FF2B5EF4-FFF2-40B4-BE49-F238E27FC236}">
                  <a16:creationId xmlns:a16="http://schemas.microsoft.com/office/drawing/2014/main" id="{C5C7D8A7-5F7F-43EE-AFC5-2DF405BE19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3990" y="1419046"/>
              <a:ext cx="550634" cy="550634"/>
            </a:xfrm>
            <a:prstGeom prst="rect">
              <a:avLst/>
            </a:prstGeom>
          </p:spPr>
        </p:pic>
        <p:pic>
          <p:nvPicPr>
            <p:cNvPr id="51" name="Picture 50">
              <a:extLst>
                <a:ext uri="{FF2B5EF4-FFF2-40B4-BE49-F238E27FC236}">
                  <a16:creationId xmlns:a16="http://schemas.microsoft.com/office/drawing/2014/main" id="{789FE277-539F-42C0-A1CC-D2E25ECD5B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61184" y="1319709"/>
              <a:ext cx="550634" cy="550634"/>
            </a:xfrm>
            <a:prstGeom prst="rect">
              <a:avLst/>
            </a:prstGeom>
          </p:spPr>
        </p:pic>
        <p:pic>
          <p:nvPicPr>
            <p:cNvPr id="52" name="Picture 51">
              <a:extLst>
                <a:ext uri="{FF2B5EF4-FFF2-40B4-BE49-F238E27FC236}">
                  <a16:creationId xmlns:a16="http://schemas.microsoft.com/office/drawing/2014/main" id="{1C7B6F52-EB19-4C70-AC0C-BC6A31F9525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03289" y="1266333"/>
              <a:ext cx="457200" cy="457200"/>
            </a:xfrm>
            <a:prstGeom prst="rect">
              <a:avLst/>
            </a:prstGeom>
          </p:spPr>
        </p:pic>
        <p:pic>
          <p:nvPicPr>
            <p:cNvPr id="53" name="Picture 52">
              <a:extLst>
                <a:ext uri="{FF2B5EF4-FFF2-40B4-BE49-F238E27FC236}">
                  <a16:creationId xmlns:a16="http://schemas.microsoft.com/office/drawing/2014/main" id="{08A12E3F-2CD2-42F6-B374-578674E7F7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4966" y="1507898"/>
              <a:ext cx="457200" cy="457200"/>
            </a:xfrm>
            <a:prstGeom prst="rect">
              <a:avLst/>
            </a:prstGeom>
          </p:spPr>
        </p:pic>
        <p:pic>
          <p:nvPicPr>
            <p:cNvPr id="54" name="Picture 53">
              <a:extLst>
                <a:ext uri="{FF2B5EF4-FFF2-40B4-BE49-F238E27FC236}">
                  <a16:creationId xmlns:a16="http://schemas.microsoft.com/office/drawing/2014/main" id="{F8942062-A650-4D88-B1A5-C0C8ADA4642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67624" y="1497364"/>
              <a:ext cx="457200" cy="457200"/>
            </a:xfrm>
            <a:prstGeom prst="rect">
              <a:avLst/>
            </a:prstGeom>
          </p:spPr>
        </p:pic>
        <p:sp>
          <p:nvSpPr>
            <p:cNvPr id="42" name="Block Arc 41">
              <a:extLst>
                <a:ext uri="{FF2B5EF4-FFF2-40B4-BE49-F238E27FC236}">
                  <a16:creationId xmlns:a16="http://schemas.microsoft.com/office/drawing/2014/main" id="{54524C69-6EC7-4B95-8F83-829C03369B16}"/>
                </a:ext>
              </a:extLst>
            </p:cNvPr>
            <p:cNvSpPr/>
            <p:nvPr/>
          </p:nvSpPr>
          <p:spPr bwMode="auto">
            <a:xfrm flipV="1">
              <a:off x="5865812" y="1138916"/>
              <a:ext cx="2514600" cy="990600"/>
            </a:xfrm>
            <a:prstGeom prst="blockArc">
              <a:avLst>
                <a:gd name="adj1" fmla="val 11001778"/>
                <a:gd name="adj2" fmla="val 21535435"/>
                <a:gd name="adj3" fmla="val 18895"/>
              </a:avLst>
            </a:prstGeom>
            <a:solidFill>
              <a:schemeClr val="accent2">
                <a:lumMod val="60000"/>
                <a:lumOff val="4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grpSp>
      <p:grpSp>
        <p:nvGrpSpPr>
          <p:cNvPr id="72" name="Group 71">
            <a:extLst>
              <a:ext uri="{FF2B5EF4-FFF2-40B4-BE49-F238E27FC236}">
                <a16:creationId xmlns:a16="http://schemas.microsoft.com/office/drawing/2014/main" id="{E6FCFE24-E8CE-46D5-BB6F-FE0708A6C121}"/>
              </a:ext>
            </a:extLst>
          </p:cNvPr>
          <p:cNvGrpSpPr/>
          <p:nvPr/>
        </p:nvGrpSpPr>
        <p:grpSpPr>
          <a:xfrm>
            <a:off x="4564901" y="2534259"/>
            <a:ext cx="1382990" cy="990600"/>
            <a:chOff x="5022723" y="2723205"/>
            <a:chExt cx="1382990" cy="990600"/>
          </a:xfrm>
        </p:grpSpPr>
        <p:pic>
          <p:nvPicPr>
            <p:cNvPr id="58" name="Picture 57">
              <a:extLst>
                <a:ext uri="{FF2B5EF4-FFF2-40B4-BE49-F238E27FC236}">
                  <a16:creationId xmlns:a16="http://schemas.microsoft.com/office/drawing/2014/main" id="{5A79387B-A999-49B8-81B5-25AFD8C6AB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98209" y="2976071"/>
              <a:ext cx="484867" cy="484867"/>
            </a:xfrm>
            <a:prstGeom prst="rect">
              <a:avLst/>
            </a:prstGeom>
          </p:spPr>
        </p:pic>
        <p:pic>
          <p:nvPicPr>
            <p:cNvPr id="67" name="Picture 66">
              <a:extLst>
                <a:ext uri="{FF2B5EF4-FFF2-40B4-BE49-F238E27FC236}">
                  <a16:creationId xmlns:a16="http://schemas.microsoft.com/office/drawing/2014/main" id="{ED290526-084E-43DE-ADA9-CC26CB4DC6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83141" y="3107157"/>
              <a:ext cx="484867" cy="484867"/>
            </a:xfrm>
            <a:prstGeom prst="rect">
              <a:avLst/>
            </a:prstGeom>
          </p:spPr>
        </p:pic>
        <p:pic>
          <p:nvPicPr>
            <p:cNvPr id="68" name="Picture 67">
              <a:extLst>
                <a:ext uri="{FF2B5EF4-FFF2-40B4-BE49-F238E27FC236}">
                  <a16:creationId xmlns:a16="http://schemas.microsoft.com/office/drawing/2014/main" id="{96AD6562-8B4A-476E-9855-D7647715F86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54339" y="2976070"/>
              <a:ext cx="484867" cy="484867"/>
            </a:xfrm>
            <a:prstGeom prst="rect">
              <a:avLst/>
            </a:prstGeom>
          </p:spPr>
        </p:pic>
        <p:pic>
          <p:nvPicPr>
            <p:cNvPr id="69" name="Picture 68">
              <a:extLst>
                <a:ext uri="{FF2B5EF4-FFF2-40B4-BE49-F238E27FC236}">
                  <a16:creationId xmlns:a16="http://schemas.microsoft.com/office/drawing/2014/main" id="{EB8157CD-10E7-4604-BE31-9C053A9C1D3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5314" y="3047395"/>
              <a:ext cx="484867" cy="484867"/>
            </a:xfrm>
            <a:prstGeom prst="rect">
              <a:avLst/>
            </a:prstGeom>
          </p:spPr>
        </p:pic>
        <p:sp>
          <p:nvSpPr>
            <p:cNvPr id="66" name="Block Arc 65">
              <a:extLst>
                <a:ext uri="{FF2B5EF4-FFF2-40B4-BE49-F238E27FC236}">
                  <a16:creationId xmlns:a16="http://schemas.microsoft.com/office/drawing/2014/main" id="{6295A447-CD1A-4405-9FA3-A6751577E352}"/>
                </a:ext>
              </a:extLst>
            </p:cNvPr>
            <p:cNvSpPr/>
            <p:nvPr/>
          </p:nvSpPr>
          <p:spPr bwMode="auto">
            <a:xfrm flipV="1">
              <a:off x="5022723" y="2723205"/>
              <a:ext cx="1382990" cy="990600"/>
            </a:xfrm>
            <a:prstGeom prst="blockArc">
              <a:avLst>
                <a:gd name="adj1" fmla="val 11001778"/>
                <a:gd name="adj2" fmla="val 21535435"/>
                <a:gd name="adj3" fmla="val 18895"/>
              </a:avLst>
            </a:prstGeom>
            <a:solidFill>
              <a:schemeClr val="accent2">
                <a:lumMod val="60000"/>
                <a:lumOff val="4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grpSp>
      <p:grpSp>
        <p:nvGrpSpPr>
          <p:cNvPr id="73" name="Group 72">
            <a:extLst>
              <a:ext uri="{FF2B5EF4-FFF2-40B4-BE49-F238E27FC236}">
                <a16:creationId xmlns:a16="http://schemas.microsoft.com/office/drawing/2014/main" id="{39104AB6-6A8C-443A-952A-DA82A895A1F7}"/>
              </a:ext>
            </a:extLst>
          </p:cNvPr>
          <p:cNvGrpSpPr/>
          <p:nvPr/>
        </p:nvGrpSpPr>
        <p:grpSpPr>
          <a:xfrm>
            <a:off x="7199495" y="2534259"/>
            <a:ext cx="1382990" cy="990600"/>
            <a:chOff x="8078369" y="2723205"/>
            <a:chExt cx="1382990" cy="990600"/>
          </a:xfrm>
        </p:grpSpPr>
        <p:pic>
          <p:nvPicPr>
            <p:cNvPr id="71" name="Picture 70">
              <a:extLst>
                <a:ext uri="{FF2B5EF4-FFF2-40B4-BE49-F238E27FC236}">
                  <a16:creationId xmlns:a16="http://schemas.microsoft.com/office/drawing/2014/main" id="{B50043ED-A13A-4E6B-B0D8-13B9EAC3592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86101" y="2907216"/>
              <a:ext cx="457200" cy="457200"/>
            </a:xfrm>
            <a:prstGeom prst="rect">
              <a:avLst/>
            </a:prstGeom>
          </p:spPr>
        </p:pic>
        <p:pic>
          <p:nvPicPr>
            <p:cNvPr id="59" name="Picture 58">
              <a:extLst>
                <a:ext uri="{FF2B5EF4-FFF2-40B4-BE49-F238E27FC236}">
                  <a16:creationId xmlns:a16="http://schemas.microsoft.com/office/drawing/2014/main" id="{FCC1A309-0BB6-49E7-B0C9-10E0F5D2CE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19230" y="3010491"/>
              <a:ext cx="550634" cy="550634"/>
            </a:xfrm>
            <a:prstGeom prst="rect">
              <a:avLst/>
            </a:prstGeom>
          </p:spPr>
        </p:pic>
        <p:pic>
          <p:nvPicPr>
            <p:cNvPr id="60" name="Picture 59">
              <a:extLst>
                <a:ext uri="{FF2B5EF4-FFF2-40B4-BE49-F238E27FC236}">
                  <a16:creationId xmlns:a16="http://schemas.microsoft.com/office/drawing/2014/main" id="{2436807D-DB84-4BCB-AA2D-258A2F24EB7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0719" y="3023797"/>
              <a:ext cx="457200" cy="457200"/>
            </a:xfrm>
            <a:prstGeom prst="rect">
              <a:avLst/>
            </a:prstGeom>
          </p:spPr>
        </p:pic>
        <p:pic>
          <p:nvPicPr>
            <p:cNvPr id="70" name="Picture 69">
              <a:extLst>
                <a:ext uri="{FF2B5EF4-FFF2-40B4-BE49-F238E27FC236}">
                  <a16:creationId xmlns:a16="http://schemas.microsoft.com/office/drawing/2014/main" id="{D7FB20E3-24E8-480A-A83D-56C0E8138BE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94547" y="3074273"/>
              <a:ext cx="550634" cy="550634"/>
            </a:xfrm>
            <a:prstGeom prst="rect">
              <a:avLst/>
            </a:prstGeom>
          </p:spPr>
        </p:pic>
        <p:sp>
          <p:nvSpPr>
            <p:cNvPr id="65" name="Block Arc 64">
              <a:extLst>
                <a:ext uri="{FF2B5EF4-FFF2-40B4-BE49-F238E27FC236}">
                  <a16:creationId xmlns:a16="http://schemas.microsoft.com/office/drawing/2014/main" id="{3AE7FD7F-1061-4A66-8DAC-040AF3230DC4}"/>
                </a:ext>
              </a:extLst>
            </p:cNvPr>
            <p:cNvSpPr/>
            <p:nvPr/>
          </p:nvSpPr>
          <p:spPr bwMode="auto">
            <a:xfrm flipV="1">
              <a:off x="8078369" y="2723205"/>
              <a:ext cx="1382990" cy="990600"/>
            </a:xfrm>
            <a:prstGeom prst="blockArc">
              <a:avLst>
                <a:gd name="adj1" fmla="val 11001778"/>
                <a:gd name="adj2" fmla="val 21535435"/>
                <a:gd name="adj3" fmla="val 18895"/>
              </a:avLst>
            </a:prstGeom>
            <a:solidFill>
              <a:schemeClr val="accent2">
                <a:lumMod val="60000"/>
                <a:lumOff val="4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grpSp>
      <p:cxnSp>
        <p:nvCxnSpPr>
          <p:cNvPr id="76" name="Straight Connector 75">
            <a:extLst>
              <a:ext uri="{FF2B5EF4-FFF2-40B4-BE49-F238E27FC236}">
                <a16:creationId xmlns:a16="http://schemas.microsoft.com/office/drawing/2014/main" id="{7DB2D71A-DEE6-4D2F-82E6-B3FC2B59196C}"/>
              </a:ext>
            </a:extLst>
          </p:cNvPr>
          <p:cNvCxnSpPr>
            <a:cxnSpLocks/>
            <a:endCxn id="81" idx="2"/>
          </p:cNvCxnSpPr>
          <p:nvPr/>
        </p:nvCxnSpPr>
        <p:spPr bwMode="auto">
          <a:xfrm flipV="1">
            <a:off x="5856870" y="2361348"/>
            <a:ext cx="875146" cy="513756"/>
          </a:xfrm>
          <a:prstGeom prst="line">
            <a:avLst/>
          </a:prstGeom>
          <a:pattFill prst="pct50">
            <a:fgClr>
              <a:schemeClr val="hlink"/>
            </a:fgClr>
            <a:bgClr>
              <a:srgbClr val="FFFFFF"/>
            </a:bgClr>
          </a:pattFill>
          <a:ln w="19050" cap="flat" cmpd="sng" algn="ctr">
            <a:solidFill>
              <a:srgbClr val="002060"/>
            </a:solidFill>
            <a:prstDash val="solid"/>
            <a:round/>
            <a:headEnd type="none" w="med" len="med"/>
            <a:tailEnd type="none" w="med" len="med"/>
          </a:ln>
          <a:effectLst/>
        </p:spPr>
      </p:cxnSp>
      <p:cxnSp>
        <p:nvCxnSpPr>
          <p:cNvPr id="77" name="Straight Connector 76">
            <a:extLst>
              <a:ext uri="{FF2B5EF4-FFF2-40B4-BE49-F238E27FC236}">
                <a16:creationId xmlns:a16="http://schemas.microsoft.com/office/drawing/2014/main" id="{B47B6978-3EB1-481C-99E8-FB01DA83A4C5}"/>
              </a:ext>
            </a:extLst>
          </p:cNvPr>
          <p:cNvCxnSpPr>
            <a:cxnSpLocks/>
            <a:stCxn id="81" idx="2"/>
          </p:cNvCxnSpPr>
          <p:nvPr/>
        </p:nvCxnSpPr>
        <p:spPr bwMode="auto">
          <a:xfrm>
            <a:off x="6732016" y="2361348"/>
            <a:ext cx="724412" cy="473503"/>
          </a:xfrm>
          <a:prstGeom prst="line">
            <a:avLst/>
          </a:prstGeom>
          <a:pattFill prst="pct50">
            <a:fgClr>
              <a:schemeClr val="hlink"/>
            </a:fgClr>
            <a:bgClr>
              <a:srgbClr val="FFFFFF"/>
            </a:bgClr>
          </a:pattFill>
          <a:ln w="19050" cap="flat" cmpd="sng" algn="ctr">
            <a:solidFill>
              <a:srgbClr val="002060"/>
            </a:solidFill>
            <a:prstDash val="solid"/>
            <a:round/>
            <a:headEnd type="none" w="med" len="med"/>
            <a:tailEnd type="none" w="med" len="med"/>
          </a:ln>
          <a:effectLst/>
        </p:spPr>
      </p:cxnSp>
      <p:sp>
        <p:nvSpPr>
          <p:cNvPr id="80" name="TextBox 79">
            <a:extLst>
              <a:ext uri="{FF2B5EF4-FFF2-40B4-BE49-F238E27FC236}">
                <a16:creationId xmlns:a16="http://schemas.microsoft.com/office/drawing/2014/main" id="{9965AFAD-9CC2-45FD-A836-B027B2C2543C}"/>
              </a:ext>
            </a:extLst>
          </p:cNvPr>
          <p:cNvSpPr txBox="1"/>
          <p:nvPr/>
        </p:nvSpPr>
        <p:spPr>
          <a:xfrm>
            <a:off x="5496156" y="2491742"/>
            <a:ext cx="986748" cy="215444"/>
          </a:xfrm>
          <a:prstGeom prst="rect">
            <a:avLst/>
          </a:prstGeom>
          <a:noFill/>
        </p:spPr>
        <p:txBody>
          <a:bodyPr wrap="square" rtlCol="0">
            <a:spAutoFit/>
          </a:bodyPr>
          <a:lstStyle/>
          <a:p>
            <a:r>
              <a:rPr lang="en-US" sz="800" dirty="0"/>
              <a:t>FALSE</a:t>
            </a:r>
          </a:p>
        </p:txBody>
      </p:sp>
      <p:sp>
        <p:nvSpPr>
          <p:cNvPr id="81" name="TextBox 80">
            <a:extLst>
              <a:ext uri="{FF2B5EF4-FFF2-40B4-BE49-F238E27FC236}">
                <a16:creationId xmlns:a16="http://schemas.microsoft.com/office/drawing/2014/main" id="{B49B3EF7-9596-4216-9902-E63E4E8D93ED}"/>
              </a:ext>
            </a:extLst>
          </p:cNvPr>
          <p:cNvSpPr txBox="1"/>
          <p:nvPr/>
        </p:nvSpPr>
        <p:spPr>
          <a:xfrm>
            <a:off x="6169168" y="2145904"/>
            <a:ext cx="1125696" cy="215444"/>
          </a:xfrm>
          <a:prstGeom prst="rect">
            <a:avLst/>
          </a:prstGeom>
          <a:noFill/>
        </p:spPr>
        <p:txBody>
          <a:bodyPr wrap="square" rtlCol="0">
            <a:spAutoFit/>
          </a:bodyPr>
          <a:lstStyle/>
          <a:p>
            <a:r>
              <a:rPr lang="en-US" sz="800" dirty="0"/>
              <a:t>Is Diameter &gt;= 3cm</a:t>
            </a:r>
          </a:p>
        </p:txBody>
      </p:sp>
      <p:sp>
        <p:nvSpPr>
          <p:cNvPr id="86" name="TextBox 85">
            <a:extLst>
              <a:ext uri="{FF2B5EF4-FFF2-40B4-BE49-F238E27FC236}">
                <a16:creationId xmlns:a16="http://schemas.microsoft.com/office/drawing/2014/main" id="{FE3FCF0D-79BF-4A86-8D95-7EFDAE32953A}"/>
              </a:ext>
            </a:extLst>
          </p:cNvPr>
          <p:cNvSpPr txBox="1"/>
          <p:nvPr/>
        </p:nvSpPr>
        <p:spPr>
          <a:xfrm>
            <a:off x="6923824" y="2496790"/>
            <a:ext cx="986748" cy="215444"/>
          </a:xfrm>
          <a:prstGeom prst="rect">
            <a:avLst/>
          </a:prstGeom>
          <a:noFill/>
        </p:spPr>
        <p:txBody>
          <a:bodyPr wrap="square" rtlCol="0">
            <a:spAutoFit/>
          </a:bodyPr>
          <a:lstStyle/>
          <a:p>
            <a:r>
              <a:rPr lang="en-US" sz="800" dirty="0"/>
              <a:t>TRUE</a:t>
            </a:r>
          </a:p>
        </p:txBody>
      </p:sp>
      <p:sp>
        <p:nvSpPr>
          <p:cNvPr id="87" name="TextBox 86">
            <a:extLst>
              <a:ext uri="{FF2B5EF4-FFF2-40B4-BE49-F238E27FC236}">
                <a16:creationId xmlns:a16="http://schemas.microsoft.com/office/drawing/2014/main" id="{EA799D06-8741-4739-AE70-DE6FC50A84C2}"/>
              </a:ext>
            </a:extLst>
          </p:cNvPr>
          <p:cNvSpPr txBox="1"/>
          <p:nvPr/>
        </p:nvSpPr>
        <p:spPr>
          <a:xfrm>
            <a:off x="7469287" y="3514325"/>
            <a:ext cx="986748" cy="215444"/>
          </a:xfrm>
          <a:prstGeom prst="rect">
            <a:avLst/>
          </a:prstGeom>
          <a:noFill/>
        </p:spPr>
        <p:txBody>
          <a:bodyPr wrap="square" rtlCol="0">
            <a:spAutoFit/>
          </a:bodyPr>
          <a:lstStyle/>
          <a:p>
            <a:r>
              <a:rPr lang="en-US" sz="800" dirty="0"/>
              <a:t>Is color = Orange</a:t>
            </a:r>
          </a:p>
        </p:txBody>
      </p:sp>
      <p:grpSp>
        <p:nvGrpSpPr>
          <p:cNvPr id="113" name="Group 112">
            <a:extLst>
              <a:ext uri="{FF2B5EF4-FFF2-40B4-BE49-F238E27FC236}">
                <a16:creationId xmlns:a16="http://schemas.microsoft.com/office/drawing/2014/main" id="{2750496C-3C2C-44B9-9E83-17BB807816CC}"/>
              </a:ext>
            </a:extLst>
          </p:cNvPr>
          <p:cNvGrpSpPr/>
          <p:nvPr/>
        </p:nvGrpSpPr>
        <p:grpSpPr>
          <a:xfrm>
            <a:off x="6429932" y="3992836"/>
            <a:ext cx="1382990" cy="990600"/>
            <a:chOff x="6540778" y="4157048"/>
            <a:chExt cx="1382990" cy="990600"/>
          </a:xfrm>
        </p:grpSpPr>
        <p:pic>
          <p:nvPicPr>
            <p:cNvPr id="91" name="Picture 90">
              <a:extLst>
                <a:ext uri="{FF2B5EF4-FFF2-40B4-BE49-F238E27FC236}">
                  <a16:creationId xmlns:a16="http://schemas.microsoft.com/office/drawing/2014/main" id="{15BFDD41-354F-4CB2-B55A-EF013870ED7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48510" y="4341059"/>
              <a:ext cx="457200" cy="457200"/>
            </a:xfrm>
            <a:prstGeom prst="rect">
              <a:avLst/>
            </a:prstGeom>
          </p:spPr>
        </p:pic>
        <p:pic>
          <p:nvPicPr>
            <p:cNvPr id="93" name="Picture 92">
              <a:extLst>
                <a:ext uri="{FF2B5EF4-FFF2-40B4-BE49-F238E27FC236}">
                  <a16:creationId xmlns:a16="http://schemas.microsoft.com/office/drawing/2014/main" id="{780FE52C-85C9-423B-BAD7-20FE070E47A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13128" y="4457640"/>
              <a:ext cx="457200" cy="457200"/>
            </a:xfrm>
            <a:prstGeom prst="rect">
              <a:avLst/>
            </a:prstGeom>
          </p:spPr>
        </p:pic>
        <p:pic>
          <p:nvPicPr>
            <p:cNvPr id="102" name="Picture 101">
              <a:extLst>
                <a:ext uri="{FF2B5EF4-FFF2-40B4-BE49-F238E27FC236}">
                  <a16:creationId xmlns:a16="http://schemas.microsoft.com/office/drawing/2014/main" id="{E9D109BA-F9D0-40A7-9CE0-07E39B423D6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09211" y="4457640"/>
              <a:ext cx="457200" cy="457200"/>
            </a:xfrm>
            <a:prstGeom prst="rect">
              <a:avLst/>
            </a:prstGeom>
          </p:spPr>
        </p:pic>
        <p:pic>
          <p:nvPicPr>
            <p:cNvPr id="103" name="Picture 102">
              <a:extLst>
                <a:ext uri="{FF2B5EF4-FFF2-40B4-BE49-F238E27FC236}">
                  <a16:creationId xmlns:a16="http://schemas.microsoft.com/office/drawing/2014/main" id="{B8FFE6B6-7626-432F-9432-FE4C4CB35A4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60833" y="4561879"/>
              <a:ext cx="457200" cy="457200"/>
            </a:xfrm>
            <a:prstGeom prst="rect">
              <a:avLst/>
            </a:prstGeom>
          </p:spPr>
        </p:pic>
        <p:sp>
          <p:nvSpPr>
            <p:cNvPr id="95" name="Block Arc 94">
              <a:extLst>
                <a:ext uri="{FF2B5EF4-FFF2-40B4-BE49-F238E27FC236}">
                  <a16:creationId xmlns:a16="http://schemas.microsoft.com/office/drawing/2014/main" id="{7B5D4B15-1754-472D-A52D-4B6AC650827B}"/>
                </a:ext>
              </a:extLst>
            </p:cNvPr>
            <p:cNvSpPr/>
            <p:nvPr/>
          </p:nvSpPr>
          <p:spPr bwMode="auto">
            <a:xfrm flipV="1">
              <a:off x="6540778" y="4157048"/>
              <a:ext cx="1382990" cy="990600"/>
            </a:xfrm>
            <a:prstGeom prst="blockArc">
              <a:avLst>
                <a:gd name="adj1" fmla="val 11001778"/>
                <a:gd name="adj2" fmla="val 21535435"/>
                <a:gd name="adj3" fmla="val 18895"/>
              </a:avLst>
            </a:prstGeom>
            <a:solidFill>
              <a:schemeClr val="accent2">
                <a:lumMod val="60000"/>
                <a:lumOff val="4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grpSp>
      <p:grpSp>
        <p:nvGrpSpPr>
          <p:cNvPr id="115" name="Group 114">
            <a:extLst>
              <a:ext uri="{FF2B5EF4-FFF2-40B4-BE49-F238E27FC236}">
                <a16:creationId xmlns:a16="http://schemas.microsoft.com/office/drawing/2014/main" id="{72B01E8E-C138-417D-AF3A-0521E7C12CD7}"/>
              </a:ext>
            </a:extLst>
          </p:cNvPr>
          <p:cNvGrpSpPr/>
          <p:nvPr/>
        </p:nvGrpSpPr>
        <p:grpSpPr>
          <a:xfrm>
            <a:off x="8289963" y="3973740"/>
            <a:ext cx="1382990" cy="990600"/>
            <a:chOff x="8400809" y="4137952"/>
            <a:chExt cx="1382990" cy="990600"/>
          </a:xfrm>
        </p:grpSpPr>
        <p:pic>
          <p:nvPicPr>
            <p:cNvPr id="105" name="Picture 104">
              <a:extLst>
                <a:ext uri="{FF2B5EF4-FFF2-40B4-BE49-F238E27FC236}">
                  <a16:creationId xmlns:a16="http://schemas.microsoft.com/office/drawing/2014/main" id="{75A5B8DB-41DD-4608-BFB1-A742213320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29869" y="4247625"/>
              <a:ext cx="550634" cy="550634"/>
            </a:xfrm>
            <a:prstGeom prst="rect">
              <a:avLst/>
            </a:prstGeom>
          </p:spPr>
        </p:pic>
        <p:grpSp>
          <p:nvGrpSpPr>
            <p:cNvPr id="114" name="Group 113">
              <a:extLst>
                <a:ext uri="{FF2B5EF4-FFF2-40B4-BE49-F238E27FC236}">
                  <a16:creationId xmlns:a16="http://schemas.microsoft.com/office/drawing/2014/main" id="{F51204E0-8FAC-46C7-94D4-509D5B23044C}"/>
                </a:ext>
              </a:extLst>
            </p:cNvPr>
            <p:cNvGrpSpPr/>
            <p:nvPr/>
          </p:nvGrpSpPr>
          <p:grpSpPr>
            <a:xfrm>
              <a:off x="8400809" y="4137952"/>
              <a:ext cx="1382990" cy="990600"/>
              <a:chOff x="8400809" y="4137952"/>
              <a:chExt cx="1382990" cy="990600"/>
            </a:xfrm>
          </p:grpSpPr>
          <p:pic>
            <p:nvPicPr>
              <p:cNvPr id="98" name="Picture 97">
                <a:extLst>
                  <a:ext uri="{FF2B5EF4-FFF2-40B4-BE49-F238E27FC236}">
                    <a16:creationId xmlns:a16="http://schemas.microsoft.com/office/drawing/2014/main" id="{AF0377DE-DD45-40BA-BCCB-980EA4E64EC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41670" y="4425238"/>
                <a:ext cx="550634" cy="550634"/>
              </a:xfrm>
              <a:prstGeom prst="rect">
                <a:avLst/>
              </a:prstGeom>
            </p:spPr>
          </p:pic>
          <p:pic>
            <p:nvPicPr>
              <p:cNvPr id="100" name="Picture 99">
                <a:extLst>
                  <a:ext uri="{FF2B5EF4-FFF2-40B4-BE49-F238E27FC236}">
                    <a16:creationId xmlns:a16="http://schemas.microsoft.com/office/drawing/2014/main" id="{885A3195-1CFC-4E2C-AA76-EFD6E9E2410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16987" y="4489020"/>
                <a:ext cx="550634" cy="550634"/>
              </a:xfrm>
              <a:prstGeom prst="rect">
                <a:avLst/>
              </a:prstGeom>
            </p:spPr>
          </p:pic>
          <p:pic>
            <p:nvPicPr>
              <p:cNvPr id="104" name="Picture 103">
                <a:extLst>
                  <a:ext uri="{FF2B5EF4-FFF2-40B4-BE49-F238E27FC236}">
                    <a16:creationId xmlns:a16="http://schemas.microsoft.com/office/drawing/2014/main" id="{2FB0B32A-EA51-4137-8ECA-AE237B47CD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8068" y="4431121"/>
                <a:ext cx="550634" cy="550634"/>
              </a:xfrm>
              <a:prstGeom prst="rect">
                <a:avLst/>
              </a:prstGeom>
            </p:spPr>
          </p:pic>
          <p:sp>
            <p:nvSpPr>
              <p:cNvPr id="101" name="Block Arc 100">
                <a:extLst>
                  <a:ext uri="{FF2B5EF4-FFF2-40B4-BE49-F238E27FC236}">
                    <a16:creationId xmlns:a16="http://schemas.microsoft.com/office/drawing/2014/main" id="{8A38F72C-EF7A-4C89-8BA5-C8EBB58171E6}"/>
                  </a:ext>
                </a:extLst>
              </p:cNvPr>
              <p:cNvSpPr/>
              <p:nvPr/>
            </p:nvSpPr>
            <p:spPr bwMode="auto">
              <a:xfrm flipV="1">
                <a:off x="8400809" y="4137952"/>
                <a:ext cx="1382990" cy="990600"/>
              </a:xfrm>
              <a:prstGeom prst="blockArc">
                <a:avLst>
                  <a:gd name="adj1" fmla="val 11001778"/>
                  <a:gd name="adj2" fmla="val 21535435"/>
                  <a:gd name="adj3" fmla="val 18895"/>
                </a:avLst>
              </a:prstGeom>
              <a:solidFill>
                <a:schemeClr val="accent2">
                  <a:lumMod val="60000"/>
                  <a:lumOff val="4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grpSp>
      </p:grpSp>
      <p:cxnSp>
        <p:nvCxnSpPr>
          <p:cNvPr id="107" name="Straight Connector 106">
            <a:extLst>
              <a:ext uri="{FF2B5EF4-FFF2-40B4-BE49-F238E27FC236}">
                <a16:creationId xmlns:a16="http://schemas.microsoft.com/office/drawing/2014/main" id="{5529080A-0AF1-4812-AEFC-1B8DDCA533FE}"/>
              </a:ext>
            </a:extLst>
          </p:cNvPr>
          <p:cNvCxnSpPr>
            <a:stCxn id="87" idx="2"/>
          </p:cNvCxnSpPr>
          <p:nvPr/>
        </p:nvCxnSpPr>
        <p:spPr bwMode="auto">
          <a:xfrm flipH="1">
            <a:off x="7478305" y="3729769"/>
            <a:ext cx="484356" cy="531257"/>
          </a:xfrm>
          <a:prstGeom prst="line">
            <a:avLst/>
          </a:prstGeom>
          <a:pattFill prst="pct50">
            <a:fgClr>
              <a:schemeClr val="hlink"/>
            </a:fgClr>
            <a:bgClr>
              <a:srgbClr val="FFFFFF"/>
            </a:bgClr>
          </a:pattFill>
          <a:ln w="19050" cap="flat" cmpd="sng" algn="ctr">
            <a:solidFill>
              <a:srgbClr val="002060"/>
            </a:solidFill>
            <a:prstDash val="solid"/>
            <a:round/>
            <a:headEnd type="none" w="med" len="med"/>
            <a:tailEnd type="none" w="med" len="med"/>
          </a:ln>
          <a:effectLst/>
        </p:spPr>
      </p:cxnSp>
      <p:cxnSp>
        <p:nvCxnSpPr>
          <p:cNvPr id="109" name="Straight Connector 108">
            <a:extLst>
              <a:ext uri="{FF2B5EF4-FFF2-40B4-BE49-F238E27FC236}">
                <a16:creationId xmlns:a16="http://schemas.microsoft.com/office/drawing/2014/main" id="{19411456-B536-4B04-B34B-90625199D8EE}"/>
              </a:ext>
            </a:extLst>
          </p:cNvPr>
          <p:cNvCxnSpPr>
            <a:stCxn id="87" idx="2"/>
          </p:cNvCxnSpPr>
          <p:nvPr/>
        </p:nvCxnSpPr>
        <p:spPr bwMode="auto">
          <a:xfrm>
            <a:off x="7962661" y="3729769"/>
            <a:ext cx="519138" cy="475247"/>
          </a:xfrm>
          <a:prstGeom prst="line">
            <a:avLst/>
          </a:prstGeom>
          <a:pattFill prst="pct50">
            <a:fgClr>
              <a:schemeClr val="hlink"/>
            </a:fgClr>
            <a:bgClr>
              <a:srgbClr val="FFFFFF"/>
            </a:bgClr>
          </a:pattFill>
          <a:ln w="19050" cap="flat" cmpd="sng" algn="ctr">
            <a:solidFill>
              <a:srgbClr val="002060"/>
            </a:solidFill>
            <a:prstDash val="solid"/>
            <a:round/>
            <a:headEnd type="none" w="med" len="med"/>
            <a:tailEnd type="none" w="med" len="med"/>
          </a:ln>
          <a:effectLst/>
        </p:spPr>
      </p:cxnSp>
      <p:sp>
        <p:nvSpPr>
          <p:cNvPr id="110" name="TextBox 109">
            <a:extLst>
              <a:ext uri="{FF2B5EF4-FFF2-40B4-BE49-F238E27FC236}">
                <a16:creationId xmlns:a16="http://schemas.microsoft.com/office/drawing/2014/main" id="{A74EEA81-6855-44B7-B317-9FB050A66094}"/>
              </a:ext>
            </a:extLst>
          </p:cNvPr>
          <p:cNvSpPr txBox="1"/>
          <p:nvPr/>
        </p:nvSpPr>
        <p:spPr>
          <a:xfrm>
            <a:off x="7022647" y="3859670"/>
            <a:ext cx="986748" cy="215444"/>
          </a:xfrm>
          <a:prstGeom prst="rect">
            <a:avLst/>
          </a:prstGeom>
          <a:noFill/>
        </p:spPr>
        <p:txBody>
          <a:bodyPr wrap="square" rtlCol="0">
            <a:spAutoFit/>
          </a:bodyPr>
          <a:lstStyle/>
          <a:p>
            <a:r>
              <a:rPr lang="en-US" sz="800" dirty="0"/>
              <a:t>TRUE</a:t>
            </a:r>
          </a:p>
        </p:txBody>
      </p:sp>
      <p:sp>
        <p:nvSpPr>
          <p:cNvPr id="111" name="TextBox 110">
            <a:extLst>
              <a:ext uri="{FF2B5EF4-FFF2-40B4-BE49-F238E27FC236}">
                <a16:creationId xmlns:a16="http://schemas.microsoft.com/office/drawing/2014/main" id="{BCF0596F-4266-47A9-87D1-976CB243DA03}"/>
              </a:ext>
            </a:extLst>
          </p:cNvPr>
          <p:cNvSpPr txBox="1"/>
          <p:nvPr/>
        </p:nvSpPr>
        <p:spPr>
          <a:xfrm>
            <a:off x="8020474" y="3866018"/>
            <a:ext cx="986748" cy="215444"/>
          </a:xfrm>
          <a:prstGeom prst="rect">
            <a:avLst/>
          </a:prstGeom>
          <a:noFill/>
        </p:spPr>
        <p:txBody>
          <a:bodyPr wrap="square" rtlCol="0">
            <a:spAutoFit/>
          </a:bodyPr>
          <a:lstStyle/>
          <a:p>
            <a:r>
              <a:rPr lang="en-US" sz="800" dirty="0"/>
              <a:t>FALSE</a:t>
            </a:r>
          </a:p>
        </p:txBody>
      </p:sp>
      <p:sp>
        <p:nvSpPr>
          <p:cNvPr id="116" name="Arrow: Right 115">
            <a:extLst>
              <a:ext uri="{FF2B5EF4-FFF2-40B4-BE49-F238E27FC236}">
                <a16:creationId xmlns:a16="http://schemas.microsoft.com/office/drawing/2014/main" id="{4852B413-2BB7-4674-9CF6-3A1BF11BA27C}"/>
              </a:ext>
            </a:extLst>
          </p:cNvPr>
          <p:cNvSpPr/>
          <p:nvPr/>
        </p:nvSpPr>
        <p:spPr bwMode="auto">
          <a:xfrm>
            <a:off x="3579397" y="2305409"/>
            <a:ext cx="730651" cy="625634"/>
          </a:xfrm>
          <a:prstGeom prst="rightArrow">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900" b="0" dirty="0">
                <a:solidFill>
                  <a:schemeClr val="bg1"/>
                </a:solidFill>
                <a:latin typeface="+mn-lt"/>
                <a:ea typeface="+mn-ea"/>
                <a:cs typeface="+mn-cs"/>
              </a:rPr>
              <a:t>Example</a:t>
            </a:r>
          </a:p>
        </p:txBody>
      </p:sp>
      <p:sp>
        <p:nvSpPr>
          <p:cNvPr id="117" name="TextBox 116">
            <a:extLst>
              <a:ext uri="{FF2B5EF4-FFF2-40B4-BE49-F238E27FC236}">
                <a16:creationId xmlns:a16="http://schemas.microsoft.com/office/drawing/2014/main" id="{25EF1093-E960-4464-BA8C-D58BBD6A6D4D}"/>
              </a:ext>
            </a:extLst>
          </p:cNvPr>
          <p:cNvSpPr txBox="1"/>
          <p:nvPr/>
        </p:nvSpPr>
        <p:spPr>
          <a:xfrm>
            <a:off x="6091413" y="5081182"/>
            <a:ext cx="2773784" cy="215444"/>
          </a:xfrm>
          <a:prstGeom prst="rect">
            <a:avLst/>
          </a:prstGeom>
          <a:noFill/>
        </p:spPr>
        <p:txBody>
          <a:bodyPr wrap="square" rtlCol="0">
            <a:spAutoFit/>
          </a:bodyPr>
          <a:lstStyle/>
          <a:p>
            <a:r>
              <a:rPr lang="en-US" sz="800" i="1" dirty="0"/>
              <a:t>Courtesy: Simplilearn. Absolutely love this example</a:t>
            </a:r>
          </a:p>
        </p:txBody>
      </p:sp>
      <p:sp>
        <p:nvSpPr>
          <p:cNvPr id="118" name="Rectangle: Rounded Corners 117">
            <a:extLst>
              <a:ext uri="{FF2B5EF4-FFF2-40B4-BE49-F238E27FC236}">
                <a16:creationId xmlns:a16="http://schemas.microsoft.com/office/drawing/2014/main" id="{D53F9C91-DCDD-4B74-B2F4-824C1A6F96BA}"/>
              </a:ext>
            </a:extLst>
          </p:cNvPr>
          <p:cNvSpPr/>
          <p:nvPr/>
        </p:nvSpPr>
        <p:spPr bwMode="auto">
          <a:xfrm>
            <a:off x="459370" y="5660528"/>
            <a:ext cx="9250886" cy="787329"/>
          </a:xfrm>
          <a:prstGeom prst="roundRect">
            <a:avLst/>
          </a:prstGeom>
          <a:solidFill>
            <a:srgbClr val="D8CBCB"/>
          </a:solidFill>
          <a:ln w="19050">
            <a:solidFill>
              <a:srgbClr val="800000"/>
            </a:solidFill>
            <a:prstDash val="sysDash"/>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b="1" dirty="0">
                <a:solidFill>
                  <a:schemeClr val="tx1"/>
                </a:solidFill>
                <a:latin typeface="+mn-lt"/>
                <a:ea typeface="+mn-ea"/>
                <a:cs typeface="+mn-cs"/>
              </a:rPr>
              <a:t>Splitting of Node takes place based on ‘information gain’ which is measure of decrease in ‘entropy / randomness’ available in the node. The splittin</a:t>
            </a:r>
            <a:r>
              <a:rPr lang="en-US" b="1" dirty="0">
                <a:solidFill>
                  <a:schemeClr val="tx1"/>
                </a:solidFill>
              </a:rPr>
              <a:t>g of data which leads to maximum information gain is used as reason for splitting.</a:t>
            </a:r>
            <a:r>
              <a:rPr lang="en-US" b="1" dirty="0">
                <a:solidFill>
                  <a:schemeClr val="tx1"/>
                </a:solidFill>
                <a:latin typeface="+mn-lt"/>
                <a:ea typeface="+mn-ea"/>
                <a:cs typeface="+mn-cs"/>
              </a:rPr>
              <a:t> This is also know as splitting based on the ‘homogeneity’ of the node.</a:t>
            </a:r>
          </a:p>
        </p:txBody>
      </p:sp>
    </p:spTree>
    <p:extLst>
      <p:ext uri="{BB962C8B-B14F-4D97-AF65-F5344CB8AC3E}">
        <p14:creationId xmlns:p14="http://schemas.microsoft.com/office/powerpoint/2010/main" val="179735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500"/>
                                        <p:tgtEl>
                                          <p:spTgt spid="2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fade">
                                      <p:cBhvr>
                                        <p:cTn id="26" dur="500"/>
                                        <p:tgtEl>
                                          <p:spTgt spid="36"/>
                                        </p:tgtEl>
                                      </p:cBhvr>
                                    </p:animEffect>
                                  </p:childTnLst>
                                </p:cTn>
                              </p:par>
                              <p:par>
                                <p:cTn id="27" presetID="10"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par>
                                <p:cTn id="30" presetID="10" presetClass="entr" presetSubtype="0"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par>
                                <p:cTn id="33" presetID="10"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500"/>
                                        <p:tgtEl>
                                          <p:spTgt spid="3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500"/>
                                        <p:tgtEl>
                                          <p:spTgt spid="3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fade">
                                      <p:cBhvr>
                                        <p:cTn id="58" dur="500"/>
                                        <p:tgtEl>
                                          <p:spTgt spid="3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fade">
                                      <p:cBhvr>
                                        <p:cTn id="61" dur="500"/>
                                        <p:tgtEl>
                                          <p:spTgt spid="40"/>
                                        </p:tgtEl>
                                      </p:cBhvr>
                                    </p:animEffect>
                                  </p:childTnLst>
                                </p:cTn>
                              </p:par>
                              <p:par>
                                <p:cTn id="62" presetID="10" presetClass="entr" presetSubtype="0" fill="hold"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500"/>
                                        <p:tgtEl>
                                          <p:spTgt spid="24"/>
                                        </p:tgtEl>
                                      </p:cBhvr>
                                    </p:animEffect>
                                  </p:childTnLst>
                                </p:cTn>
                              </p:par>
                              <p:par>
                                <p:cTn id="65" presetID="10" presetClass="entr" presetSubtype="0"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500"/>
                                        <p:tgtEl>
                                          <p:spTgt spid="22"/>
                                        </p:tgtEl>
                                      </p:cBhvr>
                                    </p:animEffect>
                                  </p:childTnLst>
                                </p:cTn>
                              </p:par>
                              <p:par>
                                <p:cTn id="68" presetID="10" presetClass="entr" presetSubtype="0" fill="hold" nodeType="with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fade">
                                      <p:cBhvr>
                                        <p:cTn id="70" dur="500"/>
                                        <p:tgtEl>
                                          <p:spTgt spid="26"/>
                                        </p:tgtEl>
                                      </p:cBhvr>
                                    </p:animEffect>
                                  </p:childTnLst>
                                </p:cTn>
                              </p:par>
                              <p:par>
                                <p:cTn id="71" presetID="10" presetClass="entr" presetSubtype="0" fill="hold" nodeType="withEffect">
                                  <p:stCondLst>
                                    <p:cond delay="0"/>
                                  </p:stCondLst>
                                  <p:childTnLst>
                                    <p:set>
                                      <p:cBhvr>
                                        <p:cTn id="72" dur="1" fill="hold">
                                          <p:stCondLst>
                                            <p:cond delay="0"/>
                                          </p:stCondLst>
                                        </p:cTn>
                                        <p:tgtEl>
                                          <p:spTgt spid="28"/>
                                        </p:tgtEl>
                                        <p:attrNameLst>
                                          <p:attrName>style.visibility</p:attrName>
                                        </p:attrNameLst>
                                      </p:cBhvr>
                                      <p:to>
                                        <p:strVal val="visible"/>
                                      </p:to>
                                    </p:set>
                                    <p:animEffect transition="in" filter="fade">
                                      <p:cBhvr>
                                        <p:cTn id="73" dur="500"/>
                                        <p:tgtEl>
                                          <p:spTgt spid="2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4"/>
                                        </p:tgtEl>
                                        <p:attrNameLst>
                                          <p:attrName>style.visibility</p:attrName>
                                        </p:attrNameLst>
                                      </p:cBhvr>
                                      <p:to>
                                        <p:strVal val="visible"/>
                                      </p:to>
                                    </p:set>
                                    <p:animEffect transition="in" filter="fade">
                                      <p:cBhvr>
                                        <p:cTn id="76" dur="500"/>
                                        <p:tgtEl>
                                          <p:spTgt spid="34"/>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fade">
                                      <p:cBhvr>
                                        <p:cTn id="79" dur="500"/>
                                        <p:tgtEl>
                                          <p:spTgt spid="31"/>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116"/>
                                        </p:tgtEl>
                                        <p:attrNameLst>
                                          <p:attrName>style.visibility</p:attrName>
                                        </p:attrNameLst>
                                      </p:cBhvr>
                                      <p:to>
                                        <p:strVal val="visible"/>
                                      </p:to>
                                    </p:set>
                                    <p:animEffect transition="in" filter="fade">
                                      <p:cBhvr>
                                        <p:cTn id="84" dur="500"/>
                                        <p:tgtEl>
                                          <p:spTgt spid="116"/>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61"/>
                                        </p:tgtEl>
                                        <p:attrNameLst>
                                          <p:attrName>style.visibility</p:attrName>
                                        </p:attrNameLst>
                                      </p:cBhvr>
                                      <p:to>
                                        <p:strVal val="visible"/>
                                      </p:to>
                                    </p:set>
                                    <p:animEffect transition="in" filter="fade">
                                      <p:cBhvr>
                                        <p:cTn id="89" dur="500"/>
                                        <p:tgtEl>
                                          <p:spTgt spid="61"/>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81"/>
                                        </p:tgtEl>
                                        <p:attrNameLst>
                                          <p:attrName>style.visibility</p:attrName>
                                        </p:attrNameLst>
                                      </p:cBhvr>
                                      <p:to>
                                        <p:strVal val="visible"/>
                                      </p:to>
                                    </p:set>
                                    <p:animEffect transition="in" filter="fade">
                                      <p:cBhvr>
                                        <p:cTn id="94" dur="500"/>
                                        <p:tgtEl>
                                          <p:spTgt spid="81"/>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80"/>
                                        </p:tgtEl>
                                        <p:attrNameLst>
                                          <p:attrName>style.visibility</p:attrName>
                                        </p:attrNameLst>
                                      </p:cBhvr>
                                      <p:to>
                                        <p:strVal val="visible"/>
                                      </p:to>
                                    </p:set>
                                    <p:animEffect transition="in" filter="fade">
                                      <p:cBhvr>
                                        <p:cTn id="99" dur="500"/>
                                        <p:tgtEl>
                                          <p:spTgt spid="80"/>
                                        </p:tgtEl>
                                      </p:cBhvr>
                                    </p:animEffect>
                                  </p:childTnLst>
                                </p:cTn>
                              </p:par>
                              <p:par>
                                <p:cTn id="100" presetID="10" presetClass="entr" presetSubtype="0" fill="hold" nodeType="withEffect">
                                  <p:stCondLst>
                                    <p:cond delay="0"/>
                                  </p:stCondLst>
                                  <p:childTnLst>
                                    <p:set>
                                      <p:cBhvr>
                                        <p:cTn id="101" dur="1" fill="hold">
                                          <p:stCondLst>
                                            <p:cond delay="0"/>
                                          </p:stCondLst>
                                        </p:cTn>
                                        <p:tgtEl>
                                          <p:spTgt spid="76"/>
                                        </p:tgtEl>
                                        <p:attrNameLst>
                                          <p:attrName>style.visibility</p:attrName>
                                        </p:attrNameLst>
                                      </p:cBhvr>
                                      <p:to>
                                        <p:strVal val="visible"/>
                                      </p:to>
                                    </p:set>
                                    <p:animEffect transition="in" filter="fade">
                                      <p:cBhvr>
                                        <p:cTn id="102" dur="500"/>
                                        <p:tgtEl>
                                          <p:spTgt spid="76"/>
                                        </p:tgtEl>
                                      </p:cBhvr>
                                    </p:animEffect>
                                  </p:childTnLst>
                                </p:cTn>
                              </p:par>
                              <p:par>
                                <p:cTn id="103" presetID="10" presetClass="entr" presetSubtype="0" fill="hold" nodeType="withEffect">
                                  <p:stCondLst>
                                    <p:cond delay="0"/>
                                  </p:stCondLst>
                                  <p:childTnLst>
                                    <p:set>
                                      <p:cBhvr>
                                        <p:cTn id="104" dur="1" fill="hold">
                                          <p:stCondLst>
                                            <p:cond delay="0"/>
                                          </p:stCondLst>
                                        </p:cTn>
                                        <p:tgtEl>
                                          <p:spTgt spid="72"/>
                                        </p:tgtEl>
                                        <p:attrNameLst>
                                          <p:attrName>style.visibility</p:attrName>
                                        </p:attrNameLst>
                                      </p:cBhvr>
                                      <p:to>
                                        <p:strVal val="visible"/>
                                      </p:to>
                                    </p:set>
                                    <p:animEffect transition="in" filter="fade">
                                      <p:cBhvr>
                                        <p:cTn id="105" dur="500"/>
                                        <p:tgtEl>
                                          <p:spTgt spid="72"/>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86"/>
                                        </p:tgtEl>
                                        <p:attrNameLst>
                                          <p:attrName>style.visibility</p:attrName>
                                        </p:attrNameLst>
                                      </p:cBhvr>
                                      <p:to>
                                        <p:strVal val="visible"/>
                                      </p:to>
                                    </p:set>
                                    <p:animEffect transition="in" filter="fade">
                                      <p:cBhvr>
                                        <p:cTn id="110" dur="500"/>
                                        <p:tgtEl>
                                          <p:spTgt spid="86"/>
                                        </p:tgtEl>
                                      </p:cBhvr>
                                    </p:animEffect>
                                  </p:childTnLst>
                                </p:cTn>
                              </p:par>
                              <p:par>
                                <p:cTn id="111" presetID="10" presetClass="entr" presetSubtype="0" fill="hold" nodeType="withEffect">
                                  <p:stCondLst>
                                    <p:cond delay="0"/>
                                  </p:stCondLst>
                                  <p:childTnLst>
                                    <p:set>
                                      <p:cBhvr>
                                        <p:cTn id="112" dur="1" fill="hold">
                                          <p:stCondLst>
                                            <p:cond delay="0"/>
                                          </p:stCondLst>
                                        </p:cTn>
                                        <p:tgtEl>
                                          <p:spTgt spid="77"/>
                                        </p:tgtEl>
                                        <p:attrNameLst>
                                          <p:attrName>style.visibility</p:attrName>
                                        </p:attrNameLst>
                                      </p:cBhvr>
                                      <p:to>
                                        <p:strVal val="visible"/>
                                      </p:to>
                                    </p:set>
                                    <p:animEffect transition="in" filter="fade">
                                      <p:cBhvr>
                                        <p:cTn id="113" dur="500"/>
                                        <p:tgtEl>
                                          <p:spTgt spid="77"/>
                                        </p:tgtEl>
                                      </p:cBhvr>
                                    </p:animEffect>
                                  </p:childTnLst>
                                </p:cTn>
                              </p:par>
                              <p:par>
                                <p:cTn id="114" presetID="10" presetClass="entr" presetSubtype="0" fill="hold" nodeType="withEffect">
                                  <p:stCondLst>
                                    <p:cond delay="0"/>
                                  </p:stCondLst>
                                  <p:childTnLst>
                                    <p:set>
                                      <p:cBhvr>
                                        <p:cTn id="115" dur="1" fill="hold">
                                          <p:stCondLst>
                                            <p:cond delay="0"/>
                                          </p:stCondLst>
                                        </p:cTn>
                                        <p:tgtEl>
                                          <p:spTgt spid="73"/>
                                        </p:tgtEl>
                                        <p:attrNameLst>
                                          <p:attrName>style.visibility</p:attrName>
                                        </p:attrNameLst>
                                      </p:cBhvr>
                                      <p:to>
                                        <p:strVal val="visible"/>
                                      </p:to>
                                    </p:set>
                                    <p:animEffect transition="in" filter="fade">
                                      <p:cBhvr>
                                        <p:cTn id="116" dur="500"/>
                                        <p:tgtEl>
                                          <p:spTgt spid="73"/>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87"/>
                                        </p:tgtEl>
                                        <p:attrNameLst>
                                          <p:attrName>style.visibility</p:attrName>
                                        </p:attrNameLst>
                                      </p:cBhvr>
                                      <p:to>
                                        <p:strVal val="visible"/>
                                      </p:to>
                                    </p:set>
                                    <p:animEffect transition="in" filter="fade">
                                      <p:cBhvr>
                                        <p:cTn id="121" dur="500"/>
                                        <p:tgtEl>
                                          <p:spTgt spid="87"/>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110"/>
                                        </p:tgtEl>
                                        <p:attrNameLst>
                                          <p:attrName>style.visibility</p:attrName>
                                        </p:attrNameLst>
                                      </p:cBhvr>
                                      <p:to>
                                        <p:strVal val="visible"/>
                                      </p:to>
                                    </p:set>
                                    <p:animEffect transition="in" filter="fade">
                                      <p:cBhvr>
                                        <p:cTn id="126" dur="500"/>
                                        <p:tgtEl>
                                          <p:spTgt spid="110"/>
                                        </p:tgtEl>
                                      </p:cBhvr>
                                    </p:animEffect>
                                  </p:childTnLst>
                                </p:cTn>
                              </p:par>
                              <p:par>
                                <p:cTn id="127" presetID="10" presetClass="entr" presetSubtype="0" fill="hold" nodeType="withEffect">
                                  <p:stCondLst>
                                    <p:cond delay="0"/>
                                  </p:stCondLst>
                                  <p:childTnLst>
                                    <p:set>
                                      <p:cBhvr>
                                        <p:cTn id="128" dur="1" fill="hold">
                                          <p:stCondLst>
                                            <p:cond delay="0"/>
                                          </p:stCondLst>
                                        </p:cTn>
                                        <p:tgtEl>
                                          <p:spTgt spid="107"/>
                                        </p:tgtEl>
                                        <p:attrNameLst>
                                          <p:attrName>style.visibility</p:attrName>
                                        </p:attrNameLst>
                                      </p:cBhvr>
                                      <p:to>
                                        <p:strVal val="visible"/>
                                      </p:to>
                                    </p:set>
                                    <p:animEffect transition="in" filter="fade">
                                      <p:cBhvr>
                                        <p:cTn id="129" dur="500"/>
                                        <p:tgtEl>
                                          <p:spTgt spid="107"/>
                                        </p:tgtEl>
                                      </p:cBhvr>
                                    </p:animEffect>
                                  </p:childTnLst>
                                </p:cTn>
                              </p:par>
                              <p:par>
                                <p:cTn id="130" presetID="10" presetClass="entr" presetSubtype="0" fill="hold" nodeType="withEffect">
                                  <p:stCondLst>
                                    <p:cond delay="0"/>
                                  </p:stCondLst>
                                  <p:childTnLst>
                                    <p:set>
                                      <p:cBhvr>
                                        <p:cTn id="131" dur="1" fill="hold">
                                          <p:stCondLst>
                                            <p:cond delay="0"/>
                                          </p:stCondLst>
                                        </p:cTn>
                                        <p:tgtEl>
                                          <p:spTgt spid="113"/>
                                        </p:tgtEl>
                                        <p:attrNameLst>
                                          <p:attrName>style.visibility</p:attrName>
                                        </p:attrNameLst>
                                      </p:cBhvr>
                                      <p:to>
                                        <p:strVal val="visible"/>
                                      </p:to>
                                    </p:set>
                                    <p:animEffect transition="in" filter="fade">
                                      <p:cBhvr>
                                        <p:cTn id="132" dur="500"/>
                                        <p:tgtEl>
                                          <p:spTgt spid="113"/>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111"/>
                                        </p:tgtEl>
                                        <p:attrNameLst>
                                          <p:attrName>style.visibility</p:attrName>
                                        </p:attrNameLst>
                                      </p:cBhvr>
                                      <p:to>
                                        <p:strVal val="visible"/>
                                      </p:to>
                                    </p:set>
                                    <p:animEffect transition="in" filter="fade">
                                      <p:cBhvr>
                                        <p:cTn id="137" dur="500"/>
                                        <p:tgtEl>
                                          <p:spTgt spid="111"/>
                                        </p:tgtEl>
                                      </p:cBhvr>
                                    </p:animEffect>
                                  </p:childTnLst>
                                </p:cTn>
                              </p:par>
                              <p:par>
                                <p:cTn id="138" presetID="10" presetClass="entr" presetSubtype="0" fill="hold" nodeType="withEffect">
                                  <p:stCondLst>
                                    <p:cond delay="0"/>
                                  </p:stCondLst>
                                  <p:childTnLst>
                                    <p:set>
                                      <p:cBhvr>
                                        <p:cTn id="139" dur="1" fill="hold">
                                          <p:stCondLst>
                                            <p:cond delay="0"/>
                                          </p:stCondLst>
                                        </p:cTn>
                                        <p:tgtEl>
                                          <p:spTgt spid="109"/>
                                        </p:tgtEl>
                                        <p:attrNameLst>
                                          <p:attrName>style.visibility</p:attrName>
                                        </p:attrNameLst>
                                      </p:cBhvr>
                                      <p:to>
                                        <p:strVal val="visible"/>
                                      </p:to>
                                    </p:set>
                                    <p:animEffect transition="in" filter="fade">
                                      <p:cBhvr>
                                        <p:cTn id="140" dur="500"/>
                                        <p:tgtEl>
                                          <p:spTgt spid="109"/>
                                        </p:tgtEl>
                                      </p:cBhvr>
                                    </p:animEffect>
                                  </p:childTnLst>
                                </p:cTn>
                              </p:par>
                              <p:par>
                                <p:cTn id="141" presetID="10" presetClass="entr" presetSubtype="0" fill="hold" nodeType="withEffect">
                                  <p:stCondLst>
                                    <p:cond delay="0"/>
                                  </p:stCondLst>
                                  <p:childTnLst>
                                    <p:set>
                                      <p:cBhvr>
                                        <p:cTn id="142" dur="1" fill="hold">
                                          <p:stCondLst>
                                            <p:cond delay="0"/>
                                          </p:stCondLst>
                                        </p:cTn>
                                        <p:tgtEl>
                                          <p:spTgt spid="115"/>
                                        </p:tgtEl>
                                        <p:attrNameLst>
                                          <p:attrName>style.visibility</p:attrName>
                                        </p:attrNameLst>
                                      </p:cBhvr>
                                      <p:to>
                                        <p:strVal val="visible"/>
                                      </p:to>
                                    </p:set>
                                    <p:animEffect transition="in" filter="fade">
                                      <p:cBhvr>
                                        <p:cTn id="143" dur="500"/>
                                        <p:tgtEl>
                                          <p:spTgt spid="115"/>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grpId="0" nodeType="clickEffect">
                                  <p:stCondLst>
                                    <p:cond delay="0"/>
                                  </p:stCondLst>
                                  <p:childTnLst>
                                    <p:set>
                                      <p:cBhvr>
                                        <p:cTn id="147" dur="1" fill="hold">
                                          <p:stCondLst>
                                            <p:cond delay="0"/>
                                          </p:stCondLst>
                                        </p:cTn>
                                        <p:tgtEl>
                                          <p:spTgt spid="117"/>
                                        </p:tgtEl>
                                        <p:attrNameLst>
                                          <p:attrName>style.visibility</p:attrName>
                                        </p:attrNameLst>
                                      </p:cBhvr>
                                      <p:to>
                                        <p:strVal val="visible"/>
                                      </p:to>
                                    </p:set>
                                    <p:animEffect transition="in" filter="fade">
                                      <p:cBhvr>
                                        <p:cTn id="148" dur="500"/>
                                        <p:tgtEl>
                                          <p:spTgt spid="117"/>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grpId="0" nodeType="clickEffect">
                                  <p:stCondLst>
                                    <p:cond delay="0"/>
                                  </p:stCondLst>
                                  <p:childTnLst>
                                    <p:set>
                                      <p:cBhvr>
                                        <p:cTn id="152" dur="1" fill="hold">
                                          <p:stCondLst>
                                            <p:cond delay="0"/>
                                          </p:stCondLst>
                                        </p:cTn>
                                        <p:tgtEl>
                                          <p:spTgt spid="118"/>
                                        </p:tgtEl>
                                        <p:attrNameLst>
                                          <p:attrName>style.visibility</p:attrName>
                                        </p:attrNameLst>
                                      </p:cBhvr>
                                      <p:to>
                                        <p:strVal val="visible"/>
                                      </p:to>
                                    </p:set>
                                    <p:animEffect transition="in" filter="fade">
                                      <p:cBhvr>
                                        <p:cTn id="153"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animBg="1"/>
      <p:bldP spid="10" grpId="0" animBg="1"/>
      <p:bldP spid="11" grpId="0" animBg="1"/>
      <p:bldP spid="29" grpId="0" animBg="1"/>
      <p:bldP spid="31" grpId="0" animBg="1"/>
      <p:bldP spid="32" grpId="0"/>
      <p:bldP spid="34" grpId="0"/>
      <p:bldP spid="35" grpId="0"/>
      <p:bldP spid="36" grpId="0"/>
      <p:bldP spid="37" grpId="0"/>
      <p:bldP spid="38" grpId="0"/>
      <p:bldP spid="39" grpId="0"/>
      <p:bldP spid="40" grpId="0"/>
      <p:bldP spid="80" grpId="0"/>
      <p:bldP spid="81" grpId="0"/>
      <p:bldP spid="86" grpId="0"/>
      <p:bldP spid="87" grpId="0"/>
      <p:bldP spid="110" grpId="0"/>
      <p:bldP spid="111" grpId="0"/>
      <p:bldP spid="116" grpId="0" animBg="1"/>
      <p:bldP spid="117" grpId="0"/>
      <p:bldP spid="11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Rectangle: Rounded Corners 294">
            <a:extLst>
              <a:ext uri="{FF2B5EF4-FFF2-40B4-BE49-F238E27FC236}">
                <a16:creationId xmlns:a16="http://schemas.microsoft.com/office/drawing/2014/main" id="{27E847DC-D198-41E4-9F89-99B3A42C5692}"/>
              </a:ext>
            </a:extLst>
          </p:cNvPr>
          <p:cNvSpPr/>
          <p:nvPr/>
        </p:nvSpPr>
        <p:spPr bwMode="auto">
          <a:xfrm>
            <a:off x="214296" y="477260"/>
            <a:ext cx="9149966" cy="4051619"/>
          </a:xfrm>
          <a:prstGeom prst="roundRect">
            <a:avLst>
              <a:gd name="adj" fmla="val 4282"/>
            </a:avLst>
          </a:prstGeom>
          <a:no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vert270"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endParaRPr lang="en-US" sz="1200" b="1" dirty="0">
              <a:solidFill>
                <a:schemeClr val="tx1"/>
              </a:solidFill>
              <a:latin typeface="+mn-lt"/>
              <a:ea typeface="+mn-ea"/>
              <a:cs typeface="+mn-cs"/>
            </a:endParaRPr>
          </a:p>
        </p:txBody>
      </p:sp>
      <p:sp>
        <p:nvSpPr>
          <p:cNvPr id="2" name="Rectangle 1">
            <a:extLst>
              <a:ext uri="{FF2B5EF4-FFF2-40B4-BE49-F238E27FC236}">
                <a16:creationId xmlns:a16="http://schemas.microsoft.com/office/drawing/2014/main" id="{A9228D99-F053-43B9-972C-A8BCC5A5704A}"/>
              </a:ext>
            </a:extLst>
          </p:cNvPr>
          <p:cNvSpPr/>
          <p:nvPr/>
        </p:nvSpPr>
        <p:spPr bwMode="auto">
          <a:xfrm>
            <a:off x="3236912" y="6629400"/>
            <a:ext cx="34290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DECISION TREE MODELING</a:t>
            </a:r>
          </a:p>
        </p:txBody>
      </p:sp>
      <p:sp>
        <p:nvSpPr>
          <p:cNvPr id="3" name="Rectangle 2">
            <a:extLst>
              <a:ext uri="{FF2B5EF4-FFF2-40B4-BE49-F238E27FC236}">
                <a16:creationId xmlns:a16="http://schemas.microsoft.com/office/drawing/2014/main" id="{450C4320-0AE2-4AD2-9412-4559E5BBBD4A}"/>
              </a:ext>
            </a:extLst>
          </p:cNvPr>
          <p:cNvSpPr/>
          <p:nvPr/>
        </p:nvSpPr>
        <p:spPr bwMode="auto">
          <a:xfrm>
            <a:off x="303212" y="76200"/>
            <a:ext cx="8867776" cy="304800"/>
          </a:xfrm>
          <a:prstGeom prst="rect">
            <a:avLst/>
          </a:prstGeom>
          <a:solidFill>
            <a:srgbClr val="CBD3D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latin typeface="+mn-lt"/>
                <a:ea typeface="+mn-ea"/>
                <a:cs typeface="+mn-cs"/>
              </a:rPr>
              <a:t>RANDOM FOREST</a:t>
            </a:r>
          </a:p>
        </p:txBody>
      </p:sp>
      <p:grpSp>
        <p:nvGrpSpPr>
          <p:cNvPr id="279" name="Group 278">
            <a:extLst>
              <a:ext uri="{FF2B5EF4-FFF2-40B4-BE49-F238E27FC236}">
                <a16:creationId xmlns:a16="http://schemas.microsoft.com/office/drawing/2014/main" id="{3BDB8068-95CA-4CB8-B394-3D757F4A89C9}"/>
              </a:ext>
            </a:extLst>
          </p:cNvPr>
          <p:cNvGrpSpPr/>
          <p:nvPr/>
        </p:nvGrpSpPr>
        <p:grpSpPr>
          <a:xfrm>
            <a:off x="512054" y="869614"/>
            <a:ext cx="2910772" cy="3507952"/>
            <a:chOff x="141560" y="589635"/>
            <a:chExt cx="2910772" cy="3507952"/>
          </a:xfrm>
        </p:grpSpPr>
        <p:grpSp>
          <p:nvGrpSpPr>
            <p:cNvPr id="4" name="Group 3">
              <a:extLst>
                <a:ext uri="{FF2B5EF4-FFF2-40B4-BE49-F238E27FC236}">
                  <a16:creationId xmlns:a16="http://schemas.microsoft.com/office/drawing/2014/main" id="{E89B6DB7-8B05-40AA-95E2-5D50EE84424C}"/>
                </a:ext>
              </a:extLst>
            </p:cNvPr>
            <p:cNvGrpSpPr/>
            <p:nvPr/>
          </p:nvGrpSpPr>
          <p:grpSpPr>
            <a:xfrm>
              <a:off x="403267" y="589635"/>
              <a:ext cx="1889788" cy="797880"/>
              <a:chOff x="5865812" y="1138916"/>
              <a:chExt cx="2514600" cy="990600"/>
            </a:xfrm>
          </p:grpSpPr>
          <p:pic>
            <p:nvPicPr>
              <p:cNvPr id="5" name="Picture 4">
                <a:extLst>
                  <a:ext uri="{FF2B5EF4-FFF2-40B4-BE49-F238E27FC236}">
                    <a16:creationId xmlns:a16="http://schemas.microsoft.com/office/drawing/2014/main" id="{EA46B187-D64E-4E5A-8DE0-F3918C1916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00587" y="1198828"/>
                <a:ext cx="484867" cy="484867"/>
              </a:xfrm>
              <a:prstGeom prst="rect">
                <a:avLst/>
              </a:prstGeom>
            </p:spPr>
          </p:pic>
          <p:pic>
            <p:nvPicPr>
              <p:cNvPr id="6" name="Picture 5">
                <a:extLst>
                  <a:ext uri="{FF2B5EF4-FFF2-40B4-BE49-F238E27FC236}">
                    <a16:creationId xmlns:a16="http://schemas.microsoft.com/office/drawing/2014/main" id="{96738E39-C5A4-45DC-9D21-84AD7CE96C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27830" y="1246140"/>
                <a:ext cx="484867" cy="484867"/>
              </a:xfrm>
              <a:prstGeom prst="rect">
                <a:avLst/>
              </a:prstGeom>
            </p:spPr>
          </p:pic>
          <p:pic>
            <p:nvPicPr>
              <p:cNvPr id="7" name="Picture 6">
                <a:extLst>
                  <a:ext uri="{FF2B5EF4-FFF2-40B4-BE49-F238E27FC236}">
                    <a16:creationId xmlns:a16="http://schemas.microsoft.com/office/drawing/2014/main" id="{03338A43-2195-4E3B-82ED-D6CBA8976D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15543" y="1331831"/>
                <a:ext cx="484867" cy="484867"/>
              </a:xfrm>
              <a:prstGeom prst="rect">
                <a:avLst/>
              </a:prstGeom>
            </p:spPr>
          </p:pic>
          <p:pic>
            <p:nvPicPr>
              <p:cNvPr id="8" name="Picture 7">
                <a:extLst>
                  <a:ext uri="{FF2B5EF4-FFF2-40B4-BE49-F238E27FC236}">
                    <a16:creationId xmlns:a16="http://schemas.microsoft.com/office/drawing/2014/main" id="{1CE2CAEA-F105-474C-9C31-0F67BEEEB4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40404" y="1434356"/>
                <a:ext cx="550634" cy="550634"/>
              </a:xfrm>
              <a:prstGeom prst="rect">
                <a:avLst/>
              </a:prstGeom>
            </p:spPr>
          </p:pic>
          <p:pic>
            <p:nvPicPr>
              <p:cNvPr id="9" name="Picture 8">
                <a:extLst>
                  <a:ext uri="{FF2B5EF4-FFF2-40B4-BE49-F238E27FC236}">
                    <a16:creationId xmlns:a16="http://schemas.microsoft.com/office/drawing/2014/main" id="{2F231260-8B8B-41CE-B577-FD81B7550A2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05293" y="1451929"/>
                <a:ext cx="484867" cy="484867"/>
              </a:xfrm>
              <a:prstGeom prst="rect">
                <a:avLst/>
              </a:prstGeom>
            </p:spPr>
          </p:pic>
          <p:pic>
            <p:nvPicPr>
              <p:cNvPr id="10" name="Picture 9">
                <a:extLst>
                  <a:ext uri="{FF2B5EF4-FFF2-40B4-BE49-F238E27FC236}">
                    <a16:creationId xmlns:a16="http://schemas.microsoft.com/office/drawing/2014/main" id="{32C8E6C7-1B1A-429B-AA59-D9836C04FAC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72776" y="1259974"/>
                <a:ext cx="457200" cy="457200"/>
              </a:xfrm>
              <a:prstGeom prst="rect">
                <a:avLst/>
              </a:prstGeom>
            </p:spPr>
          </p:pic>
          <p:pic>
            <p:nvPicPr>
              <p:cNvPr id="11" name="Picture 10">
                <a:extLst>
                  <a:ext uri="{FF2B5EF4-FFF2-40B4-BE49-F238E27FC236}">
                    <a16:creationId xmlns:a16="http://schemas.microsoft.com/office/drawing/2014/main" id="{79EDB340-8CCA-4CF8-BA32-53F1687E1B2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4966" y="1198828"/>
                <a:ext cx="550634" cy="550634"/>
              </a:xfrm>
              <a:prstGeom prst="rect">
                <a:avLst/>
              </a:prstGeom>
            </p:spPr>
          </p:pic>
          <p:pic>
            <p:nvPicPr>
              <p:cNvPr id="12" name="Picture 11">
                <a:extLst>
                  <a:ext uri="{FF2B5EF4-FFF2-40B4-BE49-F238E27FC236}">
                    <a16:creationId xmlns:a16="http://schemas.microsoft.com/office/drawing/2014/main" id="{ADEF7D10-225B-4FD8-8AD0-203E86FD57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3990" y="1419046"/>
                <a:ext cx="550634" cy="550634"/>
              </a:xfrm>
              <a:prstGeom prst="rect">
                <a:avLst/>
              </a:prstGeom>
            </p:spPr>
          </p:pic>
          <p:pic>
            <p:nvPicPr>
              <p:cNvPr id="13" name="Picture 12">
                <a:extLst>
                  <a:ext uri="{FF2B5EF4-FFF2-40B4-BE49-F238E27FC236}">
                    <a16:creationId xmlns:a16="http://schemas.microsoft.com/office/drawing/2014/main" id="{C9C70CEA-24D3-4049-A0FD-D1B07C4C4B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61184" y="1319709"/>
                <a:ext cx="550634" cy="550634"/>
              </a:xfrm>
              <a:prstGeom prst="rect">
                <a:avLst/>
              </a:prstGeom>
            </p:spPr>
          </p:pic>
          <p:pic>
            <p:nvPicPr>
              <p:cNvPr id="14" name="Picture 13">
                <a:extLst>
                  <a:ext uri="{FF2B5EF4-FFF2-40B4-BE49-F238E27FC236}">
                    <a16:creationId xmlns:a16="http://schemas.microsoft.com/office/drawing/2014/main" id="{8E4E51FC-6D17-4A0F-8834-D8B50D3A1EC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03289" y="1266333"/>
                <a:ext cx="457200" cy="457200"/>
              </a:xfrm>
              <a:prstGeom prst="rect">
                <a:avLst/>
              </a:prstGeom>
            </p:spPr>
          </p:pic>
          <p:pic>
            <p:nvPicPr>
              <p:cNvPr id="15" name="Picture 14">
                <a:extLst>
                  <a:ext uri="{FF2B5EF4-FFF2-40B4-BE49-F238E27FC236}">
                    <a16:creationId xmlns:a16="http://schemas.microsoft.com/office/drawing/2014/main" id="{62875A6B-E02E-4CDB-B6DD-9E691468F47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4966" y="1507898"/>
                <a:ext cx="457200" cy="457200"/>
              </a:xfrm>
              <a:prstGeom prst="rect">
                <a:avLst/>
              </a:prstGeom>
            </p:spPr>
          </p:pic>
          <p:pic>
            <p:nvPicPr>
              <p:cNvPr id="16" name="Picture 15">
                <a:extLst>
                  <a:ext uri="{FF2B5EF4-FFF2-40B4-BE49-F238E27FC236}">
                    <a16:creationId xmlns:a16="http://schemas.microsoft.com/office/drawing/2014/main" id="{E34E978A-48FE-4381-8B57-76602A8F6D7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67624" y="1497364"/>
                <a:ext cx="457200" cy="457200"/>
              </a:xfrm>
              <a:prstGeom prst="rect">
                <a:avLst/>
              </a:prstGeom>
            </p:spPr>
          </p:pic>
          <p:sp>
            <p:nvSpPr>
              <p:cNvPr id="17" name="Block Arc 16">
                <a:extLst>
                  <a:ext uri="{FF2B5EF4-FFF2-40B4-BE49-F238E27FC236}">
                    <a16:creationId xmlns:a16="http://schemas.microsoft.com/office/drawing/2014/main" id="{CF14681D-5FC7-44EF-9B3A-77AE9303C8B1}"/>
                  </a:ext>
                </a:extLst>
              </p:cNvPr>
              <p:cNvSpPr/>
              <p:nvPr/>
            </p:nvSpPr>
            <p:spPr bwMode="auto">
              <a:xfrm flipV="1">
                <a:off x="5865812" y="1138916"/>
                <a:ext cx="2514600" cy="990600"/>
              </a:xfrm>
              <a:prstGeom prst="blockArc">
                <a:avLst>
                  <a:gd name="adj1" fmla="val 11001778"/>
                  <a:gd name="adj2" fmla="val 21535435"/>
                  <a:gd name="adj3" fmla="val 18895"/>
                </a:avLst>
              </a:prstGeom>
              <a:solidFill>
                <a:schemeClr val="accent2">
                  <a:lumMod val="60000"/>
                  <a:lumOff val="4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grpSp>
        <p:grpSp>
          <p:nvGrpSpPr>
            <p:cNvPr id="18" name="Group 17">
              <a:extLst>
                <a:ext uri="{FF2B5EF4-FFF2-40B4-BE49-F238E27FC236}">
                  <a16:creationId xmlns:a16="http://schemas.microsoft.com/office/drawing/2014/main" id="{68AD80DE-57EB-4B6E-A85C-1EF9BE7FCBFE}"/>
                </a:ext>
              </a:extLst>
            </p:cNvPr>
            <p:cNvGrpSpPr/>
            <p:nvPr/>
          </p:nvGrpSpPr>
          <p:grpSpPr>
            <a:xfrm>
              <a:off x="141560" y="1923509"/>
              <a:ext cx="1088795" cy="837920"/>
              <a:chOff x="5022723" y="2723205"/>
              <a:chExt cx="1382990" cy="990600"/>
            </a:xfrm>
          </p:grpSpPr>
          <p:pic>
            <p:nvPicPr>
              <p:cNvPr id="19" name="Picture 18">
                <a:extLst>
                  <a:ext uri="{FF2B5EF4-FFF2-40B4-BE49-F238E27FC236}">
                    <a16:creationId xmlns:a16="http://schemas.microsoft.com/office/drawing/2014/main" id="{115F8500-29DB-42AE-9DA7-603798299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98209" y="2976071"/>
                <a:ext cx="484867" cy="484867"/>
              </a:xfrm>
              <a:prstGeom prst="rect">
                <a:avLst/>
              </a:prstGeom>
            </p:spPr>
          </p:pic>
          <p:pic>
            <p:nvPicPr>
              <p:cNvPr id="20" name="Picture 19">
                <a:extLst>
                  <a:ext uri="{FF2B5EF4-FFF2-40B4-BE49-F238E27FC236}">
                    <a16:creationId xmlns:a16="http://schemas.microsoft.com/office/drawing/2014/main" id="{7B9F16CC-53B6-4B7E-8D19-9B4B60DA9ED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83141" y="3107157"/>
                <a:ext cx="484867" cy="484867"/>
              </a:xfrm>
              <a:prstGeom prst="rect">
                <a:avLst/>
              </a:prstGeom>
            </p:spPr>
          </p:pic>
          <p:pic>
            <p:nvPicPr>
              <p:cNvPr id="21" name="Picture 20">
                <a:extLst>
                  <a:ext uri="{FF2B5EF4-FFF2-40B4-BE49-F238E27FC236}">
                    <a16:creationId xmlns:a16="http://schemas.microsoft.com/office/drawing/2014/main" id="{C58464D5-5DA4-428B-B90E-9C3052FA746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54339" y="2976070"/>
                <a:ext cx="484867" cy="484867"/>
              </a:xfrm>
              <a:prstGeom prst="rect">
                <a:avLst/>
              </a:prstGeom>
            </p:spPr>
          </p:pic>
          <p:pic>
            <p:nvPicPr>
              <p:cNvPr id="22" name="Picture 21">
                <a:extLst>
                  <a:ext uri="{FF2B5EF4-FFF2-40B4-BE49-F238E27FC236}">
                    <a16:creationId xmlns:a16="http://schemas.microsoft.com/office/drawing/2014/main" id="{91F4F272-1D20-445E-AF5A-2E13532558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5314" y="3047395"/>
                <a:ext cx="484867" cy="484867"/>
              </a:xfrm>
              <a:prstGeom prst="rect">
                <a:avLst/>
              </a:prstGeom>
            </p:spPr>
          </p:pic>
          <p:sp>
            <p:nvSpPr>
              <p:cNvPr id="23" name="Block Arc 22">
                <a:extLst>
                  <a:ext uri="{FF2B5EF4-FFF2-40B4-BE49-F238E27FC236}">
                    <a16:creationId xmlns:a16="http://schemas.microsoft.com/office/drawing/2014/main" id="{758A9FA7-C3D2-413C-A79F-521C04DDFD09}"/>
                  </a:ext>
                </a:extLst>
              </p:cNvPr>
              <p:cNvSpPr/>
              <p:nvPr/>
            </p:nvSpPr>
            <p:spPr bwMode="auto">
              <a:xfrm flipV="1">
                <a:off x="5022723" y="2723205"/>
                <a:ext cx="1382990" cy="990600"/>
              </a:xfrm>
              <a:prstGeom prst="blockArc">
                <a:avLst>
                  <a:gd name="adj1" fmla="val 11001778"/>
                  <a:gd name="adj2" fmla="val 21535435"/>
                  <a:gd name="adj3" fmla="val 18895"/>
                </a:avLst>
              </a:prstGeom>
              <a:solidFill>
                <a:schemeClr val="accent2">
                  <a:lumMod val="60000"/>
                  <a:lumOff val="4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grpSp>
        <p:grpSp>
          <p:nvGrpSpPr>
            <p:cNvPr id="24" name="Group 23">
              <a:extLst>
                <a:ext uri="{FF2B5EF4-FFF2-40B4-BE49-F238E27FC236}">
                  <a16:creationId xmlns:a16="http://schemas.microsoft.com/office/drawing/2014/main" id="{28A5E623-3958-406B-9E40-5D029613A680}"/>
                </a:ext>
              </a:extLst>
            </p:cNvPr>
            <p:cNvGrpSpPr/>
            <p:nvPr/>
          </p:nvGrpSpPr>
          <p:grpSpPr>
            <a:xfrm>
              <a:off x="1294390" y="1955102"/>
              <a:ext cx="1062767" cy="837920"/>
              <a:chOff x="8078369" y="2723205"/>
              <a:chExt cx="1382990" cy="990600"/>
            </a:xfrm>
          </p:grpSpPr>
          <p:pic>
            <p:nvPicPr>
              <p:cNvPr id="25" name="Picture 24">
                <a:extLst>
                  <a:ext uri="{FF2B5EF4-FFF2-40B4-BE49-F238E27FC236}">
                    <a16:creationId xmlns:a16="http://schemas.microsoft.com/office/drawing/2014/main" id="{29006631-AF5B-4F45-8DF2-24E69D126A0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86101" y="2907216"/>
                <a:ext cx="457200" cy="457200"/>
              </a:xfrm>
              <a:prstGeom prst="rect">
                <a:avLst/>
              </a:prstGeom>
            </p:spPr>
          </p:pic>
          <p:pic>
            <p:nvPicPr>
              <p:cNvPr id="26" name="Picture 25">
                <a:extLst>
                  <a:ext uri="{FF2B5EF4-FFF2-40B4-BE49-F238E27FC236}">
                    <a16:creationId xmlns:a16="http://schemas.microsoft.com/office/drawing/2014/main" id="{751CAC55-3D4B-494F-B8F3-6E4C4FCB713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19230" y="3010491"/>
                <a:ext cx="550634" cy="550634"/>
              </a:xfrm>
              <a:prstGeom prst="rect">
                <a:avLst/>
              </a:prstGeom>
            </p:spPr>
          </p:pic>
          <p:pic>
            <p:nvPicPr>
              <p:cNvPr id="27" name="Picture 26">
                <a:extLst>
                  <a:ext uri="{FF2B5EF4-FFF2-40B4-BE49-F238E27FC236}">
                    <a16:creationId xmlns:a16="http://schemas.microsoft.com/office/drawing/2014/main" id="{3A9147EF-E39A-48B8-9DCF-F4DD2D77CE5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50719" y="3023797"/>
                <a:ext cx="457200" cy="457200"/>
              </a:xfrm>
              <a:prstGeom prst="rect">
                <a:avLst/>
              </a:prstGeom>
            </p:spPr>
          </p:pic>
          <p:pic>
            <p:nvPicPr>
              <p:cNvPr id="28" name="Picture 27">
                <a:extLst>
                  <a:ext uri="{FF2B5EF4-FFF2-40B4-BE49-F238E27FC236}">
                    <a16:creationId xmlns:a16="http://schemas.microsoft.com/office/drawing/2014/main" id="{7C48002A-A8AF-4170-B73F-DA7BF4CE0CA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94547" y="3074273"/>
                <a:ext cx="550634" cy="550634"/>
              </a:xfrm>
              <a:prstGeom prst="rect">
                <a:avLst/>
              </a:prstGeom>
            </p:spPr>
          </p:pic>
          <p:sp>
            <p:nvSpPr>
              <p:cNvPr id="29" name="Block Arc 28">
                <a:extLst>
                  <a:ext uri="{FF2B5EF4-FFF2-40B4-BE49-F238E27FC236}">
                    <a16:creationId xmlns:a16="http://schemas.microsoft.com/office/drawing/2014/main" id="{E9E677D0-B030-45DF-BBCC-522326D1560A}"/>
                  </a:ext>
                </a:extLst>
              </p:cNvPr>
              <p:cNvSpPr/>
              <p:nvPr/>
            </p:nvSpPr>
            <p:spPr bwMode="auto">
              <a:xfrm flipV="1">
                <a:off x="8078369" y="2723205"/>
                <a:ext cx="1382990" cy="990600"/>
              </a:xfrm>
              <a:prstGeom prst="blockArc">
                <a:avLst>
                  <a:gd name="adj1" fmla="val 11001778"/>
                  <a:gd name="adj2" fmla="val 21535435"/>
                  <a:gd name="adj3" fmla="val 18895"/>
                </a:avLst>
              </a:prstGeom>
              <a:solidFill>
                <a:schemeClr val="accent2">
                  <a:lumMod val="60000"/>
                  <a:lumOff val="4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grpSp>
        <p:cxnSp>
          <p:nvCxnSpPr>
            <p:cNvPr id="30" name="Straight Connector 29">
              <a:extLst>
                <a:ext uri="{FF2B5EF4-FFF2-40B4-BE49-F238E27FC236}">
                  <a16:creationId xmlns:a16="http://schemas.microsoft.com/office/drawing/2014/main" id="{4E2CC9B2-61B5-46D3-95D5-B790B69865B8}"/>
                </a:ext>
              </a:extLst>
            </p:cNvPr>
            <p:cNvCxnSpPr>
              <a:cxnSpLocks/>
              <a:endCxn id="33" idx="2"/>
            </p:cNvCxnSpPr>
            <p:nvPr/>
          </p:nvCxnSpPr>
          <p:spPr bwMode="auto">
            <a:xfrm flipV="1">
              <a:off x="1070428" y="1572315"/>
              <a:ext cx="308483" cy="504754"/>
            </a:xfrm>
            <a:prstGeom prst="line">
              <a:avLst/>
            </a:prstGeom>
            <a:pattFill prst="pct50">
              <a:fgClr>
                <a:schemeClr val="hlink"/>
              </a:fgClr>
              <a:bgClr>
                <a:srgbClr val="FFFFFF"/>
              </a:bgClr>
            </a:pattFill>
            <a:ln w="19050" cap="flat" cmpd="sng" algn="ctr">
              <a:solidFill>
                <a:srgbClr val="002060"/>
              </a:solidFill>
              <a:prstDash val="solid"/>
              <a:round/>
              <a:headEnd type="none" w="med" len="med"/>
              <a:tailEnd type="none" w="med" len="med"/>
            </a:ln>
            <a:effectLst/>
          </p:spPr>
        </p:cxnSp>
        <p:cxnSp>
          <p:nvCxnSpPr>
            <p:cNvPr id="31" name="Straight Connector 30">
              <a:extLst>
                <a:ext uri="{FF2B5EF4-FFF2-40B4-BE49-F238E27FC236}">
                  <a16:creationId xmlns:a16="http://schemas.microsoft.com/office/drawing/2014/main" id="{8C2EB60B-E92F-45EF-9E84-BBCF7C2F281F}"/>
                </a:ext>
              </a:extLst>
            </p:cNvPr>
            <p:cNvCxnSpPr>
              <a:cxnSpLocks/>
              <a:stCxn id="33" idx="2"/>
            </p:cNvCxnSpPr>
            <p:nvPr/>
          </p:nvCxnSpPr>
          <p:spPr bwMode="auto">
            <a:xfrm>
              <a:off x="1378911" y="1572315"/>
              <a:ext cx="212539" cy="480973"/>
            </a:xfrm>
            <a:prstGeom prst="line">
              <a:avLst/>
            </a:prstGeom>
            <a:pattFill prst="pct50">
              <a:fgClr>
                <a:schemeClr val="hlink"/>
              </a:fgClr>
              <a:bgClr>
                <a:srgbClr val="FFFFFF"/>
              </a:bgClr>
            </a:pattFill>
            <a:ln w="19050" cap="flat" cmpd="sng" algn="ctr">
              <a:solidFill>
                <a:srgbClr val="002060"/>
              </a:solidFill>
              <a:prstDash val="solid"/>
              <a:round/>
              <a:headEnd type="none" w="med" len="med"/>
              <a:tailEnd type="none" w="med" len="med"/>
            </a:ln>
            <a:effectLst/>
          </p:spPr>
        </p:cxnSp>
        <p:sp>
          <p:nvSpPr>
            <p:cNvPr id="32" name="TextBox 31">
              <a:extLst>
                <a:ext uri="{FF2B5EF4-FFF2-40B4-BE49-F238E27FC236}">
                  <a16:creationId xmlns:a16="http://schemas.microsoft.com/office/drawing/2014/main" id="{45F86C48-56D8-4FE5-98CC-2DE2D2EB2A9E}"/>
                </a:ext>
              </a:extLst>
            </p:cNvPr>
            <p:cNvSpPr txBox="1"/>
            <p:nvPr/>
          </p:nvSpPr>
          <p:spPr>
            <a:xfrm>
              <a:off x="416717" y="1746185"/>
              <a:ext cx="986748" cy="215444"/>
            </a:xfrm>
            <a:prstGeom prst="rect">
              <a:avLst/>
            </a:prstGeom>
            <a:noFill/>
          </p:spPr>
          <p:txBody>
            <a:bodyPr wrap="square" rtlCol="0">
              <a:spAutoFit/>
            </a:bodyPr>
            <a:lstStyle/>
            <a:p>
              <a:r>
                <a:rPr lang="en-US" sz="800" dirty="0"/>
                <a:t>FALSE</a:t>
              </a:r>
            </a:p>
          </p:txBody>
        </p:sp>
        <p:sp>
          <p:nvSpPr>
            <p:cNvPr id="33" name="TextBox 32">
              <a:extLst>
                <a:ext uri="{FF2B5EF4-FFF2-40B4-BE49-F238E27FC236}">
                  <a16:creationId xmlns:a16="http://schemas.microsoft.com/office/drawing/2014/main" id="{E774CC5F-42D4-42B7-950F-4AB6EA615899}"/>
                </a:ext>
              </a:extLst>
            </p:cNvPr>
            <p:cNvSpPr txBox="1"/>
            <p:nvPr/>
          </p:nvSpPr>
          <p:spPr>
            <a:xfrm>
              <a:off x="833063" y="1356871"/>
              <a:ext cx="1091695" cy="215444"/>
            </a:xfrm>
            <a:prstGeom prst="rect">
              <a:avLst/>
            </a:prstGeom>
            <a:noFill/>
          </p:spPr>
          <p:txBody>
            <a:bodyPr wrap="square" rtlCol="0">
              <a:spAutoFit/>
            </a:bodyPr>
            <a:lstStyle/>
            <a:p>
              <a:r>
                <a:rPr lang="en-US" sz="800" dirty="0"/>
                <a:t>Is Diameter &gt;= 3cm</a:t>
              </a:r>
            </a:p>
          </p:txBody>
        </p:sp>
        <p:sp>
          <p:nvSpPr>
            <p:cNvPr id="34" name="TextBox 33">
              <a:extLst>
                <a:ext uri="{FF2B5EF4-FFF2-40B4-BE49-F238E27FC236}">
                  <a16:creationId xmlns:a16="http://schemas.microsoft.com/office/drawing/2014/main" id="{2A3C44EC-42D8-4CF2-8861-2B35EADECD09}"/>
                </a:ext>
              </a:extLst>
            </p:cNvPr>
            <p:cNvSpPr txBox="1"/>
            <p:nvPr/>
          </p:nvSpPr>
          <p:spPr>
            <a:xfrm>
              <a:off x="1241684" y="1747417"/>
              <a:ext cx="986748" cy="215444"/>
            </a:xfrm>
            <a:prstGeom prst="rect">
              <a:avLst/>
            </a:prstGeom>
            <a:noFill/>
          </p:spPr>
          <p:txBody>
            <a:bodyPr wrap="square" rtlCol="0">
              <a:spAutoFit/>
            </a:bodyPr>
            <a:lstStyle/>
            <a:p>
              <a:r>
                <a:rPr lang="en-US" sz="800" dirty="0"/>
                <a:t>TRUE</a:t>
              </a:r>
            </a:p>
          </p:txBody>
        </p:sp>
        <p:sp>
          <p:nvSpPr>
            <p:cNvPr id="35" name="TextBox 34">
              <a:extLst>
                <a:ext uri="{FF2B5EF4-FFF2-40B4-BE49-F238E27FC236}">
                  <a16:creationId xmlns:a16="http://schemas.microsoft.com/office/drawing/2014/main" id="{C559BF19-AFB6-4FEF-8AC1-FE0B38F5C489}"/>
                </a:ext>
              </a:extLst>
            </p:cNvPr>
            <p:cNvSpPr txBox="1"/>
            <p:nvPr/>
          </p:nvSpPr>
          <p:spPr>
            <a:xfrm>
              <a:off x="1431385" y="2785701"/>
              <a:ext cx="986748" cy="215444"/>
            </a:xfrm>
            <a:prstGeom prst="rect">
              <a:avLst/>
            </a:prstGeom>
            <a:noFill/>
          </p:spPr>
          <p:txBody>
            <a:bodyPr wrap="square" rtlCol="0">
              <a:spAutoFit/>
            </a:bodyPr>
            <a:lstStyle/>
            <a:p>
              <a:r>
                <a:rPr lang="en-US" sz="800" dirty="0"/>
                <a:t>Is color = Orange</a:t>
              </a:r>
            </a:p>
          </p:txBody>
        </p:sp>
        <p:grpSp>
          <p:nvGrpSpPr>
            <p:cNvPr id="36" name="Group 35">
              <a:extLst>
                <a:ext uri="{FF2B5EF4-FFF2-40B4-BE49-F238E27FC236}">
                  <a16:creationId xmlns:a16="http://schemas.microsoft.com/office/drawing/2014/main" id="{2E74CA3A-FFDB-4F13-AE6C-56A79D1BDAA3}"/>
                </a:ext>
              </a:extLst>
            </p:cNvPr>
            <p:cNvGrpSpPr/>
            <p:nvPr/>
          </p:nvGrpSpPr>
          <p:grpSpPr>
            <a:xfrm>
              <a:off x="943325" y="3302360"/>
              <a:ext cx="990560" cy="791481"/>
              <a:chOff x="6540778" y="4157048"/>
              <a:chExt cx="1382990" cy="990600"/>
            </a:xfrm>
          </p:grpSpPr>
          <p:pic>
            <p:nvPicPr>
              <p:cNvPr id="37" name="Picture 36">
                <a:extLst>
                  <a:ext uri="{FF2B5EF4-FFF2-40B4-BE49-F238E27FC236}">
                    <a16:creationId xmlns:a16="http://schemas.microsoft.com/office/drawing/2014/main" id="{3BF531F7-023F-41FF-8C38-8D508E2323E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48510" y="4341059"/>
                <a:ext cx="457200" cy="457200"/>
              </a:xfrm>
              <a:prstGeom prst="rect">
                <a:avLst/>
              </a:prstGeom>
            </p:spPr>
          </p:pic>
          <p:pic>
            <p:nvPicPr>
              <p:cNvPr id="38" name="Picture 37">
                <a:extLst>
                  <a:ext uri="{FF2B5EF4-FFF2-40B4-BE49-F238E27FC236}">
                    <a16:creationId xmlns:a16="http://schemas.microsoft.com/office/drawing/2014/main" id="{7D662D1E-0861-4CA0-85BE-2CF9858AA28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13128" y="4457640"/>
                <a:ext cx="457200" cy="457200"/>
              </a:xfrm>
              <a:prstGeom prst="rect">
                <a:avLst/>
              </a:prstGeom>
            </p:spPr>
          </p:pic>
          <p:pic>
            <p:nvPicPr>
              <p:cNvPr id="39" name="Picture 38">
                <a:extLst>
                  <a:ext uri="{FF2B5EF4-FFF2-40B4-BE49-F238E27FC236}">
                    <a16:creationId xmlns:a16="http://schemas.microsoft.com/office/drawing/2014/main" id="{EBCBA4F0-D2E0-43E4-8939-C535F089FF3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709211" y="4457640"/>
                <a:ext cx="457200" cy="457200"/>
              </a:xfrm>
              <a:prstGeom prst="rect">
                <a:avLst/>
              </a:prstGeom>
            </p:spPr>
          </p:pic>
          <p:pic>
            <p:nvPicPr>
              <p:cNvPr id="40" name="Picture 39">
                <a:extLst>
                  <a:ext uri="{FF2B5EF4-FFF2-40B4-BE49-F238E27FC236}">
                    <a16:creationId xmlns:a16="http://schemas.microsoft.com/office/drawing/2014/main" id="{367B453D-AB1F-4BBD-9089-CDB859656AF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60833" y="4561879"/>
                <a:ext cx="457200" cy="457200"/>
              </a:xfrm>
              <a:prstGeom prst="rect">
                <a:avLst/>
              </a:prstGeom>
            </p:spPr>
          </p:pic>
          <p:sp>
            <p:nvSpPr>
              <p:cNvPr id="41" name="Block Arc 40">
                <a:extLst>
                  <a:ext uri="{FF2B5EF4-FFF2-40B4-BE49-F238E27FC236}">
                    <a16:creationId xmlns:a16="http://schemas.microsoft.com/office/drawing/2014/main" id="{1A05420A-FC09-404A-B24D-672299DFE33C}"/>
                  </a:ext>
                </a:extLst>
              </p:cNvPr>
              <p:cNvSpPr/>
              <p:nvPr/>
            </p:nvSpPr>
            <p:spPr bwMode="auto">
              <a:xfrm flipV="1">
                <a:off x="6540778" y="4157048"/>
                <a:ext cx="1382990" cy="990600"/>
              </a:xfrm>
              <a:prstGeom prst="blockArc">
                <a:avLst>
                  <a:gd name="adj1" fmla="val 11001778"/>
                  <a:gd name="adj2" fmla="val 21535435"/>
                  <a:gd name="adj3" fmla="val 18895"/>
                </a:avLst>
              </a:prstGeom>
              <a:solidFill>
                <a:schemeClr val="accent2">
                  <a:lumMod val="60000"/>
                  <a:lumOff val="4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grpSp>
        <p:grpSp>
          <p:nvGrpSpPr>
            <p:cNvPr id="42" name="Group 41">
              <a:extLst>
                <a:ext uri="{FF2B5EF4-FFF2-40B4-BE49-F238E27FC236}">
                  <a16:creationId xmlns:a16="http://schemas.microsoft.com/office/drawing/2014/main" id="{FC488ABC-5DE2-43CF-9018-54AC140FA0CC}"/>
                </a:ext>
              </a:extLst>
            </p:cNvPr>
            <p:cNvGrpSpPr/>
            <p:nvPr/>
          </p:nvGrpSpPr>
          <p:grpSpPr>
            <a:xfrm>
              <a:off x="2072638" y="3253784"/>
              <a:ext cx="979694" cy="843803"/>
              <a:chOff x="8400809" y="4137952"/>
              <a:chExt cx="1382990" cy="990600"/>
            </a:xfrm>
          </p:grpSpPr>
          <p:pic>
            <p:nvPicPr>
              <p:cNvPr id="43" name="Picture 42">
                <a:extLst>
                  <a:ext uri="{FF2B5EF4-FFF2-40B4-BE49-F238E27FC236}">
                    <a16:creationId xmlns:a16="http://schemas.microsoft.com/office/drawing/2014/main" id="{84DB71E7-2B3D-4FFC-8A14-CA8B3E18D9C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829869" y="4247625"/>
                <a:ext cx="550634" cy="550634"/>
              </a:xfrm>
              <a:prstGeom prst="rect">
                <a:avLst/>
              </a:prstGeom>
            </p:spPr>
          </p:pic>
          <p:grpSp>
            <p:nvGrpSpPr>
              <p:cNvPr id="44" name="Group 43">
                <a:extLst>
                  <a:ext uri="{FF2B5EF4-FFF2-40B4-BE49-F238E27FC236}">
                    <a16:creationId xmlns:a16="http://schemas.microsoft.com/office/drawing/2014/main" id="{2F4C9769-A2E6-400F-ABF3-1F08F9821731}"/>
                  </a:ext>
                </a:extLst>
              </p:cNvPr>
              <p:cNvGrpSpPr/>
              <p:nvPr/>
            </p:nvGrpSpPr>
            <p:grpSpPr>
              <a:xfrm>
                <a:off x="8400809" y="4137952"/>
                <a:ext cx="1382990" cy="990600"/>
                <a:chOff x="8400809" y="4137952"/>
                <a:chExt cx="1382990" cy="990600"/>
              </a:xfrm>
            </p:grpSpPr>
            <p:pic>
              <p:nvPicPr>
                <p:cNvPr id="45" name="Picture 44">
                  <a:extLst>
                    <a:ext uri="{FF2B5EF4-FFF2-40B4-BE49-F238E27FC236}">
                      <a16:creationId xmlns:a16="http://schemas.microsoft.com/office/drawing/2014/main" id="{74373705-1859-40D9-AF07-F880B4FD50F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541670" y="4425238"/>
                  <a:ext cx="550634" cy="550634"/>
                </a:xfrm>
                <a:prstGeom prst="rect">
                  <a:avLst/>
                </a:prstGeom>
              </p:spPr>
            </p:pic>
            <p:pic>
              <p:nvPicPr>
                <p:cNvPr id="46" name="Picture 45">
                  <a:extLst>
                    <a:ext uri="{FF2B5EF4-FFF2-40B4-BE49-F238E27FC236}">
                      <a16:creationId xmlns:a16="http://schemas.microsoft.com/office/drawing/2014/main" id="{0B4BB838-5E13-45E1-A3EE-D53A8EF05F6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816987" y="4489020"/>
                  <a:ext cx="550634" cy="550634"/>
                </a:xfrm>
                <a:prstGeom prst="rect">
                  <a:avLst/>
                </a:prstGeom>
              </p:spPr>
            </p:pic>
            <p:pic>
              <p:nvPicPr>
                <p:cNvPr id="47" name="Picture 46">
                  <a:extLst>
                    <a:ext uri="{FF2B5EF4-FFF2-40B4-BE49-F238E27FC236}">
                      <a16:creationId xmlns:a16="http://schemas.microsoft.com/office/drawing/2014/main" id="{61848CFC-D323-47FB-B966-8F5EF3699D8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118068" y="4431121"/>
                  <a:ext cx="550634" cy="550634"/>
                </a:xfrm>
                <a:prstGeom prst="rect">
                  <a:avLst/>
                </a:prstGeom>
              </p:spPr>
            </p:pic>
            <p:sp>
              <p:nvSpPr>
                <p:cNvPr id="48" name="Block Arc 47">
                  <a:extLst>
                    <a:ext uri="{FF2B5EF4-FFF2-40B4-BE49-F238E27FC236}">
                      <a16:creationId xmlns:a16="http://schemas.microsoft.com/office/drawing/2014/main" id="{4F951929-BBBF-4B0E-BF08-4B1C58BA1468}"/>
                    </a:ext>
                  </a:extLst>
                </p:cNvPr>
                <p:cNvSpPr/>
                <p:nvPr/>
              </p:nvSpPr>
              <p:spPr bwMode="auto">
                <a:xfrm flipV="1">
                  <a:off x="8400809" y="4137952"/>
                  <a:ext cx="1382990" cy="990600"/>
                </a:xfrm>
                <a:prstGeom prst="blockArc">
                  <a:avLst>
                    <a:gd name="adj1" fmla="val 11001778"/>
                    <a:gd name="adj2" fmla="val 21535435"/>
                    <a:gd name="adj3" fmla="val 18895"/>
                  </a:avLst>
                </a:prstGeom>
                <a:solidFill>
                  <a:schemeClr val="accent2">
                    <a:lumMod val="60000"/>
                    <a:lumOff val="4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grpSp>
        </p:grpSp>
        <p:cxnSp>
          <p:nvCxnSpPr>
            <p:cNvPr id="49" name="Straight Connector 48">
              <a:extLst>
                <a:ext uri="{FF2B5EF4-FFF2-40B4-BE49-F238E27FC236}">
                  <a16:creationId xmlns:a16="http://schemas.microsoft.com/office/drawing/2014/main" id="{673DA1BE-D34F-4111-A551-8EC196549331}"/>
                </a:ext>
              </a:extLst>
            </p:cNvPr>
            <p:cNvCxnSpPr>
              <a:cxnSpLocks/>
              <a:stCxn id="35" idx="2"/>
            </p:cNvCxnSpPr>
            <p:nvPr/>
          </p:nvCxnSpPr>
          <p:spPr bwMode="auto">
            <a:xfrm flipH="1">
              <a:off x="1642990" y="3001145"/>
              <a:ext cx="281769" cy="515600"/>
            </a:xfrm>
            <a:prstGeom prst="line">
              <a:avLst/>
            </a:prstGeom>
            <a:pattFill prst="pct50">
              <a:fgClr>
                <a:schemeClr val="hlink"/>
              </a:fgClr>
              <a:bgClr>
                <a:srgbClr val="FFFFFF"/>
              </a:bgClr>
            </a:pattFill>
            <a:ln w="19050" cap="flat" cmpd="sng" algn="ctr">
              <a:solidFill>
                <a:srgbClr val="002060"/>
              </a:solidFill>
              <a:prstDash val="solid"/>
              <a:round/>
              <a:headEnd type="none" w="med" len="med"/>
              <a:tailEnd type="none" w="med" len="med"/>
            </a:ln>
            <a:effectLst/>
          </p:spPr>
        </p:cxnSp>
        <p:cxnSp>
          <p:nvCxnSpPr>
            <p:cNvPr id="50" name="Straight Connector 49">
              <a:extLst>
                <a:ext uri="{FF2B5EF4-FFF2-40B4-BE49-F238E27FC236}">
                  <a16:creationId xmlns:a16="http://schemas.microsoft.com/office/drawing/2014/main" id="{26900F40-4C37-48BF-8A2D-E28E520CB0D2}"/>
                </a:ext>
              </a:extLst>
            </p:cNvPr>
            <p:cNvCxnSpPr>
              <a:cxnSpLocks/>
              <a:stCxn id="35" idx="2"/>
            </p:cNvCxnSpPr>
            <p:nvPr/>
          </p:nvCxnSpPr>
          <p:spPr bwMode="auto">
            <a:xfrm>
              <a:off x="1924759" y="3001145"/>
              <a:ext cx="255060" cy="488684"/>
            </a:xfrm>
            <a:prstGeom prst="line">
              <a:avLst/>
            </a:prstGeom>
            <a:pattFill prst="pct50">
              <a:fgClr>
                <a:schemeClr val="hlink"/>
              </a:fgClr>
              <a:bgClr>
                <a:srgbClr val="FFFFFF"/>
              </a:bgClr>
            </a:pattFill>
            <a:ln w="19050" cap="flat" cmpd="sng" algn="ctr">
              <a:solidFill>
                <a:srgbClr val="002060"/>
              </a:solidFill>
              <a:prstDash val="solid"/>
              <a:round/>
              <a:headEnd type="none" w="med" len="med"/>
              <a:tailEnd type="none" w="med" len="med"/>
            </a:ln>
            <a:effectLst/>
          </p:spPr>
        </p:cxnSp>
        <p:sp>
          <p:nvSpPr>
            <p:cNvPr id="51" name="TextBox 50">
              <a:extLst>
                <a:ext uri="{FF2B5EF4-FFF2-40B4-BE49-F238E27FC236}">
                  <a16:creationId xmlns:a16="http://schemas.microsoft.com/office/drawing/2014/main" id="{93824D6F-96C3-46B2-B764-15EC5BE0B612}"/>
                </a:ext>
              </a:extLst>
            </p:cNvPr>
            <p:cNvSpPr txBox="1"/>
            <p:nvPr/>
          </p:nvSpPr>
          <p:spPr>
            <a:xfrm>
              <a:off x="1104083" y="3131046"/>
              <a:ext cx="986748" cy="215444"/>
            </a:xfrm>
            <a:prstGeom prst="rect">
              <a:avLst/>
            </a:prstGeom>
            <a:noFill/>
          </p:spPr>
          <p:txBody>
            <a:bodyPr wrap="square" rtlCol="0">
              <a:spAutoFit/>
            </a:bodyPr>
            <a:lstStyle/>
            <a:p>
              <a:r>
                <a:rPr lang="en-US" sz="800" dirty="0"/>
                <a:t>TRUE</a:t>
              </a:r>
            </a:p>
          </p:txBody>
        </p:sp>
        <p:sp>
          <p:nvSpPr>
            <p:cNvPr id="52" name="TextBox 51">
              <a:extLst>
                <a:ext uri="{FF2B5EF4-FFF2-40B4-BE49-F238E27FC236}">
                  <a16:creationId xmlns:a16="http://schemas.microsoft.com/office/drawing/2014/main" id="{439B01CD-7454-4005-AE5B-1993541AE470}"/>
                </a:ext>
              </a:extLst>
            </p:cNvPr>
            <p:cNvSpPr txBox="1"/>
            <p:nvPr/>
          </p:nvSpPr>
          <p:spPr>
            <a:xfrm>
              <a:off x="1770737" y="3127303"/>
              <a:ext cx="986748" cy="215444"/>
            </a:xfrm>
            <a:prstGeom prst="rect">
              <a:avLst/>
            </a:prstGeom>
            <a:noFill/>
          </p:spPr>
          <p:txBody>
            <a:bodyPr wrap="square" rtlCol="0">
              <a:spAutoFit/>
            </a:bodyPr>
            <a:lstStyle/>
            <a:p>
              <a:r>
                <a:rPr lang="en-US" sz="800" dirty="0"/>
                <a:t>FALSE</a:t>
              </a:r>
            </a:p>
          </p:txBody>
        </p:sp>
      </p:grpSp>
      <p:sp>
        <p:nvSpPr>
          <p:cNvPr id="53" name="TextBox 52">
            <a:extLst>
              <a:ext uri="{FF2B5EF4-FFF2-40B4-BE49-F238E27FC236}">
                <a16:creationId xmlns:a16="http://schemas.microsoft.com/office/drawing/2014/main" id="{B7BBDFFB-E201-47ED-ACF6-77F7E5E24A21}"/>
              </a:ext>
            </a:extLst>
          </p:cNvPr>
          <p:cNvSpPr txBox="1"/>
          <p:nvPr/>
        </p:nvSpPr>
        <p:spPr>
          <a:xfrm>
            <a:off x="1124554" y="6606791"/>
            <a:ext cx="2773784" cy="215444"/>
          </a:xfrm>
          <a:prstGeom prst="rect">
            <a:avLst/>
          </a:prstGeom>
          <a:noFill/>
        </p:spPr>
        <p:txBody>
          <a:bodyPr wrap="square" rtlCol="0">
            <a:spAutoFit/>
          </a:bodyPr>
          <a:lstStyle/>
          <a:p>
            <a:r>
              <a:rPr lang="en-US" sz="800" i="1" dirty="0"/>
              <a:t>Courtesy: Simplilearn</a:t>
            </a:r>
          </a:p>
        </p:txBody>
      </p:sp>
      <p:grpSp>
        <p:nvGrpSpPr>
          <p:cNvPr id="278" name="Group 277">
            <a:extLst>
              <a:ext uri="{FF2B5EF4-FFF2-40B4-BE49-F238E27FC236}">
                <a16:creationId xmlns:a16="http://schemas.microsoft.com/office/drawing/2014/main" id="{98C45F4C-4EAB-41FE-8AF6-D7642D2770CE}"/>
              </a:ext>
            </a:extLst>
          </p:cNvPr>
          <p:cNvGrpSpPr/>
          <p:nvPr/>
        </p:nvGrpSpPr>
        <p:grpSpPr>
          <a:xfrm>
            <a:off x="3587384" y="839470"/>
            <a:ext cx="2579275" cy="3546922"/>
            <a:chOff x="3393376" y="553119"/>
            <a:chExt cx="2579275" cy="3546922"/>
          </a:xfrm>
        </p:grpSpPr>
        <p:pic>
          <p:nvPicPr>
            <p:cNvPr id="131" name="Picture 130">
              <a:extLst>
                <a:ext uri="{FF2B5EF4-FFF2-40B4-BE49-F238E27FC236}">
                  <a16:creationId xmlns:a16="http://schemas.microsoft.com/office/drawing/2014/main" id="{2BAC0F6A-EA32-4DD5-88A4-F0FC2C50620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61453" y="2138403"/>
              <a:ext cx="423138" cy="465764"/>
            </a:xfrm>
            <a:prstGeom prst="rect">
              <a:avLst/>
            </a:prstGeom>
          </p:spPr>
        </p:pic>
        <p:pic>
          <p:nvPicPr>
            <p:cNvPr id="133" name="Picture 132">
              <a:extLst>
                <a:ext uri="{FF2B5EF4-FFF2-40B4-BE49-F238E27FC236}">
                  <a16:creationId xmlns:a16="http://schemas.microsoft.com/office/drawing/2014/main" id="{BBC571AA-1F11-490C-8D8C-40A0FA68258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75179" y="2009728"/>
              <a:ext cx="423138" cy="465765"/>
            </a:xfrm>
            <a:prstGeom prst="rect">
              <a:avLst/>
            </a:prstGeom>
          </p:spPr>
        </p:pic>
        <p:grpSp>
          <p:nvGrpSpPr>
            <p:cNvPr id="109" name="Group 108">
              <a:extLst>
                <a:ext uri="{FF2B5EF4-FFF2-40B4-BE49-F238E27FC236}">
                  <a16:creationId xmlns:a16="http://schemas.microsoft.com/office/drawing/2014/main" id="{95AE9A34-6ED7-4487-BB49-4E45C4BECC24}"/>
                </a:ext>
              </a:extLst>
            </p:cNvPr>
            <p:cNvGrpSpPr/>
            <p:nvPr/>
          </p:nvGrpSpPr>
          <p:grpSpPr>
            <a:xfrm>
              <a:off x="4018761" y="553119"/>
              <a:ext cx="1889788" cy="797880"/>
              <a:chOff x="5865812" y="1138916"/>
              <a:chExt cx="2514600" cy="990600"/>
            </a:xfrm>
          </p:grpSpPr>
          <p:pic>
            <p:nvPicPr>
              <p:cNvPr id="110" name="Picture 109">
                <a:extLst>
                  <a:ext uri="{FF2B5EF4-FFF2-40B4-BE49-F238E27FC236}">
                    <a16:creationId xmlns:a16="http://schemas.microsoft.com/office/drawing/2014/main" id="{9D1CEF93-86B6-4B05-97F2-A98CAB44B2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00587" y="1198828"/>
                <a:ext cx="484867" cy="484867"/>
              </a:xfrm>
              <a:prstGeom prst="rect">
                <a:avLst/>
              </a:prstGeom>
            </p:spPr>
          </p:pic>
          <p:pic>
            <p:nvPicPr>
              <p:cNvPr id="111" name="Picture 110">
                <a:extLst>
                  <a:ext uri="{FF2B5EF4-FFF2-40B4-BE49-F238E27FC236}">
                    <a16:creationId xmlns:a16="http://schemas.microsoft.com/office/drawing/2014/main" id="{A1F148E0-0E2E-490E-AC17-1E329B30C5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27830" y="1246140"/>
                <a:ext cx="484867" cy="484867"/>
              </a:xfrm>
              <a:prstGeom prst="rect">
                <a:avLst/>
              </a:prstGeom>
            </p:spPr>
          </p:pic>
          <p:pic>
            <p:nvPicPr>
              <p:cNvPr id="112" name="Picture 111">
                <a:extLst>
                  <a:ext uri="{FF2B5EF4-FFF2-40B4-BE49-F238E27FC236}">
                    <a16:creationId xmlns:a16="http://schemas.microsoft.com/office/drawing/2014/main" id="{F8CAA3F6-849E-4186-A971-3962EBD247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15543" y="1331831"/>
                <a:ext cx="484867" cy="484867"/>
              </a:xfrm>
              <a:prstGeom prst="rect">
                <a:avLst/>
              </a:prstGeom>
            </p:spPr>
          </p:pic>
          <p:pic>
            <p:nvPicPr>
              <p:cNvPr id="113" name="Picture 112">
                <a:extLst>
                  <a:ext uri="{FF2B5EF4-FFF2-40B4-BE49-F238E27FC236}">
                    <a16:creationId xmlns:a16="http://schemas.microsoft.com/office/drawing/2014/main" id="{75A03B00-0909-4323-B987-B7232774E0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40404" y="1434356"/>
                <a:ext cx="550634" cy="550634"/>
              </a:xfrm>
              <a:prstGeom prst="rect">
                <a:avLst/>
              </a:prstGeom>
            </p:spPr>
          </p:pic>
          <p:pic>
            <p:nvPicPr>
              <p:cNvPr id="114" name="Picture 113">
                <a:extLst>
                  <a:ext uri="{FF2B5EF4-FFF2-40B4-BE49-F238E27FC236}">
                    <a16:creationId xmlns:a16="http://schemas.microsoft.com/office/drawing/2014/main" id="{1A232752-1AB6-4EA1-AA57-B0192C84B5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05293" y="1451929"/>
                <a:ext cx="484867" cy="484867"/>
              </a:xfrm>
              <a:prstGeom prst="rect">
                <a:avLst/>
              </a:prstGeom>
            </p:spPr>
          </p:pic>
          <p:pic>
            <p:nvPicPr>
              <p:cNvPr id="115" name="Picture 114">
                <a:extLst>
                  <a:ext uri="{FF2B5EF4-FFF2-40B4-BE49-F238E27FC236}">
                    <a16:creationId xmlns:a16="http://schemas.microsoft.com/office/drawing/2014/main" id="{C934439C-49EF-462E-8CFB-C3FC568D6C3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72776" y="1259974"/>
                <a:ext cx="457200" cy="457200"/>
              </a:xfrm>
              <a:prstGeom prst="rect">
                <a:avLst/>
              </a:prstGeom>
            </p:spPr>
          </p:pic>
          <p:pic>
            <p:nvPicPr>
              <p:cNvPr id="116" name="Picture 115">
                <a:extLst>
                  <a:ext uri="{FF2B5EF4-FFF2-40B4-BE49-F238E27FC236}">
                    <a16:creationId xmlns:a16="http://schemas.microsoft.com/office/drawing/2014/main" id="{F91C05CA-BADD-4554-AF55-81BD3F1955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4966" y="1198828"/>
                <a:ext cx="550634" cy="550634"/>
              </a:xfrm>
              <a:prstGeom prst="rect">
                <a:avLst/>
              </a:prstGeom>
            </p:spPr>
          </p:pic>
          <p:pic>
            <p:nvPicPr>
              <p:cNvPr id="117" name="Picture 116">
                <a:extLst>
                  <a:ext uri="{FF2B5EF4-FFF2-40B4-BE49-F238E27FC236}">
                    <a16:creationId xmlns:a16="http://schemas.microsoft.com/office/drawing/2014/main" id="{C1DF015C-C1C5-4FC1-882D-1DD50602CA5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3990" y="1419046"/>
                <a:ext cx="550634" cy="550634"/>
              </a:xfrm>
              <a:prstGeom prst="rect">
                <a:avLst/>
              </a:prstGeom>
            </p:spPr>
          </p:pic>
          <p:pic>
            <p:nvPicPr>
              <p:cNvPr id="118" name="Picture 117">
                <a:extLst>
                  <a:ext uri="{FF2B5EF4-FFF2-40B4-BE49-F238E27FC236}">
                    <a16:creationId xmlns:a16="http://schemas.microsoft.com/office/drawing/2014/main" id="{7D45E2FC-7F6B-4BB0-AC9E-7019A92125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61184" y="1319709"/>
                <a:ext cx="550634" cy="550634"/>
              </a:xfrm>
              <a:prstGeom prst="rect">
                <a:avLst/>
              </a:prstGeom>
            </p:spPr>
          </p:pic>
          <p:pic>
            <p:nvPicPr>
              <p:cNvPr id="119" name="Picture 118">
                <a:extLst>
                  <a:ext uri="{FF2B5EF4-FFF2-40B4-BE49-F238E27FC236}">
                    <a16:creationId xmlns:a16="http://schemas.microsoft.com/office/drawing/2014/main" id="{2FA7FF98-E06D-4060-8871-FA41A349341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03289" y="1266333"/>
                <a:ext cx="457200" cy="457200"/>
              </a:xfrm>
              <a:prstGeom prst="rect">
                <a:avLst/>
              </a:prstGeom>
            </p:spPr>
          </p:pic>
          <p:pic>
            <p:nvPicPr>
              <p:cNvPr id="120" name="Picture 119">
                <a:extLst>
                  <a:ext uri="{FF2B5EF4-FFF2-40B4-BE49-F238E27FC236}">
                    <a16:creationId xmlns:a16="http://schemas.microsoft.com/office/drawing/2014/main" id="{D65AF556-4F4A-4723-8F24-64BBEBC9D27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4966" y="1507898"/>
                <a:ext cx="457200" cy="457200"/>
              </a:xfrm>
              <a:prstGeom prst="rect">
                <a:avLst/>
              </a:prstGeom>
            </p:spPr>
          </p:pic>
          <p:pic>
            <p:nvPicPr>
              <p:cNvPr id="121" name="Picture 120">
                <a:extLst>
                  <a:ext uri="{FF2B5EF4-FFF2-40B4-BE49-F238E27FC236}">
                    <a16:creationId xmlns:a16="http://schemas.microsoft.com/office/drawing/2014/main" id="{A03BBA57-BA98-414F-A6F5-B89B01A8F1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67624" y="1497364"/>
                <a:ext cx="457200" cy="457200"/>
              </a:xfrm>
              <a:prstGeom prst="rect">
                <a:avLst/>
              </a:prstGeom>
            </p:spPr>
          </p:pic>
          <p:sp>
            <p:nvSpPr>
              <p:cNvPr id="122" name="Block Arc 121">
                <a:extLst>
                  <a:ext uri="{FF2B5EF4-FFF2-40B4-BE49-F238E27FC236}">
                    <a16:creationId xmlns:a16="http://schemas.microsoft.com/office/drawing/2014/main" id="{86A724C0-02A4-40DC-AE7B-0B2E8D6B4684}"/>
                  </a:ext>
                </a:extLst>
              </p:cNvPr>
              <p:cNvSpPr/>
              <p:nvPr/>
            </p:nvSpPr>
            <p:spPr bwMode="auto">
              <a:xfrm flipV="1">
                <a:off x="5865812" y="1138916"/>
                <a:ext cx="2514600" cy="990600"/>
              </a:xfrm>
              <a:prstGeom prst="blockArc">
                <a:avLst>
                  <a:gd name="adj1" fmla="val 11001778"/>
                  <a:gd name="adj2" fmla="val 21535435"/>
                  <a:gd name="adj3" fmla="val 18895"/>
                </a:avLst>
              </a:prstGeom>
              <a:solidFill>
                <a:schemeClr val="accent2">
                  <a:lumMod val="60000"/>
                  <a:lumOff val="4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grpSp>
        <p:pic>
          <p:nvPicPr>
            <p:cNvPr id="124" name="Picture 123">
              <a:extLst>
                <a:ext uri="{FF2B5EF4-FFF2-40B4-BE49-F238E27FC236}">
                  <a16:creationId xmlns:a16="http://schemas.microsoft.com/office/drawing/2014/main" id="{EDCF93C3-0A85-44C2-BDD3-11508541162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95210" y="2100885"/>
              <a:ext cx="381724" cy="410135"/>
            </a:xfrm>
            <a:prstGeom prst="rect">
              <a:avLst/>
            </a:prstGeom>
          </p:spPr>
        </p:pic>
        <p:pic>
          <p:nvPicPr>
            <p:cNvPr id="125" name="Picture 124">
              <a:extLst>
                <a:ext uri="{FF2B5EF4-FFF2-40B4-BE49-F238E27FC236}">
                  <a16:creationId xmlns:a16="http://schemas.microsoft.com/office/drawing/2014/main" id="{DD344E21-A6C0-4F14-BF7C-304A5E954E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0802" y="2211767"/>
              <a:ext cx="381724" cy="410135"/>
            </a:xfrm>
            <a:prstGeom prst="rect">
              <a:avLst/>
            </a:prstGeom>
          </p:spPr>
        </p:pic>
        <p:pic>
          <p:nvPicPr>
            <p:cNvPr id="126" name="Picture 125">
              <a:extLst>
                <a:ext uri="{FF2B5EF4-FFF2-40B4-BE49-F238E27FC236}">
                  <a16:creationId xmlns:a16="http://schemas.microsoft.com/office/drawing/2014/main" id="{21F933BB-F4D9-4842-90CA-E74D182FBB1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1732" y="1967780"/>
              <a:ext cx="381724" cy="410135"/>
            </a:xfrm>
            <a:prstGeom prst="rect">
              <a:avLst/>
            </a:prstGeom>
          </p:spPr>
        </p:pic>
        <p:pic>
          <p:nvPicPr>
            <p:cNvPr id="130" name="Picture 129">
              <a:extLst>
                <a:ext uri="{FF2B5EF4-FFF2-40B4-BE49-F238E27FC236}">
                  <a16:creationId xmlns:a16="http://schemas.microsoft.com/office/drawing/2014/main" id="{661F8DDD-F322-4351-806F-0DAA0CABB76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03412" y="2204986"/>
              <a:ext cx="351338" cy="386732"/>
            </a:xfrm>
            <a:prstGeom prst="rect">
              <a:avLst/>
            </a:prstGeom>
          </p:spPr>
        </p:pic>
        <p:pic>
          <p:nvPicPr>
            <p:cNvPr id="132" name="Picture 131">
              <a:extLst>
                <a:ext uri="{FF2B5EF4-FFF2-40B4-BE49-F238E27FC236}">
                  <a16:creationId xmlns:a16="http://schemas.microsoft.com/office/drawing/2014/main" id="{6EA700CA-6626-45E2-AAA0-F5C27D3F337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08150" y="2092881"/>
              <a:ext cx="351338" cy="386732"/>
            </a:xfrm>
            <a:prstGeom prst="rect">
              <a:avLst/>
            </a:prstGeom>
          </p:spPr>
        </p:pic>
        <p:cxnSp>
          <p:nvCxnSpPr>
            <p:cNvPr id="135" name="Straight Connector 134">
              <a:extLst>
                <a:ext uri="{FF2B5EF4-FFF2-40B4-BE49-F238E27FC236}">
                  <a16:creationId xmlns:a16="http://schemas.microsoft.com/office/drawing/2014/main" id="{DCD1846D-A7FE-42BB-B60F-888AC3F40349}"/>
                </a:ext>
              </a:extLst>
            </p:cNvPr>
            <p:cNvCxnSpPr>
              <a:cxnSpLocks/>
              <a:endCxn id="138" idx="2"/>
            </p:cNvCxnSpPr>
            <p:nvPr/>
          </p:nvCxnSpPr>
          <p:spPr bwMode="auto">
            <a:xfrm flipV="1">
              <a:off x="4703003" y="1535799"/>
              <a:ext cx="262465" cy="473929"/>
            </a:xfrm>
            <a:prstGeom prst="line">
              <a:avLst/>
            </a:prstGeom>
            <a:pattFill prst="pct50">
              <a:fgClr>
                <a:schemeClr val="hlink"/>
              </a:fgClr>
              <a:bgClr>
                <a:srgbClr val="FFFFFF"/>
              </a:bgClr>
            </a:pattFill>
            <a:ln w="19050" cap="flat" cmpd="sng" algn="ctr">
              <a:solidFill>
                <a:srgbClr val="002060"/>
              </a:solidFill>
              <a:prstDash val="solid"/>
              <a:round/>
              <a:headEnd type="none" w="med" len="med"/>
              <a:tailEnd type="none" w="med" len="med"/>
            </a:ln>
            <a:effectLst/>
          </p:spPr>
        </p:cxnSp>
        <p:cxnSp>
          <p:nvCxnSpPr>
            <p:cNvPr id="136" name="Straight Connector 135">
              <a:extLst>
                <a:ext uri="{FF2B5EF4-FFF2-40B4-BE49-F238E27FC236}">
                  <a16:creationId xmlns:a16="http://schemas.microsoft.com/office/drawing/2014/main" id="{EB865AC6-2C95-40C7-8578-DAB05FF4DDEC}"/>
                </a:ext>
              </a:extLst>
            </p:cNvPr>
            <p:cNvCxnSpPr>
              <a:cxnSpLocks/>
              <a:stCxn id="138" idx="2"/>
            </p:cNvCxnSpPr>
            <p:nvPr/>
          </p:nvCxnSpPr>
          <p:spPr bwMode="auto">
            <a:xfrm>
              <a:off x="4965468" y="1535799"/>
              <a:ext cx="241476" cy="480973"/>
            </a:xfrm>
            <a:prstGeom prst="line">
              <a:avLst/>
            </a:prstGeom>
            <a:pattFill prst="pct50">
              <a:fgClr>
                <a:schemeClr val="hlink"/>
              </a:fgClr>
              <a:bgClr>
                <a:srgbClr val="FFFFFF"/>
              </a:bgClr>
            </a:pattFill>
            <a:ln w="19050" cap="flat" cmpd="sng" algn="ctr">
              <a:solidFill>
                <a:srgbClr val="002060"/>
              </a:solidFill>
              <a:prstDash val="solid"/>
              <a:round/>
              <a:headEnd type="none" w="med" len="med"/>
              <a:tailEnd type="none" w="med" len="med"/>
            </a:ln>
            <a:effectLst/>
          </p:spPr>
        </p:cxnSp>
        <p:sp>
          <p:nvSpPr>
            <p:cNvPr id="137" name="TextBox 136">
              <a:extLst>
                <a:ext uri="{FF2B5EF4-FFF2-40B4-BE49-F238E27FC236}">
                  <a16:creationId xmlns:a16="http://schemas.microsoft.com/office/drawing/2014/main" id="{477E0BBB-9CA1-418F-BA74-907178BAD82B}"/>
                </a:ext>
              </a:extLst>
            </p:cNvPr>
            <p:cNvSpPr txBox="1"/>
            <p:nvPr/>
          </p:nvSpPr>
          <p:spPr>
            <a:xfrm>
              <a:off x="4032211" y="1709669"/>
              <a:ext cx="986748" cy="215444"/>
            </a:xfrm>
            <a:prstGeom prst="rect">
              <a:avLst/>
            </a:prstGeom>
            <a:noFill/>
          </p:spPr>
          <p:txBody>
            <a:bodyPr wrap="square" rtlCol="0">
              <a:spAutoFit/>
            </a:bodyPr>
            <a:lstStyle/>
            <a:p>
              <a:r>
                <a:rPr lang="en-US" sz="800" dirty="0"/>
                <a:t>TRUE</a:t>
              </a:r>
            </a:p>
          </p:txBody>
        </p:sp>
        <p:sp>
          <p:nvSpPr>
            <p:cNvPr id="138" name="TextBox 137">
              <a:extLst>
                <a:ext uri="{FF2B5EF4-FFF2-40B4-BE49-F238E27FC236}">
                  <a16:creationId xmlns:a16="http://schemas.microsoft.com/office/drawing/2014/main" id="{B48E81FB-D1A5-424C-B6AE-9452EFFD101E}"/>
                </a:ext>
              </a:extLst>
            </p:cNvPr>
            <p:cNvSpPr txBox="1"/>
            <p:nvPr/>
          </p:nvSpPr>
          <p:spPr>
            <a:xfrm>
              <a:off x="4448558" y="1320355"/>
              <a:ext cx="1033820" cy="215444"/>
            </a:xfrm>
            <a:prstGeom prst="rect">
              <a:avLst/>
            </a:prstGeom>
            <a:noFill/>
          </p:spPr>
          <p:txBody>
            <a:bodyPr wrap="square" rtlCol="0">
              <a:spAutoFit/>
            </a:bodyPr>
            <a:lstStyle/>
            <a:p>
              <a:r>
                <a:rPr lang="en-US" sz="800" dirty="0"/>
                <a:t>Is color == Red</a:t>
              </a:r>
            </a:p>
          </p:txBody>
        </p:sp>
        <p:sp>
          <p:nvSpPr>
            <p:cNvPr id="139" name="TextBox 138">
              <a:extLst>
                <a:ext uri="{FF2B5EF4-FFF2-40B4-BE49-F238E27FC236}">
                  <a16:creationId xmlns:a16="http://schemas.microsoft.com/office/drawing/2014/main" id="{011D31E5-CFD1-422A-B169-931D475C72CD}"/>
                </a:ext>
              </a:extLst>
            </p:cNvPr>
            <p:cNvSpPr txBox="1"/>
            <p:nvPr/>
          </p:nvSpPr>
          <p:spPr>
            <a:xfrm>
              <a:off x="4857178" y="1710901"/>
              <a:ext cx="986748" cy="215444"/>
            </a:xfrm>
            <a:prstGeom prst="rect">
              <a:avLst/>
            </a:prstGeom>
            <a:noFill/>
          </p:spPr>
          <p:txBody>
            <a:bodyPr wrap="square" rtlCol="0">
              <a:spAutoFit/>
            </a:bodyPr>
            <a:lstStyle/>
            <a:p>
              <a:r>
                <a:rPr lang="en-US" sz="800" dirty="0"/>
                <a:t>FALSE</a:t>
              </a:r>
            </a:p>
          </p:txBody>
        </p:sp>
        <p:sp>
          <p:nvSpPr>
            <p:cNvPr id="140" name="TextBox 139">
              <a:extLst>
                <a:ext uri="{FF2B5EF4-FFF2-40B4-BE49-F238E27FC236}">
                  <a16:creationId xmlns:a16="http://schemas.microsoft.com/office/drawing/2014/main" id="{8915577C-8534-43FC-BF49-E7997217DD8D}"/>
                </a:ext>
              </a:extLst>
            </p:cNvPr>
            <p:cNvSpPr txBox="1"/>
            <p:nvPr/>
          </p:nvSpPr>
          <p:spPr>
            <a:xfrm>
              <a:off x="3840731" y="2740584"/>
              <a:ext cx="986748" cy="215444"/>
            </a:xfrm>
            <a:prstGeom prst="rect">
              <a:avLst/>
            </a:prstGeom>
            <a:noFill/>
          </p:spPr>
          <p:txBody>
            <a:bodyPr wrap="square" rtlCol="0">
              <a:spAutoFit/>
            </a:bodyPr>
            <a:lstStyle/>
            <a:p>
              <a:r>
                <a:rPr lang="en-US" sz="800" dirty="0"/>
                <a:t>Is Shape = Circle</a:t>
              </a:r>
            </a:p>
          </p:txBody>
        </p:sp>
        <p:grpSp>
          <p:nvGrpSpPr>
            <p:cNvPr id="147" name="Group 146">
              <a:extLst>
                <a:ext uri="{FF2B5EF4-FFF2-40B4-BE49-F238E27FC236}">
                  <a16:creationId xmlns:a16="http://schemas.microsoft.com/office/drawing/2014/main" id="{7C143074-C80E-4C4C-9B3E-A783E05B8D3D}"/>
                </a:ext>
              </a:extLst>
            </p:cNvPr>
            <p:cNvGrpSpPr/>
            <p:nvPr/>
          </p:nvGrpSpPr>
          <p:grpSpPr>
            <a:xfrm>
              <a:off x="3393376" y="3256238"/>
              <a:ext cx="979694" cy="843803"/>
              <a:chOff x="8400809" y="4137952"/>
              <a:chExt cx="1382990" cy="990600"/>
            </a:xfrm>
          </p:grpSpPr>
          <p:pic>
            <p:nvPicPr>
              <p:cNvPr id="148" name="Picture 147">
                <a:extLst>
                  <a:ext uri="{FF2B5EF4-FFF2-40B4-BE49-F238E27FC236}">
                    <a16:creationId xmlns:a16="http://schemas.microsoft.com/office/drawing/2014/main" id="{A9961E30-F70F-4418-A776-F8D87770AF6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829869" y="4247625"/>
                <a:ext cx="550634" cy="550634"/>
              </a:xfrm>
              <a:prstGeom prst="rect">
                <a:avLst/>
              </a:prstGeom>
            </p:spPr>
          </p:pic>
          <p:grpSp>
            <p:nvGrpSpPr>
              <p:cNvPr id="149" name="Group 148">
                <a:extLst>
                  <a:ext uri="{FF2B5EF4-FFF2-40B4-BE49-F238E27FC236}">
                    <a16:creationId xmlns:a16="http://schemas.microsoft.com/office/drawing/2014/main" id="{BE730436-2D84-41FE-87EB-43E3765029D1}"/>
                  </a:ext>
                </a:extLst>
              </p:cNvPr>
              <p:cNvGrpSpPr/>
              <p:nvPr/>
            </p:nvGrpSpPr>
            <p:grpSpPr>
              <a:xfrm>
                <a:off x="8400809" y="4137952"/>
                <a:ext cx="1382990" cy="990600"/>
                <a:chOff x="8400809" y="4137952"/>
                <a:chExt cx="1382990" cy="990600"/>
              </a:xfrm>
            </p:grpSpPr>
            <p:pic>
              <p:nvPicPr>
                <p:cNvPr id="150" name="Picture 149">
                  <a:extLst>
                    <a:ext uri="{FF2B5EF4-FFF2-40B4-BE49-F238E27FC236}">
                      <a16:creationId xmlns:a16="http://schemas.microsoft.com/office/drawing/2014/main" id="{97B916A4-3AF7-4D83-A578-C8D68A50DEB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541670" y="4425238"/>
                  <a:ext cx="550634" cy="550634"/>
                </a:xfrm>
                <a:prstGeom prst="rect">
                  <a:avLst/>
                </a:prstGeom>
              </p:spPr>
            </p:pic>
            <p:pic>
              <p:nvPicPr>
                <p:cNvPr id="151" name="Picture 150">
                  <a:extLst>
                    <a:ext uri="{FF2B5EF4-FFF2-40B4-BE49-F238E27FC236}">
                      <a16:creationId xmlns:a16="http://schemas.microsoft.com/office/drawing/2014/main" id="{F41F33D9-24C0-41A7-BEC0-89E72C32C40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816987" y="4489020"/>
                  <a:ext cx="550634" cy="550634"/>
                </a:xfrm>
                <a:prstGeom prst="rect">
                  <a:avLst/>
                </a:prstGeom>
              </p:spPr>
            </p:pic>
            <p:pic>
              <p:nvPicPr>
                <p:cNvPr id="152" name="Picture 151">
                  <a:extLst>
                    <a:ext uri="{FF2B5EF4-FFF2-40B4-BE49-F238E27FC236}">
                      <a16:creationId xmlns:a16="http://schemas.microsoft.com/office/drawing/2014/main" id="{14311D85-4EF8-4945-8D77-CB89F5E407E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118068" y="4431121"/>
                  <a:ext cx="550634" cy="550634"/>
                </a:xfrm>
                <a:prstGeom prst="rect">
                  <a:avLst/>
                </a:prstGeom>
              </p:spPr>
            </p:pic>
            <p:sp>
              <p:nvSpPr>
                <p:cNvPr id="153" name="Block Arc 152">
                  <a:extLst>
                    <a:ext uri="{FF2B5EF4-FFF2-40B4-BE49-F238E27FC236}">
                      <a16:creationId xmlns:a16="http://schemas.microsoft.com/office/drawing/2014/main" id="{CDAFE0E8-3B94-4A79-AFAD-8F8725554483}"/>
                    </a:ext>
                  </a:extLst>
                </p:cNvPr>
                <p:cNvSpPr/>
                <p:nvPr/>
              </p:nvSpPr>
              <p:spPr bwMode="auto">
                <a:xfrm flipV="1">
                  <a:off x="8400809" y="4137952"/>
                  <a:ext cx="1382990" cy="990600"/>
                </a:xfrm>
                <a:prstGeom prst="blockArc">
                  <a:avLst>
                    <a:gd name="adj1" fmla="val 11001778"/>
                    <a:gd name="adj2" fmla="val 21535435"/>
                    <a:gd name="adj3" fmla="val 18895"/>
                  </a:avLst>
                </a:prstGeom>
                <a:solidFill>
                  <a:schemeClr val="accent2">
                    <a:lumMod val="60000"/>
                    <a:lumOff val="4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grpSp>
        </p:grpSp>
        <p:cxnSp>
          <p:nvCxnSpPr>
            <p:cNvPr id="154" name="Straight Connector 153">
              <a:extLst>
                <a:ext uri="{FF2B5EF4-FFF2-40B4-BE49-F238E27FC236}">
                  <a16:creationId xmlns:a16="http://schemas.microsoft.com/office/drawing/2014/main" id="{7E7181BA-555B-48D3-85C2-EEC5469CB053}"/>
                </a:ext>
              </a:extLst>
            </p:cNvPr>
            <p:cNvCxnSpPr>
              <a:cxnSpLocks/>
              <a:stCxn id="140" idx="2"/>
            </p:cNvCxnSpPr>
            <p:nvPr/>
          </p:nvCxnSpPr>
          <p:spPr bwMode="auto">
            <a:xfrm flipH="1">
              <a:off x="4052337" y="2956028"/>
              <a:ext cx="281768" cy="515600"/>
            </a:xfrm>
            <a:prstGeom prst="line">
              <a:avLst/>
            </a:prstGeom>
            <a:pattFill prst="pct50">
              <a:fgClr>
                <a:schemeClr val="hlink"/>
              </a:fgClr>
              <a:bgClr>
                <a:srgbClr val="FFFFFF"/>
              </a:bgClr>
            </a:pattFill>
            <a:ln w="19050" cap="flat" cmpd="sng" algn="ctr">
              <a:solidFill>
                <a:srgbClr val="002060"/>
              </a:solidFill>
              <a:prstDash val="solid"/>
              <a:round/>
              <a:headEnd type="none" w="med" len="med"/>
              <a:tailEnd type="none" w="med" len="med"/>
            </a:ln>
            <a:effectLst/>
          </p:spPr>
        </p:cxnSp>
        <p:cxnSp>
          <p:nvCxnSpPr>
            <p:cNvPr id="155" name="Straight Connector 154">
              <a:extLst>
                <a:ext uri="{FF2B5EF4-FFF2-40B4-BE49-F238E27FC236}">
                  <a16:creationId xmlns:a16="http://schemas.microsoft.com/office/drawing/2014/main" id="{CE8A12F9-3334-4191-97C9-DD0D4D548AA7}"/>
                </a:ext>
              </a:extLst>
            </p:cNvPr>
            <p:cNvCxnSpPr>
              <a:cxnSpLocks/>
              <a:stCxn id="140" idx="2"/>
            </p:cNvCxnSpPr>
            <p:nvPr/>
          </p:nvCxnSpPr>
          <p:spPr bwMode="auto">
            <a:xfrm>
              <a:off x="4334105" y="2956028"/>
              <a:ext cx="305055" cy="501669"/>
            </a:xfrm>
            <a:prstGeom prst="line">
              <a:avLst/>
            </a:prstGeom>
            <a:pattFill prst="pct50">
              <a:fgClr>
                <a:schemeClr val="hlink"/>
              </a:fgClr>
              <a:bgClr>
                <a:srgbClr val="FFFFFF"/>
              </a:bgClr>
            </a:pattFill>
            <a:ln w="19050" cap="flat" cmpd="sng" algn="ctr">
              <a:solidFill>
                <a:srgbClr val="002060"/>
              </a:solidFill>
              <a:prstDash val="solid"/>
              <a:round/>
              <a:headEnd type="none" w="med" len="med"/>
              <a:tailEnd type="none" w="med" len="med"/>
            </a:ln>
            <a:effectLst/>
          </p:spPr>
        </p:cxnSp>
        <p:sp>
          <p:nvSpPr>
            <p:cNvPr id="156" name="TextBox 155">
              <a:extLst>
                <a:ext uri="{FF2B5EF4-FFF2-40B4-BE49-F238E27FC236}">
                  <a16:creationId xmlns:a16="http://schemas.microsoft.com/office/drawing/2014/main" id="{15E1F1D2-1E70-49C9-B381-8D4AAB2155B9}"/>
                </a:ext>
              </a:extLst>
            </p:cNvPr>
            <p:cNvSpPr txBox="1"/>
            <p:nvPr/>
          </p:nvSpPr>
          <p:spPr>
            <a:xfrm>
              <a:off x="3505170" y="3094530"/>
              <a:ext cx="986748" cy="215444"/>
            </a:xfrm>
            <a:prstGeom prst="rect">
              <a:avLst/>
            </a:prstGeom>
            <a:noFill/>
          </p:spPr>
          <p:txBody>
            <a:bodyPr wrap="square" rtlCol="0">
              <a:spAutoFit/>
            </a:bodyPr>
            <a:lstStyle/>
            <a:p>
              <a:r>
                <a:rPr lang="en-US" sz="800" dirty="0"/>
                <a:t>FALSE</a:t>
              </a:r>
            </a:p>
          </p:txBody>
        </p:sp>
        <p:sp>
          <p:nvSpPr>
            <p:cNvPr id="157" name="TextBox 156">
              <a:extLst>
                <a:ext uri="{FF2B5EF4-FFF2-40B4-BE49-F238E27FC236}">
                  <a16:creationId xmlns:a16="http://schemas.microsoft.com/office/drawing/2014/main" id="{F5F5CAF1-F1BF-4A5F-B5F4-7063D48A26EE}"/>
                </a:ext>
              </a:extLst>
            </p:cNvPr>
            <p:cNvSpPr txBox="1"/>
            <p:nvPr/>
          </p:nvSpPr>
          <p:spPr>
            <a:xfrm>
              <a:off x="4218455" y="3102572"/>
              <a:ext cx="986748" cy="215444"/>
            </a:xfrm>
            <a:prstGeom prst="rect">
              <a:avLst/>
            </a:prstGeom>
            <a:noFill/>
          </p:spPr>
          <p:txBody>
            <a:bodyPr wrap="square" rtlCol="0">
              <a:spAutoFit/>
            </a:bodyPr>
            <a:lstStyle/>
            <a:p>
              <a:r>
                <a:rPr lang="en-US" sz="800" dirty="0"/>
                <a:t>TRUE</a:t>
              </a:r>
            </a:p>
          </p:txBody>
        </p:sp>
        <p:pic>
          <p:nvPicPr>
            <p:cNvPr id="158" name="Picture 157">
              <a:extLst>
                <a:ext uri="{FF2B5EF4-FFF2-40B4-BE49-F238E27FC236}">
                  <a16:creationId xmlns:a16="http://schemas.microsoft.com/office/drawing/2014/main" id="{826D45B3-716A-47CA-94CC-4EEDA0A25E1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53511" y="1978885"/>
              <a:ext cx="423138" cy="465764"/>
            </a:xfrm>
            <a:prstGeom prst="rect">
              <a:avLst/>
            </a:prstGeom>
          </p:spPr>
        </p:pic>
        <p:pic>
          <p:nvPicPr>
            <p:cNvPr id="159" name="Picture 158">
              <a:extLst>
                <a:ext uri="{FF2B5EF4-FFF2-40B4-BE49-F238E27FC236}">
                  <a16:creationId xmlns:a16="http://schemas.microsoft.com/office/drawing/2014/main" id="{375AA3F6-3E14-4FED-9482-55007200F1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44165" y="2204986"/>
              <a:ext cx="351338" cy="386732"/>
            </a:xfrm>
            <a:prstGeom prst="rect">
              <a:avLst/>
            </a:prstGeom>
          </p:spPr>
        </p:pic>
        <p:sp>
          <p:nvSpPr>
            <p:cNvPr id="134" name="Block Arc 133">
              <a:extLst>
                <a:ext uri="{FF2B5EF4-FFF2-40B4-BE49-F238E27FC236}">
                  <a16:creationId xmlns:a16="http://schemas.microsoft.com/office/drawing/2014/main" id="{1BF9A4E8-5E47-4BE0-BDAF-546F214F96F6}"/>
                </a:ext>
              </a:extLst>
            </p:cNvPr>
            <p:cNvSpPr/>
            <p:nvPr/>
          </p:nvSpPr>
          <p:spPr bwMode="auto">
            <a:xfrm flipV="1">
              <a:off x="4909884" y="1918586"/>
              <a:ext cx="1062767" cy="837920"/>
            </a:xfrm>
            <a:prstGeom prst="blockArc">
              <a:avLst>
                <a:gd name="adj1" fmla="val 11001778"/>
                <a:gd name="adj2" fmla="val 21535435"/>
                <a:gd name="adj3" fmla="val 18895"/>
              </a:avLst>
            </a:prstGeom>
            <a:solidFill>
              <a:schemeClr val="accent2">
                <a:lumMod val="60000"/>
                <a:lumOff val="4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128" name="Block Arc 127">
              <a:extLst>
                <a:ext uri="{FF2B5EF4-FFF2-40B4-BE49-F238E27FC236}">
                  <a16:creationId xmlns:a16="http://schemas.microsoft.com/office/drawing/2014/main" id="{0E1E5C50-3DF6-4794-80FD-E471E842F808}"/>
                </a:ext>
              </a:extLst>
            </p:cNvPr>
            <p:cNvSpPr/>
            <p:nvPr/>
          </p:nvSpPr>
          <p:spPr bwMode="auto">
            <a:xfrm flipV="1">
              <a:off x="3757054" y="1886993"/>
              <a:ext cx="1088795" cy="837920"/>
            </a:xfrm>
            <a:prstGeom prst="blockArc">
              <a:avLst>
                <a:gd name="adj1" fmla="val 11001778"/>
                <a:gd name="adj2" fmla="val 21535435"/>
                <a:gd name="adj3" fmla="val 18895"/>
              </a:avLst>
            </a:prstGeom>
            <a:solidFill>
              <a:schemeClr val="accent2">
                <a:lumMod val="60000"/>
                <a:lumOff val="4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grpSp>
          <p:nvGrpSpPr>
            <p:cNvPr id="162" name="Group 161">
              <a:extLst>
                <a:ext uri="{FF2B5EF4-FFF2-40B4-BE49-F238E27FC236}">
                  <a16:creationId xmlns:a16="http://schemas.microsoft.com/office/drawing/2014/main" id="{2F3D5E67-0188-455F-808A-00E5111BC4C1}"/>
                </a:ext>
              </a:extLst>
            </p:cNvPr>
            <p:cNvGrpSpPr/>
            <p:nvPr/>
          </p:nvGrpSpPr>
          <p:grpSpPr>
            <a:xfrm>
              <a:off x="4474561" y="3243806"/>
              <a:ext cx="1088795" cy="837920"/>
              <a:chOff x="5022723" y="2723205"/>
              <a:chExt cx="1382990" cy="990600"/>
            </a:xfrm>
          </p:grpSpPr>
          <p:pic>
            <p:nvPicPr>
              <p:cNvPr id="163" name="Picture 162">
                <a:extLst>
                  <a:ext uri="{FF2B5EF4-FFF2-40B4-BE49-F238E27FC236}">
                    <a16:creationId xmlns:a16="http://schemas.microsoft.com/office/drawing/2014/main" id="{EB0C39D2-DB29-473A-9C67-70B4B78A8BF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98209" y="2976071"/>
                <a:ext cx="484867" cy="484867"/>
              </a:xfrm>
              <a:prstGeom prst="rect">
                <a:avLst/>
              </a:prstGeom>
            </p:spPr>
          </p:pic>
          <p:pic>
            <p:nvPicPr>
              <p:cNvPr id="164" name="Picture 163">
                <a:extLst>
                  <a:ext uri="{FF2B5EF4-FFF2-40B4-BE49-F238E27FC236}">
                    <a16:creationId xmlns:a16="http://schemas.microsoft.com/office/drawing/2014/main" id="{9EBE1704-5704-40EE-B006-D53B8C5F55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83141" y="3107157"/>
                <a:ext cx="484867" cy="484867"/>
              </a:xfrm>
              <a:prstGeom prst="rect">
                <a:avLst/>
              </a:prstGeom>
            </p:spPr>
          </p:pic>
          <p:pic>
            <p:nvPicPr>
              <p:cNvPr id="165" name="Picture 164">
                <a:extLst>
                  <a:ext uri="{FF2B5EF4-FFF2-40B4-BE49-F238E27FC236}">
                    <a16:creationId xmlns:a16="http://schemas.microsoft.com/office/drawing/2014/main" id="{1BD4C4FD-554B-467B-A40F-9AFF8C7BB9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54339" y="2976070"/>
                <a:ext cx="484867" cy="484867"/>
              </a:xfrm>
              <a:prstGeom prst="rect">
                <a:avLst/>
              </a:prstGeom>
            </p:spPr>
          </p:pic>
          <p:pic>
            <p:nvPicPr>
              <p:cNvPr id="166" name="Picture 165">
                <a:extLst>
                  <a:ext uri="{FF2B5EF4-FFF2-40B4-BE49-F238E27FC236}">
                    <a16:creationId xmlns:a16="http://schemas.microsoft.com/office/drawing/2014/main" id="{90FC3358-346F-4D44-BEFE-B85B9083AF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5314" y="3047395"/>
                <a:ext cx="484867" cy="484867"/>
              </a:xfrm>
              <a:prstGeom prst="rect">
                <a:avLst/>
              </a:prstGeom>
            </p:spPr>
          </p:pic>
          <p:sp>
            <p:nvSpPr>
              <p:cNvPr id="167" name="Block Arc 166">
                <a:extLst>
                  <a:ext uri="{FF2B5EF4-FFF2-40B4-BE49-F238E27FC236}">
                    <a16:creationId xmlns:a16="http://schemas.microsoft.com/office/drawing/2014/main" id="{930932F0-B495-4710-B2CC-47F2E3E52554}"/>
                  </a:ext>
                </a:extLst>
              </p:cNvPr>
              <p:cNvSpPr/>
              <p:nvPr/>
            </p:nvSpPr>
            <p:spPr bwMode="auto">
              <a:xfrm flipV="1">
                <a:off x="5022723" y="2723205"/>
                <a:ext cx="1382990" cy="990600"/>
              </a:xfrm>
              <a:prstGeom prst="blockArc">
                <a:avLst>
                  <a:gd name="adj1" fmla="val 11001778"/>
                  <a:gd name="adj2" fmla="val 21535435"/>
                  <a:gd name="adj3" fmla="val 18895"/>
                </a:avLst>
              </a:prstGeom>
              <a:solidFill>
                <a:schemeClr val="accent2">
                  <a:lumMod val="60000"/>
                  <a:lumOff val="4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grpSp>
      </p:grpSp>
      <p:cxnSp>
        <p:nvCxnSpPr>
          <p:cNvPr id="170" name="Straight Connector 169">
            <a:extLst>
              <a:ext uri="{FF2B5EF4-FFF2-40B4-BE49-F238E27FC236}">
                <a16:creationId xmlns:a16="http://schemas.microsoft.com/office/drawing/2014/main" id="{D95F5D3A-1C21-4A9C-B43F-4BD6344C38B6}"/>
              </a:ext>
            </a:extLst>
          </p:cNvPr>
          <p:cNvCxnSpPr>
            <a:cxnSpLocks/>
          </p:cNvCxnSpPr>
          <p:nvPr/>
        </p:nvCxnSpPr>
        <p:spPr bwMode="auto">
          <a:xfrm>
            <a:off x="3505102" y="869614"/>
            <a:ext cx="0" cy="3568997"/>
          </a:xfrm>
          <a:prstGeom prst="line">
            <a:avLst/>
          </a:prstGeom>
          <a:ln w="19050">
            <a:prstDash val="sysDash"/>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172" name="Straight Connector 171">
            <a:extLst>
              <a:ext uri="{FF2B5EF4-FFF2-40B4-BE49-F238E27FC236}">
                <a16:creationId xmlns:a16="http://schemas.microsoft.com/office/drawing/2014/main" id="{49E23E78-BBB5-42B2-B342-226677B10DAA}"/>
              </a:ext>
            </a:extLst>
          </p:cNvPr>
          <p:cNvCxnSpPr>
            <a:cxnSpLocks/>
          </p:cNvCxnSpPr>
          <p:nvPr/>
        </p:nvCxnSpPr>
        <p:spPr bwMode="auto">
          <a:xfrm>
            <a:off x="6299557" y="869614"/>
            <a:ext cx="0" cy="3568997"/>
          </a:xfrm>
          <a:prstGeom prst="line">
            <a:avLst/>
          </a:prstGeom>
          <a:ln w="19050">
            <a:prstDash val="sysDash"/>
            <a:headEnd type="none" w="med" len="med"/>
            <a:tailEnd type="none" w="med" len="med"/>
          </a:ln>
        </p:spPr>
        <p:style>
          <a:lnRef idx="1">
            <a:schemeClr val="accent5"/>
          </a:lnRef>
          <a:fillRef idx="0">
            <a:schemeClr val="accent5"/>
          </a:fillRef>
          <a:effectRef idx="0">
            <a:schemeClr val="accent5"/>
          </a:effectRef>
          <a:fontRef idx="minor">
            <a:schemeClr val="tx1"/>
          </a:fontRef>
        </p:style>
      </p:cxnSp>
      <p:grpSp>
        <p:nvGrpSpPr>
          <p:cNvPr id="277" name="Group 276">
            <a:extLst>
              <a:ext uri="{FF2B5EF4-FFF2-40B4-BE49-F238E27FC236}">
                <a16:creationId xmlns:a16="http://schemas.microsoft.com/office/drawing/2014/main" id="{51AA2EFB-BF4B-40EF-B220-918BC215EA0A}"/>
              </a:ext>
            </a:extLst>
          </p:cNvPr>
          <p:cNvGrpSpPr/>
          <p:nvPr/>
        </p:nvGrpSpPr>
        <p:grpSpPr>
          <a:xfrm>
            <a:off x="6383153" y="860125"/>
            <a:ext cx="2910772" cy="3507952"/>
            <a:chOff x="6603804" y="522475"/>
            <a:chExt cx="2910772" cy="3507952"/>
          </a:xfrm>
        </p:grpSpPr>
        <p:grpSp>
          <p:nvGrpSpPr>
            <p:cNvPr id="221" name="Group 220">
              <a:extLst>
                <a:ext uri="{FF2B5EF4-FFF2-40B4-BE49-F238E27FC236}">
                  <a16:creationId xmlns:a16="http://schemas.microsoft.com/office/drawing/2014/main" id="{4DEA5DBB-B34A-45FB-A3F3-A83D779A2561}"/>
                </a:ext>
              </a:extLst>
            </p:cNvPr>
            <p:cNvGrpSpPr/>
            <p:nvPr/>
          </p:nvGrpSpPr>
          <p:grpSpPr>
            <a:xfrm>
              <a:off x="6865511" y="522475"/>
              <a:ext cx="1889788" cy="797880"/>
              <a:chOff x="5865812" y="1138916"/>
              <a:chExt cx="2514600" cy="990600"/>
            </a:xfrm>
          </p:grpSpPr>
          <p:pic>
            <p:nvPicPr>
              <p:cNvPr id="222" name="Picture 221">
                <a:extLst>
                  <a:ext uri="{FF2B5EF4-FFF2-40B4-BE49-F238E27FC236}">
                    <a16:creationId xmlns:a16="http://schemas.microsoft.com/office/drawing/2014/main" id="{FDA3E9EB-4DE1-4930-ABEF-7EC071BC0B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00587" y="1198828"/>
                <a:ext cx="484867" cy="484867"/>
              </a:xfrm>
              <a:prstGeom prst="rect">
                <a:avLst/>
              </a:prstGeom>
            </p:spPr>
          </p:pic>
          <p:pic>
            <p:nvPicPr>
              <p:cNvPr id="223" name="Picture 222">
                <a:extLst>
                  <a:ext uri="{FF2B5EF4-FFF2-40B4-BE49-F238E27FC236}">
                    <a16:creationId xmlns:a16="http://schemas.microsoft.com/office/drawing/2014/main" id="{6DEFD1FA-8223-4E01-BF9E-C0B3CCBD2F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27830" y="1246140"/>
                <a:ext cx="484867" cy="484867"/>
              </a:xfrm>
              <a:prstGeom prst="rect">
                <a:avLst/>
              </a:prstGeom>
            </p:spPr>
          </p:pic>
          <p:pic>
            <p:nvPicPr>
              <p:cNvPr id="224" name="Picture 223">
                <a:extLst>
                  <a:ext uri="{FF2B5EF4-FFF2-40B4-BE49-F238E27FC236}">
                    <a16:creationId xmlns:a16="http://schemas.microsoft.com/office/drawing/2014/main" id="{D62754FC-496E-4C8D-95EB-CB75753EFD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15543" y="1331831"/>
                <a:ext cx="484867" cy="484867"/>
              </a:xfrm>
              <a:prstGeom prst="rect">
                <a:avLst/>
              </a:prstGeom>
            </p:spPr>
          </p:pic>
          <p:pic>
            <p:nvPicPr>
              <p:cNvPr id="225" name="Picture 224">
                <a:extLst>
                  <a:ext uri="{FF2B5EF4-FFF2-40B4-BE49-F238E27FC236}">
                    <a16:creationId xmlns:a16="http://schemas.microsoft.com/office/drawing/2014/main" id="{CD849D34-3EC3-4583-B6A6-C459B46CC6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40404" y="1434356"/>
                <a:ext cx="550634" cy="550634"/>
              </a:xfrm>
              <a:prstGeom prst="rect">
                <a:avLst/>
              </a:prstGeom>
            </p:spPr>
          </p:pic>
          <p:pic>
            <p:nvPicPr>
              <p:cNvPr id="226" name="Picture 225">
                <a:extLst>
                  <a:ext uri="{FF2B5EF4-FFF2-40B4-BE49-F238E27FC236}">
                    <a16:creationId xmlns:a16="http://schemas.microsoft.com/office/drawing/2014/main" id="{2C6FE4CB-BA47-4EF0-B9A7-A42FF7B2C8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05293" y="1451929"/>
                <a:ext cx="484867" cy="484867"/>
              </a:xfrm>
              <a:prstGeom prst="rect">
                <a:avLst/>
              </a:prstGeom>
            </p:spPr>
          </p:pic>
          <p:pic>
            <p:nvPicPr>
              <p:cNvPr id="227" name="Picture 226">
                <a:extLst>
                  <a:ext uri="{FF2B5EF4-FFF2-40B4-BE49-F238E27FC236}">
                    <a16:creationId xmlns:a16="http://schemas.microsoft.com/office/drawing/2014/main" id="{09EFFEA2-00D7-4727-B817-18AF93CE491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72776" y="1259974"/>
                <a:ext cx="457200" cy="457200"/>
              </a:xfrm>
              <a:prstGeom prst="rect">
                <a:avLst/>
              </a:prstGeom>
            </p:spPr>
          </p:pic>
          <p:pic>
            <p:nvPicPr>
              <p:cNvPr id="228" name="Picture 227">
                <a:extLst>
                  <a:ext uri="{FF2B5EF4-FFF2-40B4-BE49-F238E27FC236}">
                    <a16:creationId xmlns:a16="http://schemas.microsoft.com/office/drawing/2014/main" id="{CD0F6D39-B7F5-43EB-94D8-06129BA7DA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4966" y="1198828"/>
                <a:ext cx="550634" cy="550634"/>
              </a:xfrm>
              <a:prstGeom prst="rect">
                <a:avLst/>
              </a:prstGeom>
            </p:spPr>
          </p:pic>
          <p:pic>
            <p:nvPicPr>
              <p:cNvPr id="229" name="Picture 228">
                <a:extLst>
                  <a:ext uri="{FF2B5EF4-FFF2-40B4-BE49-F238E27FC236}">
                    <a16:creationId xmlns:a16="http://schemas.microsoft.com/office/drawing/2014/main" id="{53DB6622-1984-453D-A4D9-F28392CD7D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3990" y="1419046"/>
                <a:ext cx="550634" cy="550634"/>
              </a:xfrm>
              <a:prstGeom prst="rect">
                <a:avLst/>
              </a:prstGeom>
            </p:spPr>
          </p:pic>
          <p:pic>
            <p:nvPicPr>
              <p:cNvPr id="230" name="Picture 229">
                <a:extLst>
                  <a:ext uri="{FF2B5EF4-FFF2-40B4-BE49-F238E27FC236}">
                    <a16:creationId xmlns:a16="http://schemas.microsoft.com/office/drawing/2014/main" id="{73425733-42F8-4BAF-80C9-12128CE83D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61184" y="1319709"/>
                <a:ext cx="550634" cy="550634"/>
              </a:xfrm>
              <a:prstGeom prst="rect">
                <a:avLst/>
              </a:prstGeom>
            </p:spPr>
          </p:pic>
          <p:pic>
            <p:nvPicPr>
              <p:cNvPr id="231" name="Picture 230">
                <a:extLst>
                  <a:ext uri="{FF2B5EF4-FFF2-40B4-BE49-F238E27FC236}">
                    <a16:creationId xmlns:a16="http://schemas.microsoft.com/office/drawing/2014/main" id="{B7945CEB-0DAE-4070-B61F-C71E73591E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03289" y="1266333"/>
                <a:ext cx="457200" cy="457200"/>
              </a:xfrm>
              <a:prstGeom prst="rect">
                <a:avLst/>
              </a:prstGeom>
            </p:spPr>
          </p:pic>
          <p:pic>
            <p:nvPicPr>
              <p:cNvPr id="232" name="Picture 231">
                <a:extLst>
                  <a:ext uri="{FF2B5EF4-FFF2-40B4-BE49-F238E27FC236}">
                    <a16:creationId xmlns:a16="http://schemas.microsoft.com/office/drawing/2014/main" id="{71CF46B5-4488-4436-8B48-0625F2B087C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4966" y="1507898"/>
                <a:ext cx="457200" cy="457200"/>
              </a:xfrm>
              <a:prstGeom prst="rect">
                <a:avLst/>
              </a:prstGeom>
            </p:spPr>
          </p:pic>
          <p:pic>
            <p:nvPicPr>
              <p:cNvPr id="233" name="Picture 232">
                <a:extLst>
                  <a:ext uri="{FF2B5EF4-FFF2-40B4-BE49-F238E27FC236}">
                    <a16:creationId xmlns:a16="http://schemas.microsoft.com/office/drawing/2014/main" id="{3863263C-09DA-475E-B2A9-666C2C0148D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67624" y="1497364"/>
                <a:ext cx="457200" cy="457200"/>
              </a:xfrm>
              <a:prstGeom prst="rect">
                <a:avLst/>
              </a:prstGeom>
            </p:spPr>
          </p:pic>
          <p:sp>
            <p:nvSpPr>
              <p:cNvPr id="234" name="Block Arc 233">
                <a:extLst>
                  <a:ext uri="{FF2B5EF4-FFF2-40B4-BE49-F238E27FC236}">
                    <a16:creationId xmlns:a16="http://schemas.microsoft.com/office/drawing/2014/main" id="{458AB927-AA6B-4C5F-912D-6AF11D55C15A}"/>
                  </a:ext>
                </a:extLst>
              </p:cNvPr>
              <p:cNvSpPr/>
              <p:nvPr/>
            </p:nvSpPr>
            <p:spPr bwMode="auto">
              <a:xfrm flipV="1">
                <a:off x="5865812" y="1138916"/>
                <a:ext cx="2514600" cy="990600"/>
              </a:xfrm>
              <a:prstGeom prst="blockArc">
                <a:avLst>
                  <a:gd name="adj1" fmla="val 11001778"/>
                  <a:gd name="adj2" fmla="val 21535435"/>
                  <a:gd name="adj3" fmla="val 18895"/>
                </a:avLst>
              </a:prstGeom>
              <a:solidFill>
                <a:schemeClr val="accent2">
                  <a:lumMod val="60000"/>
                  <a:lumOff val="4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grpSp>
        <p:grpSp>
          <p:nvGrpSpPr>
            <p:cNvPr id="235" name="Group 234">
              <a:extLst>
                <a:ext uri="{FF2B5EF4-FFF2-40B4-BE49-F238E27FC236}">
                  <a16:creationId xmlns:a16="http://schemas.microsoft.com/office/drawing/2014/main" id="{A30BB802-B7AA-4BFF-BD02-6BA8D67803D3}"/>
                </a:ext>
              </a:extLst>
            </p:cNvPr>
            <p:cNvGrpSpPr/>
            <p:nvPr/>
          </p:nvGrpSpPr>
          <p:grpSpPr>
            <a:xfrm>
              <a:off x="6603804" y="1856349"/>
              <a:ext cx="1088795" cy="837920"/>
              <a:chOff x="5022723" y="2723205"/>
              <a:chExt cx="1382990" cy="990600"/>
            </a:xfrm>
          </p:grpSpPr>
          <p:pic>
            <p:nvPicPr>
              <p:cNvPr id="236" name="Picture 235">
                <a:extLst>
                  <a:ext uri="{FF2B5EF4-FFF2-40B4-BE49-F238E27FC236}">
                    <a16:creationId xmlns:a16="http://schemas.microsoft.com/office/drawing/2014/main" id="{9F69909F-39B1-4184-968A-BD9558170D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98209" y="2976071"/>
                <a:ext cx="484867" cy="484867"/>
              </a:xfrm>
              <a:prstGeom prst="rect">
                <a:avLst/>
              </a:prstGeom>
            </p:spPr>
          </p:pic>
          <p:pic>
            <p:nvPicPr>
              <p:cNvPr id="237" name="Picture 236">
                <a:extLst>
                  <a:ext uri="{FF2B5EF4-FFF2-40B4-BE49-F238E27FC236}">
                    <a16:creationId xmlns:a16="http://schemas.microsoft.com/office/drawing/2014/main" id="{F1AD695F-A8A7-4C25-96CF-4C49D4B519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83141" y="3107157"/>
                <a:ext cx="484867" cy="484867"/>
              </a:xfrm>
              <a:prstGeom prst="rect">
                <a:avLst/>
              </a:prstGeom>
            </p:spPr>
          </p:pic>
          <p:pic>
            <p:nvPicPr>
              <p:cNvPr id="238" name="Picture 237">
                <a:extLst>
                  <a:ext uri="{FF2B5EF4-FFF2-40B4-BE49-F238E27FC236}">
                    <a16:creationId xmlns:a16="http://schemas.microsoft.com/office/drawing/2014/main" id="{B265AC73-D7B0-4D81-876C-72B7E985371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54339" y="2976070"/>
                <a:ext cx="484867" cy="484867"/>
              </a:xfrm>
              <a:prstGeom prst="rect">
                <a:avLst/>
              </a:prstGeom>
            </p:spPr>
          </p:pic>
          <p:pic>
            <p:nvPicPr>
              <p:cNvPr id="239" name="Picture 238">
                <a:extLst>
                  <a:ext uri="{FF2B5EF4-FFF2-40B4-BE49-F238E27FC236}">
                    <a16:creationId xmlns:a16="http://schemas.microsoft.com/office/drawing/2014/main" id="{B49F6704-D8E2-45EE-9EA4-B31D0C31933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5314" y="3047395"/>
                <a:ext cx="484867" cy="484867"/>
              </a:xfrm>
              <a:prstGeom prst="rect">
                <a:avLst/>
              </a:prstGeom>
            </p:spPr>
          </p:pic>
          <p:sp>
            <p:nvSpPr>
              <p:cNvPr id="240" name="Block Arc 239">
                <a:extLst>
                  <a:ext uri="{FF2B5EF4-FFF2-40B4-BE49-F238E27FC236}">
                    <a16:creationId xmlns:a16="http://schemas.microsoft.com/office/drawing/2014/main" id="{19FD3A02-661E-47BF-B895-38F8DA12D26A}"/>
                  </a:ext>
                </a:extLst>
              </p:cNvPr>
              <p:cNvSpPr/>
              <p:nvPr/>
            </p:nvSpPr>
            <p:spPr bwMode="auto">
              <a:xfrm flipV="1">
                <a:off x="5022723" y="2723205"/>
                <a:ext cx="1382990" cy="990600"/>
              </a:xfrm>
              <a:prstGeom prst="blockArc">
                <a:avLst>
                  <a:gd name="adj1" fmla="val 11001778"/>
                  <a:gd name="adj2" fmla="val 21535435"/>
                  <a:gd name="adj3" fmla="val 18895"/>
                </a:avLst>
              </a:prstGeom>
              <a:solidFill>
                <a:schemeClr val="accent2">
                  <a:lumMod val="60000"/>
                  <a:lumOff val="4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grpSp>
        <p:grpSp>
          <p:nvGrpSpPr>
            <p:cNvPr id="241" name="Group 240">
              <a:extLst>
                <a:ext uri="{FF2B5EF4-FFF2-40B4-BE49-F238E27FC236}">
                  <a16:creationId xmlns:a16="http://schemas.microsoft.com/office/drawing/2014/main" id="{2FD9438C-24C0-4224-8138-D885CCE47804}"/>
                </a:ext>
              </a:extLst>
            </p:cNvPr>
            <p:cNvGrpSpPr/>
            <p:nvPr/>
          </p:nvGrpSpPr>
          <p:grpSpPr>
            <a:xfrm>
              <a:off x="7756634" y="1887942"/>
              <a:ext cx="1062767" cy="837920"/>
              <a:chOff x="8078369" y="2723205"/>
              <a:chExt cx="1382990" cy="990600"/>
            </a:xfrm>
          </p:grpSpPr>
          <p:pic>
            <p:nvPicPr>
              <p:cNvPr id="242" name="Picture 241">
                <a:extLst>
                  <a:ext uri="{FF2B5EF4-FFF2-40B4-BE49-F238E27FC236}">
                    <a16:creationId xmlns:a16="http://schemas.microsoft.com/office/drawing/2014/main" id="{98432D6F-5F58-4FEF-94CC-A7A4C6D9DC6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86101" y="2907216"/>
                <a:ext cx="457200" cy="457200"/>
              </a:xfrm>
              <a:prstGeom prst="rect">
                <a:avLst/>
              </a:prstGeom>
            </p:spPr>
          </p:pic>
          <p:pic>
            <p:nvPicPr>
              <p:cNvPr id="243" name="Picture 242">
                <a:extLst>
                  <a:ext uri="{FF2B5EF4-FFF2-40B4-BE49-F238E27FC236}">
                    <a16:creationId xmlns:a16="http://schemas.microsoft.com/office/drawing/2014/main" id="{BBCC77F5-353B-4126-8BAF-542F257EDDB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19230" y="3010491"/>
                <a:ext cx="550634" cy="550634"/>
              </a:xfrm>
              <a:prstGeom prst="rect">
                <a:avLst/>
              </a:prstGeom>
            </p:spPr>
          </p:pic>
          <p:pic>
            <p:nvPicPr>
              <p:cNvPr id="244" name="Picture 243">
                <a:extLst>
                  <a:ext uri="{FF2B5EF4-FFF2-40B4-BE49-F238E27FC236}">
                    <a16:creationId xmlns:a16="http://schemas.microsoft.com/office/drawing/2014/main" id="{199FBCA2-7C6C-401C-A95B-0594B6D3AAE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50719" y="3023797"/>
                <a:ext cx="457200" cy="457200"/>
              </a:xfrm>
              <a:prstGeom prst="rect">
                <a:avLst/>
              </a:prstGeom>
            </p:spPr>
          </p:pic>
          <p:pic>
            <p:nvPicPr>
              <p:cNvPr id="245" name="Picture 244">
                <a:extLst>
                  <a:ext uri="{FF2B5EF4-FFF2-40B4-BE49-F238E27FC236}">
                    <a16:creationId xmlns:a16="http://schemas.microsoft.com/office/drawing/2014/main" id="{359064A9-4136-4194-BAF1-84233CEEC31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94547" y="3074273"/>
                <a:ext cx="550634" cy="550634"/>
              </a:xfrm>
              <a:prstGeom prst="rect">
                <a:avLst/>
              </a:prstGeom>
            </p:spPr>
          </p:pic>
          <p:sp>
            <p:nvSpPr>
              <p:cNvPr id="246" name="Block Arc 245">
                <a:extLst>
                  <a:ext uri="{FF2B5EF4-FFF2-40B4-BE49-F238E27FC236}">
                    <a16:creationId xmlns:a16="http://schemas.microsoft.com/office/drawing/2014/main" id="{CFD38101-E2AD-45CC-A997-00CF1280ACC3}"/>
                  </a:ext>
                </a:extLst>
              </p:cNvPr>
              <p:cNvSpPr/>
              <p:nvPr/>
            </p:nvSpPr>
            <p:spPr bwMode="auto">
              <a:xfrm flipV="1">
                <a:off x="8078369" y="2723205"/>
                <a:ext cx="1382990" cy="990600"/>
              </a:xfrm>
              <a:prstGeom prst="blockArc">
                <a:avLst>
                  <a:gd name="adj1" fmla="val 11001778"/>
                  <a:gd name="adj2" fmla="val 21535435"/>
                  <a:gd name="adj3" fmla="val 18895"/>
                </a:avLst>
              </a:prstGeom>
              <a:solidFill>
                <a:schemeClr val="accent2">
                  <a:lumMod val="60000"/>
                  <a:lumOff val="4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grpSp>
        <p:cxnSp>
          <p:nvCxnSpPr>
            <p:cNvPr id="247" name="Straight Connector 246">
              <a:extLst>
                <a:ext uri="{FF2B5EF4-FFF2-40B4-BE49-F238E27FC236}">
                  <a16:creationId xmlns:a16="http://schemas.microsoft.com/office/drawing/2014/main" id="{1C5E8368-1E79-4873-BBA0-ADB6C4078B3E}"/>
                </a:ext>
              </a:extLst>
            </p:cNvPr>
            <p:cNvCxnSpPr>
              <a:cxnSpLocks/>
              <a:endCxn id="250" idx="2"/>
            </p:cNvCxnSpPr>
            <p:nvPr/>
          </p:nvCxnSpPr>
          <p:spPr bwMode="auto">
            <a:xfrm flipV="1">
              <a:off x="7532672" y="1505155"/>
              <a:ext cx="279546" cy="504753"/>
            </a:xfrm>
            <a:prstGeom prst="line">
              <a:avLst/>
            </a:prstGeom>
            <a:pattFill prst="pct50">
              <a:fgClr>
                <a:schemeClr val="hlink"/>
              </a:fgClr>
              <a:bgClr>
                <a:srgbClr val="FFFFFF"/>
              </a:bgClr>
            </a:pattFill>
            <a:ln w="19050" cap="flat" cmpd="sng" algn="ctr">
              <a:solidFill>
                <a:srgbClr val="002060"/>
              </a:solidFill>
              <a:prstDash val="solid"/>
              <a:round/>
              <a:headEnd type="none" w="med" len="med"/>
              <a:tailEnd type="none" w="med" len="med"/>
            </a:ln>
            <a:effectLst/>
          </p:spPr>
        </p:cxnSp>
        <p:cxnSp>
          <p:nvCxnSpPr>
            <p:cNvPr id="248" name="Straight Connector 247">
              <a:extLst>
                <a:ext uri="{FF2B5EF4-FFF2-40B4-BE49-F238E27FC236}">
                  <a16:creationId xmlns:a16="http://schemas.microsoft.com/office/drawing/2014/main" id="{54D4B175-F27D-4AEB-9EF7-83D101BB3DC2}"/>
                </a:ext>
              </a:extLst>
            </p:cNvPr>
            <p:cNvCxnSpPr>
              <a:cxnSpLocks/>
              <a:stCxn id="250" idx="2"/>
            </p:cNvCxnSpPr>
            <p:nvPr/>
          </p:nvCxnSpPr>
          <p:spPr bwMode="auto">
            <a:xfrm>
              <a:off x="7812218" y="1505155"/>
              <a:ext cx="241476" cy="480973"/>
            </a:xfrm>
            <a:prstGeom prst="line">
              <a:avLst/>
            </a:prstGeom>
            <a:pattFill prst="pct50">
              <a:fgClr>
                <a:schemeClr val="hlink"/>
              </a:fgClr>
              <a:bgClr>
                <a:srgbClr val="FFFFFF"/>
              </a:bgClr>
            </a:pattFill>
            <a:ln w="19050" cap="flat" cmpd="sng" algn="ctr">
              <a:solidFill>
                <a:srgbClr val="002060"/>
              </a:solidFill>
              <a:prstDash val="solid"/>
              <a:round/>
              <a:headEnd type="none" w="med" len="med"/>
              <a:tailEnd type="none" w="med" len="med"/>
            </a:ln>
            <a:effectLst/>
          </p:spPr>
        </p:cxnSp>
        <p:sp>
          <p:nvSpPr>
            <p:cNvPr id="249" name="TextBox 248">
              <a:extLst>
                <a:ext uri="{FF2B5EF4-FFF2-40B4-BE49-F238E27FC236}">
                  <a16:creationId xmlns:a16="http://schemas.microsoft.com/office/drawing/2014/main" id="{26FDFFD1-C337-4B52-9F1E-F0402FC54A20}"/>
                </a:ext>
              </a:extLst>
            </p:cNvPr>
            <p:cNvSpPr txBox="1"/>
            <p:nvPr/>
          </p:nvSpPr>
          <p:spPr>
            <a:xfrm>
              <a:off x="6878961" y="1679025"/>
              <a:ext cx="986748" cy="215444"/>
            </a:xfrm>
            <a:prstGeom prst="rect">
              <a:avLst/>
            </a:prstGeom>
            <a:noFill/>
          </p:spPr>
          <p:txBody>
            <a:bodyPr wrap="square" rtlCol="0">
              <a:spAutoFit/>
            </a:bodyPr>
            <a:lstStyle/>
            <a:p>
              <a:r>
                <a:rPr lang="en-US" sz="800" dirty="0"/>
                <a:t>TRUE</a:t>
              </a:r>
            </a:p>
          </p:txBody>
        </p:sp>
        <p:sp>
          <p:nvSpPr>
            <p:cNvPr id="250" name="TextBox 249">
              <a:extLst>
                <a:ext uri="{FF2B5EF4-FFF2-40B4-BE49-F238E27FC236}">
                  <a16:creationId xmlns:a16="http://schemas.microsoft.com/office/drawing/2014/main" id="{32331B2B-6641-46D5-B4CF-AC422BFE1018}"/>
                </a:ext>
              </a:extLst>
            </p:cNvPr>
            <p:cNvSpPr txBox="1"/>
            <p:nvPr/>
          </p:nvSpPr>
          <p:spPr>
            <a:xfrm>
              <a:off x="7295308" y="1289711"/>
              <a:ext cx="1033820" cy="215444"/>
            </a:xfrm>
            <a:prstGeom prst="rect">
              <a:avLst/>
            </a:prstGeom>
            <a:noFill/>
          </p:spPr>
          <p:txBody>
            <a:bodyPr wrap="square" rtlCol="0">
              <a:spAutoFit/>
            </a:bodyPr>
            <a:lstStyle/>
            <a:p>
              <a:r>
                <a:rPr lang="en-US" sz="800" dirty="0"/>
                <a:t>Is Diameter = 1cm</a:t>
              </a:r>
            </a:p>
          </p:txBody>
        </p:sp>
        <p:sp>
          <p:nvSpPr>
            <p:cNvPr id="251" name="TextBox 250">
              <a:extLst>
                <a:ext uri="{FF2B5EF4-FFF2-40B4-BE49-F238E27FC236}">
                  <a16:creationId xmlns:a16="http://schemas.microsoft.com/office/drawing/2014/main" id="{738155A4-B8D7-459E-A02B-9C9BCD6F47E4}"/>
                </a:ext>
              </a:extLst>
            </p:cNvPr>
            <p:cNvSpPr txBox="1"/>
            <p:nvPr/>
          </p:nvSpPr>
          <p:spPr>
            <a:xfrm>
              <a:off x="7703928" y="1680257"/>
              <a:ext cx="986748" cy="215444"/>
            </a:xfrm>
            <a:prstGeom prst="rect">
              <a:avLst/>
            </a:prstGeom>
            <a:noFill/>
          </p:spPr>
          <p:txBody>
            <a:bodyPr wrap="square" rtlCol="0">
              <a:spAutoFit/>
            </a:bodyPr>
            <a:lstStyle/>
            <a:p>
              <a:r>
                <a:rPr lang="en-US" sz="800" dirty="0"/>
                <a:t>FALSE</a:t>
              </a:r>
            </a:p>
          </p:txBody>
        </p:sp>
        <p:sp>
          <p:nvSpPr>
            <p:cNvPr id="252" name="TextBox 251">
              <a:extLst>
                <a:ext uri="{FF2B5EF4-FFF2-40B4-BE49-F238E27FC236}">
                  <a16:creationId xmlns:a16="http://schemas.microsoft.com/office/drawing/2014/main" id="{9696E0D1-0A61-4C0D-9F7E-29C4E04C7D15}"/>
                </a:ext>
              </a:extLst>
            </p:cNvPr>
            <p:cNvSpPr txBox="1"/>
            <p:nvPr/>
          </p:nvSpPr>
          <p:spPr>
            <a:xfrm>
              <a:off x="7783425" y="2718541"/>
              <a:ext cx="1131101" cy="215444"/>
            </a:xfrm>
            <a:prstGeom prst="rect">
              <a:avLst/>
            </a:prstGeom>
            <a:noFill/>
          </p:spPr>
          <p:txBody>
            <a:bodyPr wrap="square" rtlCol="0">
              <a:spAutoFit/>
            </a:bodyPr>
            <a:lstStyle/>
            <a:p>
              <a:r>
                <a:rPr lang="en-US" sz="800" dirty="0"/>
                <a:t>Grows in summer ?</a:t>
              </a:r>
            </a:p>
          </p:txBody>
        </p:sp>
        <p:grpSp>
          <p:nvGrpSpPr>
            <p:cNvPr id="253" name="Group 252">
              <a:extLst>
                <a:ext uri="{FF2B5EF4-FFF2-40B4-BE49-F238E27FC236}">
                  <a16:creationId xmlns:a16="http://schemas.microsoft.com/office/drawing/2014/main" id="{1C7008B0-9BF3-4BA3-9630-6D1C655685EE}"/>
                </a:ext>
              </a:extLst>
            </p:cNvPr>
            <p:cNvGrpSpPr/>
            <p:nvPr/>
          </p:nvGrpSpPr>
          <p:grpSpPr>
            <a:xfrm>
              <a:off x="7405569" y="3235200"/>
              <a:ext cx="990560" cy="791481"/>
              <a:chOff x="6540778" y="4157048"/>
              <a:chExt cx="1382990" cy="990600"/>
            </a:xfrm>
          </p:grpSpPr>
          <p:pic>
            <p:nvPicPr>
              <p:cNvPr id="254" name="Picture 253">
                <a:extLst>
                  <a:ext uri="{FF2B5EF4-FFF2-40B4-BE49-F238E27FC236}">
                    <a16:creationId xmlns:a16="http://schemas.microsoft.com/office/drawing/2014/main" id="{FC193056-63B9-41FD-B0DC-B7820BC389D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48510" y="4341059"/>
                <a:ext cx="457200" cy="457200"/>
              </a:xfrm>
              <a:prstGeom prst="rect">
                <a:avLst/>
              </a:prstGeom>
            </p:spPr>
          </p:pic>
          <p:pic>
            <p:nvPicPr>
              <p:cNvPr id="255" name="Picture 254">
                <a:extLst>
                  <a:ext uri="{FF2B5EF4-FFF2-40B4-BE49-F238E27FC236}">
                    <a16:creationId xmlns:a16="http://schemas.microsoft.com/office/drawing/2014/main" id="{5BE4A8B2-0AD8-4340-B8C2-C98BF9149C1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13128" y="4457640"/>
                <a:ext cx="457200" cy="457200"/>
              </a:xfrm>
              <a:prstGeom prst="rect">
                <a:avLst/>
              </a:prstGeom>
            </p:spPr>
          </p:pic>
          <p:pic>
            <p:nvPicPr>
              <p:cNvPr id="256" name="Picture 255">
                <a:extLst>
                  <a:ext uri="{FF2B5EF4-FFF2-40B4-BE49-F238E27FC236}">
                    <a16:creationId xmlns:a16="http://schemas.microsoft.com/office/drawing/2014/main" id="{F1DF6DB6-230A-4245-94DC-C5D94AE9069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709211" y="4457640"/>
                <a:ext cx="457200" cy="457200"/>
              </a:xfrm>
              <a:prstGeom prst="rect">
                <a:avLst/>
              </a:prstGeom>
            </p:spPr>
          </p:pic>
          <p:pic>
            <p:nvPicPr>
              <p:cNvPr id="257" name="Picture 256">
                <a:extLst>
                  <a:ext uri="{FF2B5EF4-FFF2-40B4-BE49-F238E27FC236}">
                    <a16:creationId xmlns:a16="http://schemas.microsoft.com/office/drawing/2014/main" id="{2303C26C-0ADC-46FF-A1FD-7499D48721C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60833" y="4561879"/>
                <a:ext cx="457200" cy="457200"/>
              </a:xfrm>
              <a:prstGeom prst="rect">
                <a:avLst/>
              </a:prstGeom>
            </p:spPr>
          </p:pic>
          <p:sp>
            <p:nvSpPr>
              <p:cNvPr id="258" name="Block Arc 257">
                <a:extLst>
                  <a:ext uri="{FF2B5EF4-FFF2-40B4-BE49-F238E27FC236}">
                    <a16:creationId xmlns:a16="http://schemas.microsoft.com/office/drawing/2014/main" id="{284BECBF-9D5D-4EC8-9AEE-29F4F52F0F6B}"/>
                  </a:ext>
                </a:extLst>
              </p:cNvPr>
              <p:cNvSpPr/>
              <p:nvPr/>
            </p:nvSpPr>
            <p:spPr bwMode="auto">
              <a:xfrm flipV="1">
                <a:off x="6540778" y="4157048"/>
                <a:ext cx="1382990" cy="990600"/>
              </a:xfrm>
              <a:prstGeom prst="blockArc">
                <a:avLst>
                  <a:gd name="adj1" fmla="val 11001778"/>
                  <a:gd name="adj2" fmla="val 21535435"/>
                  <a:gd name="adj3" fmla="val 18895"/>
                </a:avLst>
              </a:prstGeom>
              <a:solidFill>
                <a:schemeClr val="accent2">
                  <a:lumMod val="60000"/>
                  <a:lumOff val="4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grpSp>
        <p:grpSp>
          <p:nvGrpSpPr>
            <p:cNvPr id="259" name="Group 258">
              <a:extLst>
                <a:ext uri="{FF2B5EF4-FFF2-40B4-BE49-F238E27FC236}">
                  <a16:creationId xmlns:a16="http://schemas.microsoft.com/office/drawing/2014/main" id="{83716375-483D-409D-979D-082C935F42D2}"/>
                </a:ext>
              </a:extLst>
            </p:cNvPr>
            <p:cNvGrpSpPr/>
            <p:nvPr/>
          </p:nvGrpSpPr>
          <p:grpSpPr>
            <a:xfrm>
              <a:off x="8534882" y="3186624"/>
              <a:ext cx="979694" cy="843803"/>
              <a:chOff x="8400809" y="4137952"/>
              <a:chExt cx="1382990" cy="990600"/>
            </a:xfrm>
          </p:grpSpPr>
          <p:pic>
            <p:nvPicPr>
              <p:cNvPr id="260" name="Picture 259">
                <a:extLst>
                  <a:ext uri="{FF2B5EF4-FFF2-40B4-BE49-F238E27FC236}">
                    <a16:creationId xmlns:a16="http://schemas.microsoft.com/office/drawing/2014/main" id="{E2A98F61-5A52-4648-9F34-ACF42FD30A7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829869" y="4247625"/>
                <a:ext cx="550634" cy="550634"/>
              </a:xfrm>
              <a:prstGeom prst="rect">
                <a:avLst/>
              </a:prstGeom>
            </p:spPr>
          </p:pic>
          <p:grpSp>
            <p:nvGrpSpPr>
              <p:cNvPr id="261" name="Group 260">
                <a:extLst>
                  <a:ext uri="{FF2B5EF4-FFF2-40B4-BE49-F238E27FC236}">
                    <a16:creationId xmlns:a16="http://schemas.microsoft.com/office/drawing/2014/main" id="{CC4E7DC3-00D5-4CC2-99B2-5F14CE5A1018}"/>
                  </a:ext>
                </a:extLst>
              </p:cNvPr>
              <p:cNvGrpSpPr/>
              <p:nvPr/>
            </p:nvGrpSpPr>
            <p:grpSpPr>
              <a:xfrm>
                <a:off x="8400809" y="4137952"/>
                <a:ext cx="1382990" cy="990600"/>
                <a:chOff x="8400809" y="4137952"/>
                <a:chExt cx="1382990" cy="990600"/>
              </a:xfrm>
            </p:grpSpPr>
            <p:pic>
              <p:nvPicPr>
                <p:cNvPr id="262" name="Picture 261">
                  <a:extLst>
                    <a:ext uri="{FF2B5EF4-FFF2-40B4-BE49-F238E27FC236}">
                      <a16:creationId xmlns:a16="http://schemas.microsoft.com/office/drawing/2014/main" id="{80A0FF5C-B90C-4FB9-AD06-19C23893541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541670" y="4425238"/>
                  <a:ext cx="550634" cy="550634"/>
                </a:xfrm>
                <a:prstGeom prst="rect">
                  <a:avLst/>
                </a:prstGeom>
              </p:spPr>
            </p:pic>
            <p:pic>
              <p:nvPicPr>
                <p:cNvPr id="263" name="Picture 262">
                  <a:extLst>
                    <a:ext uri="{FF2B5EF4-FFF2-40B4-BE49-F238E27FC236}">
                      <a16:creationId xmlns:a16="http://schemas.microsoft.com/office/drawing/2014/main" id="{EA665644-44E2-414E-A0B7-1D2302495AE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816987" y="4489020"/>
                  <a:ext cx="550634" cy="550634"/>
                </a:xfrm>
                <a:prstGeom prst="rect">
                  <a:avLst/>
                </a:prstGeom>
              </p:spPr>
            </p:pic>
            <p:pic>
              <p:nvPicPr>
                <p:cNvPr id="264" name="Picture 263">
                  <a:extLst>
                    <a:ext uri="{FF2B5EF4-FFF2-40B4-BE49-F238E27FC236}">
                      <a16:creationId xmlns:a16="http://schemas.microsoft.com/office/drawing/2014/main" id="{86BD86C5-52F8-4CB0-8EA7-B732523BAAF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118068" y="4431121"/>
                  <a:ext cx="550634" cy="550634"/>
                </a:xfrm>
                <a:prstGeom prst="rect">
                  <a:avLst/>
                </a:prstGeom>
              </p:spPr>
            </p:pic>
            <p:sp>
              <p:nvSpPr>
                <p:cNvPr id="265" name="Block Arc 264">
                  <a:extLst>
                    <a:ext uri="{FF2B5EF4-FFF2-40B4-BE49-F238E27FC236}">
                      <a16:creationId xmlns:a16="http://schemas.microsoft.com/office/drawing/2014/main" id="{8ADF0DCA-82DE-4D80-8C32-95367812703B}"/>
                    </a:ext>
                  </a:extLst>
                </p:cNvPr>
                <p:cNvSpPr/>
                <p:nvPr/>
              </p:nvSpPr>
              <p:spPr bwMode="auto">
                <a:xfrm flipV="1">
                  <a:off x="8400809" y="4137952"/>
                  <a:ext cx="1382990" cy="990600"/>
                </a:xfrm>
                <a:prstGeom prst="blockArc">
                  <a:avLst>
                    <a:gd name="adj1" fmla="val 11001778"/>
                    <a:gd name="adj2" fmla="val 21535435"/>
                    <a:gd name="adj3" fmla="val 18895"/>
                  </a:avLst>
                </a:prstGeom>
                <a:solidFill>
                  <a:schemeClr val="accent2">
                    <a:lumMod val="60000"/>
                    <a:lumOff val="4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grpSp>
        </p:grpSp>
        <p:cxnSp>
          <p:nvCxnSpPr>
            <p:cNvPr id="266" name="Straight Connector 265">
              <a:extLst>
                <a:ext uri="{FF2B5EF4-FFF2-40B4-BE49-F238E27FC236}">
                  <a16:creationId xmlns:a16="http://schemas.microsoft.com/office/drawing/2014/main" id="{3D47D3E6-C495-4147-B318-1C4D17F43FF7}"/>
                </a:ext>
              </a:extLst>
            </p:cNvPr>
            <p:cNvCxnSpPr>
              <a:cxnSpLocks/>
              <a:stCxn id="252" idx="2"/>
            </p:cNvCxnSpPr>
            <p:nvPr/>
          </p:nvCxnSpPr>
          <p:spPr bwMode="auto">
            <a:xfrm flipH="1">
              <a:off x="8117781" y="2933985"/>
              <a:ext cx="231195" cy="425313"/>
            </a:xfrm>
            <a:prstGeom prst="line">
              <a:avLst/>
            </a:prstGeom>
            <a:pattFill prst="pct50">
              <a:fgClr>
                <a:schemeClr val="hlink"/>
              </a:fgClr>
              <a:bgClr>
                <a:srgbClr val="FFFFFF"/>
              </a:bgClr>
            </a:pattFill>
            <a:ln w="19050" cap="flat" cmpd="sng" algn="ctr">
              <a:solidFill>
                <a:srgbClr val="002060"/>
              </a:solidFill>
              <a:prstDash val="solid"/>
              <a:round/>
              <a:headEnd type="none" w="med" len="med"/>
              <a:tailEnd type="none" w="med" len="med"/>
            </a:ln>
            <a:effectLst/>
          </p:spPr>
        </p:cxnSp>
        <p:cxnSp>
          <p:nvCxnSpPr>
            <p:cNvPr id="267" name="Straight Connector 266">
              <a:extLst>
                <a:ext uri="{FF2B5EF4-FFF2-40B4-BE49-F238E27FC236}">
                  <a16:creationId xmlns:a16="http://schemas.microsoft.com/office/drawing/2014/main" id="{55B15A71-D874-4DD4-9DDA-68ADD2AA1E82}"/>
                </a:ext>
              </a:extLst>
            </p:cNvPr>
            <p:cNvCxnSpPr>
              <a:cxnSpLocks/>
              <a:stCxn id="252" idx="2"/>
            </p:cNvCxnSpPr>
            <p:nvPr/>
          </p:nvCxnSpPr>
          <p:spPr bwMode="auto">
            <a:xfrm>
              <a:off x="8348976" y="2933985"/>
              <a:ext cx="285690" cy="425313"/>
            </a:xfrm>
            <a:prstGeom prst="line">
              <a:avLst/>
            </a:prstGeom>
            <a:pattFill prst="pct50">
              <a:fgClr>
                <a:schemeClr val="hlink"/>
              </a:fgClr>
              <a:bgClr>
                <a:srgbClr val="FFFFFF"/>
              </a:bgClr>
            </a:pattFill>
            <a:ln w="19050" cap="flat" cmpd="sng" algn="ctr">
              <a:solidFill>
                <a:srgbClr val="002060"/>
              </a:solidFill>
              <a:prstDash val="solid"/>
              <a:round/>
              <a:headEnd type="none" w="med" len="med"/>
              <a:tailEnd type="none" w="med" len="med"/>
            </a:ln>
            <a:effectLst/>
          </p:spPr>
        </p:cxnSp>
        <p:sp>
          <p:nvSpPr>
            <p:cNvPr id="268" name="TextBox 267">
              <a:extLst>
                <a:ext uri="{FF2B5EF4-FFF2-40B4-BE49-F238E27FC236}">
                  <a16:creationId xmlns:a16="http://schemas.microsoft.com/office/drawing/2014/main" id="{FC222D67-EAC0-4120-8816-F3BDAA4D38BF}"/>
                </a:ext>
              </a:extLst>
            </p:cNvPr>
            <p:cNvSpPr txBox="1"/>
            <p:nvPr/>
          </p:nvSpPr>
          <p:spPr>
            <a:xfrm>
              <a:off x="7566327" y="3063886"/>
              <a:ext cx="986748" cy="215444"/>
            </a:xfrm>
            <a:prstGeom prst="rect">
              <a:avLst/>
            </a:prstGeom>
            <a:noFill/>
          </p:spPr>
          <p:txBody>
            <a:bodyPr wrap="square" rtlCol="0">
              <a:spAutoFit/>
            </a:bodyPr>
            <a:lstStyle/>
            <a:p>
              <a:r>
                <a:rPr lang="en-US" sz="800" dirty="0"/>
                <a:t>TRUE</a:t>
              </a:r>
            </a:p>
          </p:txBody>
        </p:sp>
        <p:sp>
          <p:nvSpPr>
            <p:cNvPr id="269" name="TextBox 268">
              <a:extLst>
                <a:ext uri="{FF2B5EF4-FFF2-40B4-BE49-F238E27FC236}">
                  <a16:creationId xmlns:a16="http://schemas.microsoft.com/office/drawing/2014/main" id="{55853551-B856-4BA0-A87B-14EEAF0F7EE1}"/>
                </a:ext>
              </a:extLst>
            </p:cNvPr>
            <p:cNvSpPr txBox="1"/>
            <p:nvPr/>
          </p:nvSpPr>
          <p:spPr>
            <a:xfrm>
              <a:off x="8197302" y="3029923"/>
              <a:ext cx="986748" cy="215444"/>
            </a:xfrm>
            <a:prstGeom prst="rect">
              <a:avLst/>
            </a:prstGeom>
            <a:noFill/>
          </p:spPr>
          <p:txBody>
            <a:bodyPr wrap="square" rtlCol="0">
              <a:spAutoFit/>
            </a:bodyPr>
            <a:lstStyle/>
            <a:p>
              <a:r>
                <a:rPr lang="en-US" sz="800" dirty="0"/>
                <a:t>FALSE</a:t>
              </a:r>
            </a:p>
          </p:txBody>
        </p:sp>
      </p:grpSp>
      <p:sp>
        <p:nvSpPr>
          <p:cNvPr id="280" name="Rectangle: Rounded Corners 279">
            <a:extLst>
              <a:ext uri="{FF2B5EF4-FFF2-40B4-BE49-F238E27FC236}">
                <a16:creationId xmlns:a16="http://schemas.microsoft.com/office/drawing/2014/main" id="{F02DA865-E976-4DED-85BF-01180EC040B2}"/>
              </a:ext>
            </a:extLst>
          </p:cNvPr>
          <p:cNvSpPr/>
          <p:nvPr/>
        </p:nvSpPr>
        <p:spPr bwMode="auto">
          <a:xfrm>
            <a:off x="1223656" y="517488"/>
            <a:ext cx="1272962" cy="251641"/>
          </a:xfrm>
          <a:prstGeom prst="roundRect">
            <a:avLst/>
          </a:prstGeom>
          <a:solidFill>
            <a:srgbClr val="80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b="1" dirty="0">
                <a:solidFill>
                  <a:schemeClr val="bg1"/>
                </a:solidFill>
                <a:latin typeface="+mn-lt"/>
                <a:ea typeface="+mn-ea"/>
                <a:cs typeface="+mn-cs"/>
              </a:rPr>
              <a:t>Tree 1</a:t>
            </a:r>
          </a:p>
        </p:txBody>
      </p:sp>
      <p:sp>
        <p:nvSpPr>
          <p:cNvPr id="281" name="Rectangle: Rounded Corners 280">
            <a:extLst>
              <a:ext uri="{FF2B5EF4-FFF2-40B4-BE49-F238E27FC236}">
                <a16:creationId xmlns:a16="http://schemas.microsoft.com/office/drawing/2014/main" id="{B09BAEF4-24D0-41E0-8998-436EB04A79C8}"/>
              </a:ext>
            </a:extLst>
          </p:cNvPr>
          <p:cNvSpPr/>
          <p:nvPr/>
        </p:nvSpPr>
        <p:spPr bwMode="auto">
          <a:xfrm>
            <a:off x="4310686" y="519502"/>
            <a:ext cx="1272962" cy="251641"/>
          </a:xfrm>
          <a:prstGeom prst="roundRect">
            <a:avLst/>
          </a:prstGeom>
          <a:solidFill>
            <a:srgbClr val="80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b="1" dirty="0">
                <a:solidFill>
                  <a:schemeClr val="bg1"/>
                </a:solidFill>
                <a:latin typeface="+mn-lt"/>
                <a:ea typeface="+mn-ea"/>
                <a:cs typeface="+mn-cs"/>
              </a:rPr>
              <a:t>Tree 2</a:t>
            </a:r>
          </a:p>
        </p:txBody>
      </p:sp>
      <p:sp>
        <p:nvSpPr>
          <p:cNvPr id="282" name="Rectangle: Rounded Corners 281">
            <a:extLst>
              <a:ext uri="{FF2B5EF4-FFF2-40B4-BE49-F238E27FC236}">
                <a16:creationId xmlns:a16="http://schemas.microsoft.com/office/drawing/2014/main" id="{5902F1D8-42CE-460C-BF12-5E19F94E6EB7}"/>
              </a:ext>
            </a:extLst>
          </p:cNvPr>
          <p:cNvSpPr/>
          <p:nvPr/>
        </p:nvSpPr>
        <p:spPr bwMode="auto">
          <a:xfrm>
            <a:off x="7111605" y="520381"/>
            <a:ext cx="1272962" cy="251641"/>
          </a:xfrm>
          <a:prstGeom prst="roundRect">
            <a:avLst/>
          </a:prstGeom>
          <a:solidFill>
            <a:srgbClr val="80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b="1" dirty="0">
                <a:solidFill>
                  <a:schemeClr val="bg1"/>
                </a:solidFill>
                <a:latin typeface="+mn-lt"/>
                <a:ea typeface="+mn-ea"/>
                <a:cs typeface="+mn-cs"/>
              </a:rPr>
              <a:t>Tree 3</a:t>
            </a:r>
          </a:p>
        </p:txBody>
      </p:sp>
      <p:grpSp>
        <p:nvGrpSpPr>
          <p:cNvPr id="300" name="Group 299">
            <a:extLst>
              <a:ext uri="{FF2B5EF4-FFF2-40B4-BE49-F238E27FC236}">
                <a16:creationId xmlns:a16="http://schemas.microsoft.com/office/drawing/2014/main" id="{1E51D875-F568-4472-B29D-B552021674F5}"/>
              </a:ext>
            </a:extLst>
          </p:cNvPr>
          <p:cNvGrpSpPr/>
          <p:nvPr/>
        </p:nvGrpSpPr>
        <p:grpSpPr>
          <a:xfrm>
            <a:off x="700161" y="4879596"/>
            <a:ext cx="1832732" cy="535531"/>
            <a:chOff x="686601" y="5072475"/>
            <a:chExt cx="1832732" cy="535531"/>
          </a:xfrm>
        </p:grpSpPr>
        <p:pic>
          <p:nvPicPr>
            <p:cNvPr id="285" name="Picture 284">
              <a:extLst>
                <a:ext uri="{FF2B5EF4-FFF2-40B4-BE49-F238E27FC236}">
                  <a16:creationId xmlns:a16="http://schemas.microsoft.com/office/drawing/2014/main" id="{6FCCFDC1-8B8A-46E4-9264-B960927EAAD5}"/>
                </a:ext>
              </a:extLst>
            </p:cNvPr>
            <p:cNvPicPr>
              <a:picLocks noChangeAspect="1"/>
            </p:cNvPicPr>
            <p:nvPr/>
          </p:nvPicPr>
          <p:blipFill>
            <a:blip r:embed="rId7" cstate="print">
              <a:biLevel thresh="75000"/>
              <a:extLst>
                <a:ext uri="{28A0092B-C50C-407E-A947-70E740481C1C}">
                  <a14:useLocalDpi xmlns:a14="http://schemas.microsoft.com/office/drawing/2010/main" val="0"/>
                </a:ext>
              </a:extLst>
            </a:blip>
            <a:stretch>
              <a:fillRect/>
            </a:stretch>
          </p:blipFill>
          <p:spPr>
            <a:xfrm>
              <a:off x="686601" y="5132969"/>
              <a:ext cx="327467" cy="365299"/>
            </a:xfrm>
            <a:prstGeom prst="rect">
              <a:avLst/>
            </a:prstGeom>
          </p:spPr>
        </p:pic>
        <p:sp>
          <p:nvSpPr>
            <p:cNvPr id="286" name="TextBox 285">
              <a:extLst>
                <a:ext uri="{FF2B5EF4-FFF2-40B4-BE49-F238E27FC236}">
                  <a16:creationId xmlns:a16="http://schemas.microsoft.com/office/drawing/2014/main" id="{B8214FFA-0973-4DC3-87E4-25F35F398B57}"/>
                </a:ext>
              </a:extLst>
            </p:cNvPr>
            <p:cNvSpPr txBox="1"/>
            <p:nvPr/>
          </p:nvSpPr>
          <p:spPr>
            <a:xfrm>
              <a:off x="1055054" y="5072475"/>
              <a:ext cx="1464279" cy="535531"/>
            </a:xfrm>
            <a:prstGeom prst="rect">
              <a:avLst/>
            </a:prstGeom>
            <a:noFill/>
          </p:spPr>
          <p:txBody>
            <a:bodyPr wrap="square" rtlCol="0">
              <a:spAutoFit/>
            </a:bodyPr>
            <a:lstStyle/>
            <a:p>
              <a:pPr algn="l"/>
              <a:r>
                <a:rPr lang="en-US" sz="900" dirty="0"/>
                <a:t>Diameter = 3</a:t>
              </a:r>
            </a:p>
            <a:p>
              <a:pPr algn="l"/>
              <a:r>
                <a:rPr lang="en-US" sz="900" dirty="0"/>
                <a:t>Grows in Summer = Yes</a:t>
              </a:r>
            </a:p>
            <a:p>
              <a:pPr algn="l"/>
              <a:r>
                <a:rPr lang="en-US" sz="900" dirty="0"/>
                <a:t>Shape = Circle</a:t>
              </a:r>
            </a:p>
          </p:txBody>
        </p:sp>
      </p:grpSp>
      <p:grpSp>
        <p:nvGrpSpPr>
          <p:cNvPr id="297" name="Group 296">
            <a:extLst>
              <a:ext uri="{FF2B5EF4-FFF2-40B4-BE49-F238E27FC236}">
                <a16:creationId xmlns:a16="http://schemas.microsoft.com/office/drawing/2014/main" id="{C662BFED-E7F3-4F1B-AFDF-C2D82325E568}"/>
              </a:ext>
            </a:extLst>
          </p:cNvPr>
          <p:cNvGrpSpPr/>
          <p:nvPr/>
        </p:nvGrpSpPr>
        <p:grpSpPr>
          <a:xfrm>
            <a:off x="2966596" y="4830435"/>
            <a:ext cx="1272962" cy="646490"/>
            <a:chOff x="2966596" y="4930919"/>
            <a:chExt cx="1272962" cy="646490"/>
          </a:xfrm>
        </p:grpSpPr>
        <p:sp>
          <p:nvSpPr>
            <p:cNvPr id="287" name="Rectangle: Rounded Corners 286">
              <a:extLst>
                <a:ext uri="{FF2B5EF4-FFF2-40B4-BE49-F238E27FC236}">
                  <a16:creationId xmlns:a16="http://schemas.microsoft.com/office/drawing/2014/main" id="{61D5D4A3-0367-4105-9F70-0B1D09BD717E}"/>
                </a:ext>
              </a:extLst>
            </p:cNvPr>
            <p:cNvSpPr/>
            <p:nvPr/>
          </p:nvSpPr>
          <p:spPr bwMode="auto">
            <a:xfrm>
              <a:off x="2966596" y="4930919"/>
              <a:ext cx="1272962" cy="251641"/>
            </a:xfrm>
            <a:prstGeom prst="roundRect">
              <a:avLst/>
            </a:prstGeom>
            <a:solidFill>
              <a:srgbClr val="80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b="1" dirty="0">
                  <a:solidFill>
                    <a:schemeClr val="bg1"/>
                  </a:solidFill>
                </a:rPr>
                <a:t>O</a:t>
              </a:r>
              <a:r>
                <a:rPr lang="en-US" b="1" dirty="0">
                  <a:solidFill>
                    <a:schemeClr val="bg1"/>
                  </a:solidFill>
                  <a:latin typeface="+mn-lt"/>
                  <a:ea typeface="+mn-ea"/>
                  <a:cs typeface="+mn-cs"/>
                </a:rPr>
                <a:t>/p Tree 1</a:t>
              </a:r>
            </a:p>
          </p:txBody>
        </p:sp>
        <p:sp>
          <p:nvSpPr>
            <p:cNvPr id="290" name="TextBox 289">
              <a:extLst>
                <a:ext uri="{FF2B5EF4-FFF2-40B4-BE49-F238E27FC236}">
                  <a16:creationId xmlns:a16="http://schemas.microsoft.com/office/drawing/2014/main" id="{A9D21566-94ED-4221-BF6D-08C81FE87F43}"/>
                </a:ext>
              </a:extLst>
            </p:cNvPr>
            <p:cNvSpPr txBox="1"/>
            <p:nvPr/>
          </p:nvSpPr>
          <p:spPr>
            <a:xfrm>
              <a:off x="3184066" y="5315799"/>
              <a:ext cx="838022" cy="261610"/>
            </a:xfrm>
            <a:prstGeom prst="rect">
              <a:avLst/>
            </a:prstGeom>
            <a:noFill/>
          </p:spPr>
          <p:txBody>
            <a:bodyPr wrap="square" rtlCol="0">
              <a:spAutoFit/>
            </a:bodyPr>
            <a:lstStyle/>
            <a:p>
              <a:r>
                <a:rPr lang="en-US" b="1" dirty="0"/>
                <a:t>Orange</a:t>
              </a:r>
            </a:p>
          </p:txBody>
        </p:sp>
      </p:grpSp>
      <p:grpSp>
        <p:nvGrpSpPr>
          <p:cNvPr id="298" name="Group 297">
            <a:extLst>
              <a:ext uri="{FF2B5EF4-FFF2-40B4-BE49-F238E27FC236}">
                <a16:creationId xmlns:a16="http://schemas.microsoft.com/office/drawing/2014/main" id="{2400FF20-9DE3-4870-A259-BA5F3E70AE8C}"/>
              </a:ext>
            </a:extLst>
          </p:cNvPr>
          <p:cNvGrpSpPr/>
          <p:nvPr/>
        </p:nvGrpSpPr>
        <p:grpSpPr>
          <a:xfrm>
            <a:off x="5457210" y="4832584"/>
            <a:ext cx="1272962" cy="644341"/>
            <a:chOff x="5457210" y="4933068"/>
            <a:chExt cx="1272962" cy="644341"/>
          </a:xfrm>
        </p:grpSpPr>
        <p:sp>
          <p:nvSpPr>
            <p:cNvPr id="288" name="Rectangle: Rounded Corners 287">
              <a:extLst>
                <a:ext uri="{FF2B5EF4-FFF2-40B4-BE49-F238E27FC236}">
                  <a16:creationId xmlns:a16="http://schemas.microsoft.com/office/drawing/2014/main" id="{E52ADECF-16CA-417E-B98A-9FD08EB15932}"/>
                </a:ext>
              </a:extLst>
            </p:cNvPr>
            <p:cNvSpPr/>
            <p:nvPr/>
          </p:nvSpPr>
          <p:spPr bwMode="auto">
            <a:xfrm>
              <a:off x="5457210" y="4933068"/>
              <a:ext cx="1272962" cy="251641"/>
            </a:xfrm>
            <a:prstGeom prst="roundRect">
              <a:avLst/>
            </a:prstGeom>
            <a:solidFill>
              <a:srgbClr val="80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b="1" dirty="0">
                  <a:solidFill>
                    <a:schemeClr val="bg1"/>
                  </a:solidFill>
                  <a:latin typeface="+mn-lt"/>
                  <a:ea typeface="+mn-ea"/>
                  <a:cs typeface="+mn-cs"/>
                </a:rPr>
                <a:t>O/p Tree 2</a:t>
              </a:r>
            </a:p>
          </p:txBody>
        </p:sp>
        <p:sp>
          <p:nvSpPr>
            <p:cNvPr id="291" name="TextBox 290">
              <a:extLst>
                <a:ext uri="{FF2B5EF4-FFF2-40B4-BE49-F238E27FC236}">
                  <a16:creationId xmlns:a16="http://schemas.microsoft.com/office/drawing/2014/main" id="{A9F53C4A-3FBB-48EA-B799-9C8554024142}"/>
                </a:ext>
              </a:extLst>
            </p:cNvPr>
            <p:cNvSpPr txBox="1"/>
            <p:nvPr/>
          </p:nvSpPr>
          <p:spPr>
            <a:xfrm>
              <a:off x="5674680" y="5315799"/>
              <a:ext cx="838022" cy="261610"/>
            </a:xfrm>
            <a:prstGeom prst="rect">
              <a:avLst/>
            </a:prstGeom>
            <a:noFill/>
          </p:spPr>
          <p:txBody>
            <a:bodyPr wrap="square" rtlCol="0">
              <a:spAutoFit/>
            </a:bodyPr>
            <a:lstStyle/>
            <a:p>
              <a:r>
                <a:rPr lang="en-US" b="1" dirty="0"/>
                <a:t>Cherry</a:t>
              </a:r>
            </a:p>
          </p:txBody>
        </p:sp>
      </p:grpSp>
      <p:grpSp>
        <p:nvGrpSpPr>
          <p:cNvPr id="299" name="Group 298">
            <a:extLst>
              <a:ext uri="{FF2B5EF4-FFF2-40B4-BE49-F238E27FC236}">
                <a16:creationId xmlns:a16="http://schemas.microsoft.com/office/drawing/2014/main" id="{985B4288-1589-4E06-B83D-6A76FD2384CC}"/>
              </a:ext>
            </a:extLst>
          </p:cNvPr>
          <p:cNvGrpSpPr/>
          <p:nvPr/>
        </p:nvGrpSpPr>
        <p:grpSpPr>
          <a:xfrm>
            <a:off x="7667174" y="4832584"/>
            <a:ext cx="1272962" cy="646590"/>
            <a:chOff x="7667174" y="4933068"/>
            <a:chExt cx="1272962" cy="646590"/>
          </a:xfrm>
        </p:grpSpPr>
        <p:sp>
          <p:nvSpPr>
            <p:cNvPr id="289" name="Rectangle: Rounded Corners 288">
              <a:extLst>
                <a:ext uri="{FF2B5EF4-FFF2-40B4-BE49-F238E27FC236}">
                  <a16:creationId xmlns:a16="http://schemas.microsoft.com/office/drawing/2014/main" id="{A3AF457C-3653-444B-98F4-4385637CA3FB}"/>
                </a:ext>
              </a:extLst>
            </p:cNvPr>
            <p:cNvSpPr/>
            <p:nvPr/>
          </p:nvSpPr>
          <p:spPr bwMode="auto">
            <a:xfrm>
              <a:off x="7667174" y="4933068"/>
              <a:ext cx="1272962" cy="251641"/>
            </a:xfrm>
            <a:prstGeom prst="roundRect">
              <a:avLst/>
            </a:prstGeom>
            <a:solidFill>
              <a:srgbClr val="80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b="1" dirty="0">
                  <a:solidFill>
                    <a:schemeClr val="bg1"/>
                  </a:solidFill>
                  <a:latin typeface="+mn-lt"/>
                  <a:ea typeface="+mn-ea"/>
                  <a:cs typeface="+mn-cs"/>
                </a:rPr>
                <a:t>O/p Tree 3</a:t>
              </a:r>
            </a:p>
          </p:txBody>
        </p:sp>
        <p:sp>
          <p:nvSpPr>
            <p:cNvPr id="292" name="TextBox 291">
              <a:extLst>
                <a:ext uri="{FF2B5EF4-FFF2-40B4-BE49-F238E27FC236}">
                  <a16:creationId xmlns:a16="http://schemas.microsoft.com/office/drawing/2014/main" id="{571052C7-0743-4D35-B134-DA1960957D20}"/>
                </a:ext>
              </a:extLst>
            </p:cNvPr>
            <p:cNvSpPr txBox="1"/>
            <p:nvPr/>
          </p:nvSpPr>
          <p:spPr>
            <a:xfrm>
              <a:off x="7884644" y="5318048"/>
              <a:ext cx="838022" cy="261610"/>
            </a:xfrm>
            <a:prstGeom prst="rect">
              <a:avLst/>
            </a:prstGeom>
            <a:noFill/>
          </p:spPr>
          <p:txBody>
            <a:bodyPr wrap="square" rtlCol="0">
              <a:spAutoFit/>
            </a:bodyPr>
            <a:lstStyle/>
            <a:p>
              <a:r>
                <a:rPr lang="en-US" b="1" dirty="0"/>
                <a:t>Orange</a:t>
              </a:r>
            </a:p>
          </p:txBody>
        </p:sp>
      </p:grpSp>
      <p:sp>
        <p:nvSpPr>
          <p:cNvPr id="293" name="Rectangle: Rounded Corners 292">
            <a:extLst>
              <a:ext uri="{FF2B5EF4-FFF2-40B4-BE49-F238E27FC236}">
                <a16:creationId xmlns:a16="http://schemas.microsoft.com/office/drawing/2014/main" id="{6F6E6122-A59F-4241-A63C-8CCBF2CEA8FB}"/>
              </a:ext>
            </a:extLst>
          </p:cNvPr>
          <p:cNvSpPr/>
          <p:nvPr/>
        </p:nvSpPr>
        <p:spPr bwMode="auto">
          <a:xfrm>
            <a:off x="555292" y="5777146"/>
            <a:ext cx="8668256" cy="636529"/>
          </a:xfrm>
          <a:prstGeom prst="roundRect">
            <a:avLst/>
          </a:prstGeom>
          <a:solidFill>
            <a:srgbClr val="D8CBCB"/>
          </a:solidFill>
          <a:ln w="19050">
            <a:solidFill>
              <a:srgbClr val="80000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b="1" dirty="0">
                <a:solidFill>
                  <a:schemeClr val="tx1"/>
                </a:solidFill>
                <a:latin typeface="+mn-lt"/>
                <a:ea typeface="+mn-ea"/>
                <a:cs typeface="+mn-cs"/>
              </a:rPr>
              <a:t>Based on majority of votes, the new shape would be predicted as Orange. This combining of trees to form a strong predictor is called as ‘Ensembling’. Therefore in a random forest, multiple decision trees are created and results from these trees are ensembled to give accurate predictions</a:t>
            </a:r>
          </a:p>
        </p:txBody>
      </p:sp>
      <p:sp>
        <p:nvSpPr>
          <p:cNvPr id="301" name="TextBox 300">
            <a:extLst>
              <a:ext uri="{FF2B5EF4-FFF2-40B4-BE49-F238E27FC236}">
                <a16:creationId xmlns:a16="http://schemas.microsoft.com/office/drawing/2014/main" id="{50478481-C905-4FAE-B339-CE59BB9395E7}"/>
              </a:ext>
            </a:extLst>
          </p:cNvPr>
          <p:cNvSpPr txBox="1"/>
          <p:nvPr/>
        </p:nvSpPr>
        <p:spPr>
          <a:xfrm rot="16200000">
            <a:off x="-830745" y="2275615"/>
            <a:ext cx="2090083" cy="261610"/>
          </a:xfrm>
          <a:prstGeom prst="rect">
            <a:avLst/>
          </a:prstGeom>
          <a:noFill/>
        </p:spPr>
        <p:txBody>
          <a:bodyPr wrap="square" rtlCol="0">
            <a:spAutoFit/>
          </a:bodyPr>
          <a:lstStyle/>
          <a:p>
            <a:r>
              <a:rPr lang="en-US" b="1" dirty="0"/>
              <a:t>Based on training data</a:t>
            </a:r>
          </a:p>
        </p:txBody>
      </p:sp>
      <p:sp>
        <p:nvSpPr>
          <p:cNvPr id="302" name="TextBox 301">
            <a:extLst>
              <a:ext uri="{FF2B5EF4-FFF2-40B4-BE49-F238E27FC236}">
                <a16:creationId xmlns:a16="http://schemas.microsoft.com/office/drawing/2014/main" id="{1DC71DAC-46B7-483D-88B9-9FB87F199A91}"/>
              </a:ext>
            </a:extLst>
          </p:cNvPr>
          <p:cNvSpPr txBox="1"/>
          <p:nvPr/>
        </p:nvSpPr>
        <p:spPr>
          <a:xfrm rot="16200000">
            <a:off x="-443356" y="4991934"/>
            <a:ext cx="1238066" cy="261610"/>
          </a:xfrm>
          <a:prstGeom prst="rect">
            <a:avLst/>
          </a:prstGeom>
          <a:noFill/>
        </p:spPr>
        <p:txBody>
          <a:bodyPr wrap="square" rtlCol="0">
            <a:spAutoFit/>
          </a:bodyPr>
          <a:lstStyle/>
          <a:p>
            <a:r>
              <a:rPr lang="en-US" b="1" dirty="0"/>
              <a:t>Test Dataset</a:t>
            </a:r>
          </a:p>
        </p:txBody>
      </p:sp>
    </p:spTree>
    <p:extLst>
      <p:ext uri="{BB962C8B-B14F-4D97-AF65-F5344CB8AC3E}">
        <p14:creationId xmlns:p14="http://schemas.microsoft.com/office/powerpoint/2010/main" val="815198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1"/>
                                        </p:tgtEl>
                                        <p:attrNameLst>
                                          <p:attrName>style.visibility</p:attrName>
                                        </p:attrNameLst>
                                      </p:cBhvr>
                                      <p:to>
                                        <p:strVal val="visible"/>
                                      </p:to>
                                    </p:set>
                                    <p:animEffect transition="in" filter="fade">
                                      <p:cBhvr>
                                        <p:cTn id="7" dur="500"/>
                                        <p:tgtEl>
                                          <p:spTgt spid="3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295"/>
                                        </p:tgtEl>
                                        <p:attrNameLst>
                                          <p:attrName>style.visibility</p:attrName>
                                        </p:attrNameLst>
                                      </p:cBhvr>
                                      <p:to>
                                        <p:strVal val="visible"/>
                                      </p:to>
                                    </p:set>
                                    <p:animEffect transition="in" filter="fade">
                                      <p:cBhvr>
                                        <p:cTn id="12" dur="500"/>
                                        <p:tgtEl>
                                          <p:spTgt spid="29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0"/>
                                        </p:tgtEl>
                                        <p:attrNameLst>
                                          <p:attrName>style.visibility</p:attrName>
                                        </p:attrNameLst>
                                      </p:cBhvr>
                                      <p:to>
                                        <p:strVal val="visible"/>
                                      </p:to>
                                    </p:set>
                                    <p:animEffect transition="in" filter="fade">
                                      <p:cBhvr>
                                        <p:cTn id="17" dur="500"/>
                                        <p:tgtEl>
                                          <p:spTgt spid="280"/>
                                        </p:tgtEl>
                                      </p:cBhvr>
                                    </p:animEffect>
                                  </p:childTnLst>
                                </p:cTn>
                              </p:par>
                              <p:par>
                                <p:cTn id="18" presetID="10" presetClass="entr" presetSubtype="0" fill="hold" nodeType="withEffect">
                                  <p:stCondLst>
                                    <p:cond delay="0"/>
                                  </p:stCondLst>
                                  <p:childTnLst>
                                    <p:set>
                                      <p:cBhvr>
                                        <p:cTn id="19" dur="1" fill="hold">
                                          <p:stCondLst>
                                            <p:cond delay="0"/>
                                          </p:stCondLst>
                                        </p:cTn>
                                        <p:tgtEl>
                                          <p:spTgt spid="279"/>
                                        </p:tgtEl>
                                        <p:attrNameLst>
                                          <p:attrName>style.visibility</p:attrName>
                                        </p:attrNameLst>
                                      </p:cBhvr>
                                      <p:to>
                                        <p:strVal val="visible"/>
                                      </p:to>
                                    </p:set>
                                    <p:animEffect transition="in" filter="fade">
                                      <p:cBhvr>
                                        <p:cTn id="20" dur="500"/>
                                        <p:tgtEl>
                                          <p:spTgt spid="27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70"/>
                                        </p:tgtEl>
                                        <p:attrNameLst>
                                          <p:attrName>style.visibility</p:attrName>
                                        </p:attrNameLst>
                                      </p:cBhvr>
                                      <p:to>
                                        <p:strVal val="visible"/>
                                      </p:to>
                                    </p:set>
                                    <p:animEffect transition="in" filter="fade">
                                      <p:cBhvr>
                                        <p:cTn id="25" dur="500"/>
                                        <p:tgtEl>
                                          <p:spTgt spid="17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81"/>
                                        </p:tgtEl>
                                        <p:attrNameLst>
                                          <p:attrName>style.visibility</p:attrName>
                                        </p:attrNameLst>
                                      </p:cBhvr>
                                      <p:to>
                                        <p:strVal val="visible"/>
                                      </p:to>
                                    </p:set>
                                    <p:animEffect transition="in" filter="fade">
                                      <p:cBhvr>
                                        <p:cTn id="30" dur="500"/>
                                        <p:tgtEl>
                                          <p:spTgt spid="281"/>
                                        </p:tgtEl>
                                      </p:cBhvr>
                                    </p:animEffect>
                                  </p:childTnLst>
                                </p:cTn>
                              </p:par>
                              <p:par>
                                <p:cTn id="31" presetID="10" presetClass="entr" presetSubtype="0" fill="hold" nodeType="withEffect">
                                  <p:stCondLst>
                                    <p:cond delay="0"/>
                                  </p:stCondLst>
                                  <p:childTnLst>
                                    <p:set>
                                      <p:cBhvr>
                                        <p:cTn id="32" dur="1" fill="hold">
                                          <p:stCondLst>
                                            <p:cond delay="0"/>
                                          </p:stCondLst>
                                        </p:cTn>
                                        <p:tgtEl>
                                          <p:spTgt spid="278"/>
                                        </p:tgtEl>
                                        <p:attrNameLst>
                                          <p:attrName>style.visibility</p:attrName>
                                        </p:attrNameLst>
                                      </p:cBhvr>
                                      <p:to>
                                        <p:strVal val="visible"/>
                                      </p:to>
                                    </p:set>
                                    <p:animEffect transition="in" filter="fade">
                                      <p:cBhvr>
                                        <p:cTn id="33" dur="500"/>
                                        <p:tgtEl>
                                          <p:spTgt spid="27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72"/>
                                        </p:tgtEl>
                                        <p:attrNameLst>
                                          <p:attrName>style.visibility</p:attrName>
                                        </p:attrNameLst>
                                      </p:cBhvr>
                                      <p:to>
                                        <p:strVal val="visible"/>
                                      </p:to>
                                    </p:set>
                                    <p:animEffect transition="in" filter="fade">
                                      <p:cBhvr>
                                        <p:cTn id="38" dur="500"/>
                                        <p:tgtEl>
                                          <p:spTgt spid="17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82"/>
                                        </p:tgtEl>
                                        <p:attrNameLst>
                                          <p:attrName>style.visibility</p:attrName>
                                        </p:attrNameLst>
                                      </p:cBhvr>
                                      <p:to>
                                        <p:strVal val="visible"/>
                                      </p:to>
                                    </p:set>
                                    <p:animEffect transition="in" filter="fade">
                                      <p:cBhvr>
                                        <p:cTn id="41" dur="500"/>
                                        <p:tgtEl>
                                          <p:spTgt spid="282"/>
                                        </p:tgtEl>
                                      </p:cBhvr>
                                    </p:animEffect>
                                  </p:childTnLst>
                                </p:cTn>
                              </p:par>
                              <p:par>
                                <p:cTn id="42" presetID="10" presetClass="entr" presetSubtype="0" fill="hold" nodeType="withEffect">
                                  <p:stCondLst>
                                    <p:cond delay="0"/>
                                  </p:stCondLst>
                                  <p:childTnLst>
                                    <p:set>
                                      <p:cBhvr>
                                        <p:cTn id="43" dur="1" fill="hold">
                                          <p:stCondLst>
                                            <p:cond delay="0"/>
                                          </p:stCondLst>
                                        </p:cTn>
                                        <p:tgtEl>
                                          <p:spTgt spid="277"/>
                                        </p:tgtEl>
                                        <p:attrNameLst>
                                          <p:attrName>style.visibility</p:attrName>
                                        </p:attrNameLst>
                                      </p:cBhvr>
                                      <p:to>
                                        <p:strVal val="visible"/>
                                      </p:to>
                                    </p:set>
                                    <p:animEffect transition="in" filter="fade">
                                      <p:cBhvr>
                                        <p:cTn id="44" dur="500"/>
                                        <p:tgtEl>
                                          <p:spTgt spid="27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02"/>
                                        </p:tgtEl>
                                        <p:attrNameLst>
                                          <p:attrName>style.visibility</p:attrName>
                                        </p:attrNameLst>
                                      </p:cBhvr>
                                      <p:to>
                                        <p:strVal val="visible"/>
                                      </p:to>
                                    </p:set>
                                    <p:animEffect transition="in" filter="fade">
                                      <p:cBhvr>
                                        <p:cTn id="49" dur="500"/>
                                        <p:tgtEl>
                                          <p:spTgt spid="30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00"/>
                                        </p:tgtEl>
                                        <p:attrNameLst>
                                          <p:attrName>style.visibility</p:attrName>
                                        </p:attrNameLst>
                                      </p:cBhvr>
                                      <p:to>
                                        <p:strVal val="visible"/>
                                      </p:to>
                                    </p:set>
                                    <p:animEffect transition="in" filter="fade">
                                      <p:cBhvr>
                                        <p:cTn id="54" dur="500"/>
                                        <p:tgtEl>
                                          <p:spTgt spid="300"/>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297"/>
                                        </p:tgtEl>
                                        <p:attrNameLst>
                                          <p:attrName>style.visibility</p:attrName>
                                        </p:attrNameLst>
                                      </p:cBhvr>
                                      <p:to>
                                        <p:strVal val="visible"/>
                                      </p:to>
                                    </p:set>
                                    <p:animEffect transition="in" filter="fade">
                                      <p:cBhvr>
                                        <p:cTn id="59" dur="500"/>
                                        <p:tgtEl>
                                          <p:spTgt spid="297"/>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298"/>
                                        </p:tgtEl>
                                        <p:attrNameLst>
                                          <p:attrName>style.visibility</p:attrName>
                                        </p:attrNameLst>
                                      </p:cBhvr>
                                      <p:to>
                                        <p:strVal val="visible"/>
                                      </p:to>
                                    </p:set>
                                    <p:animEffect transition="in" filter="fade">
                                      <p:cBhvr>
                                        <p:cTn id="64" dur="500"/>
                                        <p:tgtEl>
                                          <p:spTgt spid="298"/>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299"/>
                                        </p:tgtEl>
                                        <p:attrNameLst>
                                          <p:attrName>style.visibility</p:attrName>
                                        </p:attrNameLst>
                                      </p:cBhvr>
                                      <p:to>
                                        <p:strVal val="visible"/>
                                      </p:to>
                                    </p:set>
                                    <p:animEffect transition="in" filter="fade">
                                      <p:cBhvr>
                                        <p:cTn id="69" dur="500"/>
                                        <p:tgtEl>
                                          <p:spTgt spid="299"/>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293"/>
                                        </p:tgtEl>
                                        <p:attrNameLst>
                                          <p:attrName>style.visibility</p:attrName>
                                        </p:attrNameLst>
                                      </p:cBhvr>
                                      <p:to>
                                        <p:strVal val="visible"/>
                                      </p:to>
                                    </p:set>
                                    <p:animEffect transition="in" filter="fade">
                                      <p:cBhvr>
                                        <p:cTn id="74" dur="500"/>
                                        <p:tgtEl>
                                          <p:spTgt spid="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p:bldP spid="280" grpId="0" animBg="1"/>
      <p:bldP spid="281" grpId="0" animBg="1"/>
      <p:bldP spid="282" grpId="0" animBg="1"/>
      <p:bldP spid="293" grpId="0" animBg="1"/>
      <p:bldP spid="301" grpId="0"/>
      <p:bldP spid="30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A1F40B-6409-4049-BA1F-896A3CABBEB3}"/>
              </a:ext>
            </a:extLst>
          </p:cNvPr>
          <p:cNvSpPr/>
          <p:nvPr/>
        </p:nvSpPr>
        <p:spPr bwMode="auto">
          <a:xfrm>
            <a:off x="3236912" y="6629400"/>
            <a:ext cx="34290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DECISION TREE MODELING</a:t>
            </a:r>
          </a:p>
        </p:txBody>
      </p:sp>
      <p:sp>
        <p:nvSpPr>
          <p:cNvPr id="3" name="Rectangle 2">
            <a:extLst>
              <a:ext uri="{FF2B5EF4-FFF2-40B4-BE49-F238E27FC236}">
                <a16:creationId xmlns:a16="http://schemas.microsoft.com/office/drawing/2014/main" id="{303641EF-9A40-4F9D-BFA8-37DDA203BC3F}"/>
              </a:ext>
            </a:extLst>
          </p:cNvPr>
          <p:cNvSpPr/>
          <p:nvPr/>
        </p:nvSpPr>
        <p:spPr bwMode="auto">
          <a:xfrm>
            <a:off x="303212" y="76200"/>
            <a:ext cx="8867776" cy="304800"/>
          </a:xfrm>
          <a:prstGeom prst="rect">
            <a:avLst/>
          </a:prstGeom>
          <a:solidFill>
            <a:srgbClr val="CBD3D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latin typeface="+mn-lt"/>
                <a:ea typeface="+mn-ea"/>
                <a:cs typeface="+mn-cs"/>
              </a:rPr>
              <a:t>TREE BASED REGRESSION</a:t>
            </a:r>
          </a:p>
        </p:txBody>
      </p:sp>
      <p:pic>
        <p:nvPicPr>
          <p:cNvPr id="5" name="Picture 4">
            <a:extLst>
              <a:ext uri="{FF2B5EF4-FFF2-40B4-BE49-F238E27FC236}">
                <a16:creationId xmlns:a16="http://schemas.microsoft.com/office/drawing/2014/main" id="{DFEBBD59-0535-4F85-B572-F3BD67BC15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633" y="1764323"/>
            <a:ext cx="5181600" cy="2590800"/>
          </a:xfrm>
          <a:prstGeom prst="rect">
            <a:avLst/>
          </a:prstGeom>
        </p:spPr>
      </p:pic>
      <p:sp>
        <p:nvSpPr>
          <p:cNvPr id="6" name="Rectangle: Rounded Corners 5">
            <a:extLst>
              <a:ext uri="{FF2B5EF4-FFF2-40B4-BE49-F238E27FC236}">
                <a16:creationId xmlns:a16="http://schemas.microsoft.com/office/drawing/2014/main" id="{E3662076-1B45-48CD-B4D2-C191DDEBB996}"/>
              </a:ext>
            </a:extLst>
          </p:cNvPr>
          <p:cNvSpPr/>
          <p:nvPr/>
        </p:nvSpPr>
        <p:spPr bwMode="auto">
          <a:xfrm>
            <a:off x="305593" y="457201"/>
            <a:ext cx="8863014" cy="838199"/>
          </a:xfrm>
          <a:prstGeom prst="roundRect">
            <a:avLst>
              <a:gd name="adj" fmla="val 5549"/>
            </a:avLst>
          </a:prstGeom>
          <a:solidFill>
            <a:schemeClr val="bg1"/>
          </a:solidFill>
          <a:ln w="19050">
            <a:solidFill>
              <a:schemeClr val="bg1">
                <a:lumMod val="75000"/>
              </a:schemeClr>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ts val="200"/>
              </a:spcBef>
              <a:spcAft>
                <a:spcPct val="0"/>
              </a:spcAft>
              <a:buClrTx/>
              <a:buSzTx/>
              <a:tabLst/>
            </a:pPr>
            <a:r>
              <a:rPr lang="en-US" sz="1000" b="1" dirty="0">
                <a:solidFill>
                  <a:schemeClr val="tx1"/>
                </a:solidFill>
                <a:latin typeface="+mn-lt"/>
                <a:ea typeface="+mn-ea"/>
                <a:cs typeface="+mn-cs"/>
              </a:rPr>
              <a:t>Data: </a:t>
            </a:r>
            <a:r>
              <a:rPr lang="en-US" sz="1000" dirty="0">
                <a:solidFill>
                  <a:schemeClr val="tx1"/>
                </a:solidFill>
              </a:rPr>
              <a:t>Boston</a:t>
            </a:r>
            <a:endParaRPr lang="en-US" sz="1000" dirty="0">
              <a:solidFill>
                <a:schemeClr val="tx1"/>
              </a:solidFill>
              <a:latin typeface="+mn-lt"/>
              <a:ea typeface="+mn-ea"/>
              <a:cs typeface="+mn-cs"/>
            </a:endParaRPr>
          </a:p>
          <a:p>
            <a:pPr marR="0" algn="l" defTabSz="914400" rtl="0" eaLnBrk="1" fontAlgn="base" latinLnBrk="0" hangingPunct="1">
              <a:lnSpc>
                <a:spcPct val="100000"/>
              </a:lnSpc>
              <a:spcBef>
                <a:spcPts val="200"/>
              </a:spcBef>
              <a:spcAft>
                <a:spcPct val="0"/>
              </a:spcAft>
              <a:buClrTx/>
              <a:buSzTx/>
              <a:tabLst/>
            </a:pPr>
            <a:r>
              <a:rPr lang="en-US" sz="1000" b="1" dirty="0">
                <a:solidFill>
                  <a:schemeClr val="tx1"/>
                </a:solidFill>
              </a:rPr>
              <a:t>Sample Problem: </a:t>
            </a:r>
            <a:r>
              <a:rPr lang="en-US" sz="1000" dirty="0">
                <a:solidFill>
                  <a:schemeClr val="tx1"/>
                </a:solidFill>
                <a:latin typeface="+mn-lt"/>
                <a:ea typeface="+mn-ea"/>
                <a:cs typeface="+mn-cs"/>
              </a:rPr>
              <a:t>Predicting median value of owner-occupied homes (</a:t>
            </a:r>
            <a:r>
              <a:rPr lang="en-US" sz="1000" dirty="0" err="1">
                <a:solidFill>
                  <a:schemeClr val="tx1"/>
                </a:solidFill>
                <a:latin typeface="+mn-lt"/>
                <a:ea typeface="+mn-ea"/>
                <a:cs typeface="+mn-cs"/>
              </a:rPr>
              <a:t>medv</a:t>
            </a:r>
            <a:r>
              <a:rPr lang="en-US" sz="1000" dirty="0">
                <a:solidFill>
                  <a:schemeClr val="tx1"/>
                </a:solidFill>
                <a:latin typeface="+mn-lt"/>
                <a:ea typeface="+mn-ea"/>
                <a:cs typeface="+mn-cs"/>
              </a:rPr>
              <a:t>) using available independent variables</a:t>
            </a:r>
          </a:p>
          <a:p>
            <a:pPr marR="0" algn="l" defTabSz="914400" rtl="0" eaLnBrk="1" fontAlgn="base" latinLnBrk="0" hangingPunct="1">
              <a:lnSpc>
                <a:spcPct val="100000"/>
              </a:lnSpc>
              <a:spcBef>
                <a:spcPts val="200"/>
              </a:spcBef>
              <a:spcAft>
                <a:spcPct val="0"/>
              </a:spcAft>
              <a:buClrTx/>
              <a:buSzTx/>
              <a:tabLst/>
            </a:pPr>
            <a:r>
              <a:rPr lang="en-US" sz="1000" b="1" dirty="0">
                <a:solidFill>
                  <a:schemeClr val="tx1"/>
                </a:solidFill>
                <a:latin typeface="+mn-lt"/>
                <a:ea typeface="+mn-ea"/>
                <a:cs typeface="+mn-cs"/>
              </a:rPr>
              <a:t>Dependent Variable: </a:t>
            </a:r>
            <a:r>
              <a:rPr lang="en-US" sz="1000" dirty="0" err="1">
                <a:solidFill>
                  <a:schemeClr val="tx1"/>
                </a:solidFill>
                <a:latin typeface="+mn-lt"/>
                <a:ea typeface="+mn-ea"/>
                <a:cs typeface="+mn-cs"/>
              </a:rPr>
              <a:t>medv</a:t>
            </a:r>
            <a:endParaRPr lang="en-US" sz="1000" dirty="0">
              <a:solidFill>
                <a:schemeClr val="tx1"/>
              </a:solidFill>
              <a:latin typeface="+mn-lt"/>
              <a:ea typeface="+mn-ea"/>
              <a:cs typeface="+mn-cs"/>
            </a:endParaRPr>
          </a:p>
          <a:p>
            <a:pPr marR="0" algn="l" defTabSz="914400" rtl="0" eaLnBrk="1" fontAlgn="base" latinLnBrk="0" hangingPunct="1">
              <a:lnSpc>
                <a:spcPct val="100000"/>
              </a:lnSpc>
              <a:spcBef>
                <a:spcPts val="200"/>
              </a:spcBef>
              <a:spcAft>
                <a:spcPct val="0"/>
              </a:spcAft>
              <a:buClrTx/>
              <a:buSzTx/>
              <a:tabLst/>
            </a:pPr>
            <a:r>
              <a:rPr lang="en-US" sz="1000" b="1" dirty="0">
                <a:solidFill>
                  <a:schemeClr val="tx1"/>
                </a:solidFill>
              </a:rPr>
              <a:t>Independent Variable: </a:t>
            </a:r>
            <a:r>
              <a:rPr lang="en-US" sz="1000" dirty="0">
                <a:solidFill>
                  <a:schemeClr val="tx1"/>
                </a:solidFill>
              </a:rPr>
              <a:t>All the variables available in data</a:t>
            </a:r>
            <a:endParaRPr lang="en-US" sz="1000" b="1" dirty="0">
              <a:solidFill>
                <a:schemeClr val="tx1"/>
              </a:solidFill>
              <a:latin typeface="+mn-lt"/>
              <a:ea typeface="+mn-ea"/>
              <a:cs typeface="+mn-cs"/>
            </a:endParaRPr>
          </a:p>
        </p:txBody>
      </p:sp>
      <p:sp>
        <p:nvSpPr>
          <p:cNvPr id="7" name="Rectangle 6">
            <a:extLst>
              <a:ext uri="{FF2B5EF4-FFF2-40B4-BE49-F238E27FC236}">
                <a16:creationId xmlns:a16="http://schemas.microsoft.com/office/drawing/2014/main" id="{339C1866-0389-41FC-9F70-6662E046FAF6}"/>
              </a:ext>
            </a:extLst>
          </p:cNvPr>
          <p:cNvSpPr/>
          <p:nvPr/>
        </p:nvSpPr>
        <p:spPr bwMode="auto">
          <a:xfrm>
            <a:off x="341686" y="5219700"/>
            <a:ext cx="1942726" cy="381000"/>
          </a:xfrm>
          <a:prstGeom prst="rect">
            <a:avLst/>
          </a:prstGeom>
          <a:solidFill>
            <a:srgbClr val="80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b="1" dirty="0">
                <a:solidFill>
                  <a:schemeClr val="bg1"/>
                </a:solidFill>
              </a:rPr>
              <a:t>Single Decision Tree</a:t>
            </a:r>
            <a:endParaRPr lang="en-US" b="1" dirty="0">
              <a:solidFill>
                <a:schemeClr val="bg1"/>
              </a:solidFill>
              <a:latin typeface="+mn-lt"/>
              <a:ea typeface="+mn-ea"/>
              <a:cs typeface="+mn-cs"/>
            </a:endParaRPr>
          </a:p>
        </p:txBody>
      </p:sp>
      <p:sp>
        <p:nvSpPr>
          <p:cNvPr id="8" name="Rectangle 7">
            <a:extLst>
              <a:ext uri="{FF2B5EF4-FFF2-40B4-BE49-F238E27FC236}">
                <a16:creationId xmlns:a16="http://schemas.microsoft.com/office/drawing/2014/main" id="{3F7AB03E-57A6-4B03-99AC-CE8F1A5C423D}"/>
              </a:ext>
            </a:extLst>
          </p:cNvPr>
          <p:cNvSpPr/>
          <p:nvPr/>
        </p:nvSpPr>
        <p:spPr bwMode="auto">
          <a:xfrm>
            <a:off x="2767261" y="5219700"/>
            <a:ext cx="1942726" cy="381000"/>
          </a:xfrm>
          <a:prstGeom prst="rect">
            <a:avLst/>
          </a:prstGeom>
          <a:solidFill>
            <a:srgbClr val="80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b="1" dirty="0">
                <a:solidFill>
                  <a:schemeClr val="bg1"/>
                </a:solidFill>
              </a:rPr>
              <a:t>Bagging Decision Tree</a:t>
            </a:r>
            <a:endParaRPr lang="en-US" b="1" dirty="0">
              <a:solidFill>
                <a:schemeClr val="bg1"/>
              </a:solidFill>
              <a:latin typeface="+mn-lt"/>
              <a:ea typeface="+mn-ea"/>
              <a:cs typeface="+mn-cs"/>
            </a:endParaRPr>
          </a:p>
        </p:txBody>
      </p:sp>
      <p:sp>
        <p:nvSpPr>
          <p:cNvPr id="9" name="Rectangle 8">
            <a:extLst>
              <a:ext uri="{FF2B5EF4-FFF2-40B4-BE49-F238E27FC236}">
                <a16:creationId xmlns:a16="http://schemas.microsoft.com/office/drawing/2014/main" id="{C9B12C79-2686-4D3D-83B1-15F805043C93}"/>
              </a:ext>
            </a:extLst>
          </p:cNvPr>
          <p:cNvSpPr/>
          <p:nvPr/>
        </p:nvSpPr>
        <p:spPr bwMode="auto">
          <a:xfrm>
            <a:off x="5192836" y="5219700"/>
            <a:ext cx="1942726" cy="381000"/>
          </a:xfrm>
          <a:prstGeom prst="rect">
            <a:avLst/>
          </a:prstGeom>
          <a:solidFill>
            <a:srgbClr val="80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b="1" dirty="0">
                <a:solidFill>
                  <a:schemeClr val="bg1"/>
                </a:solidFill>
                <a:latin typeface="+mn-lt"/>
                <a:ea typeface="+mn-ea"/>
                <a:cs typeface="+mn-cs"/>
              </a:rPr>
              <a:t>Random Decision Forest</a:t>
            </a:r>
          </a:p>
        </p:txBody>
      </p:sp>
      <p:sp>
        <p:nvSpPr>
          <p:cNvPr id="10" name="Rectangle 9">
            <a:extLst>
              <a:ext uri="{FF2B5EF4-FFF2-40B4-BE49-F238E27FC236}">
                <a16:creationId xmlns:a16="http://schemas.microsoft.com/office/drawing/2014/main" id="{2E9D940A-1ED4-447E-B465-99D9D4E245F6}"/>
              </a:ext>
            </a:extLst>
          </p:cNvPr>
          <p:cNvSpPr/>
          <p:nvPr/>
        </p:nvSpPr>
        <p:spPr bwMode="auto">
          <a:xfrm>
            <a:off x="7618412" y="5219700"/>
            <a:ext cx="1942726" cy="381000"/>
          </a:xfrm>
          <a:prstGeom prst="rect">
            <a:avLst/>
          </a:prstGeom>
          <a:solidFill>
            <a:srgbClr val="80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b="1" dirty="0">
                <a:solidFill>
                  <a:schemeClr val="bg1"/>
                </a:solidFill>
                <a:latin typeface="+mn-lt"/>
                <a:ea typeface="+mn-ea"/>
                <a:cs typeface="+mn-cs"/>
              </a:rPr>
              <a:t>Boosted Decision Tree</a:t>
            </a:r>
          </a:p>
        </p:txBody>
      </p:sp>
      <p:cxnSp>
        <p:nvCxnSpPr>
          <p:cNvPr id="12" name="Connector: Elbow 11">
            <a:extLst>
              <a:ext uri="{FF2B5EF4-FFF2-40B4-BE49-F238E27FC236}">
                <a16:creationId xmlns:a16="http://schemas.microsoft.com/office/drawing/2014/main" id="{B554AA4D-D34E-4C11-A396-E072377890A2}"/>
              </a:ext>
            </a:extLst>
          </p:cNvPr>
          <p:cNvCxnSpPr>
            <a:stCxn id="5" idx="2"/>
            <a:endCxn id="7" idx="0"/>
          </p:cNvCxnSpPr>
          <p:nvPr/>
        </p:nvCxnSpPr>
        <p:spPr bwMode="auto">
          <a:xfrm rot="5400000">
            <a:off x="2710453" y="2957719"/>
            <a:ext cx="864577" cy="3659384"/>
          </a:xfrm>
          <a:prstGeom prst="bentConnector3">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cxnSp>
        <p:nvCxnSpPr>
          <p:cNvPr id="14" name="Connector: Elbow 13">
            <a:extLst>
              <a:ext uri="{FF2B5EF4-FFF2-40B4-BE49-F238E27FC236}">
                <a16:creationId xmlns:a16="http://schemas.microsoft.com/office/drawing/2014/main" id="{5C30D2E5-4115-404C-A445-C859EF780B04}"/>
              </a:ext>
            </a:extLst>
          </p:cNvPr>
          <p:cNvCxnSpPr>
            <a:stCxn id="5" idx="2"/>
            <a:endCxn id="8" idx="0"/>
          </p:cNvCxnSpPr>
          <p:nvPr/>
        </p:nvCxnSpPr>
        <p:spPr bwMode="auto">
          <a:xfrm rot="5400000">
            <a:off x="3923241" y="4170507"/>
            <a:ext cx="864577" cy="1233809"/>
          </a:xfrm>
          <a:prstGeom prst="bentConnector3">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cxnSp>
        <p:nvCxnSpPr>
          <p:cNvPr id="16" name="Connector: Elbow 15">
            <a:extLst>
              <a:ext uri="{FF2B5EF4-FFF2-40B4-BE49-F238E27FC236}">
                <a16:creationId xmlns:a16="http://schemas.microsoft.com/office/drawing/2014/main" id="{C86E3230-0267-430A-A078-F4AF0566D169}"/>
              </a:ext>
            </a:extLst>
          </p:cNvPr>
          <p:cNvCxnSpPr>
            <a:stCxn id="5" idx="2"/>
            <a:endCxn id="9" idx="0"/>
          </p:cNvCxnSpPr>
          <p:nvPr/>
        </p:nvCxnSpPr>
        <p:spPr bwMode="auto">
          <a:xfrm rot="16200000" flipH="1">
            <a:off x="5136028" y="4191528"/>
            <a:ext cx="864577" cy="1191766"/>
          </a:xfrm>
          <a:prstGeom prst="bentConnector3">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cxnSp>
        <p:nvCxnSpPr>
          <p:cNvPr id="18" name="Connector: Elbow 17">
            <a:extLst>
              <a:ext uri="{FF2B5EF4-FFF2-40B4-BE49-F238E27FC236}">
                <a16:creationId xmlns:a16="http://schemas.microsoft.com/office/drawing/2014/main" id="{F38A7092-F8F6-4107-87CB-F0CE363F04EA}"/>
              </a:ext>
            </a:extLst>
          </p:cNvPr>
          <p:cNvCxnSpPr>
            <a:stCxn id="5" idx="2"/>
            <a:endCxn id="10" idx="0"/>
          </p:cNvCxnSpPr>
          <p:nvPr/>
        </p:nvCxnSpPr>
        <p:spPr bwMode="auto">
          <a:xfrm rot="16200000" flipH="1">
            <a:off x="6348816" y="2978740"/>
            <a:ext cx="864577" cy="3617342"/>
          </a:xfrm>
          <a:prstGeom prst="bentConnector3">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spTree>
    <p:extLst>
      <p:ext uri="{BB962C8B-B14F-4D97-AF65-F5344CB8AC3E}">
        <p14:creationId xmlns:p14="http://schemas.microsoft.com/office/powerpoint/2010/main" val="4248379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5889C7C8-71F5-40F8-98CC-D7F82F567A5D}"/>
              </a:ext>
            </a:extLst>
          </p:cNvPr>
          <p:cNvSpPr/>
          <p:nvPr/>
        </p:nvSpPr>
        <p:spPr bwMode="auto">
          <a:xfrm>
            <a:off x="6018212" y="5469600"/>
            <a:ext cx="3581400" cy="778800"/>
          </a:xfrm>
          <a:prstGeom prst="roundRect">
            <a:avLst>
              <a:gd name="adj" fmla="val 2758"/>
            </a:avLst>
          </a:prstGeom>
          <a:solidFill>
            <a:schemeClr val="bg1"/>
          </a:solidFill>
          <a:ln w="19050">
            <a:solidFill>
              <a:srgbClr val="666666"/>
            </a:solidFill>
            <a:prstDash val="sysDash"/>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b="1" dirty="0">
                <a:solidFill>
                  <a:schemeClr val="tx1"/>
                </a:solidFill>
                <a:latin typeface="+mn-lt"/>
                <a:ea typeface="+mn-ea"/>
                <a:cs typeface="+mn-cs"/>
              </a:rPr>
              <a:t>Accuracy Metrics</a:t>
            </a:r>
          </a:p>
        </p:txBody>
      </p:sp>
      <p:sp>
        <p:nvSpPr>
          <p:cNvPr id="2" name="Rectangle 1">
            <a:extLst>
              <a:ext uri="{FF2B5EF4-FFF2-40B4-BE49-F238E27FC236}">
                <a16:creationId xmlns:a16="http://schemas.microsoft.com/office/drawing/2014/main" id="{0B7C2D10-72CE-4095-A0CE-7836EFFC3434}"/>
              </a:ext>
            </a:extLst>
          </p:cNvPr>
          <p:cNvSpPr/>
          <p:nvPr/>
        </p:nvSpPr>
        <p:spPr bwMode="auto">
          <a:xfrm>
            <a:off x="3236912" y="6629400"/>
            <a:ext cx="34290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DECISION TREE MODELING</a:t>
            </a:r>
          </a:p>
        </p:txBody>
      </p:sp>
      <p:sp>
        <p:nvSpPr>
          <p:cNvPr id="3" name="Rectangle 2">
            <a:extLst>
              <a:ext uri="{FF2B5EF4-FFF2-40B4-BE49-F238E27FC236}">
                <a16:creationId xmlns:a16="http://schemas.microsoft.com/office/drawing/2014/main" id="{F60E0ED9-0EF9-49D9-82A8-5E51416F54E8}"/>
              </a:ext>
            </a:extLst>
          </p:cNvPr>
          <p:cNvSpPr/>
          <p:nvPr/>
        </p:nvSpPr>
        <p:spPr bwMode="auto">
          <a:xfrm>
            <a:off x="303212" y="76200"/>
            <a:ext cx="8867776" cy="304800"/>
          </a:xfrm>
          <a:prstGeom prst="rect">
            <a:avLst/>
          </a:prstGeom>
          <a:solidFill>
            <a:srgbClr val="CBD3D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latin typeface="+mn-lt"/>
                <a:ea typeface="+mn-ea"/>
                <a:cs typeface="+mn-cs"/>
              </a:rPr>
              <a:t>SINGLE REGRESSION TREE</a:t>
            </a:r>
          </a:p>
        </p:txBody>
      </p:sp>
      <p:grpSp>
        <p:nvGrpSpPr>
          <p:cNvPr id="7" name="Group 6">
            <a:extLst>
              <a:ext uri="{FF2B5EF4-FFF2-40B4-BE49-F238E27FC236}">
                <a16:creationId xmlns:a16="http://schemas.microsoft.com/office/drawing/2014/main" id="{1073B747-0838-48EF-9A74-203BBC1CE4D2}"/>
              </a:ext>
            </a:extLst>
          </p:cNvPr>
          <p:cNvGrpSpPr/>
          <p:nvPr/>
        </p:nvGrpSpPr>
        <p:grpSpPr>
          <a:xfrm>
            <a:off x="303212" y="474000"/>
            <a:ext cx="5562600" cy="5943600"/>
            <a:chOff x="74612" y="521676"/>
            <a:chExt cx="5562600" cy="5943600"/>
          </a:xfrm>
        </p:grpSpPr>
        <p:sp>
          <p:nvSpPr>
            <p:cNvPr id="6" name="Rectangle: Rounded Corners 5">
              <a:extLst>
                <a:ext uri="{FF2B5EF4-FFF2-40B4-BE49-F238E27FC236}">
                  <a16:creationId xmlns:a16="http://schemas.microsoft.com/office/drawing/2014/main" id="{4853BF34-79A9-406B-8BE0-971E92E3A1AB}"/>
                </a:ext>
              </a:extLst>
            </p:cNvPr>
            <p:cNvSpPr/>
            <p:nvPr/>
          </p:nvSpPr>
          <p:spPr bwMode="auto">
            <a:xfrm>
              <a:off x="74612" y="521676"/>
              <a:ext cx="5562600" cy="5943600"/>
            </a:xfrm>
            <a:prstGeom prst="roundRect">
              <a:avLst>
                <a:gd name="adj" fmla="val 2758"/>
              </a:avLst>
            </a:prstGeom>
            <a:solidFill>
              <a:schemeClr val="bg1"/>
            </a:solidFill>
            <a:ln w="19050">
              <a:solidFill>
                <a:srgbClr val="666666"/>
              </a:solidFill>
              <a:prstDash val="sysDash"/>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b="1" dirty="0">
                  <a:solidFill>
                    <a:schemeClr val="tx1"/>
                  </a:solidFill>
                  <a:latin typeface="+mn-lt"/>
                  <a:ea typeface="+mn-ea"/>
                  <a:cs typeface="+mn-cs"/>
                </a:rPr>
                <a:t>Output of Regression Tree</a:t>
              </a:r>
            </a:p>
          </p:txBody>
        </p:sp>
        <p:pic>
          <p:nvPicPr>
            <p:cNvPr id="5" name="Picture 4">
              <a:extLst>
                <a:ext uri="{FF2B5EF4-FFF2-40B4-BE49-F238E27FC236}">
                  <a16:creationId xmlns:a16="http://schemas.microsoft.com/office/drawing/2014/main" id="{55E3723C-CE63-4A88-8A6D-EFDE93A08CBB}"/>
                </a:ext>
              </a:extLst>
            </p:cNvPr>
            <p:cNvPicPr>
              <a:picLocks noChangeAspect="1"/>
            </p:cNvPicPr>
            <p:nvPr/>
          </p:nvPicPr>
          <p:blipFill rotWithShape="1">
            <a:blip r:embed="rId2">
              <a:extLst>
                <a:ext uri="{28A0092B-C50C-407E-A947-70E740481C1C}">
                  <a14:useLocalDpi xmlns:a14="http://schemas.microsoft.com/office/drawing/2010/main" val="0"/>
                </a:ext>
              </a:extLst>
            </a:blip>
            <a:srcRect l="5307" t="4930" r="3905" b="3837"/>
            <a:stretch/>
          </p:blipFill>
          <p:spPr>
            <a:xfrm>
              <a:off x="227012" y="838200"/>
              <a:ext cx="5257800" cy="5562319"/>
            </a:xfrm>
            <a:prstGeom prst="rect">
              <a:avLst/>
            </a:prstGeom>
          </p:spPr>
        </p:pic>
      </p:grpSp>
      <p:sp>
        <p:nvSpPr>
          <p:cNvPr id="8" name="Rectangle 7">
            <a:extLst>
              <a:ext uri="{FF2B5EF4-FFF2-40B4-BE49-F238E27FC236}">
                <a16:creationId xmlns:a16="http://schemas.microsoft.com/office/drawing/2014/main" id="{9CE1C9D1-C726-42A6-8778-EC1E922DFCAF}"/>
              </a:ext>
            </a:extLst>
          </p:cNvPr>
          <p:cNvSpPr/>
          <p:nvPr/>
        </p:nvSpPr>
        <p:spPr bwMode="auto">
          <a:xfrm>
            <a:off x="6197600" y="3448185"/>
            <a:ext cx="2971800" cy="895216"/>
          </a:xfrm>
          <a:prstGeom prst="rect">
            <a:avLst/>
          </a:prstGeom>
          <a:solidFill>
            <a:schemeClr val="bg1">
              <a:lumMod val="95000"/>
            </a:schemeClr>
          </a:solidFill>
          <a:ln w="19050">
            <a:solidFill>
              <a:srgbClr val="00206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ts val="200"/>
              </a:spcBef>
              <a:spcAft>
                <a:spcPts val="200"/>
              </a:spcAft>
              <a:buClrTx/>
              <a:buSzTx/>
              <a:tabLst/>
            </a:pPr>
            <a:r>
              <a:rPr lang="en-US" sz="1000" b="0" dirty="0">
                <a:solidFill>
                  <a:schemeClr val="tx1"/>
                </a:solidFill>
                <a:latin typeface="+mn-lt"/>
                <a:ea typeface="+mn-ea"/>
                <a:cs typeface="+mn-cs"/>
              </a:rPr>
              <a:t>Only 4 variables out of 13 variables have been considered to create the tree</a:t>
            </a:r>
          </a:p>
          <a:p>
            <a:pPr marR="0" algn="l" defTabSz="914400" rtl="0" eaLnBrk="1" fontAlgn="base" latinLnBrk="0" hangingPunct="1">
              <a:lnSpc>
                <a:spcPct val="100000"/>
              </a:lnSpc>
              <a:spcBef>
                <a:spcPts val="200"/>
              </a:spcBef>
              <a:spcAft>
                <a:spcPts val="200"/>
              </a:spcAft>
              <a:buClrTx/>
              <a:buSzTx/>
              <a:tabLst/>
            </a:pPr>
            <a:r>
              <a:rPr lang="en-US" sz="1000" dirty="0">
                <a:solidFill>
                  <a:schemeClr val="tx1"/>
                </a:solidFill>
              </a:rPr>
              <a:t>Summation of observations in terminal nodes will lead to total number of observations in training dataset</a:t>
            </a:r>
            <a:endParaRPr lang="en-US" sz="1000" b="0" dirty="0">
              <a:solidFill>
                <a:schemeClr val="tx1"/>
              </a:solidFill>
              <a:latin typeface="+mn-lt"/>
              <a:ea typeface="+mn-ea"/>
              <a:cs typeface="+mn-cs"/>
            </a:endParaRPr>
          </a:p>
        </p:txBody>
      </p:sp>
      <p:sp>
        <p:nvSpPr>
          <p:cNvPr id="9" name="Rectangle 8">
            <a:extLst>
              <a:ext uri="{FF2B5EF4-FFF2-40B4-BE49-F238E27FC236}">
                <a16:creationId xmlns:a16="http://schemas.microsoft.com/office/drawing/2014/main" id="{2F7F472A-A46D-40B8-9ECA-29368C98BFCF}"/>
              </a:ext>
            </a:extLst>
          </p:cNvPr>
          <p:cNvSpPr/>
          <p:nvPr/>
        </p:nvSpPr>
        <p:spPr bwMode="auto">
          <a:xfrm>
            <a:off x="6199188" y="576053"/>
            <a:ext cx="2971800" cy="612949"/>
          </a:xfrm>
          <a:prstGeom prst="rect">
            <a:avLst/>
          </a:prstGeom>
          <a:solidFill>
            <a:schemeClr val="bg1">
              <a:lumMod val="95000"/>
            </a:schemeClr>
          </a:solidFill>
          <a:ln w="19050">
            <a:solidFill>
              <a:srgbClr val="00206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ts val="200"/>
              </a:spcBef>
              <a:spcAft>
                <a:spcPts val="200"/>
              </a:spcAft>
              <a:buClrTx/>
              <a:buSzTx/>
              <a:tabLst/>
            </a:pPr>
            <a:r>
              <a:rPr lang="en-US" sz="1000" b="0" dirty="0">
                <a:solidFill>
                  <a:schemeClr val="tx1"/>
                </a:solidFill>
                <a:latin typeface="+mn-lt"/>
                <a:ea typeface="+mn-ea"/>
                <a:cs typeface="+mn-cs"/>
              </a:rPr>
              <a:t>Root node shows total number of observations in the train dataset</a:t>
            </a:r>
          </a:p>
        </p:txBody>
      </p:sp>
      <p:sp>
        <p:nvSpPr>
          <p:cNvPr id="10" name="Rectangle 9">
            <a:extLst>
              <a:ext uri="{FF2B5EF4-FFF2-40B4-BE49-F238E27FC236}">
                <a16:creationId xmlns:a16="http://schemas.microsoft.com/office/drawing/2014/main" id="{B4E0F711-731D-4AEC-9708-F823DD36FE23}"/>
              </a:ext>
            </a:extLst>
          </p:cNvPr>
          <p:cNvSpPr/>
          <p:nvPr/>
        </p:nvSpPr>
        <p:spPr bwMode="auto">
          <a:xfrm>
            <a:off x="6197600" y="1293567"/>
            <a:ext cx="2971800" cy="992433"/>
          </a:xfrm>
          <a:prstGeom prst="rect">
            <a:avLst/>
          </a:prstGeom>
          <a:solidFill>
            <a:schemeClr val="bg1">
              <a:lumMod val="95000"/>
            </a:schemeClr>
          </a:solidFill>
          <a:ln w="19050">
            <a:solidFill>
              <a:srgbClr val="00206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ts val="200"/>
              </a:spcBef>
              <a:spcAft>
                <a:spcPts val="200"/>
              </a:spcAft>
              <a:buClrTx/>
              <a:buSzTx/>
              <a:tabLst/>
            </a:pPr>
            <a:r>
              <a:rPr lang="en-US" sz="1000" b="0" dirty="0">
                <a:solidFill>
                  <a:schemeClr val="tx1"/>
                </a:solidFill>
                <a:latin typeface="+mn-lt"/>
                <a:ea typeface="+mn-ea"/>
                <a:cs typeface="+mn-cs"/>
              </a:rPr>
              <a:t>Each node shows following:</a:t>
            </a:r>
          </a:p>
          <a:p>
            <a:pPr marR="0" algn="l" defTabSz="914400" rtl="0" eaLnBrk="1" fontAlgn="base" latinLnBrk="0" hangingPunct="1">
              <a:lnSpc>
                <a:spcPct val="100000"/>
              </a:lnSpc>
              <a:spcBef>
                <a:spcPts val="200"/>
              </a:spcBef>
              <a:spcAft>
                <a:spcPts val="200"/>
              </a:spcAft>
              <a:buClrTx/>
              <a:buSzTx/>
              <a:tabLst/>
            </a:pPr>
            <a:r>
              <a:rPr lang="en-US" sz="1000" dirty="0">
                <a:solidFill>
                  <a:schemeClr val="tx1"/>
                </a:solidFill>
              </a:rPr>
              <a:t>Weighted average of the response variable</a:t>
            </a:r>
          </a:p>
          <a:p>
            <a:pPr marR="0" algn="l" defTabSz="914400" rtl="0" eaLnBrk="1" fontAlgn="base" latinLnBrk="0" hangingPunct="1">
              <a:lnSpc>
                <a:spcPct val="100000"/>
              </a:lnSpc>
              <a:spcBef>
                <a:spcPts val="200"/>
              </a:spcBef>
              <a:spcAft>
                <a:spcPts val="200"/>
              </a:spcAft>
              <a:buClrTx/>
              <a:buSzTx/>
              <a:tabLst/>
            </a:pPr>
            <a:r>
              <a:rPr lang="en-US" sz="1000" b="0" dirty="0">
                <a:solidFill>
                  <a:schemeClr val="tx1"/>
                </a:solidFill>
                <a:latin typeface="+mn-lt"/>
                <a:ea typeface="+mn-ea"/>
                <a:cs typeface="+mn-cs"/>
              </a:rPr>
              <a:t>Total number of observation (n)</a:t>
            </a:r>
          </a:p>
          <a:p>
            <a:pPr marR="0" algn="l" defTabSz="914400" rtl="0" eaLnBrk="1" fontAlgn="base" latinLnBrk="0" hangingPunct="1">
              <a:lnSpc>
                <a:spcPct val="100000"/>
              </a:lnSpc>
              <a:spcBef>
                <a:spcPts val="200"/>
              </a:spcBef>
              <a:spcAft>
                <a:spcPts val="200"/>
              </a:spcAft>
              <a:buClrTx/>
              <a:buSzTx/>
              <a:tabLst/>
            </a:pPr>
            <a:r>
              <a:rPr lang="en-US" sz="1000" dirty="0">
                <a:solidFill>
                  <a:schemeClr val="tx1"/>
                </a:solidFill>
              </a:rPr>
              <a:t>Percentage of observations as compared to whole training dataset (percentage value)</a:t>
            </a:r>
            <a:endParaRPr lang="en-US" sz="1000" b="0" dirty="0">
              <a:solidFill>
                <a:schemeClr val="tx1"/>
              </a:solidFill>
              <a:latin typeface="+mn-lt"/>
              <a:ea typeface="+mn-ea"/>
              <a:cs typeface="+mn-cs"/>
            </a:endParaRPr>
          </a:p>
        </p:txBody>
      </p:sp>
      <p:sp>
        <p:nvSpPr>
          <p:cNvPr id="11" name="Rectangle 10">
            <a:extLst>
              <a:ext uri="{FF2B5EF4-FFF2-40B4-BE49-F238E27FC236}">
                <a16:creationId xmlns:a16="http://schemas.microsoft.com/office/drawing/2014/main" id="{096F7812-BC78-42F8-AD2C-87DD8D982FAC}"/>
              </a:ext>
            </a:extLst>
          </p:cNvPr>
          <p:cNvSpPr/>
          <p:nvPr/>
        </p:nvSpPr>
        <p:spPr bwMode="auto">
          <a:xfrm>
            <a:off x="6199188" y="2390670"/>
            <a:ext cx="2971800" cy="969249"/>
          </a:xfrm>
          <a:prstGeom prst="rect">
            <a:avLst/>
          </a:prstGeom>
          <a:solidFill>
            <a:schemeClr val="bg1">
              <a:lumMod val="95000"/>
            </a:schemeClr>
          </a:solidFill>
          <a:ln w="19050">
            <a:solidFill>
              <a:srgbClr val="00206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ts val="600"/>
              </a:spcBef>
              <a:spcAft>
                <a:spcPts val="0"/>
              </a:spcAft>
              <a:buClrTx/>
              <a:buSzTx/>
              <a:tabLst/>
            </a:pPr>
            <a:r>
              <a:rPr lang="en-US" sz="1000" b="0" dirty="0">
                <a:solidFill>
                  <a:schemeClr val="tx1"/>
                </a:solidFill>
                <a:latin typeface="+mn-lt"/>
                <a:ea typeface="+mn-ea"/>
                <a:cs typeface="+mn-cs"/>
              </a:rPr>
              <a:t>Below each node </a:t>
            </a:r>
            <a:r>
              <a:rPr lang="en-US" sz="1000" dirty="0">
                <a:solidFill>
                  <a:schemeClr val="tx1"/>
                </a:solidFill>
              </a:rPr>
              <a:t>rule for splitting the node is provided which leads to maximum information gain / decrease in entropy. For classification tree this is measured using Gini Index and Entropy whereas for regression tree decrease in RSS is measure of reduction in entropy</a:t>
            </a:r>
            <a:endParaRPr lang="en-US" sz="1000" b="0" dirty="0">
              <a:solidFill>
                <a:schemeClr val="tx1"/>
              </a:solidFill>
              <a:latin typeface="+mn-lt"/>
              <a:ea typeface="+mn-ea"/>
              <a:cs typeface="+mn-cs"/>
            </a:endParaRPr>
          </a:p>
        </p:txBody>
      </p:sp>
      <p:sp>
        <p:nvSpPr>
          <p:cNvPr id="12" name="Rectangle 11">
            <a:extLst>
              <a:ext uri="{FF2B5EF4-FFF2-40B4-BE49-F238E27FC236}">
                <a16:creationId xmlns:a16="http://schemas.microsoft.com/office/drawing/2014/main" id="{92776F5D-BAFD-4B13-9167-9D96C1C0458D}"/>
              </a:ext>
            </a:extLst>
          </p:cNvPr>
          <p:cNvSpPr/>
          <p:nvPr/>
        </p:nvSpPr>
        <p:spPr bwMode="auto">
          <a:xfrm>
            <a:off x="6197600" y="4440431"/>
            <a:ext cx="2971800" cy="817369"/>
          </a:xfrm>
          <a:prstGeom prst="rect">
            <a:avLst/>
          </a:prstGeom>
          <a:solidFill>
            <a:schemeClr val="bg1">
              <a:lumMod val="95000"/>
            </a:schemeClr>
          </a:solidFill>
          <a:ln w="19050">
            <a:solidFill>
              <a:srgbClr val="00206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ts val="200"/>
              </a:spcBef>
              <a:spcAft>
                <a:spcPts val="200"/>
              </a:spcAft>
              <a:buClrTx/>
              <a:buSzTx/>
              <a:tabLst/>
            </a:pPr>
            <a:r>
              <a:rPr lang="en-US" sz="1000" b="0" dirty="0">
                <a:solidFill>
                  <a:schemeClr val="tx1"/>
                </a:solidFill>
                <a:latin typeface="+mn-lt"/>
                <a:ea typeface="+mn-ea"/>
                <a:cs typeface="+mn-cs"/>
              </a:rPr>
              <a:t>To identify the depth at which tree should be pruned, one can use k-fold cross validation error. The number of leaves at which deviance is least should be used to avoid overfitting</a:t>
            </a:r>
          </a:p>
        </p:txBody>
      </p:sp>
      <p:graphicFrame>
        <p:nvGraphicFramePr>
          <p:cNvPr id="13" name="Table 12">
            <a:extLst>
              <a:ext uri="{FF2B5EF4-FFF2-40B4-BE49-F238E27FC236}">
                <a16:creationId xmlns:a16="http://schemas.microsoft.com/office/drawing/2014/main" id="{82EA2062-3171-4845-8171-20381302D38C}"/>
              </a:ext>
            </a:extLst>
          </p:cNvPr>
          <p:cNvGraphicFramePr>
            <a:graphicFrameLocks noGrp="1"/>
          </p:cNvGraphicFramePr>
          <p:nvPr>
            <p:extLst>
              <p:ext uri="{D42A27DB-BD31-4B8C-83A1-F6EECF244321}">
                <p14:modId xmlns:p14="http://schemas.microsoft.com/office/powerpoint/2010/main" val="3120846283"/>
              </p:ext>
            </p:extLst>
          </p:nvPr>
        </p:nvGraphicFramePr>
        <p:xfrm>
          <a:off x="6094412" y="5740122"/>
          <a:ext cx="3429000" cy="446702"/>
        </p:xfrm>
        <a:graphic>
          <a:graphicData uri="http://schemas.openxmlformats.org/drawingml/2006/table">
            <a:tbl>
              <a:tblPr>
                <a:tableStyleId>{2D5ABB26-0587-4C30-8999-92F81FD0307C}</a:tableStyleId>
              </a:tblPr>
              <a:tblGrid>
                <a:gridCol w="685800">
                  <a:extLst>
                    <a:ext uri="{9D8B030D-6E8A-4147-A177-3AD203B41FA5}">
                      <a16:colId xmlns:a16="http://schemas.microsoft.com/office/drawing/2014/main" val="2083503728"/>
                    </a:ext>
                  </a:extLst>
                </a:gridCol>
                <a:gridCol w="685800">
                  <a:extLst>
                    <a:ext uri="{9D8B030D-6E8A-4147-A177-3AD203B41FA5}">
                      <a16:colId xmlns:a16="http://schemas.microsoft.com/office/drawing/2014/main" val="2448717516"/>
                    </a:ext>
                  </a:extLst>
                </a:gridCol>
                <a:gridCol w="685800">
                  <a:extLst>
                    <a:ext uri="{9D8B030D-6E8A-4147-A177-3AD203B41FA5}">
                      <a16:colId xmlns:a16="http://schemas.microsoft.com/office/drawing/2014/main" val="2311788029"/>
                    </a:ext>
                  </a:extLst>
                </a:gridCol>
                <a:gridCol w="685800">
                  <a:extLst>
                    <a:ext uri="{9D8B030D-6E8A-4147-A177-3AD203B41FA5}">
                      <a16:colId xmlns:a16="http://schemas.microsoft.com/office/drawing/2014/main" val="1163043846"/>
                    </a:ext>
                  </a:extLst>
                </a:gridCol>
                <a:gridCol w="685800">
                  <a:extLst>
                    <a:ext uri="{9D8B030D-6E8A-4147-A177-3AD203B41FA5}">
                      <a16:colId xmlns:a16="http://schemas.microsoft.com/office/drawing/2014/main" val="3712295715"/>
                    </a:ext>
                  </a:extLst>
                </a:gridCol>
              </a:tblGrid>
              <a:tr h="223351">
                <a:tc>
                  <a:txBody>
                    <a:bodyPr/>
                    <a:lstStyle/>
                    <a:p>
                      <a:pPr algn="ctr" fontAlgn="b"/>
                      <a:r>
                        <a:rPr lang="en-US" sz="1000" b="1" u="none" strike="noStrike" dirty="0">
                          <a:effectLst/>
                        </a:rPr>
                        <a:t>ME</a:t>
                      </a:r>
                      <a:endParaRPr lang="en-US" sz="1000" b="1" i="0" u="none" strike="noStrike" dirty="0">
                        <a:solidFill>
                          <a:srgbClr val="000000"/>
                        </a:solidFill>
                        <a:effectLst/>
                        <a:latin typeface="Arial" panose="020B0604020202020204" pitchFamily="34" charset="0"/>
                      </a:endParaRPr>
                    </a:p>
                  </a:txBody>
                  <a:tcPr marL="9525" marR="9525" marT="9525" marB="0" anchor="ctr">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chemeClr val="bg1">
                        <a:lumMod val="95000"/>
                      </a:schemeClr>
                    </a:solidFill>
                  </a:tcPr>
                </a:tc>
                <a:tc>
                  <a:txBody>
                    <a:bodyPr/>
                    <a:lstStyle/>
                    <a:p>
                      <a:pPr algn="ctr" fontAlgn="b"/>
                      <a:r>
                        <a:rPr lang="en-US" sz="1000" b="1" u="none" strike="noStrike" dirty="0">
                          <a:effectLst/>
                        </a:rPr>
                        <a:t>RMSE</a:t>
                      </a:r>
                      <a:endParaRPr lang="en-US" sz="1000" b="1" i="0" u="none" strike="noStrike" dirty="0">
                        <a:solidFill>
                          <a:srgbClr val="000000"/>
                        </a:solidFill>
                        <a:effectLst/>
                        <a:latin typeface="Arial" panose="020B060402020202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chemeClr val="bg1">
                        <a:lumMod val="95000"/>
                      </a:schemeClr>
                    </a:solidFill>
                  </a:tcPr>
                </a:tc>
                <a:tc>
                  <a:txBody>
                    <a:bodyPr/>
                    <a:lstStyle/>
                    <a:p>
                      <a:pPr algn="ctr" fontAlgn="b"/>
                      <a:r>
                        <a:rPr lang="en-US" sz="1000" b="1" u="none" strike="noStrike" dirty="0">
                          <a:effectLst/>
                        </a:rPr>
                        <a:t>MAE</a:t>
                      </a:r>
                      <a:endParaRPr lang="en-US" sz="1000" b="1" i="0" u="none" strike="noStrike" dirty="0">
                        <a:solidFill>
                          <a:srgbClr val="000000"/>
                        </a:solidFill>
                        <a:effectLst/>
                        <a:latin typeface="Arial" panose="020B060402020202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chemeClr val="bg1">
                        <a:lumMod val="95000"/>
                      </a:schemeClr>
                    </a:solidFill>
                  </a:tcPr>
                </a:tc>
                <a:tc>
                  <a:txBody>
                    <a:bodyPr/>
                    <a:lstStyle/>
                    <a:p>
                      <a:pPr algn="ctr" fontAlgn="b"/>
                      <a:r>
                        <a:rPr lang="en-US" sz="1000" b="1" u="none" strike="noStrike" dirty="0">
                          <a:effectLst/>
                        </a:rPr>
                        <a:t>MPE</a:t>
                      </a:r>
                      <a:endParaRPr lang="en-US" sz="1000" b="1" i="0" u="none" strike="noStrike" dirty="0">
                        <a:solidFill>
                          <a:srgbClr val="000000"/>
                        </a:solidFill>
                        <a:effectLst/>
                        <a:latin typeface="Arial" panose="020B060402020202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chemeClr val="bg1">
                        <a:lumMod val="95000"/>
                      </a:schemeClr>
                    </a:solidFill>
                  </a:tcPr>
                </a:tc>
                <a:tc>
                  <a:txBody>
                    <a:bodyPr/>
                    <a:lstStyle/>
                    <a:p>
                      <a:pPr algn="ctr" fontAlgn="b"/>
                      <a:r>
                        <a:rPr lang="en-US" sz="1000" b="1" u="none" strike="noStrike" dirty="0">
                          <a:effectLst/>
                        </a:rPr>
                        <a:t>MAPE</a:t>
                      </a:r>
                      <a:endParaRPr lang="en-US" sz="1000" b="1" i="0" u="none" strike="noStrike" dirty="0">
                        <a:solidFill>
                          <a:srgbClr val="000000"/>
                        </a:solidFill>
                        <a:effectLst/>
                        <a:latin typeface="Arial" panose="020B0604020202020204" pitchFamily="34" charset="0"/>
                      </a:endParaRPr>
                    </a:p>
                  </a:txBody>
                  <a:tcPr marL="9525" marR="9525" marT="9525" marB="0" anchor="ctr">
                    <a:lnL w="28575" cap="flat" cmpd="sng" algn="ctr">
                      <a:solidFill>
                        <a:schemeClr val="bg1"/>
                      </a:solidFill>
                      <a:prstDash val="solid"/>
                      <a:round/>
                      <a:headEnd type="none" w="med" len="med"/>
                      <a:tailEnd type="none" w="med" len="med"/>
                    </a:lnL>
                    <a:lnB w="28575" cap="flat" cmpd="sng" algn="ctr">
                      <a:solidFill>
                        <a:srgbClr val="0070C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53431904"/>
                  </a:ext>
                </a:extLst>
              </a:tr>
              <a:tr h="223351">
                <a:tc>
                  <a:txBody>
                    <a:bodyPr/>
                    <a:lstStyle/>
                    <a:p>
                      <a:pPr algn="ctr" fontAlgn="b"/>
                      <a:r>
                        <a:rPr lang="en-US" sz="1000" u="none" strike="noStrike" dirty="0">
                          <a:effectLst/>
                        </a:rPr>
                        <a:t>0.9729</a:t>
                      </a:r>
                      <a:endParaRPr lang="en-US" sz="1000" b="0" i="0" u="none" strike="noStrike" dirty="0">
                        <a:solidFill>
                          <a:srgbClr val="000000"/>
                        </a:solidFill>
                        <a:effectLst/>
                        <a:latin typeface="Arial" panose="020B0604020202020204" pitchFamily="34" charset="0"/>
                      </a:endParaRPr>
                    </a:p>
                  </a:txBody>
                  <a:tcPr marL="9525" marR="9525" marT="9525" marB="0" anchor="ctr">
                    <a:lnT w="28575" cap="flat" cmpd="sng" algn="ctr">
                      <a:solidFill>
                        <a:srgbClr val="0070C0"/>
                      </a:solidFill>
                      <a:prstDash val="solid"/>
                      <a:round/>
                      <a:headEnd type="none" w="med" len="med"/>
                      <a:tailEnd type="none" w="med" len="med"/>
                    </a:lnT>
                  </a:tcPr>
                </a:tc>
                <a:tc>
                  <a:txBody>
                    <a:bodyPr/>
                    <a:lstStyle/>
                    <a:p>
                      <a:pPr algn="ctr" fontAlgn="b"/>
                      <a:r>
                        <a:rPr lang="en-US" sz="1000" u="none" strike="noStrike" dirty="0">
                          <a:effectLst/>
                        </a:rPr>
                        <a:t>8.2851</a:t>
                      </a:r>
                      <a:endParaRPr lang="en-US" sz="1000" b="0" i="0" u="none" strike="noStrike" dirty="0">
                        <a:solidFill>
                          <a:srgbClr val="000000"/>
                        </a:solidFill>
                        <a:effectLst/>
                        <a:latin typeface="Arial" panose="020B0604020202020204" pitchFamily="34" charset="0"/>
                      </a:endParaRPr>
                    </a:p>
                  </a:txBody>
                  <a:tcPr marL="9525" marR="9525" marT="9525" marB="0" anchor="ctr">
                    <a:lnT w="28575" cap="flat" cmpd="sng" algn="ctr">
                      <a:solidFill>
                        <a:srgbClr val="0070C0"/>
                      </a:solidFill>
                      <a:prstDash val="solid"/>
                      <a:round/>
                      <a:headEnd type="none" w="med" len="med"/>
                      <a:tailEnd type="none" w="med" len="med"/>
                    </a:lnT>
                  </a:tcPr>
                </a:tc>
                <a:tc>
                  <a:txBody>
                    <a:bodyPr/>
                    <a:lstStyle/>
                    <a:p>
                      <a:pPr algn="ctr" fontAlgn="b"/>
                      <a:r>
                        <a:rPr lang="en-US" sz="1000" u="none" strike="noStrike" dirty="0">
                          <a:effectLst/>
                        </a:rPr>
                        <a:t>5.3652</a:t>
                      </a:r>
                      <a:endParaRPr lang="en-US" sz="1000" b="0" i="0" u="none" strike="noStrike" dirty="0">
                        <a:solidFill>
                          <a:srgbClr val="000000"/>
                        </a:solidFill>
                        <a:effectLst/>
                        <a:latin typeface="Arial" panose="020B0604020202020204" pitchFamily="34" charset="0"/>
                      </a:endParaRPr>
                    </a:p>
                  </a:txBody>
                  <a:tcPr marL="9525" marR="9525" marT="9525" marB="0" anchor="ctr">
                    <a:lnT w="28575" cap="flat" cmpd="sng" algn="ctr">
                      <a:solidFill>
                        <a:srgbClr val="0070C0"/>
                      </a:solidFill>
                      <a:prstDash val="solid"/>
                      <a:round/>
                      <a:headEnd type="none" w="med" len="med"/>
                      <a:tailEnd type="none" w="med" len="med"/>
                    </a:lnT>
                  </a:tcPr>
                </a:tc>
                <a:tc>
                  <a:txBody>
                    <a:bodyPr/>
                    <a:lstStyle/>
                    <a:p>
                      <a:pPr algn="ctr" fontAlgn="b"/>
                      <a:r>
                        <a:rPr lang="en-US" sz="1000" u="none" strike="noStrike" dirty="0">
                          <a:effectLst/>
                        </a:rPr>
                        <a:t>-4.3199</a:t>
                      </a:r>
                      <a:endParaRPr lang="en-US" sz="1000" b="0" i="0" u="none" strike="noStrike" dirty="0">
                        <a:solidFill>
                          <a:srgbClr val="000000"/>
                        </a:solidFill>
                        <a:effectLst/>
                        <a:latin typeface="Arial" panose="020B0604020202020204" pitchFamily="34" charset="0"/>
                      </a:endParaRPr>
                    </a:p>
                  </a:txBody>
                  <a:tcPr marL="9525" marR="9525" marT="9525" marB="0" anchor="ctr">
                    <a:lnT w="28575" cap="flat" cmpd="sng" algn="ctr">
                      <a:solidFill>
                        <a:srgbClr val="0070C0"/>
                      </a:solidFill>
                      <a:prstDash val="solid"/>
                      <a:round/>
                      <a:headEnd type="none" w="med" len="med"/>
                      <a:tailEnd type="none" w="med" len="med"/>
                    </a:lnT>
                  </a:tcPr>
                </a:tc>
                <a:tc>
                  <a:txBody>
                    <a:bodyPr/>
                    <a:lstStyle/>
                    <a:p>
                      <a:pPr algn="ctr" fontAlgn="b"/>
                      <a:r>
                        <a:rPr lang="en-US" sz="1000" u="none" strike="noStrike" dirty="0">
                          <a:effectLst/>
                        </a:rPr>
                        <a:t>24.0975</a:t>
                      </a:r>
                      <a:endParaRPr lang="en-US" sz="1000" b="0" i="0" u="none" strike="noStrike" dirty="0">
                        <a:solidFill>
                          <a:srgbClr val="000000"/>
                        </a:solidFill>
                        <a:effectLst/>
                        <a:latin typeface="Arial" panose="020B0604020202020204" pitchFamily="34" charset="0"/>
                      </a:endParaRPr>
                    </a:p>
                  </a:txBody>
                  <a:tcPr marL="9525" marR="9525" marT="9525" marB="0" anchor="ctr">
                    <a:lnT w="28575" cap="flat" cmpd="sng" algn="ctr">
                      <a:solidFill>
                        <a:srgbClr val="0070C0"/>
                      </a:solidFill>
                      <a:prstDash val="solid"/>
                      <a:round/>
                      <a:headEnd type="none" w="med" len="med"/>
                      <a:tailEnd type="none" w="med" len="med"/>
                    </a:lnT>
                  </a:tcPr>
                </a:tc>
                <a:extLst>
                  <a:ext uri="{0D108BD9-81ED-4DB2-BD59-A6C34878D82A}">
                    <a16:rowId xmlns:a16="http://schemas.microsoft.com/office/drawing/2014/main" val="1289420995"/>
                  </a:ext>
                </a:extLst>
              </a:tr>
            </a:tbl>
          </a:graphicData>
        </a:graphic>
      </p:graphicFrame>
    </p:spTree>
    <p:extLst>
      <p:ext uri="{BB962C8B-B14F-4D97-AF65-F5344CB8AC3E}">
        <p14:creationId xmlns:p14="http://schemas.microsoft.com/office/powerpoint/2010/main" val="1961473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8" grpId="0" animBg="1"/>
      <p:bldP spid="9" grpId="0" animBg="1"/>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835BF22A-DD66-4BC2-9E0E-BEE5457EDC9A}"/>
              </a:ext>
            </a:extLst>
          </p:cNvPr>
          <p:cNvSpPr/>
          <p:nvPr/>
        </p:nvSpPr>
        <p:spPr bwMode="auto">
          <a:xfrm>
            <a:off x="181840" y="972278"/>
            <a:ext cx="3810000" cy="2356064"/>
          </a:xfrm>
          <a:prstGeom prst="roundRect">
            <a:avLst>
              <a:gd name="adj" fmla="val 7359"/>
            </a:avLst>
          </a:prstGeom>
          <a:solidFill>
            <a:schemeClr val="bg1">
              <a:lumMod val="95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tx1"/>
                </a:solidFill>
                <a:latin typeface="+mn-lt"/>
                <a:ea typeface="+mn-ea"/>
                <a:cs typeface="+mn-cs"/>
              </a:rPr>
              <a:t>Example – Odd point MA</a:t>
            </a:r>
          </a:p>
        </p:txBody>
      </p:sp>
      <p:sp>
        <p:nvSpPr>
          <p:cNvPr id="2" name="Rectangle 1">
            <a:extLst>
              <a:ext uri="{FF2B5EF4-FFF2-40B4-BE49-F238E27FC236}">
                <a16:creationId xmlns:a16="http://schemas.microsoft.com/office/drawing/2014/main" id="{A716FC62-B906-48E9-B210-E29B34C37E3D}"/>
              </a:ext>
            </a:extLst>
          </p:cNvPr>
          <p:cNvSpPr/>
          <p:nvPr/>
        </p:nvSpPr>
        <p:spPr bwMode="auto">
          <a:xfrm>
            <a:off x="3236912" y="6629400"/>
            <a:ext cx="34290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TIME SERIES DECOMPOSITION</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CA83D357-36A4-4E79-AFAB-5A5D5596CDC7}"/>
                  </a:ext>
                </a:extLst>
              </p:cNvPr>
              <p:cNvSpPr/>
              <p:nvPr/>
            </p:nvSpPr>
            <p:spPr bwMode="auto">
              <a:xfrm>
                <a:off x="1979612" y="76200"/>
                <a:ext cx="5486400" cy="813060"/>
              </a:xfrm>
              <a:prstGeom prst="rect">
                <a:avLst/>
              </a:prstGeom>
              <a:solidFill>
                <a:srgbClr val="800000"/>
              </a:solidFill>
              <a:ln w="19050">
                <a:solidFill>
                  <a:srgbClr val="80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eaLnBrk="1" hangingPunct="1">
                  <a:spcBef>
                    <a:spcPct val="100000"/>
                  </a:spcBef>
                  <a:buClrTx/>
                </a:pPr>
                <a:r>
                  <a:rPr lang="en-US" sz="1200" b="1" dirty="0">
                    <a:solidFill>
                      <a:schemeClr val="bg1"/>
                    </a:solidFill>
                  </a:rPr>
                  <a:t>Trend Cycle Estimation - Moving Average Smoothing</a:t>
                </a:r>
                <a:endParaRPr lang="en-US" sz="1200" b="1" i="1" dirty="0">
                  <a:solidFill>
                    <a:schemeClr val="bg1"/>
                  </a:solidFill>
                  <a:latin typeface="Cambria Math" panose="02040503050406030204" pitchFamily="18" charset="0"/>
                </a:endParaRPr>
              </a:p>
              <a:p>
                <a:pPr eaLnBrk="1" hangingPunct="1">
                  <a:spcBef>
                    <a:spcPct val="100000"/>
                  </a:spcBef>
                  <a:buClrTx/>
                </a:pPr>
                <a14:m>
                  <m:oMathPara xmlns:m="http://schemas.openxmlformats.org/officeDocument/2006/math">
                    <m:oMathParaPr>
                      <m:jc m:val="centerGroup"/>
                    </m:oMathParaPr>
                    <m:oMath xmlns:m="http://schemas.openxmlformats.org/officeDocument/2006/math">
                      <m:sSub>
                        <m:sSubPr>
                          <m:ctrlPr>
                            <a:rPr lang="en-US" sz="1200" b="1" i="1" smtClean="0">
                              <a:solidFill>
                                <a:schemeClr val="bg1"/>
                              </a:solidFill>
                              <a:latin typeface="Cambria Math" panose="02040503050406030204" pitchFamily="18" charset="0"/>
                              <a:ea typeface="+mn-ea"/>
                              <a:cs typeface="+mn-cs"/>
                            </a:rPr>
                          </m:ctrlPr>
                        </m:sSubPr>
                        <m:e>
                          <m:r>
                            <a:rPr lang="en-US" sz="1200" b="1" i="1" smtClean="0">
                              <a:solidFill>
                                <a:schemeClr val="bg1"/>
                              </a:solidFill>
                              <a:latin typeface="Cambria Math" panose="02040503050406030204" pitchFamily="18" charset="0"/>
                              <a:ea typeface="+mn-ea"/>
                              <a:cs typeface="+mn-cs"/>
                            </a:rPr>
                            <m:t>𝑻</m:t>
                          </m:r>
                        </m:e>
                        <m:sub>
                          <m:r>
                            <a:rPr lang="en-US" sz="1200" b="1" i="1" smtClean="0">
                              <a:solidFill>
                                <a:schemeClr val="bg1"/>
                              </a:solidFill>
                              <a:latin typeface="Cambria Math" panose="02040503050406030204" pitchFamily="18" charset="0"/>
                              <a:ea typeface="+mn-ea"/>
                              <a:cs typeface="+mn-cs"/>
                            </a:rPr>
                            <m:t>𝒕</m:t>
                          </m:r>
                        </m:sub>
                      </m:sSub>
                      <m:r>
                        <a:rPr lang="en-US" sz="1200" b="1" i="1" smtClean="0">
                          <a:solidFill>
                            <a:schemeClr val="bg1"/>
                          </a:solidFill>
                          <a:latin typeface="Cambria Math" panose="02040503050406030204" pitchFamily="18" charset="0"/>
                          <a:ea typeface="+mn-ea"/>
                          <a:cs typeface="+mn-cs"/>
                        </a:rPr>
                        <m:t>= </m:t>
                      </m:r>
                      <m:f>
                        <m:fPr>
                          <m:ctrlPr>
                            <a:rPr lang="en-US" sz="1200" b="1" i="1" smtClean="0">
                              <a:solidFill>
                                <a:schemeClr val="bg1"/>
                              </a:solidFill>
                              <a:latin typeface="Cambria Math" panose="02040503050406030204" pitchFamily="18" charset="0"/>
                              <a:ea typeface="+mn-ea"/>
                              <a:cs typeface="+mn-cs"/>
                            </a:rPr>
                          </m:ctrlPr>
                        </m:fPr>
                        <m:num>
                          <m:r>
                            <a:rPr lang="en-US" sz="1200" b="1" i="1" smtClean="0">
                              <a:solidFill>
                                <a:schemeClr val="bg1"/>
                              </a:solidFill>
                              <a:latin typeface="Cambria Math" panose="02040503050406030204" pitchFamily="18" charset="0"/>
                              <a:ea typeface="+mn-ea"/>
                              <a:cs typeface="+mn-cs"/>
                            </a:rPr>
                            <m:t>𝟏</m:t>
                          </m:r>
                        </m:num>
                        <m:den>
                          <m:r>
                            <a:rPr lang="en-US" sz="1200" b="1" i="1" smtClean="0">
                              <a:solidFill>
                                <a:schemeClr val="bg1"/>
                              </a:solidFill>
                              <a:latin typeface="Cambria Math" panose="02040503050406030204" pitchFamily="18" charset="0"/>
                              <a:ea typeface="+mn-ea"/>
                              <a:cs typeface="+mn-cs"/>
                            </a:rPr>
                            <m:t>𝒎</m:t>
                          </m:r>
                        </m:den>
                      </m:f>
                      <m:nary>
                        <m:naryPr>
                          <m:chr m:val="∑"/>
                          <m:ctrlPr>
                            <a:rPr lang="en-US" sz="1200" b="1" i="1" smtClean="0">
                              <a:solidFill>
                                <a:schemeClr val="bg1"/>
                              </a:solidFill>
                              <a:latin typeface="Cambria Math" panose="02040503050406030204" pitchFamily="18" charset="0"/>
                              <a:ea typeface="+mn-ea"/>
                              <a:cs typeface="+mn-cs"/>
                            </a:rPr>
                          </m:ctrlPr>
                        </m:naryPr>
                        <m:sub>
                          <m:r>
                            <m:rPr>
                              <m:brk m:alnAt="23"/>
                            </m:rPr>
                            <a:rPr lang="en-US" sz="1200" b="1" i="1" smtClean="0">
                              <a:solidFill>
                                <a:schemeClr val="bg1"/>
                              </a:solidFill>
                              <a:latin typeface="Cambria Math" panose="02040503050406030204" pitchFamily="18" charset="0"/>
                              <a:ea typeface="+mn-ea"/>
                              <a:cs typeface="+mn-cs"/>
                            </a:rPr>
                            <m:t>𝒋</m:t>
                          </m:r>
                          <m:r>
                            <a:rPr lang="en-US" sz="1200" b="1" i="1" smtClean="0">
                              <a:solidFill>
                                <a:schemeClr val="bg1"/>
                              </a:solidFill>
                              <a:latin typeface="Cambria Math" panose="02040503050406030204" pitchFamily="18" charset="0"/>
                              <a:ea typeface="+mn-ea"/>
                              <a:cs typeface="+mn-cs"/>
                            </a:rPr>
                            <m:t>=−</m:t>
                          </m:r>
                          <m:r>
                            <a:rPr lang="en-US" sz="1200" b="1" i="1" smtClean="0">
                              <a:solidFill>
                                <a:schemeClr val="bg1"/>
                              </a:solidFill>
                              <a:latin typeface="Cambria Math" panose="02040503050406030204" pitchFamily="18" charset="0"/>
                              <a:ea typeface="+mn-ea"/>
                              <a:cs typeface="+mn-cs"/>
                            </a:rPr>
                            <m:t>𝒌</m:t>
                          </m:r>
                        </m:sub>
                        <m:sup>
                          <m:r>
                            <a:rPr lang="en-US" sz="1200" b="1" i="1" smtClean="0">
                              <a:solidFill>
                                <a:schemeClr val="bg1"/>
                              </a:solidFill>
                              <a:latin typeface="Cambria Math" panose="02040503050406030204" pitchFamily="18" charset="0"/>
                              <a:ea typeface="+mn-ea"/>
                              <a:cs typeface="+mn-cs"/>
                            </a:rPr>
                            <m:t>𝒌</m:t>
                          </m:r>
                        </m:sup>
                        <m:e>
                          <m:sSub>
                            <m:sSubPr>
                              <m:ctrlPr>
                                <a:rPr lang="en-US" sz="1200" b="1" i="1" smtClean="0">
                                  <a:solidFill>
                                    <a:schemeClr val="bg1"/>
                                  </a:solidFill>
                                  <a:latin typeface="Cambria Math" panose="02040503050406030204" pitchFamily="18" charset="0"/>
                                  <a:ea typeface="+mn-ea"/>
                                  <a:cs typeface="+mn-cs"/>
                                </a:rPr>
                              </m:ctrlPr>
                            </m:sSubPr>
                            <m:e>
                              <m:r>
                                <a:rPr lang="en-US" sz="1200" b="1" i="1" smtClean="0">
                                  <a:solidFill>
                                    <a:schemeClr val="bg1"/>
                                  </a:solidFill>
                                  <a:latin typeface="Cambria Math" panose="02040503050406030204" pitchFamily="18" charset="0"/>
                                  <a:ea typeface="+mn-ea"/>
                                  <a:cs typeface="+mn-cs"/>
                                </a:rPr>
                                <m:t>𝒚</m:t>
                              </m:r>
                            </m:e>
                            <m:sub>
                              <m:r>
                                <a:rPr lang="en-US" sz="1200" b="1" i="1" smtClean="0">
                                  <a:solidFill>
                                    <a:schemeClr val="bg1"/>
                                  </a:solidFill>
                                  <a:latin typeface="Cambria Math" panose="02040503050406030204" pitchFamily="18" charset="0"/>
                                  <a:ea typeface="+mn-ea"/>
                                  <a:cs typeface="+mn-cs"/>
                                </a:rPr>
                                <m:t>𝒕</m:t>
                              </m:r>
                              <m:r>
                                <a:rPr lang="en-US" sz="1200" b="1" i="1" smtClean="0">
                                  <a:solidFill>
                                    <a:schemeClr val="bg1"/>
                                  </a:solidFill>
                                  <a:latin typeface="Cambria Math" panose="02040503050406030204" pitchFamily="18" charset="0"/>
                                  <a:ea typeface="+mn-ea"/>
                                  <a:cs typeface="+mn-cs"/>
                                </a:rPr>
                                <m:t>+</m:t>
                              </m:r>
                              <m:r>
                                <a:rPr lang="en-US" sz="1200" b="1" i="1" smtClean="0">
                                  <a:solidFill>
                                    <a:schemeClr val="bg1"/>
                                  </a:solidFill>
                                  <a:latin typeface="Cambria Math" panose="02040503050406030204" pitchFamily="18" charset="0"/>
                                  <a:ea typeface="+mn-ea"/>
                                  <a:cs typeface="+mn-cs"/>
                                </a:rPr>
                                <m:t>𝒋</m:t>
                              </m:r>
                            </m:sub>
                          </m:sSub>
                        </m:e>
                      </m:nary>
                    </m:oMath>
                  </m:oMathPara>
                </a14:m>
                <a:endParaRPr lang="en-US" sz="1200" b="1" dirty="0">
                  <a:solidFill>
                    <a:schemeClr val="bg1"/>
                  </a:solidFill>
                  <a:latin typeface="+mn-lt"/>
                  <a:ea typeface="+mn-ea"/>
                  <a:cs typeface="+mn-cs"/>
                </a:endParaRPr>
              </a:p>
            </p:txBody>
          </p:sp>
        </mc:Choice>
        <mc:Fallback xmlns="">
          <p:sp>
            <p:nvSpPr>
              <p:cNvPr id="3" name="Rectangle 2">
                <a:extLst>
                  <a:ext uri="{FF2B5EF4-FFF2-40B4-BE49-F238E27FC236}">
                    <a16:creationId xmlns:a16="http://schemas.microsoft.com/office/drawing/2014/main" id="{CA83D357-36A4-4E79-AFAB-5A5D5596CDC7}"/>
                  </a:ext>
                </a:extLst>
              </p:cNvPr>
              <p:cNvSpPr>
                <a:spLocks noRot="1" noChangeAspect="1" noMove="1" noResize="1" noEditPoints="1" noAdjustHandles="1" noChangeArrowheads="1" noChangeShapeType="1" noTextEdit="1"/>
              </p:cNvSpPr>
              <p:nvPr/>
            </p:nvSpPr>
            <p:spPr bwMode="auto">
              <a:xfrm>
                <a:off x="1979612" y="76200"/>
                <a:ext cx="5486400" cy="813060"/>
              </a:xfrm>
              <a:prstGeom prst="rect">
                <a:avLst/>
              </a:prstGeom>
              <a:blipFill>
                <a:blip r:embed="rId2"/>
                <a:stretch>
                  <a:fillRect t="-1471"/>
                </a:stretch>
              </a:blipFill>
              <a:ln w="19050">
                <a:solidFill>
                  <a:srgbClr val="800000"/>
                </a:solidFill>
                <a:headEnd type="none" w="med" len="med"/>
                <a:tailEnd type="none" w="med" len="med"/>
              </a:ln>
              <a:effectLst/>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089B26A0-B3A0-46DE-8C0E-C29F903F0E81}"/>
              </a:ext>
            </a:extLst>
          </p:cNvPr>
          <p:cNvGraphicFramePr>
            <a:graphicFrameLocks noGrp="1"/>
          </p:cNvGraphicFramePr>
          <p:nvPr>
            <p:extLst>
              <p:ext uri="{D42A27DB-BD31-4B8C-83A1-F6EECF244321}">
                <p14:modId xmlns:p14="http://schemas.microsoft.com/office/powerpoint/2010/main" val="1571701815"/>
              </p:ext>
            </p:extLst>
          </p:nvPr>
        </p:nvGraphicFramePr>
        <p:xfrm>
          <a:off x="320093" y="1369190"/>
          <a:ext cx="3505200" cy="1828800"/>
        </p:xfrm>
        <a:graphic>
          <a:graphicData uri="http://schemas.openxmlformats.org/drawingml/2006/table">
            <a:tbl>
              <a:tblPr>
                <a:tableStyleId>{2D5ABB26-0587-4C30-8999-92F81FD0307C}</a:tableStyleId>
              </a:tblPr>
              <a:tblGrid>
                <a:gridCol w="1168400">
                  <a:extLst>
                    <a:ext uri="{9D8B030D-6E8A-4147-A177-3AD203B41FA5}">
                      <a16:colId xmlns:a16="http://schemas.microsoft.com/office/drawing/2014/main" val="1041755091"/>
                    </a:ext>
                  </a:extLst>
                </a:gridCol>
                <a:gridCol w="1168400">
                  <a:extLst>
                    <a:ext uri="{9D8B030D-6E8A-4147-A177-3AD203B41FA5}">
                      <a16:colId xmlns:a16="http://schemas.microsoft.com/office/drawing/2014/main" val="2944780924"/>
                    </a:ext>
                  </a:extLst>
                </a:gridCol>
                <a:gridCol w="1168400">
                  <a:extLst>
                    <a:ext uri="{9D8B030D-6E8A-4147-A177-3AD203B41FA5}">
                      <a16:colId xmlns:a16="http://schemas.microsoft.com/office/drawing/2014/main" val="2384082408"/>
                    </a:ext>
                  </a:extLst>
                </a:gridCol>
              </a:tblGrid>
              <a:tr h="218305">
                <a:tc>
                  <a:txBody>
                    <a:bodyPr/>
                    <a:lstStyle/>
                    <a:p>
                      <a:pPr algn="ctr"/>
                      <a:r>
                        <a:rPr lang="en-US" sz="900" b="1" dirty="0">
                          <a:effectLst/>
                        </a:rPr>
                        <a:t>Year</a:t>
                      </a:r>
                      <a:endParaRPr lang="en-US" sz="900" b="1" dirty="0">
                        <a:solidFill>
                          <a:srgbClr val="333333"/>
                        </a:solidFill>
                        <a:effectLst/>
                      </a:endParaRPr>
                    </a:p>
                  </a:txBody>
                  <a:tcPr marL="47625" marR="47625" anchor="ctr">
                    <a:lnL>
                      <a:noFill/>
                    </a:lnL>
                    <a:lnR>
                      <a:noFill/>
                    </a:lnR>
                    <a:lnT w="28575" cap="flat" cmpd="sng" algn="ctr">
                      <a:noFill/>
                      <a:prstDash val="solid"/>
                      <a:round/>
                      <a:headEnd type="none" w="med" len="med"/>
                      <a:tailEnd type="none" w="med" len="med"/>
                    </a:lnT>
                    <a:lnB w="285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900" b="1" dirty="0">
                          <a:effectLst/>
                        </a:rPr>
                        <a:t>Sales (GWh)</a:t>
                      </a:r>
                      <a:endParaRPr lang="en-US" sz="900" b="1" dirty="0">
                        <a:solidFill>
                          <a:srgbClr val="333333"/>
                        </a:solidFill>
                        <a:effectLst/>
                      </a:endParaRPr>
                    </a:p>
                  </a:txBody>
                  <a:tcPr marL="47625" marR="47625" anchor="ctr">
                    <a:lnL>
                      <a:noFill/>
                    </a:lnL>
                    <a:lnR>
                      <a:noFill/>
                    </a:lnR>
                    <a:lnT w="28575" cap="flat" cmpd="sng" algn="ctr">
                      <a:noFill/>
                      <a:prstDash val="solid"/>
                      <a:round/>
                      <a:headEnd type="none" w="med" len="med"/>
                      <a:tailEnd type="none" w="med" len="med"/>
                    </a:lnT>
                    <a:lnB w="285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900" b="1" dirty="0">
                          <a:effectLst/>
                        </a:rPr>
                        <a:t>5-MA</a:t>
                      </a:r>
                      <a:endParaRPr lang="en-US" sz="900" b="1" dirty="0">
                        <a:solidFill>
                          <a:srgbClr val="333333"/>
                        </a:solidFill>
                        <a:effectLst/>
                      </a:endParaRPr>
                    </a:p>
                  </a:txBody>
                  <a:tcPr marL="47625" marR="47625" anchor="ctr">
                    <a:lnL>
                      <a:noFill/>
                    </a:lnL>
                    <a:lnR>
                      <a:noFill/>
                    </a:lnR>
                    <a:lnT w="28575" cap="flat" cmpd="sng" algn="ctr">
                      <a:noFill/>
                      <a:prstDash val="solid"/>
                      <a:round/>
                      <a:headEnd type="none" w="med" len="med"/>
                      <a:tailEnd type="none" w="med" len="med"/>
                    </a:lnT>
                    <a:lnB w="285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89116680"/>
                  </a:ext>
                </a:extLst>
              </a:tr>
              <a:tr h="218305">
                <a:tc>
                  <a:txBody>
                    <a:bodyPr/>
                    <a:lstStyle/>
                    <a:p>
                      <a:pPr algn="ctr"/>
                      <a:r>
                        <a:rPr lang="en-US" sz="900" dirty="0">
                          <a:effectLst/>
                        </a:rPr>
                        <a:t>1989</a:t>
                      </a:r>
                      <a:endParaRPr lang="en-US" sz="900" dirty="0">
                        <a:solidFill>
                          <a:srgbClr val="333333"/>
                        </a:solidFill>
                        <a:effectLst/>
                      </a:endParaRPr>
                    </a:p>
                  </a:txBody>
                  <a:tcPr marL="47625" marR="47625" anchor="ctr">
                    <a:lnT w="28575" cap="flat" cmpd="sng" algn="ctr">
                      <a:solidFill>
                        <a:srgbClr val="0070C0"/>
                      </a:solidFill>
                      <a:prstDash val="solid"/>
                      <a:round/>
                      <a:headEnd type="none" w="med" len="med"/>
                      <a:tailEnd type="none" w="med" len="med"/>
                    </a:lnT>
                    <a:solidFill>
                      <a:schemeClr val="bg1"/>
                    </a:solidFill>
                  </a:tcPr>
                </a:tc>
                <a:tc>
                  <a:txBody>
                    <a:bodyPr/>
                    <a:lstStyle/>
                    <a:p>
                      <a:pPr algn="ctr"/>
                      <a:r>
                        <a:rPr lang="en-US" sz="900" dirty="0">
                          <a:effectLst/>
                        </a:rPr>
                        <a:t>2354.34</a:t>
                      </a:r>
                      <a:endParaRPr lang="en-US" sz="900" dirty="0">
                        <a:solidFill>
                          <a:srgbClr val="333333"/>
                        </a:solidFill>
                        <a:effectLst/>
                      </a:endParaRPr>
                    </a:p>
                  </a:txBody>
                  <a:tcPr marL="47625" marR="47625" anchor="ctr">
                    <a:lnT w="28575" cap="flat" cmpd="sng" algn="ctr">
                      <a:solidFill>
                        <a:srgbClr val="0070C0"/>
                      </a:solidFill>
                      <a:prstDash val="solid"/>
                      <a:round/>
                      <a:headEnd type="none" w="med" len="med"/>
                      <a:tailEnd type="none" w="med" len="med"/>
                    </a:lnT>
                    <a:solidFill>
                      <a:schemeClr val="bg1"/>
                    </a:solidFill>
                  </a:tcPr>
                </a:tc>
                <a:tc>
                  <a:txBody>
                    <a:bodyPr/>
                    <a:lstStyle/>
                    <a:p>
                      <a:pPr algn="ctr"/>
                      <a:r>
                        <a:rPr lang="en-US" sz="900" dirty="0">
                          <a:solidFill>
                            <a:srgbClr val="333333"/>
                          </a:solidFill>
                          <a:effectLst/>
                        </a:rPr>
                        <a:t>-</a:t>
                      </a:r>
                    </a:p>
                  </a:txBody>
                  <a:tcPr marL="47625" marR="47625" anchor="ctr">
                    <a:lnT w="28575" cap="flat" cmpd="sng" algn="ctr">
                      <a:solidFill>
                        <a:srgbClr val="0070C0"/>
                      </a:solidFill>
                      <a:prstDash val="solid"/>
                      <a:round/>
                      <a:headEnd type="none" w="med" len="med"/>
                      <a:tailEnd type="none" w="med" len="med"/>
                    </a:lnT>
                    <a:solidFill>
                      <a:schemeClr val="bg1"/>
                    </a:solidFill>
                  </a:tcPr>
                </a:tc>
                <a:extLst>
                  <a:ext uri="{0D108BD9-81ED-4DB2-BD59-A6C34878D82A}">
                    <a16:rowId xmlns:a16="http://schemas.microsoft.com/office/drawing/2014/main" val="2516720468"/>
                  </a:ext>
                </a:extLst>
              </a:tr>
              <a:tr h="218305">
                <a:tc>
                  <a:txBody>
                    <a:bodyPr/>
                    <a:lstStyle/>
                    <a:p>
                      <a:pPr algn="ctr"/>
                      <a:r>
                        <a:rPr lang="en-US" sz="900" dirty="0">
                          <a:effectLst/>
                        </a:rPr>
                        <a:t>1990</a:t>
                      </a:r>
                      <a:endParaRPr lang="en-US" sz="900" dirty="0">
                        <a:solidFill>
                          <a:srgbClr val="333333"/>
                        </a:solidFill>
                        <a:effectLst/>
                      </a:endParaRPr>
                    </a:p>
                  </a:txBody>
                  <a:tcPr marL="47625" marR="47625" anchor="ctr">
                    <a:solidFill>
                      <a:schemeClr val="bg1"/>
                    </a:solidFill>
                  </a:tcPr>
                </a:tc>
                <a:tc>
                  <a:txBody>
                    <a:bodyPr/>
                    <a:lstStyle/>
                    <a:p>
                      <a:pPr algn="ctr"/>
                      <a:r>
                        <a:rPr lang="en-US" sz="900" dirty="0">
                          <a:effectLst/>
                        </a:rPr>
                        <a:t>2379.71</a:t>
                      </a:r>
                      <a:endParaRPr lang="en-US" sz="900" dirty="0">
                        <a:solidFill>
                          <a:srgbClr val="333333"/>
                        </a:solidFill>
                        <a:effectLst/>
                      </a:endParaRPr>
                    </a:p>
                  </a:txBody>
                  <a:tcPr marL="47625" marR="47625" anchor="ctr">
                    <a:solidFill>
                      <a:schemeClr val="bg1"/>
                    </a:solidFill>
                  </a:tcPr>
                </a:tc>
                <a:tc>
                  <a:txBody>
                    <a:bodyPr/>
                    <a:lstStyle/>
                    <a:p>
                      <a:pPr algn="ctr"/>
                      <a:r>
                        <a:rPr lang="en-US" sz="900" dirty="0">
                          <a:solidFill>
                            <a:srgbClr val="333333"/>
                          </a:solidFill>
                          <a:effectLst/>
                        </a:rPr>
                        <a:t>-</a:t>
                      </a:r>
                    </a:p>
                  </a:txBody>
                  <a:tcPr marL="47625" marR="47625" anchor="ctr">
                    <a:solidFill>
                      <a:schemeClr val="bg1"/>
                    </a:solidFill>
                  </a:tcPr>
                </a:tc>
                <a:extLst>
                  <a:ext uri="{0D108BD9-81ED-4DB2-BD59-A6C34878D82A}">
                    <a16:rowId xmlns:a16="http://schemas.microsoft.com/office/drawing/2014/main" val="3407049821"/>
                  </a:ext>
                </a:extLst>
              </a:tr>
              <a:tr h="218305">
                <a:tc>
                  <a:txBody>
                    <a:bodyPr/>
                    <a:lstStyle/>
                    <a:p>
                      <a:pPr algn="ctr"/>
                      <a:r>
                        <a:rPr lang="en-US" sz="900" dirty="0">
                          <a:effectLst/>
                        </a:rPr>
                        <a:t>1991</a:t>
                      </a:r>
                      <a:endParaRPr lang="en-US" sz="900" dirty="0">
                        <a:solidFill>
                          <a:srgbClr val="333333"/>
                        </a:solidFill>
                        <a:effectLst/>
                      </a:endParaRPr>
                    </a:p>
                  </a:txBody>
                  <a:tcPr marL="47625" marR="47625" anchor="ctr">
                    <a:solidFill>
                      <a:schemeClr val="bg1"/>
                    </a:solidFill>
                  </a:tcPr>
                </a:tc>
                <a:tc>
                  <a:txBody>
                    <a:bodyPr/>
                    <a:lstStyle/>
                    <a:p>
                      <a:pPr algn="ctr"/>
                      <a:r>
                        <a:rPr lang="en-US" sz="900" dirty="0">
                          <a:effectLst/>
                        </a:rPr>
                        <a:t>2318.52</a:t>
                      </a:r>
                      <a:endParaRPr lang="en-US" sz="900" dirty="0">
                        <a:solidFill>
                          <a:srgbClr val="333333"/>
                        </a:solidFill>
                        <a:effectLst/>
                      </a:endParaRPr>
                    </a:p>
                  </a:txBody>
                  <a:tcPr marL="47625" marR="47625" anchor="ctr">
                    <a:solidFill>
                      <a:schemeClr val="bg1"/>
                    </a:solidFill>
                  </a:tcPr>
                </a:tc>
                <a:tc>
                  <a:txBody>
                    <a:bodyPr/>
                    <a:lstStyle/>
                    <a:p>
                      <a:pPr algn="ctr"/>
                      <a:r>
                        <a:rPr lang="en-US" sz="900" dirty="0">
                          <a:effectLst/>
                        </a:rPr>
                        <a:t>2381.53</a:t>
                      </a:r>
                      <a:endParaRPr lang="en-US" sz="900" dirty="0">
                        <a:solidFill>
                          <a:srgbClr val="333333"/>
                        </a:solidFill>
                        <a:effectLst/>
                      </a:endParaRPr>
                    </a:p>
                  </a:txBody>
                  <a:tcPr marL="47625" marR="47625" anchor="ctr">
                    <a:solidFill>
                      <a:schemeClr val="bg1"/>
                    </a:solidFill>
                  </a:tcPr>
                </a:tc>
                <a:extLst>
                  <a:ext uri="{0D108BD9-81ED-4DB2-BD59-A6C34878D82A}">
                    <a16:rowId xmlns:a16="http://schemas.microsoft.com/office/drawing/2014/main" val="3388514"/>
                  </a:ext>
                </a:extLst>
              </a:tr>
              <a:tr h="218305">
                <a:tc>
                  <a:txBody>
                    <a:bodyPr/>
                    <a:lstStyle/>
                    <a:p>
                      <a:pPr algn="ctr"/>
                      <a:r>
                        <a:rPr lang="en-US" sz="900" dirty="0">
                          <a:effectLst/>
                        </a:rPr>
                        <a:t>1992</a:t>
                      </a:r>
                      <a:endParaRPr lang="en-US" sz="900" dirty="0">
                        <a:solidFill>
                          <a:srgbClr val="333333"/>
                        </a:solidFill>
                        <a:effectLst/>
                      </a:endParaRPr>
                    </a:p>
                  </a:txBody>
                  <a:tcPr marL="47625" marR="47625" anchor="ctr">
                    <a:solidFill>
                      <a:schemeClr val="bg1"/>
                    </a:solidFill>
                  </a:tcPr>
                </a:tc>
                <a:tc>
                  <a:txBody>
                    <a:bodyPr/>
                    <a:lstStyle/>
                    <a:p>
                      <a:pPr algn="ctr"/>
                      <a:r>
                        <a:rPr lang="en-US" sz="900" dirty="0">
                          <a:effectLst/>
                        </a:rPr>
                        <a:t>2468.99</a:t>
                      </a:r>
                      <a:endParaRPr lang="en-US" sz="900" dirty="0">
                        <a:solidFill>
                          <a:srgbClr val="333333"/>
                        </a:solidFill>
                        <a:effectLst/>
                      </a:endParaRPr>
                    </a:p>
                  </a:txBody>
                  <a:tcPr marL="47625" marR="47625" anchor="ctr">
                    <a:solidFill>
                      <a:schemeClr val="bg1"/>
                    </a:solidFill>
                  </a:tcPr>
                </a:tc>
                <a:tc>
                  <a:txBody>
                    <a:bodyPr/>
                    <a:lstStyle/>
                    <a:p>
                      <a:pPr algn="ctr"/>
                      <a:r>
                        <a:rPr lang="en-US" sz="900" dirty="0">
                          <a:effectLst/>
                        </a:rPr>
                        <a:t>2424.56</a:t>
                      </a:r>
                      <a:endParaRPr lang="en-US" sz="900" dirty="0">
                        <a:solidFill>
                          <a:srgbClr val="333333"/>
                        </a:solidFill>
                        <a:effectLst/>
                      </a:endParaRPr>
                    </a:p>
                  </a:txBody>
                  <a:tcPr marL="47625" marR="47625" anchor="ctr">
                    <a:solidFill>
                      <a:schemeClr val="bg1"/>
                    </a:solidFill>
                  </a:tcPr>
                </a:tc>
                <a:extLst>
                  <a:ext uri="{0D108BD9-81ED-4DB2-BD59-A6C34878D82A}">
                    <a16:rowId xmlns:a16="http://schemas.microsoft.com/office/drawing/2014/main" val="415370262"/>
                  </a:ext>
                </a:extLst>
              </a:tr>
              <a:tr h="218305">
                <a:tc>
                  <a:txBody>
                    <a:bodyPr/>
                    <a:lstStyle/>
                    <a:p>
                      <a:pPr algn="ctr"/>
                      <a:r>
                        <a:rPr lang="en-US" sz="900" dirty="0">
                          <a:effectLst/>
                        </a:rPr>
                        <a:t>1993</a:t>
                      </a:r>
                      <a:endParaRPr lang="en-US" sz="900" dirty="0">
                        <a:solidFill>
                          <a:srgbClr val="333333"/>
                        </a:solidFill>
                        <a:effectLst/>
                      </a:endParaRPr>
                    </a:p>
                  </a:txBody>
                  <a:tcPr marL="47625" marR="47625" anchor="ctr">
                    <a:solidFill>
                      <a:schemeClr val="bg1"/>
                    </a:solidFill>
                  </a:tcPr>
                </a:tc>
                <a:tc>
                  <a:txBody>
                    <a:bodyPr/>
                    <a:lstStyle/>
                    <a:p>
                      <a:pPr algn="ctr"/>
                      <a:r>
                        <a:rPr lang="en-US" sz="900" dirty="0">
                          <a:effectLst/>
                        </a:rPr>
                        <a:t>2386.09</a:t>
                      </a:r>
                      <a:endParaRPr lang="en-US" sz="900" dirty="0">
                        <a:solidFill>
                          <a:srgbClr val="333333"/>
                        </a:solidFill>
                        <a:effectLst/>
                      </a:endParaRPr>
                    </a:p>
                  </a:txBody>
                  <a:tcPr marL="47625" marR="47625" anchor="ctr">
                    <a:solidFill>
                      <a:schemeClr val="bg1"/>
                    </a:solidFill>
                  </a:tcPr>
                </a:tc>
                <a:tc>
                  <a:txBody>
                    <a:bodyPr/>
                    <a:lstStyle/>
                    <a:p>
                      <a:pPr algn="ctr"/>
                      <a:r>
                        <a:rPr lang="en-US" sz="900" dirty="0">
                          <a:effectLst/>
                        </a:rPr>
                        <a:t>2463.76</a:t>
                      </a:r>
                      <a:endParaRPr lang="en-US" sz="900" dirty="0">
                        <a:solidFill>
                          <a:srgbClr val="333333"/>
                        </a:solidFill>
                        <a:effectLst/>
                      </a:endParaRPr>
                    </a:p>
                  </a:txBody>
                  <a:tcPr marL="47625" marR="47625" anchor="ctr">
                    <a:solidFill>
                      <a:schemeClr val="bg1"/>
                    </a:solidFill>
                  </a:tcPr>
                </a:tc>
                <a:extLst>
                  <a:ext uri="{0D108BD9-81ED-4DB2-BD59-A6C34878D82A}">
                    <a16:rowId xmlns:a16="http://schemas.microsoft.com/office/drawing/2014/main" val="2563896235"/>
                  </a:ext>
                </a:extLst>
              </a:tr>
              <a:tr h="218305">
                <a:tc>
                  <a:txBody>
                    <a:bodyPr/>
                    <a:lstStyle/>
                    <a:p>
                      <a:pPr algn="ctr"/>
                      <a:r>
                        <a:rPr lang="en-US" sz="900" dirty="0">
                          <a:effectLst/>
                        </a:rPr>
                        <a:t>1994</a:t>
                      </a:r>
                      <a:endParaRPr lang="en-US" sz="900" dirty="0">
                        <a:solidFill>
                          <a:srgbClr val="333333"/>
                        </a:solidFill>
                        <a:effectLst/>
                      </a:endParaRPr>
                    </a:p>
                  </a:txBody>
                  <a:tcPr marL="47625" marR="47625" anchor="ctr">
                    <a:solidFill>
                      <a:schemeClr val="bg1"/>
                    </a:solidFill>
                  </a:tcPr>
                </a:tc>
                <a:tc>
                  <a:txBody>
                    <a:bodyPr/>
                    <a:lstStyle/>
                    <a:p>
                      <a:pPr algn="ctr"/>
                      <a:r>
                        <a:rPr lang="en-US" sz="900" dirty="0">
                          <a:effectLst/>
                        </a:rPr>
                        <a:t>2569.47</a:t>
                      </a:r>
                      <a:endParaRPr lang="en-US" sz="900" dirty="0">
                        <a:solidFill>
                          <a:srgbClr val="333333"/>
                        </a:solidFill>
                        <a:effectLst/>
                      </a:endParaRPr>
                    </a:p>
                  </a:txBody>
                  <a:tcPr marL="47625" marR="47625" anchor="ctr">
                    <a:solidFill>
                      <a:schemeClr val="bg1"/>
                    </a:solidFill>
                  </a:tcPr>
                </a:tc>
                <a:tc>
                  <a:txBody>
                    <a:bodyPr/>
                    <a:lstStyle/>
                    <a:p>
                      <a:pPr algn="ctr"/>
                      <a:r>
                        <a:rPr lang="en-US" sz="900" dirty="0">
                          <a:solidFill>
                            <a:srgbClr val="333333"/>
                          </a:solidFill>
                          <a:effectLst/>
                        </a:rPr>
                        <a:t>-</a:t>
                      </a:r>
                    </a:p>
                  </a:txBody>
                  <a:tcPr marL="47625" marR="47625" anchor="ctr">
                    <a:solidFill>
                      <a:schemeClr val="bg1"/>
                    </a:solidFill>
                  </a:tcPr>
                </a:tc>
                <a:extLst>
                  <a:ext uri="{0D108BD9-81ED-4DB2-BD59-A6C34878D82A}">
                    <a16:rowId xmlns:a16="http://schemas.microsoft.com/office/drawing/2014/main" val="972443376"/>
                  </a:ext>
                </a:extLst>
              </a:tr>
              <a:tr h="218305">
                <a:tc>
                  <a:txBody>
                    <a:bodyPr/>
                    <a:lstStyle/>
                    <a:p>
                      <a:pPr algn="ctr"/>
                      <a:r>
                        <a:rPr lang="en-US" sz="900" dirty="0">
                          <a:effectLst/>
                        </a:rPr>
                        <a:t>1995</a:t>
                      </a:r>
                      <a:endParaRPr lang="en-US" sz="900" dirty="0">
                        <a:solidFill>
                          <a:srgbClr val="333333"/>
                        </a:solidFill>
                        <a:effectLst/>
                      </a:endParaRPr>
                    </a:p>
                  </a:txBody>
                  <a:tcPr marL="47625" marR="47625" anchor="ctr">
                    <a:solidFill>
                      <a:schemeClr val="bg1"/>
                    </a:solidFill>
                  </a:tcPr>
                </a:tc>
                <a:tc>
                  <a:txBody>
                    <a:bodyPr/>
                    <a:lstStyle/>
                    <a:p>
                      <a:pPr algn="ctr"/>
                      <a:r>
                        <a:rPr lang="en-US" sz="900" dirty="0">
                          <a:effectLst/>
                        </a:rPr>
                        <a:t>2575.72</a:t>
                      </a:r>
                      <a:endParaRPr lang="en-US" sz="900" dirty="0">
                        <a:solidFill>
                          <a:srgbClr val="333333"/>
                        </a:solidFill>
                        <a:effectLst/>
                      </a:endParaRPr>
                    </a:p>
                  </a:txBody>
                  <a:tcPr marL="47625" marR="47625" anchor="ctr">
                    <a:solidFill>
                      <a:schemeClr val="bg1"/>
                    </a:solidFill>
                  </a:tcPr>
                </a:tc>
                <a:tc>
                  <a:txBody>
                    <a:bodyPr/>
                    <a:lstStyle/>
                    <a:p>
                      <a:pPr algn="ctr"/>
                      <a:r>
                        <a:rPr lang="en-US" sz="900" dirty="0">
                          <a:solidFill>
                            <a:srgbClr val="333333"/>
                          </a:solidFill>
                          <a:effectLst/>
                        </a:rPr>
                        <a:t>-</a:t>
                      </a:r>
                    </a:p>
                  </a:txBody>
                  <a:tcPr marL="47625" marR="47625" anchor="ctr">
                    <a:solidFill>
                      <a:schemeClr val="bg1"/>
                    </a:solidFill>
                  </a:tcPr>
                </a:tc>
                <a:extLst>
                  <a:ext uri="{0D108BD9-81ED-4DB2-BD59-A6C34878D82A}">
                    <a16:rowId xmlns:a16="http://schemas.microsoft.com/office/drawing/2014/main" val="2738162983"/>
                  </a:ext>
                </a:extLst>
              </a:tr>
            </a:tbl>
          </a:graphicData>
        </a:graphic>
      </p:graphicFrame>
      <p:pic>
        <p:nvPicPr>
          <p:cNvPr id="8" name="Picture 7">
            <a:extLst>
              <a:ext uri="{FF2B5EF4-FFF2-40B4-BE49-F238E27FC236}">
                <a16:creationId xmlns:a16="http://schemas.microsoft.com/office/drawing/2014/main" id="{FC17660C-523D-440A-9CE8-AB5FD54A4700}"/>
              </a:ext>
            </a:extLst>
          </p:cNvPr>
          <p:cNvPicPr>
            <a:picLocks noChangeAspect="1"/>
          </p:cNvPicPr>
          <p:nvPr/>
        </p:nvPicPr>
        <p:blipFill>
          <a:blip r:embed="rId3"/>
          <a:stretch>
            <a:fillRect/>
          </a:stretch>
        </p:blipFill>
        <p:spPr>
          <a:xfrm>
            <a:off x="4035733" y="1187202"/>
            <a:ext cx="2868074" cy="2141568"/>
          </a:xfrm>
          <a:prstGeom prst="rect">
            <a:avLst/>
          </a:prstGeom>
        </p:spPr>
      </p:pic>
      <p:sp>
        <p:nvSpPr>
          <p:cNvPr id="9" name="Rectangle 8">
            <a:extLst>
              <a:ext uri="{FF2B5EF4-FFF2-40B4-BE49-F238E27FC236}">
                <a16:creationId xmlns:a16="http://schemas.microsoft.com/office/drawing/2014/main" id="{69B4CC1F-D9A4-4312-BF12-D9BDCFDB3D95}"/>
              </a:ext>
            </a:extLst>
          </p:cNvPr>
          <p:cNvSpPr/>
          <p:nvPr/>
        </p:nvSpPr>
        <p:spPr bwMode="auto">
          <a:xfrm>
            <a:off x="2879867" y="1647193"/>
            <a:ext cx="685800" cy="381000"/>
          </a:xfrm>
          <a:prstGeom prst="rect">
            <a:avLst/>
          </a:prstGeom>
          <a:solidFill>
            <a:srgbClr val="FF0000">
              <a:alpha val="25000"/>
            </a:srgbClr>
          </a:solidFill>
          <a:ln w="19050">
            <a:solidFill>
              <a:schemeClr val="tx2">
                <a:lumMod val="75000"/>
              </a:schemeClr>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0" name="Rectangle 9">
            <a:extLst>
              <a:ext uri="{FF2B5EF4-FFF2-40B4-BE49-F238E27FC236}">
                <a16:creationId xmlns:a16="http://schemas.microsoft.com/office/drawing/2014/main" id="{C03D1456-1F9A-492F-BC2B-C43983196AE8}"/>
              </a:ext>
            </a:extLst>
          </p:cNvPr>
          <p:cNvSpPr/>
          <p:nvPr/>
        </p:nvSpPr>
        <p:spPr bwMode="auto">
          <a:xfrm>
            <a:off x="2879867" y="2770187"/>
            <a:ext cx="685800" cy="381000"/>
          </a:xfrm>
          <a:prstGeom prst="rect">
            <a:avLst/>
          </a:prstGeom>
          <a:solidFill>
            <a:srgbClr val="FF0000">
              <a:alpha val="25000"/>
            </a:srgbClr>
          </a:solidFill>
          <a:ln w="19050">
            <a:solidFill>
              <a:schemeClr val="tx2">
                <a:lumMod val="75000"/>
              </a:schemeClr>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1" name="Rectangle 10">
            <a:extLst>
              <a:ext uri="{FF2B5EF4-FFF2-40B4-BE49-F238E27FC236}">
                <a16:creationId xmlns:a16="http://schemas.microsoft.com/office/drawing/2014/main" id="{7EC59D34-AEBE-4666-AC64-0008C758411C}"/>
              </a:ext>
            </a:extLst>
          </p:cNvPr>
          <p:cNvSpPr/>
          <p:nvPr/>
        </p:nvSpPr>
        <p:spPr bwMode="auto">
          <a:xfrm>
            <a:off x="7058544" y="1263875"/>
            <a:ext cx="2578750" cy="586904"/>
          </a:xfrm>
          <a:prstGeom prst="rect">
            <a:avLst/>
          </a:prstGeom>
          <a:solidFill>
            <a:srgbClr val="FF0000">
              <a:alpha val="25000"/>
            </a:srgbClr>
          </a:solidFill>
          <a:ln>
            <a:solidFill>
              <a:schemeClr val="tx2">
                <a:lumMod val="75000"/>
              </a:schemeClr>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latin typeface="+mn-lt"/>
                <a:ea typeface="+mn-ea"/>
                <a:cs typeface="+mn-cs"/>
              </a:rPr>
              <a:t>No estimate for initial and end values  </a:t>
            </a:r>
          </a:p>
        </p:txBody>
      </p:sp>
      <p:sp>
        <p:nvSpPr>
          <p:cNvPr id="14" name="Rectangle: Rounded Corners 13">
            <a:extLst>
              <a:ext uri="{FF2B5EF4-FFF2-40B4-BE49-F238E27FC236}">
                <a16:creationId xmlns:a16="http://schemas.microsoft.com/office/drawing/2014/main" id="{AC77B062-7283-42D6-AC26-59FADC046488}"/>
              </a:ext>
            </a:extLst>
          </p:cNvPr>
          <p:cNvSpPr/>
          <p:nvPr/>
        </p:nvSpPr>
        <p:spPr bwMode="auto">
          <a:xfrm>
            <a:off x="181841" y="3367650"/>
            <a:ext cx="3810000" cy="2416352"/>
          </a:xfrm>
          <a:prstGeom prst="roundRect">
            <a:avLst>
              <a:gd name="adj" fmla="val 7359"/>
            </a:avLst>
          </a:prstGeom>
          <a:solidFill>
            <a:schemeClr val="bg1">
              <a:lumMod val="95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tx1"/>
                </a:solidFill>
                <a:latin typeface="+mn-lt"/>
                <a:ea typeface="+mn-ea"/>
                <a:cs typeface="+mn-cs"/>
              </a:rPr>
              <a:t>Example – Even point MA</a:t>
            </a:r>
          </a:p>
        </p:txBody>
      </p:sp>
      <p:graphicFrame>
        <p:nvGraphicFramePr>
          <p:cNvPr id="15" name="Table 14">
            <a:extLst>
              <a:ext uri="{FF2B5EF4-FFF2-40B4-BE49-F238E27FC236}">
                <a16:creationId xmlns:a16="http://schemas.microsoft.com/office/drawing/2014/main" id="{23FE64CA-B9F6-4E7E-AD70-26F8AEBEDA1A}"/>
              </a:ext>
            </a:extLst>
          </p:cNvPr>
          <p:cNvGraphicFramePr>
            <a:graphicFrameLocks noGrp="1"/>
          </p:cNvGraphicFramePr>
          <p:nvPr>
            <p:extLst>
              <p:ext uri="{D42A27DB-BD31-4B8C-83A1-F6EECF244321}">
                <p14:modId xmlns:p14="http://schemas.microsoft.com/office/powerpoint/2010/main" val="4161932870"/>
              </p:ext>
            </p:extLst>
          </p:nvPr>
        </p:nvGraphicFramePr>
        <p:xfrm>
          <a:off x="320094" y="3824850"/>
          <a:ext cx="3505200" cy="1828800"/>
        </p:xfrm>
        <a:graphic>
          <a:graphicData uri="http://schemas.openxmlformats.org/drawingml/2006/table">
            <a:tbl>
              <a:tblPr>
                <a:tableStyleId>{2D5ABB26-0587-4C30-8999-92F81FD0307C}</a:tableStyleId>
              </a:tblPr>
              <a:tblGrid>
                <a:gridCol w="876300">
                  <a:extLst>
                    <a:ext uri="{9D8B030D-6E8A-4147-A177-3AD203B41FA5}">
                      <a16:colId xmlns:a16="http://schemas.microsoft.com/office/drawing/2014/main" val="1041755091"/>
                    </a:ext>
                  </a:extLst>
                </a:gridCol>
                <a:gridCol w="876300">
                  <a:extLst>
                    <a:ext uri="{9D8B030D-6E8A-4147-A177-3AD203B41FA5}">
                      <a16:colId xmlns:a16="http://schemas.microsoft.com/office/drawing/2014/main" val="2944780924"/>
                    </a:ext>
                  </a:extLst>
                </a:gridCol>
                <a:gridCol w="876300">
                  <a:extLst>
                    <a:ext uri="{9D8B030D-6E8A-4147-A177-3AD203B41FA5}">
                      <a16:colId xmlns:a16="http://schemas.microsoft.com/office/drawing/2014/main" val="2384082408"/>
                    </a:ext>
                  </a:extLst>
                </a:gridCol>
                <a:gridCol w="876300">
                  <a:extLst>
                    <a:ext uri="{9D8B030D-6E8A-4147-A177-3AD203B41FA5}">
                      <a16:colId xmlns:a16="http://schemas.microsoft.com/office/drawing/2014/main" val="16630861"/>
                    </a:ext>
                  </a:extLst>
                </a:gridCol>
              </a:tblGrid>
              <a:tr h="142875">
                <a:tc>
                  <a:txBody>
                    <a:bodyPr/>
                    <a:lstStyle/>
                    <a:p>
                      <a:pPr algn="ctr"/>
                      <a:r>
                        <a:rPr lang="en-US" sz="900" b="1" dirty="0">
                          <a:effectLst/>
                        </a:rPr>
                        <a:t>Year</a:t>
                      </a:r>
                      <a:endParaRPr lang="en-US" sz="900" b="1" dirty="0">
                        <a:solidFill>
                          <a:srgbClr val="333333"/>
                        </a:solidFill>
                        <a:effectLst/>
                      </a:endParaRPr>
                    </a:p>
                  </a:txBody>
                  <a:tcPr marL="47625" marR="47625" anchor="ctr">
                    <a:lnL>
                      <a:noFill/>
                    </a:lnL>
                    <a:lnR>
                      <a:noFill/>
                    </a:lnR>
                    <a:lnT w="28575" cap="flat" cmpd="sng" algn="ctr">
                      <a:noFill/>
                      <a:prstDash val="solid"/>
                      <a:round/>
                      <a:headEnd type="none" w="med" len="med"/>
                      <a:tailEnd type="none" w="med" len="med"/>
                    </a:lnT>
                    <a:lnB w="285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900" b="1" dirty="0">
                          <a:effectLst/>
                        </a:rPr>
                        <a:t>Sales (GWh)</a:t>
                      </a:r>
                      <a:endParaRPr lang="en-US" sz="900" b="1" dirty="0">
                        <a:solidFill>
                          <a:srgbClr val="333333"/>
                        </a:solidFill>
                        <a:effectLst/>
                      </a:endParaRPr>
                    </a:p>
                  </a:txBody>
                  <a:tcPr marL="47625" marR="47625" anchor="ctr">
                    <a:lnL>
                      <a:noFill/>
                    </a:lnL>
                    <a:lnR>
                      <a:noFill/>
                    </a:lnR>
                    <a:lnT w="28575" cap="flat" cmpd="sng" algn="ctr">
                      <a:noFill/>
                      <a:prstDash val="solid"/>
                      <a:round/>
                      <a:headEnd type="none" w="med" len="med"/>
                      <a:tailEnd type="none" w="med" len="med"/>
                    </a:lnT>
                    <a:lnB w="285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900" b="1" dirty="0">
                          <a:effectLst/>
                        </a:rPr>
                        <a:t>4-MA</a:t>
                      </a:r>
                      <a:endParaRPr lang="en-US" sz="900" b="1" dirty="0">
                        <a:solidFill>
                          <a:srgbClr val="333333"/>
                        </a:solidFill>
                        <a:effectLst/>
                      </a:endParaRPr>
                    </a:p>
                  </a:txBody>
                  <a:tcPr marL="47625" marR="47625" anchor="ctr">
                    <a:lnL>
                      <a:noFill/>
                    </a:lnL>
                    <a:lnR>
                      <a:noFill/>
                    </a:lnR>
                    <a:lnT w="28575" cap="flat" cmpd="sng" algn="ctr">
                      <a:noFill/>
                      <a:prstDash val="solid"/>
                      <a:round/>
                      <a:headEnd type="none" w="med" len="med"/>
                      <a:tailEnd type="none" w="med" len="med"/>
                    </a:lnT>
                    <a:lnB w="285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900" b="1" dirty="0">
                          <a:solidFill>
                            <a:srgbClr val="333333"/>
                          </a:solidFill>
                          <a:effectLst/>
                        </a:rPr>
                        <a:t>2x4-MA</a:t>
                      </a:r>
                    </a:p>
                  </a:txBody>
                  <a:tcPr marL="47625" marR="47625" anchor="ctr">
                    <a:lnL>
                      <a:noFill/>
                    </a:lnL>
                    <a:lnR>
                      <a:noFill/>
                    </a:lnR>
                    <a:lnT w="28575" cap="flat" cmpd="sng" algn="ctr">
                      <a:noFill/>
                      <a:prstDash val="solid"/>
                      <a:round/>
                      <a:headEnd type="none" w="med" len="med"/>
                      <a:tailEnd type="none" w="med" len="med"/>
                    </a:lnT>
                    <a:lnB w="285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89116680"/>
                  </a:ext>
                </a:extLst>
              </a:tr>
              <a:tr h="142875">
                <a:tc>
                  <a:txBody>
                    <a:bodyPr/>
                    <a:lstStyle/>
                    <a:p>
                      <a:pPr algn="ctr"/>
                      <a:r>
                        <a:rPr lang="en-US" sz="900" dirty="0">
                          <a:effectLst/>
                        </a:rPr>
                        <a:t>1989</a:t>
                      </a:r>
                      <a:endParaRPr lang="en-US" sz="900" dirty="0">
                        <a:solidFill>
                          <a:srgbClr val="333333"/>
                        </a:solidFill>
                        <a:effectLst/>
                      </a:endParaRPr>
                    </a:p>
                  </a:txBody>
                  <a:tcPr marL="47625" marR="47625" anchor="ctr">
                    <a:lnT w="28575" cap="flat" cmpd="sng" algn="ctr">
                      <a:solidFill>
                        <a:srgbClr val="0070C0"/>
                      </a:solidFill>
                      <a:prstDash val="solid"/>
                      <a:round/>
                      <a:headEnd type="none" w="med" len="med"/>
                      <a:tailEnd type="none" w="med" len="med"/>
                    </a:lnT>
                    <a:solidFill>
                      <a:schemeClr val="bg1"/>
                    </a:solidFill>
                  </a:tcPr>
                </a:tc>
                <a:tc>
                  <a:txBody>
                    <a:bodyPr/>
                    <a:lstStyle/>
                    <a:p>
                      <a:pPr algn="ctr"/>
                      <a:r>
                        <a:rPr lang="en-US" sz="900" dirty="0">
                          <a:effectLst/>
                        </a:rPr>
                        <a:t>2354.34</a:t>
                      </a:r>
                      <a:endParaRPr lang="en-US" sz="900" dirty="0">
                        <a:solidFill>
                          <a:srgbClr val="333333"/>
                        </a:solidFill>
                        <a:effectLst/>
                      </a:endParaRPr>
                    </a:p>
                  </a:txBody>
                  <a:tcPr marL="47625" marR="47625" anchor="ctr">
                    <a:lnT w="28575" cap="flat" cmpd="sng" algn="ctr">
                      <a:solidFill>
                        <a:srgbClr val="0070C0"/>
                      </a:solidFill>
                      <a:prstDash val="solid"/>
                      <a:round/>
                      <a:headEnd type="none" w="med" len="med"/>
                      <a:tailEnd type="none" w="med" len="med"/>
                    </a:lnT>
                    <a:solidFill>
                      <a:schemeClr val="bg1"/>
                    </a:solidFill>
                  </a:tcPr>
                </a:tc>
                <a:tc>
                  <a:txBody>
                    <a:bodyPr/>
                    <a:lstStyle/>
                    <a:p>
                      <a:pPr algn="ctr"/>
                      <a:endParaRPr lang="en-US" sz="900" dirty="0">
                        <a:solidFill>
                          <a:srgbClr val="333333"/>
                        </a:solidFill>
                        <a:effectLst/>
                      </a:endParaRPr>
                    </a:p>
                  </a:txBody>
                  <a:tcPr marL="47625" marR="47625" anchor="ctr">
                    <a:lnT w="28575" cap="flat" cmpd="sng" algn="ctr">
                      <a:solidFill>
                        <a:srgbClr val="0070C0"/>
                      </a:solidFill>
                      <a:prstDash val="solid"/>
                      <a:round/>
                      <a:headEnd type="none" w="med" len="med"/>
                      <a:tailEnd type="none" w="med" len="med"/>
                    </a:lnT>
                    <a:solidFill>
                      <a:schemeClr val="bg1"/>
                    </a:solidFill>
                  </a:tcPr>
                </a:tc>
                <a:tc>
                  <a:txBody>
                    <a:bodyPr/>
                    <a:lstStyle/>
                    <a:p>
                      <a:pPr algn="ctr"/>
                      <a:endParaRPr lang="en-US" sz="900" dirty="0">
                        <a:solidFill>
                          <a:srgbClr val="333333"/>
                        </a:solidFill>
                        <a:effectLst/>
                      </a:endParaRPr>
                    </a:p>
                  </a:txBody>
                  <a:tcPr marL="47625" marR="47625" anchor="ctr">
                    <a:lnT w="28575" cap="flat" cmpd="sng" algn="ctr">
                      <a:solidFill>
                        <a:srgbClr val="0070C0"/>
                      </a:solidFill>
                      <a:prstDash val="solid"/>
                      <a:round/>
                      <a:headEnd type="none" w="med" len="med"/>
                      <a:tailEnd type="none" w="med" len="med"/>
                    </a:lnT>
                    <a:solidFill>
                      <a:schemeClr val="bg1"/>
                    </a:solidFill>
                  </a:tcPr>
                </a:tc>
                <a:extLst>
                  <a:ext uri="{0D108BD9-81ED-4DB2-BD59-A6C34878D82A}">
                    <a16:rowId xmlns:a16="http://schemas.microsoft.com/office/drawing/2014/main" val="2516720468"/>
                  </a:ext>
                </a:extLst>
              </a:tr>
              <a:tr h="142875">
                <a:tc>
                  <a:txBody>
                    <a:bodyPr/>
                    <a:lstStyle/>
                    <a:p>
                      <a:pPr algn="ctr"/>
                      <a:r>
                        <a:rPr lang="en-US" sz="900" dirty="0">
                          <a:effectLst/>
                        </a:rPr>
                        <a:t>1990</a:t>
                      </a:r>
                      <a:endParaRPr lang="en-US" sz="900" dirty="0">
                        <a:solidFill>
                          <a:srgbClr val="333333"/>
                        </a:solidFill>
                        <a:effectLst/>
                      </a:endParaRPr>
                    </a:p>
                  </a:txBody>
                  <a:tcPr marL="47625" marR="47625" anchor="ctr">
                    <a:solidFill>
                      <a:schemeClr val="bg1"/>
                    </a:solidFill>
                  </a:tcPr>
                </a:tc>
                <a:tc>
                  <a:txBody>
                    <a:bodyPr/>
                    <a:lstStyle/>
                    <a:p>
                      <a:pPr algn="ctr"/>
                      <a:r>
                        <a:rPr lang="en-US" sz="900" dirty="0">
                          <a:effectLst/>
                        </a:rPr>
                        <a:t>2379.71</a:t>
                      </a:r>
                      <a:endParaRPr lang="en-US" sz="900" dirty="0">
                        <a:solidFill>
                          <a:srgbClr val="333333"/>
                        </a:solidFill>
                        <a:effectLst/>
                      </a:endParaRPr>
                    </a:p>
                  </a:txBody>
                  <a:tcPr marL="47625" marR="47625" anchor="ctr">
                    <a:solidFill>
                      <a:schemeClr val="bg1"/>
                    </a:solidFill>
                  </a:tcPr>
                </a:tc>
                <a:tc>
                  <a:txBody>
                    <a:bodyPr/>
                    <a:lstStyle/>
                    <a:p>
                      <a:pPr algn="ctr" fontAlgn="b"/>
                      <a:r>
                        <a:rPr lang="en-US" sz="900" b="0" i="0" u="none" strike="noStrike" dirty="0">
                          <a:solidFill>
                            <a:srgbClr val="000000"/>
                          </a:solidFill>
                          <a:effectLst/>
                          <a:latin typeface="Arial" panose="020B0604020202020204" pitchFamily="34" charset="0"/>
                        </a:rPr>
                        <a:t>2380.39</a:t>
                      </a:r>
                    </a:p>
                  </a:txBody>
                  <a:tcPr marL="9525" marR="9525" marT="9525" marB="0" anchor="ctr">
                    <a:solidFill>
                      <a:schemeClr val="bg1"/>
                    </a:solidFill>
                  </a:tcPr>
                </a:tc>
                <a:tc>
                  <a:txBody>
                    <a:bodyPr/>
                    <a:lstStyle/>
                    <a:p>
                      <a:pPr algn="ctr" fontAlgn="b"/>
                      <a:endParaRPr lang="en-US" sz="900" b="0" i="0" u="none" strike="noStrike" dirty="0">
                        <a:solidFill>
                          <a:srgbClr val="000000"/>
                        </a:solidFill>
                        <a:effectLst/>
                        <a:latin typeface="Arial" panose="020B0604020202020204" pitchFamily="34" charset="0"/>
                      </a:endParaRPr>
                    </a:p>
                  </a:txBody>
                  <a:tcPr marL="9525" marR="9525" marT="9525" marB="0" anchor="ctr">
                    <a:solidFill>
                      <a:schemeClr val="bg1"/>
                    </a:solidFill>
                  </a:tcPr>
                </a:tc>
                <a:extLst>
                  <a:ext uri="{0D108BD9-81ED-4DB2-BD59-A6C34878D82A}">
                    <a16:rowId xmlns:a16="http://schemas.microsoft.com/office/drawing/2014/main" val="3407049821"/>
                  </a:ext>
                </a:extLst>
              </a:tr>
              <a:tr h="142875">
                <a:tc>
                  <a:txBody>
                    <a:bodyPr/>
                    <a:lstStyle/>
                    <a:p>
                      <a:pPr algn="ctr"/>
                      <a:r>
                        <a:rPr lang="en-US" sz="900" dirty="0">
                          <a:effectLst/>
                        </a:rPr>
                        <a:t>1991</a:t>
                      </a:r>
                      <a:endParaRPr lang="en-US" sz="900" dirty="0">
                        <a:solidFill>
                          <a:srgbClr val="333333"/>
                        </a:solidFill>
                        <a:effectLst/>
                      </a:endParaRPr>
                    </a:p>
                  </a:txBody>
                  <a:tcPr marL="47625" marR="47625" anchor="ctr">
                    <a:solidFill>
                      <a:schemeClr val="bg1"/>
                    </a:solidFill>
                  </a:tcPr>
                </a:tc>
                <a:tc>
                  <a:txBody>
                    <a:bodyPr/>
                    <a:lstStyle/>
                    <a:p>
                      <a:pPr algn="ctr"/>
                      <a:r>
                        <a:rPr lang="en-US" sz="900" dirty="0">
                          <a:effectLst/>
                        </a:rPr>
                        <a:t>2318.52</a:t>
                      </a:r>
                      <a:endParaRPr lang="en-US" sz="900" dirty="0">
                        <a:solidFill>
                          <a:srgbClr val="333333"/>
                        </a:solidFill>
                        <a:effectLst/>
                      </a:endParaRPr>
                    </a:p>
                  </a:txBody>
                  <a:tcPr marL="47625" marR="47625" anchor="ctr">
                    <a:solidFill>
                      <a:schemeClr val="bg1"/>
                    </a:solidFill>
                  </a:tcPr>
                </a:tc>
                <a:tc>
                  <a:txBody>
                    <a:bodyPr/>
                    <a:lstStyle/>
                    <a:p>
                      <a:pPr algn="ctr" fontAlgn="b"/>
                      <a:r>
                        <a:rPr lang="en-US" sz="900" b="0" i="0" u="none" strike="noStrike" dirty="0">
                          <a:solidFill>
                            <a:srgbClr val="000000"/>
                          </a:solidFill>
                          <a:effectLst/>
                          <a:latin typeface="Arial" panose="020B0604020202020204" pitchFamily="34" charset="0"/>
                        </a:rPr>
                        <a:t>2388.33</a:t>
                      </a:r>
                    </a:p>
                  </a:txBody>
                  <a:tcPr marL="9525" marR="9525" marT="9525" marB="0" anchor="ctr">
                    <a:solidFill>
                      <a:schemeClr val="bg1"/>
                    </a:solidFill>
                  </a:tcPr>
                </a:tc>
                <a:tc>
                  <a:txBody>
                    <a:bodyPr/>
                    <a:lstStyle/>
                    <a:p>
                      <a:pPr algn="ctr" fontAlgn="b"/>
                      <a:r>
                        <a:rPr lang="en-US" sz="900" b="0" i="0" u="none" strike="noStrike" dirty="0">
                          <a:solidFill>
                            <a:srgbClr val="000000"/>
                          </a:solidFill>
                          <a:effectLst/>
                          <a:latin typeface="Arial" panose="020B0604020202020204" pitchFamily="34" charset="0"/>
                        </a:rPr>
                        <a:t>2384.36</a:t>
                      </a:r>
                    </a:p>
                  </a:txBody>
                  <a:tcPr marL="9525" marR="9525" marT="9525" marB="0" anchor="ctr">
                    <a:solidFill>
                      <a:schemeClr val="bg1"/>
                    </a:solidFill>
                  </a:tcPr>
                </a:tc>
                <a:extLst>
                  <a:ext uri="{0D108BD9-81ED-4DB2-BD59-A6C34878D82A}">
                    <a16:rowId xmlns:a16="http://schemas.microsoft.com/office/drawing/2014/main" val="3388514"/>
                  </a:ext>
                </a:extLst>
              </a:tr>
              <a:tr h="142875">
                <a:tc>
                  <a:txBody>
                    <a:bodyPr/>
                    <a:lstStyle/>
                    <a:p>
                      <a:pPr algn="ctr"/>
                      <a:r>
                        <a:rPr lang="en-US" sz="900" dirty="0">
                          <a:effectLst/>
                        </a:rPr>
                        <a:t>1992</a:t>
                      </a:r>
                      <a:endParaRPr lang="en-US" sz="900" dirty="0">
                        <a:solidFill>
                          <a:srgbClr val="333333"/>
                        </a:solidFill>
                        <a:effectLst/>
                      </a:endParaRPr>
                    </a:p>
                  </a:txBody>
                  <a:tcPr marL="47625" marR="47625" anchor="ctr">
                    <a:solidFill>
                      <a:schemeClr val="bg1"/>
                    </a:solidFill>
                  </a:tcPr>
                </a:tc>
                <a:tc>
                  <a:txBody>
                    <a:bodyPr/>
                    <a:lstStyle/>
                    <a:p>
                      <a:pPr algn="ctr"/>
                      <a:r>
                        <a:rPr lang="en-US" sz="900" dirty="0">
                          <a:effectLst/>
                        </a:rPr>
                        <a:t>2468.99</a:t>
                      </a:r>
                      <a:endParaRPr lang="en-US" sz="900" dirty="0">
                        <a:solidFill>
                          <a:srgbClr val="333333"/>
                        </a:solidFill>
                        <a:effectLst/>
                      </a:endParaRPr>
                    </a:p>
                  </a:txBody>
                  <a:tcPr marL="47625" marR="47625" anchor="ctr">
                    <a:solidFill>
                      <a:schemeClr val="bg1"/>
                    </a:solidFill>
                  </a:tcPr>
                </a:tc>
                <a:tc>
                  <a:txBody>
                    <a:bodyPr/>
                    <a:lstStyle/>
                    <a:p>
                      <a:pPr algn="ctr" fontAlgn="b"/>
                      <a:r>
                        <a:rPr lang="en-US" sz="900" b="0" i="0" u="none" strike="noStrike" dirty="0">
                          <a:solidFill>
                            <a:srgbClr val="000000"/>
                          </a:solidFill>
                          <a:effectLst/>
                          <a:latin typeface="Arial" panose="020B0604020202020204" pitchFamily="34" charset="0"/>
                        </a:rPr>
                        <a:t>2435.77</a:t>
                      </a:r>
                    </a:p>
                  </a:txBody>
                  <a:tcPr marL="9525" marR="9525" marT="9525" marB="0" anchor="ctr">
                    <a:solidFill>
                      <a:schemeClr val="bg1"/>
                    </a:solidFill>
                  </a:tcPr>
                </a:tc>
                <a:tc>
                  <a:txBody>
                    <a:bodyPr/>
                    <a:lstStyle/>
                    <a:p>
                      <a:pPr algn="ctr" fontAlgn="b"/>
                      <a:r>
                        <a:rPr lang="en-US" sz="900" b="0" i="0" u="none" strike="noStrike" dirty="0">
                          <a:solidFill>
                            <a:srgbClr val="000000"/>
                          </a:solidFill>
                          <a:effectLst/>
                          <a:latin typeface="Arial" panose="020B0604020202020204" pitchFamily="34" charset="0"/>
                        </a:rPr>
                        <a:t>2412.05</a:t>
                      </a:r>
                    </a:p>
                  </a:txBody>
                  <a:tcPr marL="9525" marR="9525" marT="9525" marB="0" anchor="ctr">
                    <a:solidFill>
                      <a:schemeClr val="bg1"/>
                    </a:solidFill>
                  </a:tcPr>
                </a:tc>
                <a:extLst>
                  <a:ext uri="{0D108BD9-81ED-4DB2-BD59-A6C34878D82A}">
                    <a16:rowId xmlns:a16="http://schemas.microsoft.com/office/drawing/2014/main" val="415370262"/>
                  </a:ext>
                </a:extLst>
              </a:tr>
              <a:tr h="142875">
                <a:tc>
                  <a:txBody>
                    <a:bodyPr/>
                    <a:lstStyle/>
                    <a:p>
                      <a:pPr algn="ctr"/>
                      <a:r>
                        <a:rPr lang="en-US" sz="900" dirty="0">
                          <a:effectLst/>
                        </a:rPr>
                        <a:t>1993</a:t>
                      </a:r>
                      <a:endParaRPr lang="en-US" sz="900" dirty="0">
                        <a:solidFill>
                          <a:srgbClr val="333333"/>
                        </a:solidFill>
                        <a:effectLst/>
                      </a:endParaRPr>
                    </a:p>
                  </a:txBody>
                  <a:tcPr marL="47625" marR="47625" anchor="ctr">
                    <a:solidFill>
                      <a:schemeClr val="bg1"/>
                    </a:solidFill>
                  </a:tcPr>
                </a:tc>
                <a:tc>
                  <a:txBody>
                    <a:bodyPr/>
                    <a:lstStyle/>
                    <a:p>
                      <a:pPr algn="ctr"/>
                      <a:r>
                        <a:rPr lang="en-US" sz="900" dirty="0">
                          <a:effectLst/>
                        </a:rPr>
                        <a:t>2386.09</a:t>
                      </a:r>
                      <a:endParaRPr lang="en-US" sz="900" dirty="0">
                        <a:solidFill>
                          <a:srgbClr val="333333"/>
                        </a:solidFill>
                        <a:effectLst/>
                      </a:endParaRPr>
                    </a:p>
                  </a:txBody>
                  <a:tcPr marL="47625" marR="47625" anchor="ctr">
                    <a:solidFill>
                      <a:schemeClr val="bg1"/>
                    </a:solidFill>
                  </a:tcPr>
                </a:tc>
                <a:tc>
                  <a:txBody>
                    <a:bodyPr/>
                    <a:lstStyle/>
                    <a:p>
                      <a:pPr algn="ctr" fontAlgn="b"/>
                      <a:r>
                        <a:rPr lang="en-US" sz="900" b="0" i="0" u="none" strike="noStrike" dirty="0">
                          <a:solidFill>
                            <a:srgbClr val="000000"/>
                          </a:solidFill>
                          <a:effectLst/>
                          <a:latin typeface="Arial" panose="020B0604020202020204" pitchFamily="34" charset="0"/>
                        </a:rPr>
                        <a:t>2500.07</a:t>
                      </a:r>
                    </a:p>
                  </a:txBody>
                  <a:tcPr marL="9525" marR="9525" marT="9525" marB="0" anchor="ctr">
                    <a:solidFill>
                      <a:schemeClr val="bg1"/>
                    </a:solidFill>
                  </a:tcPr>
                </a:tc>
                <a:tc>
                  <a:txBody>
                    <a:bodyPr/>
                    <a:lstStyle/>
                    <a:p>
                      <a:pPr algn="ctr" fontAlgn="b"/>
                      <a:r>
                        <a:rPr lang="en-US" sz="900" b="0" i="0" u="none" strike="noStrike" dirty="0">
                          <a:solidFill>
                            <a:srgbClr val="000000"/>
                          </a:solidFill>
                          <a:effectLst/>
                          <a:latin typeface="Arial" panose="020B0604020202020204" pitchFamily="34" charset="0"/>
                        </a:rPr>
                        <a:t>2467.92</a:t>
                      </a:r>
                    </a:p>
                  </a:txBody>
                  <a:tcPr marL="9525" marR="9525" marT="9525" marB="0" anchor="ctr">
                    <a:solidFill>
                      <a:schemeClr val="bg1"/>
                    </a:solidFill>
                  </a:tcPr>
                </a:tc>
                <a:extLst>
                  <a:ext uri="{0D108BD9-81ED-4DB2-BD59-A6C34878D82A}">
                    <a16:rowId xmlns:a16="http://schemas.microsoft.com/office/drawing/2014/main" val="2563896235"/>
                  </a:ext>
                </a:extLst>
              </a:tr>
              <a:tr h="142875">
                <a:tc>
                  <a:txBody>
                    <a:bodyPr/>
                    <a:lstStyle/>
                    <a:p>
                      <a:pPr algn="ctr"/>
                      <a:r>
                        <a:rPr lang="en-US" sz="900" dirty="0">
                          <a:effectLst/>
                        </a:rPr>
                        <a:t>1994</a:t>
                      </a:r>
                      <a:endParaRPr lang="en-US" sz="900" dirty="0">
                        <a:solidFill>
                          <a:srgbClr val="333333"/>
                        </a:solidFill>
                        <a:effectLst/>
                      </a:endParaRPr>
                    </a:p>
                  </a:txBody>
                  <a:tcPr marL="47625" marR="47625" anchor="ctr">
                    <a:solidFill>
                      <a:schemeClr val="bg1"/>
                    </a:solidFill>
                  </a:tcPr>
                </a:tc>
                <a:tc>
                  <a:txBody>
                    <a:bodyPr/>
                    <a:lstStyle/>
                    <a:p>
                      <a:pPr algn="ctr"/>
                      <a:r>
                        <a:rPr lang="en-US" sz="900" dirty="0">
                          <a:effectLst/>
                        </a:rPr>
                        <a:t>2569.47</a:t>
                      </a:r>
                      <a:endParaRPr lang="en-US" sz="900" dirty="0">
                        <a:solidFill>
                          <a:srgbClr val="333333"/>
                        </a:solidFill>
                        <a:effectLst/>
                      </a:endParaRPr>
                    </a:p>
                  </a:txBody>
                  <a:tcPr marL="47625" marR="47625" anchor="ctr">
                    <a:solidFill>
                      <a:schemeClr val="bg1"/>
                    </a:solidFill>
                  </a:tcPr>
                </a:tc>
                <a:tc>
                  <a:txBody>
                    <a:bodyPr/>
                    <a:lstStyle/>
                    <a:p>
                      <a:pPr algn="ctr" fontAlgn="b"/>
                      <a:r>
                        <a:rPr lang="en-US" sz="900" b="0" i="0" u="none" strike="noStrike" dirty="0">
                          <a:solidFill>
                            <a:srgbClr val="000000"/>
                          </a:solidFill>
                          <a:effectLst/>
                          <a:latin typeface="Arial" panose="020B0604020202020204" pitchFamily="34" charset="0"/>
                        </a:rPr>
                        <a:t>2510.43</a:t>
                      </a:r>
                    </a:p>
                  </a:txBody>
                  <a:tcPr marL="9525" marR="9525" marT="9525" marB="0" anchor="ctr">
                    <a:solidFill>
                      <a:schemeClr val="bg1"/>
                    </a:solidFill>
                  </a:tcPr>
                </a:tc>
                <a:tc>
                  <a:txBody>
                    <a:bodyPr/>
                    <a:lstStyle/>
                    <a:p>
                      <a:pPr algn="ctr" fontAlgn="b"/>
                      <a:r>
                        <a:rPr lang="en-US" sz="900" b="0" i="0" u="none" strike="noStrike" dirty="0">
                          <a:solidFill>
                            <a:srgbClr val="000000"/>
                          </a:solidFill>
                          <a:effectLst/>
                          <a:latin typeface="Arial" panose="020B0604020202020204" pitchFamily="34" charset="0"/>
                        </a:rPr>
                        <a:t>2505.25</a:t>
                      </a:r>
                    </a:p>
                  </a:txBody>
                  <a:tcPr marL="9525" marR="9525" marT="9525" marB="0" anchor="ctr">
                    <a:solidFill>
                      <a:schemeClr val="bg1"/>
                    </a:solidFill>
                  </a:tcPr>
                </a:tc>
                <a:extLst>
                  <a:ext uri="{0D108BD9-81ED-4DB2-BD59-A6C34878D82A}">
                    <a16:rowId xmlns:a16="http://schemas.microsoft.com/office/drawing/2014/main" val="972443376"/>
                  </a:ext>
                </a:extLst>
              </a:tr>
              <a:tr h="142875">
                <a:tc>
                  <a:txBody>
                    <a:bodyPr/>
                    <a:lstStyle/>
                    <a:p>
                      <a:pPr algn="ctr"/>
                      <a:r>
                        <a:rPr lang="en-US" sz="900" dirty="0">
                          <a:effectLst/>
                        </a:rPr>
                        <a:t>1995</a:t>
                      </a:r>
                      <a:endParaRPr lang="en-US" sz="900" dirty="0">
                        <a:solidFill>
                          <a:srgbClr val="333333"/>
                        </a:solidFill>
                        <a:effectLst/>
                      </a:endParaRPr>
                    </a:p>
                  </a:txBody>
                  <a:tcPr marL="47625" marR="47625" anchor="ctr">
                    <a:solidFill>
                      <a:schemeClr val="bg1"/>
                    </a:solidFill>
                  </a:tcPr>
                </a:tc>
                <a:tc>
                  <a:txBody>
                    <a:bodyPr/>
                    <a:lstStyle/>
                    <a:p>
                      <a:pPr algn="ctr"/>
                      <a:r>
                        <a:rPr lang="en-US" sz="900" dirty="0">
                          <a:effectLst/>
                        </a:rPr>
                        <a:t>2575.72</a:t>
                      </a:r>
                      <a:endParaRPr lang="en-US" sz="900" dirty="0">
                        <a:solidFill>
                          <a:srgbClr val="333333"/>
                        </a:solidFill>
                        <a:effectLst/>
                      </a:endParaRPr>
                    </a:p>
                  </a:txBody>
                  <a:tcPr marL="47625" marR="47625" anchor="ctr">
                    <a:solidFill>
                      <a:schemeClr val="bg1"/>
                    </a:solidFill>
                  </a:tcPr>
                </a:tc>
                <a:tc>
                  <a:txBody>
                    <a:bodyPr/>
                    <a:lstStyle/>
                    <a:p>
                      <a:pPr algn="ctr" fontAlgn="b"/>
                      <a:r>
                        <a:rPr lang="en-US" sz="900" b="0" i="0" u="none" strike="noStrike" dirty="0">
                          <a:solidFill>
                            <a:srgbClr val="000000"/>
                          </a:solidFill>
                          <a:effectLst/>
                          <a:latin typeface="Arial" panose="020B0604020202020204" pitchFamily="34" charset="0"/>
                        </a:rPr>
                        <a:t>2572.60</a:t>
                      </a:r>
                    </a:p>
                  </a:txBody>
                  <a:tcPr marL="9525" marR="9525" marT="9525" marB="0" anchor="ctr">
                    <a:solidFill>
                      <a:schemeClr val="bg1"/>
                    </a:solidFill>
                  </a:tcPr>
                </a:tc>
                <a:tc>
                  <a:txBody>
                    <a:bodyPr/>
                    <a:lstStyle/>
                    <a:p>
                      <a:pPr algn="ctr" fontAlgn="b"/>
                      <a:r>
                        <a:rPr lang="en-US" sz="900" b="0" i="0" u="none" strike="noStrike" dirty="0">
                          <a:solidFill>
                            <a:srgbClr val="000000"/>
                          </a:solidFill>
                          <a:effectLst/>
                          <a:latin typeface="Arial" panose="020B0604020202020204" pitchFamily="34" charset="0"/>
                        </a:rPr>
                        <a:t>2541.51</a:t>
                      </a:r>
                    </a:p>
                  </a:txBody>
                  <a:tcPr marL="9525" marR="9525" marT="9525" marB="0" anchor="ctr">
                    <a:solidFill>
                      <a:schemeClr val="bg1"/>
                    </a:solidFill>
                  </a:tcPr>
                </a:tc>
                <a:extLst>
                  <a:ext uri="{0D108BD9-81ED-4DB2-BD59-A6C34878D82A}">
                    <a16:rowId xmlns:a16="http://schemas.microsoft.com/office/drawing/2014/main" val="2738162983"/>
                  </a:ext>
                </a:extLst>
              </a:tr>
            </a:tbl>
          </a:graphicData>
        </a:graphic>
      </p:graphicFrame>
      <p:grpSp>
        <p:nvGrpSpPr>
          <p:cNvPr id="19" name="Group 18">
            <a:extLst>
              <a:ext uri="{FF2B5EF4-FFF2-40B4-BE49-F238E27FC236}">
                <a16:creationId xmlns:a16="http://schemas.microsoft.com/office/drawing/2014/main" id="{9C69F4B9-BC09-47BE-A30D-62446C0A066F}"/>
              </a:ext>
            </a:extLst>
          </p:cNvPr>
          <p:cNvGrpSpPr/>
          <p:nvPr/>
        </p:nvGrpSpPr>
        <p:grpSpPr>
          <a:xfrm>
            <a:off x="7058544" y="2065739"/>
            <a:ext cx="2578750" cy="957777"/>
            <a:chOff x="7058543" y="2471222"/>
            <a:chExt cx="2578750" cy="957777"/>
          </a:xfrm>
        </p:grpSpPr>
        <p:sp>
          <p:nvSpPr>
            <p:cNvPr id="13" name="Rectangle 12">
              <a:extLst>
                <a:ext uri="{FF2B5EF4-FFF2-40B4-BE49-F238E27FC236}">
                  <a16:creationId xmlns:a16="http://schemas.microsoft.com/office/drawing/2014/main" id="{5D5E97F0-99CB-4DC7-8994-C432899B1C02}"/>
                </a:ext>
              </a:extLst>
            </p:cNvPr>
            <p:cNvSpPr/>
            <p:nvPr/>
          </p:nvSpPr>
          <p:spPr bwMode="auto">
            <a:xfrm>
              <a:off x="7058543" y="2471222"/>
              <a:ext cx="2578750" cy="957777"/>
            </a:xfrm>
            <a:prstGeom prst="rect">
              <a:avLst/>
            </a:prstGeom>
            <a:solidFill>
              <a:schemeClr val="bg2">
                <a:lumMod val="20000"/>
                <a:lumOff val="80000"/>
                <a:alpha val="25000"/>
              </a:schemeClr>
            </a:solidFill>
            <a:ln>
              <a:solidFill>
                <a:schemeClr val="bg2">
                  <a:lumMod val="75000"/>
                </a:schemeClr>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latin typeface="+mn-lt"/>
                  <a:ea typeface="+mn-ea"/>
                  <a:cs typeface="+mn-cs"/>
                </a:rPr>
                <a:t>Odd point moving average is symmetric</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B016A29-1325-4A57-B6FF-C3229CE6B495}"/>
                    </a:ext>
                  </a:extLst>
                </p:cNvPr>
                <p:cNvSpPr txBox="1"/>
                <p:nvPr/>
              </p:nvSpPr>
              <p:spPr>
                <a:xfrm>
                  <a:off x="7141417" y="2950110"/>
                  <a:ext cx="2495876" cy="3179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5</m:t>
                            </m:r>
                          </m:den>
                        </m:f>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r>
                                  <a:rPr lang="en-US" b="0" i="1" smtClean="0">
                                    <a:latin typeface="Cambria Math" panose="02040503050406030204" pitchFamily="18" charset="0"/>
                                  </a:rPr>
                                  <m:t>+2</m:t>
                                </m:r>
                              </m:sub>
                            </m:sSub>
                          </m:e>
                        </m:d>
                      </m:oMath>
                    </m:oMathPara>
                  </a14:m>
                  <a:endParaRPr lang="en-US" dirty="0"/>
                </a:p>
              </p:txBody>
            </p:sp>
          </mc:Choice>
          <mc:Fallback xmlns="">
            <p:sp>
              <p:nvSpPr>
                <p:cNvPr id="18" name="TextBox 17">
                  <a:extLst>
                    <a:ext uri="{FF2B5EF4-FFF2-40B4-BE49-F238E27FC236}">
                      <a16:creationId xmlns:a16="http://schemas.microsoft.com/office/drawing/2014/main" id="{9B016A29-1325-4A57-B6FF-C3229CE6B495}"/>
                    </a:ext>
                  </a:extLst>
                </p:cNvPr>
                <p:cNvSpPr txBox="1">
                  <a:spLocks noRot="1" noChangeAspect="1" noMove="1" noResize="1" noEditPoints="1" noAdjustHandles="1" noChangeArrowheads="1" noChangeShapeType="1" noTextEdit="1"/>
                </p:cNvSpPr>
                <p:nvPr/>
              </p:nvSpPr>
              <p:spPr>
                <a:xfrm>
                  <a:off x="7141417" y="2950110"/>
                  <a:ext cx="2495876" cy="317972"/>
                </a:xfrm>
                <a:prstGeom prst="rect">
                  <a:avLst/>
                </a:prstGeom>
                <a:blipFill>
                  <a:blip r:embed="rId4"/>
                  <a:stretch>
                    <a:fillRect l="-1463" b="-13208"/>
                  </a:stretch>
                </a:blipFill>
              </p:spPr>
              <p:txBody>
                <a:bodyPr/>
                <a:lstStyle/>
                <a:p>
                  <a:r>
                    <a:rPr lang="en-US">
                      <a:noFill/>
                    </a:rPr>
                    <a:t> </a:t>
                  </a:r>
                </a:p>
              </p:txBody>
            </p:sp>
          </mc:Fallback>
        </mc:AlternateContent>
      </p:grpSp>
      <p:sp>
        <p:nvSpPr>
          <p:cNvPr id="21" name="Rectangle 20">
            <a:extLst>
              <a:ext uri="{FF2B5EF4-FFF2-40B4-BE49-F238E27FC236}">
                <a16:creationId xmlns:a16="http://schemas.microsoft.com/office/drawing/2014/main" id="{CAFCE8A9-9D8E-402B-8ABD-6F3A559CBB81}"/>
              </a:ext>
            </a:extLst>
          </p:cNvPr>
          <p:cNvSpPr/>
          <p:nvPr/>
        </p:nvSpPr>
        <p:spPr bwMode="auto">
          <a:xfrm>
            <a:off x="2194068" y="4157576"/>
            <a:ext cx="685800" cy="381000"/>
          </a:xfrm>
          <a:prstGeom prst="rect">
            <a:avLst/>
          </a:prstGeom>
          <a:solidFill>
            <a:srgbClr val="FF0000">
              <a:alpha val="25000"/>
            </a:srgbClr>
          </a:solidFill>
          <a:ln w="19050">
            <a:solidFill>
              <a:schemeClr val="tx2">
                <a:lumMod val="75000"/>
              </a:schemeClr>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grpSp>
        <p:nvGrpSpPr>
          <p:cNvPr id="25" name="Group 24">
            <a:extLst>
              <a:ext uri="{FF2B5EF4-FFF2-40B4-BE49-F238E27FC236}">
                <a16:creationId xmlns:a16="http://schemas.microsoft.com/office/drawing/2014/main" id="{9E1F67F6-6CB6-4443-A722-CF5E949E5494}"/>
              </a:ext>
            </a:extLst>
          </p:cNvPr>
          <p:cNvGrpSpPr/>
          <p:nvPr/>
        </p:nvGrpSpPr>
        <p:grpSpPr>
          <a:xfrm>
            <a:off x="5614433" y="3389182"/>
            <a:ext cx="2578750" cy="988778"/>
            <a:chOff x="4325055" y="4116622"/>
            <a:chExt cx="2578750" cy="988778"/>
          </a:xfrm>
        </p:grpSpPr>
        <p:sp>
          <p:nvSpPr>
            <p:cNvPr id="20" name="Rectangle 19">
              <a:extLst>
                <a:ext uri="{FF2B5EF4-FFF2-40B4-BE49-F238E27FC236}">
                  <a16:creationId xmlns:a16="http://schemas.microsoft.com/office/drawing/2014/main" id="{CB58BD3F-F978-40DB-965A-1FA18CDCA38C}"/>
                </a:ext>
              </a:extLst>
            </p:cNvPr>
            <p:cNvSpPr/>
            <p:nvPr/>
          </p:nvSpPr>
          <p:spPr bwMode="auto">
            <a:xfrm>
              <a:off x="4325055" y="4116622"/>
              <a:ext cx="2578750" cy="988778"/>
            </a:xfrm>
            <a:prstGeom prst="rect">
              <a:avLst/>
            </a:prstGeom>
            <a:solidFill>
              <a:srgbClr val="FF0000">
                <a:alpha val="25000"/>
              </a:srgbClr>
            </a:solidFill>
            <a:ln>
              <a:solidFill>
                <a:schemeClr val="tx2">
                  <a:lumMod val="75000"/>
                </a:schemeClr>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latin typeface="+mn-lt"/>
                  <a:ea typeface="+mn-ea"/>
                  <a:cs typeface="+mn-cs"/>
                </a:rPr>
                <a:t>Even point moving average is non-symmetric</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A88CD12B-FD58-4E3E-8465-63DB71B2A3EF}"/>
                    </a:ext>
                  </a:extLst>
                </p:cNvPr>
                <p:cNvSpPr txBox="1"/>
                <p:nvPr/>
              </p:nvSpPr>
              <p:spPr>
                <a:xfrm>
                  <a:off x="4597166" y="4692398"/>
                  <a:ext cx="2034531" cy="3168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r>
                                  <a:rPr lang="en-US" b="0" i="1" smtClean="0">
                                    <a:latin typeface="Cambria Math" panose="02040503050406030204" pitchFamily="18" charset="0"/>
                                  </a:rPr>
                                  <m:t>+1</m:t>
                                </m:r>
                              </m:sub>
                            </m:sSub>
                          </m:e>
                        </m:d>
                      </m:oMath>
                    </m:oMathPara>
                  </a14:m>
                  <a:endParaRPr lang="en-US" dirty="0"/>
                </a:p>
              </p:txBody>
            </p:sp>
          </mc:Choice>
          <mc:Fallback xmlns="">
            <p:sp>
              <p:nvSpPr>
                <p:cNvPr id="24" name="TextBox 23">
                  <a:extLst>
                    <a:ext uri="{FF2B5EF4-FFF2-40B4-BE49-F238E27FC236}">
                      <a16:creationId xmlns:a16="http://schemas.microsoft.com/office/drawing/2014/main" id="{A88CD12B-FD58-4E3E-8465-63DB71B2A3EF}"/>
                    </a:ext>
                  </a:extLst>
                </p:cNvPr>
                <p:cNvSpPr txBox="1">
                  <a:spLocks noRot="1" noChangeAspect="1" noMove="1" noResize="1" noEditPoints="1" noAdjustHandles="1" noChangeArrowheads="1" noChangeShapeType="1" noTextEdit="1"/>
                </p:cNvSpPr>
                <p:nvPr/>
              </p:nvSpPr>
              <p:spPr>
                <a:xfrm>
                  <a:off x="4597166" y="4692398"/>
                  <a:ext cx="2034531" cy="316882"/>
                </a:xfrm>
                <a:prstGeom prst="rect">
                  <a:avLst/>
                </a:prstGeom>
                <a:blipFill>
                  <a:blip r:embed="rId5"/>
                  <a:stretch>
                    <a:fillRect l="-2102" b="-13462"/>
                  </a:stretch>
                </a:blipFill>
              </p:spPr>
              <p:txBody>
                <a:bodyPr/>
                <a:lstStyle/>
                <a:p>
                  <a:r>
                    <a:rPr lang="en-US">
                      <a:noFill/>
                    </a:rPr>
                    <a:t> </a:t>
                  </a:r>
                </a:p>
              </p:txBody>
            </p:sp>
          </mc:Fallback>
        </mc:AlternateContent>
      </p:grpSp>
      <p:grpSp>
        <p:nvGrpSpPr>
          <p:cNvPr id="28" name="Group 27">
            <a:extLst>
              <a:ext uri="{FF2B5EF4-FFF2-40B4-BE49-F238E27FC236}">
                <a16:creationId xmlns:a16="http://schemas.microsoft.com/office/drawing/2014/main" id="{A2CCBAD1-369C-45B8-B245-38652AA7B4D9}"/>
              </a:ext>
            </a:extLst>
          </p:cNvPr>
          <p:cNvGrpSpPr/>
          <p:nvPr/>
        </p:nvGrpSpPr>
        <p:grpSpPr>
          <a:xfrm>
            <a:off x="4245897" y="4485393"/>
            <a:ext cx="5391397" cy="1208176"/>
            <a:chOff x="4245895" y="5206886"/>
            <a:chExt cx="5391397" cy="1208176"/>
          </a:xfrm>
        </p:grpSpPr>
        <p:sp>
          <p:nvSpPr>
            <p:cNvPr id="22" name="Rectangle 21">
              <a:extLst>
                <a:ext uri="{FF2B5EF4-FFF2-40B4-BE49-F238E27FC236}">
                  <a16:creationId xmlns:a16="http://schemas.microsoft.com/office/drawing/2014/main" id="{6FD276B6-918C-46E1-A354-E77797BF37AC}"/>
                </a:ext>
              </a:extLst>
            </p:cNvPr>
            <p:cNvSpPr/>
            <p:nvPr/>
          </p:nvSpPr>
          <p:spPr bwMode="auto">
            <a:xfrm>
              <a:off x="4245895" y="5206886"/>
              <a:ext cx="5391397" cy="1208176"/>
            </a:xfrm>
            <a:prstGeom prst="rect">
              <a:avLst/>
            </a:prstGeom>
            <a:solidFill>
              <a:schemeClr val="bg2">
                <a:lumMod val="20000"/>
                <a:lumOff val="80000"/>
                <a:alpha val="25000"/>
              </a:schemeClr>
            </a:solidFill>
            <a:ln>
              <a:solidFill>
                <a:schemeClr val="bg2">
                  <a:lumMod val="75000"/>
                </a:schemeClr>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i="1" dirty="0">
                  <a:solidFill>
                    <a:schemeClr val="tx1"/>
                  </a:solidFill>
                  <a:latin typeface="+mn-lt"/>
                  <a:ea typeface="+mn-ea"/>
                  <a:cs typeface="+mn-cs"/>
                </a:rPr>
                <a:t>mxEven</a:t>
              </a:r>
              <a:r>
                <a:rPr lang="en-US" sz="1200" b="1" dirty="0">
                  <a:solidFill>
                    <a:schemeClr val="tx1"/>
                  </a:solidFill>
                  <a:latin typeface="+mn-lt"/>
                  <a:ea typeface="+mn-ea"/>
                  <a:cs typeface="+mn-cs"/>
                </a:rPr>
                <a:t> point moving average is symmetric</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B3F52202-DEA2-40A1-81DD-2E31ADD2AA63}"/>
                    </a:ext>
                  </a:extLst>
                </p:cNvPr>
                <p:cNvSpPr txBox="1"/>
                <p:nvPr/>
              </p:nvSpPr>
              <p:spPr>
                <a:xfrm>
                  <a:off x="4597165" y="5572428"/>
                  <a:ext cx="4773847" cy="32252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d>
                          <m:dPr>
                            <m:begChr m:val="["/>
                            <m:endChr m:val="]"/>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4</m:t>
                                </m:r>
                              </m:den>
                            </m:f>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𝑡</m:t>
                                    </m:r>
                                    <m:r>
                                      <a:rPr lang="en-US" i="1">
                                        <a:latin typeface="Cambria Math" panose="02040503050406030204" pitchFamily="18" charset="0"/>
                                      </a:rPr>
                                      <m:t>−2</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𝑡</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𝑡</m:t>
                                    </m:r>
                                    <m:r>
                                      <a:rPr lang="en-US" i="1">
                                        <a:latin typeface="Cambria Math" panose="02040503050406030204" pitchFamily="18" charset="0"/>
                                      </a:rPr>
                                      <m:t>+1</m:t>
                                    </m:r>
                                  </m:sub>
                                </m:sSub>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4</m:t>
                                </m:r>
                              </m:den>
                            </m:f>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𝑡</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𝑡</m:t>
                                    </m:r>
                                    <m:r>
                                      <a:rPr lang="en-US" i="1">
                                        <a:latin typeface="Cambria Math" panose="02040503050406030204" pitchFamily="18" charset="0"/>
                                      </a:rPr>
                                      <m:t>+2</m:t>
                                    </m:r>
                                  </m:sub>
                                </m:sSub>
                              </m:e>
                            </m:d>
                            <m:r>
                              <m:rPr>
                                <m:nor/>
                              </m:rPr>
                              <a:rPr lang="en-US" dirty="0"/>
                              <m:t> </m:t>
                            </m:r>
                          </m:e>
                        </m:d>
                      </m:oMath>
                    </m:oMathPara>
                  </a14:m>
                  <a:endParaRPr lang="en-US" dirty="0"/>
                </a:p>
              </p:txBody>
            </p:sp>
          </mc:Choice>
          <mc:Fallback xmlns="">
            <p:sp>
              <p:nvSpPr>
                <p:cNvPr id="26" name="TextBox 25">
                  <a:extLst>
                    <a:ext uri="{FF2B5EF4-FFF2-40B4-BE49-F238E27FC236}">
                      <a16:creationId xmlns:a16="http://schemas.microsoft.com/office/drawing/2014/main" id="{B3F52202-DEA2-40A1-81DD-2E31ADD2AA63}"/>
                    </a:ext>
                  </a:extLst>
                </p:cNvPr>
                <p:cNvSpPr txBox="1">
                  <a:spLocks noRot="1" noChangeAspect="1" noMove="1" noResize="1" noEditPoints="1" noAdjustHandles="1" noChangeArrowheads="1" noChangeShapeType="1" noTextEdit="1"/>
                </p:cNvSpPr>
                <p:nvPr/>
              </p:nvSpPr>
              <p:spPr>
                <a:xfrm>
                  <a:off x="4597165" y="5572428"/>
                  <a:ext cx="4773847" cy="322524"/>
                </a:xfrm>
                <a:prstGeom prst="rect">
                  <a:avLst/>
                </a:prstGeom>
                <a:blipFill>
                  <a:blip r:embed="rId6"/>
                  <a:stretch>
                    <a:fillRect b="-113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2FD67BFA-53C7-4222-9504-9FFBFC3AD8D0}"/>
                    </a:ext>
                  </a:extLst>
                </p:cNvPr>
                <p:cNvSpPr txBox="1"/>
                <p:nvPr/>
              </p:nvSpPr>
              <p:spPr>
                <a:xfrm>
                  <a:off x="4597164" y="5990576"/>
                  <a:ext cx="4773847" cy="31803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sym typeface="Symbol" panose="05050102010706020507" pitchFamily="18" charset="2"/>
                          </a:rPr>
                          <m:t> </m:t>
                        </m:r>
                        <m:r>
                          <a:rPr lang="en-US" b="0" i="1" smtClean="0">
                            <a:latin typeface="Cambria Math" panose="02040503050406030204" pitchFamily="18" charset="0"/>
                          </a:rPr>
                          <m:t>𝑦</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8</m:t>
                            </m:r>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r>
                              <a:rPr lang="en-US" b="0" i="1" smtClean="0">
                                <a:latin typeface="Cambria Math" panose="02040503050406030204" pitchFamily="18" charset="0"/>
                              </a:rPr>
                              <m:t>−2</m:t>
                            </m:r>
                          </m:sub>
                        </m:sSub>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sub>
                        </m:sSub>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8</m:t>
                            </m:r>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r>
                              <a:rPr lang="en-US" b="0" i="1" smtClean="0">
                                <a:latin typeface="Cambria Math" panose="02040503050406030204" pitchFamily="18" charset="0"/>
                              </a:rPr>
                              <m:t>+2</m:t>
                            </m:r>
                          </m:sub>
                        </m:sSub>
                      </m:oMath>
                    </m:oMathPara>
                  </a14:m>
                  <a:endParaRPr lang="en-US" dirty="0"/>
                </a:p>
              </p:txBody>
            </p:sp>
          </mc:Choice>
          <mc:Fallback xmlns="">
            <p:sp>
              <p:nvSpPr>
                <p:cNvPr id="27" name="TextBox 26">
                  <a:extLst>
                    <a:ext uri="{FF2B5EF4-FFF2-40B4-BE49-F238E27FC236}">
                      <a16:creationId xmlns:a16="http://schemas.microsoft.com/office/drawing/2014/main" id="{2FD67BFA-53C7-4222-9504-9FFBFC3AD8D0}"/>
                    </a:ext>
                  </a:extLst>
                </p:cNvPr>
                <p:cNvSpPr txBox="1">
                  <a:spLocks noRot="1" noChangeAspect="1" noMove="1" noResize="1" noEditPoints="1" noAdjustHandles="1" noChangeArrowheads="1" noChangeShapeType="1" noTextEdit="1"/>
                </p:cNvSpPr>
                <p:nvPr/>
              </p:nvSpPr>
              <p:spPr>
                <a:xfrm>
                  <a:off x="4597164" y="5990576"/>
                  <a:ext cx="4773847" cy="318036"/>
                </a:xfrm>
                <a:prstGeom prst="rect">
                  <a:avLst/>
                </a:prstGeom>
                <a:blipFill>
                  <a:blip r:embed="rId7"/>
                  <a:stretch>
                    <a:fillRect b="-11321"/>
                  </a:stretch>
                </a:blipFill>
              </p:spPr>
              <p:txBody>
                <a:bodyPr/>
                <a:lstStyle/>
                <a:p>
                  <a:r>
                    <a:rPr lang="en-US">
                      <a:noFill/>
                    </a:rPr>
                    <a:t> </a:t>
                  </a:r>
                </a:p>
              </p:txBody>
            </p:sp>
          </mc:Fallback>
        </mc:AlternateContent>
      </p:grpSp>
      <p:grpSp>
        <p:nvGrpSpPr>
          <p:cNvPr id="36" name="Group 35">
            <a:extLst>
              <a:ext uri="{FF2B5EF4-FFF2-40B4-BE49-F238E27FC236}">
                <a16:creationId xmlns:a16="http://schemas.microsoft.com/office/drawing/2014/main" id="{080CABD9-D924-40FA-BEB0-C3195B404D65}"/>
              </a:ext>
            </a:extLst>
          </p:cNvPr>
          <p:cNvGrpSpPr/>
          <p:nvPr/>
        </p:nvGrpSpPr>
        <p:grpSpPr>
          <a:xfrm>
            <a:off x="515048" y="5923151"/>
            <a:ext cx="8867776" cy="609207"/>
            <a:chOff x="365124" y="5823310"/>
            <a:chExt cx="8867776" cy="609207"/>
          </a:xfrm>
        </p:grpSpPr>
        <p:sp>
          <p:nvSpPr>
            <p:cNvPr id="32" name="Rectangle 31">
              <a:extLst>
                <a:ext uri="{FF2B5EF4-FFF2-40B4-BE49-F238E27FC236}">
                  <a16:creationId xmlns:a16="http://schemas.microsoft.com/office/drawing/2014/main" id="{D56B8E39-3A74-4F6A-8D4A-42AD3E43F969}"/>
                </a:ext>
              </a:extLst>
            </p:cNvPr>
            <p:cNvSpPr/>
            <p:nvPr/>
          </p:nvSpPr>
          <p:spPr bwMode="auto">
            <a:xfrm>
              <a:off x="365124" y="5823310"/>
              <a:ext cx="8867776" cy="609207"/>
            </a:xfrm>
            <a:prstGeom prst="rect">
              <a:avLst/>
            </a:prstGeom>
            <a:solidFill>
              <a:srgbClr val="CBD3D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latin typeface="+mn-lt"/>
                  <a:ea typeface="+mn-ea"/>
                  <a:cs typeface="+mn-cs"/>
                </a:rPr>
                <a:t>Techniques typically used for time series decomposition</a:t>
              </a:r>
            </a:p>
          </p:txBody>
        </p:sp>
        <p:sp>
          <p:nvSpPr>
            <p:cNvPr id="33" name="Rectangle: Rounded Corners 32">
              <a:extLst>
                <a:ext uri="{FF2B5EF4-FFF2-40B4-BE49-F238E27FC236}">
                  <a16:creationId xmlns:a16="http://schemas.microsoft.com/office/drawing/2014/main" id="{BFE87679-64C9-4C30-9066-A3E02EB17BF8}"/>
                </a:ext>
              </a:extLst>
            </p:cNvPr>
            <p:cNvSpPr/>
            <p:nvPr/>
          </p:nvSpPr>
          <p:spPr bwMode="auto">
            <a:xfrm>
              <a:off x="455612" y="6073684"/>
              <a:ext cx="2590800" cy="304800"/>
            </a:xfrm>
            <a:prstGeom prst="roundRect">
              <a:avLst/>
            </a:prstGeom>
            <a:solidFill>
              <a:srgbClr val="666666"/>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bg1"/>
                  </a:solidFill>
                  <a:latin typeface="+mn-lt"/>
                  <a:ea typeface="+mn-ea"/>
                  <a:cs typeface="+mn-cs"/>
                </a:rPr>
                <a:t>X11 Decomposition</a:t>
              </a:r>
            </a:p>
          </p:txBody>
        </p:sp>
        <p:sp>
          <p:nvSpPr>
            <p:cNvPr id="34" name="Rectangle: Rounded Corners 33">
              <a:extLst>
                <a:ext uri="{FF2B5EF4-FFF2-40B4-BE49-F238E27FC236}">
                  <a16:creationId xmlns:a16="http://schemas.microsoft.com/office/drawing/2014/main" id="{EA384B26-399F-49A9-817C-923DC3A0D20D}"/>
                </a:ext>
              </a:extLst>
            </p:cNvPr>
            <p:cNvSpPr/>
            <p:nvPr/>
          </p:nvSpPr>
          <p:spPr bwMode="auto">
            <a:xfrm>
              <a:off x="3503612" y="6073684"/>
              <a:ext cx="2590800" cy="304800"/>
            </a:xfrm>
            <a:prstGeom prst="roundRect">
              <a:avLst/>
            </a:prstGeom>
            <a:solidFill>
              <a:srgbClr val="666666"/>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bg1"/>
                  </a:solidFill>
                  <a:latin typeface="+mn-lt"/>
                  <a:ea typeface="+mn-ea"/>
                  <a:cs typeface="+mn-cs"/>
                </a:rPr>
                <a:t>SEATS Decomposition</a:t>
              </a:r>
            </a:p>
          </p:txBody>
        </p:sp>
        <p:sp>
          <p:nvSpPr>
            <p:cNvPr id="35" name="Rectangle: Rounded Corners 34">
              <a:extLst>
                <a:ext uri="{FF2B5EF4-FFF2-40B4-BE49-F238E27FC236}">
                  <a16:creationId xmlns:a16="http://schemas.microsoft.com/office/drawing/2014/main" id="{D8046D53-B416-4863-ADC2-ACD0040092AC}"/>
                </a:ext>
              </a:extLst>
            </p:cNvPr>
            <p:cNvSpPr/>
            <p:nvPr/>
          </p:nvSpPr>
          <p:spPr bwMode="auto">
            <a:xfrm>
              <a:off x="6551612" y="6073684"/>
              <a:ext cx="2590800" cy="304800"/>
            </a:xfrm>
            <a:prstGeom prst="roundRect">
              <a:avLst/>
            </a:prstGeom>
            <a:solidFill>
              <a:srgbClr val="666666"/>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bg1"/>
                  </a:solidFill>
                  <a:latin typeface="+mn-lt"/>
                  <a:ea typeface="+mn-ea"/>
                  <a:cs typeface="+mn-cs"/>
                </a:rPr>
                <a:t>STL Decomposition</a:t>
              </a:r>
            </a:p>
          </p:txBody>
        </p:sp>
      </p:grpSp>
    </p:spTree>
    <p:extLst>
      <p:ext uri="{BB962C8B-B14F-4D97-AF65-F5344CB8AC3E}">
        <p14:creationId xmlns:p14="http://schemas.microsoft.com/office/powerpoint/2010/main" val="3633314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par>
                                <p:cTn id="37" presetID="10"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500"/>
                                        <p:tgtEl>
                                          <p:spTgt spid="21"/>
                                        </p:tgtEl>
                                      </p:cBhvr>
                                    </p:animEffect>
                                  </p:childTnLst>
                                </p:cTn>
                              </p:par>
                              <p:par>
                                <p:cTn id="45" presetID="10"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fade">
                                      <p:cBhvr>
                                        <p:cTn id="5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4" grpId="0" animBg="1"/>
      <p:bldP spid="2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F4C0EC-5722-46EF-B1A2-BBFC6FDBE5A8}"/>
              </a:ext>
            </a:extLst>
          </p:cNvPr>
          <p:cNvSpPr/>
          <p:nvPr/>
        </p:nvSpPr>
        <p:spPr bwMode="auto">
          <a:xfrm>
            <a:off x="3236912" y="6629400"/>
            <a:ext cx="34290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DECISION TREE MODELING</a:t>
            </a:r>
          </a:p>
        </p:txBody>
      </p:sp>
      <p:sp>
        <p:nvSpPr>
          <p:cNvPr id="3" name="Rectangle 2">
            <a:extLst>
              <a:ext uri="{FF2B5EF4-FFF2-40B4-BE49-F238E27FC236}">
                <a16:creationId xmlns:a16="http://schemas.microsoft.com/office/drawing/2014/main" id="{F75BF6A1-AC58-47F2-80BE-1AE0C2B7385D}"/>
              </a:ext>
            </a:extLst>
          </p:cNvPr>
          <p:cNvSpPr/>
          <p:nvPr/>
        </p:nvSpPr>
        <p:spPr bwMode="auto">
          <a:xfrm>
            <a:off x="303212" y="76200"/>
            <a:ext cx="8867776" cy="1066800"/>
          </a:xfrm>
          <a:prstGeom prst="rect">
            <a:avLst/>
          </a:prstGeom>
          <a:solidFill>
            <a:srgbClr val="CBD3D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latin typeface="+mn-lt"/>
                <a:ea typeface="+mn-ea"/>
                <a:cs typeface="+mn-cs"/>
              </a:rPr>
              <a:t>BAGGING DECISION TREE</a:t>
            </a:r>
          </a:p>
        </p:txBody>
      </p:sp>
      <p:sp>
        <p:nvSpPr>
          <p:cNvPr id="4" name="Rectangle: Rounded Corners 3">
            <a:extLst>
              <a:ext uri="{FF2B5EF4-FFF2-40B4-BE49-F238E27FC236}">
                <a16:creationId xmlns:a16="http://schemas.microsoft.com/office/drawing/2014/main" id="{742C46E3-4FC3-46D4-9B67-E796A5A0465B}"/>
              </a:ext>
            </a:extLst>
          </p:cNvPr>
          <p:cNvSpPr/>
          <p:nvPr/>
        </p:nvSpPr>
        <p:spPr bwMode="auto">
          <a:xfrm>
            <a:off x="531812" y="381000"/>
            <a:ext cx="8534400" cy="685799"/>
          </a:xfrm>
          <a:prstGeom prst="roundRect">
            <a:avLst/>
          </a:prstGeom>
          <a:solidFill>
            <a:srgbClr val="666666"/>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eaLnBrk="1" hangingPunct="1">
              <a:spcBef>
                <a:spcPts val="400"/>
              </a:spcBef>
              <a:spcAft>
                <a:spcPts val="400"/>
              </a:spcAft>
              <a:buClrTx/>
            </a:pPr>
            <a:r>
              <a:rPr lang="en-US" sz="1200" b="1" dirty="0">
                <a:solidFill>
                  <a:schemeClr val="bg1"/>
                </a:solidFill>
                <a:latin typeface="+mn-lt"/>
                <a:ea typeface="+mn-ea"/>
                <a:cs typeface="+mn-cs"/>
              </a:rPr>
              <a:t>Bagging same as Random Forest grows multiple trees and runs Ensembling on top of it for accurate predictions. However, bagging always considers all the variables unlike RF for splitting of the node and hence, leads to correlated trees in presence of strong predictor</a:t>
            </a:r>
          </a:p>
        </p:txBody>
      </p:sp>
      <p:pic>
        <p:nvPicPr>
          <p:cNvPr id="6" name="Picture 5">
            <a:extLst>
              <a:ext uri="{FF2B5EF4-FFF2-40B4-BE49-F238E27FC236}">
                <a16:creationId xmlns:a16="http://schemas.microsoft.com/office/drawing/2014/main" id="{90E0145D-41DA-4D68-8126-FD80E3D6BB74}"/>
              </a:ext>
            </a:extLst>
          </p:cNvPr>
          <p:cNvPicPr>
            <a:picLocks noChangeAspect="1"/>
          </p:cNvPicPr>
          <p:nvPr/>
        </p:nvPicPr>
        <p:blipFill rotWithShape="1">
          <a:blip r:embed="rId2">
            <a:extLst>
              <a:ext uri="{28A0092B-C50C-407E-A947-70E740481C1C}">
                <a14:useLocalDpi xmlns:a14="http://schemas.microsoft.com/office/drawing/2010/main" val="0"/>
              </a:ext>
            </a:extLst>
          </a:blip>
          <a:srcRect t="6399" r="5346" b="2414"/>
          <a:stretch/>
        </p:blipFill>
        <p:spPr>
          <a:xfrm>
            <a:off x="759538" y="2450240"/>
            <a:ext cx="4841458" cy="3886804"/>
          </a:xfrm>
          <a:prstGeom prst="rect">
            <a:avLst/>
          </a:prstGeom>
        </p:spPr>
      </p:pic>
      <p:sp>
        <p:nvSpPr>
          <p:cNvPr id="10" name="Rectangle 9">
            <a:extLst>
              <a:ext uri="{FF2B5EF4-FFF2-40B4-BE49-F238E27FC236}">
                <a16:creationId xmlns:a16="http://schemas.microsoft.com/office/drawing/2014/main" id="{A64BDA0A-DE8F-4406-A959-938F265986C0}"/>
              </a:ext>
            </a:extLst>
          </p:cNvPr>
          <p:cNvSpPr/>
          <p:nvPr/>
        </p:nvSpPr>
        <p:spPr bwMode="auto">
          <a:xfrm>
            <a:off x="6476309" y="1395883"/>
            <a:ext cx="2996310" cy="500746"/>
          </a:xfrm>
          <a:prstGeom prst="rect">
            <a:avLst/>
          </a:prstGeom>
          <a:solidFill>
            <a:schemeClr val="bg1">
              <a:lumMod val="95000"/>
            </a:schemeClr>
          </a:solidFill>
          <a:ln w="19050">
            <a:solidFill>
              <a:srgbClr val="00206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ts val="200"/>
              </a:spcBef>
              <a:spcAft>
                <a:spcPts val="200"/>
              </a:spcAft>
              <a:buClrTx/>
              <a:buSzTx/>
              <a:tabLst/>
            </a:pPr>
            <a:r>
              <a:rPr lang="en-US" sz="1000" b="0" dirty="0">
                <a:solidFill>
                  <a:schemeClr val="tx1"/>
                </a:solidFill>
                <a:latin typeface="+mn-lt"/>
                <a:ea typeface="+mn-ea"/>
                <a:cs typeface="+mn-cs"/>
              </a:rPr>
              <a:t>All variables are used for splitting of the node and total of 500 trees were grown</a:t>
            </a:r>
          </a:p>
        </p:txBody>
      </p:sp>
      <p:pic>
        <p:nvPicPr>
          <p:cNvPr id="11" name="Picture 10">
            <a:extLst>
              <a:ext uri="{FF2B5EF4-FFF2-40B4-BE49-F238E27FC236}">
                <a16:creationId xmlns:a16="http://schemas.microsoft.com/office/drawing/2014/main" id="{1136BC8F-D194-4044-B932-70CA1CDA54A0}"/>
              </a:ext>
            </a:extLst>
          </p:cNvPr>
          <p:cNvPicPr>
            <a:picLocks noChangeAspect="1"/>
          </p:cNvPicPr>
          <p:nvPr/>
        </p:nvPicPr>
        <p:blipFill>
          <a:blip r:embed="rId3"/>
          <a:stretch>
            <a:fillRect/>
          </a:stretch>
        </p:blipFill>
        <p:spPr>
          <a:xfrm>
            <a:off x="189417" y="1233959"/>
            <a:ext cx="5981700" cy="923925"/>
          </a:xfrm>
          <a:prstGeom prst="rect">
            <a:avLst/>
          </a:prstGeom>
        </p:spPr>
      </p:pic>
      <p:sp>
        <p:nvSpPr>
          <p:cNvPr id="12" name="Rectangle: Rounded Corners 11">
            <a:extLst>
              <a:ext uri="{FF2B5EF4-FFF2-40B4-BE49-F238E27FC236}">
                <a16:creationId xmlns:a16="http://schemas.microsoft.com/office/drawing/2014/main" id="{3FFB14C4-EEF6-40FC-B1BF-C97737AB0644}"/>
              </a:ext>
            </a:extLst>
          </p:cNvPr>
          <p:cNvSpPr/>
          <p:nvPr/>
        </p:nvSpPr>
        <p:spPr bwMode="auto">
          <a:xfrm>
            <a:off x="6183764" y="2308610"/>
            <a:ext cx="3581400" cy="778800"/>
          </a:xfrm>
          <a:prstGeom prst="roundRect">
            <a:avLst>
              <a:gd name="adj" fmla="val 2758"/>
            </a:avLst>
          </a:prstGeom>
          <a:solidFill>
            <a:schemeClr val="bg1"/>
          </a:solidFill>
          <a:ln w="19050">
            <a:solidFill>
              <a:srgbClr val="666666"/>
            </a:solidFill>
            <a:prstDash val="sysDash"/>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b="1" dirty="0">
                <a:solidFill>
                  <a:schemeClr val="tx1"/>
                </a:solidFill>
                <a:latin typeface="+mn-lt"/>
                <a:ea typeface="+mn-ea"/>
                <a:cs typeface="+mn-cs"/>
              </a:rPr>
              <a:t>Accuracy Metrics (500 Trees)</a:t>
            </a:r>
          </a:p>
        </p:txBody>
      </p:sp>
      <p:graphicFrame>
        <p:nvGraphicFramePr>
          <p:cNvPr id="13" name="Table 12">
            <a:extLst>
              <a:ext uri="{FF2B5EF4-FFF2-40B4-BE49-F238E27FC236}">
                <a16:creationId xmlns:a16="http://schemas.microsoft.com/office/drawing/2014/main" id="{A18C19A9-021E-4D3E-8FB0-D0CA7E259AEE}"/>
              </a:ext>
            </a:extLst>
          </p:cNvPr>
          <p:cNvGraphicFramePr>
            <a:graphicFrameLocks noGrp="1"/>
          </p:cNvGraphicFramePr>
          <p:nvPr>
            <p:extLst>
              <p:ext uri="{D42A27DB-BD31-4B8C-83A1-F6EECF244321}">
                <p14:modId xmlns:p14="http://schemas.microsoft.com/office/powerpoint/2010/main" val="1225349184"/>
              </p:ext>
            </p:extLst>
          </p:nvPr>
        </p:nvGraphicFramePr>
        <p:xfrm>
          <a:off x="6259964" y="2579132"/>
          <a:ext cx="3429000" cy="446702"/>
        </p:xfrm>
        <a:graphic>
          <a:graphicData uri="http://schemas.openxmlformats.org/drawingml/2006/table">
            <a:tbl>
              <a:tblPr>
                <a:tableStyleId>{2D5ABB26-0587-4C30-8999-92F81FD0307C}</a:tableStyleId>
              </a:tblPr>
              <a:tblGrid>
                <a:gridCol w="685800">
                  <a:extLst>
                    <a:ext uri="{9D8B030D-6E8A-4147-A177-3AD203B41FA5}">
                      <a16:colId xmlns:a16="http://schemas.microsoft.com/office/drawing/2014/main" val="2083503728"/>
                    </a:ext>
                  </a:extLst>
                </a:gridCol>
                <a:gridCol w="685800">
                  <a:extLst>
                    <a:ext uri="{9D8B030D-6E8A-4147-A177-3AD203B41FA5}">
                      <a16:colId xmlns:a16="http://schemas.microsoft.com/office/drawing/2014/main" val="2448717516"/>
                    </a:ext>
                  </a:extLst>
                </a:gridCol>
                <a:gridCol w="685800">
                  <a:extLst>
                    <a:ext uri="{9D8B030D-6E8A-4147-A177-3AD203B41FA5}">
                      <a16:colId xmlns:a16="http://schemas.microsoft.com/office/drawing/2014/main" val="2311788029"/>
                    </a:ext>
                  </a:extLst>
                </a:gridCol>
                <a:gridCol w="685800">
                  <a:extLst>
                    <a:ext uri="{9D8B030D-6E8A-4147-A177-3AD203B41FA5}">
                      <a16:colId xmlns:a16="http://schemas.microsoft.com/office/drawing/2014/main" val="1163043846"/>
                    </a:ext>
                  </a:extLst>
                </a:gridCol>
                <a:gridCol w="685800">
                  <a:extLst>
                    <a:ext uri="{9D8B030D-6E8A-4147-A177-3AD203B41FA5}">
                      <a16:colId xmlns:a16="http://schemas.microsoft.com/office/drawing/2014/main" val="3712295715"/>
                    </a:ext>
                  </a:extLst>
                </a:gridCol>
              </a:tblGrid>
              <a:tr h="223351">
                <a:tc>
                  <a:txBody>
                    <a:bodyPr/>
                    <a:lstStyle/>
                    <a:p>
                      <a:pPr algn="ctr" fontAlgn="b"/>
                      <a:r>
                        <a:rPr lang="en-US" sz="1000" b="1" u="none" strike="noStrike" dirty="0">
                          <a:effectLst/>
                        </a:rPr>
                        <a:t>ME</a:t>
                      </a:r>
                      <a:endParaRPr lang="en-US" sz="1000" b="1" i="0" u="none" strike="noStrike" dirty="0">
                        <a:solidFill>
                          <a:srgbClr val="000000"/>
                        </a:solidFill>
                        <a:effectLst/>
                        <a:latin typeface="Arial" panose="020B0604020202020204" pitchFamily="34" charset="0"/>
                      </a:endParaRPr>
                    </a:p>
                  </a:txBody>
                  <a:tcPr marL="9525" marR="9525" marT="9525" marB="0" anchor="ctr">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chemeClr val="bg1">
                        <a:lumMod val="95000"/>
                      </a:schemeClr>
                    </a:solidFill>
                  </a:tcPr>
                </a:tc>
                <a:tc>
                  <a:txBody>
                    <a:bodyPr/>
                    <a:lstStyle/>
                    <a:p>
                      <a:pPr algn="ctr" fontAlgn="b"/>
                      <a:r>
                        <a:rPr lang="en-US" sz="1000" b="1" u="none" strike="noStrike" dirty="0">
                          <a:effectLst/>
                        </a:rPr>
                        <a:t>RMSE</a:t>
                      </a:r>
                      <a:endParaRPr lang="en-US" sz="1000" b="1" i="0" u="none" strike="noStrike" dirty="0">
                        <a:solidFill>
                          <a:srgbClr val="000000"/>
                        </a:solidFill>
                        <a:effectLst/>
                        <a:latin typeface="Arial" panose="020B060402020202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chemeClr val="bg1">
                        <a:lumMod val="95000"/>
                      </a:schemeClr>
                    </a:solidFill>
                  </a:tcPr>
                </a:tc>
                <a:tc>
                  <a:txBody>
                    <a:bodyPr/>
                    <a:lstStyle/>
                    <a:p>
                      <a:pPr algn="ctr" fontAlgn="b"/>
                      <a:r>
                        <a:rPr lang="en-US" sz="1000" b="1" u="none" strike="noStrike" dirty="0">
                          <a:effectLst/>
                        </a:rPr>
                        <a:t>MAE</a:t>
                      </a:r>
                      <a:endParaRPr lang="en-US" sz="1000" b="1" i="0" u="none" strike="noStrike" dirty="0">
                        <a:solidFill>
                          <a:srgbClr val="000000"/>
                        </a:solidFill>
                        <a:effectLst/>
                        <a:latin typeface="Arial" panose="020B060402020202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chemeClr val="bg1">
                        <a:lumMod val="95000"/>
                      </a:schemeClr>
                    </a:solidFill>
                  </a:tcPr>
                </a:tc>
                <a:tc>
                  <a:txBody>
                    <a:bodyPr/>
                    <a:lstStyle/>
                    <a:p>
                      <a:pPr algn="ctr" fontAlgn="b"/>
                      <a:r>
                        <a:rPr lang="en-US" sz="1000" b="1" u="none" strike="noStrike" dirty="0">
                          <a:effectLst/>
                        </a:rPr>
                        <a:t>MPE</a:t>
                      </a:r>
                      <a:endParaRPr lang="en-US" sz="1000" b="1" i="0" u="none" strike="noStrike" dirty="0">
                        <a:solidFill>
                          <a:srgbClr val="000000"/>
                        </a:solidFill>
                        <a:effectLst/>
                        <a:latin typeface="Arial" panose="020B060402020202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chemeClr val="bg1">
                        <a:lumMod val="95000"/>
                      </a:schemeClr>
                    </a:solidFill>
                  </a:tcPr>
                </a:tc>
                <a:tc>
                  <a:txBody>
                    <a:bodyPr/>
                    <a:lstStyle/>
                    <a:p>
                      <a:pPr algn="ctr" fontAlgn="b"/>
                      <a:r>
                        <a:rPr lang="en-US" sz="1000" b="1" u="none" strike="noStrike" dirty="0">
                          <a:effectLst/>
                        </a:rPr>
                        <a:t>MAPE</a:t>
                      </a:r>
                      <a:endParaRPr lang="en-US" sz="1000" b="1" i="0" u="none" strike="noStrike" dirty="0">
                        <a:solidFill>
                          <a:srgbClr val="000000"/>
                        </a:solidFill>
                        <a:effectLst/>
                        <a:latin typeface="Arial" panose="020B0604020202020204" pitchFamily="34" charset="0"/>
                      </a:endParaRPr>
                    </a:p>
                  </a:txBody>
                  <a:tcPr marL="9525" marR="9525" marT="9525" marB="0" anchor="ctr">
                    <a:lnL w="28575" cap="flat" cmpd="sng" algn="ctr">
                      <a:solidFill>
                        <a:schemeClr val="bg1"/>
                      </a:solidFill>
                      <a:prstDash val="solid"/>
                      <a:round/>
                      <a:headEnd type="none" w="med" len="med"/>
                      <a:tailEnd type="none" w="med" len="med"/>
                    </a:lnL>
                    <a:lnB w="28575" cap="flat" cmpd="sng" algn="ctr">
                      <a:solidFill>
                        <a:srgbClr val="0070C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53431904"/>
                  </a:ext>
                </a:extLst>
              </a:tr>
              <a:tr h="223351">
                <a:tc>
                  <a:txBody>
                    <a:bodyPr/>
                    <a:lstStyle/>
                    <a:p>
                      <a:pPr algn="ctr" fontAlgn="b"/>
                      <a:r>
                        <a:rPr lang="en-US" sz="1000" b="0" i="0" u="none" strike="noStrike" dirty="0">
                          <a:solidFill>
                            <a:srgbClr val="000000"/>
                          </a:solidFill>
                          <a:effectLst/>
                          <a:latin typeface="Arial" panose="020B0604020202020204" pitchFamily="34" charset="0"/>
                        </a:rPr>
                        <a:t>1.077</a:t>
                      </a:r>
                    </a:p>
                  </a:txBody>
                  <a:tcPr marL="9525" marR="9525" marT="9525" marB="0" anchor="ctr">
                    <a:lnT w="28575" cap="flat" cmpd="sng" algn="ctr">
                      <a:solidFill>
                        <a:srgbClr val="0070C0"/>
                      </a:solidFill>
                      <a:prstDash val="solid"/>
                      <a:round/>
                      <a:headEnd type="none" w="med" len="med"/>
                      <a:tailEnd type="none" w="med" len="med"/>
                    </a:lnT>
                  </a:tcPr>
                </a:tc>
                <a:tc>
                  <a:txBody>
                    <a:bodyPr/>
                    <a:lstStyle/>
                    <a:p>
                      <a:pPr algn="ctr" fontAlgn="b"/>
                      <a:r>
                        <a:rPr lang="en-US" sz="1000" b="0" i="0" u="none" strike="noStrike" dirty="0">
                          <a:solidFill>
                            <a:srgbClr val="000000"/>
                          </a:solidFill>
                          <a:effectLst/>
                          <a:latin typeface="Arial" panose="020B0604020202020204" pitchFamily="34" charset="0"/>
                        </a:rPr>
                        <a:t>6.9226</a:t>
                      </a:r>
                    </a:p>
                  </a:txBody>
                  <a:tcPr marL="9525" marR="9525" marT="9525" marB="0" anchor="ctr">
                    <a:lnT w="28575" cap="flat" cmpd="sng" algn="ctr">
                      <a:solidFill>
                        <a:srgbClr val="0070C0"/>
                      </a:solidFill>
                      <a:prstDash val="solid"/>
                      <a:round/>
                      <a:headEnd type="none" w="med" len="med"/>
                      <a:tailEnd type="none" w="med" len="med"/>
                    </a:lnT>
                  </a:tcPr>
                </a:tc>
                <a:tc>
                  <a:txBody>
                    <a:bodyPr/>
                    <a:lstStyle/>
                    <a:p>
                      <a:pPr algn="ctr" fontAlgn="b"/>
                      <a:r>
                        <a:rPr lang="en-US" sz="1000" b="0" i="0" u="none" strike="noStrike" dirty="0">
                          <a:solidFill>
                            <a:srgbClr val="000000"/>
                          </a:solidFill>
                          <a:effectLst/>
                          <a:latin typeface="Arial" panose="020B0604020202020204" pitchFamily="34" charset="0"/>
                        </a:rPr>
                        <a:t>4.3586</a:t>
                      </a:r>
                    </a:p>
                  </a:txBody>
                  <a:tcPr marL="9525" marR="9525" marT="9525" marB="0" anchor="ctr">
                    <a:lnT w="28575" cap="flat" cmpd="sng" algn="ctr">
                      <a:solidFill>
                        <a:srgbClr val="0070C0"/>
                      </a:solidFill>
                      <a:prstDash val="solid"/>
                      <a:round/>
                      <a:headEnd type="none" w="med" len="med"/>
                      <a:tailEnd type="none" w="med" len="med"/>
                    </a:lnT>
                  </a:tcPr>
                </a:tc>
                <a:tc>
                  <a:txBody>
                    <a:bodyPr/>
                    <a:lstStyle/>
                    <a:p>
                      <a:pPr algn="ctr" fontAlgn="b"/>
                      <a:r>
                        <a:rPr lang="en-US" sz="1000" u="none" strike="noStrike" dirty="0">
                          <a:effectLst/>
                        </a:rPr>
                        <a:t>-3.1309</a:t>
                      </a:r>
                      <a:endParaRPr lang="en-US" sz="1000" b="0" i="0" u="none" strike="noStrike" dirty="0">
                        <a:solidFill>
                          <a:srgbClr val="000000"/>
                        </a:solidFill>
                        <a:effectLst/>
                        <a:latin typeface="Arial" panose="020B0604020202020204" pitchFamily="34" charset="0"/>
                      </a:endParaRPr>
                    </a:p>
                  </a:txBody>
                  <a:tcPr marL="9525" marR="9525" marT="9525" marB="0" anchor="ctr">
                    <a:lnT w="28575" cap="flat" cmpd="sng" algn="ctr">
                      <a:solidFill>
                        <a:srgbClr val="0070C0"/>
                      </a:solidFill>
                      <a:prstDash val="solid"/>
                      <a:round/>
                      <a:headEnd type="none" w="med" len="med"/>
                      <a:tailEnd type="none" w="med" len="med"/>
                    </a:lnT>
                  </a:tcPr>
                </a:tc>
                <a:tc>
                  <a:txBody>
                    <a:bodyPr/>
                    <a:lstStyle/>
                    <a:p>
                      <a:pPr algn="ctr" fontAlgn="b"/>
                      <a:r>
                        <a:rPr lang="en-US" sz="1000" u="none" strike="noStrike" dirty="0">
                          <a:effectLst/>
                        </a:rPr>
                        <a:t>20.0444</a:t>
                      </a:r>
                      <a:endParaRPr lang="en-US" sz="1000" b="0" i="0" u="none" strike="noStrike" dirty="0">
                        <a:solidFill>
                          <a:srgbClr val="000000"/>
                        </a:solidFill>
                        <a:effectLst/>
                        <a:latin typeface="Arial" panose="020B0604020202020204" pitchFamily="34" charset="0"/>
                      </a:endParaRPr>
                    </a:p>
                  </a:txBody>
                  <a:tcPr marL="9525" marR="9525" marT="9525" marB="0" anchor="ctr">
                    <a:lnT w="28575" cap="flat" cmpd="sng" algn="ctr">
                      <a:solidFill>
                        <a:srgbClr val="0070C0"/>
                      </a:solidFill>
                      <a:prstDash val="solid"/>
                      <a:round/>
                      <a:headEnd type="none" w="med" len="med"/>
                      <a:tailEnd type="none" w="med" len="med"/>
                    </a:lnT>
                  </a:tcPr>
                </a:tc>
                <a:extLst>
                  <a:ext uri="{0D108BD9-81ED-4DB2-BD59-A6C34878D82A}">
                    <a16:rowId xmlns:a16="http://schemas.microsoft.com/office/drawing/2014/main" val="1289420995"/>
                  </a:ext>
                </a:extLst>
              </a:tr>
            </a:tbl>
          </a:graphicData>
        </a:graphic>
      </p:graphicFrame>
      <p:sp>
        <p:nvSpPr>
          <p:cNvPr id="14" name="Rectangle 13">
            <a:extLst>
              <a:ext uri="{FF2B5EF4-FFF2-40B4-BE49-F238E27FC236}">
                <a16:creationId xmlns:a16="http://schemas.microsoft.com/office/drawing/2014/main" id="{E4521973-C44A-44ED-88C2-98BA6728D34C}"/>
              </a:ext>
            </a:extLst>
          </p:cNvPr>
          <p:cNvSpPr/>
          <p:nvPr/>
        </p:nvSpPr>
        <p:spPr bwMode="auto">
          <a:xfrm>
            <a:off x="6475412" y="3566961"/>
            <a:ext cx="2996310" cy="500746"/>
          </a:xfrm>
          <a:prstGeom prst="rect">
            <a:avLst/>
          </a:prstGeom>
          <a:solidFill>
            <a:schemeClr val="bg1">
              <a:lumMod val="95000"/>
            </a:schemeClr>
          </a:solidFill>
          <a:ln w="19050">
            <a:solidFill>
              <a:srgbClr val="00206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ts val="200"/>
              </a:spcBef>
              <a:spcAft>
                <a:spcPts val="200"/>
              </a:spcAft>
              <a:buClrTx/>
              <a:buSzTx/>
              <a:tabLst/>
            </a:pPr>
            <a:r>
              <a:rPr lang="en-US" sz="1000" b="0" dirty="0">
                <a:solidFill>
                  <a:schemeClr val="tx1"/>
                </a:solidFill>
                <a:latin typeface="+mn-lt"/>
                <a:ea typeface="+mn-ea"/>
                <a:cs typeface="+mn-cs"/>
              </a:rPr>
              <a:t>Selecting only 350 trees as error is least for the same</a:t>
            </a:r>
          </a:p>
        </p:txBody>
      </p:sp>
      <p:sp>
        <p:nvSpPr>
          <p:cNvPr id="15" name="Rectangle: Rounded Corners 14">
            <a:extLst>
              <a:ext uri="{FF2B5EF4-FFF2-40B4-BE49-F238E27FC236}">
                <a16:creationId xmlns:a16="http://schemas.microsoft.com/office/drawing/2014/main" id="{5670038B-0DA5-48B2-8DFD-B3CF345D241B}"/>
              </a:ext>
            </a:extLst>
          </p:cNvPr>
          <p:cNvSpPr/>
          <p:nvPr/>
        </p:nvSpPr>
        <p:spPr bwMode="auto">
          <a:xfrm>
            <a:off x="6182867" y="4578416"/>
            <a:ext cx="3581400" cy="778800"/>
          </a:xfrm>
          <a:prstGeom prst="roundRect">
            <a:avLst>
              <a:gd name="adj" fmla="val 2758"/>
            </a:avLst>
          </a:prstGeom>
          <a:solidFill>
            <a:schemeClr val="bg1"/>
          </a:solidFill>
          <a:ln w="19050">
            <a:solidFill>
              <a:srgbClr val="666666"/>
            </a:solidFill>
            <a:prstDash val="sysDash"/>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b="1" dirty="0">
                <a:solidFill>
                  <a:schemeClr val="tx1"/>
                </a:solidFill>
                <a:latin typeface="+mn-lt"/>
                <a:ea typeface="+mn-ea"/>
                <a:cs typeface="+mn-cs"/>
              </a:rPr>
              <a:t>Accuracy Metrics (350 Trees)</a:t>
            </a:r>
          </a:p>
        </p:txBody>
      </p:sp>
      <p:graphicFrame>
        <p:nvGraphicFramePr>
          <p:cNvPr id="16" name="Table 15">
            <a:extLst>
              <a:ext uri="{FF2B5EF4-FFF2-40B4-BE49-F238E27FC236}">
                <a16:creationId xmlns:a16="http://schemas.microsoft.com/office/drawing/2014/main" id="{3A8059D5-E15D-4570-902C-0523F4E20FEF}"/>
              </a:ext>
            </a:extLst>
          </p:cNvPr>
          <p:cNvGraphicFramePr>
            <a:graphicFrameLocks noGrp="1"/>
          </p:cNvGraphicFramePr>
          <p:nvPr>
            <p:extLst>
              <p:ext uri="{D42A27DB-BD31-4B8C-83A1-F6EECF244321}">
                <p14:modId xmlns:p14="http://schemas.microsoft.com/office/powerpoint/2010/main" val="1387020568"/>
              </p:ext>
            </p:extLst>
          </p:nvPr>
        </p:nvGraphicFramePr>
        <p:xfrm>
          <a:off x="6259067" y="4848938"/>
          <a:ext cx="3429000" cy="446702"/>
        </p:xfrm>
        <a:graphic>
          <a:graphicData uri="http://schemas.openxmlformats.org/drawingml/2006/table">
            <a:tbl>
              <a:tblPr>
                <a:tableStyleId>{2D5ABB26-0587-4C30-8999-92F81FD0307C}</a:tableStyleId>
              </a:tblPr>
              <a:tblGrid>
                <a:gridCol w="685800">
                  <a:extLst>
                    <a:ext uri="{9D8B030D-6E8A-4147-A177-3AD203B41FA5}">
                      <a16:colId xmlns:a16="http://schemas.microsoft.com/office/drawing/2014/main" val="2083503728"/>
                    </a:ext>
                  </a:extLst>
                </a:gridCol>
                <a:gridCol w="685800">
                  <a:extLst>
                    <a:ext uri="{9D8B030D-6E8A-4147-A177-3AD203B41FA5}">
                      <a16:colId xmlns:a16="http://schemas.microsoft.com/office/drawing/2014/main" val="2448717516"/>
                    </a:ext>
                  </a:extLst>
                </a:gridCol>
                <a:gridCol w="685800">
                  <a:extLst>
                    <a:ext uri="{9D8B030D-6E8A-4147-A177-3AD203B41FA5}">
                      <a16:colId xmlns:a16="http://schemas.microsoft.com/office/drawing/2014/main" val="2311788029"/>
                    </a:ext>
                  </a:extLst>
                </a:gridCol>
                <a:gridCol w="685800">
                  <a:extLst>
                    <a:ext uri="{9D8B030D-6E8A-4147-A177-3AD203B41FA5}">
                      <a16:colId xmlns:a16="http://schemas.microsoft.com/office/drawing/2014/main" val="1163043846"/>
                    </a:ext>
                  </a:extLst>
                </a:gridCol>
                <a:gridCol w="685800">
                  <a:extLst>
                    <a:ext uri="{9D8B030D-6E8A-4147-A177-3AD203B41FA5}">
                      <a16:colId xmlns:a16="http://schemas.microsoft.com/office/drawing/2014/main" val="3712295715"/>
                    </a:ext>
                  </a:extLst>
                </a:gridCol>
              </a:tblGrid>
              <a:tr h="223351">
                <a:tc>
                  <a:txBody>
                    <a:bodyPr/>
                    <a:lstStyle/>
                    <a:p>
                      <a:pPr algn="ctr" fontAlgn="b"/>
                      <a:r>
                        <a:rPr lang="en-US" sz="1000" b="1" u="none" strike="noStrike" dirty="0">
                          <a:effectLst/>
                        </a:rPr>
                        <a:t>ME</a:t>
                      </a:r>
                      <a:endParaRPr lang="en-US" sz="1000" b="1" i="0" u="none" strike="noStrike" dirty="0">
                        <a:solidFill>
                          <a:srgbClr val="000000"/>
                        </a:solidFill>
                        <a:effectLst/>
                        <a:latin typeface="Arial" panose="020B0604020202020204" pitchFamily="34" charset="0"/>
                      </a:endParaRPr>
                    </a:p>
                  </a:txBody>
                  <a:tcPr marL="9525" marR="9525" marT="9525" marB="0" anchor="ctr">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chemeClr val="bg1">
                        <a:lumMod val="95000"/>
                      </a:schemeClr>
                    </a:solidFill>
                  </a:tcPr>
                </a:tc>
                <a:tc>
                  <a:txBody>
                    <a:bodyPr/>
                    <a:lstStyle/>
                    <a:p>
                      <a:pPr algn="ctr" fontAlgn="b"/>
                      <a:r>
                        <a:rPr lang="en-US" sz="1000" b="1" u="none" strike="noStrike" dirty="0">
                          <a:effectLst/>
                        </a:rPr>
                        <a:t>RMSE</a:t>
                      </a:r>
                      <a:endParaRPr lang="en-US" sz="1000" b="1" i="0" u="none" strike="noStrike" dirty="0">
                        <a:solidFill>
                          <a:srgbClr val="000000"/>
                        </a:solidFill>
                        <a:effectLst/>
                        <a:latin typeface="Arial" panose="020B060402020202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chemeClr val="bg1">
                        <a:lumMod val="95000"/>
                      </a:schemeClr>
                    </a:solidFill>
                  </a:tcPr>
                </a:tc>
                <a:tc>
                  <a:txBody>
                    <a:bodyPr/>
                    <a:lstStyle/>
                    <a:p>
                      <a:pPr algn="ctr" fontAlgn="b"/>
                      <a:r>
                        <a:rPr lang="en-US" sz="1000" b="1" u="none" strike="noStrike" dirty="0">
                          <a:effectLst/>
                        </a:rPr>
                        <a:t>MAE</a:t>
                      </a:r>
                      <a:endParaRPr lang="en-US" sz="1000" b="1" i="0" u="none" strike="noStrike" dirty="0">
                        <a:solidFill>
                          <a:srgbClr val="000000"/>
                        </a:solidFill>
                        <a:effectLst/>
                        <a:latin typeface="Arial" panose="020B060402020202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chemeClr val="bg1">
                        <a:lumMod val="95000"/>
                      </a:schemeClr>
                    </a:solidFill>
                  </a:tcPr>
                </a:tc>
                <a:tc>
                  <a:txBody>
                    <a:bodyPr/>
                    <a:lstStyle/>
                    <a:p>
                      <a:pPr algn="ctr" fontAlgn="b"/>
                      <a:r>
                        <a:rPr lang="en-US" sz="1000" b="1" u="none" strike="noStrike" dirty="0">
                          <a:effectLst/>
                        </a:rPr>
                        <a:t>MPE</a:t>
                      </a:r>
                      <a:endParaRPr lang="en-US" sz="1000" b="1" i="0" u="none" strike="noStrike" dirty="0">
                        <a:solidFill>
                          <a:srgbClr val="000000"/>
                        </a:solidFill>
                        <a:effectLst/>
                        <a:latin typeface="Arial" panose="020B060402020202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chemeClr val="bg1">
                        <a:lumMod val="95000"/>
                      </a:schemeClr>
                    </a:solidFill>
                  </a:tcPr>
                </a:tc>
                <a:tc>
                  <a:txBody>
                    <a:bodyPr/>
                    <a:lstStyle/>
                    <a:p>
                      <a:pPr algn="ctr" fontAlgn="b"/>
                      <a:r>
                        <a:rPr lang="en-US" sz="1000" b="1" u="none" strike="noStrike" dirty="0">
                          <a:effectLst/>
                        </a:rPr>
                        <a:t>MAPE</a:t>
                      </a:r>
                      <a:endParaRPr lang="en-US" sz="1000" b="1" i="0" u="none" strike="noStrike" dirty="0">
                        <a:solidFill>
                          <a:srgbClr val="000000"/>
                        </a:solidFill>
                        <a:effectLst/>
                        <a:latin typeface="Arial" panose="020B0604020202020204" pitchFamily="34" charset="0"/>
                      </a:endParaRPr>
                    </a:p>
                  </a:txBody>
                  <a:tcPr marL="9525" marR="9525" marT="9525" marB="0" anchor="ctr">
                    <a:lnL w="28575" cap="flat" cmpd="sng" algn="ctr">
                      <a:solidFill>
                        <a:schemeClr val="bg1"/>
                      </a:solidFill>
                      <a:prstDash val="solid"/>
                      <a:round/>
                      <a:headEnd type="none" w="med" len="med"/>
                      <a:tailEnd type="none" w="med" len="med"/>
                    </a:lnL>
                    <a:lnB w="28575" cap="flat" cmpd="sng" algn="ctr">
                      <a:solidFill>
                        <a:srgbClr val="0070C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53431904"/>
                  </a:ext>
                </a:extLst>
              </a:tr>
              <a:tr h="223351">
                <a:tc>
                  <a:txBody>
                    <a:bodyPr/>
                    <a:lstStyle/>
                    <a:p>
                      <a:pPr algn="ctr" fontAlgn="b"/>
                      <a:r>
                        <a:rPr lang="en-US" sz="1000" b="0" i="0" u="none" strike="noStrike" dirty="0">
                          <a:solidFill>
                            <a:srgbClr val="000000"/>
                          </a:solidFill>
                          <a:effectLst/>
                          <a:latin typeface="Arial" panose="020B0604020202020204" pitchFamily="34" charset="0"/>
                        </a:rPr>
                        <a:t>1.0905</a:t>
                      </a:r>
                    </a:p>
                  </a:txBody>
                  <a:tcPr marL="9525" marR="9525" marT="9525" marB="0" anchor="ctr">
                    <a:lnT w="28575" cap="flat" cmpd="sng" algn="ctr">
                      <a:solidFill>
                        <a:srgbClr val="0070C0"/>
                      </a:solidFill>
                      <a:prstDash val="solid"/>
                      <a:round/>
                      <a:headEnd type="none" w="med" len="med"/>
                      <a:tailEnd type="none" w="med" len="med"/>
                    </a:lnT>
                  </a:tcPr>
                </a:tc>
                <a:tc>
                  <a:txBody>
                    <a:bodyPr/>
                    <a:lstStyle/>
                    <a:p>
                      <a:pPr algn="ctr" fontAlgn="b"/>
                      <a:r>
                        <a:rPr lang="en-US" sz="1000" b="0" i="0" u="none" strike="noStrike" dirty="0">
                          <a:solidFill>
                            <a:srgbClr val="000000"/>
                          </a:solidFill>
                          <a:effectLst/>
                          <a:latin typeface="Arial" panose="020B0604020202020204" pitchFamily="34" charset="0"/>
                        </a:rPr>
                        <a:t>6.8926</a:t>
                      </a:r>
                    </a:p>
                  </a:txBody>
                  <a:tcPr marL="9525" marR="9525" marT="9525" marB="0" anchor="ctr">
                    <a:lnT w="28575" cap="flat" cmpd="sng" algn="ctr">
                      <a:solidFill>
                        <a:srgbClr val="0070C0"/>
                      </a:solidFill>
                      <a:prstDash val="solid"/>
                      <a:round/>
                      <a:headEnd type="none" w="med" len="med"/>
                      <a:tailEnd type="none" w="med" len="med"/>
                    </a:lnT>
                  </a:tcPr>
                </a:tc>
                <a:tc>
                  <a:txBody>
                    <a:bodyPr/>
                    <a:lstStyle/>
                    <a:p>
                      <a:pPr algn="ctr" fontAlgn="b"/>
                      <a:r>
                        <a:rPr lang="en-US" sz="1000" b="0" i="0" u="none" strike="noStrike" dirty="0">
                          <a:solidFill>
                            <a:srgbClr val="000000"/>
                          </a:solidFill>
                          <a:effectLst/>
                          <a:latin typeface="Arial" panose="020B0604020202020204" pitchFamily="34" charset="0"/>
                        </a:rPr>
                        <a:t>4.3226</a:t>
                      </a:r>
                    </a:p>
                  </a:txBody>
                  <a:tcPr marL="9525" marR="9525" marT="9525" marB="0" anchor="ctr">
                    <a:lnT w="28575" cap="flat" cmpd="sng" algn="ctr">
                      <a:solidFill>
                        <a:srgbClr val="0070C0"/>
                      </a:solidFill>
                      <a:prstDash val="solid"/>
                      <a:round/>
                      <a:headEnd type="none" w="med" len="med"/>
                      <a:tailEnd type="none" w="med" len="med"/>
                    </a:lnT>
                  </a:tcPr>
                </a:tc>
                <a:tc>
                  <a:txBody>
                    <a:bodyPr/>
                    <a:lstStyle/>
                    <a:p>
                      <a:pPr algn="ctr" fontAlgn="b"/>
                      <a:r>
                        <a:rPr lang="en-US" sz="1000" u="none" strike="noStrike" dirty="0">
                          <a:effectLst/>
                        </a:rPr>
                        <a:t>-3.1108</a:t>
                      </a:r>
                      <a:endParaRPr lang="en-US" sz="1000" b="0" i="0" u="none" strike="noStrike" dirty="0">
                        <a:solidFill>
                          <a:srgbClr val="000000"/>
                        </a:solidFill>
                        <a:effectLst/>
                        <a:latin typeface="Arial" panose="020B0604020202020204" pitchFamily="34" charset="0"/>
                      </a:endParaRPr>
                    </a:p>
                  </a:txBody>
                  <a:tcPr marL="9525" marR="9525" marT="9525" marB="0" anchor="ctr">
                    <a:lnT w="28575" cap="flat" cmpd="sng" algn="ctr">
                      <a:solidFill>
                        <a:srgbClr val="0070C0"/>
                      </a:solidFill>
                      <a:prstDash val="solid"/>
                      <a:round/>
                      <a:headEnd type="none" w="med" len="med"/>
                      <a:tailEnd type="none" w="med" len="med"/>
                    </a:lnT>
                  </a:tcPr>
                </a:tc>
                <a:tc>
                  <a:txBody>
                    <a:bodyPr/>
                    <a:lstStyle/>
                    <a:p>
                      <a:pPr algn="ctr" fontAlgn="b"/>
                      <a:r>
                        <a:rPr lang="en-US" sz="1000" u="none" strike="noStrike" dirty="0">
                          <a:effectLst/>
                        </a:rPr>
                        <a:t>19.9127</a:t>
                      </a:r>
                      <a:endParaRPr lang="en-US" sz="1000" b="0" i="0" u="none" strike="noStrike" dirty="0">
                        <a:solidFill>
                          <a:srgbClr val="000000"/>
                        </a:solidFill>
                        <a:effectLst/>
                        <a:latin typeface="Arial" panose="020B0604020202020204" pitchFamily="34" charset="0"/>
                      </a:endParaRPr>
                    </a:p>
                  </a:txBody>
                  <a:tcPr marL="9525" marR="9525" marT="9525" marB="0" anchor="ctr">
                    <a:lnT w="28575" cap="flat" cmpd="sng" algn="ctr">
                      <a:solidFill>
                        <a:srgbClr val="0070C0"/>
                      </a:solidFill>
                      <a:prstDash val="solid"/>
                      <a:round/>
                      <a:headEnd type="none" w="med" len="med"/>
                      <a:tailEnd type="none" w="med" len="med"/>
                    </a:lnT>
                  </a:tcPr>
                </a:tc>
                <a:extLst>
                  <a:ext uri="{0D108BD9-81ED-4DB2-BD59-A6C34878D82A}">
                    <a16:rowId xmlns:a16="http://schemas.microsoft.com/office/drawing/2014/main" val="1289420995"/>
                  </a:ext>
                </a:extLst>
              </a:tr>
            </a:tbl>
          </a:graphicData>
        </a:graphic>
      </p:graphicFrame>
      <p:sp>
        <p:nvSpPr>
          <p:cNvPr id="17" name="Arrow: Down 16">
            <a:extLst>
              <a:ext uri="{FF2B5EF4-FFF2-40B4-BE49-F238E27FC236}">
                <a16:creationId xmlns:a16="http://schemas.microsoft.com/office/drawing/2014/main" id="{4C67FF8F-C9F3-43BC-A879-43CBC9C3A4F9}"/>
              </a:ext>
            </a:extLst>
          </p:cNvPr>
          <p:cNvSpPr/>
          <p:nvPr/>
        </p:nvSpPr>
        <p:spPr bwMode="auto">
          <a:xfrm>
            <a:off x="7860164" y="1971992"/>
            <a:ext cx="228600" cy="261255"/>
          </a:xfrm>
          <a:prstGeom prst="downArrow">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18" name="Arrow: Down 17">
            <a:extLst>
              <a:ext uri="{FF2B5EF4-FFF2-40B4-BE49-F238E27FC236}">
                <a16:creationId xmlns:a16="http://schemas.microsoft.com/office/drawing/2014/main" id="{5D8312E7-510D-4C29-8F3F-8E21EBF7507C}"/>
              </a:ext>
            </a:extLst>
          </p:cNvPr>
          <p:cNvSpPr/>
          <p:nvPr/>
        </p:nvSpPr>
        <p:spPr bwMode="auto">
          <a:xfrm>
            <a:off x="7860164" y="3196558"/>
            <a:ext cx="228600" cy="261255"/>
          </a:xfrm>
          <a:prstGeom prst="downArrow">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19" name="Arrow: Down 18">
            <a:extLst>
              <a:ext uri="{FF2B5EF4-FFF2-40B4-BE49-F238E27FC236}">
                <a16:creationId xmlns:a16="http://schemas.microsoft.com/office/drawing/2014/main" id="{B1DEA54A-8A6D-4E03-9A1B-FD6F2706DBFC}"/>
              </a:ext>
            </a:extLst>
          </p:cNvPr>
          <p:cNvSpPr/>
          <p:nvPr/>
        </p:nvSpPr>
        <p:spPr bwMode="auto">
          <a:xfrm>
            <a:off x="7860164" y="4192434"/>
            <a:ext cx="228600" cy="261255"/>
          </a:xfrm>
          <a:prstGeom prst="downArrow">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20" name="Rectangle 19">
            <a:extLst>
              <a:ext uri="{FF2B5EF4-FFF2-40B4-BE49-F238E27FC236}">
                <a16:creationId xmlns:a16="http://schemas.microsoft.com/office/drawing/2014/main" id="{B41616D0-1AD5-43AA-A9D9-85D297EBEA55}"/>
              </a:ext>
            </a:extLst>
          </p:cNvPr>
          <p:cNvSpPr/>
          <p:nvPr/>
        </p:nvSpPr>
        <p:spPr bwMode="auto">
          <a:xfrm>
            <a:off x="6182866" y="5694322"/>
            <a:ext cx="3582297" cy="500746"/>
          </a:xfrm>
          <a:prstGeom prst="rect">
            <a:avLst/>
          </a:prstGeom>
          <a:solidFill>
            <a:srgbClr val="D8CBCB"/>
          </a:solidFill>
          <a:ln w="19050">
            <a:solidFill>
              <a:srgbClr val="80000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ts val="200"/>
              </a:spcBef>
              <a:spcAft>
                <a:spcPts val="200"/>
              </a:spcAft>
              <a:buClrTx/>
              <a:buSzTx/>
              <a:tabLst/>
            </a:pPr>
            <a:r>
              <a:rPr lang="en-US" b="1" dirty="0">
                <a:solidFill>
                  <a:schemeClr val="tx1"/>
                </a:solidFill>
              </a:rPr>
              <a:t>Forest with lesser number of trees seems to be slightly more accurate than model with 500 trees</a:t>
            </a:r>
            <a:endParaRPr lang="en-US" b="1" dirty="0">
              <a:solidFill>
                <a:schemeClr val="tx1"/>
              </a:solidFill>
              <a:latin typeface="+mn-lt"/>
              <a:ea typeface="+mn-ea"/>
              <a:cs typeface="+mn-cs"/>
            </a:endParaRPr>
          </a:p>
        </p:txBody>
      </p:sp>
    </p:spTree>
    <p:extLst>
      <p:ext uri="{BB962C8B-B14F-4D97-AF65-F5344CB8AC3E}">
        <p14:creationId xmlns:p14="http://schemas.microsoft.com/office/powerpoint/2010/main" val="520778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500"/>
                                        <p:tgtEl>
                                          <p:spTgt spid="1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2" grpId="0" animBg="1"/>
      <p:bldP spid="14" grpId="0" animBg="1"/>
      <p:bldP spid="15" grpId="0" animBg="1"/>
      <p:bldP spid="17" grpId="0" animBg="1"/>
      <p:bldP spid="18" grpId="0" animBg="1"/>
      <p:bldP spid="19" grpId="0" animBg="1"/>
      <p:bldP spid="20"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86024F-E916-4D1E-A8A4-A609423288C3}"/>
              </a:ext>
            </a:extLst>
          </p:cNvPr>
          <p:cNvSpPr/>
          <p:nvPr/>
        </p:nvSpPr>
        <p:spPr bwMode="auto">
          <a:xfrm>
            <a:off x="3236912" y="6629400"/>
            <a:ext cx="34290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DECISION TREE MODELING</a:t>
            </a:r>
          </a:p>
        </p:txBody>
      </p:sp>
      <p:sp>
        <p:nvSpPr>
          <p:cNvPr id="3" name="Rectangle 2">
            <a:extLst>
              <a:ext uri="{FF2B5EF4-FFF2-40B4-BE49-F238E27FC236}">
                <a16:creationId xmlns:a16="http://schemas.microsoft.com/office/drawing/2014/main" id="{9D3A9BB2-1BDD-4754-8AD8-B2DA17E2FBD4}"/>
              </a:ext>
            </a:extLst>
          </p:cNvPr>
          <p:cNvSpPr/>
          <p:nvPr/>
        </p:nvSpPr>
        <p:spPr bwMode="auto">
          <a:xfrm>
            <a:off x="303212" y="76200"/>
            <a:ext cx="8867776" cy="304800"/>
          </a:xfrm>
          <a:prstGeom prst="rect">
            <a:avLst/>
          </a:prstGeom>
          <a:solidFill>
            <a:srgbClr val="CBD3D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latin typeface="+mn-lt"/>
                <a:ea typeface="+mn-ea"/>
                <a:cs typeface="+mn-cs"/>
              </a:rPr>
              <a:t>RANDOM DECISION FOREST</a:t>
            </a:r>
          </a:p>
        </p:txBody>
      </p:sp>
      <p:pic>
        <p:nvPicPr>
          <p:cNvPr id="4" name="Picture 3">
            <a:extLst>
              <a:ext uri="{FF2B5EF4-FFF2-40B4-BE49-F238E27FC236}">
                <a16:creationId xmlns:a16="http://schemas.microsoft.com/office/drawing/2014/main" id="{A31DE1A0-8439-41F1-9CDA-D10DBE001FA0}"/>
              </a:ext>
            </a:extLst>
          </p:cNvPr>
          <p:cNvPicPr>
            <a:picLocks noChangeAspect="1"/>
          </p:cNvPicPr>
          <p:nvPr/>
        </p:nvPicPr>
        <p:blipFill>
          <a:blip r:embed="rId2"/>
          <a:stretch>
            <a:fillRect/>
          </a:stretch>
        </p:blipFill>
        <p:spPr>
          <a:xfrm>
            <a:off x="260349" y="685800"/>
            <a:ext cx="5953125" cy="914400"/>
          </a:xfrm>
          <a:prstGeom prst="rect">
            <a:avLst/>
          </a:prstGeom>
        </p:spPr>
      </p:pic>
      <p:pic>
        <p:nvPicPr>
          <p:cNvPr id="6" name="Picture 5">
            <a:extLst>
              <a:ext uri="{FF2B5EF4-FFF2-40B4-BE49-F238E27FC236}">
                <a16:creationId xmlns:a16="http://schemas.microsoft.com/office/drawing/2014/main" id="{8459E74B-5C6A-4246-8DD8-81B9F4AF8E14}"/>
              </a:ext>
            </a:extLst>
          </p:cNvPr>
          <p:cNvPicPr>
            <a:picLocks noChangeAspect="1"/>
          </p:cNvPicPr>
          <p:nvPr/>
        </p:nvPicPr>
        <p:blipFill rotWithShape="1">
          <a:blip r:embed="rId3">
            <a:extLst>
              <a:ext uri="{28A0092B-C50C-407E-A947-70E740481C1C}">
                <a14:useLocalDpi xmlns:a14="http://schemas.microsoft.com/office/drawing/2010/main" val="0"/>
              </a:ext>
            </a:extLst>
          </a:blip>
          <a:srcRect t="5206" r="4673" b="3606"/>
          <a:stretch/>
        </p:blipFill>
        <p:spPr>
          <a:xfrm>
            <a:off x="512562" y="1943100"/>
            <a:ext cx="5448699" cy="4343400"/>
          </a:xfrm>
          <a:prstGeom prst="rect">
            <a:avLst/>
          </a:prstGeom>
        </p:spPr>
      </p:pic>
      <p:sp>
        <p:nvSpPr>
          <p:cNvPr id="7" name="Rectangle 6">
            <a:extLst>
              <a:ext uri="{FF2B5EF4-FFF2-40B4-BE49-F238E27FC236}">
                <a16:creationId xmlns:a16="http://schemas.microsoft.com/office/drawing/2014/main" id="{5533D7A3-0103-4727-81A5-09424D28B678}"/>
              </a:ext>
            </a:extLst>
          </p:cNvPr>
          <p:cNvSpPr/>
          <p:nvPr/>
        </p:nvSpPr>
        <p:spPr bwMode="auto">
          <a:xfrm>
            <a:off x="6475860" y="747709"/>
            <a:ext cx="2996310" cy="500746"/>
          </a:xfrm>
          <a:prstGeom prst="rect">
            <a:avLst/>
          </a:prstGeom>
          <a:solidFill>
            <a:schemeClr val="bg1">
              <a:lumMod val="95000"/>
            </a:schemeClr>
          </a:solidFill>
          <a:ln w="19050">
            <a:solidFill>
              <a:srgbClr val="00206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ts val="200"/>
              </a:spcBef>
              <a:spcAft>
                <a:spcPts val="200"/>
              </a:spcAft>
              <a:buClrTx/>
              <a:buSzTx/>
              <a:tabLst/>
            </a:pPr>
            <a:r>
              <a:rPr lang="en-US" sz="1000" b="0" dirty="0">
                <a:solidFill>
                  <a:schemeClr val="tx1"/>
                </a:solidFill>
                <a:latin typeface="+mn-lt"/>
                <a:ea typeface="+mn-ea"/>
                <a:cs typeface="+mn-cs"/>
              </a:rPr>
              <a:t>Only 7 variables are used at a time for splitting of the node</a:t>
            </a:r>
          </a:p>
        </p:txBody>
      </p:sp>
      <p:sp>
        <p:nvSpPr>
          <p:cNvPr id="8" name="Rectangle: Rounded Corners 7">
            <a:extLst>
              <a:ext uri="{FF2B5EF4-FFF2-40B4-BE49-F238E27FC236}">
                <a16:creationId xmlns:a16="http://schemas.microsoft.com/office/drawing/2014/main" id="{C531BD3F-37F6-44D8-A75E-FDAC4BE9F741}"/>
              </a:ext>
            </a:extLst>
          </p:cNvPr>
          <p:cNvSpPr/>
          <p:nvPr/>
        </p:nvSpPr>
        <p:spPr bwMode="auto">
          <a:xfrm>
            <a:off x="6183315" y="1756912"/>
            <a:ext cx="3581400" cy="778800"/>
          </a:xfrm>
          <a:prstGeom prst="roundRect">
            <a:avLst>
              <a:gd name="adj" fmla="val 2758"/>
            </a:avLst>
          </a:prstGeom>
          <a:solidFill>
            <a:schemeClr val="bg1"/>
          </a:solidFill>
          <a:ln w="19050">
            <a:solidFill>
              <a:srgbClr val="666666"/>
            </a:solidFill>
            <a:prstDash val="sysDash"/>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b="1" dirty="0">
                <a:solidFill>
                  <a:schemeClr val="tx1"/>
                </a:solidFill>
                <a:latin typeface="+mn-lt"/>
                <a:ea typeface="+mn-ea"/>
                <a:cs typeface="+mn-cs"/>
              </a:rPr>
              <a:t>Accuracy Metrics (500 Trees)</a:t>
            </a:r>
          </a:p>
        </p:txBody>
      </p:sp>
      <p:graphicFrame>
        <p:nvGraphicFramePr>
          <p:cNvPr id="9" name="Table 8">
            <a:extLst>
              <a:ext uri="{FF2B5EF4-FFF2-40B4-BE49-F238E27FC236}">
                <a16:creationId xmlns:a16="http://schemas.microsoft.com/office/drawing/2014/main" id="{7CFD91BF-ADD0-4EEE-887D-D8C1F89A2710}"/>
              </a:ext>
            </a:extLst>
          </p:cNvPr>
          <p:cNvGraphicFramePr>
            <a:graphicFrameLocks noGrp="1"/>
          </p:cNvGraphicFramePr>
          <p:nvPr>
            <p:extLst>
              <p:ext uri="{D42A27DB-BD31-4B8C-83A1-F6EECF244321}">
                <p14:modId xmlns:p14="http://schemas.microsoft.com/office/powerpoint/2010/main" val="1970138829"/>
              </p:ext>
            </p:extLst>
          </p:nvPr>
        </p:nvGraphicFramePr>
        <p:xfrm>
          <a:off x="6259515" y="2023924"/>
          <a:ext cx="3429000" cy="446702"/>
        </p:xfrm>
        <a:graphic>
          <a:graphicData uri="http://schemas.openxmlformats.org/drawingml/2006/table">
            <a:tbl>
              <a:tblPr>
                <a:tableStyleId>{2D5ABB26-0587-4C30-8999-92F81FD0307C}</a:tableStyleId>
              </a:tblPr>
              <a:tblGrid>
                <a:gridCol w="685800">
                  <a:extLst>
                    <a:ext uri="{9D8B030D-6E8A-4147-A177-3AD203B41FA5}">
                      <a16:colId xmlns:a16="http://schemas.microsoft.com/office/drawing/2014/main" val="2083503728"/>
                    </a:ext>
                  </a:extLst>
                </a:gridCol>
                <a:gridCol w="685800">
                  <a:extLst>
                    <a:ext uri="{9D8B030D-6E8A-4147-A177-3AD203B41FA5}">
                      <a16:colId xmlns:a16="http://schemas.microsoft.com/office/drawing/2014/main" val="2448717516"/>
                    </a:ext>
                  </a:extLst>
                </a:gridCol>
                <a:gridCol w="685800">
                  <a:extLst>
                    <a:ext uri="{9D8B030D-6E8A-4147-A177-3AD203B41FA5}">
                      <a16:colId xmlns:a16="http://schemas.microsoft.com/office/drawing/2014/main" val="2311788029"/>
                    </a:ext>
                  </a:extLst>
                </a:gridCol>
                <a:gridCol w="685800">
                  <a:extLst>
                    <a:ext uri="{9D8B030D-6E8A-4147-A177-3AD203B41FA5}">
                      <a16:colId xmlns:a16="http://schemas.microsoft.com/office/drawing/2014/main" val="1163043846"/>
                    </a:ext>
                  </a:extLst>
                </a:gridCol>
                <a:gridCol w="685800">
                  <a:extLst>
                    <a:ext uri="{9D8B030D-6E8A-4147-A177-3AD203B41FA5}">
                      <a16:colId xmlns:a16="http://schemas.microsoft.com/office/drawing/2014/main" val="3712295715"/>
                    </a:ext>
                  </a:extLst>
                </a:gridCol>
              </a:tblGrid>
              <a:tr h="223351">
                <a:tc>
                  <a:txBody>
                    <a:bodyPr/>
                    <a:lstStyle/>
                    <a:p>
                      <a:pPr algn="ctr" fontAlgn="b"/>
                      <a:r>
                        <a:rPr lang="en-US" sz="1000" b="1" u="none" strike="noStrike" dirty="0">
                          <a:effectLst/>
                        </a:rPr>
                        <a:t>ME</a:t>
                      </a:r>
                      <a:endParaRPr lang="en-US" sz="1000" b="1" i="0" u="none" strike="noStrike" dirty="0">
                        <a:solidFill>
                          <a:srgbClr val="000000"/>
                        </a:solidFill>
                        <a:effectLst/>
                        <a:latin typeface="Arial" panose="020B0604020202020204" pitchFamily="34" charset="0"/>
                      </a:endParaRPr>
                    </a:p>
                  </a:txBody>
                  <a:tcPr marL="9525" marR="9525" marT="9525" marB="0" anchor="ctr">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chemeClr val="bg1">
                        <a:lumMod val="95000"/>
                      </a:schemeClr>
                    </a:solidFill>
                  </a:tcPr>
                </a:tc>
                <a:tc>
                  <a:txBody>
                    <a:bodyPr/>
                    <a:lstStyle/>
                    <a:p>
                      <a:pPr algn="ctr" fontAlgn="b"/>
                      <a:r>
                        <a:rPr lang="en-US" sz="1000" b="1" u="none" strike="noStrike" dirty="0">
                          <a:effectLst/>
                        </a:rPr>
                        <a:t>RMSE</a:t>
                      </a:r>
                      <a:endParaRPr lang="en-US" sz="1000" b="1" i="0" u="none" strike="noStrike" dirty="0">
                        <a:solidFill>
                          <a:srgbClr val="000000"/>
                        </a:solidFill>
                        <a:effectLst/>
                        <a:latin typeface="Arial" panose="020B060402020202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chemeClr val="bg1">
                        <a:lumMod val="95000"/>
                      </a:schemeClr>
                    </a:solidFill>
                  </a:tcPr>
                </a:tc>
                <a:tc>
                  <a:txBody>
                    <a:bodyPr/>
                    <a:lstStyle/>
                    <a:p>
                      <a:pPr algn="ctr" fontAlgn="b"/>
                      <a:r>
                        <a:rPr lang="en-US" sz="1000" b="1" u="none" strike="noStrike" dirty="0">
                          <a:effectLst/>
                        </a:rPr>
                        <a:t>MAE</a:t>
                      </a:r>
                      <a:endParaRPr lang="en-US" sz="1000" b="1" i="0" u="none" strike="noStrike" dirty="0">
                        <a:solidFill>
                          <a:srgbClr val="000000"/>
                        </a:solidFill>
                        <a:effectLst/>
                        <a:latin typeface="Arial" panose="020B060402020202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chemeClr val="bg1">
                        <a:lumMod val="95000"/>
                      </a:schemeClr>
                    </a:solidFill>
                  </a:tcPr>
                </a:tc>
                <a:tc>
                  <a:txBody>
                    <a:bodyPr/>
                    <a:lstStyle/>
                    <a:p>
                      <a:pPr algn="ctr" fontAlgn="b"/>
                      <a:r>
                        <a:rPr lang="en-US" sz="1000" b="1" u="none" strike="noStrike" dirty="0">
                          <a:effectLst/>
                        </a:rPr>
                        <a:t>MPE</a:t>
                      </a:r>
                      <a:endParaRPr lang="en-US" sz="1000" b="1" i="0" u="none" strike="noStrike" dirty="0">
                        <a:solidFill>
                          <a:srgbClr val="000000"/>
                        </a:solidFill>
                        <a:effectLst/>
                        <a:latin typeface="Arial" panose="020B060402020202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chemeClr val="bg1">
                        <a:lumMod val="95000"/>
                      </a:schemeClr>
                    </a:solidFill>
                  </a:tcPr>
                </a:tc>
                <a:tc>
                  <a:txBody>
                    <a:bodyPr/>
                    <a:lstStyle/>
                    <a:p>
                      <a:pPr algn="ctr" fontAlgn="b"/>
                      <a:r>
                        <a:rPr lang="en-US" sz="1000" b="1" u="none" strike="noStrike" dirty="0">
                          <a:effectLst/>
                        </a:rPr>
                        <a:t>MAPE</a:t>
                      </a:r>
                      <a:endParaRPr lang="en-US" sz="1000" b="1" i="0" u="none" strike="noStrike" dirty="0">
                        <a:solidFill>
                          <a:srgbClr val="000000"/>
                        </a:solidFill>
                        <a:effectLst/>
                        <a:latin typeface="Arial" panose="020B0604020202020204" pitchFamily="34" charset="0"/>
                      </a:endParaRPr>
                    </a:p>
                  </a:txBody>
                  <a:tcPr marL="9525" marR="9525" marT="9525" marB="0" anchor="ctr">
                    <a:lnL w="28575" cap="flat" cmpd="sng" algn="ctr">
                      <a:solidFill>
                        <a:schemeClr val="bg1"/>
                      </a:solidFill>
                      <a:prstDash val="solid"/>
                      <a:round/>
                      <a:headEnd type="none" w="med" len="med"/>
                      <a:tailEnd type="none" w="med" len="med"/>
                    </a:lnL>
                    <a:lnB w="28575" cap="flat" cmpd="sng" algn="ctr">
                      <a:solidFill>
                        <a:srgbClr val="0070C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53431904"/>
                  </a:ext>
                </a:extLst>
              </a:tr>
              <a:tr h="223351">
                <a:tc>
                  <a:txBody>
                    <a:bodyPr/>
                    <a:lstStyle/>
                    <a:p>
                      <a:pPr algn="ctr" fontAlgn="b"/>
                      <a:r>
                        <a:rPr lang="en-US" sz="1000" b="0" i="0" u="none" strike="noStrike" dirty="0">
                          <a:solidFill>
                            <a:srgbClr val="000000"/>
                          </a:solidFill>
                          <a:effectLst/>
                          <a:latin typeface="Arial" panose="020B0604020202020204" pitchFamily="34" charset="0"/>
                        </a:rPr>
                        <a:t>1.0102</a:t>
                      </a:r>
                    </a:p>
                  </a:txBody>
                  <a:tcPr marL="9525" marR="9525" marT="9525" marB="0" anchor="ctr">
                    <a:lnT w="28575" cap="flat" cmpd="sng" algn="ctr">
                      <a:solidFill>
                        <a:srgbClr val="0070C0"/>
                      </a:solidFill>
                      <a:prstDash val="solid"/>
                      <a:round/>
                      <a:headEnd type="none" w="med" len="med"/>
                      <a:tailEnd type="none" w="med" len="med"/>
                    </a:lnT>
                  </a:tcPr>
                </a:tc>
                <a:tc>
                  <a:txBody>
                    <a:bodyPr/>
                    <a:lstStyle/>
                    <a:p>
                      <a:pPr algn="ctr" fontAlgn="b"/>
                      <a:r>
                        <a:rPr lang="en-US" sz="1000" b="0" i="0" u="none" strike="noStrike" dirty="0">
                          <a:solidFill>
                            <a:srgbClr val="000000"/>
                          </a:solidFill>
                          <a:effectLst/>
                          <a:latin typeface="Arial" panose="020B0604020202020204" pitchFamily="34" charset="0"/>
                        </a:rPr>
                        <a:t>6.8069</a:t>
                      </a:r>
                    </a:p>
                  </a:txBody>
                  <a:tcPr marL="9525" marR="9525" marT="9525" marB="0" anchor="ctr">
                    <a:lnT w="28575" cap="flat" cmpd="sng" algn="ctr">
                      <a:solidFill>
                        <a:srgbClr val="0070C0"/>
                      </a:solidFill>
                      <a:prstDash val="solid"/>
                      <a:round/>
                      <a:headEnd type="none" w="med" len="med"/>
                      <a:tailEnd type="none" w="med" len="med"/>
                    </a:lnT>
                  </a:tcPr>
                </a:tc>
                <a:tc>
                  <a:txBody>
                    <a:bodyPr/>
                    <a:lstStyle/>
                    <a:p>
                      <a:pPr algn="ctr" fontAlgn="b"/>
                      <a:r>
                        <a:rPr lang="en-US" sz="1000" b="0" i="0" u="none" strike="noStrike" dirty="0">
                          <a:solidFill>
                            <a:srgbClr val="000000"/>
                          </a:solidFill>
                          <a:effectLst/>
                          <a:latin typeface="Arial" panose="020B0604020202020204" pitchFamily="34" charset="0"/>
                        </a:rPr>
                        <a:t>4.2983</a:t>
                      </a:r>
                    </a:p>
                  </a:txBody>
                  <a:tcPr marL="9525" marR="9525" marT="9525" marB="0" anchor="ctr">
                    <a:lnT w="28575" cap="flat" cmpd="sng" algn="ctr">
                      <a:solidFill>
                        <a:srgbClr val="0070C0"/>
                      </a:solidFill>
                      <a:prstDash val="solid"/>
                      <a:round/>
                      <a:headEnd type="none" w="med" len="med"/>
                      <a:tailEnd type="none" w="med" len="med"/>
                    </a:lnT>
                  </a:tcPr>
                </a:tc>
                <a:tc>
                  <a:txBody>
                    <a:bodyPr/>
                    <a:lstStyle/>
                    <a:p>
                      <a:pPr algn="ctr" fontAlgn="b"/>
                      <a:r>
                        <a:rPr lang="en-US" sz="1000" u="none" strike="noStrike" dirty="0">
                          <a:effectLst/>
                        </a:rPr>
                        <a:t>-3.1347</a:t>
                      </a:r>
                      <a:endParaRPr lang="en-US" sz="1000" b="0" i="0" u="none" strike="noStrike" dirty="0">
                        <a:solidFill>
                          <a:srgbClr val="000000"/>
                        </a:solidFill>
                        <a:effectLst/>
                        <a:latin typeface="Arial" panose="020B0604020202020204" pitchFamily="34" charset="0"/>
                      </a:endParaRPr>
                    </a:p>
                  </a:txBody>
                  <a:tcPr marL="9525" marR="9525" marT="9525" marB="0" anchor="ctr">
                    <a:lnT w="28575" cap="flat" cmpd="sng" algn="ctr">
                      <a:solidFill>
                        <a:srgbClr val="0070C0"/>
                      </a:solidFill>
                      <a:prstDash val="solid"/>
                      <a:round/>
                      <a:headEnd type="none" w="med" len="med"/>
                      <a:tailEnd type="none" w="med" len="med"/>
                    </a:lnT>
                  </a:tcPr>
                </a:tc>
                <a:tc>
                  <a:txBody>
                    <a:bodyPr/>
                    <a:lstStyle/>
                    <a:p>
                      <a:pPr algn="ctr" fontAlgn="b"/>
                      <a:r>
                        <a:rPr lang="en-US" sz="1000" u="none" strike="noStrike" dirty="0">
                          <a:effectLst/>
                        </a:rPr>
                        <a:t>20.1347</a:t>
                      </a:r>
                      <a:endParaRPr lang="en-US" sz="1000" b="0" i="0" u="none" strike="noStrike" dirty="0">
                        <a:solidFill>
                          <a:srgbClr val="000000"/>
                        </a:solidFill>
                        <a:effectLst/>
                        <a:latin typeface="Arial" panose="020B0604020202020204" pitchFamily="34" charset="0"/>
                      </a:endParaRPr>
                    </a:p>
                  </a:txBody>
                  <a:tcPr marL="9525" marR="9525" marT="9525" marB="0" anchor="ctr">
                    <a:lnT w="28575" cap="flat" cmpd="sng" algn="ctr">
                      <a:solidFill>
                        <a:srgbClr val="0070C0"/>
                      </a:solidFill>
                      <a:prstDash val="solid"/>
                      <a:round/>
                      <a:headEnd type="none" w="med" len="med"/>
                      <a:tailEnd type="none" w="med" len="med"/>
                    </a:lnT>
                  </a:tcPr>
                </a:tc>
                <a:extLst>
                  <a:ext uri="{0D108BD9-81ED-4DB2-BD59-A6C34878D82A}">
                    <a16:rowId xmlns:a16="http://schemas.microsoft.com/office/drawing/2014/main" val="1289420995"/>
                  </a:ext>
                </a:extLst>
              </a:tr>
            </a:tbl>
          </a:graphicData>
        </a:graphic>
      </p:graphicFrame>
      <p:sp>
        <p:nvSpPr>
          <p:cNvPr id="10" name="Arrow: Down 9">
            <a:extLst>
              <a:ext uri="{FF2B5EF4-FFF2-40B4-BE49-F238E27FC236}">
                <a16:creationId xmlns:a16="http://schemas.microsoft.com/office/drawing/2014/main" id="{E05E4891-2BBB-4A4C-828E-FBC4D9681AD2}"/>
              </a:ext>
            </a:extLst>
          </p:cNvPr>
          <p:cNvSpPr/>
          <p:nvPr/>
        </p:nvSpPr>
        <p:spPr bwMode="auto">
          <a:xfrm>
            <a:off x="7859715" y="1363873"/>
            <a:ext cx="228600" cy="261255"/>
          </a:xfrm>
          <a:prstGeom prst="downArrow">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11" name="Rectangle 10">
            <a:extLst>
              <a:ext uri="{FF2B5EF4-FFF2-40B4-BE49-F238E27FC236}">
                <a16:creationId xmlns:a16="http://schemas.microsoft.com/office/drawing/2014/main" id="{E63DFE50-3C0C-4610-853E-A75DD9417CD3}"/>
              </a:ext>
            </a:extLst>
          </p:cNvPr>
          <p:cNvSpPr/>
          <p:nvPr/>
        </p:nvSpPr>
        <p:spPr bwMode="auto">
          <a:xfrm>
            <a:off x="6475860" y="3034122"/>
            <a:ext cx="2996310" cy="500746"/>
          </a:xfrm>
          <a:prstGeom prst="rect">
            <a:avLst/>
          </a:prstGeom>
          <a:solidFill>
            <a:schemeClr val="bg1">
              <a:lumMod val="95000"/>
            </a:schemeClr>
          </a:solidFill>
          <a:ln w="19050">
            <a:solidFill>
              <a:srgbClr val="00206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ts val="200"/>
              </a:spcBef>
              <a:spcAft>
                <a:spcPts val="200"/>
              </a:spcAft>
              <a:buClrTx/>
              <a:buSzTx/>
              <a:tabLst/>
            </a:pPr>
            <a:r>
              <a:rPr lang="en-US" sz="1000" b="0" dirty="0">
                <a:solidFill>
                  <a:schemeClr val="tx1"/>
                </a:solidFill>
                <a:latin typeface="+mn-lt"/>
                <a:ea typeface="+mn-ea"/>
                <a:cs typeface="+mn-cs"/>
              </a:rPr>
              <a:t>Selecting only 150 trees as error is least for the same</a:t>
            </a:r>
          </a:p>
        </p:txBody>
      </p:sp>
      <p:sp>
        <p:nvSpPr>
          <p:cNvPr id="12" name="Rectangle: Rounded Corners 11">
            <a:extLst>
              <a:ext uri="{FF2B5EF4-FFF2-40B4-BE49-F238E27FC236}">
                <a16:creationId xmlns:a16="http://schemas.microsoft.com/office/drawing/2014/main" id="{A2AE9688-A53C-4819-BB0B-ED388249EE7B}"/>
              </a:ext>
            </a:extLst>
          </p:cNvPr>
          <p:cNvSpPr/>
          <p:nvPr/>
        </p:nvSpPr>
        <p:spPr bwMode="auto">
          <a:xfrm>
            <a:off x="6183315" y="3953180"/>
            <a:ext cx="3581400" cy="778800"/>
          </a:xfrm>
          <a:prstGeom prst="roundRect">
            <a:avLst>
              <a:gd name="adj" fmla="val 2758"/>
            </a:avLst>
          </a:prstGeom>
          <a:solidFill>
            <a:schemeClr val="bg1"/>
          </a:solidFill>
          <a:ln w="19050">
            <a:solidFill>
              <a:srgbClr val="666666"/>
            </a:solidFill>
            <a:prstDash val="sysDash"/>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b="1" dirty="0">
                <a:solidFill>
                  <a:schemeClr val="tx1"/>
                </a:solidFill>
                <a:latin typeface="+mn-lt"/>
                <a:ea typeface="+mn-ea"/>
                <a:cs typeface="+mn-cs"/>
              </a:rPr>
              <a:t>Accuracy Metrics (150 Trees)</a:t>
            </a:r>
          </a:p>
        </p:txBody>
      </p:sp>
      <p:graphicFrame>
        <p:nvGraphicFramePr>
          <p:cNvPr id="13" name="Table 12">
            <a:extLst>
              <a:ext uri="{FF2B5EF4-FFF2-40B4-BE49-F238E27FC236}">
                <a16:creationId xmlns:a16="http://schemas.microsoft.com/office/drawing/2014/main" id="{DCAEA7EA-ABF3-4F30-B410-204CCA7DD65C}"/>
              </a:ext>
            </a:extLst>
          </p:cNvPr>
          <p:cNvGraphicFramePr>
            <a:graphicFrameLocks noGrp="1"/>
          </p:cNvGraphicFramePr>
          <p:nvPr>
            <p:extLst>
              <p:ext uri="{D42A27DB-BD31-4B8C-83A1-F6EECF244321}">
                <p14:modId xmlns:p14="http://schemas.microsoft.com/office/powerpoint/2010/main" val="2799696366"/>
              </p:ext>
            </p:extLst>
          </p:nvPr>
        </p:nvGraphicFramePr>
        <p:xfrm>
          <a:off x="6259515" y="4230264"/>
          <a:ext cx="3429000" cy="446702"/>
        </p:xfrm>
        <a:graphic>
          <a:graphicData uri="http://schemas.openxmlformats.org/drawingml/2006/table">
            <a:tbl>
              <a:tblPr>
                <a:tableStyleId>{2D5ABB26-0587-4C30-8999-92F81FD0307C}</a:tableStyleId>
              </a:tblPr>
              <a:tblGrid>
                <a:gridCol w="685800">
                  <a:extLst>
                    <a:ext uri="{9D8B030D-6E8A-4147-A177-3AD203B41FA5}">
                      <a16:colId xmlns:a16="http://schemas.microsoft.com/office/drawing/2014/main" val="2083503728"/>
                    </a:ext>
                  </a:extLst>
                </a:gridCol>
                <a:gridCol w="685800">
                  <a:extLst>
                    <a:ext uri="{9D8B030D-6E8A-4147-A177-3AD203B41FA5}">
                      <a16:colId xmlns:a16="http://schemas.microsoft.com/office/drawing/2014/main" val="2448717516"/>
                    </a:ext>
                  </a:extLst>
                </a:gridCol>
                <a:gridCol w="685800">
                  <a:extLst>
                    <a:ext uri="{9D8B030D-6E8A-4147-A177-3AD203B41FA5}">
                      <a16:colId xmlns:a16="http://schemas.microsoft.com/office/drawing/2014/main" val="2311788029"/>
                    </a:ext>
                  </a:extLst>
                </a:gridCol>
                <a:gridCol w="685800">
                  <a:extLst>
                    <a:ext uri="{9D8B030D-6E8A-4147-A177-3AD203B41FA5}">
                      <a16:colId xmlns:a16="http://schemas.microsoft.com/office/drawing/2014/main" val="1163043846"/>
                    </a:ext>
                  </a:extLst>
                </a:gridCol>
                <a:gridCol w="685800">
                  <a:extLst>
                    <a:ext uri="{9D8B030D-6E8A-4147-A177-3AD203B41FA5}">
                      <a16:colId xmlns:a16="http://schemas.microsoft.com/office/drawing/2014/main" val="3712295715"/>
                    </a:ext>
                  </a:extLst>
                </a:gridCol>
              </a:tblGrid>
              <a:tr h="223351">
                <a:tc>
                  <a:txBody>
                    <a:bodyPr/>
                    <a:lstStyle/>
                    <a:p>
                      <a:pPr algn="ctr" fontAlgn="b"/>
                      <a:r>
                        <a:rPr lang="en-US" sz="1000" b="1" u="none" strike="noStrike" dirty="0">
                          <a:effectLst/>
                        </a:rPr>
                        <a:t>ME</a:t>
                      </a:r>
                      <a:endParaRPr lang="en-US" sz="1000" b="1" i="0" u="none" strike="noStrike" dirty="0">
                        <a:solidFill>
                          <a:srgbClr val="000000"/>
                        </a:solidFill>
                        <a:effectLst/>
                        <a:latin typeface="Arial" panose="020B0604020202020204" pitchFamily="34" charset="0"/>
                      </a:endParaRPr>
                    </a:p>
                  </a:txBody>
                  <a:tcPr marL="9525" marR="9525" marT="9525" marB="0" anchor="ctr">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chemeClr val="bg1">
                        <a:lumMod val="95000"/>
                      </a:schemeClr>
                    </a:solidFill>
                  </a:tcPr>
                </a:tc>
                <a:tc>
                  <a:txBody>
                    <a:bodyPr/>
                    <a:lstStyle/>
                    <a:p>
                      <a:pPr algn="ctr" fontAlgn="b"/>
                      <a:r>
                        <a:rPr lang="en-US" sz="1000" b="1" u="none" strike="noStrike" dirty="0">
                          <a:effectLst/>
                        </a:rPr>
                        <a:t>RMSE</a:t>
                      </a:r>
                      <a:endParaRPr lang="en-US" sz="1000" b="1" i="0" u="none" strike="noStrike" dirty="0">
                        <a:solidFill>
                          <a:srgbClr val="000000"/>
                        </a:solidFill>
                        <a:effectLst/>
                        <a:latin typeface="Arial" panose="020B060402020202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chemeClr val="bg1">
                        <a:lumMod val="95000"/>
                      </a:schemeClr>
                    </a:solidFill>
                  </a:tcPr>
                </a:tc>
                <a:tc>
                  <a:txBody>
                    <a:bodyPr/>
                    <a:lstStyle/>
                    <a:p>
                      <a:pPr algn="ctr" fontAlgn="b"/>
                      <a:r>
                        <a:rPr lang="en-US" sz="1000" b="1" u="none" strike="noStrike" dirty="0">
                          <a:effectLst/>
                        </a:rPr>
                        <a:t>MAE</a:t>
                      </a:r>
                      <a:endParaRPr lang="en-US" sz="1000" b="1" i="0" u="none" strike="noStrike" dirty="0">
                        <a:solidFill>
                          <a:srgbClr val="000000"/>
                        </a:solidFill>
                        <a:effectLst/>
                        <a:latin typeface="Arial" panose="020B060402020202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chemeClr val="bg1">
                        <a:lumMod val="95000"/>
                      </a:schemeClr>
                    </a:solidFill>
                  </a:tcPr>
                </a:tc>
                <a:tc>
                  <a:txBody>
                    <a:bodyPr/>
                    <a:lstStyle/>
                    <a:p>
                      <a:pPr algn="ctr" fontAlgn="b"/>
                      <a:r>
                        <a:rPr lang="en-US" sz="1000" b="1" u="none" strike="noStrike" dirty="0">
                          <a:effectLst/>
                        </a:rPr>
                        <a:t>MPE</a:t>
                      </a:r>
                      <a:endParaRPr lang="en-US" sz="1000" b="1" i="0" u="none" strike="noStrike" dirty="0">
                        <a:solidFill>
                          <a:srgbClr val="000000"/>
                        </a:solidFill>
                        <a:effectLst/>
                        <a:latin typeface="Arial" panose="020B060402020202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chemeClr val="bg1">
                        <a:lumMod val="95000"/>
                      </a:schemeClr>
                    </a:solidFill>
                  </a:tcPr>
                </a:tc>
                <a:tc>
                  <a:txBody>
                    <a:bodyPr/>
                    <a:lstStyle/>
                    <a:p>
                      <a:pPr algn="ctr" fontAlgn="b"/>
                      <a:r>
                        <a:rPr lang="en-US" sz="1000" b="1" u="none" strike="noStrike" dirty="0">
                          <a:effectLst/>
                        </a:rPr>
                        <a:t>MAPE</a:t>
                      </a:r>
                      <a:endParaRPr lang="en-US" sz="1000" b="1" i="0" u="none" strike="noStrike" dirty="0">
                        <a:solidFill>
                          <a:srgbClr val="000000"/>
                        </a:solidFill>
                        <a:effectLst/>
                        <a:latin typeface="Arial" panose="020B0604020202020204" pitchFamily="34" charset="0"/>
                      </a:endParaRPr>
                    </a:p>
                  </a:txBody>
                  <a:tcPr marL="9525" marR="9525" marT="9525" marB="0" anchor="ctr">
                    <a:lnL w="28575" cap="flat" cmpd="sng" algn="ctr">
                      <a:solidFill>
                        <a:schemeClr val="bg1"/>
                      </a:solidFill>
                      <a:prstDash val="solid"/>
                      <a:round/>
                      <a:headEnd type="none" w="med" len="med"/>
                      <a:tailEnd type="none" w="med" len="med"/>
                    </a:lnL>
                    <a:lnB w="28575" cap="flat" cmpd="sng" algn="ctr">
                      <a:solidFill>
                        <a:srgbClr val="0070C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53431904"/>
                  </a:ext>
                </a:extLst>
              </a:tr>
              <a:tr h="223351">
                <a:tc>
                  <a:txBody>
                    <a:bodyPr/>
                    <a:lstStyle/>
                    <a:p>
                      <a:pPr algn="ctr" fontAlgn="b"/>
                      <a:r>
                        <a:rPr lang="en-US" sz="1000" b="0" i="0" u="none" strike="noStrike" dirty="0">
                          <a:solidFill>
                            <a:srgbClr val="000000"/>
                          </a:solidFill>
                          <a:effectLst/>
                          <a:latin typeface="Arial" panose="020B0604020202020204" pitchFamily="34" charset="0"/>
                        </a:rPr>
                        <a:t>1.0905</a:t>
                      </a:r>
                    </a:p>
                  </a:txBody>
                  <a:tcPr marL="9525" marR="9525" marT="9525" marB="0" anchor="ctr">
                    <a:lnT w="28575" cap="flat" cmpd="sng" algn="ctr">
                      <a:solidFill>
                        <a:srgbClr val="0070C0"/>
                      </a:solidFill>
                      <a:prstDash val="solid"/>
                      <a:round/>
                      <a:headEnd type="none" w="med" len="med"/>
                      <a:tailEnd type="none" w="med" len="med"/>
                    </a:lnT>
                  </a:tcPr>
                </a:tc>
                <a:tc>
                  <a:txBody>
                    <a:bodyPr/>
                    <a:lstStyle/>
                    <a:p>
                      <a:pPr algn="ctr" fontAlgn="b"/>
                      <a:r>
                        <a:rPr lang="en-US" sz="1000" b="0" i="0" u="none" strike="noStrike" dirty="0">
                          <a:solidFill>
                            <a:srgbClr val="000000"/>
                          </a:solidFill>
                          <a:effectLst/>
                          <a:latin typeface="Arial" panose="020B0604020202020204" pitchFamily="34" charset="0"/>
                        </a:rPr>
                        <a:t>6.8926</a:t>
                      </a:r>
                    </a:p>
                  </a:txBody>
                  <a:tcPr marL="9525" marR="9525" marT="9525" marB="0" anchor="ctr">
                    <a:lnT w="28575" cap="flat" cmpd="sng" algn="ctr">
                      <a:solidFill>
                        <a:srgbClr val="0070C0"/>
                      </a:solidFill>
                      <a:prstDash val="solid"/>
                      <a:round/>
                      <a:headEnd type="none" w="med" len="med"/>
                      <a:tailEnd type="none" w="med" len="med"/>
                    </a:lnT>
                  </a:tcPr>
                </a:tc>
                <a:tc>
                  <a:txBody>
                    <a:bodyPr/>
                    <a:lstStyle/>
                    <a:p>
                      <a:pPr algn="ctr" fontAlgn="b"/>
                      <a:r>
                        <a:rPr lang="en-US" sz="1000" b="0" i="0" u="none" strike="noStrike" dirty="0">
                          <a:solidFill>
                            <a:srgbClr val="000000"/>
                          </a:solidFill>
                          <a:effectLst/>
                          <a:latin typeface="Arial" panose="020B0604020202020204" pitchFamily="34" charset="0"/>
                        </a:rPr>
                        <a:t>4.3226</a:t>
                      </a:r>
                    </a:p>
                  </a:txBody>
                  <a:tcPr marL="9525" marR="9525" marT="9525" marB="0" anchor="ctr">
                    <a:lnT w="28575" cap="flat" cmpd="sng" algn="ctr">
                      <a:solidFill>
                        <a:srgbClr val="0070C0"/>
                      </a:solidFill>
                      <a:prstDash val="solid"/>
                      <a:round/>
                      <a:headEnd type="none" w="med" len="med"/>
                      <a:tailEnd type="none" w="med" len="med"/>
                    </a:lnT>
                  </a:tcPr>
                </a:tc>
                <a:tc>
                  <a:txBody>
                    <a:bodyPr/>
                    <a:lstStyle/>
                    <a:p>
                      <a:pPr algn="ctr" fontAlgn="b"/>
                      <a:r>
                        <a:rPr lang="en-US" sz="1000" u="none" strike="noStrike" dirty="0">
                          <a:effectLst/>
                        </a:rPr>
                        <a:t>-3.1108</a:t>
                      </a:r>
                      <a:endParaRPr lang="en-US" sz="1000" b="0" i="0" u="none" strike="noStrike" dirty="0">
                        <a:solidFill>
                          <a:srgbClr val="000000"/>
                        </a:solidFill>
                        <a:effectLst/>
                        <a:latin typeface="Arial" panose="020B0604020202020204" pitchFamily="34" charset="0"/>
                      </a:endParaRPr>
                    </a:p>
                  </a:txBody>
                  <a:tcPr marL="9525" marR="9525" marT="9525" marB="0" anchor="ctr">
                    <a:lnT w="28575" cap="flat" cmpd="sng" algn="ctr">
                      <a:solidFill>
                        <a:srgbClr val="0070C0"/>
                      </a:solidFill>
                      <a:prstDash val="solid"/>
                      <a:round/>
                      <a:headEnd type="none" w="med" len="med"/>
                      <a:tailEnd type="none" w="med" len="med"/>
                    </a:lnT>
                  </a:tcPr>
                </a:tc>
                <a:tc>
                  <a:txBody>
                    <a:bodyPr/>
                    <a:lstStyle/>
                    <a:p>
                      <a:pPr algn="ctr" fontAlgn="b"/>
                      <a:r>
                        <a:rPr lang="en-US" sz="1000" u="none" strike="noStrike" dirty="0">
                          <a:effectLst/>
                        </a:rPr>
                        <a:t>19.9127</a:t>
                      </a:r>
                      <a:endParaRPr lang="en-US" sz="1000" b="0" i="0" u="none" strike="noStrike" dirty="0">
                        <a:solidFill>
                          <a:srgbClr val="000000"/>
                        </a:solidFill>
                        <a:effectLst/>
                        <a:latin typeface="Arial" panose="020B0604020202020204" pitchFamily="34" charset="0"/>
                      </a:endParaRPr>
                    </a:p>
                  </a:txBody>
                  <a:tcPr marL="9525" marR="9525" marT="9525" marB="0" anchor="ctr">
                    <a:lnT w="28575" cap="flat" cmpd="sng" algn="ctr">
                      <a:solidFill>
                        <a:srgbClr val="0070C0"/>
                      </a:solidFill>
                      <a:prstDash val="solid"/>
                      <a:round/>
                      <a:headEnd type="none" w="med" len="med"/>
                      <a:tailEnd type="none" w="med" len="med"/>
                    </a:lnT>
                  </a:tcPr>
                </a:tc>
                <a:extLst>
                  <a:ext uri="{0D108BD9-81ED-4DB2-BD59-A6C34878D82A}">
                    <a16:rowId xmlns:a16="http://schemas.microsoft.com/office/drawing/2014/main" val="1289420995"/>
                  </a:ext>
                </a:extLst>
              </a:tr>
            </a:tbl>
          </a:graphicData>
        </a:graphic>
      </p:graphicFrame>
      <p:sp>
        <p:nvSpPr>
          <p:cNvPr id="14" name="Arrow: Down 13">
            <a:extLst>
              <a:ext uri="{FF2B5EF4-FFF2-40B4-BE49-F238E27FC236}">
                <a16:creationId xmlns:a16="http://schemas.microsoft.com/office/drawing/2014/main" id="{55A7FE4B-14FE-4227-AFA2-758CFB232172}"/>
              </a:ext>
            </a:extLst>
          </p:cNvPr>
          <p:cNvSpPr/>
          <p:nvPr/>
        </p:nvSpPr>
        <p:spPr bwMode="auto">
          <a:xfrm>
            <a:off x="7865387" y="2655182"/>
            <a:ext cx="228600" cy="261255"/>
          </a:xfrm>
          <a:prstGeom prst="downArrow">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15" name="Arrow: Down 14">
            <a:extLst>
              <a:ext uri="{FF2B5EF4-FFF2-40B4-BE49-F238E27FC236}">
                <a16:creationId xmlns:a16="http://schemas.microsoft.com/office/drawing/2014/main" id="{20725755-141D-4D38-8744-E3B634A5AD30}"/>
              </a:ext>
            </a:extLst>
          </p:cNvPr>
          <p:cNvSpPr/>
          <p:nvPr/>
        </p:nvSpPr>
        <p:spPr bwMode="auto">
          <a:xfrm>
            <a:off x="7859715" y="3621406"/>
            <a:ext cx="228600" cy="261255"/>
          </a:xfrm>
          <a:prstGeom prst="downArrow">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16" name="Rectangle 15">
            <a:extLst>
              <a:ext uri="{FF2B5EF4-FFF2-40B4-BE49-F238E27FC236}">
                <a16:creationId xmlns:a16="http://schemas.microsoft.com/office/drawing/2014/main" id="{0F66C971-7816-4DEB-BD2E-01437C7A0AC0}"/>
              </a:ext>
            </a:extLst>
          </p:cNvPr>
          <p:cNvSpPr/>
          <p:nvPr/>
        </p:nvSpPr>
        <p:spPr bwMode="auto">
          <a:xfrm>
            <a:off x="6183315" y="4887218"/>
            <a:ext cx="3582297" cy="1586943"/>
          </a:xfrm>
          <a:prstGeom prst="rect">
            <a:avLst/>
          </a:prstGeom>
          <a:solidFill>
            <a:srgbClr val="D8CBCB"/>
          </a:solidFill>
          <a:ln w="19050">
            <a:solidFill>
              <a:srgbClr val="80000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ts val="200"/>
              </a:spcBef>
              <a:spcAft>
                <a:spcPts val="200"/>
              </a:spcAft>
              <a:buClrTx/>
              <a:buSzTx/>
              <a:tabLst/>
            </a:pPr>
            <a:r>
              <a:rPr lang="en-US" b="1" dirty="0">
                <a:solidFill>
                  <a:schemeClr val="tx1"/>
                </a:solidFill>
              </a:rPr>
              <a:t>There are multiple parameters to control the growth of trees / forest, for e.g., minimum number of samples for splitting a node, maximum depth, total number of trees etc. Tuning these parameters called as hyper parameter tuning helps in deriving a more accurate model for test dataset. </a:t>
            </a:r>
          </a:p>
          <a:p>
            <a:pPr marR="0" defTabSz="914400" rtl="0" eaLnBrk="1" fontAlgn="base" latinLnBrk="0" hangingPunct="1">
              <a:lnSpc>
                <a:spcPct val="100000"/>
              </a:lnSpc>
              <a:spcBef>
                <a:spcPts val="200"/>
              </a:spcBef>
              <a:spcAft>
                <a:spcPts val="200"/>
              </a:spcAft>
              <a:buClrTx/>
              <a:buSzTx/>
              <a:tabLst/>
            </a:pPr>
            <a:r>
              <a:rPr lang="en-US" b="1" dirty="0">
                <a:solidFill>
                  <a:schemeClr val="tx1"/>
                </a:solidFill>
              </a:rPr>
              <a:t>Typically grid of parameters is given and model accuracy is tracked to identify best model</a:t>
            </a:r>
            <a:endParaRPr lang="en-US" b="1" dirty="0">
              <a:solidFill>
                <a:schemeClr val="tx1"/>
              </a:solidFill>
              <a:latin typeface="+mn-lt"/>
              <a:ea typeface="+mn-ea"/>
              <a:cs typeface="+mn-cs"/>
            </a:endParaRPr>
          </a:p>
        </p:txBody>
      </p:sp>
    </p:spTree>
    <p:extLst>
      <p:ext uri="{BB962C8B-B14F-4D97-AF65-F5344CB8AC3E}">
        <p14:creationId xmlns:p14="http://schemas.microsoft.com/office/powerpoint/2010/main" val="3719744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500"/>
                                        <p:tgtEl>
                                          <p:spTgt spid="12"/>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P spid="14" grpId="0" animBg="1"/>
      <p:bldP spid="15" grpId="0" animBg="1"/>
      <p:bldP spid="16"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A77E93-1BE9-47AF-A85F-F7D562FF499A}"/>
              </a:ext>
            </a:extLst>
          </p:cNvPr>
          <p:cNvSpPr/>
          <p:nvPr/>
        </p:nvSpPr>
        <p:spPr bwMode="auto">
          <a:xfrm>
            <a:off x="3236912" y="6629400"/>
            <a:ext cx="34290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DECISION TREE MODELING</a:t>
            </a:r>
          </a:p>
        </p:txBody>
      </p:sp>
      <p:sp>
        <p:nvSpPr>
          <p:cNvPr id="3" name="Rectangle 2">
            <a:extLst>
              <a:ext uri="{FF2B5EF4-FFF2-40B4-BE49-F238E27FC236}">
                <a16:creationId xmlns:a16="http://schemas.microsoft.com/office/drawing/2014/main" id="{C5261471-E209-4645-BEF5-3A66B31BC0DF}"/>
              </a:ext>
            </a:extLst>
          </p:cNvPr>
          <p:cNvSpPr/>
          <p:nvPr/>
        </p:nvSpPr>
        <p:spPr bwMode="auto">
          <a:xfrm>
            <a:off x="303212" y="76200"/>
            <a:ext cx="8867776" cy="304800"/>
          </a:xfrm>
          <a:prstGeom prst="rect">
            <a:avLst/>
          </a:prstGeom>
          <a:solidFill>
            <a:srgbClr val="CBD3D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latin typeface="+mn-lt"/>
                <a:ea typeface="+mn-ea"/>
                <a:cs typeface="+mn-cs"/>
              </a:rPr>
              <a:t>MODEL DIAGNOSTICS - RF</a:t>
            </a:r>
          </a:p>
        </p:txBody>
      </p:sp>
      <p:pic>
        <p:nvPicPr>
          <p:cNvPr id="5" name="Picture 4">
            <a:extLst>
              <a:ext uri="{FF2B5EF4-FFF2-40B4-BE49-F238E27FC236}">
                <a16:creationId xmlns:a16="http://schemas.microsoft.com/office/drawing/2014/main" id="{1E6D3D38-FB16-412F-9074-6B298B3E3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212" y="381000"/>
            <a:ext cx="7239000" cy="5429250"/>
          </a:xfrm>
          <a:prstGeom prst="rect">
            <a:avLst/>
          </a:prstGeom>
        </p:spPr>
      </p:pic>
      <p:sp>
        <p:nvSpPr>
          <p:cNvPr id="6" name="Rectangle: Rounded Corners 5">
            <a:extLst>
              <a:ext uri="{FF2B5EF4-FFF2-40B4-BE49-F238E27FC236}">
                <a16:creationId xmlns:a16="http://schemas.microsoft.com/office/drawing/2014/main" id="{A1E51C0D-7C42-479B-9BFD-ECF4791E0BC9}"/>
              </a:ext>
            </a:extLst>
          </p:cNvPr>
          <p:cNvSpPr/>
          <p:nvPr/>
        </p:nvSpPr>
        <p:spPr bwMode="auto">
          <a:xfrm>
            <a:off x="608012" y="5943600"/>
            <a:ext cx="8382000" cy="517490"/>
          </a:xfrm>
          <a:prstGeom prst="roundRect">
            <a:avLst/>
          </a:prstGeom>
          <a:solidFill>
            <a:srgbClr val="D8CBCB"/>
          </a:solidFill>
          <a:ln w="19050">
            <a:solidFill>
              <a:srgbClr val="80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latin typeface="+mn-lt"/>
                <a:ea typeface="+mn-ea"/>
                <a:cs typeface="+mn-cs"/>
              </a:rPr>
              <a:t>The assumptions (normality, absence of autocorrelation and homoscedasticity) around residuals should hold true for random forest model as well. This model requires further tuning (try to do it on your own!)</a:t>
            </a:r>
          </a:p>
        </p:txBody>
      </p:sp>
      <p:graphicFrame>
        <p:nvGraphicFramePr>
          <p:cNvPr id="7" name="Object 6">
            <a:extLst>
              <a:ext uri="{FF2B5EF4-FFF2-40B4-BE49-F238E27FC236}">
                <a16:creationId xmlns:a16="http://schemas.microsoft.com/office/drawing/2014/main" id="{217631A4-2D16-4694-973C-722D1CDABE3A}"/>
              </a:ext>
            </a:extLst>
          </p:cNvPr>
          <p:cNvGraphicFramePr>
            <a:graphicFrameLocks noChangeAspect="1"/>
          </p:cNvGraphicFramePr>
          <p:nvPr>
            <p:extLst>
              <p:ext uri="{D42A27DB-BD31-4B8C-83A1-F6EECF244321}">
                <p14:modId xmlns:p14="http://schemas.microsoft.com/office/powerpoint/2010/main" val="2800693386"/>
              </p:ext>
            </p:extLst>
          </p:nvPr>
        </p:nvGraphicFramePr>
        <p:xfrm>
          <a:off x="8789988" y="6357937"/>
          <a:ext cx="914400" cy="771525"/>
        </p:xfrm>
        <a:graphic>
          <a:graphicData uri="http://schemas.openxmlformats.org/presentationml/2006/ole">
            <mc:AlternateContent xmlns:mc="http://schemas.openxmlformats.org/markup-compatibility/2006">
              <mc:Choice xmlns:v="urn:schemas-microsoft-com:vml" Requires="v">
                <p:oleObj spid="_x0000_s1164312" name="Packager Shell Object" showAsIcon="1" r:id="rId4" imgW="914400" imgH="771480" progId="Package">
                  <p:embed/>
                </p:oleObj>
              </mc:Choice>
              <mc:Fallback>
                <p:oleObj name="Packager Shell Object" showAsIcon="1" r:id="rId4" imgW="914400" imgH="771480" progId="Package">
                  <p:embed/>
                  <p:pic>
                    <p:nvPicPr>
                      <p:cNvPr id="0" name=""/>
                      <p:cNvPicPr/>
                      <p:nvPr/>
                    </p:nvPicPr>
                    <p:blipFill>
                      <a:blip r:embed="rId5"/>
                      <a:stretch>
                        <a:fillRect/>
                      </a:stretch>
                    </p:blipFill>
                    <p:spPr>
                      <a:xfrm>
                        <a:off x="8789988" y="6357937"/>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147713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FDD68F2-0D7D-4949-AE53-4B3B8EF63AE0}"/>
              </a:ext>
            </a:extLst>
          </p:cNvPr>
          <p:cNvSpPr/>
          <p:nvPr/>
        </p:nvSpPr>
        <p:spPr bwMode="auto">
          <a:xfrm>
            <a:off x="3236912" y="6629400"/>
            <a:ext cx="34290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DECISION TREE MODELING</a:t>
            </a:r>
          </a:p>
        </p:txBody>
      </p:sp>
      <p:sp>
        <p:nvSpPr>
          <p:cNvPr id="3" name="Rectangle 2">
            <a:extLst>
              <a:ext uri="{FF2B5EF4-FFF2-40B4-BE49-F238E27FC236}">
                <a16:creationId xmlns:a16="http://schemas.microsoft.com/office/drawing/2014/main" id="{AA40F2F3-E682-4A09-AFA0-3E4BDC7B211B}"/>
              </a:ext>
            </a:extLst>
          </p:cNvPr>
          <p:cNvSpPr/>
          <p:nvPr/>
        </p:nvSpPr>
        <p:spPr bwMode="auto">
          <a:xfrm>
            <a:off x="303212" y="76200"/>
            <a:ext cx="8867776" cy="1219200"/>
          </a:xfrm>
          <a:prstGeom prst="rect">
            <a:avLst/>
          </a:prstGeom>
          <a:solidFill>
            <a:srgbClr val="CBD3D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latin typeface="+mn-lt"/>
                <a:ea typeface="+mn-ea"/>
                <a:cs typeface="+mn-cs"/>
              </a:rPr>
              <a:t>EXTREME GRADIENT BOOSTING (XGB)</a:t>
            </a:r>
          </a:p>
        </p:txBody>
      </p:sp>
      <p:sp>
        <p:nvSpPr>
          <p:cNvPr id="4" name="Rectangle: Rounded Corners 3">
            <a:extLst>
              <a:ext uri="{FF2B5EF4-FFF2-40B4-BE49-F238E27FC236}">
                <a16:creationId xmlns:a16="http://schemas.microsoft.com/office/drawing/2014/main" id="{9117B735-888F-406B-9642-7639AB5E40DD}"/>
              </a:ext>
            </a:extLst>
          </p:cNvPr>
          <p:cNvSpPr/>
          <p:nvPr/>
        </p:nvSpPr>
        <p:spPr bwMode="auto">
          <a:xfrm>
            <a:off x="469900" y="491533"/>
            <a:ext cx="8534400" cy="685799"/>
          </a:xfrm>
          <a:prstGeom prst="roundRect">
            <a:avLst/>
          </a:prstGeom>
          <a:solidFill>
            <a:srgbClr val="666666"/>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eaLnBrk="1" hangingPunct="1">
              <a:spcBef>
                <a:spcPts val="400"/>
              </a:spcBef>
              <a:spcAft>
                <a:spcPts val="400"/>
              </a:spcAft>
              <a:buClrTx/>
            </a:pPr>
            <a:r>
              <a:rPr lang="en-US" sz="1200" b="1" dirty="0">
                <a:solidFill>
                  <a:schemeClr val="bg1"/>
                </a:solidFill>
                <a:latin typeface="+mn-lt"/>
                <a:ea typeface="+mn-ea"/>
                <a:cs typeface="+mn-cs"/>
              </a:rPr>
              <a:t>XGB belongs to family of boosting algorithm. The algorithm sequentially grows trees and keeps on learning from the misclassification / error associated with previously grown tree. </a:t>
            </a:r>
            <a:r>
              <a:rPr lang="en-US" sz="1200" b="1" dirty="0">
                <a:solidFill>
                  <a:schemeClr val="bg1"/>
                </a:solidFill>
              </a:rPr>
              <a:t>XGB, like RF, can be used for classification as well as regression problem</a:t>
            </a:r>
            <a:endParaRPr lang="en-US" sz="1200" b="1" dirty="0">
              <a:solidFill>
                <a:schemeClr val="bg1"/>
              </a:solidFill>
              <a:latin typeface="+mn-lt"/>
              <a:ea typeface="+mn-ea"/>
              <a:cs typeface="+mn-cs"/>
            </a:endParaRPr>
          </a:p>
        </p:txBody>
      </p:sp>
      <p:sp>
        <p:nvSpPr>
          <p:cNvPr id="5" name="Rectangle: Rounded Corners 4">
            <a:extLst>
              <a:ext uri="{FF2B5EF4-FFF2-40B4-BE49-F238E27FC236}">
                <a16:creationId xmlns:a16="http://schemas.microsoft.com/office/drawing/2014/main" id="{C591E87E-F783-45ED-9633-1CA2F91CBB1D}"/>
              </a:ext>
            </a:extLst>
          </p:cNvPr>
          <p:cNvSpPr/>
          <p:nvPr/>
        </p:nvSpPr>
        <p:spPr bwMode="auto">
          <a:xfrm>
            <a:off x="303212" y="2010500"/>
            <a:ext cx="1524000" cy="533400"/>
          </a:xfrm>
          <a:prstGeom prst="roundRect">
            <a:avLst/>
          </a:prstGeom>
          <a:solidFill>
            <a:srgbClr val="80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b="1" dirty="0">
                <a:solidFill>
                  <a:schemeClr val="bg1"/>
                </a:solidFill>
                <a:latin typeface="+mn-lt"/>
                <a:ea typeface="+mn-ea"/>
                <a:cs typeface="+mn-cs"/>
              </a:rPr>
              <a:t>Parallel Computing</a:t>
            </a:r>
          </a:p>
        </p:txBody>
      </p:sp>
      <p:sp>
        <p:nvSpPr>
          <p:cNvPr id="6" name="Rectangle: Rounded Corners 5">
            <a:extLst>
              <a:ext uri="{FF2B5EF4-FFF2-40B4-BE49-F238E27FC236}">
                <a16:creationId xmlns:a16="http://schemas.microsoft.com/office/drawing/2014/main" id="{A005366D-FEC4-4D30-ABC8-D1411DB561EE}"/>
              </a:ext>
            </a:extLst>
          </p:cNvPr>
          <p:cNvSpPr/>
          <p:nvPr/>
        </p:nvSpPr>
        <p:spPr bwMode="auto">
          <a:xfrm>
            <a:off x="2139156" y="2010500"/>
            <a:ext cx="1524000" cy="533400"/>
          </a:xfrm>
          <a:prstGeom prst="roundRect">
            <a:avLst/>
          </a:prstGeom>
          <a:solidFill>
            <a:srgbClr val="80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b="1" dirty="0">
                <a:solidFill>
                  <a:schemeClr val="bg1"/>
                </a:solidFill>
                <a:latin typeface="+mn-lt"/>
                <a:ea typeface="+mn-ea"/>
                <a:cs typeface="+mn-cs"/>
              </a:rPr>
              <a:t>L1 and L2 Regularization</a:t>
            </a:r>
          </a:p>
        </p:txBody>
      </p:sp>
      <p:sp>
        <p:nvSpPr>
          <p:cNvPr id="7" name="Rectangle: Rounded Corners 6">
            <a:extLst>
              <a:ext uri="{FF2B5EF4-FFF2-40B4-BE49-F238E27FC236}">
                <a16:creationId xmlns:a16="http://schemas.microsoft.com/office/drawing/2014/main" id="{D34F8277-81FE-4A10-AA23-4BBF5930D9F8}"/>
              </a:ext>
            </a:extLst>
          </p:cNvPr>
          <p:cNvSpPr/>
          <p:nvPr/>
        </p:nvSpPr>
        <p:spPr bwMode="auto">
          <a:xfrm>
            <a:off x="3975100" y="2010500"/>
            <a:ext cx="1524000" cy="533400"/>
          </a:xfrm>
          <a:prstGeom prst="roundRect">
            <a:avLst/>
          </a:prstGeom>
          <a:solidFill>
            <a:srgbClr val="80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eaLnBrk="1" hangingPunct="1">
              <a:spcBef>
                <a:spcPct val="100000"/>
              </a:spcBef>
              <a:buClrTx/>
            </a:pPr>
            <a:r>
              <a:rPr lang="en-US" b="1" dirty="0">
                <a:solidFill>
                  <a:schemeClr val="bg1"/>
                </a:solidFill>
              </a:rPr>
              <a:t>Inbuilt Cross Validation</a:t>
            </a:r>
          </a:p>
        </p:txBody>
      </p:sp>
      <p:sp>
        <p:nvSpPr>
          <p:cNvPr id="8" name="Rectangle: Rounded Corners 7">
            <a:extLst>
              <a:ext uri="{FF2B5EF4-FFF2-40B4-BE49-F238E27FC236}">
                <a16:creationId xmlns:a16="http://schemas.microsoft.com/office/drawing/2014/main" id="{DACE31AB-FC63-4757-90AD-39E04B267FFA}"/>
              </a:ext>
            </a:extLst>
          </p:cNvPr>
          <p:cNvSpPr/>
          <p:nvPr/>
        </p:nvSpPr>
        <p:spPr bwMode="auto">
          <a:xfrm>
            <a:off x="5811044" y="2010500"/>
            <a:ext cx="1524000" cy="533400"/>
          </a:xfrm>
          <a:prstGeom prst="roundRect">
            <a:avLst/>
          </a:prstGeom>
          <a:solidFill>
            <a:srgbClr val="80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eaLnBrk="1" hangingPunct="1">
              <a:spcBef>
                <a:spcPct val="100000"/>
              </a:spcBef>
              <a:buClrTx/>
            </a:pPr>
            <a:r>
              <a:rPr lang="en-US" b="1" dirty="0">
                <a:solidFill>
                  <a:schemeClr val="bg1"/>
                </a:solidFill>
              </a:rPr>
              <a:t>Handling Missing Value</a:t>
            </a:r>
          </a:p>
        </p:txBody>
      </p:sp>
      <p:sp>
        <p:nvSpPr>
          <p:cNvPr id="9" name="Rectangle: Rounded Corners 8">
            <a:extLst>
              <a:ext uri="{FF2B5EF4-FFF2-40B4-BE49-F238E27FC236}">
                <a16:creationId xmlns:a16="http://schemas.microsoft.com/office/drawing/2014/main" id="{B731C366-0197-4985-AC09-7ADFC6E7076B}"/>
              </a:ext>
            </a:extLst>
          </p:cNvPr>
          <p:cNvSpPr/>
          <p:nvPr/>
        </p:nvSpPr>
        <p:spPr bwMode="auto">
          <a:xfrm>
            <a:off x="7646988" y="2010500"/>
            <a:ext cx="1524000" cy="533400"/>
          </a:xfrm>
          <a:prstGeom prst="roundRect">
            <a:avLst/>
          </a:prstGeom>
          <a:solidFill>
            <a:srgbClr val="80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eaLnBrk="1" hangingPunct="1">
              <a:spcBef>
                <a:spcPct val="100000"/>
              </a:spcBef>
              <a:buClrTx/>
            </a:pPr>
            <a:r>
              <a:rPr lang="en-US" b="1" dirty="0">
                <a:solidFill>
                  <a:schemeClr val="bg1"/>
                </a:solidFill>
              </a:rPr>
              <a:t>Customized objective function</a:t>
            </a:r>
          </a:p>
        </p:txBody>
      </p:sp>
      <p:cxnSp>
        <p:nvCxnSpPr>
          <p:cNvPr id="11" name="Connector: Elbow 10">
            <a:extLst>
              <a:ext uri="{FF2B5EF4-FFF2-40B4-BE49-F238E27FC236}">
                <a16:creationId xmlns:a16="http://schemas.microsoft.com/office/drawing/2014/main" id="{8B00185E-2919-4CDA-950F-A0772F7F96E4}"/>
              </a:ext>
            </a:extLst>
          </p:cNvPr>
          <p:cNvCxnSpPr>
            <a:stCxn id="4" idx="2"/>
            <a:endCxn id="5" idx="0"/>
          </p:cNvCxnSpPr>
          <p:nvPr/>
        </p:nvCxnSpPr>
        <p:spPr bwMode="auto">
          <a:xfrm rot="5400000">
            <a:off x="2484572" y="-242028"/>
            <a:ext cx="833168" cy="3671888"/>
          </a:xfrm>
          <a:prstGeom prst="bentConnector3">
            <a:avLst>
              <a:gd name="adj1" fmla="val 74121"/>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cxnSp>
        <p:nvCxnSpPr>
          <p:cNvPr id="13" name="Connector: Elbow 12">
            <a:extLst>
              <a:ext uri="{FF2B5EF4-FFF2-40B4-BE49-F238E27FC236}">
                <a16:creationId xmlns:a16="http://schemas.microsoft.com/office/drawing/2014/main" id="{5D69D5D0-9D74-41C7-926C-C1CFB35BC774}"/>
              </a:ext>
            </a:extLst>
          </p:cNvPr>
          <p:cNvCxnSpPr>
            <a:stCxn id="4" idx="2"/>
            <a:endCxn id="6" idx="0"/>
          </p:cNvCxnSpPr>
          <p:nvPr/>
        </p:nvCxnSpPr>
        <p:spPr bwMode="auto">
          <a:xfrm rot="5400000">
            <a:off x="3402544" y="675944"/>
            <a:ext cx="833168" cy="1835944"/>
          </a:xfrm>
          <a:prstGeom prst="bentConnector3">
            <a:avLst>
              <a:gd name="adj1" fmla="val 74121"/>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cxnSp>
        <p:nvCxnSpPr>
          <p:cNvPr id="17" name="Connector: Elbow 16">
            <a:extLst>
              <a:ext uri="{FF2B5EF4-FFF2-40B4-BE49-F238E27FC236}">
                <a16:creationId xmlns:a16="http://schemas.microsoft.com/office/drawing/2014/main" id="{5E87DB3D-83D8-4784-99AE-B8CF90393550}"/>
              </a:ext>
            </a:extLst>
          </p:cNvPr>
          <p:cNvCxnSpPr>
            <a:stCxn id="4" idx="2"/>
            <a:endCxn id="8" idx="0"/>
          </p:cNvCxnSpPr>
          <p:nvPr/>
        </p:nvCxnSpPr>
        <p:spPr bwMode="auto">
          <a:xfrm rot="16200000" flipH="1">
            <a:off x="5238488" y="675944"/>
            <a:ext cx="833168" cy="1835944"/>
          </a:xfrm>
          <a:prstGeom prst="bentConnector3">
            <a:avLst>
              <a:gd name="adj1" fmla="val 74121"/>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cxnSp>
        <p:nvCxnSpPr>
          <p:cNvPr id="19" name="Connector: Elbow 18">
            <a:extLst>
              <a:ext uri="{FF2B5EF4-FFF2-40B4-BE49-F238E27FC236}">
                <a16:creationId xmlns:a16="http://schemas.microsoft.com/office/drawing/2014/main" id="{9A98C6FA-FD2B-426E-BD7B-761A04BBFEE8}"/>
              </a:ext>
            </a:extLst>
          </p:cNvPr>
          <p:cNvCxnSpPr>
            <a:cxnSpLocks/>
            <a:stCxn id="4" idx="2"/>
            <a:endCxn id="9" idx="0"/>
          </p:cNvCxnSpPr>
          <p:nvPr/>
        </p:nvCxnSpPr>
        <p:spPr bwMode="auto">
          <a:xfrm rot="16200000" flipH="1">
            <a:off x="6156460" y="-242028"/>
            <a:ext cx="833168" cy="3671888"/>
          </a:xfrm>
          <a:prstGeom prst="bentConnector3">
            <a:avLst>
              <a:gd name="adj1" fmla="val 74121"/>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cxnSp>
        <p:nvCxnSpPr>
          <p:cNvPr id="23" name="Straight Arrow Connector 22">
            <a:extLst>
              <a:ext uri="{FF2B5EF4-FFF2-40B4-BE49-F238E27FC236}">
                <a16:creationId xmlns:a16="http://schemas.microsoft.com/office/drawing/2014/main" id="{D43A7059-FE18-45DF-8CD7-73A4017F9367}"/>
              </a:ext>
            </a:extLst>
          </p:cNvPr>
          <p:cNvCxnSpPr>
            <a:cxnSpLocks/>
            <a:stCxn id="4" idx="2"/>
            <a:endCxn id="7" idx="0"/>
          </p:cNvCxnSpPr>
          <p:nvPr/>
        </p:nvCxnSpPr>
        <p:spPr bwMode="auto">
          <a:xfrm>
            <a:off x="4737100" y="1177332"/>
            <a:ext cx="0" cy="833168"/>
          </a:xfrm>
          <a:prstGeom prst="straightConnector1">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sp>
        <p:nvSpPr>
          <p:cNvPr id="30" name="TextBox 29">
            <a:extLst>
              <a:ext uri="{FF2B5EF4-FFF2-40B4-BE49-F238E27FC236}">
                <a16:creationId xmlns:a16="http://schemas.microsoft.com/office/drawing/2014/main" id="{527870B1-55BC-416C-B6F5-F21F610123B7}"/>
              </a:ext>
            </a:extLst>
          </p:cNvPr>
          <p:cNvSpPr txBox="1"/>
          <p:nvPr/>
        </p:nvSpPr>
        <p:spPr>
          <a:xfrm>
            <a:off x="4523382" y="1391340"/>
            <a:ext cx="856060" cy="261610"/>
          </a:xfrm>
          <a:prstGeom prst="rect">
            <a:avLst/>
          </a:prstGeom>
          <a:noFill/>
        </p:spPr>
        <p:txBody>
          <a:bodyPr wrap="square" rtlCol="0">
            <a:spAutoFit/>
          </a:bodyPr>
          <a:lstStyle/>
          <a:p>
            <a:r>
              <a:rPr lang="en-US" b="1" dirty="0"/>
              <a:t>Pros</a:t>
            </a:r>
          </a:p>
        </p:txBody>
      </p:sp>
      <p:sp>
        <p:nvSpPr>
          <p:cNvPr id="32" name="Rectangle 31">
            <a:extLst>
              <a:ext uri="{FF2B5EF4-FFF2-40B4-BE49-F238E27FC236}">
                <a16:creationId xmlns:a16="http://schemas.microsoft.com/office/drawing/2014/main" id="{D411C2D8-0AE8-484D-B561-2D9FBA898C89}"/>
              </a:ext>
            </a:extLst>
          </p:cNvPr>
          <p:cNvSpPr/>
          <p:nvPr/>
        </p:nvSpPr>
        <p:spPr bwMode="auto">
          <a:xfrm>
            <a:off x="303212" y="2895600"/>
            <a:ext cx="9144000" cy="3404650"/>
          </a:xfrm>
          <a:prstGeom prst="rect">
            <a:avLst/>
          </a:prstGeom>
          <a:solidFill>
            <a:schemeClr val="bg1">
              <a:lumMod val="95000"/>
            </a:schemeClr>
          </a:solidFill>
          <a:ln w="19050">
            <a:solidFill>
              <a:srgbClr val="00206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eaLnBrk="1" hangingPunct="1">
              <a:spcBef>
                <a:spcPts val="800"/>
              </a:spcBef>
              <a:spcAft>
                <a:spcPts val="800"/>
              </a:spcAft>
              <a:buClrTx/>
            </a:pPr>
            <a:r>
              <a:rPr lang="en-US" b="1" dirty="0">
                <a:solidFill>
                  <a:schemeClr val="tx1"/>
                </a:solidFill>
              </a:rPr>
              <a:t>Types of parameters for XGB algorithm</a:t>
            </a:r>
            <a:endParaRPr lang="en-US" b="1" dirty="0">
              <a:solidFill>
                <a:schemeClr val="tx1"/>
              </a:solidFill>
              <a:latin typeface="+mn-lt"/>
              <a:ea typeface="+mn-ea"/>
              <a:cs typeface="+mn-cs"/>
            </a:endParaRPr>
          </a:p>
          <a:p>
            <a:pPr marL="171450" indent="-171450" algn="l" eaLnBrk="1" hangingPunct="1">
              <a:spcBef>
                <a:spcPts val="800"/>
              </a:spcBef>
              <a:spcAft>
                <a:spcPts val="800"/>
              </a:spcAft>
              <a:buClrTx/>
              <a:buFont typeface="Wingdings" panose="05000000000000000000" pitchFamily="2" charset="2"/>
              <a:buChar char="§"/>
            </a:pPr>
            <a:r>
              <a:rPr lang="en-US" b="1" dirty="0">
                <a:solidFill>
                  <a:schemeClr val="tx1"/>
                </a:solidFill>
                <a:latin typeface="+mn-lt"/>
                <a:ea typeface="+mn-ea"/>
                <a:cs typeface="+mn-cs"/>
              </a:rPr>
              <a:t>General parameter: </a:t>
            </a:r>
            <a:r>
              <a:rPr lang="en-US" dirty="0">
                <a:solidFill>
                  <a:schemeClr val="tx1"/>
                </a:solidFill>
              </a:rPr>
              <a:t>Controls the booster type (regression / classification) in the model which eventually drives overall functioning</a:t>
            </a:r>
          </a:p>
          <a:p>
            <a:pPr marL="628650" lvl="1" indent="-171450" algn="l" eaLnBrk="1" hangingPunct="1">
              <a:spcBef>
                <a:spcPts val="800"/>
              </a:spcBef>
              <a:spcAft>
                <a:spcPts val="800"/>
              </a:spcAft>
              <a:buClrTx/>
              <a:buFont typeface="Courier New" panose="02070309020205020404" pitchFamily="49" charset="0"/>
              <a:buChar char="o"/>
            </a:pPr>
            <a:r>
              <a:rPr lang="en-US" dirty="0">
                <a:solidFill>
                  <a:schemeClr val="tx1"/>
                </a:solidFill>
              </a:rPr>
              <a:t>Booster, </a:t>
            </a:r>
            <a:r>
              <a:rPr lang="en-US" dirty="0" err="1">
                <a:solidFill>
                  <a:schemeClr val="tx1"/>
                </a:solidFill>
              </a:rPr>
              <a:t>nthreads</a:t>
            </a:r>
            <a:r>
              <a:rPr lang="en-US" dirty="0">
                <a:solidFill>
                  <a:schemeClr val="tx1"/>
                </a:solidFill>
              </a:rPr>
              <a:t>, silent</a:t>
            </a:r>
            <a:endParaRPr lang="en-US" dirty="0">
              <a:solidFill>
                <a:schemeClr val="tx1"/>
              </a:solidFill>
              <a:latin typeface="+mn-lt"/>
              <a:ea typeface="+mn-ea"/>
              <a:cs typeface="+mn-cs"/>
            </a:endParaRPr>
          </a:p>
          <a:p>
            <a:pPr marL="171450" indent="-171450" algn="l" eaLnBrk="1" hangingPunct="1">
              <a:spcBef>
                <a:spcPts val="800"/>
              </a:spcBef>
              <a:spcAft>
                <a:spcPts val="800"/>
              </a:spcAft>
              <a:buClrTx/>
              <a:buFont typeface="Wingdings" panose="05000000000000000000" pitchFamily="2" charset="2"/>
              <a:buChar char="§"/>
            </a:pPr>
            <a:r>
              <a:rPr lang="en-US" b="1" dirty="0">
                <a:solidFill>
                  <a:schemeClr val="tx1"/>
                </a:solidFill>
              </a:rPr>
              <a:t>Booster parameter: </a:t>
            </a:r>
            <a:r>
              <a:rPr lang="en-US" dirty="0">
                <a:solidFill>
                  <a:schemeClr val="tx1"/>
                </a:solidFill>
              </a:rPr>
              <a:t>Controls the performance of the selected booster</a:t>
            </a:r>
          </a:p>
          <a:p>
            <a:pPr marL="628650" lvl="1" indent="-171450" algn="l" eaLnBrk="1" hangingPunct="1">
              <a:spcBef>
                <a:spcPts val="800"/>
              </a:spcBef>
              <a:spcAft>
                <a:spcPts val="800"/>
              </a:spcAft>
              <a:buClrTx/>
              <a:buFont typeface="Courier New" panose="02070309020205020404" pitchFamily="49" charset="0"/>
              <a:buChar char="o"/>
            </a:pPr>
            <a:r>
              <a:rPr lang="en-US" dirty="0" err="1">
                <a:solidFill>
                  <a:schemeClr val="tx1"/>
                </a:solidFill>
              </a:rPr>
              <a:t>Nrounds</a:t>
            </a:r>
            <a:r>
              <a:rPr lang="en-US" dirty="0">
                <a:solidFill>
                  <a:schemeClr val="tx1"/>
                </a:solidFill>
              </a:rPr>
              <a:t>, eta, </a:t>
            </a:r>
            <a:r>
              <a:rPr lang="en-US" dirty="0" err="1">
                <a:solidFill>
                  <a:schemeClr val="tx1"/>
                </a:solidFill>
              </a:rPr>
              <a:t>max_depth</a:t>
            </a:r>
            <a:r>
              <a:rPr lang="en-US" dirty="0">
                <a:solidFill>
                  <a:schemeClr val="tx1"/>
                </a:solidFill>
              </a:rPr>
              <a:t>, subsample etc.</a:t>
            </a:r>
          </a:p>
          <a:p>
            <a:pPr marL="171450" indent="-171450" algn="l" eaLnBrk="1" hangingPunct="1">
              <a:spcBef>
                <a:spcPts val="800"/>
              </a:spcBef>
              <a:spcAft>
                <a:spcPts val="800"/>
              </a:spcAft>
              <a:buClrTx/>
              <a:buFont typeface="Wingdings" panose="05000000000000000000" pitchFamily="2" charset="2"/>
              <a:buChar char="§"/>
            </a:pPr>
            <a:r>
              <a:rPr lang="en-US" b="1" dirty="0">
                <a:solidFill>
                  <a:schemeClr val="tx1"/>
                </a:solidFill>
                <a:latin typeface="+mn-lt"/>
                <a:ea typeface="+mn-ea"/>
                <a:cs typeface="+mn-cs"/>
              </a:rPr>
              <a:t>Learning task </a:t>
            </a:r>
            <a:r>
              <a:rPr lang="en-US" b="1" dirty="0">
                <a:solidFill>
                  <a:schemeClr val="tx1"/>
                </a:solidFill>
              </a:rPr>
              <a:t>parameter: </a:t>
            </a:r>
            <a:r>
              <a:rPr lang="en-US" dirty="0">
                <a:solidFill>
                  <a:schemeClr val="tx1"/>
                </a:solidFill>
              </a:rPr>
              <a:t>Sets and evaluates the learning process of the booster from the given data</a:t>
            </a:r>
          </a:p>
          <a:p>
            <a:pPr marL="628650" lvl="1" indent="-171450" algn="l" eaLnBrk="1" hangingPunct="1">
              <a:spcBef>
                <a:spcPts val="800"/>
              </a:spcBef>
              <a:spcAft>
                <a:spcPts val="800"/>
              </a:spcAft>
              <a:buClrTx/>
              <a:buFont typeface="Courier New" panose="02070309020205020404" pitchFamily="49" charset="0"/>
              <a:buChar char="o"/>
            </a:pPr>
            <a:r>
              <a:rPr lang="en-US" dirty="0">
                <a:solidFill>
                  <a:schemeClr val="tx1"/>
                </a:solidFill>
                <a:latin typeface="+mn-lt"/>
                <a:ea typeface="+mn-ea"/>
                <a:cs typeface="+mn-cs"/>
              </a:rPr>
              <a:t>E.g. Objective, </a:t>
            </a:r>
            <a:r>
              <a:rPr lang="en-US" dirty="0" err="1">
                <a:solidFill>
                  <a:schemeClr val="tx1"/>
                </a:solidFill>
                <a:latin typeface="+mn-lt"/>
                <a:ea typeface="+mn-ea"/>
                <a:cs typeface="+mn-cs"/>
              </a:rPr>
              <a:t>eval_metric</a:t>
            </a:r>
            <a:endParaRPr lang="en-US" dirty="0">
              <a:solidFill>
                <a:schemeClr val="tx1"/>
              </a:solidFill>
            </a:endParaRPr>
          </a:p>
          <a:p>
            <a:pPr eaLnBrk="1" hangingPunct="1">
              <a:spcBef>
                <a:spcPts val="800"/>
              </a:spcBef>
              <a:spcAft>
                <a:spcPts val="800"/>
              </a:spcAft>
              <a:buClrTx/>
            </a:pPr>
            <a:r>
              <a:rPr lang="en-US" b="1" dirty="0">
                <a:solidFill>
                  <a:schemeClr val="tx1"/>
                </a:solidFill>
                <a:latin typeface="+mn-lt"/>
                <a:ea typeface="+mn-ea"/>
                <a:cs typeface="+mn-cs"/>
              </a:rPr>
              <a:t>Identifying the best values for above enlisted parameters is key fo</a:t>
            </a:r>
            <a:r>
              <a:rPr lang="en-US" b="1" dirty="0">
                <a:solidFill>
                  <a:schemeClr val="tx1"/>
                </a:solidFill>
              </a:rPr>
              <a:t>r efficient and accurate working of XGB algorithm. This selection of parameters is called hyperparameter tuning</a:t>
            </a:r>
            <a:endParaRPr lang="en-US" b="1" dirty="0">
              <a:solidFill>
                <a:schemeClr val="tx1"/>
              </a:solidFill>
              <a:latin typeface="+mn-lt"/>
              <a:ea typeface="+mn-ea"/>
              <a:cs typeface="+mn-cs"/>
            </a:endParaRPr>
          </a:p>
        </p:txBody>
      </p:sp>
    </p:spTree>
    <p:extLst>
      <p:ext uri="{BB962C8B-B14F-4D97-AF65-F5344CB8AC3E}">
        <p14:creationId xmlns:p14="http://schemas.microsoft.com/office/powerpoint/2010/main" val="3551788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fade">
                                      <p:cBhvr>
                                        <p:cTn id="5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30" grpId="0"/>
      <p:bldP spid="3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3883605-8B76-4EC2-BD77-7BAD52A7845F}"/>
              </a:ext>
            </a:extLst>
          </p:cNvPr>
          <p:cNvSpPr/>
          <p:nvPr/>
        </p:nvSpPr>
        <p:spPr bwMode="auto">
          <a:xfrm>
            <a:off x="3236912" y="6629400"/>
            <a:ext cx="34290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DECISION TREE MODELING</a:t>
            </a:r>
          </a:p>
        </p:txBody>
      </p:sp>
      <p:sp>
        <p:nvSpPr>
          <p:cNvPr id="4" name="Rectangle 3">
            <a:extLst>
              <a:ext uri="{FF2B5EF4-FFF2-40B4-BE49-F238E27FC236}">
                <a16:creationId xmlns:a16="http://schemas.microsoft.com/office/drawing/2014/main" id="{C2B0DC02-BCFD-4544-861F-04819BB51579}"/>
              </a:ext>
            </a:extLst>
          </p:cNvPr>
          <p:cNvSpPr/>
          <p:nvPr/>
        </p:nvSpPr>
        <p:spPr bwMode="auto">
          <a:xfrm>
            <a:off x="303212" y="76200"/>
            <a:ext cx="8867776" cy="304800"/>
          </a:xfrm>
          <a:prstGeom prst="rect">
            <a:avLst/>
          </a:prstGeom>
          <a:solidFill>
            <a:srgbClr val="CBD3D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latin typeface="+mn-lt"/>
                <a:ea typeface="+mn-ea"/>
                <a:cs typeface="+mn-cs"/>
              </a:rPr>
              <a:t>EXTREME GRADIENT BOOSTING (XGB)</a:t>
            </a:r>
          </a:p>
        </p:txBody>
      </p:sp>
      <p:sp>
        <p:nvSpPr>
          <p:cNvPr id="5" name="Rectangle: Rounded Corners 4">
            <a:extLst>
              <a:ext uri="{FF2B5EF4-FFF2-40B4-BE49-F238E27FC236}">
                <a16:creationId xmlns:a16="http://schemas.microsoft.com/office/drawing/2014/main" id="{B9485782-314C-4365-916F-200423E72C7B}"/>
              </a:ext>
            </a:extLst>
          </p:cNvPr>
          <p:cNvSpPr/>
          <p:nvPr/>
        </p:nvSpPr>
        <p:spPr bwMode="auto">
          <a:xfrm>
            <a:off x="305593" y="457201"/>
            <a:ext cx="8863014" cy="838199"/>
          </a:xfrm>
          <a:prstGeom prst="roundRect">
            <a:avLst>
              <a:gd name="adj" fmla="val 5549"/>
            </a:avLst>
          </a:prstGeom>
          <a:solidFill>
            <a:schemeClr val="bg1"/>
          </a:solidFill>
          <a:ln w="19050">
            <a:solidFill>
              <a:schemeClr val="bg1">
                <a:lumMod val="75000"/>
              </a:schemeClr>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ts val="200"/>
              </a:spcBef>
              <a:spcAft>
                <a:spcPct val="0"/>
              </a:spcAft>
              <a:buClrTx/>
              <a:buSzTx/>
              <a:tabLst/>
            </a:pPr>
            <a:r>
              <a:rPr lang="en-US" sz="1000" b="1" dirty="0">
                <a:solidFill>
                  <a:schemeClr val="tx1"/>
                </a:solidFill>
                <a:latin typeface="+mn-lt"/>
                <a:ea typeface="+mn-ea"/>
                <a:cs typeface="+mn-cs"/>
              </a:rPr>
              <a:t>Data: </a:t>
            </a:r>
            <a:r>
              <a:rPr lang="en-US" sz="1000" dirty="0">
                <a:solidFill>
                  <a:schemeClr val="tx1"/>
                </a:solidFill>
              </a:rPr>
              <a:t>Boston</a:t>
            </a:r>
            <a:endParaRPr lang="en-US" sz="1000" dirty="0">
              <a:solidFill>
                <a:schemeClr val="tx1"/>
              </a:solidFill>
              <a:latin typeface="+mn-lt"/>
              <a:ea typeface="+mn-ea"/>
              <a:cs typeface="+mn-cs"/>
            </a:endParaRPr>
          </a:p>
          <a:p>
            <a:pPr marR="0" algn="l" defTabSz="914400" rtl="0" eaLnBrk="1" fontAlgn="base" latinLnBrk="0" hangingPunct="1">
              <a:lnSpc>
                <a:spcPct val="100000"/>
              </a:lnSpc>
              <a:spcBef>
                <a:spcPts val="200"/>
              </a:spcBef>
              <a:spcAft>
                <a:spcPct val="0"/>
              </a:spcAft>
              <a:buClrTx/>
              <a:buSzTx/>
              <a:tabLst/>
            </a:pPr>
            <a:r>
              <a:rPr lang="en-US" sz="1000" b="1" dirty="0">
                <a:solidFill>
                  <a:schemeClr val="tx1"/>
                </a:solidFill>
              </a:rPr>
              <a:t>Sample Problem: </a:t>
            </a:r>
            <a:r>
              <a:rPr lang="en-US" sz="1000" dirty="0">
                <a:solidFill>
                  <a:schemeClr val="tx1"/>
                </a:solidFill>
                <a:latin typeface="+mn-lt"/>
                <a:ea typeface="+mn-ea"/>
                <a:cs typeface="+mn-cs"/>
              </a:rPr>
              <a:t>Predicting median value of owner-occupied homes (</a:t>
            </a:r>
            <a:r>
              <a:rPr lang="en-US" sz="1000" dirty="0" err="1">
                <a:solidFill>
                  <a:schemeClr val="tx1"/>
                </a:solidFill>
                <a:latin typeface="+mn-lt"/>
                <a:ea typeface="+mn-ea"/>
                <a:cs typeface="+mn-cs"/>
              </a:rPr>
              <a:t>medv</a:t>
            </a:r>
            <a:r>
              <a:rPr lang="en-US" sz="1000" dirty="0">
                <a:solidFill>
                  <a:schemeClr val="tx1"/>
                </a:solidFill>
                <a:latin typeface="+mn-lt"/>
                <a:ea typeface="+mn-ea"/>
                <a:cs typeface="+mn-cs"/>
              </a:rPr>
              <a:t>) using available independent variables</a:t>
            </a:r>
          </a:p>
          <a:p>
            <a:pPr marR="0" algn="l" defTabSz="914400" rtl="0" eaLnBrk="1" fontAlgn="base" latinLnBrk="0" hangingPunct="1">
              <a:lnSpc>
                <a:spcPct val="100000"/>
              </a:lnSpc>
              <a:spcBef>
                <a:spcPts val="200"/>
              </a:spcBef>
              <a:spcAft>
                <a:spcPct val="0"/>
              </a:spcAft>
              <a:buClrTx/>
              <a:buSzTx/>
              <a:tabLst/>
            </a:pPr>
            <a:r>
              <a:rPr lang="en-US" sz="1000" b="1" dirty="0">
                <a:solidFill>
                  <a:schemeClr val="tx1"/>
                </a:solidFill>
                <a:latin typeface="+mn-lt"/>
                <a:ea typeface="+mn-ea"/>
                <a:cs typeface="+mn-cs"/>
              </a:rPr>
              <a:t>Dependent Variable: </a:t>
            </a:r>
            <a:r>
              <a:rPr lang="en-US" sz="1000" dirty="0" err="1">
                <a:solidFill>
                  <a:schemeClr val="tx1"/>
                </a:solidFill>
                <a:latin typeface="+mn-lt"/>
                <a:ea typeface="+mn-ea"/>
                <a:cs typeface="+mn-cs"/>
              </a:rPr>
              <a:t>medv</a:t>
            </a:r>
            <a:endParaRPr lang="en-US" sz="1000" dirty="0">
              <a:solidFill>
                <a:schemeClr val="tx1"/>
              </a:solidFill>
              <a:latin typeface="+mn-lt"/>
              <a:ea typeface="+mn-ea"/>
              <a:cs typeface="+mn-cs"/>
            </a:endParaRPr>
          </a:p>
          <a:p>
            <a:pPr marR="0" algn="l" defTabSz="914400" rtl="0" eaLnBrk="1" fontAlgn="base" latinLnBrk="0" hangingPunct="1">
              <a:lnSpc>
                <a:spcPct val="100000"/>
              </a:lnSpc>
              <a:spcBef>
                <a:spcPts val="200"/>
              </a:spcBef>
              <a:spcAft>
                <a:spcPct val="0"/>
              </a:spcAft>
              <a:buClrTx/>
              <a:buSzTx/>
              <a:tabLst/>
            </a:pPr>
            <a:r>
              <a:rPr lang="en-US" sz="1000" b="1" dirty="0">
                <a:solidFill>
                  <a:schemeClr val="tx1"/>
                </a:solidFill>
              </a:rPr>
              <a:t>Independent Variable: </a:t>
            </a:r>
            <a:r>
              <a:rPr lang="en-US" sz="1000" dirty="0">
                <a:solidFill>
                  <a:schemeClr val="tx1"/>
                </a:solidFill>
              </a:rPr>
              <a:t>All the variables available in data</a:t>
            </a:r>
            <a:endParaRPr lang="en-US" sz="1000" b="1" dirty="0">
              <a:solidFill>
                <a:schemeClr val="tx1"/>
              </a:solidFill>
              <a:latin typeface="+mn-lt"/>
              <a:ea typeface="+mn-ea"/>
              <a:cs typeface="+mn-cs"/>
            </a:endParaRPr>
          </a:p>
        </p:txBody>
      </p:sp>
      <p:sp>
        <p:nvSpPr>
          <p:cNvPr id="6" name="Rectangle 5">
            <a:extLst>
              <a:ext uri="{FF2B5EF4-FFF2-40B4-BE49-F238E27FC236}">
                <a16:creationId xmlns:a16="http://schemas.microsoft.com/office/drawing/2014/main" id="{7728FA49-8BFE-46C1-8F14-8B40E4B214B7}"/>
              </a:ext>
            </a:extLst>
          </p:cNvPr>
          <p:cNvSpPr/>
          <p:nvPr/>
        </p:nvSpPr>
        <p:spPr bwMode="auto">
          <a:xfrm>
            <a:off x="6339680" y="1400073"/>
            <a:ext cx="3203131" cy="2333728"/>
          </a:xfrm>
          <a:prstGeom prst="rect">
            <a:avLst/>
          </a:prstGeom>
          <a:solidFill>
            <a:schemeClr val="bg1">
              <a:lumMod val="95000"/>
            </a:schemeClr>
          </a:solidFill>
          <a:ln w="19050">
            <a:solidFill>
              <a:srgbClr val="00206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ts val="200"/>
              </a:spcBef>
              <a:spcAft>
                <a:spcPts val="200"/>
              </a:spcAft>
              <a:buClrTx/>
              <a:buSzTx/>
              <a:tabLst/>
            </a:pPr>
            <a:r>
              <a:rPr lang="en-US" sz="1000" b="0" dirty="0">
                <a:solidFill>
                  <a:schemeClr val="tx1"/>
                </a:solidFill>
                <a:latin typeface="+mn-lt"/>
                <a:ea typeface="+mn-ea"/>
                <a:cs typeface="+mn-cs"/>
              </a:rPr>
              <a:t>Parameters passed to train the model</a:t>
            </a:r>
          </a:p>
          <a:p>
            <a:pPr marR="0" algn="l" defTabSz="914400" rtl="0" eaLnBrk="1" fontAlgn="base" latinLnBrk="0" hangingPunct="1">
              <a:lnSpc>
                <a:spcPct val="100000"/>
              </a:lnSpc>
              <a:spcBef>
                <a:spcPts val="200"/>
              </a:spcBef>
              <a:spcAft>
                <a:spcPts val="200"/>
              </a:spcAft>
              <a:buClrTx/>
              <a:buSzTx/>
              <a:tabLst/>
            </a:pPr>
            <a:r>
              <a:rPr lang="en-US" sz="1000" b="1" dirty="0">
                <a:solidFill>
                  <a:schemeClr val="tx1"/>
                </a:solidFill>
                <a:latin typeface="+mn-lt"/>
                <a:ea typeface="+mn-ea"/>
                <a:cs typeface="+mn-cs"/>
              </a:rPr>
              <a:t>eta: </a:t>
            </a:r>
            <a:r>
              <a:rPr lang="en-US" sz="1000" dirty="0">
                <a:solidFill>
                  <a:schemeClr val="tx1"/>
                </a:solidFill>
                <a:latin typeface="+mn-lt"/>
                <a:ea typeface="+mn-ea"/>
                <a:cs typeface="+mn-cs"/>
              </a:rPr>
              <a:t>Learning rate </a:t>
            </a:r>
            <a:r>
              <a:rPr lang="en-US" sz="1000" dirty="0">
                <a:solidFill>
                  <a:schemeClr val="tx1"/>
                </a:solidFill>
              </a:rPr>
              <a:t>(typically b/w 0.01 &amp; 0.3</a:t>
            </a:r>
          </a:p>
          <a:p>
            <a:pPr marR="0" algn="l" defTabSz="914400" rtl="0" eaLnBrk="1" fontAlgn="base" latinLnBrk="0" hangingPunct="1">
              <a:lnSpc>
                <a:spcPct val="100000"/>
              </a:lnSpc>
              <a:spcBef>
                <a:spcPts val="200"/>
              </a:spcBef>
              <a:spcAft>
                <a:spcPts val="200"/>
              </a:spcAft>
              <a:buClrTx/>
              <a:buSzTx/>
              <a:tabLst/>
            </a:pPr>
            <a:r>
              <a:rPr lang="en-US" sz="1000" b="1" dirty="0" err="1">
                <a:solidFill>
                  <a:schemeClr val="tx1"/>
                </a:solidFill>
              </a:rPr>
              <a:t>Max_depth</a:t>
            </a:r>
            <a:r>
              <a:rPr lang="en-US" sz="1000" b="1" dirty="0">
                <a:solidFill>
                  <a:schemeClr val="tx1"/>
                </a:solidFill>
              </a:rPr>
              <a:t>: </a:t>
            </a:r>
            <a:r>
              <a:rPr lang="en-US" sz="1000" dirty="0">
                <a:solidFill>
                  <a:schemeClr val="tx1"/>
                </a:solidFill>
              </a:rPr>
              <a:t>Max depth of the tree</a:t>
            </a:r>
          </a:p>
          <a:p>
            <a:pPr marR="0" algn="l" defTabSz="914400" rtl="0" eaLnBrk="1" fontAlgn="base" latinLnBrk="0" hangingPunct="1">
              <a:lnSpc>
                <a:spcPct val="100000"/>
              </a:lnSpc>
              <a:spcBef>
                <a:spcPts val="200"/>
              </a:spcBef>
              <a:spcAft>
                <a:spcPts val="200"/>
              </a:spcAft>
              <a:buClrTx/>
              <a:buSzTx/>
              <a:tabLst/>
            </a:pPr>
            <a:r>
              <a:rPr lang="en-US" sz="1000" b="1" dirty="0" err="1">
                <a:solidFill>
                  <a:schemeClr val="tx1"/>
                </a:solidFill>
              </a:rPr>
              <a:t>Nround</a:t>
            </a:r>
            <a:r>
              <a:rPr lang="en-US" sz="1000" b="1" dirty="0">
                <a:solidFill>
                  <a:schemeClr val="tx1"/>
                </a:solidFill>
              </a:rPr>
              <a:t>: </a:t>
            </a:r>
            <a:r>
              <a:rPr lang="en-US" sz="1000" dirty="0">
                <a:solidFill>
                  <a:schemeClr val="tx1"/>
                </a:solidFill>
              </a:rPr>
              <a:t>Number of iterations / trees</a:t>
            </a:r>
            <a:endParaRPr lang="en-US" sz="1000" b="1" dirty="0">
              <a:solidFill>
                <a:schemeClr val="tx1"/>
              </a:solidFill>
            </a:endParaRPr>
          </a:p>
          <a:p>
            <a:pPr marR="0" algn="l" defTabSz="914400" rtl="0" eaLnBrk="1" fontAlgn="base" latinLnBrk="0" hangingPunct="1">
              <a:lnSpc>
                <a:spcPct val="100000"/>
              </a:lnSpc>
              <a:spcBef>
                <a:spcPts val="200"/>
              </a:spcBef>
              <a:spcAft>
                <a:spcPts val="200"/>
              </a:spcAft>
              <a:buClrTx/>
              <a:buSzTx/>
              <a:tabLst/>
            </a:pPr>
            <a:r>
              <a:rPr lang="en-US" sz="1000" b="1" dirty="0">
                <a:solidFill>
                  <a:schemeClr val="tx1"/>
                </a:solidFill>
              </a:rPr>
              <a:t>Subsample: </a:t>
            </a:r>
            <a:r>
              <a:rPr lang="en-US" sz="1000" dirty="0">
                <a:solidFill>
                  <a:schemeClr val="tx1"/>
                </a:solidFill>
              </a:rPr>
              <a:t># samples provided to the tree</a:t>
            </a:r>
          </a:p>
          <a:p>
            <a:pPr marR="0" algn="l" defTabSz="914400" rtl="0" eaLnBrk="1" fontAlgn="base" latinLnBrk="0" hangingPunct="1">
              <a:lnSpc>
                <a:spcPct val="100000"/>
              </a:lnSpc>
              <a:spcBef>
                <a:spcPts val="200"/>
              </a:spcBef>
              <a:spcAft>
                <a:spcPts val="200"/>
              </a:spcAft>
              <a:buClrTx/>
              <a:buSzTx/>
              <a:tabLst/>
            </a:pPr>
            <a:r>
              <a:rPr lang="en-US" sz="1000" b="1" dirty="0" err="1">
                <a:solidFill>
                  <a:schemeClr val="tx1"/>
                </a:solidFill>
              </a:rPr>
              <a:t>Colsample_bytree</a:t>
            </a:r>
            <a:r>
              <a:rPr lang="en-US" sz="1000" b="1" dirty="0">
                <a:solidFill>
                  <a:schemeClr val="tx1"/>
                </a:solidFill>
              </a:rPr>
              <a:t>: </a:t>
            </a:r>
            <a:r>
              <a:rPr lang="en-US" sz="1000" dirty="0">
                <a:solidFill>
                  <a:schemeClr val="tx1"/>
                </a:solidFill>
              </a:rPr>
              <a:t># features to be used</a:t>
            </a:r>
          </a:p>
          <a:p>
            <a:pPr marR="0" algn="l" defTabSz="914400" rtl="0" eaLnBrk="1" fontAlgn="base" latinLnBrk="0" hangingPunct="1">
              <a:lnSpc>
                <a:spcPct val="100000"/>
              </a:lnSpc>
              <a:spcBef>
                <a:spcPts val="200"/>
              </a:spcBef>
              <a:spcAft>
                <a:spcPts val="200"/>
              </a:spcAft>
              <a:buClrTx/>
              <a:buSzTx/>
              <a:tabLst/>
            </a:pPr>
            <a:r>
              <a:rPr lang="en-US" sz="1000" b="1" dirty="0">
                <a:solidFill>
                  <a:schemeClr val="tx1"/>
                </a:solidFill>
              </a:rPr>
              <a:t>Seed: </a:t>
            </a:r>
            <a:r>
              <a:rPr lang="en-US" sz="1000" dirty="0">
                <a:solidFill>
                  <a:schemeClr val="tx1"/>
                </a:solidFill>
              </a:rPr>
              <a:t>for reproducibility of result</a:t>
            </a:r>
          </a:p>
          <a:p>
            <a:pPr marR="0" algn="l" defTabSz="914400" rtl="0" eaLnBrk="1" fontAlgn="base" latinLnBrk="0" hangingPunct="1">
              <a:lnSpc>
                <a:spcPct val="100000"/>
              </a:lnSpc>
              <a:spcBef>
                <a:spcPts val="200"/>
              </a:spcBef>
              <a:spcAft>
                <a:spcPts val="200"/>
              </a:spcAft>
              <a:buClrTx/>
              <a:buSzTx/>
              <a:tabLst/>
            </a:pPr>
            <a:r>
              <a:rPr lang="en-US" sz="1000" b="1" dirty="0" err="1">
                <a:solidFill>
                  <a:schemeClr val="tx1"/>
                </a:solidFill>
              </a:rPr>
              <a:t>Eval_metric</a:t>
            </a:r>
            <a:r>
              <a:rPr lang="en-US" sz="1000" b="1" dirty="0">
                <a:solidFill>
                  <a:schemeClr val="tx1"/>
                </a:solidFill>
              </a:rPr>
              <a:t>: </a:t>
            </a:r>
            <a:r>
              <a:rPr lang="en-US" sz="1000" dirty="0">
                <a:solidFill>
                  <a:schemeClr val="tx1"/>
                </a:solidFill>
              </a:rPr>
              <a:t>Error metric to evaluate model</a:t>
            </a:r>
          </a:p>
          <a:p>
            <a:pPr marR="0" algn="l" defTabSz="914400" rtl="0" eaLnBrk="1" fontAlgn="base" latinLnBrk="0" hangingPunct="1">
              <a:lnSpc>
                <a:spcPct val="100000"/>
              </a:lnSpc>
              <a:spcBef>
                <a:spcPts val="200"/>
              </a:spcBef>
              <a:spcAft>
                <a:spcPts val="200"/>
              </a:spcAft>
              <a:buClrTx/>
              <a:buSzTx/>
              <a:tabLst/>
            </a:pPr>
            <a:r>
              <a:rPr lang="en-US" sz="1000" b="1" dirty="0">
                <a:solidFill>
                  <a:schemeClr val="tx1"/>
                </a:solidFill>
              </a:rPr>
              <a:t>Objective: </a:t>
            </a:r>
            <a:r>
              <a:rPr lang="en-US" sz="1000" dirty="0">
                <a:solidFill>
                  <a:schemeClr val="tx1"/>
                </a:solidFill>
              </a:rPr>
              <a:t>Provided values is used for GLM models</a:t>
            </a:r>
          </a:p>
          <a:p>
            <a:pPr marR="0" algn="l" defTabSz="914400" rtl="0" eaLnBrk="1" fontAlgn="base" latinLnBrk="0" hangingPunct="1">
              <a:lnSpc>
                <a:spcPct val="100000"/>
              </a:lnSpc>
              <a:spcBef>
                <a:spcPts val="200"/>
              </a:spcBef>
              <a:spcAft>
                <a:spcPts val="200"/>
              </a:spcAft>
              <a:buClrTx/>
              <a:buSzTx/>
              <a:tabLst/>
            </a:pPr>
            <a:r>
              <a:rPr lang="en-US" sz="1000" b="1" dirty="0" err="1">
                <a:solidFill>
                  <a:schemeClr val="tx1"/>
                </a:solidFill>
              </a:rPr>
              <a:t>Nthread</a:t>
            </a:r>
            <a:r>
              <a:rPr lang="en-US" sz="1000" b="1" dirty="0">
                <a:solidFill>
                  <a:schemeClr val="tx1"/>
                </a:solidFill>
              </a:rPr>
              <a:t>: </a:t>
            </a:r>
            <a:r>
              <a:rPr lang="en-US" sz="1000" dirty="0">
                <a:solidFill>
                  <a:schemeClr val="tx1"/>
                </a:solidFill>
              </a:rPr>
              <a:t># cores to be used</a:t>
            </a:r>
          </a:p>
          <a:p>
            <a:pPr marR="0" algn="l" defTabSz="914400" rtl="0" eaLnBrk="1" fontAlgn="base" latinLnBrk="0" hangingPunct="1">
              <a:lnSpc>
                <a:spcPct val="100000"/>
              </a:lnSpc>
              <a:spcBef>
                <a:spcPts val="200"/>
              </a:spcBef>
              <a:spcAft>
                <a:spcPts val="200"/>
              </a:spcAft>
              <a:buClrTx/>
              <a:buSzTx/>
              <a:tabLst/>
            </a:pPr>
            <a:r>
              <a:rPr lang="en-US" sz="1000" b="1" dirty="0">
                <a:solidFill>
                  <a:schemeClr val="tx1"/>
                </a:solidFill>
              </a:rPr>
              <a:t>Silent: </a:t>
            </a:r>
            <a:r>
              <a:rPr lang="en-US" sz="1000" dirty="0">
                <a:solidFill>
                  <a:schemeClr val="tx1"/>
                </a:solidFill>
              </a:rPr>
              <a:t>To not show the running </a:t>
            </a:r>
            <a:r>
              <a:rPr lang="en-US" sz="1000" dirty="0" err="1">
                <a:solidFill>
                  <a:schemeClr val="tx1"/>
                </a:solidFill>
              </a:rPr>
              <a:t>msgs</a:t>
            </a:r>
            <a:endParaRPr lang="en-US" sz="1000" b="1" dirty="0">
              <a:solidFill>
                <a:schemeClr val="tx1"/>
              </a:solidFill>
              <a:latin typeface="+mn-lt"/>
              <a:ea typeface="+mn-ea"/>
              <a:cs typeface="+mn-cs"/>
            </a:endParaRPr>
          </a:p>
        </p:txBody>
      </p:sp>
      <p:sp>
        <p:nvSpPr>
          <p:cNvPr id="7" name="Rectangle 6">
            <a:extLst>
              <a:ext uri="{FF2B5EF4-FFF2-40B4-BE49-F238E27FC236}">
                <a16:creationId xmlns:a16="http://schemas.microsoft.com/office/drawing/2014/main" id="{08E4FCE2-EEDE-4B09-A314-5F2D18B7E977}"/>
              </a:ext>
            </a:extLst>
          </p:cNvPr>
          <p:cNvSpPr/>
          <p:nvPr/>
        </p:nvSpPr>
        <p:spPr bwMode="auto">
          <a:xfrm>
            <a:off x="6339680" y="3847688"/>
            <a:ext cx="3203131" cy="495712"/>
          </a:xfrm>
          <a:prstGeom prst="rect">
            <a:avLst/>
          </a:prstGeom>
          <a:solidFill>
            <a:schemeClr val="bg1">
              <a:lumMod val="95000"/>
            </a:schemeClr>
          </a:solidFill>
          <a:ln w="19050">
            <a:solidFill>
              <a:srgbClr val="00206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ts val="200"/>
              </a:spcBef>
              <a:spcAft>
                <a:spcPts val="200"/>
              </a:spcAft>
              <a:buClrTx/>
              <a:buSzTx/>
              <a:tabLst/>
            </a:pPr>
            <a:r>
              <a:rPr lang="en-US" sz="1000" dirty="0">
                <a:solidFill>
                  <a:schemeClr val="tx1"/>
                </a:solidFill>
              </a:rPr>
              <a:t>RMSE value has decreased over iteration i.e. with increase in number of trees</a:t>
            </a:r>
            <a:endParaRPr lang="en-US" sz="1000" dirty="0">
              <a:solidFill>
                <a:schemeClr val="tx1"/>
              </a:solidFill>
              <a:latin typeface="+mn-lt"/>
              <a:ea typeface="+mn-ea"/>
              <a:cs typeface="+mn-cs"/>
            </a:endParaRPr>
          </a:p>
        </p:txBody>
      </p:sp>
      <p:sp>
        <p:nvSpPr>
          <p:cNvPr id="8" name="Arrow: Down 7">
            <a:extLst>
              <a:ext uri="{FF2B5EF4-FFF2-40B4-BE49-F238E27FC236}">
                <a16:creationId xmlns:a16="http://schemas.microsoft.com/office/drawing/2014/main" id="{42CB95AC-2885-4D21-8C17-083FB79905FD}"/>
              </a:ext>
            </a:extLst>
          </p:cNvPr>
          <p:cNvSpPr/>
          <p:nvPr/>
        </p:nvSpPr>
        <p:spPr bwMode="auto">
          <a:xfrm>
            <a:off x="7812797" y="4454802"/>
            <a:ext cx="228600" cy="261255"/>
          </a:xfrm>
          <a:prstGeom prst="downArrow">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9" name="Rectangle: Rounded Corners 8">
            <a:extLst>
              <a:ext uri="{FF2B5EF4-FFF2-40B4-BE49-F238E27FC236}">
                <a16:creationId xmlns:a16="http://schemas.microsoft.com/office/drawing/2014/main" id="{230F2D8D-99ED-4EAE-B50B-CD998EF9DD53}"/>
              </a:ext>
            </a:extLst>
          </p:cNvPr>
          <p:cNvSpPr/>
          <p:nvPr/>
        </p:nvSpPr>
        <p:spPr bwMode="auto">
          <a:xfrm>
            <a:off x="6136397" y="4817327"/>
            <a:ext cx="3581400" cy="778800"/>
          </a:xfrm>
          <a:prstGeom prst="roundRect">
            <a:avLst>
              <a:gd name="adj" fmla="val 2758"/>
            </a:avLst>
          </a:prstGeom>
          <a:solidFill>
            <a:schemeClr val="bg1"/>
          </a:solidFill>
          <a:ln w="19050">
            <a:solidFill>
              <a:srgbClr val="666666"/>
            </a:solidFill>
            <a:prstDash val="sysDash"/>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b="1" dirty="0">
                <a:solidFill>
                  <a:schemeClr val="tx1"/>
                </a:solidFill>
                <a:latin typeface="+mn-lt"/>
                <a:ea typeface="+mn-ea"/>
                <a:cs typeface="+mn-cs"/>
              </a:rPr>
              <a:t>Accuracy Metrics (150 Trees)</a:t>
            </a:r>
          </a:p>
        </p:txBody>
      </p:sp>
      <p:graphicFrame>
        <p:nvGraphicFramePr>
          <p:cNvPr id="10" name="Table 9">
            <a:extLst>
              <a:ext uri="{FF2B5EF4-FFF2-40B4-BE49-F238E27FC236}">
                <a16:creationId xmlns:a16="http://schemas.microsoft.com/office/drawing/2014/main" id="{A1B7F301-4F87-4EA1-B9CC-A9C51898332D}"/>
              </a:ext>
            </a:extLst>
          </p:cNvPr>
          <p:cNvGraphicFramePr>
            <a:graphicFrameLocks noGrp="1"/>
          </p:cNvGraphicFramePr>
          <p:nvPr>
            <p:extLst>
              <p:ext uri="{D42A27DB-BD31-4B8C-83A1-F6EECF244321}">
                <p14:modId xmlns:p14="http://schemas.microsoft.com/office/powerpoint/2010/main" val="3711496930"/>
              </p:ext>
            </p:extLst>
          </p:nvPr>
        </p:nvGraphicFramePr>
        <p:xfrm>
          <a:off x="6212597" y="5094411"/>
          <a:ext cx="3429000" cy="446702"/>
        </p:xfrm>
        <a:graphic>
          <a:graphicData uri="http://schemas.openxmlformats.org/drawingml/2006/table">
            <a:tbl>
              <a:tblPr>
                <a:tableStyleId>{2D5ABB26-0587-4C30-8999-92F81FD0307C}</a:tableStyleId>
              </a:tblPr>
              <a:tblGrid>
                <a:gridCol w="685800">
                  <a:extLst>
                    <a:ext uri="{9D8B030D-6E8A-4147-A177-3AD203B41FA5}">
                      <a16:colId xmlns:a16="http://schemas.microsoft.com/office/drawing/2014/main" val="2083503728"/>
                    </a:ext>
                  </a:extLst>
                </a:gridCol>
                <a:gridCol w="685800">
                  <a:extLst>
                    <a:ext uri="{9D8B030D-6E8A-4147-A177-3AD203B41FA5}">
                      <a16:colId xmlns:a16="http://schemas.microsoft.com/office/drawing/2014/main" val="2448717516"/>
                    </a:ext>
                  </a:extLst>
                </a:gridCol>
                <a:gridCol w="685800">
                  <a:extLst>
                    <a:ext uri="{9D8B030D-6E8A-4147-A177-3AD203B41FA5}">
                      <a16:colId xmlns:a16="http://schemas.microsoft.com/office/drawing/2014/main" val="2311788029"/>
                    </a:ext>
                  </a:extLst>
                </a:gridCol>
                <a:gridCol w="685800">
                  <a:extLst>
                    <a:ext uri="{9D8B030D-6E8A-4147-A177-3AD203B41FA5}">
                      <a16:colId xmlns:a16="http://schemas.microsoft.com/office/drawing/2014/main" val="1163043846"/>
                    </a:ext>
                  </a:extLst>
                </a:gridCol>
                <a:gridCol w="685800">
                  <a:extLst>
                    <a:ext uri="{9D8B030D-6E8A-4147-A177-3AD203B41FA5}">
                      <a16:colId xmlns:a16="http://schemas.microsoft.com/office/drawing/2014/main" val="3712295715"/>
                    </a:ext>
                  </a:extLst>
                </a:gridCol>
              </a:tblGrid>
              <a:tr h="223351">
                <a:tc>
                  <a:txBody>
                    <a:bodyPr/>
                    <a:lstStyle/>
                    <a:p>
                      <a:pPr algn="ctr" fontAlgn="b"/>
                      <a:r>
                        <a:rPr lang="en-US" sz="1000" b="1" u="none" strike="noStrike" dirty="0">
                          <a:effectLst/>
                        </a:rPr>
                        <a:t>ME</a:t>
                      </a:r>
                      <a:endParaRPr lang="en-US" sz="1000" b="1" i="0" u="none" strike="noStrike" dirty="0">
                        <a:solidFill>
                          <a:srgbClr val="000000"/>
                        </a:solidFill>
                        <a:effectLst/>
                        <a:latin typeface="Arial" panose="020B0604020202020204" pitchFamily="34" charset="0"/>
                      </a:endParaRPr>
                    </a:p>
                  </a:txBody>
                  <a:tcPr marL="9525" marR="9525" marT="9525" marB="0" anchor="ctr">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chemeClr val="bg1">
                        <a:lumMod val="95000"/>
                      </a:schemeClr>
                    </a:solidFill>
                  </a:tcPr>
                </a:tc>
                <a:tc>
                  <a:txBody>
                    <a:bodyPr/>
                    <a:lstStyle/>
                    <a:p>
                      <a:pPr algn="ctr" fontAlgn="b"/>
                      <a:r>
                        <a:rPr lang="en-US" sz="1000" b="1" u="none" strike="noStrike" dirty="0">
                          <a:effectLst/>
                        </a:rPr>
                        <a:t>RMSE</a:t>
                      </a:r>
                      <a:endParaRPr lang="en-US" sz="1000" b="1" i="0" u="none" strike="noStrike" dirty="0">
                        <a:solidFill>
                          <a:srgbClr val="000000"/>
                        </a:solidFill>
                        <a:effectLst/>
                        <a:latin typeface="Arial" panose="020B060402020202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chemeClr val="bg1">
                        <a:lumMod val="95000"/>
                      </a:schemeClr>
                    </a:solidFill>
                  </a:tcPr>
                </a:tc>
                <a:tc>
                  <a:txBody>
                    <a:bodyPr/>
                    <a:lstStyle/>
                    <a:p>
                      <a:pPr algn="ctr" fontAlgn="b"/>
                      <a:r>
                        <a:rPr lang="en-US" sz="1000" b="1" u="none" strike="noStrike" dirty="0">
                          <a:effectLst/>
                        </a:rPr>
                        <a:t>MAE</a:t>
                      </a:r>
                      <a:endParaRPr lang="en-US" sz="1000" b="1" i="0" u="none" strike="noStrike" dirty="0">
                        <a:solidFill>
                          <a:srgbClr val="000000"/>
                        </a:solidFill>
                        <a:effectLst/>
                        <a:latin typeface="Arial" panose="020B060402020202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chemeClr val="bg1">
                        <a:lumMod val="95000"/>
                      </a:schemeClr>
                    </a:solidFill>
                  </a:tcPr>
                </a:tc>
                <a:tc>
                  <a:txBody>
                    <a:bodyPr/>
                    <a:lstStyle/>
                    <a:p>
                      <a:pPr algn="ctr" fontAlgn="b"/>
                      <a:r>
                        <a:rPr lang="en-US" sz="1000" b="1" u="none" strike="noStrike" dirty="0">
                          <a:effectLst/>
                        </a:rPr>
                        <a:t>MPE</a:t>
                      </a:r>
                      <a:endParaRPr lang="en-US" sz="1000" b="1" i="0" u="none" strike="noStrike" dirty="0">
                        <a:solidFill>
                          <a:srgbClr val="000000"/>
                        </a:solidFill>
                        <a:effectLst/>
                        <a:latin typeface="Arial" panose="020B060402020202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chemeClr val="bg1">
                        <a:lumMod val="95000"/>
                      </a:schemeClr>
                    </a:solidFill>
                  </a:tcPr>
                </a:tc>
                <a:tc>
                  <a:txBody>
                    <a:bodyPr/>
                    <a:lstStyle/>
                    <a:p>
                      <a:pPr algn="ctr" fontAlgn="b"/>
                      <a:r>
                        <a:rPr lang="en-US" sz="1000" b="1" u="none" strike="noStrike" dirty="0">
                          <a:effectLst/>
                        </a:rPr>
                        <a:t>MAPE</a:t>
                      </a:r>
                      <a:endParaRPr lang="en-US" sz="1000" b="1" i="0" u="none" strike="noStrike" dirty="0">
                        <a:solidFill>
                          <a:srgbClr val="000000"/>
                        </a:solidFill>
                        <a:effectLst/>
                        <a:latin typeface="Arial" panose="020B0604020202020204" pitchFamily="34" charset="0"/>
                      </a:endParaRPr>
                    </a:p>
                  </a:txBody>
                  <a:tcPr marL="9525" marR="9525" marT="9525" marB="0" anchor="ctr">
                    <a:lnL w="28575" cap="flat" cmpd="sng" algn="ctr">
                      <a:solidFill>
                        <a:schemeClr val="bg1"/>
                      </a:solidFill>
                      <a:prstDash val="solid"/>
                      <a:round/>
                      <a:headEnd type="none" w="med" len="med"/>
                      <a:tailEnd type="none" w="med" len="med"/>
                    </a:lnL>
                    <a:lnB w="28575" cap="flat" cmpd="sng" algn="ctr">
                      <a:solidFill>
                        <a:srgbClr val="0070C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53431904"/>
                  </a:ext>
                </a:extLst>
              </a:tr>
              <a:tr h="223351">
                <a:tc>
                  <a:txBody>
                    <a:bodyPr/>
                    <a:lstStyle/>
                    <a:p>
                      <a:pPr algn="ctr" fontAlgn="b"/>
                      <a:r>
                        <a:rPr lang="en-US" sz="1000" b="0" i="0" u="none" strike="noStrike" dirty="0">
                          <a:solidFill>
                            <a:srgbClr val="000000"/>
                          </a:solidFill>
                          <a:effectLst/>
                          <a:latin typeface="Arial" panose="020B0604020202020204" pitchFamily="34" charset="0"/>
                        </a:rPr>
                        <a:t>1.6132</a:t>
                      </a:r>
                    </a:p>
                  </a:txBody>
                  <a:tcPr marL="9525" marR="9525" marT="9525" marB="0" anchor="ctr">
                    <a:lnT w="28575" cap="flat" cmpd="sng" algn="ctr">
                      <a:solidFill>
                        <a:srgbClr val="0070C0"/>
                      </a:solidFill>
                      <a:prstDash val="solid"/>
                      <a:round/>
                      <a:headEnd type="none" w="med" len="med"/>
                      <a:tailEnd type="none" w="med" len="med"/>
                    </a:lnT>
                  </a:tcPr>
                </a:tc>
                <a:tc>
                  <a:txBody>
                    <a:bodyPr/>
                    <a:lstStyle/>
                    <a:p>
                      <a:pPr algn="ctr" fontAlgn="b"/>
                      <a:r>
                        <a:rPr lang="en-US" sz="1000" b="0" i="0" u="none" strike="noStrike" dirty="0">
                          <a:solidFill>
                            <a:srgbClr val="000000"/>
                          </a:solidFill>
                          <a:effectLst/>
                          <a:latin typeface="Arial" panose="020B0604020202020204" pitchFamily="34" charset="0"/>
                        </a:rPr>
                        <a:t>2.6374</a:t>
                      </a:r>
                    </a:p>
                  </a:txBody>
                  <a:tcPr marL="9525" marR="9525" marT="9525" marB="0" anchor="ctr">
                    <a:lnT w="28575" cap="flat" cmpd="sng" algn="ctr">
                      <a:solidFill>
                        <a:srgbClr val="0070C0"/>
                      </a:solidFill>
                      <a:prstDash val="solid"/>
                      <a:round/>
                      <a:headEnd type="none" w="med" len="med"/>
                      <a:tailEnd type="none" w="med" len="med"/>
                    </a:lnT>
                  </a:tcPr>
                </a:tc>
                <a:tc>
                  <a:txBody>
                    <a:bodyPr/>
                    <a:lstStyle/>
                    <a:p>
                      <a:pPr algn="ctr" fontAlgn="b"/>
                      <a:r>
                        <a:rPr lang="en-US" sz="1000" b="0" i="0" u="none" strike="noStrike" dirty="0">
                          <a:solidFill>
                            <a:srgbClr val="000000"/>
                          </a:solidFill>
                          <a:effectLst/>
                          <a:latin typeface="Arial" panose="020B0604020202020204" pitchFamily="34" charset="0"/>
                        </a:rPr>
                        <a:t>1.9616</a:t>
                      </a:r>
                    </a:p>
                  </a:txBody>
                  <a:tcPr marL="9525" marR="9525" marT="9525" marB="0" anchor="ctr">
                    <a:lnT w="28575" cap="flat" cmpd="sng" algn="ctr">
                      <a:solidFill>
                        <a:srgbClr val="0070C0"/>
                      </a:solidFill>
                      <a:prstDash val="solid"/>
                      <a:round/>
                      <a:headEnd type="none" w="med" len="med"/>
                      <a:tailEnd type="none" w="med" len="med"/>
                    </a:lnT>
                  </a:tcPr>
                </a:tc>
                <a:tc>
                  <a:txBody>
                    <a:bodyPr/>
                    <a:lstStyle/>
                    <a:p>
                      <a:pPr algn="ctr" fontAlgn="b"/>
                      <a:r>
                        <a:rPr lang="en-US" sz="1000" u="none" strike="noStrike" dirty="0">
                          <a:effectLst/>
                        </a:rPr>
                        <a:t>5.0135</a:t>
                      </a:r>
                      <a:endParaRPr lang="en-US" sz="1000" b="0" i="0" u="none" strike="noStrike" dirty="0">
                        <a:solidFill>
                          <a:srgbClr val="000000"/>
                        </a:solidFill>
                        <a:effectLst/>
                        <a:latin typeface="Arial" panose="020B0604020202020204" pitchFamily="34" charset="0"/>
                      </a:endParaRPr>
                    </a:p>
                  </a:txBody>
                  <a:tcPr marL="9525" marR="9525" marT="9525" marB="0" anchor="ctr">
                    <a:lnT w="28575" cap="flat" cmpd="sng" algn="ctr">
                      <a:solidFill>
                        <a:srgbClr val="0070C0"/>
                      </a:solidFill>
                      <a:prstDash val="solid"/>
                      <a:round/>
                      <a:headEnd type="none" w="med" len="med"/>
                      <a:tailEnd type="none" w="med" len="med"/>
                    </a:lnT>
                  </a:tcPr>
                </a:tc>
                <a:tc>
                  <a:txBody>
                    <a:bodyPr/>
                    <a:lstStyle/>
                    <a:p>
                      <a:pPr algn="ctr" fontAlgn="b"/>
                      <a:r>
                        <a:rPr lang="en-US" sz="1000" u="none" strike="noStrike" dirty="0">
                          <a:effectLst/>
                        </a:rPr>
                        <a:t>8.5008</a:t>
                      </a:r>
                      <a:endParaRPr lang="en-US" sz="1000" b="0" i="0" u="none" strike="noStrike" dirty="0">
                        <a:solidFill>
                          <a:srgbClr val="000000"/>
                        </a:solidFill>
                        <a:effectLst/>
                        <a:latin typeface="Arial" panose="020B0604020202020204" pitchFamily="34" charset="0"/>
                      </a:endParaRPr>
                    </a:p>
                  </a:txBody>
                  <a:tcPr marL="9525" marR="9525" marT="9525" marB="0" anchor="ctr">
                    <a:lnT w="28575" cap="flat" cmpd="sng" algn="ctr">
                      <a:solidFill>
                        <a:srgbClr val="0070C0"/>
                      </a:solidFill>
                      <a:prstDash val="solid"/>
                      <a:round/>
                      <a:headEnd type="none" w="med" len="med"/>
                      <a:tailEnd type="none" w="med" len="med"/>
                    </a:lnT>
                  </a:tcPr>
                </a:tc>
                <a:extLst>
                  <a:ext uri="{0D108BD9-81ED-4DB2-BD59-A6C34878D82A}">
                    <a16:rowId xmlns:a16="http://schemas.microsoft.com/office/drawing/2014/main" val="1289420995"/>
                  </a:ext>
                </a:extLst>
              </a:tr>
            </a:tbl>
          </a:graphicData>
        </a:graphic>
      </p:graphicFrame>
      <p:pic>
        <p:nvPicPr>
          <p:cNvPr id="11" name="Picture 10">
            <a:extLst>
              <a:ext uri="{FF2B5EF4-FFF2-40B4-BE49-F238E27FC236}">
                <a16:creationId xmlns:a16="http://schemas.microsoft.com/office/drawing/2014/main" id="{5D1EC581-495E-403E-A0A8-4299C32825DB}"/>
              </a:ext>
            </a:extLst>
          </p:cNvPr>
          <p:cNvPicPr>
            <a:picLocks noChangeAspect="1"/>
          </p:cNvPicPr>
          <p:nvPr/>
        </p:nvPicPr>
        <p:blipFill>
          <a:blip r:embed="rId2"/>
          <a:stretch>
            <a:fillRect/>
          </a:stretch>
        </p:blipFill>
        <p:spPr>
          <a:xfrm>
            <a:off x="227012" y="1438275"/>
            <a:ext cx="5838825" cy="4276725"/>
          </a:xfrm>
          <a:prstGeom prst="rect">
            <a:avLst/>
          </a:prstGeom>
        </p:spPr>
      </p:pic>
      <p:sp>
        <p:nvSpPr>
          <p:cNvPr id="12" name="Rectangle 11">
            <a:extLst>
              <a:ext uri="{FF2B5EF4-FFF2-40B4-BE49-F238E27FC236}">
                <a16:creationId xmlns:a16="http://schemas.microsoft.com/office/drawing/2014/main" id="{DCFC1B6D-9D42-4A56-B622-CC76102C7723}"/>
              </a:ext>
            </a:extLst>
          </p:cNvPr>
          <p:cNvSpPr/>
          <p:nvPr/>
        </p:nvSpPr>
        <p:spPr bwMode="auto">
          <a:xfrm>
            <a:off x="227012" y="5874061"/>
            <a:ext cx="9538600" cy="404107"/>
          </a:xfrm>
          <a:prstGeom prst="rect">
            <a:avLst/>
          </a:prstGeom>
          <a:solidFill>
            <a:srgbClr val="D8CBCB"/>
          </a:solidFill>
          <a:ln w="19050">
            <a:solidFill>
              <a:srgbClr val="800000"/>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ts val="200"/>
              </a:spcBef>
              <a:spcAft>
                <a:spcPts val="200"/>
              </a:spcAft>
              <a:buClrTx/>
              <a:buSzTx/>
              <a:tabLst/>
            </a:pPr>
            <a:r>
              <a:rPr lang="en-US" b="1" dirty="0">
                <a:solidFill>
                  <a:schemeClr val="tx1"/>
                </a:solidFill>
              </a:rPr>
              <a:t>Even with almost all the default parameters, XGB gives better results as compared to other models (please refer to huge amount of content available online around hyper parameter tuning to improve your model building skills)</a:t>
            </a:r>
            <a:endParaRPr lang="en-US" b="1" dirty="0">
              <a:solidFill>
                <a:schemeClr val="tx1"/>
              </a:solidFill>
              <a:latin typeface="+mn-lt"/>
              <a:ea typeface="+mn-ea"/>
              <a:cs typeface="+mn-cs"/>
            </a:endParaRPr>
          </a:p>
        </p:txBody>
      </p:sp>
    </p:spTree>
    <p:extLst>
      <p:ext uri="{BB962C8B-B14F-4D97-AF65-F5344CB8AC3E}">
        <p14:creationId xmlns:p14="http://schemas.microsoft.com/office/powerpoint/2010/main" val="4190570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C499493-AF99-48B8-B142-60A96FCDDA57}"/>
              </a:ext>
            </a:extLst>
          </p:cNvPr>
          <p:cNvSpPr/>
          <p:nvPr/>
        </p:nvSpPr>
        <p:spPr bwMode="auto">
          <a:xfrm>
            <a:off x="3236912" y="6629400"/>
            <a:ext cx="34290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DECISION TREE MODELING</a:t>
            </a:r>
          </a:p>
        </p:txBody>
      </p:sp>
      <p:sp>
        <p:nvSpPr>
          <p:cNvPr id="3" name="Rectangle 2">
            <a:extLst>
              <a:ext uri="{FF2B5EF4-FFF2-40B4-BE49-F238E27FC236}">
                <a16:creationId xmlns:a16="http://schemas.microsoft.com/office/drawing/2014/main" id="{D2FA1372-7298-4964-A241-57E5E5857C1B}"/>
              </a:ext>
            </a:extLst>
          </p:cNvPr>
          <p:cNvSpPr/>
          <p:nvPr/>
        </p:nvSpPr>
        <p:spPr bwMode="auto">
          <a:xfrm>
            <a:off x="303212" y="76200"/>
            <a:ext cx="8867776" cy="304800"/>
          </a:xfrm>
          <a:prstGeom prst="rect">
            <a:avLst/>
          </a:prstGeom>
          <a:solidFill>
            <a:srgbClr val="CBD3D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latin typeface="+mn-lt"/>
                <a:ea typeface="+mn-ea"/>
                <a:cs typeface="+mn-cs"/>
              </a:rPr>
              <a:t>MODEL DIAGNOSTICS</a:t>
            </a:r>
          </a:p>
        </p:txBody>
      </p:sp>
      <p:pic>
        <p:nvPicPr>
          <p:cNvPr id="9" name="Picture 8">
            <a:extLst>
              <a:ext uri="{FF2B5EF4-FFF2-40B4-BE49-F238E27FC236}">
                <a16:creationId xmlns:a16="http://schemas.microsoft.com/office/drawing/2014/main" id="{BB9F434B-16D6-4658-B49C-621F73DC83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012" y="578433"/>
            <a:ext cx="7530044" cy="5647533"/>
          </a:xfrm>
          <a:prstGeom prst="rect">
            <a:avLst/>
          </a:prstGeom>
        </p:spPr>
      </p:pic>
      <p:sp>
        <p:nvSpPr>
          <p:cNvPr id="10" name="Rectangle: Rounded Corners 9">
            <a:extLst>
              <a:ext uri="{FF2B5EF4-FFF2-40B4-BE49-F238E27FC236}">
                <a16:creationId xmlns:a16="http://schemas.microsoft.com/office/drawing/2014/main" id="{A5B8A3C1-6E23-4ACE-9C0A-6C5DF87811C7}"/>
              </a:ext>
            </a:extLst>
          </p:cNvPr>
          <p:cNvSpPr/>
          <p:nvPr/>
        </p:nvSpPr>
        <p:spPr bwMode="auto">
          <a:xfrm>
            <a:off x="7879756" y="2678299"/>
            <a:ext cx="1905000" cy="1447800"/>
          </a:xfrm>
          <a:prstGeom prst="roundRect">
            <a:avLst>
              <a:gd name="adj" fmla="val 8640"/>
            </a:avLst>
          </a:prstGeom>
          <a:solidFill>
            <a:srgbClr val="D8CBCB"/>
          </a:solidFill>
          <a:ln w="19050">
            <a:solidFill>
              <a:srgbClr val="80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b="1" dirty="0">
                <a:solidFill>
                  <a:schemeClr val="tx1"/>
                </a:solidFill>
                <a:latin typeface="+mn-lt"/>
                <a:ea typeface="+mn-ea"/>
                <a:cs typeface="+mn-cs"/>
              </a:rPr>
              <a:t>Residuals don’t look normally distributed and are heteroscedastic. Further parameter tuning would be required improve the model fit (for your practice)</a:t>
            </a:r>
          </a:p>
        </p:txBody>
      </p:sp>
      <p:graphicFrame>
        <p:nvGraphicFramePr>
          <p:cNvPr id="11" name="Object 10">
            <a:extLst>
              <a:ext uri="{FF2B5EF4-FFF2-40B4-BE49-F238E27FC236}">
                <a16:creationId xmlns:a16="http://schemas.microsoft.com/office/drawing/2014/main" id="{7D25317D-5B97-4D4B-8951-6735C50F5624}"/>
              </a:ext>
            </a:extLst>
          </p:cNvPr>
          <p:cNvGraphicFramePr>
            <a:graphicFrameLocks noChangeAspect="1"/>
          </p:cNvGraphicFramePr>
          <p:nvPr>
            <p:extLst>
              <p:ext uri="{D42A27DB-BD31-4B8C-83A1-F6EECF244321}">
                <p14:modId xmlns:p14="http://schemas.microsoft.com/office/powerpoint/2010/main" val="1988351833"/>
              </p:ext>
            </p:extLst>
          </p:nvPr>
        </p:nvGraphicFramePr>
        <p:xfrm>
          <a:off x="8909050" y="6446838"/>
          <a:ext cx="674688" cy="376237"/>
        </p:xfrm>
        <a:graphic>
          <a:graphicData uri="http://schemas.openxmlformats.org/presentationml/2006/ole">
            <mc:AlternateContent xmlns:mc="http://schemas.openxmlformats.org/markup-compatibility/2006">
              <mc:Choice xmlns:v="urn:schemas-microsoft-com:vml" Requires="v">
                <p:oleObj spid="_x0000_s1165327" name="Packager Shell Object" showAsIcon="1" r:id="rId4" imgW="674280" imgH="375840" progId="Package">
                  <p:embed/>
                </p:oleObj>
              </mc:Choice>
              <mc:Fallback>
                <p:oleObj name="Packager Shell Object" showAsIcon="1" r:id="rId4" imgW="674280" imgH="375840" progId="Package">
                  <p:embed/>
                  <p:pic>
                    <p:nvPicPr>
                      <p:cNvPr id="0" name=""/>
                      <p:cNvPicPr/>
                      <p:nvPr/>
                    </p:nvPicPr>
                    <p:blipFill>
                      <a:blip r:embed="rId5"/>
                      <a:stretch>
                        <a:fillRect/>
                      </a:stretch>
                    </p:blipFill>
                    <p:spPr>
                      <a:xfrm>
                        <a:off x="8909050" y="6446838"/>
                        <a:ext cx="674688" cy="376237"/>
                      </a:xfrm>
                      <a:prstGeom prst="rect">
                        <a:avLst/>
                      </a:prstGeom>
                    </p:spPr>
                  </p:pic>
                </p:oleObj>
              </mc:Fallback>
            </mc:AlternateContent>
          </a:graphicData>
        </a:graphic>
      </p:graphicFrame>
      <p:sp>
        <p:nvSpPr>
          <p:cNvPr id="12" name="Rectangle: Rounded Corners 11">
            <a:extLst>
              <a:ext uri="{FF2B5EF4-FFF2-40B4-BE49-F238E27FC236}">
                <a16:creationId xmlns:a16="http://schemas.microsoft.com/office/drawing/2014/main" id="{7E3F38DC-DDB1-4A90-84C9-8C02787C361F}"/>
              </a:ext>
            </a:extLst>
          </p:cNvPr>
          <p:cNvSpPr/>
          <p:nvPr/>
        </p:nvSpPr>
        <p:spPr bwMode="auto">
          <a:xfrm>
            <a:off x="2420989" y="6250250"/>
            <a:ext cx="5442944" cy="239899"/>
          </a:xfrm>
          <a:prstGeom prst="roundRect">
            <a:avLst>
              <a:gd name="adj" fmla="val 8640"/>
            </a:avLst>
          </a:prstGeom>
          <a:solidFill>
            <a:schemeClr val="bg1">
              <a:lumMod val="95000"/>
            </a:schemeClr>
          </a:solidFill>
          <a:ln w="19050">
            <a:solidFill>
              <a:srgbClr val="80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b="1" dirty="0">
                <a:solidFill>
                  <a:schemeClr val="tx1"/>
                </a:solidFill>
                <a:latin typeface="+mn-lt"/>
                <a:ea typeface="+mn-ea"/>
                <a:cs typeface="+mn-cs"/>
              </a:rPr>
              <a:t>Explore “</a:t>
            </a:r>
            <a:r>
              <a:rPr lang="en-US" b="1" dirty="0" err="1">
                <a:solidFill>
                  <a:schemeClr val="tx1"/>
                </a:solidFill>
                <a:latin typeface="+mn-lt"/>
                <a:ea typeface="+mn-ea"/>
                <a:cs typeface="+mn-cs"/>
              </a:rPr>
              <a:t>mlr</a:t>
            </a:r>
            <a:r>
              <a:rPr lang="en-US" b="1" dirty="0">
                <a:solidFill>
                  <a:schemeClr val="tx1"/>
                </a:solidFill>
                <a:latin typeface="+mn-lt"/>
                <a:ea typeface="+mn-ea"/>
                <a:cs typeface="+mn-cs"/>
              </a:rPr>
              <a:t>” package in R for decision tree based classification / regression</a:t>
            </a:r>
          </a:p>
        </p:txBody>
      </p:sp>
    </p:spTree>
    <p:extLst>
      <p:ext uri="{BB962C8B-B14F-4D97-AF65-F5344CB8AC3E}">
        <p14:creationId xmlns:p14="http://schemas.microsoft.com/office/powerpoint/2010/main" val="9941762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24729BB-B8CB-4795-946F-DF3A3D669C7A}"/>
              </a:ext>
            </a:extLst>
          </p:cNvPr>
          <p:cNvSpPr>
            <a:spLocks noGrp="1"/>
          </p:cNvSpPr>
          <p:nvPr>
            <p:ph type="subTitle" idx="1"/>
          </p:nvPr>
        </p:nvSpPr>
        <p:spPr/>
        <p:txBody>
          <a:bodyPr/>
          <a:lstStyle/>
          <a:p>
            <a:r>
              <a:rPr lang="en-US" dirty="0"/>
              <a:t>Bibliography</a:t>
            </a:r>
          </a:p>
          <a:p>
            <a:pPr lvl="1"/>
            <a:r>
              <a:rPr lang="en-US" dirty="0"/>
              <a:t>Time Series Forecasting </a:t>
            </a:r>
          </a:p>
          <a:p>
            <a:pPr lvl="1"/>
            <a:r>
              <a:rPr lang="en-US" dirty="0"/>
              <a:t>Regression Modeling</a:t>
            </a:r>
          </a:p>
          <a:p>
            <a:pPr lvl="1"/>
            <a:r>
              <a:rPr lang="en-US" dirty="0"/>
              <a:t>Decision Tree Based Modeling</a:t>
            </a:r>
          </a:p>
        </p:txBody>
      </p:sp>
      <p:sp>
        <p:nvSpPr>
          <p:cNvPr id="3" name="Title 2">
            <a:extLst>
              <a:ext uri="{FF2B5EF4-FFF2-40B4-BE49-F238E27FC236}">
                <a16:creationId xmlns:a16="http://schemas.microsoft.com/office/drawing/2014/main" id="{307C86FC-EAB1-4B2A-B4B8-4175F305D9DA}"/>
              </a:ext>
            </a:extLst>
          </p:cNvPr>
          <p:cNvSpPr>
            <a:spLocks noGrp="1"/>
          </p:cNvSpPr>
          <p:nvPr>
            <p:ph type="ctrTitle"/>
          </p:nvPr>
        </p:nvSpPr>
        <p:spPr/>
        <p:txBody>
          <a:bodyPr/>
          <a:lstStyle/>
          <a:p>
            <a:r>
              <a:rPr lang="en-US" dirty="0"/>
              <a:t>Appendix</a:t>
            </a:r>
          </a:p>
        </p:txBody>
      </p:sp>
    </p:spTree>
    <p:extLst>
      <p:ext uri="{BB962C8B-B14F-4D97-AF65-F5344CB8AC3E}">
        <p14:creationId xmlns:p14="http://schemas.microsoft.com/office/powerpoint/2010/main" val="9363943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66996-BB2F-45ED-A38B-44A2C296A487}"/>
              </a:ext>
            </a:extLst>
          </p:cNvPr>
          <p:cNvSpPr>
            <a:spLocks noGrp="1"/>
          </p:cNvSpPr>
          <p:nvPr>
            <p:ph type="title"/>
          </p:nvPr>
        </p:nvSpPr>
        <p:spPr/>
        <p:txBody>
          <a:bodyPr anchor="t"/>
          <a:lstStyle/>
          <a:p>
            <a:r>
              <a:rPr lang="en-US" dirty="0"/>
              <a:t>Time Series forecasting</a:t>
            </a:r>
          </a:p>
        </p:txBody>
      </p:sp>
      <p:sp>
        <p:nvSpPr>
          <p:cNvPr id="3" name="Content Placeholder 2">
            <a:extLst>
              <a:ext uri="{FF2B5EF4-FFF2-40B4-BE49-F238E27FC236}">
                <a16:creationId xmlns:a16="http://schemas.microsoft.com/office/drawing/2014/main" id="{5B8026A9-B09D-42B2-805B-C130B3B08D69}"/>
              </a:ext>
            </a:extLst>
          </p:cNvPr>
          <p:cNvSpPr>
            <a:spLocks noGrp="1"/>
          </p:cNvSpPr>
          <p:nvPr>
            <p:ph idx="1"/>
          </p:nvPr>
        </p:nvSpPr>
        <p:spPr>
          <a:xfrm>
            <a:off x="457200" y="650265"/>
            <a:ext cx="8985250" cy="5753100"/>
          </a:xfrm>
        </p:spPr>
        <p:txBody>
          <a:bodyPr anchor="ctr"/>
          <a:lstStyle/>
          <a:p>
            <a:pPr marL="0" indent="0">
              <a:spcBef>
                <a:spcPts val="800"/>
              </a:spcBef>
              <a:spcAft>
                <a:spcPts val="800"/>
              </a:spcAft>
              <a:buNone/>
            </a:pPr>
            <a:r>
              <a:rPr lang="en-US" sz="1400" b="1" dirty="0"/>
              <a:t>Theory and R implementation</a:t>
            </a:r>
            <a:endParaRPr lang="en-US" sz="1400" b="1" dirty="0">
              <a:hlinkClick r:id="rId2"/>
            </a:endParaRPr>
          </a:p>
          <a:p>
            <a:pPr>
              <a:spcBef>
                <a:spcPts val="800"/>
              </a:spcBef>
              <a:spcAft>
                <a:spcPts val="800"/>
              </a:spcAft>
            </a:pPr>
            <a:r>
              <a:rPr lang="en-US" sz="1400" dirty="0">
                <a:hlinkClick r:id="rId2"/>
              </a:rPr>
              <a:t>https://onlinecourses.science.psu.edu/stat510/node/41/</a:t>
            </a:r>
            <a:endParaRPr lang="en-US" sz="1400" dirty="0"/>
          </a:p>
          <a:p>
            <a:pPr>
              <a:spcBef>
                <a:spcPts val="800"/>
              </a:spcBef>
              <a:spcAft>
                <a:spcPts val="800"/>
              </a:spcAft>
            </a:pPr>
            <a:r>
              <a:rPr lang="en-US" sz="1400" dirty="0">
                <a:hlinkClick r:id="rId3"/>
              </a:rPr>
              <a:t>http://nptel.ac.in/courses/110105053/29</a:t>
            </a:r>
            <a:endParaRPr lang="en-US" sz="1400" dirty="0"/>
          </a:p>
          <a:p>
            <a:pPr>
              <a:spcBef>
                <a:spcPts val="800"/>
              </a:spcBef>
              <a:spcAft>
                <a:spcPts val="800"/>
              </a:spcAft>
            </a:pPr>
            <a:r>
              <a:rPr lang="en-US" sz="1400" dirty="0">
                <a:hlinkClick r:id="rId4"/>
              </a:rPr>
              <a:t>https://www.itl.nist.gov/div898/handbook/pmc/section4/pmc4.htm</a:t>
            </a:r>
            <a:endParaRPr lang="en-US" sz="1400" dirty="0"/>
          </a:p>
          <a:p>
            <a:pPr>
              <a:spcBef>
                <a:spcPts val="800"/>
              </a:spcBef>
              <a:spcAft>
                <a:spcPts val="800"/>
              </a:spcAft>
            </a:pPr>
            <a:r>
              <a:rPr lang="en-US" sz="1400" dirty="0">
                <a:hlinkClick r:id="rId5"/>
              </a:rPr>
              <a:t>http://db.ucsd.edu/static/TimeSeries.pdf</a:t>
            </a:r>
            <a:endParaRPr lang="en-US" sz="1400" dirty="0"/>
          </a:p>
          <a:p>
            <a:pPr>
              <a:spcBef>
                <a:spcPts val="800"/>
              </a:spcBef>
              <a:spcAft>
                <a:spcPts val="800"/>
              </a:spcAft>
            </a:pPr>
            <a:r>
              <a:rPr lang="en-US" sz="1400" dirty="0">
                <a:hlinkClick r:id="rId6"/>
              </a:rPr>
              <a:t>https://otexts.org/fpp2/what-can-be-forecast.html</a:t>
            </a:r>
            <a:r>
              <a:rPr lang="en-US" sz="1400" dirty="0"/>
              <a:t> (Preferred)</a:t>
            </a:r>
          </a:p>
          <a:p>
            <a:pPr>
              <a:spcBef>
                <a:spcPts val="800"/>
              </a:spcBef>
              <a:spcAft>
                <a:spcPts val="800"/>
              </a:spcAft>
            </a:pPr>
            <a:r>
              <a:rPr lang="en-US" sz="1400" dirty="0">
                <a:hlinkClick r:id="rId7"/>
              </a:rPr>
              <a:t>https://www.kaggle.com/jagangupta/time-series-basics-exploring-traditional-ts</a:t>
            </a:r>
            <a:endParaRPr lang="en-US" sz="1400" dirty="0"/>
          </a:p>
          <a:p>
            <a:pPr>
              <a:spcBef>
                <a:spcPts val="800"/>
              </a:spcBef>
              <a:spcAft>
                <a:spcPts val="800"/>
              </a:spcAft>
            </a:pPr>
            <a:r>
              <a:rPr lang="en-US" sz="1400" dirty="0">
                <a:hlinkClick r:id="rId8"/>
              </a:rPr>
              <a:t>http://uc-r.github.io/ts_exp_smoothing</a:t>
            </a:r>
            <a:endParaRPr lang="en-US" sz="1400" dirty="0"/>
          </a:p>
          <a:p>
            <a:pPr>
              <a:spcBef>
                <a:spcPts val="800"/>
              </a:spcBef>
              <a:spcAft>
                <a:spcPts val="800"/>
              </a:spcAft>
            </a:pPr>
            <a:r>
              <a:rPr lang="en-US" sz="1400" dirty="0">
                <a:hlinkClick r:id="rId9"/>
              </a:rPr>
              <a:t>https://rpubs.com/riazakhan94/arima_with_example</a:t>
            </a:r>
            <a:endParaRPr lang="en-US" sz="1400" dirty="0"/>
          </a:p>
          <a:p>
            <a:pPr>
              <a:spcBef>
                <a:spcPts val="800"/>
              </a:spcBef>
              <a:spcAft>
                <a:spcPts val="800"/>
              </a:spcAft>
            </a:pPr>
            <a:r>
              <a:rPr lang="en-US" sz="1400" dirty="0">
                <a:hlinkClick r:id="rId10"/>
              </a:rPr>
              <a:t>https://anomaly.io/seasonal-trend-decomposition-in-r/</a:t>
            </a:r>
            <a:endParaRPr lang="en-US" sz="1400" dirty="0"/>
          </a:p>
          <a:p>
            <a:pPr>
              <a:spcBef>
                <a:spcPts val="800"/>
              </a:spcBef>
              <a:spcAft>
                <a:spcPts val="800"/>
              </a:spcAft>
            </a:pPr>
            <a:r>
              <a:rPr lang="en-US" sz="1400" dirty="0">
                <a:hlinkClick r:id="rId11"/>
              </a:rPr>
              <a:t>https://www.stat.pitt.edu/stoffer/tsa4/R_toot.htm</a:t>
            </a:r>
            <a:endParaRPr lang="en-US" sz="1400" dirty="0"/>
          </a:p>
          <a:p>
            <a:pPr>
              <a:spcBef>
                <a:spcPts val="800"/>
              </a:spcBef>
              <a:spcAft>
                <a:spcPts val="800"/>
              </a:spcAft>
            </a:pPr>
            <a:r>
              <a:rPr lang="en-US" sz="1400" dirty="0">
                <a:hlinkClick r:id="rId12"/>
              </a:rPr>
              <a:t>https://rpubs.com/tacacs/359624</a:t>
            </a:r>
            <a:endParaRPr lang="en-US" sz="1400" dirty="0"/>
          </a:p>
          <a:p>
            <a:pPr>
              <a:spcBef>
                <a:spcPts val="800"/>
              </a:spcBef>
              <a:spcAft>
                <a:spcPts val="800"/>
              </a:spcAft>
            </a:pPr>
            <a:r>
              <a:rPr lang="en-US" sz="1400" dirty="0">
                <a:hlinkClick r:id="rId13"/>
              </a:rPr>
              <a:t>https://petolau.github.io/Forecast-double-seasonal-time-series-with-multiple-linear-regression-in-R/</a:t>
            </a:r>
            <a:r>
              <a:rPr lang="en-US" sz="1400" dirty="0"/>
              <a:t> </a:t>
            </a:r>
          </a:p>
          <a:p>
            <a:pPr>
              <a:spcBef>
                <a:spcPts val="800"/>
              </a:spcBef>
              <a:spcAft>
                <a:spcPts val="800"/>
              </a:spcAft>
            </a:pPr>
            <a:r>
              <a:rPr lang="en-US" sz="1400" dirty="0">
                <a:hlinkClick r:id="rId14"/>
              </a:rPr>
              <a:t>http://www.dbenson.co.uk/Rparts/subpages/forecastR/</a:t>
            </a:r>
            <a:endParaRPr lang="en-US" sz="1400" dirty="0"/>
          </a:p>
        </p:txBody>
      </p:sp>
    </p:spTree>
    <p:extLst>
      <p:ext uri="{BB962C8B-B14F-4D97-AF65-F5344CB8AC3E}">
        <p14:creationId xmlns:p14="http://schemas.microsoft.com/office/powerpoint/2010/main" val="37945856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6906-0975-4A81-8CC4-806BB036CFC2}"/>
              </a:ext>
            </a:extLst>
          </p:cNvPr>
          <p:cNvSpPr>
            <a:spLocks noGrp="1"/>
          </p:cNvSpPr>
          <p:nvPr>
            <p:ph type="title"/>
          </p:nvPr>
        </p:nvSpPr>
        <p:spPr/>
        <p:txBody>
          <a:bodyPr anchor="t"/>
          <a:lstStyle/>
          <a:p>
            <a:r>
              <a:rPr lang="en-US" dirty="0"/>
              <a:t>Regression Modeling</a:t>
            </a:r>
          </a:p>
        </p:txBody>
      </p:sp>
      <p:sp>
        <p:nvSpPr>
          <p:cNvPr id="4" name="Content Placeholder 2">
            <a:extLst>
              <a:ext uri="{FF2B5EF4-FFF2-40B4-BE49-F238E27FC236}">
                <a16:creationId xmlns:a16="http://schemas.microsoft.com/office/drawing/2014/main" id="{9A511627-B187-4658-B096-152583DEED15}"/>
              </a:ext>
            </a:extLst>
          </p:cNvPr>
          <p:cNvSpPr>
            <a:spLocks noGrp="1"/>
          </p:cNvSpPr>
          <p:nvPr>
            <p:ph idx="1"/>
          </p:nvPr>
        </p:nvSpPr>
        <p:spPr>
          <a:xfrm>
            <a:off x="457200" y="800100"/>
            <a:ext cx="8789988" cy="5676900"/>
          </a:xfrm>
        </p:spPr>
        <p:txBody>
          <a:bodyPr anchor="ctr"/>
          <a:lstStyle/>
          <a:p>
            <a:pPr marL="0" indent="0">
              <a:spcBef>
                <a:spcPts val="800"/>
              </a:spcBef>
              <a:spcAft>
                <a:spcPts val="800"/>
              </a:spcAft>
              <a:buNone/>
            </a:pPr>
            <a:r>
              <a:rPr lang="en-US" sz="1400" b="1" dirty="0"/>
              <a:t>Linear Regression</a:t>
            </a:r>
          </a:p>
          <a:p>
            <a:pPr>
              <a:spcBef>
                <a:spcPts val="800"/>
              </a:spcBef>
              <a:spcAft>
                <a:spcPts val="800"/>
              </a:spcAft>
            </a:pPr>
            <a:r>
              <a:rPr lang="en-US" sz="1400" dirty="0">
                <a:hlinkClick r:id="rId2"/>
              </a:rPr>
              <a:t>https://www.hackerearth.com/practice/machine-learning/machine-learning-algorithms/beginners-guide-regression-analysis-plot-interpretations/tutorial/</a:t>
            </a:r>
            <a:endParaRPr lang="en-US" sz="1400" dirty="0"/>
          </a:p>
          <a:p>
            <a:pPr>
              <a:spcBef>
                <a:spcPts val="800"/>
              </a:spcBef>
              <a:spcAft>
                <a:spcPts val="800"/>
              </a:spcAft>
            </a:pPr>
            <a:r>
              <a:rPr lang="en-US" sz="1400" dirty="0">
                <a:hlinkClick r:id="rId3"/>
              </a:rPr>
              <a:t>http://r-statistics.co/Linear-Regression.html</a:t>
            </a:r>
            <a:endParaRPr lang="en-US" sz="1400" dirty="0"/>
          </a:p>
          <a:p>
            <a:pPr>
              <a:spcBef>
                <a:spcPts val="800"/>
              </a:spcBef>
              <a:spcAft>
                <a:spcPts val="800"/>
              </a:spcAft>
            </a:pPr>
            <a:r>
              <a:rPr lang="en-US" sz="1400" dirty="0">
                <a:hlinkClick r:id="rId4"/>
              </a:rPr>
              <a:t>https://www.edvancer.in/step-step-guide-to-execute-linear-regression-r/</a:t>
            </a:r>
            <a:endParaRPr lang="en-US" sz="1400" dirty="0"/>
          </a:p>
          <a:p>
            <a:pPr>
              <a:spcBef>
                <a:spcPts val="800"/>
              </a:spcBef>
              <a:spcAft>
                <a:spcPts val="800"/>
              </a:spcAft>
            </a:pPr>
            <a:r>
              <a:rPr lang="en-US" sz="1400" dirty="0">
                <a:hlinkClick r:id="rId5"/>
              </a:rPr>
              <a:t>https://rstudio-pubs-static.s3.amazonaws.com/65641_88a692252c6c4f2ab279d115e59e6767.html</a:t>
            </a:r>
            <a:endParaRPr lang="en-US" sz="1400" dirty="0"/>
          </a:p>
          <a:p>
            <a:pPr>
              <a:spcBef>
                <a:spcPts val="800"/>
              </a:spcBef>
              <a:spcAft>
                <a:spcPts val="800"/>
              </a:spcAft>
            </a:pPr>
            <a:r>
              <a:rPr lang="en-US" sz="1400" dirty="0">
                <a:hlinkClick r:id="rId6"/>
              </a:rPr>
              <a:t>https://cran.r-project.org/web/packages/rrr/vignettes/rrr.html</a:t>
            </a:r>
            <a:endParaRPr lang="en-US" sz="1400" dirty="0"/>
          </a:p>
          <a:p>
            <a:pPr marL="0" indent="0">
              <a:spcBef>
                <a:spcPts val="800"/>
              </a:spcBef>
              <a:spcAft>
                <a:spcPts val="800"/>
              </a:spcAft>
              <a:buNone/>
            </a:pPr>
            <a:r>
              <a:rPr lang="en-US" sz="1400" b="1" dirty="0"/>
              <a:t>Logistic Regression</a:t>
            </a:r>
          </a:p>
          <a:p>
            <a:pPr>
              <a:spcBef>
                <a:spcPts val="800"/>
              </a:spcBef>
              <a:spcAft>
                <a:spcPts val="800"/>
              </a:spcAft>
            </a:pPr>
            <a:r>
              <a:rPr lang="en-US" sz="1400" dirty="0">
                <a:hlinkClick r:id="rId7"/>
              </a:rPr>
              <a:t>https://stats.idre.ucla.edu/other/mult-pkg/faq/general/faq-how-do-i-interpret-odds-ratios-in-logistic-regression/</a:t>
            </a:r>
            <a:endParaRPr lang="en-US" sz="1400" dirty="0"/>
          </a:p>
          <a:p>
            <a:pPr>
              <a:spcBef>
                <a:spcPts val="800"/>
              </a:spcBef>
              <a:spcAft>
                <a:spcPts val="800"/>
              </a:spcAft>
            </a:pPr>
            <a:r>
              <a:rPr lang="en-US" sz="1400" dirty="0">
                <a:hlinkClick r:id="rId8"/>
              </a:rPr>
              <a:t>https://www.hackerearth.com/practice/machine-learning/machine-learning-algorithms/logistic-regression-analysis-r/tutorial/</a:t>
            </a:r>
            <a:endParaRPr lang="en-US" sz="1400" dirty="0"/>
          </a:p>
          <a:p>
            <a:pPr>
              <a:spcBef>
                <a:spcPts val="800"/>
              </a:spcBef>
              <a:spcAft>
                <a:spcPts val="800"/>
              </a:spcAft>
            </a:pPr>
            <a:r>
              <a:rPr lang="en-US" sz="1400" dirty="0">
                <a:hlinkClick r:id="rId9"/>
              </a:rPr>
              <a:t>https://onlinecourses.science.psu.edu/stat504/node/216/</a:t>
            </a:r>
            <a:endParaRPr lang="en-US" sz="1400" dirty="0"/>
          </a:p>
          <a:p>
            <a:pPr>
              <a:spcBef>
                <a:spcPts val="800"/>
              </a:spcBef>
              <a:spcAft>
                <a:spcPts val="800"/>
              </a:spcAft>
            </a:pPr>
            <a:r>
              <a:rPr lang="en-US" sz="1400" dirty="0">
                <a:hlinkClick r:id="rId10"/>
              </a:rPr>
              <a:t>http://uc-r.github.io/logistic_regression</a:t>
            </a:r>
            <a:endParaRPr lang="en-US" sz="1400" dirty="0"/>
          </a:p>
          <a:p>
            <a:pPr>
              <a:spcBef>
                <a:spcPts val="800"/>
              </a:spcBef>
              <a:spcAft>
                <a:spcPts val="800"/>
              </a:spcAft>
            </a:pPr>
            <a:r>
              <a:rPr lang="en-US" sz="1400" dirty="0">
                <a:hlinkClick r:id="rId11"/>
              </a:rPr>
              <a:t>https://rpubs.com/aelhabr/logistic-regression-tutorial</a:t>
            </a:r>
            <a:endParaRPr lang="en-US" sz="1400" dirty="0"/>
          </a:p>
          <a:p>
            <a:pPr>
              <a:spcBef>
                <a:spcPts val="800"/>
              </a:spcBef>
              <a:spcAft>
                <a:spcPts val="800"/>
              </a:spcAft>
            </a:pPr>
            <a:r>
              <a:rPr lang="en-US" sz="1400" dirty="0">
                <a:hlinkClick r:id="rId12"/>
              </a:rPr>
              <a:t>https://rpubs.com/rslbliss/r_logistic_ws</a:t>
            </a:r>
            <a:endParaRPr lang="en-US" sz="1400" dirty="0"/>
          </a:p>
        </p:txBody>
      </p:sp>
    </p:spTree>
    <p:extLst>
      <p:ext uri="{BB962C8B-B14F-4D97-AF65-F5344CB8AC3E}">
        <p14:creationId xmlns:p14="http://schemas.microsoft.com/office/powerpoint/2010/main" val="15534720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329C3-C780-4F43-9C23-EB8DB077A919}"/>
              </a:ext>
            </a:extLst>
          </p:cNvPr>
          <p:cNvSpPr>
            <a:spLocks noGrp="1"/>
          </p:cNvSpPr>
          <p:nvPr>
            <p:ph type="title"/>
          </p:nvPr>
        </p:nvSpPr>
        <p:spPr/>
        <p:txBody>
          <a:bodyPr anchor="t"/>
          <a:lstStyle/>
          <a:p>
            <a:r>
              <a:rPr lang="en-US" dirty="0"/>
              <a:t>Regression Modeling</a:t>
            </a:r>
          </a:p>
        </p:txBody>
      </p:sp>
      <p:sp>
        <p:nvSpPr>
          <p:cNvPr id="3" name="Content Placeholder 2">
            <a:extLst>
              <a:ext uri="{FF2B5EF4-FFF2-40B4-BE49-F238E27FC236}">
                <a16:creationId xmlns:a16="http://schemas.microsoft.com/office/drawing/2014/main" id="{BBB97055-97AB-4753-B03C-6FAEEC54C25D}"/>
              </a:ext>
            </a:extLst>
          </p:cNvPr>
          <p:cNvSpPr>
            <a:spLocks noGrp="1"/>
          </p:cNvSpPr>
          <p:nvPr>
            <p:ph idx="1"/>
          </p:nvPr>
        </p:nvSpPr>
        <p:spPr>
          <a:xfrm>
            <a:off x="457200" y="914400"/>
            <a:ext cx="8763000" cy="5334000"/>
          </a:xfrm>
        </p:spPr>
        <p:txBody>
          <a:bodyPr/>
          <a:lstStyle/>
          <a:p>
            <a:pPr marL="0" indent="0">
              <a:spcBef>
                <a:spcPts val="800"/>
              </a:spcBef>
              <a:spcAft>
                <a:spcPts val="800"/>
              </a:spcAft>
              <a:buNone/>
            </a:pPr>
            <a:r>
              <a:rPr lang="en-US" sz="1400" b="1" dirty="0"/>
              <a:t>Generalized Additive Model (GAM)</a:t>
            </a:r>
          </a:p>
          <a:p>
            <a:pPr>
              <a:spcBef>
                <a:spcPts val="800"/>
              </a:spcBef>
              <a:spcAft>
                <a:spcPts val="800"/>
              </a:spcAft>
            </a:pPr>
            <a:r>
              <a:rPr lang="en-US" sz="1400" dirty="0">
                <a:hlinkClick r:id="rId2"/>
              </a:rPr>
              <a:t>https://petolau.github.io/Analyzing-double-seasonal-time-series-with-GAM-in-R/</a:t>
            </a:r>
            <a:endParaRPr lang="en-US" sz="1400" dirty="0"/>
          </a:p>
          <a:p>
            <a:pPr>
              <a:spcBef>
                <a:spcPts val="800"/>
              </a:spcBef>
              <a:spcAft>
                <a:spcPts val="800"/>
              </a:spcAft>
            </a:pPr>
            <a:r>
              <a:rPr lang="en-US" sz="1400" dirty="0">
                <a:hlinkClick r:id="rId3"/>
              </a:rPr>
              <a:t>http://environmentalcomputing.net/intro-to-gams/</a:t>
            </a:r>
            <a:endParaRPr lang="en-US" sz="1400" dirty="0"/>
          </a:p>
          <a:p>
            <a:pPr>
              <a:spcBef>
                <a:spcPts val="800"/>
              </a:spcBef>
              <a:spcAft>
                <a:spcPts val="800"/>
              </a:spcAft>
            </a:pPr>
            <a:r>
              <a:rPr lang="en-US" sz="1400" dirty="0">
                <a:hlinkClick r:id="rId4"/>
              </a:rPr>
              <a:t>https://multithreaded.stitchfix.com/blog/2015/07/30/gam/</a:t>
            </a:r>
            <a:endParaRPr lang="en-US" sz="1400" dirty="0"/>
          </a:p>
          <a:p>
            <a:pPr>
              <a:spcBef>
                <a:spcPts val="800"/>
              </a:spcBef>
              <a:spcAft>
                <a:spcPts val="800"/>
              </a:spcAft>
            </a:pPr>
            <a:r>
              <a:rPr lang="en-US" sz="1400" dirty="0">
                <a:hlinkClick r:id="rId5"/>
              </a:rPr>
              <a:t>https://m-clark.github.io/generalized-additive-models/preface.html</a:t>
            </a:r>
            <a:endParaRPr lang="en-US" sz="1400" dirty="0"/>
          </a:p>
          <a:p>
            <a:pPr>
              <a:spcBef>
                <a:spcPts val="800"/>
              </a:spcBef>
              <a:spcAft>
                <a:spcPts val="800"/>
              </a:spcAft>
            </a:pPr>
            <a:r>
              <a:rPr lang="en-US" sz="1400" dirty="0">
                <a:hlinkClick r:id="rId6"/>
              </a:rPr>
              <a:t>https://kevintshoemaker.github.io/NRES-746/GAMs.html#additive_models</a:t>
            </a:r>
            <a:endParaRPr lang="en-US" sz="1400" dirty="0"/>
          </a:p>
          <a:p>
            <a:pPr>
              <a:spcBef>
                <a:spcPts val="800"/>
              </a:spcBef>
              <a:spcAft>
                <a:spcPts val="800"/>
              </a:spcAft>
            </a:pPr>
            <a:r>
              <a:rPr lang="en-US" sz="1400" dirty="0">
                <a:hlinkClick r:id="rId7"/>
              </a:rPr>
              <a:t>https://support.sas.com/rnd/app/stat/topics/gam/gam.pdf</a:t>
            </a:r>
            <a:endParaRPr lang="en-US" sz="1400" dirty="0"/>
          </a:p>
          <a:p>
            <a:pPr>
              <a:spcBef>
                <a:spcPts val="800"/>
              </a:spcBef>
              <a:spcAft>
                <a:spcPts val="800"/>
              </a:spcAft>
            </a:pPr>
            <a:r>
              <a:rPr lang="en-US" sz="1400" dirty="0">
                <a:hlinkClick r:id="rId8"/>
              </a:rPr>
              <a:t>https://reseau-mexico.fr/sites/reseau-mexico.fr/files/igam.pdf</a:t>
            </a:r>
            <a:endParaRPr lang="en-US" sz="1400" dirty="0"/>
          </a:p>
          <a:p>
            <a:pPr>
              <a:spcBef>
                <a:spcPts val="800"/>
              </a:spcBef>
              <a:spcAft>
                <a:spcPts val="800"/>
              </a:spcAft>
            </a:pPr>
            <a:r>
              <a:rPr lang="en-US" sz="1400" dirty="0">
                <a:hlinkClick r:id="rId9"/>
              </a:rPr>
              <a:t>https://m-clark.github.io/docs/GAMS.pdf</a:t>
            </a:r>
            <a:endParaRPr lang="en-US" sz="1400" dirty="0"/>
          </a:p>
          <a:p>
            <a:pPr>
              <a:spcBef>
                <a:spcPts val="800"/>
              </a:spcBef>
              <a:spcAft>
                <a:spcPts val="800"/>
              </a:spcAft>
            </a:pPr>
            <a:r>
              <a:rPr lang="en-US" sz="1400" dirty="0">
                <a:hlinkClick r:id="rId10"/>
              </a:rPr>
              <a:t>http://rstudio-pubs-static.s3.amazonaws.com/9009_7c82e40c3c964720811391da761cf70e.html</a:t>
            </a:r>
            <a:r>
              <a:rPr lang="en-US" sz="1400" dirty="0"/>
              <a:t> (Generalized Additive Mixed Model – Hierarchical Model)</a:t>
            </a:r>
          </a:p>
          <a:p>
            <a:pPr>
              <a:spcBef>
                <a:spcPts val="800"/>
              </a:spcBef>
              <a:spcAft>
                <a:spcPts val="800"/>
              </a:spcAft>
            </a:pPr>
            <a:r>
              <a:rPr lang="en-US" sz="1400" dirty="0">
                <a:hlinkClick r:id="rId11"/>
              </a:rPr>
              <a:t>http://www.sfs.uni-tuebingen.de/~jvanrij/Tutorial/GAMM.html</a:t>
            </a:r>
            <a:r>
              <a:rPr lang="en-US" sz="1400" dirty="0"/>
              <a:t> (includes GAMM)</a:t>
            </a:r>
          </a:p>
          <a:p>
            <a:pPr>
              <a:spcBef>
                <a:spcPts val="800"/>
              </a:spcBef>
              <a:spcAft>
                <a:spcPts val="800"/>
              </a:spcAft>
            </a:pPr>
            <a:r>
              <a:rPr lang="en-US" sz="1400" dirty="0">
                <a:hlinkClick r:id="rId12"/>
              </a:rPr>
              <a:t>https://cran.r-project.org/web/packages/itsadug/vignettes/inspect.html</a:t>
            </a:r>
            <a:endParaRPr lang="en-US" sz="1400" dirty="0"/>
          </a:p>
          <a:p>
            <a:pPr>
              <a:spcBef>
                <a:spcPts val="800"/>
              </a:spcBef>
              <a:spcAft>
                <a:spcPts val="800"/>
              </a:spcAft>
            </a:pPr>
            <a:endParaRPr lang="en-US" sz="1400" dirty="0"/>
          </a:p>
          <a:p>
            <a:pPr>
              <a:spcBef>
                <a:spcPts val="800"/>
              </a:spcBef>
              <a:spcAft>
                <a:spcPts val="800"/>
              </a:spcAft>
            </a:pPr>
            <a:endParaRPr lang="en-US" sz="1400" dirty="0"/>
          </a:p>
          <a:p>
            <a:pPr>
              <a:spcBef>
                <a:spcPts val="800"/>
              </a:spcBef>
              <a:spcAft>
                <a:spcPts val="800"/>
              </a:spcAft>
            </a:pPr>
            <a:endParaRPr lang="en-US" sz="1400" dirty="0"/>
          </a:p>
          <a:p>
            <a:pPr>
              <a:spcBef>
                <a:spcPts val="800"/>
              </a:spcBef>
              <a:spcAft>
                <a:spcPts val="800"/>
              </a:spcAft>
            </a:pPr>
            <a:endParaRPr lang="en-US" sz="1400" dirty="0"/>
          </a:p>
        </p:txBody>
      </p:sp>
    </p:spTree>
    <p:extLst>
      <p:ext uri="{BB962C8B-B14F-4D97-AF65-F5344CB8AC3E}">
        <p14:creationId xmlns:p14="http://schemas.microsoft.com/office/powerpoint/2010/main" val="1448503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515302-48BB-42F2-AC2A-B2DC5203BAAC}"/>
              </a:ext>
            </a:extLst>
          </p:cNvPr>
          <p:cNvSpPr/>
          <p:nvPr/>
        </p:nvSpPr>
        <p:spPr bwMode="auto">
          <a:xfrm>
            <a:off x="3236912" y="6629400"/>
            <a:ext cx="34290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bg1"/>
                </a:solidFill>
              </a:rPr>
              <a:t>BASIC FORECASTING METHOD</a:t>
            </a:r>
            <a:endParaRPr lang="en-US" sz="1600" b="1" dirty="0">
              <a:solidFill>
                <a:schemeClr val="bg1"/>
              </a:solidFill>
              <a:latin typeface="+mn-lt"/>
              <a:ea typeface="+mn-ea"/>
              <a:cs typeface="+mn-cs"/>
            </a:endParaRPr>
          </a:p>
        </p:txBody>
      </p:sp>
      <p:sp>
        <p:nvSpPr>
          <p:cNvPr id="4" name="Rectangle 3">
            <a:extLst>
              <a:ext uri="{FF2B5EF4-FFF2-40B4-BE49-F238E27FC236}">
                <a16:creationId xmlns:a16="http://schemas.microsoft.com/office/drawing/2014/main" id="{0D08110B-253A-453A-ADEF-2EF458B2DBB5}"/>
              </a:ext>
            </a:extLst>
          </p:cNvPr>
          <p:cNvSpPr/>
          <p:nvPr/>
        </p:nvSpPr>
        <p:spPr bwMode="auto">
          <a:xfrm>
            <a:off x="303212" y="111017"/>
            <a:ext cx="8867776" cy="727183"/>
          </a:xfrm>
          <a:prstGeom prst="rect">
            <a:avLst/>
          </a:prstGeom>
          <a:solidFill>
            <a:srgbClr val="CBD3D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latin typeface="+mn-lt"/>
                <a:ea typeface="+mn-ea"/>
                <a:cs typeface="+mn-cs"/>
              </a:rPr>
              <a:t>BASIC FORECASTING METHOD</a:t>
            </a:r>
          </a:p>
        </p:txBody>
      </p:sp>
      <p:grpSp>
        <p:nvGrpSpPr>
          <p:cNvPr id="34" name="Group 33">
            <a:extLst>
              <a:ext uri="{FF2B5EF4-FFF2-40B4-BE49-F238E27FC236}">
                <a16:creationId xmlns:a16="http://schemas.microsoft.com/office/drawing/2014/main" id="{C3E69D06-CCBC-4631-92AF-0BAAA9AAFE8F}"/>
              </a:ext>
            </a:extLst>
          </p:cNvPr>
          <p:cNvGrpSpPr/>
          <p:nvPr/>
        </p:nvGrpSpPr>
        <p:grpSpPr>
          <a:xfrm>
            <a:off x="342640" y="481967"/>
            <a:ext cx="1977764" cy="1395601"/>
            <a:chOff x="342640" y="481967"/>
            <a:chExt cx="1977764" cy="1395601"/>
          </a:xfrm>
        </p:grpSpPr>
        <p:sp>
          <p:nvSpPr>
            <p:cNvPr id="5" name="Rectangle: Rounded Corners 4">
              <a:extLst>
                <a:ext uri="{FF2B5EF4-FFF2-40B4-BE49-F238E27FC236}">
                  <a16:creationId xmlns:a16="http://schemas.microsoft.com/office/drawing/2014/main" id="{ABA2E56E-E6BD-4723-9A87-76FE2864ADEE}"/>
                </a:ext>
              </a:extLst>
            </p:cNvPr>
            <p:cNvSpPr/>
            <p:nvPr/>
          </p:nvSpPr>
          <p:spPr bwMode="auto">
            <a:xfrm>
              <a:off x="342640" y="481967"/>
              <a:ext cx="1977764" cy="304800"/>
            </a:xfrm>
            <a:prstGeom prst="roundRect">
              <a:avLst/>
            </a:prstGeom>
            <a:solidFill>
              <a:srgbClr val="666666"/>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bg1"/>
                  </a:solidFill>
                  <a:latin typeface="+mn-lt"/>
                  <a:ea typeface="+mn-ea"/>
                  <a:cs typeface="+mn-cs"/>
                </a:rPr>
                <a:t>Average Method</a:t>
              </a:r>
            </a:p>
          </p:txBody>
        </p:sp>
        <p:sp>
          <p:nvSpPr>
            <p:cNvPr id="11" name="Rectangle 10">
              <a:extLst>
                <a:ext uri="{FF2B5EF4-FFF2-40B4-BE49-F238E27FC236}">
                  <a16:creationId xmlns:a16="http://schemas.microsoft.com/office/drawing/2014/main" id="{314C9815-6328-4FA0-A15B-EFCFE1F2D96A}"/>
                </a:ext>
              </a:extLst>
            </p:cNvPr>
            <p:cNvSpPr/>
            <p:nvPr/>
          </p:nvSpPr>
          <p:spPr bwMode="auto">
            <a:xfrm>
              <a:off x="342640" y="1219200"/>
              <a:ext cx="1977764" cy="658368"/>
            </a:xfrm>
            <a:prstGeom prst="rect">
              <a:avLst/>
            </a:prstGeom>
            <a:solidFill>
              <a:srgbClr val="80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000" b="0" dirty="0">
                  <a:solidFill>
                    <a:schemeClr val="bg1"/>
                  </a:solidFill>
                  <a:latin typeface="+mn-lt"/>
                  <a:ea typeface="+mn-ea"/>
                  <a:cs typeface="+mn-cs"/>
                </a:rPr>
                <a:t>Future values are same as average of the historical values</a:t>
              </a:r>
            </a:p>
          </p:txBody>
        </p:sp>
        <p:cxnSp>
          <p:nvCxnSpPr>
            <p:cNvPr id="20" name="Straight Arrow Connector 19">
              <a:extLst>
                <a:ext uri="{FF2B5EF4-FFF2-40B4-BE49-F238E27FC236}">
                  <a16:creationId xmlns:a16="http://schemas.microsoft.com/office/drawing/2014/main" id="{69E249F4-4635-462A-9B00-F42F0AD17989}"/>
                </a:ext>
              </a:extLst>
            </p:cNvPr>
            <p:cNvCxnSpPr>
              <a:stCxn id="5" idx="2"/>
              <a:endCxn id="11" idx="0"/>
            </p:cNvCxnSpPr>
            <p:nvPr/>
          </p:nvCxnSpPr>
          <p:spPr bwMode="auto">
            <a:xfrm>
              <a:off x="1331522" y="786767"/>
              <a:ext cx="0" cy="432433"/>
            </a:xfrm>
            <a:prstGeom prst="straightConnector1">
              <a:avLst/>
            </a:prstGeom>
            <a:ln>
              <a:solidFill>
                <a:srgbClr val="002060"/>
              </a:solidFill>
              <a:headEnd type="none" w="med" len="med"/>
              <a:tailEnd type="arrow" w="med" len="med"/>
            </a:ln>
            <a:effectLst/>
          </p:spPr>
          <p:style>
            <a:lnRef idx="2">
              <a:schemeClr val="accent4"/>
            </a:lnRef>
            <a:fillRef idx="0">
              <a:schemeClr val="accent4"/>
            </a:fillRef>
            <a:effectRef idx="1">
              <a:schemeClr val="accent4"/>
            </a:effectRef>
            <a:fontRef idx="minor">
              <a:schemeClr val="tx1"/>
            </a:fontRef>
          </p:style>
        </p:cxnSp>
      </p:grpSp>
      <p:grpSp>
        <p:nvGrpSpPr>
          <p:cNvPr id="35" name="Group 34">
            <a:extLst>
              <a:ext uri="{FF2B5EF4-FFF2-40B4-BE49-F238E27FC236}">
                <a16:creationId xmlns:a16="http://schemas.microsoft.com/office/drawing/2014/main" id="{5EF8E4A6-AF11-4A2A-8908-D8617CB4854D}"/>
              </a:ext>
            </a:extLst>
          </p:cNvPr>
          <p:cNvGrpSpPr/>
          <p:nvPr/>
        </p:nvGrpSpPr>
        <p:grpSpPr>
          <a:xfrm>
            <a:off x="2611825" y="481967"/>
            <a:ext cx="1977764" cy="1395601"/>
            <a:chOff x="2611825" y="481967"/>
            <a:chExt cx="1977764" cy="1395601"/>
          </a:xfrm>
        </p:grpSpPr>
        <p:sp>
          <p:nvSpPr>
            <p:cNvPr id="6" name="Rectangle: Rounded Corners 5">
              <a:extLst>
                <a:ext uri="{FF2B5EF4-FFF2-40B4-BE49-F238E27FC236}">
                  <a16:creationId xmlns:a16="http://schemas.microsoft.com/office/drawing/2014/main" id="{93935D33-95AA-4D24-A19E-B8082984D853}"/>
                </a:ext>
              </a:extLst>
            </p:cNvPr>
            <p:cNvSpPr/>
            <p:nvPr/>
          </p:nvSpPr>
          <p:spPr bwMode="auto">
            <a:xfrm>
              <a:off x="2611825" y="481967"/>
              <a:ext cx="1977764" cy="304800"/>
            </a:xfrm>
            <a:prstGeom prst="roundRect">
              <a:avLst/>
            </a:prstGeom>
            <a:solidFill>
              <a:srgbClr val="666666"/>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bg1"/>
                  </a:solidFill>
                  <a:latin typeface="+mj-lt"/>
                  <a:ea typeface="+mn-ea"/>
                  <a:cs typeface="+mn-cs"/>
                </a:rPr>
                <a:t>Na</a:t>
              </a:r>
              <a:r>
                <a:rPr lang="en-US" sz="1200" b="1" dirty="0">
                  <a:solidFill>
                    <a:schemeClr val="bg1"/>
                  </a:solidFill>
                  <a:latin typeface="+mj-lt"/>
                </a:rPr>
                <a:t>ïve Method</a:t>
              </a:r>
              <a:endParaRPr lang="en-US" sz="1200" b="1" dirty="0">
                <a:solidFill>
                  <a:schemeClr val="bg1"/>
                </a:solidFill>
                <a:latin typeface="+mj-lt"/>
                <a:ea typeface="+mn-ea"/>
                <a:cs typeface="+mn-cs"/>
              </a:endParaRPr>
            </a:p>
          </p:txBody>
        </p:sp>
        <p:sp>
          <p:nvSpPr>
            <p:cNvPr id="12" name="Rectangle 11">
              <a:extLst>
                <a:ext uri="{FF2B5EF4-FFF2-40B4-BE49-F238E27FC236}">
                  <a16:creationId xmlns:a16="http://schemas.microsoft.com/office/drawing/2014/main" id="{EB0FC7B7-8DE8-41B2-A898-8AE78AB371FC}"/>
                </a:ext>
              </a:extLst>
            </p:cNvPr>
            <p:cNvSpPr/>
            <p:nvPr/>
          </p:nvSpPr>
          <p:spPr bwMode="auto">
            <a:xfrm>
              <a:off x="2611825" y="1219200"/>
              <a:ext cx="1977764" cy="658368"/>
            </a:xfrm>
            <a:prstGeom prst="rect">
              <a:avLst/>
            </a:prstGeom>
            <a:solidFill>
              <a:srgbClr val="80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000" b="0" dirty="0">
                  <a:solidFill>
                    <a:schemeClr val="bg1"/>
                  </a:solidFill>
                  <a:latin typeface="+mn-lt"/>
                  <a:ea typeface="+mn-ea"/>
                  <a:cs typeface="+mn-cs"/>
                </a:rPr>
                <a:t>Future values are same as last observation – also called as random walk forecast</a:t>
              </a:r>
            </a:p>
          </p:txBody>
        </p:sp>
        <p:cxnSp>
          <p:nvCxnSpPr>
            <p:cNvPr id="21" name="Straight Arrow Connector 20">
              <a:extLst>
                <a:ext uri="{FF2B5EF4-FFF2-40B4-BE49-F238E27FC236}">
                  <a16:creationId xmlns:a16="http://schemas.microsoft.com/office/drawing/2014/main" id="{70FDC989-71C1-492E-B199-672746FFF4A1}"/>
                </a:ext>
              </a:extLst>
            </p:cNvPr>
            <p:cNvCxnSpPr>
              <a:cxnSpLocks/>
              <a:stCxn id="6" idx="2"/>
              <a:endCxn id="12" idx="0"/>
            </p:cNvCxnSpPr>
            <p:nvPr/>
          </p:nvCxnSpPr>
          <p:spPr bwMode="auto">
            <a:xfrm>
              <a:off x="3600707" y="786767"/>
              <a:ext cx="0" cy="432433"/>
            </a:xfrm>
            <a:prstGeom prst="straightConnector1">
              <a:avLst/>
            </a:prstGeom>
            <a:ln>
              <a:solidFill>
                <a:srgbClr val="002060"/>
              </a:solidFill>
              <a:headEnd type="none" w="med" len="med"/>
              <a:tailEnd type="arrow" w="med" len="med"/>
            </a:ln>
            <a:effectLst/>
          </p:spPr>
          <p:style>
            <a:lnRef idx="2">
              <a:schemeClr val="accent4"/>
            </a:lnRef>
            <a:fillRef idx="0">
              <a:schemeClr val="accent4"/>
            </a:fillRef>
            <a:effectRef idx="1">
              <a:schemeClr val="accent4"/>
            </a:effectRef>
            <a:fontRef idx="minor">
              <a:schemeClr val="tx1"/>
            </a:fontRef>
          </p:style>
        </p:cxnSp>
      </p:grpSp>
      <p:grpSp>
        <p:nvGrpSpPr>
          <p:cNvPr id="36" name="Group 35">
            <a:extLst>
              <a:ext uri="{FF2B5EF4-FFF2-40B4-BE49-F238E27FC236}">
                <a16:creationId xmlns:a16="http://schemas.microsoft.com/office/drawing/2014/main" id="{B073B460-4DCF-4801-9150-3B92DA58BCB6}"/>
              </a:ext>
            </a:extLst>
          </p:cNvPr>
          <p:cNvGrpSpPr/>
          <p:nvPr/>
        </p:nvGrpSpPr>
        <p:grpSpPr>
          <a:xfrm>
            <a:off x="4881010" y="481967"/>
            <a:ext cx="1977764" cy="1395601"/>
            <a:chOff x="4881010" y="481967"/>
            <a:chExt cx="1977764" cy="1395601"/>
          </a:xfrm>
        </p:grpSpPr>
        <p:sp>
          <p:nvSpPr>
            <p:cNvPr id="8" name="Rectangle: Rounded Corners 7">
              <a:extLst>
                <a:ext uri="{FF2B5EF4-FFF2-40B4-BE49-F238E27FC236}">
                  <a16:creationId xmlns:a16="http://schemas.microsoft.com/office/drawing/2014/main" id="{28E9C0D3-4C01-4D79-8D39-16B863DBF717}"/>
                </a:ext>
              </a:extLst>
            </p:cNvPr>
            <p:cNvSpPr/>
            <p:nvPr/>
          </p:nvSpPr>
          <p:spPr bwMode="auto">
            <a:xfrm>
              <a:off x="4881010" y="481967"/>
              <a:ext cx="1977764" cy="304800"/>
            </a:xfrm>
            <a:prstGeom prst="roundRect">
              <a:avLst/>
            </a:prstGeom>
            <a:solidFill>
              <a:srgbClr val="666666"/>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bg1"/>
                  </a:solidFill>
                  <a:latin typeface="+mj-lt"/>
                  <a:ea typeface="+mn-ea"/>
                  <a:cs typeface="+mn-cs"/>
                </a:rPr>
                <a:t>Seasonal Na</a:t>
              </a:r>
              <a:r>
                <a:rPr lang="en-US" sz="1200" b="1" dirty="0">
                  <a:solidFill>
                    <a:schemeClr val="bg1"/>
                  </a:solidFill>
                  <a:latin typeface="+mj-lt"/>
                </a:rPr>
                <a:t>ïve Method</a:t>
              </a:r>
              <a:endParaRPr lang="en-US" sz="1200" b="1" dirty="0">
                <a:solidFill>
                  <a:schemeClr val="bg1"/>
                </a:solidFill>
                <a:latin typeface="+mj-lt"/>
                <a:ea typeface="+mn-ea"/>
                <a:cs typeface="+mn-cs"/>
              </a:endParaRPr>
            </a:p>
          </p:txBody>
        </p:sp>
        <p:sp>
          <p:nvSpPr>
            <p:cNvPr id="13" name="Rectangle 12">
              <a:extLst>
                <a:ext uri="{FF2B5EF4-FFF2-40B4-BE49-F238E27FC236}">
                  <a16:creationId xmlns:a16="http://schemas.microsoft.com/office/drawing/2014/main" id="{9CB09A34-DA07-432D-B529-BA83A20BA037}"/>
                </a:ext>
              </a:extLst>
            </p:cNvPr>
            <p:cNvSpPr/>
            <p:nvPr/>
          </p:nvSpPr>
          <p:spPr bwMode="auto">
            <a:xfrm>
              <a:off x="4881010" y="1219200"/>
              <a:ext cx="1977764" cy="658368"/>
            </a:xfrm>
            <a:prstGeom prst="rect">
              <a:avLst/>
            </a:prstGeom>
            <a:solidFill>
              <a:srgbClr val="80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000" b="0" dirty="0">
                  <a:solidFill>
                    <a:schemeClr val="bg1"/>
                  </a:solidFill>
                  <a:latin typeface="+mn-lt"/>
                  <a:ea typeface="+mn-ea"/>
                  <a:cs typeface="+mn-cs"/>
                </a:rPr>
                <a:t>Future values are same as last season value – for e.g. future Feb value wil</a:t>
              </a:r>
              <a:r>
                <a:rPr lang="en-US" sz="1000" dirty="0">
                  <a:solidFill>
                    <a:schemeClr val="bg1"/>
                  </a:solidFill>
                </a:rPr>
                <a:t>l be same as last year’s Feb value</a:t>
              </a:r>
              <a:endParaRPr lang="en-US" sz="1000" b="0" dirty="0">
                <a:solidFill>
                  <a:schemeClr val="bg1"/>
                </a:solidFill>
                <a:latin typeface="+mn-lt"/>
                <a:ea typeface="+mn-ea"/>
                <a:cs typeface="+mn-cs"/>
              </a:endParaRPr>
            </a:p>
          </p:txBody>
        </p:sp>
        <p:cxnSp>
          <p:nvCxnSpPr>
            <p:cNvPr id="25" name="Straight Arrow Connector 24">
              <a:extLst>
                <a:ext uri="{FF2B5EF4-FFF2-40B4-BE49-F238E27FC236}">
                  <a16:creationId xmlns:a16="http://schemas.microsoft.com/office/drawing/2014/main" id="{180E651A-3A13-49BB-A6FE-46ED3310951A}"/>
                </a:ext>
              </a:extLst>
            </p:cNvPr>
            <p:cNvCxnSpPr>
              <a:cxnSpLocks/>
              <a:stCxn id="8" idx="2"/>
              <a:endCxn id="13" idx="0"/>
            </p:cNvCxnSpPr>
            <p:nvPr/>
          </p:nvCxnSpPr>
          <p:spPr bwMode="auto">
            <a:xfrm>
              <a:off x="5869892" y="786767"/>
              <a:ext cx="0" cy="432433"/>
            </a:xfrm>
            <a:prstGeom prst="straightConnector1">
              <a:avLst/>
            </a:prstGeom>
            <a:ln>
              <a:solidFill>
                <a:srgbClr val="002060"/>
              </a:solidFill>
              <a:headEnd type="none" w="med" len="med"/>
              <a:tailEnd type="arrow" w="med" len="med"/>
            </a:ln>
            <a:effectLst/>
          </p:spPr>
          <p:style>
            <a:lnRef idx="2">
              <a:schemeClr val="accent4"/>
            </a:lnRef>
            <a:fillRef idx="0">
              <a:schemeClr val="accent4"/>
            </a:fillRef>
            <a:effectRef idx="1">
              <a:schemeClr val="accent4"/>
            </a:effectRef>
            <a:fontRef idx="minor">
              <a:schemeClr val="tx1"/>
            </a:fontRef>
          </p:style>
        </p:cxnSp>
      </p:grpSp>
      <p:grpSp>
        <p:nvGrpSpPr>
          <p:cNvPr id="37" name="Group 36">
            <a:extLst>
              <a:ext uri="{FF2B5EF4-FFF2-40B4-BE49-F238E27FC236}">
                <a16:creationId xmlns:a16="http://schemas.microsoft.com/office/drawing/2014/main" id="{99184A7F-E4EB-4494-9F39-3F7A1FAC840C}"/>
              </a:ext>
            </a:extLst>
          </p:cNvPr>
          <p:cNvGrpSpPr/>
          <p:nvPr/>
        </p:nvGrpSpPr>
        <p:grpSpPr>
          <a:xfrm>
            <a:off x="7150194" y="481967"/>
            <a:ext cx="1977764" cy="1395601"/>
            <a:chOff x="7150194" y="481967"/>
            <a:chExt cx="1977764" cy="1395601"/>
          </a:xfrm>
        </p:grpSpPr>
        <p:sp>
          <p:nvSpPr>
            <p:cNvPr id="7" name="Rectangle: Rounded Corners 6">
              <a:extLst>
                <a:ext uri="{FF2B5EF4-FFF2-40B4-BE49-F238E27FC236}">
                  <a16:creationId xmlns:a16="http://schemas.microsoft.com/office/drawing/2014/main" id="{14395DB7-C1D1-416E-996B-E0C0B45AF5A5}"/>
                </a:ext>
              </a:extLst>
            </p:cNvPr>
            <p:cNvSpPr/>
            <p:nvPr/>
          </p:nvSpPr>
          <p:spPr bwMode="auto">
            <a:xfrm>
              <a:off x="7150194" y="481967"/>
              <a:ext cx="1977764" cy="304800"/>
            </a:xfrm>
            <a:prstGeom prst="roundRect">
              <a:avLst/>
            </a:prstGeom>
            <a:solidFill>
              <a:srgbClr val="666666"/>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bg1"/>
                  </a:solidFill>
                  <a:latin typeface="+mn-lt"/>
                  <a:ea typeface="+mn-ea"/>
                  <a:cs typeface="+mn-cs"/>
                </a:rPr>
                <a:t>Drift Method</a:t>
              </a:r>
            </a:p>
          </p:txBody>
        </p:sp>
        <p:sp>
          <p:nvSpPr>
            <p:cNvPr id="14" name="Rectangle 13">
              <a:extLst>
                <a:ext uri="{FF2B5EF4-FFF2-40B4-BE49-F238E27FC236}">
                  <a16:creationId xmlns:a16="http://schemas.microsoft.com/office/drawing/2014/main" id="{271EAEB8-F437-49A1-AA90-3542C61BEFEC}"/>
                </a:ext>
              </a:extLst>
            </p:cNvPr>
            <p:cNvSpPr/>
            <p:nvPr/>
          </p:nvSpPr>
          <p:spPr bwMode="auto">
            <a:xfrm>
              <a:off x="7150194" y="1219200"/>
              <a:ext cx="1977764" cy="658368"/>
            </a:xfrm>
            <a:prstGeom prst="rect">
              <a:avLst/>
            </a:prstGeom>
            <a:solidFill>
              <a:srgbClr val="80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000" b="0" dirty="0">
                  <a:solidFill>
                    <a:schemeClr val="bg1"/>
                  </a:solidFill>
                  <a:latin typeface="+mn-lt"/>
                  <a:ea typeface="+mn-ea"/>
                  <a:cs typeface="+mn-cs"/>
                </a:rPr>
                <a:t>Future value are same as average change seen over time in historical data</a:t>
              </a:r>
            </a:p>
          </p:txBody>
        </p:sp>
        <p:cxnSp>
          <p:nvCxnSpPr>
            <p:cNvPr id="28" name="Straight Arrow Connector 27">
              <a:extLst>
                <a:ext uri="{FF2B5EF4-FFF2-40B4-BE49-F238E27FC236}">
                  <a16:creationId xmlns:a16="http://schemas.microsoft.com/office/drawing/2014/main" id="{15298D87-C9C8-4DD1-B5D5-554D89DCE621}"/>
                </a:ext>
              </a:extLst>
            </p:cNvPr>
            <p:cNvCxnSpPr>
              <a:cxnSpLocks/>
              <a:stCxn id="7" idx="2"/>
              <a:endCxn id="14" idx="0"/>
            </p:cNvCxnSpPr>
            <p:nvPr/>
          </p:nvCxnSpPr>
          <p:spPr bwMode="auto">
            <a:xfrm>
              <a:off x="8139076" y="786767"/>
              <a:ext cx="0" cy="432433"/>
            </a:xfrm>
            <a:prstGeom prst="straightConnector1">
              <a:avLst/>
            </a:prstGeom>
            <a:ln>
              <a:solidFill>
                <a:srgbClr val="002060"/>
              </a:solidFill>
              <a:headEnd type="none" w="med" len="med"/>
              <a:tailEnd type="arrow" w="med" len="med"/>
            </a:ln>
            <a:effectLst/>
          </p:spPr>
          <p:style>
            <a:lnRef idx="2">
              <a:schemeClr val="accent4"/>
            </a:lnRef>
            <a:fillRef idx="0">
              <a:schemeClr val="accent4"/>
            </a:fillRef>
            <a:effectRef idx="1">
              <a:schemeClr val="accent4"/>
            </a:effectRef>
            <a:fontRef idx="minor">
              <a:schemeClr val="tx1"/>
            </a:fontRef>
          </p:style>
        </p:cxnSp>
      </p:grpSp>
      <p:pic>
        <p:nvPicPr>
          <p:cNvPr id="32" name="Picture 31">
            <a:extLst>
              <a:ext uri="{FF2B5EF4-FFF2-40B4-BE49-F238E27FC236}">
                <a16:creationId xmlns:a16="http://schemas.microsoft.com/office/drawing/2014/main" id="{257B52F6-89F8-4D40-A789-12140D56030B}"/>
              </a:ext>
            </a:extLst>
          </p:cNvPr>
          <p:cNvPicPr>
            <a:picLocks noChangeAspect="1"/>
          </p:cNvPicPr>
          <p:nvPr/>
        </p:nvPicPr>
        <p:blipFill>
          <a:blip r:embed="rId2"/>
          <a:stretch>
            <a:fillRect/>
          </a:stretch>
        </p:blipFill>
        <p:spPr>
          <a:xfrm>
            <a:off x="5028500" y="4077803"/>
            <a:ext cx="4243388" cy="2053604"/>
          </a:xfrm>
          <a:prstGeom prst="rect">
            <a:avLst/>
          </a:prstGeom>
          <a:ln>
            <a:noFill/>
          </a:ln>
        </p:spPr>
      </p:pic>
      <p:pic>
        <p:nvPicPr>
          <p:cNvPr id="33" name="Picture 32">
            <a:extLst>
              <a:ext uri="{FF2B5EF4-FFF2-40B4-BE49-F238E27FC236}">
                <a16:creationId xmlns:a16="http://schemas.microsoft.com/office/drawing/2014/main" id="{9041DF09-8F33-497B-9BAE-7DFC0CEB0CA1}"/>
              </a:ext>
            </a:extLst>
          </p:cNvPr>
          <p:cNvPicPr>
            <a:picLocks noChangeAspect="1"/>
          </p:cNvPicPr>
          <p:nvPr/>
        </p:nvPicPr>
        <p:blipFill>
          <a:blip r:embed="rId3"/>
          <a:stretch>
            <a:fillRect/>
          </a:stretch>
        </p:blipFill>
        <p:spPr>
          <a:xfrm>
            <a:off x="357799" y="2067008"/>
            <a:ext cx="4821455" cy="2391795"/>
          </a:xfrm>
          <a:prstGeom prst="rect">
            <a:avLst/>
          </a:prstGeom>
          <a:ln>
            <a:noFill/>
          </a:ln>
        </p:spPr>
      </p:pic>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964C010D-CD2B-475E-993D-8CC316E02DA8}"/>
                  </a:ext>
                </a:extLst>
              </p:cNvPr>
              <p:cNvSpPr/>
              <p:nvPr/>
            </p:nvSpPr>
            <p:spPr bwMode="auto">
              <a:xfrm>
                <a:off x="5859930" y="2182216"/>
                <a:ext cx="2438400" cy="693202"/>
              </a:xfrm>
              <a:prstGeom prst="rect">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ts val="600"/>
                  </a:spcAft>
                  <a:buClrTx/>
                  <a:buSzTx/>
                  <a:tabLst/>
                </a:pPr>
                <a:r>
                  <a:rPr lang="en-US" sz="1000" b="0" dirty="0">
                    <a:solidFill>
                      <a:schemeClr val="bg1"/>
                    </a:solidFill>
                    <a:latin typeface="+mn-lt"/>
                    <a:ea typeface="+mn-ea"/>
                    <a:cs typeface="+mn-cs"/>
                  </a:rPr>
                  <a:t>Average Method</a:t>
                </a:r>
              </a:p>
              <a:p>
                <a:pPr marR="0" defTabSz="914400" rtl="0" eaLnBrk="1" fontAlgn="base" latinLnBrk="0" hangingPunct="1">
                  <a:lnSpc>
                    <a:spcPct val="100000"/>
                  </a:lnSpc>
                  <a:spcBef>
                    <a:spcPct val="100000"/>
                  </a:spcBef>
                  <a:spcAft>
                    <a:spcPts val="600"/>
                  </a:spcAft>
                  <a:buClrTx/>
                  <a:buSzTx/>
                  <a:tabLst/>
                </a:pPr>
                <a14:m>
                  <m:oMathPara xmlns:m="http://schemas.openxmlformats.org/officeDocument/2006/math">
                    <m:oMathParaPr>
                      <m:jc m:val="centerGroup"/>
                    </m:oMathParaPr>
                    <m:oMath xmlns:m="http://schemas.openxmlformats.org/officeDocument/2006/math">
                      <m:sSub>
                        <m:sSubPr>
                          <m:ctrlPr>
                            <a:rPr lang="en-US" sz="1000" b="0" i="1" smtClean="0">
                              <a:solidFill>
                                <a:schemeClr val="bg1"/>
                              </a:solidFill>
                              <a:latin typeface="Cambria Math" panose="02040503050406030204" pitchFamily="18" charset="0"/>
                              <a:ea typeface="+mn-ea"/>
                              <a:cs typeface="+mn-cs"/>
                            </a:rPr>
                          </m:ctrlPr>
                        </m:sSubPr>
                        <m:e>
                          <m:r>
                            <a:rPr lang="en-US" sz="1000" b="0" i="1" smtClean="0">
                              <a:solidFill>
                                <a:schemeClr val="bg1"/>
                              </a:solidFill>
                              <a:latin typeface="Cambria Math" panose="02040503050406030204" pitchFamily="18" charset="0"/>
                              <a:ea typeface="+mn-ea"/>
                              <a:cs typeface="+mn-cs"/>
                            </a:rPr>
                            <m:t>𝑌</m:t>
                          </m:r>
                        </m:e>
                        <m:sub>
                          <m:r>
                            <a:rPr lang="en-US" sz="1000" b="0" i="1" smtClean="0">
                              <a:solidFill>
                                <a:schemeClr val="bg1"/>
                              </a:solidFill>
                              <a:latin typeface="Cambria Math" panose="02040503050406030204" pitchFamily="18" charset="0"/>
                              <a:ea typeface="+mn-ea"/>
                              <a:cs typeface="+mn-cs"/>
                            </a:rPr>
                            <m:t>𝑇</m:t>
                          </m:r>
                          <m:r>
                            <a:rPr lang="en-US" sz="1000" b="0" i="1" smtClean="0">
                              <a:solidFill>
                                <a:schemeClr val="bg1"/>
                              </a:solidFill>
                              <a:latin typeface="Cambria Math" panose="02040503050406030204" pitchFamily="18" charset="0"/>
                              <a:ea typeface="+mn-ea"/>
                              <a:cs typeface="+mn-cs"/>
                            </a:rPr>
                            <m:t>+</m:t>
                          </m:r>
                          <m:r>
                            <a:rPr lang="en-US" sz="1000" b="0" i="1" smtClean="0">
                              <a:solidFill>
                                <a:schemeClr val="bg1"/>
                              </a:solidFill>
                              <a:latin typeface="Cambria Math" panose="02040503050406030204" pitchFamily="18" charset="0"/>
                              <a:ea typeface="+mn-ea"/>
                              <a:cs typeface="+mn-cs"/>
                            </a:rPr>
                            <m:t>h</m:t>
                          </m:r>
                        </m:sub>
                      </m:sSub>
                      <m:r>
                        <a:rPr lang="en-US" sz="1000" b="0" i="1" smtClean="0">
                          <a:solidFill>
                            <a:schemeClr val="bg1"/>
                          </a:solidFill>
                          <a:latin typeface="Cambria Math" panose="02040503050406030204" pitchFamily="18" charset="0"/>
                          <a:ea typeface="+mn-ea"/>
                          <a:cs typeface="+mn-cs"/>
                        </a:rPr>
                        <m:t>=</m:t>
                      </m:r>
                      <m:f>
                        <m:fPr>
                          <m:ctrlPr>
                            <a:rPr lang="en-US" sz="1000" b="0" i="1" smtClean="0">
                              <a:solidFill>
                                <a:schemeClr val="bg1"/>
                              </a:solidFill>
                              <a:latin typeface="Cambria Math" panose="02040503050406030204" pitchFamily="18" charset="0"/>
                              <a:ea typeface="+mn-ea"/>
                              <a:cs typeface="+mn-cs"/>
                            </a:rPr>
                          </m:ctrlPr>
                        </m:fPr>
                        <m:num>
                          <m:d>
                            <m:dPr>
                              <m:ctrlPr>
                                <a:rPr lang="en-US" sz="1000" b="0" i="1" smtClean="0">
                                  <a:solidFill>
                                    <a:schemeClr val="bg1"/>
                                  </a:solidFill>
                                  <a:latin typeface="Cambria Math" panose="02040503050406030204" pitchFamily="18" charset="0"/>
                                  <a:ea typeface="+mn-ea"/>
                                  <a:cs typeface="+mn-cs"/>
                                </a:rPr>
                              </m:ctrlPr>
                            </m:dPr>
                            <m:e>
                              <m:sSub>
                                <m:sSubPr>
                                  <m:ctrlPr>
                                    <a:rPr lang="en-US" sz="1000" b="0" i="1" smtClean="0">
                                      <a:solidFill>
                                        <a:schemeClr val="bg1"/>
                                      </a:solidFill>
                                      <a:latin typeface="Cambria Math" panose="02040503050406030204" pitchFamily="18" charset="0"/>
                                      <a:ea typeface="+mn-ea"/>
                                      <a:cs typeface="+mn-cs"/>
                                    </a:rPr>
                                  </m:ctrlPr>
                                </m:sSubPr>
                                <m:e>
                                  <m:r>
                                    <a:rPr lang="en-US" sz="1000" b="0" i="1" smtClean="0">
                                      <a:solidFill>
                                        <a:schemeClr val="bg1"/>
                                      </a:solidFill>
                                      <a:latin typeface="Cambria Math" panose="02040503050406030204" pitchFamily="18" charset="0"/>
                                      <a:ea typeface="+mn-ea"/>
                                      <a:cs typeface="+mn-cs"/>
                                    </a:rPr>
                                    <m:t>𝑦</m:t>
                                  </m:r>
                                </m:e>
                                <m:sub>
                                  <m:r>
                                    <a:rPr lang="en-US" sz="1000" b="0" i="1" smtClean="0">
                                      <a:solidFill>
                                        <a:schemeClr val="bg1"/>
                                      </a:solidFill>
                                      <a:latin typeface="Cambria Math" panose="02040503050406030204" pitchFamily="18" charset="0"/>
                                      <a:ea typeface="+mn-ea"/>
                                      <a:cs typeface="+mn-cs"/>
                                    </a:rPr>
                                    <m:t>1</m:t>
                                  </m:r>
                                </m:sub>
                              </m:sSub>
                              <m:r>
                                <a:rPr lang="en-US" sz="1000" b="0" i="1" smtClean="0">
                                  <a:solidFill>
                                    <a:schemeClr val="bg1"/>
                                  </a:solidFill>
                                  <a:latin typeface="Cambria Math" panose="02040503050406030204" pitchFamily="18" charset="0"/>
                                  <a:ea typeface="+mn-ea"/>
                                  <a:cs typeface="+mn-cs"/>
                                </a:rPr>
                                <m:t>+ </m:t>
                              </m:r>
                              <m:sSub>
                                <m:sSubPr>
                                  <m:ctrlPr>
                                    <a:rPr lang="en-US" sz="1000" b="0" i="1" smtClean="0">
                                      <a:solidFill>
                                        <a:schemeClr val="bg1"/>
                                      </a:solidFill>
                                      <a:latin typeface="Cambria Math" panose="02040503050406030204" pitchFamily="18" charset="0"/>
                                      <a:ea typeface="+mn-ea"/>
                                      <a:cs typeface="+mn-cs"/>
                                    </a:rPr>
                                  </m:ctrlPr>
                                </m:sSubPr>
                                <m:e>
                                  <m:r>
                                    <a:rPr lang="en-US" sz="1000" b="0" i="1" smtClean="0">
                                      <a:solidFill>
                                        <a:schemeClr val="bg1"/>
                                      </a:solidFill>
                                      <a:latin typeface="Cambria Math" panose="02040503050406030204" pitchFamily="18" charset="0"/>
                                      <a:ea typeface="+mn-ea"/>
                                      <a:cs typeface="+mn-cs"/>
                                    </a:rPr>
                                    <m:t>𝑦</m:t>
                                  </m:r>
                                </m:e>
                                <m:sub>
                                  <m:r>
                                    <a:rPr lang="en-US" sz="1000" b="0" i="1" smtClean="0">
                                      <a:solidFill>
                                        <a:schemeClr val="bg1"/>
                                      </a:solidFill>
                                      <a:latin typeface="Cambria Math" panose="02040503050406030204" pitchFamily="18" charset="0"/>
                                      <a:ea typeface="+mn-ea"/>
                                      <a:cs typeface="+mn-cs"/>
                                    </a:rPr>
                                    <m:t>2</m:t>
                                  </m:r>
                                </m:sub>
                              </m:sSub>
                              <m:r>
                                <a:rPr lang="en-US" sz="1000" b="0" i="1" smtClean="0">
                                  <a:solidFill>
                                    <a:schemeClr val="bg1"/>
                                  </a:solidFill>
                                  <a:latin typeface="Cambria Math" panose="02040503050406030204" pitchFamily="18" charset="0"/>
                                  <a:ea typeface="+mn-ea"/>
                                  <a:cs typeface="+mn-cs"/>
                                </a:rPr>
                                <m:t>+ …+ </m:t>
                              </m:r>
                              <m:sSub>
                                <m:sSubPr>
                                  <m:ctrlPr>
                                    <a:rPr lang="en-US" sz="1000" b="0" i="1" smtClean="0">
                                      <a:solidFill>
                                        <a:schemeClr val="bg1"/>
                                      </a:solidFill>
                                      <a:latin typeface="Cambria Math" panose="02040503050406030204" pitchFamily="18" charset="0"/>
                                      <a:ea typeface="+mn-ea"/>
                                      <a:cs typeface="+mn-cs"/>
                                    </a:rPr>
                                  </m:ctrlPr>
                                </m:sSubPr>
                                <m:e>
                                  <m:r>
                                    <a:rPr lang="en-US" sz="1000" b="0" i="1" smtClean="0">
                                      <a:solidFill>
                                        <a:schemeClr val="bg1"/>
                                      </a:solidFill>
                                      <a:latin typeface="Cambria Math" panose="02040503050406030204" pitchFamily="18" charset="0"/>
                                      <a:ea typeface="+mn-ea"/>
                                      <a:cs typeface="+mn-cs"/>
                                    </a:rPr>
                                    <m:t>𝑦</m:t>
                                  </m:r>
                                </m:e>
                                <m:sub>
                                  <m:r>
                                    <a:rPr lang="en-US" sz="1000" b="0" i="1" smtClean="0">
                                      <a:solidFill>
                                        <a:schemeClr val="bg1"/>
                                      </a:solidFill>
                                      <a:latin typeface="Cambria Math" panose="02040503050406030204" pitchFamily="18" charset="0"/>
                                      <a:ea typeface="+mn-ea"/>
                                      <a:cs typeface="+mn-cs"/>
                                    </a:rPr>
                                    <m:t>𝑇</m:t>
                                  </m:r>
                                  <m:r>
                                    <a:rPr lang="en-US" sz="1000" b="0" i="1" smtClean="0">
                                      <a:solidFill>
                                        <a:schemeClr val="bg1"/>
                                      </a:solidFill>
                                      <a:latin typeface="Cambria Math" panose="02040503050406030204" pitchFamily="18" charset="0"/>
                                      <a:ea typeface="+mn-ea"/>
                                      <a:cs typeface="+mn-cs"/>
                                    </a:rPr>
                                    <m:t>−1</m:t>
                                  </m:r>
                                </m:sub>
                              </m:sSub>
                              <m:r>
                                <a:rPr lang="en-US" sz="1000" b="0" i="1" smtClean="0">
                                  <a:solidFill>
                                    <a:schemeClr val="bg1"/>
                                  </a:solidFill>
                                  <a:latin typeface="Cambria Math" panose="02040503050406030204" pitchFamily="18" charset="0"/>
                                  <a:ea typeface="+mn-ea"/>
                                  <a:cs typeface="+mn-cs"/>
                                </a:rPr>
                                <m:t>+ </m:t>
                              </m:r>
                              <m:sSub>
                                <m:sSubPr>
                                  <m:ctrlPr>
                                    <a:rPr lang="en-US" sz="1000" b="0" i="1" smtClean="0">
                                      <a:solidFill>
                                        <a:schemeClr val="bg1"/>
                                      </a:solidFill>
                                      <a:latin typeface="Cambria Math" panose="02040503050406030204" pitchFamily="18" charset="0"/>
                                      <a:ea typeface="+mn-ea"/>
                                      <a:cs typeface="+mn-cs"/>
                                    </a:rPr>
                                  </m:ctrlPr>
                                </m:sSubPr>
                                <m:e>
                                  <m:r>
                                    <a:rPr lang="en-US" sz="1000" b="0" i="1" smtClean="0">
                                      <a:solidFill>
                                        <a:schemeClr val="bg1"/>
                                      </a:solidFill>
                                      <a:latin typeface="Cambria Math" panose="02040503050406030204" pitchFamily="18" charset="0"/>
                                      <a:ea typeface="+mn-ea"/>
                                      <a:cs typeface="+mn-cs"/>
                                    </a:rPr>
                                    <m:t>𝑦</m:t>
                                  </m:r>
                                </m:e>
                                <m:sub>
                                  <m:r>
                                    <a:rPr lang="en-US" sz="1000" b="0" i="1" smtClean="0">
                                      <a:solidFill>
                                        <a:schemeClr val="bg1"/>
                                      </a:solidFill>
                                      <a:latin typeface="Cambria Math" panose="02040503050406030204" pitchFamily="18" charset="0"/>
                                      <a:ea typeface="+mn-ea"/>
                                      <a:cs typeface="+mn-cs"/>
                                    </a:rPr>
                                    <m:t>𝑇</m:t>
                                  </m:r>
                                </m:sub>
                              </m:sSub>
                            </m:e>
                          </m:d>
                        </m:num>
                        <m:den>
                          <m:r>
                            <a:rPr lang="en-US" sz="1000" b="0" i="1" smtClean="0">
                              <a:solidFill>
                                <a:schemeClr val="bg1"/>
                              </a:solidFill>
                              <a:latin typeface="Cambria Math" panose="02040503050406030204" pitchFamily="18" charset="0"/>
                              <a:ea typeface="+mn-ea"/>
                              <a:cs typeface="+mn-cs"/>
                            </a:rPr>
                            <m:t>𝑇</m:t>
                          </m:r>
                        </m:den>
                      </m:f>
                    </m:oMath>
                  </m:oMathPara>
                </a14:m>
                <a:endParaRPr lang="en-US" sz="1000" b="0" dirty="0">
                  <a:solidFill>
                    <a:schemeClr val="bg1"/>
                  </a:solidFill>
                  <a:latin typeface="+mn-lt"/>
                  <a:ea typeface="+mn-ea"/>
                  <a:cs typeface="+mn-cs"/>
                </a:endParaRPr>
              </a:p>
            </p:txBody>
          </p:sp>
        </mc:Choice>
        <mc:Fallback xmlns="">
          <p:sp>
            <p:nvSpPr>
              <p:cNvPr id="38" name="Rectangle 37">
                <a:extLst>
                  <a:ext uri="{FF2B5EF4-FFF2-40B4-BE49-F238E27FC236}">
                    <a16:creationId xmlns:a16="http://schemas.microsoft.com/office/drawing/2014/main" id="{964C010D-CD2B-475E-993D-8CC316E02DA8}"/>
                  </a:ext>
                </a:extLst>
              </p:cNvPr>
              <p:cNvSpPr>
                <a:spLocks noRot="1" noChangeAspect="1" noMove="1" noResize="1" noEditPoints="1" noAdjustHandles="1" noChangeArrowheads="1" noChangeShapeType="1" noTextEdit="1"/>
              </p:cNvSpPr>
              <p:nvPr/>
            </p:nvSpPr>
            <p:spPr bwMode="auto">
              <a:xfrm>
                <a:off x="5859930" y="2182216"/>
                <a:ext cx="2438400" cy="693202"/>
              </a:xfrm>
              <a:prstGeom prst="rect">
                <a:avLst/>
              </a:prstGeom>
              <a:blipFill>
                <a:blip r:embed="rId4"/>
                <a:stretch>
                  <a:fillRect/>
                </a:stretch>
              </a:blipFill>
              <a:ln>
                <a:noFill/>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E4D50B9B-F5A9-4A9D-A21B-2FF2CCDF0286}"/>
                  </a:ext>
                </a:extLst>
              </p:cNvPr>
              <p:cNvSpPr/>
              <p:nvPr/>
            </p:nvSpPr>
            <p:spPr bwMode="auto">
              <a:xfrm>
                <a:off x="5859930" y="3104170"/>
                <a:ext cx="2438400" cy="693202"/>
              </a:xfrm>
              <a:prstGeom prst="rect">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ts val="600"/>
                  </a:spcAft>
                  <a:buClrTx/>
                  <a:buSzTx/>
                  <a:tabLst/>
                </a:pPr>
                <a:r>
                  <a:rPr lang="en-US" sz="1000" b="0" dirty="0">
                    <a:solidFill>
                      <a:schemeClr val="bg1"/>
                    </a:solidFill>
                    <a:latin typeface="+mj-lt"/>
                    <a:ea typeface="+mn-ea"/>
                    <a:cs typeface="+mn-cs"/>
                  </a:rPr>
                  <a:t>Na</a:t>
                </a:r>
                <a:r>
                  <a:rPr lang="en-US" sz="1000" b="0" dirty="0">
                    <a:solidFill>
                      <a:schemeClr val="bg1"/>
                    </a:solidFill>
                    <a:latin typeface="+mj-lt"/>
                  </a:rPr>
                  <a:t>ïve</a:t>
                </a:r>
                <a:r>
                  <a:rPr lang="en-US" sz="1000" b="0" dirty="0">
                    <a:solidFill>
                      <a:schemeClr val="bg1"/>
                    </a:solidFill>
                    <a:latin typeface="+mj-lt"/>
                    <a:ea typeface="+mn-ea"/>
                    <a:cs typeface="+mn-cs"/>
                  </a:rPr>
                  <a:t> Method</a:t>
                </a:r>
              </a:p>
              <a:p>
                <a:pPr marR="0" defTabSz="914400" rtl="0" eaLnBrk="1" fontAlgn="base" latinLnBrk="0" hangingPunct="1">
                  <a:lnSpc>
                    <a:spcPct val="100000"/>
                  </a:lnSpc>
                  <a:spcBef>
                    <a:spcPct val="100000"/>
                  </a:spcBef>
                  <a:spcAft>
                    <a:spcPts val="600"/>
                  </a:spcAft>
                  <a:buClrTx/>
                  <a:buSzTx/>
                  <a:tabLst/>
                </a:pPr>
                <a14:m>
                  <m:oMathPara xmlns:m="http://schemas.openxmlformats.org/officeDocument/2006/math">
                    <m:oMathParaPr>
                      <m:jc m:val="centerGroup"/>
                    </m:oMathParaPr>
                    <m:oMath xmlns:m="http://schemas.openxmlformats.org/officeDocument/2006/math">
                      <m:sSub>
                        <m:sSubPr>
                          <m:ctrlPr>
                            <a:rPr lang="en-US" sz="1000" b="0" i="1" smtClean="0">
                              <a:solidFill>
                                <a:schemeClr val="bg1"/>
                              </a:solidFill>
                              <a:latin typeface="Cambria Math" panose="02040503050406030204" pitchFamily="18" charset="0"/>
                              <a:ea typeface="+mn-ea"/>
                              <a:cs typeface="+mn-cs"/>
                            </a:rPr>
                          </m:ctrlPr>
                        </m:sSubPr>
                        <m:e>
                          <m:r>
                            <a:rPr lang="en-US" sz="1000" b="0" i="1" smtClean="0">
                              <a:solidFill>
                                <a:schemeClr val="bg1"/>
                              </a:solidFill>
                              <a:latin typeface="Cambria Math" panose="02040503050406030204" pitchFamily="18" charset="0"/>
                              <a:ea typeface="+mn-ea"/>
                              <a:cs typeface="+mn-cs"/>
                            </a:rPr>
                            <m:t>𝑌</m:t>
                          </m:r>
                        </m:e>
                        <m:sub>
                          <m:r>
                            <a:rPr lang="en-US" sz="1000" b="0" i="1" smtClean="0">
                              <a:solidFill>
                                <a:schemeClr val="bg1"/>
                              </a:solidFill>
                              <a:latin typeface="Cambria Math" panose="02040503050406030204" pitchFamily="18" charset="0"/>
                              <a:ea typeface="+mn-ea"/>
                              <a:cs typeface="+mn-cs"/>
                            </a:rPr>
                            <m:t>𝑇</m:t>
                          </m:r>
                          <m:r>
                            <a:rPr lang="en-US" sz="1000" b="0" i="1" smtClean="0">
                              <a:solidFill>
                                <a:schemeClr val="bg1"/>
                              </a:solidFill>
                              <a:latin typeface="Cambria Math" panose="02040503050406030204" pitchFamily="18" charset="0"/>
                              <a:ea typeface="+mn-ea"/>
                              <a:cs typeface="+mn-cs"/>
                            </a:rPr>
                            <m:t>+</m:t>
                          </m:r>
                          <m:r>
                            <a:rPr lang="en-US" sz="1000" b="0" i="1" smtClean="0">
                              <a:solidFill>
                                <a:schemeClr val="bg1"/>
                              </a:solidFill>
                              <a:latin typeface="Cambria Math" panose="02040503050406030204" pitchFamily="18" charset="0"/>
                              <a:ea typeface="+mn-ea"/>
                              <a:cs typeface="+mn-cs"/>
                            </a:rPr>
                            <m:t>h</m:t>
                          </m:r>
                        </m:sub>
                      </m:sSub>
                      <m:r>
                        <a:rPr lang="en-US" sz="1000" b="0" i="1" smtClean="0">
                          <a:solidFill>
                            <a:schemeClr val="bg1"/>
                          </a:solidFill>
                          <a:latin typeface="Cambria Math" panose="02040503050406030204" pitchFamily="18" charset="0"/>
                          <a:ea typeface="+mn-ea"/>
                          <a:cs typeface="+mn-cs"/>
                        </a:rPr>
                        <m:t>= </m:t>
                      </m:r>
                      <m:sSub>
                        <m:sSubPr>
                          <m:ctrlPr>
                            <a:rPr lang="en-US" sz="1000" b="0" i="1" smtClean="0">
                              <a:solidFill>
                                <a:schemeClr val="bg1"/>
                              </a:solidFill>
                              <a:latin typeface="Cambria Math" panose="02040503050406030204" pitchFamily="18" charset="0"/>
                              <a:ea typeface="+mn-ea"/>
                              <a:cs typeface="+mn-cs"/>
                            </a:rPr>
                          </m:ctrlPr>
                        </m:sSubPr>
                        <m:e>
                          <m:r>
                            <a:rPr lang="en-US" sz="1000" b="0" i="1" smtClean="0">
                              <a:solidFill>
                                <a:schemeClr val="bg1"/>
                              </a:solidFill>
                              <a:latin typeface="Cambria Math" panose="02040503050406030204" pitchFamily="18" charset="0"/>
                              <a:ea typeface="+mn-ea"/>
                              <a:cs typeface="+mn-cs"/>
                            </a:rPr>
                            <m:t>𝑦</m:t>
                          </m:r>
                        </m:e>
                        <m:sub>
                          <m:r>
                            <a:rPr lang="en-US" sz="1000" b="0" i="1" smtClean="0">
                              <a:solidFill>
                                <a:schemeClr val="bg1"/>
                              </a:solidFill>
                              <a:latin typeface="Cambria Math" panose="02040503050406030204" pitchFamily="18" charset="0"/>
                              <a:ea typeface="+mn-ea"/>
                              <a:cs typeface="+mn-cs"/>
                            </a:rPr>
                            <m:t>𝑇</m:t>
                          </m:r>
                        </m:sub>
                      </m:sSub>
                    </m:oMath>
                  </m:oMathPara>
                </a14:m>
                <a:endParaRPr lang="en-US" sz="1000" b="0" dirty="0">
                  <a:solidFill>
                    <a:schemeClr val="bg1"/>
                  </a:solidFill>
                  <a:latin typeface="+mn-lt"/>
                  <a:ea typeface="+mn-ea"/>
                  <a:cs typeface="+mn-cs"/>
                </a:endParaRPr>
              </a:p>
            </p:txBody>
          </p:sp>
        </mc:Choice>
        <mc:Fallback xmlns="">
          <p:sp>
            <p:nvSpPr>
              <p:cNvPr id="39" name="Rectangle 38">
                <a:extLst>
                  <a:ext uri="{FF2B5EF4-FFF2-40B4-BE49-F238E27FC236}">
                    <a16:creationId xmlns:a16="http://schemas.microsoft.com/office/drawing/2014/main" id="{E4D50B9B-F5A9-4A9D-A21B-2FF2CCDF0286}"/>
                  </a:ext>
                </a:extLst>
              </p:cNvPr>
              <p:cNvSpPr>
                <a:spLocks noRot="1" noChangeAspect="1" noMove="1" noResize="1" noEditPoints="1" noAdjustHandles="1" noChangeArrowheads="1" noChangeShapeType="1" noTextEdit="1"/>
              </p:cNvSpPr>
              <p:nvPr/>
            </p:nvSpPr>
            <p:spPr bwMode="auto">
              <a:xfrm>
                <a:off x="5859930" y="3104170"/>
                <a:ext cx="2438400" cy="693202"/>
              </a:xfrm>
              <a:prstGeom prst="rect">
                <a:avLst/>
              </a:prstGeom>
              <a:blipFill>
                <a:blip r:embed="rId5"/>
                <a:stretch>
                  <a:fillRect/>
                </a:stretch>
              </a:blipFill>
              <a:ln>
                <a:noFill/>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B8C400E2-92D7-439E-B3BB-BFEECD89C7A9}"/>
                  </a:ext>
                </a:extLst>
              </p:cNvPr>
              <p:cNvSpPr/>
              <p:nvPr/>
            </p:nvSpPr>
            <p:spPr bwMode="auto">
              <a:xfrm>
                <a:off x="1162307" y="4648243"/>
                <a:ext cx="2438400" cy="693202"/>
              </a:xfrm>
              <a:prstGeom prst="rect">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ts val="600"/>
                  </a:spcAft>
                  <a:buClrTx/>
                  <a:buSzTx/>
                  <a:tabLst/>
                </a:pPr>
                <a:r>
                  <a:rPr lang="en-US" sz="1000" b="0" dirty="0">
                    <a:solidFill>
                      <a:schemeClr val="bg1"/>
                    </a:solidFill>
                    <a:latin typeface="+mj-lt"/>
                    <a:ea typeface="+mn-ea"/>
                    <a:cs typeface="+mn-cs"/>
                  </a:rPr>
                  <a:t>Seasonal Na</a:t>
                </a:r>
                <a:r>
                  <a:rPr lang="en-US" sz="1000" b="0" dirty="0">
                    <a:solidFill>
                      <a:schemeClr val="bg1"/>
                    </a:solidFill>
                    <a:latin typeface="+mj-lt"/>
                  </a:rPr>
                  <a:t>ïve</a:t>
                </a:r>
                <a:r>
                  <a:rPr lang="en-US" sz="1000" b="0" dirty="0">
                    <a:solidFill>
                      <a:schemeClr val="bg1"/>
                    </a:solidFill>
                    <a:latin typeface="+mj-lt"/>
                    <a:ea typeface="+mn-ea"/>
                    <a:cs typeface="+mn-cs"/>
                  </a:rPr>
                  <a:t> Method</a:t>
                </a:r>
              </a:p>
              <a:p>
                <a:pPr marR="0" defTabSz="914400" rtl="0" eaLnBrk="1" fontAlgn="base" latinLnBrk="0" hangingPunct="1">
                  <a:lnSpc>
                    <a:spcPct val="100000"/>
                  </a:lnSpc>
                  <a:spcBef>
                    <a:spcPct val="100000"/>
                  </a:spcBef>
                  <a:spcAft>
                    <a:spcPts val="600"/>
                  </a:spcAft>
                  <a:buClrTx/>
                  <a:buSzTx/>
                  <a:tabLst/>
                </a:pPr>
                <a14:m>
                  <m:oMathPara xmlns:m="http://schemas.openxmlformats.org/officeDocument/2006/math">
                    <m:oMathParaPr>
                      <m:jc m:val="centerGroup"/>
                    </m:oMathParaPr>
                    <m:oMath xmlns:m="http://schemas.openxmlformats.org/officeDocument/2006/math">
                      <m:sSub>
                        <m:sSubPr>
                          <m:ctrlPr>
                            <a:rPr lang="en-US" sz="1000" b="0" i="1" smtClean="0">
                              <a:solidFill>
                                <a:schemeClr val="bg1"/>
                              </a:solidFill>
                              <a:latin typeface="Cambria Math" panose="02040503050406030204" pitchFamily="18" charset="0"/>
                              <a:ea typeface="+mn-ea"/>
                              <a:cs typeface="+mn-cs"/>
                            </a:rPr>
                          </m:ctrlPr>
                        </m:sSubPr>
                        <m:e>
                          <m:r>
                            <a:rPr lang="en-US" sz="1000" b="0" i="1" smtClean="0">
                              <a:solidFill>
                                <a:schemeClr val="bg1"/>
                              </a:solidFill>
                              <a:latin typeface="Cambria Math" panose="02040503050406030204" pitchFamily="18" charset="0"/>
                              <a:ea typeface="+mn-ea"/>
                              <a:cs typeface="+mn-cs"/>
                            </a:rPr>
                            <m:t>𝑌</m:t>
                          </m:r>
                        </m:e>
                        <m:sub>
                          <m:r>
                            <a:rPr lang="en-US" sz="1000" b="0" i="1" smtClean="0">
                              <a:solidFill>
                                <a:schemeClr val="bg1"/>
                              </a:solidFill>
                              <a:latin typeface="Cambria Math" panose="02040503050406030204" pitchFamily="18" charset="0"/>
                              <a:ea typeface="+mn-ea"/>
                              <a:cs typeface="+mn-cs"/>
                            </a:rPr>
                            <m:t>𝑇</m:t>
                          </m:r>
                          <m:r>
                            <a:rPr lang="en-US" sz="1000" b="0" i="1" smtClean="0">
                              <a:solidFill>
                                <a:schemeClr val="bg1"/>
                              </a:solidFill>
                              <a:latin typeface="Cambria Math" panose="02040503050406030204" pitchFamily="18" charset="0"/>
                              <a:ea typeface="+mn-ea"/>
                              <a:cs typeface="+mn-cs"/>
                            </a:rPr>
                            <m:t>+</m:t>
                          </m:r>
                          <m:r>
                            <a:rPr lang="en-US" sz="1000" b="0" i="1" smtClean="0">
                              <a:solidFill>
                                <a:schemeClr val="bg1"/>
                              </a:solidFill>
                              <a:latin typeface="Cambria Math" panose="02040503050406030204" pitchFamily="18" charset="0"/>
                              <a:ea typeface="+mn-ea"/>
                              <a:cs typeface="+mn-cs"/>
                            </a:rPr>
                            <m:t>h</m:t>
                          </m:r>
                        </m:sub>
                      </m:sSub>
                      <m:r>
                        <a:rPr lang="en-US" sz="1000" b="0" i="1" smtClean="0">
                          <a:solidFill>
                            <a:schemeClr val="bg1"/>
                          </a:solidFill>
                          <a:latin typeface="Cambria Math" panose="02040503050406030204" pitchFamily="18" charset="0"/>
                          <a:ea typeface="+mn-ea"/>
                          <a:cs typeface="+mn-cs"/>
                        </a:rPr>
                        <m:t>=</m:t>
                      </m:r>
                      <m:sSub>
                        <m:sSubPr>
                          <m:ctrlPr>
                            <a:rPr lang="en-US" sz="1000" b="0" i="1" smtClean="0">
                              <a:solidFill>
                                <a:schemeClr val="bg1"/>
                              </a:solidFill>
                              <a:latin typeface="Cambria Math" panose="02040503050406030204" pitchFamily="18" charset="0"/>
                              <a:ea typeface="+mn-ea"/>
                              <a:cs typeface="+mn-cs"/>
                            </a:rPr>
                          </m:ctrlPr>
                        </m:sSubPr>
                        <m:e>
                          <m:r>
                            <a:rPr lang="en-US" sz="1000" b="0" i="1" smtClean="0">
                              <a:solidFill>
                                <a:schemeClr val="bg1"/>
                              </a:solidFill>
                              <a:latin typeface="Cambria Math" panose="02040503050406030204" pitchFamily="18" charset="0"/>
                              <a:ea typeface="+mn-ea"/>
                              <a:cs typeface="+mn-cs"/>
                            </a:rPr>
                            <m:t>𝑌</m:t>
                          </m:r>
                        </m:e>
                        <m:sub>
                          <m:r>
                            <a:rPr lang="en-US" sz="1000" b="0" i="1" smtClean="0">
                              <a:solidFill>
                                <a:schemeClr val="bg1"/>
                              </a:solidFill>
                              <a:latin typeface="Cambria Math" panose="02040503050406030204" pitchFamily="18" charset="0"/>
                              <a:ea typeface="+mn-ea"/>
                              <a:cs typeface="+mn-cs"/>
                            </a:rPr>
                            <m:t>𝑇</m:t>
                          </m:r>
                          <m:r>
                            <a:rPr lang="en-US" sz="1000" b="0" i="1" smtClean="0">
                              <a:solidFill>
                                <a:schemeClr val="bg1"/>
                              </a:solidFill>
                              <a:latin typeface="Cambria Math" panose="02040503050406030204" pitchFamily="18" charset="0"/>
                              <a:ea typeface="+mn-ea"/>
                              <a:cs typeface="+mn-cs"/>
                            </a:rPr>
                            <m:t>+</m:t>
                          </m:r>
                          <m:r>
                            <a:rPr lang="en-US" sz="1000" b="0" i="1" smtClean="0">
                              <a:solidFill>
                                <a:schemeClr val="bg1"/>
                              </a:solidFill>
                              <a:latin typeface="Cambria Math" panose="02040503050406030204" pitchFamily="18" charset="0"/>
                              <a:ea typeface="+mn-ea"/>
                              <a:cs typeface="+mn-cs"/>
                            </a:rPr>
                            <m:t>h</m:t>
                          </m:r>
                          <m:r>
                            <a:rPr lang="en-US" sz="1000" b="0" i="1" smtClean="0">
                              <a:solidFill>
                                <a:schemeClr val="bg1"/>
                              </a:solidFill>
                              <a:latin typeface="Cambria Math" panose="02040503050406030204" pitchFamily="18" charset="0"/>
                              <a:ea typeface="+mn-ea"/>
                              <a:cs typeface="+mn-cs"/>
                            </a:rPr>
                            <m:t> −</m:t>
                          </m:r>
                          <m:r>
                            <a:rPr lang="en-US" sz="1000" b="0" i="1" smtClean="0">
                              <a:solidFill>
                                <a:schemeClr val="bg1"/>
                              </a:solidFill>
                              <a:latin typeface="Cambria Math" panose="02040503050406030204" pitchFamily="18" charset="0"/>
                              <a:ea typeface="+mn-ea"/>
                              <a:cs typeface="+mn-cs"/>
                            </a:rPr>
                            <m:t>𝑚</m:t>
                          </m:r>
                          <m:r>
                            <a:rPr lang="en-US" sz="1000" b="0" i="1" smtClean="0">
                              <a:solidFill>
                                <a:schemeClr val="bg1"/>
                              </a:solidFill>
                              <a:latin typeface="Cambria Math" panose="02040503050406030204" pitchFamily="18" charset="0"/>
                              <a:ea typeface="+mn-ea"/>
                              <a:cs typeface="+mn-cs"/>
                            </a:rPr>
                            <m:t>(</m:t>
                          </m:r>
                          <m:r>
                            <a:rPr lang="en-US" sz="1000" b="0" i="1" smtClean="0">
                              <a:solidFill>
                                <a:schemeClr val="bg1"/>
                              </a:solidFill>
                              <a:latin typeface="Cambria Math" panose="02040503050406030204" pitchFamily="18" charset="0"/>
                              <a:ea typeface="+mn-ea"/>
                              <a:cs typeface="+mn-cs"/>
                            </a:rPr>
                            <m:t>𝑘</m:t>
                          </m:r>
                          <m:r>
                            <a:rPr lang="en-US" sz="1000" b="0" i="1" smtClean="0">
                              <a:solidFill>
                                <a:schemeClr val="bg1"/>
                              </a:solidFill>
                              <a:latin typeface="Cambria Math" panose="02040503050406030204" pitchFamily="18" charset="0"/>
                              <a:ea typeface="+mn-ea"/>
                              <a:cs typeface="+mn-cs"/>
                            </a:rPr>
                            <m:t>+1)</m:t>
                          </m:r>
                        </m:sub>
                      </m:sSub>
                    </m:oMath>
                  </m:oMathPara>
                </a14:m>
                <a:endParaRPr lang="en-US" sz="1000" b="0" dirty="0">
                  <a:solidFill>
                    <a:schemeClr val="bg1"/>
                  </a:solidFill>
                  <a:latin typeface="+mn-lt"/>
                  <a:ea typeface="+mn-ea"/>
                  <a:cs typeface="+mn-cs"/>
                </a:endParaRPr>
              </a:p>
            </p:txBody>
          </p:sp>
        </mc:Choice>
        <mc:Fallback xmlns="">
          <p:sp>
            <p:nvSpPr>
              <p:cNvPr id="40" name="Rectangle 39">
                <a:extLst>
                  <a:ext uri="{FF2B5EF4-FFF2-40B4-BE49-F238E27FC236}">
                    <a16:creationId xmlns:a16="http://schemas.microsoft.com/office/drawing/2014/main" id="{B8C400E2-92D7-439E-B3BB-BFEECD89C7A9}"/>
                  </a:ext>
                </a:extLst>
              </p:cNvPr>
              <p:cNvSpPr>
                <a:spLocks noRot="1" noChangeAspect="1" noMove="1" noResize="1" noEditPoints="1" noAdjustHandles="1" noChangeArrowheads="1" noChangeShapeType="1" noTextEdit="1"/>
              </p:cNvSpPr>
              <p:nvPr/>
            </p:nvSpPr>
            <p:spPr bwMode="auto">
              <a:xfrm>
                <a:off x="1162307" y="4648243"/>
                <a:ext cx="2438400" cy="693202"/>
              </a:xfrm>
              <a:prstGeom prst="rect">
                <a:avLst/>
              </a:prstGeom>
              <a:blipFill>
                <a:blip r:embed="rId6"/>
                <a:stretch>
                  <a:fillRect/>
                </a:stretch>
              </a:blipFill>
              <a:ln>
                <a:noFill/>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1A31910A-E8E1-4304-AC04-643DE5EB4D97}"/>
                  </a:ext>
                </a:extLst>
              </p:cNvPr>
              <p:cNvSpPr/>
              <p:nvPr/>
            </p:nvSpPr>
            <p:spPr bwMode="auto">
              <a:xfrm>
                <a:off x="1162307" y="5540584"/>
                <a:ext cx="2438400" cy="693202"/>
              </a:xfrm>
              <a:prstGeom prst="rect">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ts val="600"/>
                  </a:spcAft>
                  <a:buClrTx/>
                  <a:buSzTx/>
                  <a:tabLst/>
                </a:pPr>
                <a:r>
                  <a:rPr lang="en-US" sz="1000" b="0" dirty="0">
                    <a:solidFill>
                      <a:schemeClr val="bg1"/>
                    </a:solidFill>
                    <a:latin typeface="+mj-lt"/>
                    <a:ea typeface="+mn-ea"/>
                    <a:cs typeface="+mn-cs"/>
                  </a:rPr>
                  <a:t>Drift Method</a:t>
                </a:r>
              </a:p>
              <a:p>
                <a:pPr marR="0" defTabSz="914400" rtl="0" eaLnBrk="1" fontAlgn="base" latinLnBrk="0" hangingPunct="1">
                  <a:lnSpc>
                    <a:spcPct val="100000"/>
                  </a:lnSpc>
                  <a:spcBef>
                    <a:spcPct val="100000"/>
                  </a:spcBef>
                  <a:spcAft>
                    <a:spcPts val="600"/>
                  </a:spcAft>
                  <a:buClrTx/>
                  <a:buSzTx/>
                  <a:tabLst/>
                </a:pPr>
                <a14:m>
                  <m:oMathPara xmlns:m="http://schemas.openxmlformats.org/officeDocument/2006/math">
                    <m:oMathParaPr>
                      <m:jc m:val="centerGroup"/>
                    </m:oMathParaPr>
                    <m:oMath xmlns:m="http://schemas.openxmlformats.org/officeDocument/2006/math">
                      <m:sSub>
                        <m:sSubPr>
                          <m:ctrlPr>
                            <a:rPr lang="en-US" sz="1000" b="0" i="1" smtClean="0">
                              <a:solidFill>
                                <a:schemeClr val="bg1"/>
                              </a:solidFill>
                              <a:latin typeface="Cambria Math" panose="02040503050406030204" pitchFamily="18" charset="0"/>
                              <a:ea typeface="+mn-ea"/>
                              <a:cs typeface="+mn-cs"/>
                            </a:rPr>
                          </m:ctrlPr>
                        </m:sSubPr>
                        <m:e>
                          <m:r>
                            <a:rPr lang="en-US" sz="1000" b="0" i="1" smtClean="0">
                              <a:solidFill>
                                <a:schemeClr val="bg1"/>
                              </a:solidFill>
                              <a:latin typeface="Cambria Math" panose="02040503050406030204" pitchFamily="18" charset="0"/>
                              <a:ea typeface="+mn-ea"/>
                              <a:cs typeface="+mn-cs"/>
                            </a:rPr>
                            <m:t>𝑌</m:t>
                          </m:r>
                        </m:e>
                        <m:sub>
                          <m:r>
                            <a:rPr lang="en-US" sz="1000" b="0" i="1" smtClean="0">
                              <a:solidFill>
                                <a:schemeClr val="bg1"/>
                              </a:solidFill>
                              <a:latin typeface="Cambria Math" panose="02040503050406030204" pitchFamily="18" charset="0"/>
                              <a:ea typeface="+mn-ea"/>
                              <a:cs typeface="+mn-cs"/>
                            </a:rPr>
                            <m:t>𝑇</m:t>
                          </m:r>
                          <m:r>
                            <a:rPr lang="en-US" sz="1000" b="0" i="1" smtClean="0">
                              <a:solidFill>
                                <a:schemeClr val="bg1"/>
                              </a:solidFill>
                              <a:latin typeface="Cambria Math" panose="02040503050406030204" pitchFamily="18" charset="0"/>
                              <a:ea typeface="+mn-ea"/>
                              <a:cs typeface="+mn-cs"/>
                            </a:rPr>
                            <m:t>+</m:t>
                          </m:r>
                          <m:r>
                            <a:rPr lang="en-US" sz="1000" b="0" i="1" smtClean="0">
                              <a:solidFill>
                                <a:schemeClr val="bg1"/>
                              </a:solidFill>
                              <a:latin typeface="Cambria Math" panose="02040503050406030204" pitchFamily="18" charset="0"/>
                              <a:ea typeface="+mn-ea"/>
                              <a:cs typeface="+mn-cs"/>
                            </a:rPr>
                            <m:t>h</m:t>
                          </m:r>
                        </m:sub>
                      </m:sSub>
                      <m:r>
                        <a:rPr lang="en-US" sz="1000" b="0" i="1" smtClean="0">
                          <a:solidFill>
                            <a:schemeClr val="bg1"/>
                          </a:solidFill>
                          <a:latin typeface="Cambria Math" panose="02040503050406030204" pitchFamily="18" charset="0"/>
                          <a:ea typeface="+mn-ea"/>
                          <a:cs typeface="+mn-cs"/>
                        </a:rPr>
                        <m:t>= </m:t>
                      </m:r>
                      <m:sSub>
                        <m:sSubPr>
                          <m:ctrlPr>
                            <a:rPr lang="en-US" sz="1000" b="0" i="1" smtClean="0">
                              <a:solidFill>
                                <a:schemeClr val="bg1"/>
                              </a:solidFill>
                              <a:latin typeface="Cambria Math" panose="02040503050406030204" pitchFamily="18" charset="0"/>
                              <a:ea typeface="+mn-ea"/>
                              <a:cs typeface="+mn-cs"/>
                            </a:rPr>
                          </m:ctrlPr>
                        </m:sSubPr>
                        <m:e>
                          <m:r>
                            <a:rPr lang="en-US" sz="1000" b="0" i="1" smtClean="0">
                              <a:solidFill>
                                <a:schemeClr val="bg1"/>
                              </a:solidFill>
                              <a:latin typeface="Cambria Math" panose="02040503050406030204" pitchFamily="18" charset="0"/>
                              <a:ea typeface="+mn-ea"/>
                              <a:cs typeface="+mn-cs"/>
                            </a:rPr>
                            <m:t>𝑦</m:t>
                          </m:r>
                        </m:e>
                        <m:sub>
                          <m:r>
                            <a:rPr lang="en-US" sz="1000" b="0" i="1" smtClean="0">
                              <a:solidFill>
                                <a:schemeClr val="bg1"/>
                              </a:solidFill>
                              <a:latin typeface="Cambria Math" panose="02040503050406030204" pitchFamily="18" charset="0"/>
                              <a:ea typeface="+mn-ea"/>
                              <a:cs typeface="+mn-cs"/>
                            </a:rPr>
                            <m:t>𝑇</m:t>
                          </m:r>
                        </m:sub>
                      </m:sSub>
                      <m:r>
                        <a:rPr lang="en-US" sz="1000" b="0" i="1" smtClean="0">
                          <a:solidFill>
                            <a:schemeClr val="bg1"/>
                          </a:solidFill>
                          <a:latin typeface="Cambria Math" panose="02040503050406030204" pitchFamily="18" charset="0"/>
                          <a:ea typeface="+mn-ea"/>
                          <a:cs typeface="+mn-cs"/>
                        </a:rPr>
                        <m:t>+</m:t>
                      </m:r>
                      <m:r>
                        <a:rPr lang="en-US" sz="1000" b="0" i="1" smtClean="0">
                          <a:solidFill>
                            <a:schemeClr val="bg1"/>
                          </a:solidFill>
                          <a:latin typeface="Cambria Math" panose="02040503050406030204" pitchFamily="18" charset="0"/>
                          <a:ea typeface="+mn-ea"/>
                          <a:cs typeface="+mn-cs"/>
                        </a:rPr>
                        <m:t>h</m:t>
                      </m:r>
                      <m:d>
                        <m:dPr>
                          <m:ctrlPr>
                            <a:rPr lang="en-US" sz="1000" b="0" i="1" smtClean="0">
                              <a:solidFill>
                                <a:schemeClr val="bg1"/>
                              </a:solidFill>
                              <a:latin typeface="Cambria Math" panose="02040503050406030204" pitchFamily="18" charset="0"/>
                              <a:ea typeface="+mn-ea"/>
                              <a:cs typeface="+mn-cs"/>
                            </a:rPr>
                          </m:ctrlPr>
                        </m:dPr>
                        <m:e>
                          <m:f>
                            <m:fPr>
                              <m:ctrlPr>
                                <a:rPr lang="en-US" sz="1000" b="0" i="1" smtClean="0">
                                  <a:solidFill>
                                    <a:schemeClr val="bg1"/>
                                  </a:solidFill>
                                  <a:latin typeface="Cambria Math" panose="02040503050406030204" pitchFamily="18" charset="0"/>
                                  <a:ea typeface="+mn-ea"/>
                                  <a:cs typeface="+mn-cs"/>
                                </a:rPr>
                              </m:ctrlPr>
                            </m:fPr>
                            <m:num>
                              <m:sSub>
                                <m:sSubPr>
                                  <m:ctrlPr>
                                    <a:rPr lang="en-US" sz="1000" b="0" i="1" smtClean="0">
                                      <a:solidFill>
                                        <a:schemeClr val="bg1"/>
                                      </a:solidFill>
                                      <a:latin typeface="Cambria Math" panose="02040503050406030204" pitchFamily="18" charset="0"/>
                                      <a:ea typeface="+mn-ea"/>
                                      <a:cs typeface="+mn-cs"/>
                                    </a:rPr>
                                  </m:ctrlPr>
                                </m:sSubPr>
                                <m:e>
                                  <m:r>
                                    <a:rPr lang="en-US" sz="1000" b="0" i="1" smtClean="0">
                                      <a:solidFill>
                                        <a:schemeClr val="bg1"/>
                                      </a:solidFill>
                                      <a:latin typeface="Cambria Math" panose="02040503050406030204" pitchFamily="18" charset="0"/>
                                      <a:ea typeface="+mn-ea"/>
                                      <a:cs typeface="+mn-cs"/>
                                    </a:rPr>
                                    <m:t>𝑦</m:t>
                                  </m:r>
                                </m:e>
                                <m:sub>
                                  <m:r>
                                    <a:rPr lang="en-US" sz="1000" b="0" i="1" smtClean="0">
                                      <a:solidFill>
                                        <a:schemeClr val="bg1"/>
                                      </a:solidFill>
                                      <a:latin typeface="Cambria Math" panose="02040503050406030204" pitchFamily="18" charset="0"/>
                                      <a:ea typeface="+mn-ea"/>
                                      <a:cs typeface="+mn-cs"/>
                                    </a:rPr>
                                    <m:t>𝑇</m:t>
                                  </m:r>
                                </m:sub>
                              </m:sSub>
                              <m:r>
                                <a:rPr lang="en-US" sz="1000" b="0" i="1" smtClean="0">
                                  <a:solidFill>
                                    <a:schemeClr val="bg1"/>
                                  </a:solidFill>
                                  <a:latin typeface="Cambria Math" panose="02040503050406030204" pitchFamily="18" charset="0"/>
                                  <a:ea typeface="+mn-ea"/>
                                  <a:cs typeface="+mn-cs"/>
                                </a:rPr>
                                <m:t> − </m:t>
                              </m:r>
                              <m:sSub>
                                <m:sSubPr>
                                  <m:ctrlPr>
                                    <a:rPr lang="en-US" sz="1000" b="0" i="1" smtClean="0">
                                      <a:solidFill>
                                        <a:schemeClr val="bg1"/>
                                      </a:solidFill>
                                      <a:latin typeface="Cambria Math" panose="02040503050406030204" pitchFamily="18" charset="0"/>
                                      <a:ea typeface="+mn-ea"/>
                                      <a:cs typeface="+mn-cs"/>
                                    </a:rPr>
                                  </m:ctrlPr>
                                </m:sSubPr>
                                <m:e>
                                  <m:r>
                                    <a:rPr lang="en-US" sz="1000" b="0" i="1" smtClean="0">
                                      <a:solidFill>
                                        <a:schemeClr val="bg1"/>
                                      </a:solidFill>
                                      <a:latin typeface="Cambria Math" panose="02040503050406030204" pitchFamily="18" charset="0"/>
                                      <a:ea typeface="+mn-ea"/>
                                      <a:cs typeface="+mn-cs"/>
                                    </a:rPr>
                                    <m:t>𝑦</m:t>
                                  </m:r>
                                </m:e>
                                <m:sub>
                                  <m:r>
                                    <a:rPr lang="en-US" sz="1000" b="0" i="1" smtClean="0">
                                      <a:solidFill>
                                        <a:schemeClr val="bg1"/>
                                      </a:solidFill>
                                      <a:latin typeface="Cambria Math" panose="02040503050406030204" pitchFamily="18" charset="0"/>
                                      <a:ea typeface="+mn-ea"/>
                                      <a:cs typeface="+mn-cs"/>
                                    </a:rPr>
                                    <m:t>1</m:t>
                                  </m:r>
                                </m:sub>
                              </m:sSub>
                            </m:num>
                            <m:den>
                              <m:r>
                                <a:rPr lang="en-US" sz="1000" b="0" i="1" smtClean="0">
                                  <a:solidFill>
                                    <a:schemeClr val="bg1"/>
                                  </a:solidFill>
                                  <a:latin typeface="Cambria Math" panose="02040503050406030204" pitchFamily="18" charset="0"/>
                                  <a:ea typeface="+mn-ea"/>
                                  <a:cs typeface="+mn-cs"/>
                                </a:rPr>
                                <m:t>𝑇</m:t>
                              </m:r>
                              <m:r>
                                <a:rPr lang="en-US" sz="1000" b="0" i="1" smtClean="0">
                                  <a:solidFill>
                                    <a:schemeClr val="bg1"/>
                                  </a:solidFill>
                                  <a:latin typeface="Cambria Math" panose="02040503050406030204" pitchFamily="18" charset="0"/>
                                  <a:ea typeface="+mn-ea"/>
                                  <a:cs typeface="+mn-cs"/>
                                </a:rPr>
                                <m:t> −1</m:t>
                              </m:r>
                            </m:den>
                          </m:f>
                        </m:e>
                      </m:d>
                    </m:oMath>
                  </m:oMathPara>
                </a14:m>
                <a:endParaRPr lang="en-US" sz="1000" b="0" dirty="0">
                  <a:solidFill>
                    <a:schemeClr val="bg1"/>
                  </a:solidFill>
                  <a:latin typeface="+mn-lt"/>
                  <a:ea typeface="+mn-ea"/>
                  <a:cs typeface="+mn-cs"/>
                </a:endParaRPr>
              </a:p>
            </p:txBody>
          </p:sp>
        </mc:Choice>
        <mc:Fallback xmlns="">
          <p:sp>
            <p:nvSpPr>
              <p:cNvPr id="41" name="Rectangle 40">
                <a:extLst>
                  <a:ext uri="{FF2B5EF4-FFF2-40B4-BE49-F238E27FC236}">
                    <a16:creationId xmlns:a16="http://schemas.microsoft.com/office/drawing/2014/main" id="{1A31910A-E8E1-4304-AC04-643DE5EB4D97}"/>
                  </a:ext>
                </a:extLst>
              </p:cNvPr>
              <p:cNvSpPr>
                <a:spLocks noRot="1" noChangeAspect="1" noMove="1" noResize="1" noEditPoints="1" noAdjustHandles="1" noChangeArrowheads="1" noChangeShapeType="1" noTextEdit="1"/>
              </p:cNvSpPr>
              <p:nvPr/>
            </p:nvSpPr>
            <p:spPr bwMode="auto">
              <a:xfrm>
                <a:off x="1162307" y="5540584"/>
                <a:ext cx="2438400" cy="693202"/>
              </a:xfrm>
              <a:prstGeom prst="rect">
                <a:avLst/>
              </a:prstGeom>
              <a:blipFill>
                <a:blip r:embed="rId7"/>
                <a:stretch>
                  <a:fillRect/>
                </a:stretch>
              </a:blipFill>
              <a:ln>
                <a:noFill/>
                <a:headEnd type="none" w="med" len="med"/>
                <a:tailEnd type="none" w="med" len="med"/>
              </a:ln>
              <a:effectLst/>
            </p:spPr>
            <p:txBody>
              <a:bodyPr/>
              <a:lstStyle/>
              <a:p>
                <a:r>
                  <a:rPr lang="en-US">
                    <a:noFill/>
                  </a:rPr>
                  <a:t> </a:t>
                </a:r>
              </a:p>
            </p:txBody>
          </p:sp>
        </mc:Fallback>
      </mc:AlternateContent>
    </p:spTree>
    <p:extLst>
      <p:ext uri="{BB962C8B-B14F-4D97-AF65-F5344CB8AC3E}">
        <p14:creationId xmlns:p14="http://schemas.microsoft.com/office/powerpoint/2010/main" val="4060484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fade">
                                      <p:cBhvr>
                                        <p:cTn id="40" dur="500"/>
                                        <p:tgtEl>
                                          <p:spTgt spid="4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fade">
                                      <p:cBhvr>
                                        <p:cTn id="4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1"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D34B1-50B9-4A08-ACFD-23707C279233}"/>
              </a:ext>
            </a:extLst>
          </p:cNvPr>
          <p:cNvSpPr>
            <a:spLocks noGrp="1"/>
          </p:cNvSpPr>
          <p:nvPr>
            <p:ph type="title"/>
          </p:nvPr>
        </p:nvSpPr>
        <p:spPr/>
        <p:txBody>
          <a:bodyPr anchor="t"/>
          <a:lstStyle/>
          <a:p>
            <a:r>
              <a:rPr lang="en-US" dirty="0"/>
              <a:t>Regression Modeling</a:t>
            </a:r>
          </a:p>
        </p:txBody>
      </p:sp>
      <p:sp>
        <p:nvSpPr>
          <p:cNvPr id="3" name="Content Placeholder 2">
            <a:extLst>
              <a:ext uri="{FF2B5EF4-FFF2-40B4-BE49-F238E27FC236}">
                <a16:creationId xmlns:a16="http://schemas.microsoft.com/office/drawing/2014/main" id="{FC6B50C0-6F25-4AF2-9311-1806E80C5C58}"/>
              </a:ext>
            </a:extLst>
          </p:cNvPr>
          <p:cNvSpPr>
            <a:spLocks noGrp="1"/>
          </p:cNvSpPr>
          <p:nvPr>
            <p:ph idx="1"/>
          </p:nvPr>
        </p:nvSpPr>
        <p:spPr>
          <a:xfrm>
            <a:off x="457200" y="838200"/>
            <a:ext cx="8763000" cy="5638800"/>
          </a:xfrm>
        </p:spPr>
        <p:txBody>
          <a:bodyPr anchor="ctr"/>
          <a:lstStyle/>
          <a:p>
            <a:pPr marL="0" indent="0">
              <a:spcBef>
                <a:spcPts val="800"/>
              </a:spcBef>
              <a:spcAft>
                <a:spcPts val="900"/>
              </a:spcAft>
              <a:buNone/>
            </a:pPr>
            <a:r>
              <a:rPr lang="en-US" sz="1400" b="1" dirty="0"/>
              <a:t>Multivariate Adaptive Regression Splines (MARS)</a:t>
            </a:r>
          </a:p>
          <a:p>
            <a:pPr>
              <a:spcBef>
                <a:spcPts val="800"/>
              </a:spcBef>
              <a:spcAft>
                <a:spcPts val="900"/>
              </a:spcAft>
            </a:pPr>
            <a:r>
              <a:rPr lang="en-US" sz="1400" dirty="0">
                <a:hlinkClick r:id="rId2"/>
              </a:rPr>
              <a:t>http://www.milbo.org/doc/earth-notes.pdf</a:t>
            </a:r>
            <a:endParaRPr lang="en-US" sz="1400" dirty="0"/>
          </a:p>
          <a:p>
            <a:pPr>
              <a:spcBef>
                <a:spcPts val="800"/>
              </a:spcBef>
              <a:spcAft>
                <a:spcPts val="900"/>
              </a:spcAft>
            </a:pPr>
            <a:r>
              <a:rPr lang="en-US" sz="1400" dirty="0">
                <a:hlinkClick r:id="rId3"/>
              </a:rPr>
              <a:t>https://www.rocq.inria.fr/axis/COMPSTAT2010/slides/slides_444.pdf</a:t>
            </a:r>
            <a:endParaRPr lang="en-US" sz="1400" dirty="0"/>
          </a:p>
          <a:p>
            <a:pPr>
              <a:spcBef>
                <a:spcPts val="800"/>
              </a:spcBef>
              <a:spcAft>
                <a:spcPts val="900"/>
              </a:spcAft>
            </a:pPr>
            <a:r>
              <a:rPr lang="en-US" sz="1400" dirty="0">
                <a:hlinkClick r:id="rId4"/>
              </a:rPr>
              <a:t>http://rstudio-pubs-static.s3.amazonaws.com/108475_6298dc4b5d274068a68031e14202dcb0.html</a:t>
            </a:r>
            <a:endParaRPr lang="en-US" sz="1400" dirty="0"/>
          </a:p>
          <a:p>
            <a:pPr>
              <a:spcBef>
                <a:spcPts val="800"/>
              </a:spcBef>
              <a:spcAft>
                <a:spcPts val="900"/>
              </a:spcAft>
            </a:pPr>
            <a:r>
              <a:rPr lang="en-US" sz="1400" dirty="0">
                <a:hlinkClick r:id="rId5"/>
              </a:rPr>
              <a:t>https://rpubs.com/josezuniga/376348</a:t>
            </a:r>
            <a:endParaRPr lang="en-US" sz="1400" dirty="0"/>
          </a:p>
          <a:p>
            <a:pPr marL="0" indent="0">
              <a:spcBef>
                <a:spcPts val="800"/>
              </a:spcBef>
              <a:spcAft>
                <a:spcPts val="900"/>
              </a:spcAft>
              <a:buNone/>
            </a:pPr>
            <a:r>
              <a:rPr lang="en-US" sz="1400" b="1" dirty="0"/>
              <a:t>PCA, PCR and PLS</a:t>
            </a:r>
          </a:p>
          <a:p>
            <a:pPr>
              <a:spcBef>
                <a:spcPts val="800"/>
              </a:spcBef>
              <a:spcAft>
                <a:spcPts val="900"/>
              </a:spcAft>
            </a:pPr>
            <a:r>
              <a:rPr lang="en-US" sz="1400" dirty="0">
                <a:hlinkClick r:id="rId6"/>
              </a:rPr>
              <a:t>https://onlinecourses.science.psu.edu/stat505/node/49/</a:t>
            </a:r>
            <a:endParaRPr lang="en-US" sz="1400" dirty="0"/>
          </a:p>
          <a:p>
            <a:pPr>
              <a:spcBef>
                <a:spcPts val="800"/>
              </a:spcBef>
              <a:spcAft>
                <a:spcPts val="900"/>
              </a:spcAft>
            </a:pPr>
            <a:r>
              <a:rPr lang="en-US" sz="1400" dirty="0"/>
              <a:t>Practical guide to principal component methods in R (Book)</a:t>
            </a:r>
          </a:p>
          <a:p>
            <a:pPr>
              <a:spcBef>
                <a:spcPts val="800"/>
              </a:spcBef>
              <a:spcAft>
                <a:spcPts val="900"/>
              </a:spcAft>
            </a:pPr>
            <a:r>
              <a:rPr lang="en-US" sz="1400" dirty="0">
                <a:hlinkClick r:id="rId7"/>
              </a:rPr>
              <a:t>https://uc-r.github.io/pca</a:t>
            </a:r>
            <a:endParaRPr lang="en-US" sz="1400" dirty="0"/>
          </a:p>
          <a:p>
            <a:pPr>
              <a:spcBef>
                <a:spcPts val="800"/>
              </a:spcBef>
              <a:spcAft>
                <a:spcPts val="900"/>
              </a:spcAft>
            </a:pPr>
            <a:r>
              <a:rPr lang="en-US" sz="1400" dirty="0">
                <a:hlinkClick r:id="rId8"/>
              </a:rPr>
              <a:t>https://medium.com/@aptrishu/understanding-principle-component-analysis-e32be0253ef0</a:t>
            </a:r>
            <a:endParaRPr lang="en-US" sz="1400" dirty="0"/>
          </a:p>
          <a:p>
            <a:pPr>
              <a:spcBef>
                <a:spcPts val="800"/>
              </a:spcBef>
              <a:spcAft>
                <a:spcPts val="900"/>
              </a:spcAft>
            </a:pPr>
            <a:r>
              <a:rPr lang="en-US" sz="1400" dirty="0">
                <a:hlinkClick r:id="rId9"/>
              </a:rPr>
              <a:t>https://ncss-wpengine.netdna-ssl.com/wp-content/themes/ncss/pdf/Procedures/NCSS/Principal_Components_Regression.pdf</a:t>
            </a:r>
            <a:endParaRPr lang="en-US" sz="1400" dirty="0"/>
          </a:p>
          <a:p>
            <a:pPr>
              <a:spcBef>
                <a:spcPts val="800"/>
              </a:spcBef>
              <a:spcAft>
                <a:spcPts val="900"/>
              </a:spcAft>
            </a:pPr>
            <a:r>
              <a:rPr lang="en-US" sz="1400" dirty="0">
                <a:hlinkClick r:id="rId10"/>
              </a:rPr>
              <a:t>https://learnche.org/pid/latent-variable-modelling/index</a:t>
            </a:r>
            <a:r>
              <a:rPr lang="en-US" sz="1400" dirty="0"/>
              <a:t> (Preferred)</a:t>
            </a:r>
          </a:p>
          <a:p>
            <a:pPr>
              <a:spcBef>
                <a:spcPts val="800"/>
              </a:spcBef>
              <a:spcAft>
                <a:spcPts val="900"/>
              </a:spcAft>
            </a:pPr>
            <a:r>
              <a:rPr lang="en-US" sz="1400" dirty="0">
                <a:hlinkClick r:id="rId11"/>
              </a:rPr>
              <a:t>https://rstudio-pubs-static.s3.amazonaws.com/222571_7b65a75ec1214b56bccafa79e8c7f9ed.html</a:t>
            </a:r>
            <a:endParaRPr lang="en-US" sz="1400" dirty="0"/>
          </a:p>
        </p:txBody>
      </p:sp>
    </p:spTree>
    <p:extLst>
      <p:ext uri="{BB962C8B-B14F-4D97-AF65-F5344CB8AC3E}">
        <p14:creationId xmlns:p14="http://schemas.microsoft.com/office/powerpoint/2010/main" val="42159393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5B72F-22C0-4B77-8848-25292DF780F1}"/>
              </a:ext>
            </a:extLst>
          </p:cNvPr>
          <p:cNvSpPr>
            <a:spLocks noGrp="1"/>
          </p:cNvSpPr>
          <p:nvPr>
            <p:ph type="title"/>
          </p:nvPr>
        </p:nvSpPr>
        <p:spPr/>
        <p:txBody>
          <a:bodyPr anchor="t"/>
          <a:lstStyle/>
          <a:p>
            <a:r>
              <a:rPr lang="en-US" dirty="0"/>
              <a:t>Regression Modeling</a:t>
            </a:r>
          </a:p>
        </p:txBody>
      </p:sp>
      <p:sp>
        <p:nvSpPr>
          <p:cNvPr id="3" name="Content Placeholder 2">
            <a:extLst>
              <a:ext uri="{FF2B5EF4-FFF2-40B4-BE49-F238E27FC236}">
                <a16:creationId xmlns:a16="http://schemas.microsoft.com/office/drawing/2014/main" id="{BAED9681-6600-4E6D-A431-28F225AEE3F0}"/>
              </a:ext>
            </a:extLst>
          </p:cNvPr>
          <p:cNvSpPr>
            <a:spLocks noGrp="1"/>
          </p:cNvSpPr>
          <p:nvPr>
            <p:ph idx="1"/>
          </p:nvPr>
        </p:nvSpPr>
        <p:spPr>
          <a:xfrm>
            <a:off x="438865" y="844794"/>
            <a:ext cx="8763000" cy="5403606"/>
          </a:xfrm>
        </p:spPr>
        <p:txBody>
          <a:bodyPr anchor="ctr"/>
          <a:lstStyle/>
          <a:p>
            <a:pPr marL="0" indent="0">
              <a:spcBef>
                <a:spcPts val="800"/>
              </a:spcBef>
              <a:spcAft>
                <a:spcPts val="800"/>
              </a:spcAft>
              <a:buNone/>
            </a:pPr>
            <a:r>
              <a:rPr lang="en-US" sz="1400" b="1" dirty="0"/>
              <a:t>Mixed Effect Model</a:t>
            </a:r>
          </a:p>
          <a:p>
            <a:pPr>
              <a:spcBef>
                <a:spcPts val="800"/>
              </a:spcBef>
              <a:spcAft>
                <a:spcPts val="800"/>
              </a:spcAft>
            </a:pPr>
            <a:r>
              <a:rPr lang="en-US" sz="1400" dirty="0">
                <a:hlinkClick r:id="rId2"/>
              </a:rPr>
              <a:t>https://web.stanford.edu/class/psych252/section_2013/Mixed_models_tutorial.html</a:t>
            </a:r>
            <a:endParaRPr lang="en-US" sz="1400" dirty="0"/>
          </a:p>
          <a:p>
            <a:pPr>
              <a:spcBef>
                <a:spcPts val="800"/>
              </a:spcBef>
              <a:spcAft>
                <a:spcPts val="800"/>
              </a:spcAft>
            </a:pPr>
            <a:r>
              <a:rPr lang="en-US" sz="1400" dirty="0">
                <a:hlinkClick r:id="rId3"/>
              </a:rPr>
              <a:t>https://rstudio-pubs-static.s3.amazonaws.com/78961_fe5b5c6a77f446eca899afbb32bd1dc7.html</a:t>
            </a:r>
            <a:endParaRPr lang="en-US" sz="1400" dirty="0"/>
          </a:p>
          <a:p>
            <a:pPr>
              <a:spcBef>
                <a:spcPts val="800"/>
              </a:spcBef>
              <a:spcAft>
                <a:spcPts val="800"/>
              </a:spcAft>
            </a:pPr>
            <a:r>
              <a:rPr lang="en-US" sz="1400" dirty="0">
                <a:hlinkClick r:id="rId4"/>
              </a:rPr>
              <a:t>https://rpubs.com/angelayuan/HLM</a:t>
            </a:r>
            <a:endParaRPr lang="en-US" sz="1400" dirty="0"/>
          </a:p>
          <a:p>
            <a:pPr>
              <a:spcBef>
                <a:spcPts val="800"/>
              </a:spcBef>
              <a:spcAft>
                <a:spcPts val="800"/>
              </a:spcAft>
            </a:pPr>
            <a:r>
              <a:rPr lang="en-US" sz="1400" dirty="0">
                <a:hlinkClick r:id="rId5"/>
              </a:rPr>
              <a:t>https://idaejin.github.io/bcam-courses/neiker-2016/material/mixed-models/</a:t>
            </a:r>
            <a:endParaRPr lang="en-US" sz="1400" dirty="0"/>
          </a:p>
          <a:p>
            <a:pPr>
              <a:spcBef>
                <a:spcPts val="800"/>
              </a:spcBef>
              <a:spcAft>
                <a:spcPts val="800"/>
              </a:spcAft>
            </a:pPr>
            <a:r>
              <a:rPr lang="en-US" sz="1400" dirty="0">
                <a:hlinkClick r:id="rId6"/>
              </a:rPr>
              <a:t>https://ourcodingclub.github.io/2017/03/15/mixed-models.html</a:t>
            </a:r>
            <a:endParaRPr lang="en-US" sz="1400" dirty="0"/>
          </a:p>
          <a:p>
            <a:pPr>
              <a:spcBef>
                <a:spcPts val="800"/>
              </a:spcBef>
              <a:spcAft>
                <a:spcPts val="800"/>
              </a:spcAft>
            </a:pPr>
            <a:r>
              <a:rPr lang="en-US" sz="1400" dirty="0">
                <a:hlinkClick r:id="rId7"/>
              </a:rPr>
              <a:t>http://rpsychologist.com/r-guide-longitudinal-lme-lmer</a:t>
            </a:r>
            <a:endParaRPr lang="en-US" sz="1400" dirty="0"/>
          </a:p>
          <a:p>
            <a:pPr>
              <a:spcBef>
                <a:spcPts val="800"/>
              </a:spcBef>
              <a:spcAft>
                <a:spcPts val="800"/>
              </a:spcAft>
            </a:pPr>
            <a:r>
              <a:rPr lang="en-US" sz="1400" dirty="0">
                <a:hlinkClick r:id="rId8"/>
              </a:rPr>
              <a:t>https://newonlinecourses.science.psu.edu/stat485/node/68/</a:t>
            </a:r>
            <a:endParaRPr lang="en-US" sz="1400" dirty="0"/>
          </a:p>
          <a:p>
            <a:pPr>
              <a:spcBef>
                <a:spcPts val="800"/>
              </a:spcBef>
              <a:spcAft>
                <a:spcPts val="800"/>
              </a:spcAft>
            </a:pPr>
            <a:r>
              <a:rPr lang="en-US" sz="1400" dirty="0">
                <a:hlinkClick r:id="rId9"/>
              </a:rPr>
              <a:t>http://www.bodowinter.com/tutorial/bw_LME_tutorial1.pdf</a:t>
            </a:r>
            <a:endParaRPr lang="en-US" sz="1400" dirty="0"/>
          </a:p>
          <a:p>
            <a:pPr>
              <a:spcBef>
                <a:spcPts val="800"/>
              </a:spcBef>
              <a:spcAft>
                <a:spcPts val="800"/>
              </a:spcAft>
            </a:pPr>
            <a:r>
              <a:rPr lang="en-US" sz="1400" dirty="0">
                <a:hlinkClick r:id="rId10"/>
              </a:rPr>
              <a:t>http://www.bodowinter.com/tutorial/bw_LME_tutorial2.pdf</a:t>
            </a:r>
            <a:endParaRPr lang="en-US" sz="1400" dirty="0"/>
          </a:p>
          <a:p>
            <a:pPr>
              <a:spcBef>
                <a:spcPts val="800"/>
              </a:spcBef>
              <a:spcAft>
                <a:spcPts val="800"/>
              </a:spcAft>
            </a:pPr>
            <a:r>
              <a:rPr lang="en-US" sz="1400" dirty="0">
                <a:hlinkClick r:id="rId11"/>
              </a:rPr>
              <a:t>http://www2.stat.duke.edu/~sayan/Sta613/2017/lec/LMM.pdf</a:t>
            </a:r>
            <a:endParaRPr lang="en-US" sz="1400" dirty="0"/>
          </a:p>
          <a:p>
            <a:pPr>
              <a:spcBef>
                <a:spcPts val="800"/>
              </a:spcBef>
              <a:spcAft>
                <a:spcPts val="800"/>
              </a:spcAft>
            </a:pPr>
            <a:r>
              <a:rPr lang="en-US" sz="1400" dirty="0">
                <a:hlinkClick r:id="rId12"/>
              </a:rPr>
              <a:t>http://edwardlib.org/tutorials/linear-mixed-effects-models</a:t>
            </a:r>
            <a:endParaRPr lang="en-US" sz="1400" dirty="0"/>
          </a:p>
          <a:p>
            <a:pPr>
              <a:spcBef>
                <a:spcPts val="800"/>
              </a:spcBef>
              <a:spcAft>
                <a:spcPts val="800"/>
              </a:spcAft>
            </a:pPr>
            <a:r>
              <a:rPr lang="en-US" sz="1400" dirty="0">
                <a:hlinkClick r:id="rId13"/>
              </a:rPr>
              <a:t>https://rpubs.com/palday/mixed-interactions</a:t>
            </a:r>
            <a:endParaRPr lang="en-US" sz="1400" dirty="0"/>
          </a:p>
        </p:txBody>
      </p:sp>
    </p:spTree>
    <p:extLst>
      <p:ext uri="{BB962C8B-B14F-4D97-AF65-F5344CB8AC3E}">
        <p14:creationId xmlns:p14="http://schemas.microsoft.com/office/powerpoint/2010/main" val="235582353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9335E-81E2-40C7-B9F1-74C2A0F80873}"/>
              </a:ext>
            </a:extLst>
          </p:cNvPr>
          <p:cNvSpPr>
            <a:spLocks noGrp="1"/>
          </p:cNvSpPr>
          <p:nvPr>
            <p:ph type="title"/>
          </p:nvPr>
        </p:nvSpPr>
        <p:spPr/>
        <p:txBody>
          <a:bodyPr anchor="t"/>
          <a:lstStyle/>
          <a:p>
            <a:r>
              <a:rPr lang="en-US" dirty="0"/>
              <a:t>Decision tree based modeling</a:t>
            </a:r>
          </a:p>
        </p:txBody>
      </p:sp>
      <p:sp>
        <p:nvSpPr>
          <p:cNvPr id="3" name="Content Placeholder 2">
            <a:extLst>
              <a:ext uri="{FF2B5EF4-FFF2-40B4-BE49-F238E27FC236}">
                <a16:creationId xmlns:a16="http://schemas.microsoft.com/office/drawing/2014/main" id="{0EB6D02D-BC7C-498A-BC41-E980CE7906A7}"/>
              </a:ext>
            </a:extLst>
          </p:cNvPr>
          <p:cNvSpPr>
            <a:spLocks noGrp="1"/>
          </p:cNvSpPr>
          <p:nvPr>
            <p:ph idx="1"/>
          </p:nvPr>
        </p:nvSpPr>
        <p:spPr>
          <a:xfrm>
            <a:off x="459799" y="804600"/>
            <a:ext cx="8763000" cy="5519999"/>
          </a:xfrm>
        </p:spPr>
        <p:txBody>
          <a:bodyPr anchor="ctr"/>
          <a:lstStyle/>
          <a:p>
            <a:r>
              <a:rPr lang="en-US" sz="1400" dirty="0">
                <a:hlinkClick r:id="rId2"/>
              </a:rPr>
              <a:t>https://petolau.github.io/Ensemble-of-trees-for-forecasting-time-series/</a:t>
            </a:r>
            <a:endParaRPr lang="en-US" sz="1400" dirty="0"/>
          </a:p>
          <a:p>
            <a:r>
              <a:rPr lang="en-US" sz="1400" dirty="0">
                <a:hlinkClick r:id="rId3"/>
              </a:rPr>
              <a:t>https://rpubs.com/chengjiun/52658</a:t>
            </a:r>
            <a:endParaRPr lang="en-US" sz="1400" dirty="0"/>
          </a:p>
          <a:p>
            <a:r>
              <a:rPr lang="en-US" sz="1400" dirty="0">
                <a:hlinkClick r:id="rId4"/>
              </a:rPr>
              <a:t>https://www.analyticsvidhya.com/blog/2016/04/complete-tutorial-tree-based-modeling-scratch-in-python/</a:t>
            </a:r>
            <a:endParaRPr lang="en-US" sz="1400" dirty="0"/>
          </a:p>
          <a:p>
            <a:r>
              <a:rPr lang="en-US" sz="1400" dirty="0">
                <a:hlinkClick r:id="rId5"/>
              </a:rPr>
              <a:t>https://www.analyticsvidhya.com/blog/2014/06/introduction-random-forest-simplified/</a:t>
            </a:r>
            <a:endParaRPr lang="en-US" sz="1400" dirty="0"/>
          </a:p>
          <a:p>
            <a:r>
              <a:rPr lang="en-US" sz="1400" dirty="0">
                <a:hlinkClick r:id="rId6"/>
              </a:rPr>
              <a:t>https://www.guru99.com/r-random-forest-tutorial.html</a:t>
            </a:r>
            <a:endParaRPr lang="en-US" sz="1400" dirty="0"/>
          </a:p>
          <a:p>
            <a:r>
              <a:rPr lang="en-US" sz="1400" dirty="0">
                <a:hlinkClick r:id="rId7"/>
              </a:rPr>
              <a:t>https://www.hackerearth.com/practice/machine-learning/machine-learning-algorithms/tutorial-random-forest-parameter-tuning-r/tutorial/</a:t>
            </a:r>
            <a:endParaRPr lang="en-US" sz="1400" dirty="0"/>
          </a:p>
          <a:p>
            <a:r>
              <a:rPr lang="en-US" sz="1400" dirty="0">
                <a:hlinkClick r:id="rId8"/>
              </a:rPr>
              <a:t>https://www.listendata.com/2014/11/random-forest-with-r.html</a:t>
            </a:r>
            <a:endParaRPr lang="en-US" sz="1400" dirty="0"/>
          </a:p>
          <a:p>
            <a:r>
              <a:rPr lang="en-US" sz="1400" dirty="0">
                <a:hlinkClick r:id="rId9"/>
              </a:rPr>
              <a:t>https://cran.rstudio.com/web/packages/randomForestExplainer/vignettes/randomForestExplainer.html</a:t>
            </a:r>
            <a:endParaRPr lang="en-US" sz="1400" dirty="0"/>
          </a:p>
          <a:p>
            <a:r>
              <a:rPr lang="en-US" sz="1400" dirty="0">
                <a:hlinkClick r:id="rId10"/>
              </a:rPr>
              <a:t>http://rstudio-pubs-static.s3.amazonaws.com/156481_80ee6ee3a0414fd38f5d3ad33d14c771.html</a:t>
            </a:r>
            <a:endParaRPr lang="en-US" sz="1400" dirty="0"/>
          </a:p>
          <a:p>
            <a:r>
              <a:rPr lang="en-US" sz="1400" dirty="0">
                <a:hlinkClick r:id="rId11"/>
              </a:rPr>
              <a:t>https://www.kaggle.com/camnugent/gradient-boosting-and-parameter-tuning-in-r</a:t>
            </a:r>
            <a:endParaRPr lang="en-US" sz="1400" dirty="0"/>
          </a:p>
          <a:p>
            <a:r>
              <a:rPr lang="en-US" sz="1400" dirty="0">
                <a:hlinkClick r:id="rId12"/>
              </a:rPr>
              <a:t>https://www.hackerearth.com/practice/machine-learning/machine-learning-algorithms/beginners-tutorial-on-xgboost-parameter-tuning-r/tutorial/</a:t>
            </a:r>
            <a:endParaRPr lang="en-US" sz="1400" dirty="0"/>
          </a:p>
          <a:p>
            <a:r>
              <a:rPr lang="en-US" sz="1400" dirty="0">
                <a:hlinkClick r:id="rId13"/>
              </a:rPr>
              <a:t>https://www.kaggle.com/rtatman/machine-learning-with-xgboost-in-r</a:t>
            </a:r>
            <a:endParaRPr lang="en-US" sz="1400" dirty="0"/>
          </a:p>
        </p:txBody>
      </p:sp>
    </p:spTree>
    <p:extLst>
      <p:ext uri="{BB962C8B-B14F-4D97-AF65-F5344CB8AC3E}">
        <p14:creationId xmlns:p14="http://schemas.microsoft.com/office/powerpoint/2010/main" val="2075987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8445D26-C521-443F-B306-B54937195B52}"/>
              </a:ext>
            </a:extLst>
          </p:cNvPr>
          <p:cNvSpPr/>
          <p:nvPr/>
        </p:nvSpPr>
        <p:spPr bwMode="auto">
          <a:xfrm>
            <a:off x="3236912" y="6629400"/>
            <a:ext cx="34290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bg1"/>
                </a:solidFill>
              </a:rPr>
              <a:t>BASIC FORECASTING METHOD</a:t>
            </a:r>
            <a:endParaRPr lang="en-US" sz="1600" b="1" dirty="0">
              <a:solidFill>
                <a:schemeClr val="bg1"/>
              </a:solidFill>
              <a:latin typeface="+mn-lt"/>
              <a:ea typeface="+mn-ea"/>
              <a:cs typeface="+mn-cs"/>
            </a:endParaRPr>
          </a:p>
        </p:txBody>
      </p:sp>
      <p:sp>
        <p:nvSpPr>
          <p:cNvPr id="4" name="Rectangle 3">
            <a:extLst>
              <a:ext uri="{FF2B5EF4-FFF2-40B4-BE49-F238E27FC236}">
                <a16:creationId xmlns:a16="http://schemas.microsoft.com/office/drawing/2014/main" id="{C97EFB9C-6637-4079-8359-C3A52BBBAE7B}"/>
              </a:ext>
            </a:extLst>
          </p:cNvPr>
          <p:cNvSpPr/>
          <p:nvPr/>
        </p:nvSpPr>
        <p:spPr bwMode="auto">
          <a:xfrm>
            <a:off x="303212" y="338781"/>
            <a:ext cx="8867776" cy="3241783"/>
          </a:xfrm>
          <a:prstGeom prst="rect">
            <a:avLst/>
          </a:prstGeom>
          <a:solidFill>
            <a:srgbClr val="CBD3D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tx1"/>
                </a:solidFill>
                <a:latin typeface="+mn-lt"/>
                <a:ea typeface="+mn-ea"/>
                <a:cs typeface="+mn-cs"/>
              </a:rPr>
              <a:t>FORECASTING USING TIME SERIES DECOMPOSITION</a:t>
            </a:r>
          </a:p>
        </p:txBody>
      </p:sp>
      <p:pic>
        <p:nvPicPr>
          <p:cNvPr id="6" name="Picture 5">
            <a:extLst>
              <a:ext uri="{FF2B5EF4-FFF2-40B4-BE49-F238E27FC236}">
                <a16:creationId xmlns:a16="http://schemas.microsoft.com/office/drawing/2014/main" id="{EAEBA094-0E0F-4758-BE2A-D4F4A64FFF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7360" y="761164"/>
            <a:ext cx="5239481" cy="1905266"/>
          </a:xfrm>
          <a:prstGeom prst="rect">
            <a:avLst/>
          </a:prstGeom>
        </p:spPr>
      </p:pic>
      <p:grpSp>
        <p:nvGrpSpPr>
          <p:cNvPr id="24" name="Group 23">
            <a:extLst>
              <a:ext uri="{FF2B5EF4-FFF2-40B4-BE49-F238E27FC236}">
                <a16:creationId xmlns:a16="http://schemas.microsoft.com/office/drawing/2014/main" id="{1E3FEC0E-E0FF-44BC-B8F6-43160BB69115}"/>
              </a:ext>
            </a:extLst>
          </p:cNvPr>
          <p:cNvGrpSpPr/>
          <p:nvPr/>
        </p:nvGrpSpPr>
        <p:grpSpPr>
          <a:xfrm>
            <a:off x="4737101" y="2666429"/>
            <a:ext cx="3779083" cy="862176"/>
            <a:chOff x="4737101" y="2666429"/>
            <a:chExt cx="3779083" cy="862176"/>
          </a:xfrm>
        </p:grpSpPr>
        <p:sp>
          <p:nvSpPr>
            <p:cNvPr id="7" name="Rectangle: Rounded Corners 6">
              <a:extLst>
                <a:ext uri="{FF2B5EF4-FFF2-40B4-BE49-F238E27FC236}">
                  <a16:creationId xmlns:a16="http://schemas.microsoft.com/office/drawing/2014/main" id="{373E13F6-93AA-44D5-A91E-F7555256067E}"/>
                </a:ext>
              </a:extLst>
            </p:cNvPr>
            <p:cNvSpPr/>
            <p:nvPr/>
          </p:nvSpPr>
          <p:spPr bwMode="auto">
            <a:xfrm>
              <a:off x="5772984" y="3071405"/>
              <a:ext cx="2743200" cy="457200"/>
            </a:xfrm>
            <a:prstGeom prst="roundRect">
              <a:avLst/>
            </a:prstGeom>
            <a:solidFill>
              <a:srgbClr val="666666"/>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1" dirty="0">
                  <a:solidFill>
                    <a:schemeClr val="bg1"/>
                  </a:solidFill>
                  <a:latin typeface="+mn-lt"/>
                  <a:ea typeface="+mn-ea"/>
                  <a:cs typeface="+mn-cs"/>
                </a:rPr>
                <a:t>Forecast Seasonal Component</a:t>
              </a:r>
            </a:p>
          </p:txBody>
        </p:sp>
        <p:cxnSp>
          <p:nvCxnSpPr>
            <p:cNvPr id="16" name="Connector: Elbow 15">
              <a:extLst>
                <a:ext uri="{FF2B5EF4-FFF2-40B4-BE49-F238E27FC236}">
                  <a16:creationId xmlns:a16="http://schemas.microsoft.com/office/drawing/2014/main" id="{2FC50101-5D26-46D9-ACAB-BACA8C69B758}"/>
                </a:ext>
              </a:extLst>
            </p:cNvPr>
            <p:cNvCxnSpPr>
              <a:cxnSpLocks/>
              <a:stCxn id="6" idx="2"/>
              <a:endCxn id="7" idx="0"/>
            </p:cNvCxnSpPr>
            <p:nvPr/>
          </p:nvCxnSpPr>
          <p:spPr bwMode="auto">
            <a:xfrm rot="16200000" flipH="1">
              <a:off x="5738355" y="1665175"/>
              <a:ext cx="404975" cy="2407483"/>
            </a:xfrm>
            <a:prstGeom prst="bentConnector3">
              <a:avLst>
                <a:gd name="adj1" fmla="val 50000"/>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grpSp>
      <p:grpSp>
        <p:nvGrpSpPr>
          <p:cNvPr id="37" name="Group 36">
            <a:extLst>
              <a:ext uri="{FF2B5EF4-FFF2-40B4-BE49-F238E27FC236}">
                <a16:creationId xmlns:a16="http://schemas.microsoft.com/office/drawing/2014/main" id="{4CC64814-BCA9-45E7-94EA-5C204EBF394D}"/>
              </a:ext>
            </a:extLst>
          </p:cNvPr>
          <p:cNvGrpSpPr/>
          <p:nvPr/>
        </p:nvGrpSpPr>
        <p:grpSpPr>
          <a:xfrm>
            <a:off x="1088751" y="2666430"/>
            <a:ext cx="3648350" cy="862174"/>
            <a:chOff x="5708532" y="2456075"/>
            <a:chExt cx="3648350" cy="862174"/>
          </a:xfrm>
        </p:grpSpPr>
        <p:sp>
          <p:nvSpPr>
            <p:cNvPr id="8" name="Rectangle: Rounded Corners 7">
              <a:extLst>
                <a:ext uri="{FF2B5EF4-FFF2-40B4-BE49-F238E27FC236}">
                  <a16:creationId xmlns:a16="http://schemas.microsoft.com/office/drawing/2014/main" id="{25884E5F-0C74-44B4-A925-CC853A18DEAA}"/>
                </a:ext>
              </a:extLst>
            </p:cNvPr>
            <p:cNvSpPr/>
            <p:nvPr/>
          </p:nvSpPr>
          <p:spPr bwMode="auto">
            <a:xfrm>
              <a:off x="5708532" y="2861049"/>
              <a:ext cx="2743200" cy="457200"/>
            </a:xfrm>
            <a:prstGeom prst="roundRect">
              <a:avLst/>
            </a:prstGeom>
            <a:solidFill>
              <a:srgbClr val="666666"/>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eaLnBrk="1" hangingPunct="1">
                <a:spcBef>
                  <a:spcPct val="100000"/>
                </a:spcBef>
                <a:buClrTx/>
              </a:pPr>
              <a:r>
                <a:rPr lang="en-US" sz="1200" b="1" dirty="0">
                  <a:solidFill>
                    <a:schemeClr val="bg1"/>
                  </a:solidFill>
                </a:rPr>
                <a:t>Forecast Seasonally Adjusted Component</a:t>
              </a:r>
            </a:p>
          </p:txBody>
        </p:sp>
        <p:cxnSp>
          <p:nvCxnSpPr>
            <p:cNvPr id="18" name="Connector: Elbow 17">
              <a:extLst>
                <a:ext uri="{FF2B5EF4-FFF2-40B4-BE49-F238E27FC236}">
                  <a16:creationId xmlns:a16="http://schemas.microsoft.com/office/drawing/2014/main" id="{461CA2E0-8FD3-44A6-8C9E-161DFAD8B440}"/>
                </a:ext>
              </a:extLst>
            </p:cNvPr>
            <p:cNvCxnSpPr>
              <a:cxnSpLocks/>
              <a:stCxn id="6" idx="2"/>
              <a:endCxn id="8" idx="0"/>
            </p:cNvCxnSpPr>
            <p:nvPr/>
          </p:nvCxnSpPr>
          <p:spPr bwMode="auto">
            <a:xfrm rot="5400000">
              <a:off x="8016020" y="1520187"/>
              <a:ext cx="404974" cy="2276750"/>
            </a:xfrm>
            <a:prstGeom prst="bentConnector3">
              <a:avLst>
                <a:gd name="adj1" fmla="val 50000"/>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grpSp>
      <p:grpSp>
        <p:nvGrpSpPr>
          <p:cNvPr id="40" name="Group 39">
            <a:extLst>
              <a:ext uri="{FF2B5EF4-FFF2-40B4-BE49-F238E27FC236}">
                <a16:creationId xmlns:a16="http://schemas.microsoft.com/office/drawing/2014/main" id="{26ABECD5-084A-43D7-85A9-BF2A82AE4F9F}"/>
              </a:ext>
            </a:extLst>
          </p:cNvPr>
          <p:cNvGrpSpPr/>
          <p:nvPr/>
        </p:nvGrpSpPr>
        <p:grpSpPr>
          <a:xfrm>
            <a:off x="402951" y="3528604"/>
            <a:ext cx="4114800" cy="2643596"/>
            <a:chOff x="5022732" y="3300840"/>
            <a:chExt cx="4114800" cy="2643596"/>
          </a:xfrm>
        </p:grpSpPr>
        <p:pic>
          <p:nvPicPr>
            <p:cNvPr id="20" name="Picture 19">
              <a:extLst>
                <a:ext uri="{FF2B5EF4-FFF2-40B4-BE49-F238E27FC236}">
                  <a16:creationId xmlns:a16="http://schemas.microsoft.com/office/drawing/2014/main" id="{12168EA7-4074-4CB6-8E49-20FB28B720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2732" y="3797139"/>
              <a:ext cx="4114800" cy="1371600"/>
            </a:xfrm>
            <a:prstGeom prst="rect">
              <a:avLst/>
            </a:prstGeom>
          </p:spPr>
        </p:pic>
        <p:cxnSp>
          <p:nvCxnSpPr>
            <p:cNvPr id="26" name="Straight Arrow Connector 25">
              <a:extLst>
                <a:ext uri="{FF2B5EF4-FFF2-40B4-BE49-F238E27FC236}">
                  <a16:creationId xmlns:a16="http://schemas.microsoft.com/office/drawing/2014/main" id="{E6699D63-39D8-41E6-BC11-C462194DBCE3}"/>
                </a:ext>
              </a:extLst>
            </p:cNvPr>
            <p:cNvCxnSpPr>
              <a:cxnSpLocks/>
              <a:stCxn id="8" idx="2"/>
              <a:endCxn id="20" idx="0"/>
            </p:cNvCxnSpPr>
            <p:nvPr/>
          </p:nvCxnSpPr>
          <p:spPr bwMode="auto">
            <a:xfrm>
              <a:off x="7080132" y="3300840"/>
              <a:ext cx="0" cy="496299"/>
            </a:xfrm>
            <a:prstGeom prst="straightConnector1">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sp>
          <p:nvSpPr>
            <p:cNvPr id="28" name="Rectangle 27">
              <a:extLst>
                <a:ext uri="{FF2B5EF4-FFF2-40B4-BE49-F238E27FC236}">
                  <a16:creationId xmlns:a16="http://schemas.microsoft.com/office/drawing/2014/main" id="{75627F2A-317A-427D-9675-7A0E72343CF7}"/>
                </a:ext>
              </a:extLst>
            </p:cNvPr>
            <p:cNvSpPr/>
            <p:nvPr/>
          </p:nvSpPr>
          <p:spPr bwMode="auto">
            <a:xfrm>
              <a:off x="6013332" y="5251234"/>
              <a:ext cx="2438400" cy="693202"/>
            </a:xfrm>
            <a:prstGeom prst="rect">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ts val="600"/>
                </a:spcAft>
                <a:buClrTx/>
                <a:buSzTx/>
                <a:tabLst/>
              </a:pPr>
              <a:r>
                <a:rPr lang="en-US" sz="1000" b="0" dirty="0">
                  <a:solidFill>
                    <a:schemeClr val="bg1"/>
                  </a:solidFill>
                  <a:latin typeface="+mj-lt"/>
                  <a:ea typeface="+mn-ea"/>
                  <a:cs typeface="+mn-cs"/>
                </a:rPr>
                <a:t>Any non-seasonal forecasting method, like non-seasonal ARIMA, random walk with drift etc. can be used to forecast the seasonally adjusted component</a:t>
              </a:r>
              <a:endParaRPr lang="en-US" sz="1000" b="0" dirty="0">
                <a:solidFill>
                  <a:schemeClr val="bg1"/>
                </a:solidFill>
                <a:latin typeface="+mn-lt"/>
                <a:ea typeface="+mn-ea"/>
                <a:cs typeface="+mn-cs"/>
              </a:endParaRPr>
            </a:p>
          </p:txBody>
        </p:sp>
      </p:grpSp>
      <p:grpSp>
        <p:nvGrpSpPr>
          <p:cNvPr id="38" name="Group 37">
            <a:extLst>
              <a:ext uri="{FF2B5EF4-FFF2-40B4-BE49-F238E27FC236}">
                <a16:creationId xmlns:a16="http://schemas.microsoft.com/office/drawing/2014/main" id="{572CEABE-0685-4C1E-978D-2C49DCD315BC}"/>
              </a:ext>
            </a:extLst>
          </p:cNvPr>
          <p:cNvGrpSpPr/>
          <p:nvPr/>
        </p:nvGrpSpPr>
        <p:grpSpPr>
          <a:xfrm>
            <a:off x="5087184" y="3528605"/>
            <a:ext cx="4114800" cy="2678452"/>
            <a:chOff x="324987" y="3240292"/>
            <a:chExt cx="4114800" cy="2678452"/>
          </a:xfrm>
        </p:grpSpPr>
        <p:sp>
          <p:nvSpPr>
            <p:cNvPr id="27" name="Rectangle 26">
              <a:extLst>
                <a:ext uri="{FF2B5EF4-FFF2-40B4-BE49-F238E27FC236}">
                  <a16:creationId xmlns:a16="http://schemas.microsoft.com/office/drawing/2014/main" id="{5497D6C7-E835-4E0D-BFD0-B04E43EC5976}"/>
                </a:ext>
              </a:extLst>
            </p:cNvPr>
            <p:cNvSpPr/>
            <p:nvPr/>
          </p:nvSpPr>
          <p:spPr bwMode="auto">
            <a:xfrm>
              <a:off x="1099784" y="5225542"/>
              <a:ext cx="2438400" cy="693202"/>
            </a:xfrm>
            <a:prstGeom prst="rect">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ts val="600"/>
                </a:spcAft>
                <a:buClrTx/>
                <a:buSzTx/>
                <a:tabLst/>
              </a:pPr>
              <a:r>
                <a:rPr lang="en-US" sz="1000" b="0" dirty="0">
                  <a:solidFill>
                    <a:schemeClr val="bg1"/>
                  </a:solidFill>
                  <a:latin typeface="+mn-lt"/>
                  <a:ea typeface="+mn-ea"/>
                  <a:cs typeface="+mn-cs"/>
                </a:rPr>
                <a:t>Seasonal Naïve is typically used to forecast seasonal component assuming seasonal component doesn’t change much over time</a:t>
              </a:r>
            </a:p>
          </p:txBody>
        </p:sp>
        <p:pic>
          <p:nvPicPr>
            <p:cNvPr id="30" name="Picture 29">
              <a:extLst>
                <a:ext uri="{FF2B5EF4-FFF2-40B4-BE49-F238E27FC236}">
                  <a16:creationId xmlns:a16="http://schemas.microsoft.com/office/drawing/2014/main" id="{00AE04BD-295B-4B21-A319-8018FB1E09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4987" y="3797139"/>
              <a:ext cx="4114800" cy="1371600"/>
            </a:xfrm>
            <a:prstGeom prst="rect">
              <a:avLst/>
            </a:prstGeom>
          </p:spPr>
        </p:pic>
        <p:cxnSp>
          <p:nvCxnSpPr>
            <p:cNvPr id="33" name="Straight Arrow Connector 32">
              <a:extLst>
                <a:ext uri="{FF2B5EF4-FFF2-40B4-BE49-F238E27FC236}">
                  <a16:creationId xmlns:a16="http://schemas.microsoft.com/office/drawing/2014/main" id="{E6C40228-71CB-4522-8254-296679168C2F}"/>
                </a:ext>
              </a:extLst>
            </p:cNvPr>
            <p:cNvCxnSpPr>
              <a:cxnSpLocks/>
              <a:stCxn id="7" idx="2"/>
              <a:endCxn id="30" idx="0"/>
            </p:cNvCxnSpPr>
            <p:nvPr/>
          </p:nvCxnSpPr>
          <p:spPr bwMode="auto">
            <a:xfrm>
              <a:off x="2382387" y="3240292"/>
              <a:ext cx="0" cy="556847"/>
            </a:xfrm>
            <a:prstGeom prst="straightConnector1">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grpSp>
      <p:graphicFrame>
        <p:nvGraphicFramePr>
          <p:cNvPr id="41" name="Object 40">
            <a:extLst>
              <a:ext uri="{FF2B5EF4-FFF2-40B4-BE49-F238E27FC236}">
                <a16:creationId xmlns:a16="http://schemas.microsoft.com/office/drawing/2014/main" id="{49AE1786-6373-4BD7-AA3B-B878D9B13696}"/>
              </a:ext>
            </a:extLst>
          </p:cNvPr>
          <p:cNvGraphicFramePr>
            <a:graphicFrameLocks noChangeAspect="1"/>
          </p:cNvGraphicFramePr>
          <p:nvPr>
            <p:extLst>
              <p:ext uri="{D42A27DB-BD31-4B8C-83A1-F6EECF244321}">
                <p14:modId xmlns:p14="http://schemas.microsoft.com/office/powerpoint/2010/main" val="1816586925"/>
              </p:ext>
            </p:extLst>
          </p:nvPr>
        </p:nvGraphicFramePr>
        <p:xfrm>
          <a:off x="8713788" y="6172200"/>
          <a:ext cx="914400" cy="771525"/>
        </p:xfrm>
        <a:graphic>
          <a:graphicData uri="http://schemas.openxmlformats.org/presentationml/2006/ole">
            <mc:AlternateContent xmlns:mc="http://schemas.openxmlformats.org/markup-compatibility/2006">
              <mc:Choice xmlns:v="urn:schemas-microsoft-com:vml" Requires="v">
                <p:oleObj spid="_x0000_s1143039" name="Packager Shell Object" showAsIcon="1" r:id="rId6" imgW="914400" imgH="771480" progId="Package">
                  <p:embed/>
                </p:oleObj>
              </mc:Choice>
              <mc:Fallback>
                <p:oleObj name="Packager Shell Object" showAsIcon="1" r:id="rId6" imgW="914400" imgH="771480" progId="Package">
                  <p:embed/>
                  <p:pic>
                    <p:nvPicPr>
                      <p:cNvPr id="0" name=""/>
                      <p:cNvPicPr/>
                      <p:nvPr/>
                    </p:nvPicPr>
                    <p:blipFill>
                      <a:blip r:embed="rId7"/>
                      <a:stretch>
                        <a:fillRect/>
                      </a:stretch>
                    </p:blipFill>
                    <p:spPr>
                      <a:xfrm>
                        <a:off x="8713788" y="617220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812297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up)">
                                      <p:cBhvr>
                                        <p:cTn id="15" dur="500"/>
                                        <p:tgtEl>
                                          <p:spTgt spid="3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90DFD6CD-1A66-43CF-8C52-F3C92B5CA46B}"/>
              </a:ext>
            </a:extLst>
          </p:cNvPr>
          <p:cNvSpPr/>
          <p:nvPr/>
        </p:nvSpPr>
        <p:spPr bwMode="auto">
          <a:xfrm>
            <a:off x="4692663" y="1001898"/>
            <a:ext cx="4912809" cy="5396776"/>
          </a:xfrm>
          <a:prstGeom prst="roundRect">
            <a:avLst>
              <a:gd name="adj" fmla="val 2629"/>
            </a:avLst>
          </a:prstGeom>
          <a:solidFill>
            <a:schemeClr val="bg1"/>
          </a:solidFill>
          <a:ln>
            <a:solidFill>
              <a:schemeClr val="bg1">
                <a:lumMod val="75000"/>
              </a:schemeClr>
            </a:solidFill>
            <a:prstDash val="sysDash"/>
            <a:headEnd type="none" w="med" len="med"/>
            <a:tailEnd type="none" w="med" len="med"/>
          </a:ln>
          <a:effectLst>
            <a:outerShdw blurRad="63500" sx="102000" sy="102000" algn="ctr"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 name="Rectangle 1">
            <a:extLst>
              <a:ext uri="{FF2B5EF4-FFF2-40B4-BE49-F238E27FC236}">
                <a16:creationId xmlns:a16="http://schemas.microsoft.com/office/drawing/2014/main" id="{C0BCD558-DA93-404A-9F7A-C0C48DD33522}"/>
              </a:ext>
            </a:extLst>
          </p:cNvPr>
          <p:cNvSpPr/>
          <p:nvPr/>
        </p:nvSpPr>
        <p:spPr bwMode="auto">
          <a:xfrm>
            <a:off x="3236912" y="6629400"/>
            <a:ext cx="34290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a:solidFill>
                  <a:schemeClr val="bg1"/>
                </a:solidFill>
              </a:rPr>
              <a:t>EXPONENTIAL SMOOTHING</a:t>
            </a:r>
            <a:endParaRPr lang="en-US" sz="1600" b="1" dirty="0">
              <a:solidFill>
                <a:schemeClr val="bg1"/>
              </a:solidFill>
              <a:latin typeface="+mn-lt"/>
              <a:ea typeface="+mn-ea"/>
              <a:cs typeface="+mn-cs"/>
            </a:endParaRPr>
          </a:p>
        </p:txBody>
      </p:sp>
      <p:sp>
        <p:nvSpPr>
          <p:cNvPr id="3" name="Rectangle 2">
            <a:extLst>
              <a:ext uri="{FF2B5EF4-FFF2-40B4-BE49-F238E27FC236}">
                <a16:creationId xmlns:a16="http://schemas.microsoft.com/office/drawing/2014/main" id="{1A62568F-21E7-440A-B857-C72D7556A372}"/>
              </a:ext>
            </a:extLst>
          </p:cNvPr>
          <p:cNvSpPr/>
          <p:nvPr/>
        </p:nvSpPr>
        <p:spPr bwMode="auto">
          <a:xfrm>
            <a:off x="950912" y="76200"/>
            <a:ext cx="8001000" cy="813060"/>
          </a:xfrm>
          <a:prstGeom prst="rect">
            <a:avLst/>
          </a:prstGeom>
          <a:solidFill>
            <a:srgbClr val="800000"/>
          </a:solidFill>
          <a:ln w="19050">
            <a:solidFill>
              <a:srgbClr val="80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eaLnBrk="1" hangingPunct="1">
              <a:spcBef>
                <a:spcPct val="100000"/>
              </a:spcBef>
              <a:buClrTx/>
            </a:pPr>
            <a:r>
              <a:rPr lang="en-US" dirty="0"/>
              <a:t>Forecasts produced using exponential smoothing methods are weighted averages of past observations, with the weights decaying exponentially as the observations get older. In other words, the most recent observation would have highest weight and the older observations would have lower associated weight</a:t>
            </a:r>
            <a:endParaRPr lang="en-US" sz="1200" b="1" i="1" dirty="0">
              <a:solidFill>
                <a:schemeClr val="bg1"/>
              </a:solidFill>
              <a:latin typeface="Cambria Math" panose="02040503050406030204" pitchFamily="18" charset="0"/>
            </a:endParaRPr>
          </a:p>
        </p:txBody>
      </p:sp>
      <mc:AlternateContent xmlns:mc="http://schemas.openxmlformats.org/markup-compatibility/2006" xmlns:a14="http://schemas.microsoft.com/office/drawing/2010/main">
        <mc:Choice Requires="a14">
          <p:sp>
            <p:nvSpPr>
              <p:cNvPr id="4" name="Rectangle: Rounded Corners 3">
                <a:extLst>
                  <a:ext uri="{FF2B5EF4-FFF2-40B4-BE49-F238E27FC236}">
                    <a16:creationId xmlns:a16="http://schemas.microsoft.com/office/drawing/2014/main" id="{F84E1F53-6182-49B7-A32D-A12666F7FF20}"/>
                  </a:ext>
                </a:extLst>
              </p:cNvPr>
              <p:cNvSpPr/>
              <p:nvPr/>
            </p:nvSpPr>
            <p:spPr bwMode="auto">
              <a:xfrm>
                <a:off x="325997" y="1001898"/>
                <a:ext cx="3581400" cy="4072114"/>
              </a:xfrm>
              <a:prstGeom prst="roundRect">
                <a:avLst>
                  <a:gd name="adj" fmla="val 7143"/>
                </a:avLst>
              </a:prstGeom>
              <a:solidFill>
                <a:srgbClr val="666666"/>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t" anchorCtr="0" compatLnSpc="1">
                <a:prstTxWarp prst="textNoShape">
                  <a:avLst/>
                </a:prstTxWarp>
              </a:bodyPr>
              <a:lstStyle/>
              <a:p>
                <a:pPr marR="0" algn="l" defTabSz="914400" rtl="0" eaLnBrk="1" fontAlgn="base" latinLnBrk="0" hangingPunct="1">
                  <a:lnSpc>
                    <a:spcPct val="100000"/>
                  </a:lnSpc>
                  <a:spcBef>
                    <a:spcPts val="600"/>
                  </a:spcBef>
                  <a:spcAft>
                    <a:spcPct val="0"/>
                  </a:spcAft>
                  <a:buClrTx/>
                  <a:buSzTx/>
                  <a:tabLst/>
                </a:pPr>
                <a:r>
                  <a:rPr lang="en-US" sz="1200" b="1" dirty="0">
                    <a:solidFill>
                      <a:schemeClr val="bg1"/>
                    </a:solidFill>
                    <a:latin typeface="+mn-lt"/>
                    <a:ea typeface="+mn-ea"/>
                    <a:cs typeface="+mn-cs"/>
                  </a:rPr>
                  <a:t>Simple Exponential Smoothing(SES)</a:t>
                </a:r>
              </a:p>
              <a:p>
                <a:pPr marL="171450" marR="0" indent="-17145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pPr>
                <a:r>
                  <a:rPr lang="en-US" sz="1200" b="1" dirty="0">
                    <a:solidFill>
                      <a:schemeClr val="bg1"/>
                    </a:solidFill>
                  </a:rPr>
                  <a:t>Used when time series doesn’t have trend and seasonality in it i.e. values hover around the mean</a:t>
                </a:r>
              </a:p>
              <a:p>
                <a:pPr marL="171450" marR="0" indent="-17145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pPr>
                <a:r>
                  <a:rPr lang="en-US" sz="1200" b="1" dirty="0">
                    <a:solidFill>
                      <a:schemeClr val="bg1"/>
                    </a:solidFill>
                  </a:rPr>
                  <a:t>Flat forecast – i.e. all forecast values take same value</a:t>
                </a:r>
              </a:p>
              <a:p>
                <a:pPr marR="0" algn="l" defTabSz="914400" rtl="0" eaLnBrk="1" fontAlgn="base" latinLnBrk="0" hangingPunct="1">
                  <a:lnSpc>
                    <a:spcPct val="100000"/>
                  </a:lnSpc>
                  <a:spcBef>
                    <a:spcPts val="600"/>
                  </a:spcBef>
                  <a:spcAft>
                    <a:spcPct val="0"/>
                  </a:spcAft>
                  <a:buClrTx/>
                  <a:buSzTx/>
                  <a:tabLst/>
                </a:pPr>
                <a:endParaRPr lang="en-US" sz="1200" b="1" dirty="0">
                  <a:solidFill>
                    <a:schemeClr val="bg1"/>
                  </a:solidFill>
                </a:endParaRPr>
              </a:p>
              <a:p>
                <a:pPr marR="0" algn="l" defTabSz="914400" rtl="0" eaLnBrk="1" fontAlgn="base" latinLnBrk="0" hangingPunct="1">
                  <a:lnSpc>
                    <a:spcPct val="100000"/>
                  </a:lnSpc>
                  <a:spcBef>
                    <a:spcPts val="600"/>
                  </a:spcBef>
                  <a:spcAft>
                    <a:spcPct val="0"/>
                  </a:spcAft>
                  <a:buClrTx/>
                  <a:buSzTx/>
                  <a:tabLst/>
                </a:pPr>
                <a14:m>
                  <m:oMathPara xmlns:m="http://schemas.openxmlformats.org/officeDocument/2006/math">
                    <m:oMathParaPr>
                      <m:jc m:val="centerGroup"/>
                    </m:oMathParaPr>
                    <m:oMath xmlns:m="http://schemas.openxmlformats.org/officeDocument/2006/math">
                      <m:sSub>
                        <m:sSubPr>
                          <m:ctrlPr>
                            <a:rPr lang="en-US" sz="1200" b="1" i="1" smtClean="0">
                              <a:solidFill>
                                <a:schemeClr val="bg1"/>
                              </a:solidFill>
                              <a:latin typeface="Cambria Math" panose="02040503050406030204" pitchFamily="18" charset="0"/>
                              <a:ea typeface="+mn-ea"/>
                              <a:cs typeface="+mn-cs"/>
                            </a:rPr>
                          </m:ctrlPr>
                        </m:sSubPr>
                        <m:e>
                          <m:acc>
                            <m:accPr>
                              <m:chr m:val="̂"/>
                              <m:ctrlPr>
                                <a:rPr lang="en-US" sz="1200" b="1" i="1" smtClean="0">
                                  <a:solidFill>
                                    <a:schemeClr val="bg1"/>
                                  </a:solidFill>
                                  <a:latin typeface="Cambria Math" panose="02040503050406030204" pitchFamily="18" charset="0"/>
                                  <a:ea typeface="+mn-ea"/>
                                  <a:cs typeface="+mn-cs"/>
                                </a:rPr>
                              </m:ctrlPr>
                            </m:accPr>
                            <m:e>
                              <m:r>
                                <a:rPr lang="en-US" sz="1200" b="1" i="1" smtClean="0">
                                  <a:solidFill>
                                    <a:schemeClr val="bg1"/>
                                  </a:solidFill>
                                  <a:latin typeface="Cambria Math" panose="02040503050406030204" pitchFamily="18" charset="0"/>
                                  <a:ea typeface="+mn-ea"/>
                                  <a:cs typeface="+mn-cs"/>
                                </a:rPr>
                                <m:t>𝒚</m:t>
                              </m:r>
                            </m:e>
                          </m:acc>
                        </m:e>
                        <m:sub>
                          <m:r>
                            <a:rPr lang="en-US" sz="1200" b="1" i="1" smtClean="0">
                              <a:solidFill>
                                <a:schemeClr val="bg1"/>
                              </a:solidFill>
                              <a:latin typeface="Cambria Math" panose="02040503050406030204" pitchFamily="18" charset="0"/>
                              <a:ea typeface="+mn-ea"/>
                              <a:cs typeface="+mn-cs"/>
                            </a:rPr>
                            <m:t>𝑻</m:t>
                          </m:r>
                          <m:r>
                            <a:rPr lang="en-US" sz="1200" b="1" i="1" smtClean="0">
                              <a:solidFill>
                                <a:schemeClr val="bg1"/>
                              </a:solidFill>
                              <a:latin typeface="Cambria Math" panose="02040503050406030204" pitchFamily="18" charset="0"/>
                              <a:ea typeface="+mn-ea"/>
                              <a:cs typeface="+mn-cs"/>
                            </a:rPr>
                            <m:t>+</m:t>
                          </m:r>
                          <m:r>
                            <a:rPr lang="en-US" sz="1200" b="1" i="1" smtClean="0">
                              <a:solidFill>
                                <a:schemeClr val="bg1"/>
                              </a:solidFill>
                              <a:latin typeface="Cambria Math" panose="02040503050406030204" pitchFamily="18" charset="0"/>
                              <a:ea typeface="+mn-ea"/>
                              <a:cs typeface="+mn-cs"/>
                            </a:rPr>
                            <m:t>𝟏</m:t>
                          </m:r>
                        </m:sub>
                      </m:sSub>
                      <m:r>
                        <a:rPr lang="en-US" sz="1200" b="1" i="1" smtClean="0">
                          <a:solidFill>
                            <a:schemeClr val="bg1"/>
                          </a:solidFill>
                          <a:latin typeface="Cambria Math" panose="02040503050406030204" pitchFamily="18" charset="0"/>
                          <a:ea typeface="+mn-ea"/>
                          <a:cs typeface="+mn-cs"/>
                        </a:rPr>
                        <m:t>= </m:t>
                      </m:r>
                      <m:r>
                        <a:rPr lang="en-US" sz="1200" b="1" i="1" smtClean="0">
                          <a:solidFill>
                            <a:schemeClr val="bg1"/>
                          </a:solidFill>
                          <a:latin typeface="Cambria Math" panose="02040503050406030204" pitchFamily="18" charset="0"/>
                          <a:ea typeface="Cambria Math" panose="02040503050406030204" pitchFamily="18" charset="0"/>
                        </a:rPr>
                        <m:t>𝜶</m:t>
                      </m:r>
                      <m:sSub>
                        <m:sSubPr>
                          <m:ctrlPr>
                            <a:rPr lang="en-US" sz="1200" b="1" i="1" smtClean="0">
                              <a:solidFill>
                                <a:schemeClr val="bg1"/>
                              </a:solidFill>
                              <a:latin typeface="Cambria Math" panose="02040503050406030204" pitchFamily="18" charset="0"/>
                              <a:ea typeface="Cambria Math" panose="02040503050406030204" pitchFamily="18" charset="0"/>
                            </a:rPr>
                          </m:ctrlPr>
                        </m:sSubPr>
                        <m:e>
                          <m:r>
                            <a:rPr lang="en-US" sz="1200" b="1" i="1" smtClean="0">
                              <a:solidFill>
                                <a:schemeClr val="bg1"/>
                              </a:solidFill>
                              <a:latin typeface="Cambria Math" panose="02040503050406030204" pitchFamily="18" charset="0"/>
                              <a:ea typeface="Cambria Math" panose="02040503050406030204" pitchFamily="18" charset="0"/>
                            </a:rPr>
                            <m:t>𝒚</m:t>
                          </m:r>
                        </m:e>
                        <m:sub>
                          <m:r>
                            <a:rPr lang="en-US" sz="1200" b="1" i="1" smtClean="0">
                              <a:solidFill>
                                <a:schemeClr val="bg1"/>
                              </a:solidFill>
                              <a:latin typeface="Cambria Math" panose="02040503050406030204" pitchFamily="18" charset="0"/>
                              <a:ea typeface="Cambria Math" panose="02040503050406030204" pitchFamily="18" charset="0"/>
                            </a:rPr>
                            <m:t>𝑻</m:t>
                          </m:r>
                        </m:sub>
                      </m:sSub>
                      <m:r>
                        <a:rPr lang="en-US" sz="1200" b="1" i="1" smtClean="0">
                          <a:solidFill>
                            <a:schemeClr val="bg1"/>
                          </a:solidFill>
                          <a:latin typeface="Cambria Math" panose="02040503050406030204" pitchFamily="18" charset="0"/>
                          <a:ea typeface="Cambria Math" panose="02040503050406030204" pitchFamily="18" charset="0"/>
                        </a:rPr>
                        <m:t>+</m:t>
                      </m:r>
                      <m:d>
                        <m:dPr>
                          <m:ctrlPr>
                            <a:rPr lang="en-US" sz="1200" b="1" i="1" smtClean="0">
                              <a:solidFill>
                                <a:schemeClr val="bg1"/>
                              </a:solidFill>
                              <a:latin typeface="Cambria Math" panose="02040503050406030204" pitchFamily="18" charset="0"/>
                              <a:ea typeface="Cambria Math" panose="02040503050406030204" pitchFamily="18" charset="0"/>
                            </a:rPr>
                          </m:ctrlPr>
                        </m:dPr>
                        <m:e>
                          <m:r>
                            <a:rPr lang="en-US" sz="1200" b="1" i="1" smtClean="0">
                              <a:solidFill>
                                <a:schemeClr val="bg1"/>
                              </a:solidFill>
                              <a:latin typeface="Cambria Math" panose="02040503050406030204" pitchFamily="18" charset="0"/>
                              <a:ea typeface="Cambria Math" panose="02040503050406030204" pitchFamily="18" charset="0"/>
                            </a:rPr>
                            <m:t>𝟏</m:t>
                          </m:r>
                          <m:r>
                            <a:rPr lang="en-US" sz="1200" b="1" i="1" smtClean="0">
                              <a:solidFill>
                                <a:schemeClr val="bg1"/>
                              </a:solidFill>
                              <a:latin typeface="Cambria Math" panose="02040503050406030204" pitchFamily="18" charset="0"/>
                              <a:ea typeface="Cambria Math" panose="02040503050406030204" pitchFamily="18" charset="0"/>
                            </a:rPr>
                            <m:t>−</m:t>
                          </m:r>
                          <m:r>
                            <a:rPr lang="en-US" sz="1200" b="1" i="1" smtClean="0">
                              <a:solidFill>
                                <a:schemeClr val="bg1"/>
                              </a:solidFill>
                              <a:latin typeface="Cambria Math" panose="02040503050406030204" pitchFamily="18" charset="0"/>
                              <a:ea typeface="Cambria Math" panose="02040503050406030204" pitchFamily="18" charset="0"/>
                            </a:rPr>
                            <m:t>𝜶</m:t>
                          </m:r>
                        </m:e>
                      </m:d>
                      <m:sSub>
                        <m:sSubPr>
                          <m:ctrlPr>
                            <a:rPr lang="en-US" sz="1200" b="1" i="1" smtClean="0">
                              <a:solidFill>
                                <a:schemeClr val="bg1"/>
                              </a:solidFill>
                              <a:latin typeface="Cambria Math" panose="02040503050406030204" pitchFamily="18" charset="0"/>
                              <a:ea typeface="Cambria Math" panose="02040503050406030204" pitchFamily="18" charset="0"/>
                            </a:rPr>
                          </m:ctrlPr>
                        </m:sSubPr>
                        <m:e>
                          <m:acc>
                            <m:accPr>
                              <m:chr m:val="̂"/>
                              <m:ctrlPr>
                                <a:rPr lang="en-US" sz="1200" b="1" i="1" smtClean="0">
                                  <a:solidFill>
                                    <a:schemeClr val="bg1"/>
                                  </a:solidFill>
                                  <a:latin typeface="Cambria Math" panose="02040503050406030204" pitchFamily="18" charset="0"/>
                                  <a:ea typeface="Cambria Math" panose="02040503050406030204" pitchFamily="18" charset="0"/>
                                  <a:cs typeface="+mn-cs"/>
                                </a:rPr>
                              </m:ctrlPr>
                            </m:accPr>
                            <m:e>
                              <m:r>
                                <a:rPr lang="en-US" sz="1200" b="1" i="1" smtClean="0">
                                  <a:solidFill>
                                    <a:schemeClr val="bg1"/>
                                  </a:solidFill>
                                  <a:latin typeface="Cambria Math" panose="02040503050406030204" pitchFamily="18" charset="0"/>
                                  <a:ea typeface="Cambria Math" panose="02040503050406030204" pitchFamily="18" charset="0"/>
                                  <a:cs typeface="+mn-cs"/>
                                </a:rPr>
                                <m:t>𝒚</m:t>
                              </m:r>
                            </m:e>
                          </m:acc>
                        </m:e>
                        <m:sub>
                          <m:r>
                            <a:rPr lang="en-US" sz="1200" b="1" i="1" smtClean="0">
                              <a:solidFill>
                                <a:schemeClr val="bg1"/>
                              </a:solidFill>
                              <a:latin typeface="Cambria Math" panose="02040503050406030204" pitchFamily="18" charset="0"/>
                              <a:ea typeface="Cambria Math" panose="02040503050406030204" pitchFamily="18" charset="0"/>
                            </a:rPr>
                            <m:t>𝑻</m:t>
                          </m:r>
                        </m:sub>
                      </m:sSub>
                    </m:oMath>
                  </m:oMathPara>
                </a14:m>
                <a:endParaRPr lang="en-US" sz="1200" b="1" dirty="0">
                  <a:solidFill>
                    <a:schemeClr val="bg1"/>
                  </a:solidFill>
                  <a:latin typeface="+mn-lt"/>
                  <a:ea typeface="Cambria Math" panose="02040503050406030204" pitchFamily="18" charset="0"/>
                </a:endParaRPr>
              </a:p>
              <a:p>
                <a:pPr marR="0" algn="l" defTabSz="914400" rtl="0" eaLnBrk="1" fontAlgn="base" latinLnBrk="0" hangingPunct="1">
                  <a:lnSpc>
                    <a:spcPct val="100000"/>
                  </a:lnSpc>
                  <a:spcBef>
                    <a:spcPts val="600"/>
                  </a:spcBef>
                  <a:spcAft>
                    <a:spcPct val="0"/>
                  </a:spcAft>
                  <a:buClrTx/>
                  <a:buSzTx/>
                  <a:tabLst/>
                </a:pPr>
                <a:endParaRPr lang="en-US" sz="1200" b="1" dirty="0">
                  <a:solidFill>
                    <a:schemeClr val="bg1"/>
                  </a:solidFill>
                  <a:latin typeface="+mn-lt"/>
                  <a:ea typeface="Cambria Math" panose="02040503050406030204" pitchFamily="18" charset="0"/>
                </a:endParaRPr>
              </a:p>
              <a:p>
                <a:pPr algn="l" eaLnBrk="1" hangingPunct="1">
                  <a:spcBef>
                    <a:spcPts val="600"/>
                  </a:spcBef>
                  <a:buClrTx/>
                </a:pPr>
                <a14:m>
                  <m:oMathPara xmlns:m="http://schemas.openxmlformats.org/officeDocument/2006/math">
                    <m:oMathParaPr>
                      <m:jc m:val="centerGroup"/>
                    </m:oMathParaPr>
                    <m:oMath xmlns:m="http://schemas.openxmlformats.org/officeDocument/2006/math">
                      <m:sSub>
                        <m:sSubPr>
                          <m:ctrlPr>
                            <a:rPr lang="en-US" sz="1200" b="1" i="1" smtClean="0">
                              <a:solidFill>
                                <a:schemeClr val="bg1"/>
                              </a:solidFill>
                              <a:latin typeface="Cambria Math" panose="02040503050406030204" pitchFamily="18" charset="0"/>
                              <a:ea typeface="+mn-ea"/>
                              <a:cs typeface="+mn-cs"/>
                            </a:rPr>
                          </m:ctrlPr>
                        </m:sSubPr>
                        <m:e>
                          <m:r>
                            <a:rPr lang="en-US" sz="1200" b="1" i="1" smtClean="0">
                              <a:solidFill>
                                <a:schemeClr val="bg1"/>
                              </a:solidFill>
                              <a:latin typeface="Cambria Math" panose="02040503050406030204" pitchFamily="18" charset="0"/>
                              <a:ea typeface="+mn-ea"/>
                              <a:cs typeface="+mn-cs"/>
                              <a:sym typeface="Symbol" panose="05050102010706020507" pitchFamily="18" charset="2"/>
                            </a:rPr>
                            <m:t> </m:t>
                          </m:r>
                          <m:acc>
                            <m:accPr>
                              <m:chr m:val="̂"/>
                              <m:ctrlPr>
                                <a:rPr lang="en-US" sz="1200" b="1" i="1" smtClean="0">
                                  <a:solidFill>
                                    <a:schemeClr val="bg1"/>
                                  </a:solidFill>
                                  <a:latin typeface="Cambria Math" panose="02040503050406030204" pitchFamily="18" charset="0"/>
                                  <a:ea typeface="+mn-ea"/>
                                  <a:cs typeface="+mn-cs"/>
                                </a:rPr>
                              </m:ctrlPr>
                            </m:accPr>
                            <m:e>
                              <m:r>
                                <a:rPr lang="en-US" sz="1200" b="1" i="1" smtClean="0">
                                  <a:solidFill>
                                    <a:schemeClr val="bg1"/>
                                  </a:solidFill>
                                  <a:latin typeface="Cambria Math" panose="02040503050406030204" pitchFamily="18" charset="0"/>
                                  <a:ea typeface="+mn-ea"/>
                                  <a:cs typeface="+mn-cs"/>
                                </a:rPr>
                                <m:t>𝒚</m:t>
                              </m:r>
                            </m:e>
                          </m:acc>
                        </m:e>
                        <m:sub>
                          <m:r>
                            <a:rPr lang="en-US" sz="1200" b="1" i="1" smtClean="0">
                              <a:solidFill>
                                <a:schemeClr val="bg1"/>
                              </a:solidFill>
                              <a:latin typeface="Cambria Math" panose="02040503050406030204" pitchFamily="18" charset="0"/>
                              <a:ea typeface="+mn-ea"/>
                              <a:cs typeface="+mn-cs"/>
                            </a:rPr>
                            <m:t>𝑻</m:t>
                          </m:r>
                          <m:r>
                            <a:rPr lang="en-US" sz="1200" b="1" i="1" smtClean="0">
                              <a:solidFill>
                                <a:schemeClr val="bg1"/>
                              </a:solidFill>
                              <a:latin typeface="Cambria Math" panose="02040503050406030204" pitchFamily="18" charset="0"/>
                              <a:ea typeface="+mn-ea"/>
                              <a:cs typeface="+mn-cs"/>
                            </a:rPr>
                            <m:t>+</m:t>
                          </m:r>
                          <m:r>
                            <a:rPr lang="en-US" sz="1200" b="1" i="1" smtClean="0">
                              <a:solidFill>
                                <a:schemeClr val="bg1"/>
                              </a:solidFill>
                              <a:latin typeface="Cambria Math" panose="02040503050406030204" pitchFamily="18" charset="0"/>
                              <a:ea typeface="+mn-ea"/>
                              <a:cs typeface="+mn-cs"/>
                            </a:rPr>
                            <m:t>𝟏</m:t>
                          </m:r>
                        </m:sub>
                      </m:sSub>
                      <m:r>
                        <a:rPr lang="en-US" sz="1200" b="1" i="1" smtClean="0">
                          <a:solidFill>
                            <a:schemeClr val="bg1"/>
                          </a:solidFill>
                          <a:latin typeface="Cambria Math" panose="02040503050406030204" pitchFamily="18" charset="0"/>
                          <a:ea typeface="+mn-ea"/>
                          <a:cs typeface="+mn-cs"/>
                        </a:rPr>
                        <m:t>= </m:t>
                      </m:r>
                      <m:sSub>
                        <m:sSubPr>
                          <m:ctrlPr>
                            <a:rPr lang="en-US" sz="1200" b="1" i="1" smtClean="0">
                              <a:solidFill>
                                <a:schemeClr val="bg1"/>
                              </a:solidFill>
                              <a:latin typeface="Cambria Math" panose="02040503050406030204" pitchFamily="18" charset="0"/>
                              <a:ea typeface="+mn-ea"/>
                              <a:cs typeface="+mn-cs"/>
                            </a:rPr>
                          </m:ctrlPr>
                        </m:sSubPr>
                        <m:e>
                          <m:acc>
                            <m:accPr>
                              <m:chr m:val="̂"/>
                              <m:ctrlPr>
                                <a:rPr lang="en-US" sz="1200" b="1" i="1" smtClean="0">
                                  <a:solidFill>
                                    <a:schemeClr val="bg1"/>
                                  </a:solidFill>
                                  <a:latin typeface="Cambria Math" panose="02040503050406030204" pitchFamily="18" charset="0"/>
                                  <a:ea typeface="+mn-ea"/>
                                  <a:cs typeface="+mn-cs"/>
                                </a:rPr>
                              </m:ctrlPr>
                            </m:accPr>
                            <m:e>
                              <m:r>
                                <a:rPr lang="en-US" sz="1200" b="1" i="1" smtClean="0">
                                  <a:solidFill>
                                    <a:schemeClr val="bg1"/>
                                  </a:solidFill>
                                  <a:latin typeface="Cambria Math" panose="02040503050406030204" pitchFamily="18" charset="0"/>
                                  <a:ea typeface="+mn-ea"/>
                                  <a:cs typeface="+mn-cs"/>
                                </a:rPr>
                                <m:t>𝒚</m:t>
                              </m:r>
                            </m:e>
                          </m:acc>
                        </m:e>
                        <m:sub>
                          <m:r>
                            <a:rPr lang="en-US" sz="1200" b="1" i="1" smtClean="0">
                              <a:solidFill>
                                <a:schemeClr val="bg1"/>
                              </a:solidFill>
                              <a:latin typeface="Cambria Math" panose="02040503050406030204" pitchFamily="18" charset="0"/>
                              <a:ea typeface="+mn-ea"/>
                              <a:cs typeface="+mn-cs"/>
                            </a:rPr>
                            <m:t>𝑻</m:t>
                          </m:r>
                        </m:sub>
                      </m:sSub>
                      <m:r>
                        <a:rPr lang="en-US" sz="1200" b="1" i="1" smtClean="0">
                          <a:solidFill>
                            <a:schemeClr val="bg1"/>
                          </a:solidFill>
                          <a:latin typeface="Cambria Math" panose="02040503050406030204" pitchFamily="18" charset="0"/>
                          <a:ea typeface="+mn-ea"/>
                          <a:cs typeface="+mn-cs"/>
                        </a:rPr>
                        <m:t>+ </m:t>
                      </m:r>
                      <m:r>
                        <a:rPr lang="en-US" sz="1200" b="1" i="1" smtClean="0">
                          <a:solidFill>
                            <a:schemeClr val="bg1"/>
                          </a:solidFill>
                          <a:latin typeface="Cambria Math" panose="02040503050406030204" pitchFamily="18" charset="0"/>
                          <a:ea typeface="Cambria Math" panose="02040503050406030204" pitchFamily="18" charset="0"/>
                        </a:rPr>
                        <m:t>𝜶</m:t>
                      </m:r>
                      <m:r>
                        <a:rPr lang="en-US" sz="1200" b="1" i="1" smtClean="0">
                          <a:solidFill>
                            <a:schemeClr val="bg1"/>
                          </a:solidFill>
                          <a:latin typeface="Cambria Math" panose="02040503050406030204" pitchFamily="18" charset="0"/>
                          <a:ea typeface="Cambria Math" panose="02040503050406030204" pitchFamily="18" charset="0"/>
                        </a:rPr>
                        <m:t>(</m:t>
                      </m:r>
                      <m:sSub>
                        <m:sSubPr>
                          <m:ctrlPr>
                            <a:rPr lang="en-US" sz="1200" b="1" i="1" smtClean="0">
                              <a:solidFill>
                                <a:schemeClr val="bg1"/>
                              </a:solidFill>
                              <a:latin typeface="Cambria Math" panose="02040503050406030204" pitchFamily="18" charset="0"/>
                              <a:ea typeface="Cambria Math" panose="02040503050406030204" pitchFamily="18" charset="0"/>
                            </a:rPr>
                          </m:ctrlPr>
                        </m:sSubPr>
                        <m:e>
                          <m:r>
                            <a:rPr lang="en-US" sz="1200" b="1" i="1" smtClean="0">
                              <a:solidFill>
                                <a:schemeClr val="bg1"/>
                              </a:solidFill>
                              <a:latin typeface="Cambria Math" panose="02040503050406030204" pitchFamily="18" charset="0"/>
                              <a:ea typeface="Cambria Math" panose="02040503050406030204" pitchFamily="18" charset="0"/>
                            </a:rPr>
                            <m:t>𝒚</m:t>
                          </m:r>
                        </m:e>
                        <m:sub>
                          <m:r>
                            <a:rPr lang="en-US" sz="1200" b="1" i="1" smtClean="0">
                              <a:solidFill>
                                <a:schemeClr val="bg1"/>
                              </a:solidFill>
                              <a:latin typeface="Cambria Math" panose="02040503050406030204" pitchFamily="18" charset="0"/>
                              <a:ea typeface="Cambria Math" panose="02040503050406030204" pitchFamily="18" charset="0"/>
                            </a:rPr>
                            <m:t>𝑻</m:t>
                          </m:r>
                        </m:sub>
                      </m:sSub>
                      <m:r>
                        <a:rPr lang="en-US" sz="1200" b="1" i="1" smtClean="0">
                          <a:solidFill>
                            <a:schemeClr val="bg1"/>
                          </a:solidFill>
                          <a:latin typeface="Cambria Math" panose="02040503050406030204" pitchFamily="18" charset="0"/>
                          <a:ea typeface="Cambria Math" panose="02040503050406030204" pitchFamily="18" charset="0"/>
                        </a:rPr>
                        <m:t> −</m:t>
                      </m:r>
                      <m:sSub>
                        <m:sSubPr>
                          <m:ctrlPr>
                            <a:rPr lang="en-US" sz="1200" b="1" i="1">
                              <a:solidFill>
                                <a:schemeClr val="bg1"/>
                              </a:solidFill>
                              <a:latin typeface="Cambria Math" panose="02040503050406030204" pitchFamily="18" charset="0"/>
                            </a:rPr>
                          </m:ctrlPr>
                        </m:sSubPr>
                        <m:e>
                          <m:acc>
                            <m:accPr>
                              <m:chr m:val="̂"/>
                              <m:ctrlPr>
                                <a:rPr lang="en-US" sz="1200" b="1" i="1">
                                  <a:solidFill>
                                    <a:schemeClr val="bg1"/>
                                  </a:solidFill>
                                  <a:latin typeface="Cambria Math" panose="02040503050406030204" pitchFamily="18" charset="0"/>
                                </a:rPr>
                              </m:ctrlPr>
                            </m:accPr>
                            <m:e>
                              <m:r>
                                <a:rPr lang="en-US" sz="1200" b="1" i="1">
                                  <a:solidFill>
                                    <a:schemeClr val="bg1"/>
                                  </a:solidFill>
                                  <a:latin typeface="Cambria Math" panose="02040503050406030204" pitchFamily="18" charset="0"/>
                                </a:rPr>
                                <m:t>𝒚</m:t>
                              </m:r>
                            </m:e>
                          </m:acc>
                        </m:e>
                        <m:sub>
                          <m:r>
                            <a:rPr lang="en-US" sz="1200" b="1" i="1">
                              <a:solidFill>
                                <a:schemeClr val="bg1"/>
                              </a:solidFill>
                              <a:latin typeface="Cambria Math" panose="02040503050406030204" pitchFamily="18" charset="0"/>
                            </a:rPr>
                            <m:t>𝑻</m:t>
                          </m:r>
                        </m:sub>
                      </m:sSub>
                      <m:r>
                        <a:rPr lang="en-US" sz="1200" b="1" i="1" smtClean="0">
                          <a:solidFill>
                            <a:schemeClr val="bg1"/>
                          </a:solidFill>
                          <a:latin typeface="Cambria Math" panose="02040503050406030204" pitchFamily="18" charset="0"/>
                        </a:rPr>
                        <m:t>)</m:t>
                      </m:r>
                    </m:oMath>
                  </m:oMathPara>
                </a14:m>
                <a:endParaRPr lang="en-US" sz="1200" b="1" dirty="0">
                  <a:solidFill>
                    <a:schemeClr val="bg1"/>
                  </a:solidFill>
                  <a:latin typeface="+mn-lt"/>
                  <a:ea typeface="+mn-ea"/>
                  <a:cs typeface="+mn-cs"/>
                </a:endParaRPr>
              </a:p>
              <a:p>
                <a:pPr algn="l" eaLnBrk="1" hangingPunct="1">
                  <a:spcBef>
                    <a:spcPts val="600"/>
                  </a:spcBef>
                  <a:buClrTx/>
                </a:pPr>
                <a:endParaRPr lang="en-US" sz="1200" b="1" dirty="0">
                  <a:solidFill>
                    <a:schemeClr val="bg1"/>
                  </a:solidFill>
                  <a:latin typeface="+mn-lt"/>
                  <a:ea typeface="+mn-ea"/>
                  <a:cs typeface="+mn-cs"/>
                </a:endParaRPr>
              </a:p>
              <a:p>
                <a:pPr algn="l" eaLnBrk="1" hangingPunct="1">
                  <a:spcBef>
                    <a:spcPts val="600"/>
                  </a:spcBef>
                  <a:buClrTx/>
                </a:pPr>
                <a:r>
                  <a:rPr lang="en-US" sz="1200" b="1" dirty="0">
                    <a:solidFill>
                      <a:schemeClr val="bg1"/>
                    </a:solidFill>
                  </a:rPr>
                  <a:t>0&lt;</a:t>
                </a:r>
                <a:r>
                  <a:rPr lang="en-US" sz="1400" b="1" dirty="0">
                    <a:solidFill>
                      <a:schemeClr val="bg1"/>
                    </a:solidFill>
                    <a:latin typeface="Cambria Math" panose="02040503050406030204" pitchFamily="18" charset="0"/>
                    <a:ea typeface="Cambria Math" panose="02040503050406030204" pitchFamily="18" charset="0"/>
                  </a:rPr>
                  <a:t>α</a:t>
                </a:r>
                <a:r>
                  <a:rPr lang="en-US" sz="1200" b="1" dirty="0">
                    <a:solidFill>
                      <a:schemeClr val="bg1"/>
                    </a:solidFill>
                  </a:rPr>
                  <a:t>&lt;1 is the smoothing parameter</a:t>
                </a:r>
              </a:p>
              <a:p>
                <a:pPr marL="171450" indent="-171450" algn="l" eaLnBrk="1" hangingPunct="1">
                  <a:spcBef>
                    <a:spcPts val="600"/>
                  </a:spcBef>
                  <a:buClrTx/>
                  <a:buFont typeface="Arial" panose="020B0604020202020204" pitchFamily="34" charset="0"/>
                  <a:buChar char="•"/>
                </a:pPr>
                <a:r>
                  <a:rPr lang="en-US" sz="1200" b="1" dirty="0">
                    <a:solidFill>
                      <a:schemeClr val="bg1"/>
                    </a:solidFill>
                    <a:latin typeface="+mn-lt"/>
                    <a:ea typeface="+mn-ea"/>
                    <a:cs typeface="+mn-cs"/>
                  </a:rPr>
                  <a:t>Forecast for new period is equal to last smoothed (i.e. fitted) observation plus some adjusted of error in last fitted and actual observation</a:t>
                </a:r>
              </a:p>
              <a:p>
                <a:pPr marL="171450" indent="-171450" algn="l" eaLnBrk="1" hangingPunct="1">
                  <a:spcBef>
                    <a:spcPts val="600"/>
                  </a:spcBef>
                  <a:buClrTx/>
                  <a:buFont typeface="Arial" panose="020B0604020202020204" pitchFamily="34" charset="0"/>
                  <a:buChar char="•"/>
                </a:pPr>
                <a:r>
                  <a:rPr lang="en-US" sz="1200" b="1" dirty="0">
                    <a:solidFill>
                      <a:schemeClr val="bg1"/>
                    </a:solidFill>
                    <a:latin typeface="+mn-lt"/>
                    <a:ea typeface="+mn-ea"/>
                    <a:cs typeface="+mn-cs"/>
                  </a:rPr>
                  <a:t>Parameter is estimated by minimizing the SSE</a:t>
                </a:r>
              </a:p>
            </p:txBody>
          </p:sp>
        </mc:Choice>
        <mc:Fallback xmlns="">
          <p:sp>
            <p:nvSpPr>
              <p:cNvPr id="4" name="Rectangle: Rounded Corners 3">
                <a:extLst>
                  <a:ext uri="{FF2B5EF4-FFF2-40B4-BE49-F238E27FC236}">
                    <a16:creationId xmlns:a16="http://schemas.microsoft.com/office/drawing/2014/main" id="{F84E1F53-6182-49B7-A32D-A12666F7FF20}"/>
                  </a:ext>
                </a:extLst>
              </p:cNvPr>
              <p:cNvSpPr>
                <a:spLocks noRot="1" noChangeAspect="1" noMove="1" noResize="1" noEditPoints="1" noAdjustHandles="1" noChangeArrowheads="1" noChangeShapeType="1" noTextEdit="1"/>
              </p:cNvSpPr>
              <p:nvPr/>
            </p:nvSpPr>
            <p:spPr bwMode="auto">
              <a:xfrm>
                <a:off x="325997" y="1001898"/>
                <a:ext cx="3581400" cy="4072114"/>
              </a:xfrm>
              <a:prstGeom prst="roundRect">
                <a:avLst>
                  <a:gd name="adj" fmla="val 7143"/>
                </a:avLst>
              </a:prstGeom>
              <a:blipFill>
                <a:blip r:embed="rId3"/>
                <a:stretch>
                  <a:fillRect b="-1796"/>
                </a:stretch>
              </a:blipFill>
              <a:ln>
                <a:noFill/>
                <a:headEnd type="none" w="med" len="med"/>
                <a:tailEnd type="none" w="med" len="med"/>
              </a:ln>
              <a:effectLst/>
            </p:spPr>
            <p:txBody>
              <a:bodyPr/>
              <a:lstStyle/>
              <a:p>
                <a:r>
                  <a:rPr lang="en-US">
                    <a:noFill/>
                  </a:rPr>
                  <a:t> </a:t>
                </a:r>
              </a:p>
            </p:txBody>
          </p:sp>
        </mc:Fallback>
      </mc:AlternateContent>
      <p:sp>
        <p:nvSpPr>
          <p:cNvPr id="5" name="Arrow: Right 4">
            <a:extLst>
              <a:ext uri="{FF2B5EF4-FFF2-40B4-BE49-F238E27FC236}">
                <a16:creationId xmlns:a16="http://schemas.microsoft.com/office/drawing/2014/main" id="{A9ED1751-B87D-4A4F-A10C-3EC21FE555E6}"/>
              </a:ext>
            </a:extLst>
          </p:cNvPr>
          <p:cNvSpPr/>
          <p:nvPr/>
        </p:nvSpPr>
        <p:spPr bwMode="auto">
          <a:xfrm>
            <a:off x="3935949" y="3098228"/>
            <a:ext cx="687973" cy="914400"/>
          </a:xfrm>
          <a:prstGeom prst="rightArrow">
            <a:avLst>
              <a:gd name="adj1" fmla="val 50000"/>
              <a:gd name="adj2" fmla="val 30952"/>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800" b="0" dirty="0">
                <a:solidFill>
                  <a:schemeClr val="bg1"/>
                </a:solidFill>
                <a:latin typeface="+mn-lt"/>
                <a:ea typeface="+mn-ea"/>
                <a:cs typeface="+mn-cs"/>
              </a:rPr>
              <a:t>Let’s see an example</a:t>
            </a:r>
          </a:p>
        </p:txBody>
      </p:sp>
      <p:graphicFrame>
        <p:nvGraphicFramePr>
          <p:cNvPr id="6" name="Table 5">
            <a:extLst>
              <a:ext uri="{FF2B5EF4-FFF2-40B4-BE49-F238E27FC236}">
                <a16:creationId xmlns:a16="http://schemas.microsoft.com/office/drawing/2014/main" id="{1E2F4DDF-A126-400C-A918-B1E2C645FA1D}"/>
              </a:ext>
            </a:extLst>
          </p:cNvPr>
          <p:cNvGraphicFramePr>
            <a:graphicFrameLocks noGrp="1"/>
          </p:cNvGraphicFramePr>
          <p:nvPr>
            <p:extLst>
              <p:ext uri="{D42A27DB-BD31-4B8C-83A1-F6EECF244321}">
                <p14:modId xmlns:p14="http://schemas.microsoft.com/office/powerpoint/2010/main" val="3851587995"/>
              </p:ext>
            </p:extLst>
          </p:nvPr>
        </p:nvGraphicFramePr>
        <p:xfrm>
          <a:off x="5324042" y="1080224"/>
          <a:ext cx="3352800" cy="2882176"/>
        </p:xfrm>
        <a:graphic>
          <a:graphicData uri="http://schemas.openxmlformats.org/drawingml/2006/table">
            <a:tbl>
              <a:tblPr>
                <a:tableStyleId>{2D5ABB26-0587-4C30-8999-92F81FD0307C}</a:tableStyleId>
              </a:tblPr>
              <a:tblGrid>
                <a:gridCol w="938089">
                  <a:extLst>
                    <a:ext uri="{9D8B030D-6E8A-4147-A177-3AD203B41FA5}">
                      <a16:colId xmlns:a16="http://schemas.microsoft.com/office/drawing/2014/main" val="1168667371"/>
                    </a:ext>
                  </a:extLst>
                </a:gridCol>
                <a:gridCol w="1372390">
                  <a:extLst>
                    <a:ext uri="{9D8B030D-6E8A-4147-A177-3AD203B41FA5}">
                      <a16:colId xmlns:a16="http://schemas.microsoft.com/office/drawing/2014/main" val="1842292796"/>
                    </a:ext>
                  </a:extLst>
                </a:gridCol>
                <a:gridCol w="1042321">
                  <a:extLst>
                    <a:ext uri="{9D8B030D-6E8A-4147-A177-3AD203B41FA5}">
                      <a16:colId xmlns:a16="http://schemas.microsoft.com/office/drawing/2014/main" val="3093475889"/>
                    </a:ext>
                  </a:extLst>
                </a:gridCol>
              </a:tblGrid>
              <a:tr h="241846">
                <a:tc>
                  <a:txBody>
                    <a:bodyPr/>
                    <a:lstStyle/>
                    <a:p>
                      <a:pPr algn="ctr" fontAlgn="b"/>
                      <a:r>
                        <a:rPr lang="en-US" sz="1100" b="1" u="none" strike="noStrike" dirty="0">
                          <a:effectLst/>
                        </a:rPr>
                        <a:t>Month</a:t>
                      </a:r>
                      <a:endParaRPr lang="en-US" sz="1100" b="1" i="0" u="none" strike="noStrike" dirty="0">
                        <a:solidFill>
                          <a:srgbClr val="000000"/>
                        </a:solidFill>
                        <a:effectLst/>
                        <a:latin typeface="Arial" panose="020B0604020202020204" pitchFamily="34" charset="0"/>
                      </a:endParaRPr>
                    </a:p>
                  </a:txBody>
                  <a:tcPr marL="9525" marR="9525" marT="9525" marB="0" anchor="ctr">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chemeClr val="bg1">
                        <a:lumMod val="95000"/>
                      </a:schemeClr>
                    </a:solidFill>
                  </a:tcPr>
                </a:tc>
                <a:tc>
                  <a:txBody>
                    <a:bodyPr/>
                    <a:lstStyle/>
                    <a:p>
                      <a:pPr algn="ctr" fontAlgn="b"/>
                      <a:r>
                        <a:rPr lang="en-US" sz="1100" b="1" u="none" strike="noStrike" dirty="0">
                          <a:effectLst/>
                        </a:rPr>
                        <a:t>Sales (Billions)</a:t>
                      </a:r>
                      <a:endParaRPr lang="en-US" sz="1100" b="1" i="0" u="none" strike="noStrike" dirty="0">
                        <a:solidFill>
                          <a:srgbClr val="000000"/>
                        </a:solidFill>
                        <a:effectLst/>
                        <a:latin typeface="Arial" panose="020B060402020202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chemeClr val="bg1">
                        <a:lumMod val="95000"/>
                      </a:schemeClr>
                    </a:solidFill>
                  </a:tcPr>
                </a:tc>
                <a:tc>
                  <a:txBody>
                    <a:bodyPr/>
                    <a:lstStyle/>
                    <a:p>
                      <a:pPr algn="ctr" fontAlgn="b"/>
                      <a:r>
                        <a:rPr lang="en-US" sz="1100" b="1" u="none" strike="noStrike" dirty="0">
                          <a:effectLst/>
                        </a:rPr>
                        <a:t>Alpha = 0.6</a:t>
                      </a:r>
                      <a:endParaRPr lang="en-US" sz="1100" b="1" i="0" u="none" strike="noStrike" dirty="0">
                        <a:solidFill>
                          <a:srgbClr val="000000"/>
                        </a:solidFill>
                        <a:effectLst/>
                        <a:latin typeface="Arial" panose="020B0604020202020204" pitchFamily="34" charset="0"/>
                      </a:endParaRPr>
                    </a:p>
                  </a:txBody>
                  <a:tcPr marL="9525" marR="9525" marT="9525" marB="0" anchor="ctr">
                    <a:lnL w="28575" cap="flat" cmpd="sng" algn="ctr">
                      <a:solidFill>
                        <a:schemeClr val="bg1"/>
                      </a:solidFill>
                      <a:prstDash val="solid"/>
                      <a:round/>
                      <a:headEnd type="none" w="med" len="med"/>
                      <a:tailEnd type="none" w="med" len="med"/>
                    </a:lnL>
                    <a:lnB w="28575" cap="flat" cmpd="sng" algn="ctr">
                      <a:solidFill>
                        <a:srgbClr val="0070C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77743209"/>
                  </a:ext>
                </a:extLst>
              </a:tr>
              <a:tr h="138964">
                <a:tc>
                  <a:txBody>
                    <a:bodyPr/>
                    <a:lstStyle/>
                    <a:p>
                      <a:pPr algn="ctr" fontAlgn="b"/>
                      <a:r>
                        <a:rPr lang="en-US" sz="900" u="none" strike="noStrike" dirty="0">
                          <a:effectLst/>
                        </a:rPr>
                        <a:t>Jan-17</a:t>
                      </a:r>
                      <a:endParaRPr lang="en-US" sz="900" b="0" i="0" u="none" strike="noStrike" dirty="0">
                        <a:solidFill>
                          <a:srgbClr val="000000"/>
                        </a:solidFill>
                        <a:effectLst/>
                        <a:latin typeface="Arial" panose="020B0604020202020204" pitchFamily="34" charset="0"/>
                      </a:endParaRPr>
                    </a:p>
                  </a:txBody>
                  <a:tcPr marL="9525" marR="9525" marT="9525" marB="0" anchor="ctr">
                    <a:lnT w="28575" cap="flat" cmpd="sng" algn="ctr">
                      <a:solidFill>
                        <a:srgbClr val="0070C0"/>
                      </a:solidFill>
                      <a:prstDash val="solid"/>
                      <a:round/>
                      <a:headEnd type="none" w="med" len="med"/>
                      <a:tailEnd type="none" w="med" len="med"/>
                    </a:lnT>
                  </a:tcPr>
                </a:tc>
                <a:tc>
                  <a:txBody>
                    <a:bodyPr/>
                    <a:lstStyle/>
                    <a:p>
                      <a:pPr algn="ctr" fontAlgn="b"/>
                      <a:r>
                        <a:rPr lang="en-US" sz="900" u="none" strike="noStrike" dirty="0">
                          <a:effectLst/>
                        </a:rPr>
                        <a:t>97.60</a:t>
                      </a:r>
                      <a:endParaRPr lang="en-US" sz="900" b="0" i="0" u="none" strike="noStrike" dirty="0">
                        <a:solidFill>
                          <a:srgbClr val="000000"/>
                        </a:solidFill>
                        <a:effectLst/>
                        <a:latin typeface="Arial" panose="020B0604020202020204" pitchFamily="34" charset="0"/>
                      </a:endParaRPr>
                    </a:p>
                  </a:txBody>
                  <a:tcPr marL="9525" marR="9525" marT="9525" marB="0" anchor="ctr">
                    <a:lnT w="28575" cap="flat" cmpd="sng" algn="ctr">
                      <a:solidFill>
                        <a:srgbClr val="0070C0"/>
                      </a:solidFill>
                      <a:prstDash val="solid"/>
                      <a:round/>
                      <a:headEnd type="none" w="med" len="med"/>
                      <a:tailEnd type="none" w="med" len="med"/>
                    </a:lnT>
                  </a:tcPr>
                </a:tc>
                <a:tc>
                  <a:txBody>
                    <a:bodyPr/>
                    <a:lstStyle/>
                    <a:p>
                      <a:pPr algn="ctr" fontAlgn="b"/>
                      <a:r>
                        <a:rPr lang="en-US" sz="900" u="none" strike="noStrike" dirty="0">
                          <a:effectLst/>
                        </a:rPr>
                        <a:t>-</a:t>
                      </a:r>
                      <a:endParaRPr lang="en-US" sz="900" b="0" i="0" u="none" strike="noStrike" dirty="0">
                        <a:solidFill>
                          <a:srgbClr val="000000"/>
                        </a:solidFill>
                        <a:effectLst/>
                        <a:latin typeface="Arial" panose="020B0604020202020204" pitchFamily="34" charset="0"/>
                      </a:endParaRPr>
                    </a:p>
                  </a:txBody>
                  <a:tcPr marL="9525" marR="9525" marT="9525" marB="0" anchor="ctr">
                    <a:lnT w="28575" cap="flat" cmpd="sng" algn="ctr">
                      <a:solidFill>
                        <a:srgbClr val="0070C0"/>
                      </a:solidFill>
                      <a:prstDash val="solid"/>
                      <a:round/>
                      <a:headEnd type="none" w="med" len="med"/>
                      <a:tailEnd type="none" w="med" len="med"/>
                    </a:lnT>
                  </a:tcPr>
                </a:tc>
                <a:extLst>
                  <a:ext uri="{0D108BD9-81ED-4DB2-BD59-A6C34878D82A}">
                    <a16:rowId xmlns:a16="http://schemas.microsoft.com/office/drawing/2014/main" val="2459669692"/>
                  </a:ext>
                </a:extLst>
              </a:tr>
              <a:tr h="138964">
                <a:tc>
                  <a:txBody>
                    <a:bodyPr/>
                    <a:lstStyle/>
                    <a:p>
                      <a:pPr algn="ctr" fontAlgn="b"/>
                      <a:r>
                        <a:rPr lang="en-US" sz="900" u="none" strike="noStrike" dirty="0">
                          <a:effectLst/>
                        </a:rPr>
                        <a:t>Feb-17</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en-US" sz="900" u="none" strike="noStrike" dirty="0">
                          <a:effectLst/>
                        </a:rPr>
                        <a:t>95.10</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en-US" sz="900" u="none" strike="noStrike" dirty="0">
                          <a:effectLst/>
                        </a:rPr>
                        <a:t>97.60</a:t>
                      </a:r>
                      <a:endParaRPr lang="en-US" sz="9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171652651"/>
                  </a:ext>
                </a:extLst>
              </a:tr>
              <a:tr h="138964">
                <a:tc>
                  <a:txBody>
                    <a:bodyPr/>
                    <a:lstStyle/>
                    <a:p>
                      <a:pPr algn="ctr" fontAlgn="b"/>
                      <a:r>
                        <a:rPr lang="en-US" sz="900" u="none" strike="noStrike" dirty="0">
                          <a:effectLst/>
                        </a:rPr>
                        <a:t>Mar-17</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en-US" sz="900" u="none" strike="noStrike" dirty="0">
                          <a:effectLst/>
                        </a:rPr>
                        <a:t>90.30</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en-US" sz="900" u="none" strike="noStrike" dirty="0">
                          <a:effectLst/>
                        </a:rPr>
                        <a:t>96.10</a:t>
                      </a:r>
                      <a:endParaRPr lang="en-US" sz="9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0078965"/>
                  </a:ext>
                </a:extLst>
              </a:tr>
              <a:tr h="138964">
                <a:tc>
                  <a:txBody>
                    <a:bodyPr/>
                    <a:lstStyle/>
                    <a:p>
                      <a:pPr algn="ctr" fontAlgn="b"/>
                      <a:r>
                        <a:rPr lang="en-US" sz="900" u="none" strike="noStrike" dirty="0">
                          <a:effectLst/>
                        </a:rPr>
                        <a:t>Apr-17</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en-US" sz="900" u="none" strike="noStrike" dirty="0">
                          <a:effectLst/>
                        </a:rPr>
                        <a:t>92.50</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en-US" sz="900" u="none" strike="noStrike" dirty="0">
                          <a:effectLst/>
                        </a:rPr>
                        <a:t>92.62</a:t>
                      </a:r>
                      <a:endParaRPr lang="en-US" sz="9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510461185"/>
                  </a:ext>
                </a:extLst>
              </a:tr>
              <a:tr h="138964">
                <a:tc>
                  <a:txBody>
                    <a:bodyPr/>
                    <a:lstStyle/>
                    <a:p>
                      <a:pPr algn="ctr" fontAlgn="b"/>
                      <a:r>
                        <a:rPr lang="en-US" sz="900" u="none" strike="noStrike" dirty="0">
                          <a:effectLst/>
                        </a:rPr>
                        <a:t>May-17</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en-US" sz="900" u="none" strike="noStrike" dirty="0">
                          <a:effectLst/>
                        </a:rPr>
                        <a:t>94.60</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en-US" sz="900" u="none" strike="noStrike" dirty="0">
                          <a:effectLst/>
                        </a:rPr>
                        <a:t>92.55</a:t>
                      </a:r>
                      <a:endParaRPr lang="en-US" sz="9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686543208"/>
                  </a:ext>
                </a:extLst>
              </a:tr>
              <a:tr h="138964">
                <a:tc>
                  <a:txBody>
                    <a:bodyPr/>
                    <a:lstStyle/>
                    <a:p>
                      <a:pPr algn="ctr" fontAlgn="b"/>
                      <a:r>
                        <a:rPr lang="en-US" sz="900" u="none" strike="noStrike" dirty="0">
                          <a:effectLst/>
                        </a:rPr>
                        <a:t>Jun-17</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en-US" sz="900" u="none" strike="noStrike" dirty="0">
                          <a:effectLst/>
                        </a:rPr>
                        <a:t>91.00</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en-US" sz="900" u="none" strike="noStrike" dirty="0">
                          <a:effectLst/>
                        </a:rPr>
                        <a:t>93.78</a:t>
                      </a:r>
                      <a:endParaRPr lang="en-US" sz="9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198077367"/>
                  </a:ext>
                </a:extLst>
              </a:tr>
              <a:tr h="138964">
                <a:tc>
                  <a:txBody>
                    <a:bodyPr/>
                    <a:lstStyle/>
                    <a:p>
                      <a:pPr algn="ctr" fontAlgn="b"/>
                      <a:r>
                        <a:rPr lang="en-US" sz="900" u="none" strike="noStrike" dirty="0">
                          <a:effectLst/>
                        </a:rPr>
                        <a:t>Jul-17</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en-US" sz="900" u="none" strike="noStrike" dirty="0">
                          <a:effectLst/>
                        </a:rPr>
                        <a:t>90.20</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en-US" sz="900" u="none" strike="noStrike" dirty="0">
                          <a:effectLst/>
                        </a:rPr>
                        <a:t>92.11</a:t>
                      </a:r>
                      <a:endParaRPr lang="en-US" sz="9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959191390"/>
                  </a:ext>
                </a:extLst>
              </a:tr>
              <a:tr h="138964">
                <a:tc>
                  <a:txBody>
                    <a:bodyPr/>
                    <a:lstStyle/>
                    <a:p>
                      <a:pPr algn="ctr" fontAlgn="b"/>
                      <a:r>
                        <a:rPr lang="en-US" sz="900" u="none" strike="noStrike" dirty="0">
                          <a:effectLst/>
                        </a:rPr>
                        <a:t>Aug-17</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en-US" sz="900" u="none" strike="noStrike" dirty="0">
                          <a:effectLst/>
                        </a:rPr>
                        <a:t>93.00</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en-US" sz="900" u="none" strike="noStrike" dirty="0">
                          <a:effectLst/>
                        </a:rPr>
                        <a:t>90.96</a:t>
                      </a:r>
                      <a:endParaRPr lang="en-US" sz="9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93434188"/>
                  </a:ext>
                </a:extLst>
              </a:tr>
              <a:tr h="138964">
                <a:tc>
                  <a:txBody>
                    <a:bodyPr/>
                    <a:lstStyle/>
                    <a:p>
                      <a:pPr algn="ctr" fontAlgn="b"/>
                      <a:r>
                        <a:rPr lang="en-US" sz="900" u="none" strike="noStrike" dirty="0">
                          <a:effectLst/>
                        </a:rPr>
                        <a:t>Sep-17</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en-US" sz="900" u="none" strike="noStrike" dirty="0">
                          <a:effectLst/>
                        </a:rPr>
                        <a:t>93.80</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en-US" sz="900" u="none" strike="noStrike" dirty="0">
                          <a:effectLst/>
                        </a:rPr>
                        <a:t>92.19</a:t>
                      </a:r>
                      <a:endParaRPr lang="en-US" sz="9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227887279"/>
                  </a:ext>
                </a:extLst>
              </a:tr>
              <a:tr h="138964">
                <a:tc>
                  <a:txBody>
                    <a:bodyPr/>
                    <a:lstStyle/>
                    <a:p>
                      <a:pPr algn="ctr" fontAlgn="b"/>
                      <a:r>
                        <a:rPr lang="en-US" sz="900" u="none" strike="noStrike" dirty="0">
                          <a:effectLst/>
                        </a:rPr>
                        <a:t>Oct-17</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en-US" sz="900" u="none" strike="noStrike" dirty="0">
                          <a:effectLst/>
                        </a:rPr>
                        <a:t>97.00</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en-US" sz="900" u="none" strike="noStrike" dirty="0">
                          <a:effectLst/>
                        </a:rPr>
                        <a:t>93.15</a:t>
                      </a:r>
                      <a:endParaRPr lang="en-US" sz="9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952156348"/>
                  </a:ext>
                </a:extLst>
              </a:tr>
              <a:tr h="138964">
                <a:tc>
                  <a:txBody>
                    <a:bodyPr/>
                    <a:lstStyle/>
                    <a:p>
                      <a:pPr algn="ctr" fontAlgn="b"/>
                      <a:r>
                        <a:rPr lang="en-US" sz="900" u="none" strike="noStrike" dirty="0">
                          <a:effectLst/>
                        </a:rPr>
                        <a:t>Nov-17</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en-US" sz="900" u="none" strike="noStrike" dirty="0">
                          <a:effectLst/>
                        </a:rPr>
                        <a:t>99.00</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en-US" sz="900" u="none" strike="noStrike" dirty="0">
                          <a:effectLst/>
                        </a:rPr>
                        <a:t>95.46</a:t>
                      </a:r>
                      <a:endParaRPr lang="en-US" sz="9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629371589"/>
                  </a:ext>
                </a:extLst>
              </a:tr>
              <a:tr h="138964">
                <a:tc>
                  <a:txBody>
                    <a:bodyPr/>
                    <a:lstStyle/>
                    <a:p>
                      <a:pPr algn="ctr" fontAlgn="b"/>
                      <a:r>
                        <a:rPr lang="en-US" sz="900" u="none" strike="noStrike" dirty="0">
                          <a:effectLst/>
                        </a:rPr>
                        <a:t>Dec-17</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en-US" sz="900" u="none" strike="noStrike" dirty="0">
                          <a:effectLst/>
                        </a:rPr>
                        <a:t>90.00</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en-US" sz="900" u="none" strike="noStrike" dirty="0">
                          <a:effectLst/>
                        </a:rPr>
                        <a:t>97.58</a:t>
                      </a:r>
                      <a:endParaRPr lang="en-US" sz="9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100758121"/>
                  </a:ext>
                </a:extLst>
              </a:tr>
              <a:tr h="138964">
                <a:tc>
                  <a:txBody>
                    <a:bodyPr/>
                    <a:lstStyle/>
                    <a:p>
                      <a:pPr algn="ctr" fontAlgn="b"/>
                      <a:r>
                        <a:rPr lang="en-US" sz="900" u="none" strike="noStrike" dirty="0">
                          <a:effectLst/>
                        </a:rPr>
                        <a:t>Jan-18</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en-US" sz="900" u="none" strike="noStrike" dirty="0">
                          <a:effectLst/>
                        </a:rPr>
                        <a:t>90.10</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en-US" sz="900" u="none" strike="noStrike" dirty="0">
                          <a:effectLst/>
                        </a:rPr>
                        <a:t>93.03</a:t>
                      </a:r>
                      <a:endParaRPr lang="en-US" sz="9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41961879"/>
                  </a:ext>
                </a:extLst>
              </a:tr>
              <a:tr h="138964">
                <a:tc>
                  <a:txBody>
                    <a:bodyPr/>
                    <a:lstStyle/>
                    <a:p>
                      <a:pPr algn="ctr" fontAlgn="b"/>
                      <a:r>
                        <a:rPr lang="en-US" sz="900" u="none" strike="noStrike" dirty="0">
                          <a:effectLst/>
                        </a:rPr>
                        <a:t>Feb-18</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en-US" sz="900" u="none" strike="noStrike" dirty="0">
                          <a:effectLst/>
                        </a:rPr>
                        <a:t>94.20</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en-US" sz="900" u="none" strike="noStrike" dirty="0">
                          <a:effectLst/>
                        </a:rPr>
                        <a:t>91.27</a:t>
                      </a:r>
                      <a:endParaRPr lang="en-US" sz="9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540154586"/>
                  </a:ext>
                </a:extLst>
              </a:tr>
              <a:tr h="138964">
                <a:tc>
                  <a:txBody>
                    <a:bodyPr/>
                    <a:lstStyle/>
                    <a:p>
                      <a:pPr algn="ctr" fontAlgn="b"/>
                      <a:r>
                        <a:rPr lang="en-US" sz="900" u="none" strike="noStrike" dirty="0">
                          <a:effectLst/>
                        </a:rPr>
                        <a:t>Mar-18</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en-US" sz="900" u="none" strike="noStrike" dirty="0">
                          <a:effectLst/>
                        </a:rPr>
                        <a:t>95.00</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en-US" sz="900" u="none" strike="noStrike" dirty="0">
                          <a:effectLst/>
                        </a:rPr>
                        <a:t>93.03</a:t>
                      </a:r>
                      <a:endParaRPr lang="en-US" sz="9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946865521"/>
                  </a:ext>
                </a:extLst>
              </a:tr>
              <a:tr h="138964">
                <a:tc>
                  <a:txBody>
                    <a:bodyPr/>
                    <a:lstStyle/>
                    <a:p>
                      <a:pPr algn="ctr" fontAlgn="b"/>
                      <a:r>
                        <a:rPr lang="en-US" sz="900" u="none" strike="noStrike" dirty="0">
                          <a:effectLst/>
                        </a:rPr>
                        <a:t>Apr-18</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en-US" sz="900" u="none" strike="noStrike" dirty="0">
                          <a:effectLst/>
                        </a:rPr>
                        <a:t>96.70</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en-US" sz="900" u="none" strike="noStrike" dirty="0">
                          <a:effectLst/>
                        </a:rPr>
                        <a:t>94.21</a:t>
                      </a:r>
                      <a:endParaRPr lang="en-US" sz="9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935336719"/>
                  </a:ext>
                </a:extLst>
              </a:tr>
              <a:tr h="138964">
                <a:tc>
                  <a:txBody>
                    <a:bodyPr/>
                    <a:lstStyle/>
                    <a:p>
                      <a:pPr algn="ctr" fontAlgn="b"/>
                      <a:r>
                        <a:rPr lang="en-US" sz="900" u="none" strike="noStrike" dirty="0">
                          <a:effectLst/>
                        </a:rPr>
                        <a:t>May-18</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en-US" sz="900" u="none" strike="noStrike" dirty="0">
                          <a:effectLst/>
                        </a:rPr>
                        <a:t>98.00</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en-US" sz="900" u="none" strike="noStrike" dirty="0">
                          <a:effectLst/>
                        </a:rPr>
                        <a:t>95.70</a:t>
                      </a:r>
                      <a:endParaRPr lang="en-US" sz="9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578383167"/>
                  </a:ext>
                </a:extLst>
              </a:tr>
              <a:tr h="138964">
                <a:tc>
                  <a:txBody>
                    <a:bodyPr/>
                    <a:lstStyle/>
                    <a:p>
                      <a:pPr algn="ctr" fontAlgn="b"/>
                      <a:r>
                        <a:rPr lang="en-US" sz="900" u="none" strike="noStrike" dirty="0">
                          <a:effectLst/>
                        </a:rPr>
                        <a:t>Jun-18</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en-US" sz="900" u="none" strike="noStrike" dirty="0">
                          <a:effectLst/>
                        </a:rPr>
                        <a:t>99.00</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en-US" sz="900" u="none" strike="noStrike" dirty="0">
                          <a:effectLst/>
                        </a:rPr>
                        <a:t>97.08</a:t>
                      </a:r>
                      <a:endParaRPr lang="en-US" sz="9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444870106"/>
                  </a:ext>
                </a:extLst>
              </a:tr>
            </a:tbl>
          </a:graphicData>
        </a:graphic>
      </p:graphicFrame>
      <p:graphicFrame>
        <p:nvGraphicFramePr>
          <p:cNvPr id="10" name="Chart 9">
            <a:extLst>
              <a:ext uri="{FF2B5EF4-FFF2-40B4-BE49-F238E27FC236}">
                <a16:creationId xmlns:a16="http://schemas.microsoft.com/office/drawing/2014/main" id="{D8779F1C-4043-402C-A853-07932F439F42}"/>
              </a:ext>
            </a:extLst>
          </p:cNvPr>
          <p:cNvGraphicFramePr/>
          <p:nvPr>
            <p:extLst>
              <p:ext uri="{D42A27DB-BD31-4B8C-83A1-F6EECF244321}">
                <p14:modId xmlns:p14="http://schemas.microsoft.com/office/powerpoint/2010/main" val="1692855907"/>
              </p:ext>
            </p:extLst>
          </p:nvPr>
        </p:nvGraphicFramePr>
        <p:xfrm>
          <a:off x="5087922" y="4125266"/>
          <a:ext cx="4159266" cy="2209800"/>
        </p:xfrm>
        <a:graphic>
          <a:graphicData uri="http://schemas.openxmlformats.org/drawingml/2006/chart">
            <c:chart xmlns:c="http://schemas.openxmlformats.org/drawingml/2006/chart" xmlns:r="http://schemas.openxmlformats.org/officeDocument/2006/relationships" r:id="rId4"/>
          </a:graphicData>
        </a:graphic>
      </p:graphicFrame>
      <p:sp>
        <p:nvSpPr>
          <p:cNvPr id="11" name="Speech Bubble: Rectangle with Corners Rounded 10">
            <a:extLst>
              <a:ext uri="{FF2B5EF4-FFF2-40B4-BE49-F238E27FC236}">
                <a16:creationId xmlns:a16="http://schemas.microsoft.com/office/drawing/2014/main" id="{8F583ED2-988D-401E-A197-ECB23632D055}"/>
              </a:ext>
            </a:extLst>
          </p:cNvPr>
          <p:cNvSpPr/>
          <p:nvPr/>
        </p:nvSpPr>
        <p:spPr bwMode="auto">
          <a:xfrm>
            <a:off x="7802634" y="1345628"/>
            <a:ext cx="685800" cy="2667000"/>
          </a:xfrm>
          <a:prstGeom prst="wedgeRoundRectCallout">
            <a:avLst>
              <a:gd name="adj1" fmla="val 72940"/>
              <a:gd name="adj2" fmla="val 13144"/>
              <a:gd name="adj3" fmla="val 16667"/>
            </a:avLst>
          </a:prstGeom>
          <a:solidFill>
            <a:schemeClr val="accent2">
              <a:alpha val="50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2" name="TextBox 11">
            <a:extLst>
              <a:ext uri="{FF2B5EF4-FFF2-40B4-BE49-F238E27FC236}">
                <a16:creationId xmlns:a16="http://schemas.microsoft.com/office/drawing/2014/main" id="{836531EB-FBBA-4CBB-B4B0-9F32F65C9922}"/>
              </a:ext>
            </a:extLst>
          </p:cNvPr>
          <p:cNvSpPr txBox="1"/>
          <p:nvPr/>
        </p:nvSpPr>
        <p:spPr>
          <a:xfrm>
            <a:off x="8546237" y="2822511"/>
            <a:ext cx="1101279" cy="430887"/>
          </a:xfrm>
          <a:prstGeom prst="rect">
            <a:avLst/>
          </a:prstGeom>
          <a:noFill/>
        </p:spPr>
        <p:txBody>
          <a:bodyPr wrap="square" rtlCol="0">
            <a:spAutoFit/>
          </a:bodyPr>
          <a:lstStyle/>
          <a:p>
            <a:r>
              <a:rPr lang="en-US" b="1" dirty="0"/>
              <a:t>1-Step-Ahead Forecast</a:t>
            </a:r>
          </a:p>
        </p:txBody>
      </p:sp>
      <mc:AlternateContent xmlns:mc="http://schemas.openxmlformats.org/markup-compatibility/2006" xmlns:a14="http://schemas.microsoft.com/office/drawing/2010/main">
        <mc:Choice Requires="a14">
          <p:sp>
            <p:nvSpPr>
              <p:cNvPr id="14" name="Rectangle: Rounded Corners 13">
                <a:extLst>
                  <a:ext uri="{FF2B5EF4-FFF2-40B4-BE49-F238E27FC236}">
                    <a16:creationId xmlns:a16="http://schemas.microsoft.com/office/drawing/2014/main" id="{39CC185C-7373-485B-AA55-99C93AAEE602}"/>
                  </a:ext>
                </a:extLst>
              </p:cNvPr>
              <p:cNvSpPr/>
              <p:nvPr/>
            </p:nvSpPr>
            <p:spPr bwMode="auto">
              <a:xfrm>
                <a:off x="325997" y="5186650"/>
                <a:ext cx="3581400" cy="1251187"/>
              </a:xfrm>
              <a:prstGeom prst="roundRect">
                <a:avLst>
                  <a:gd name="adj" fmla="val 7143"/>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t" anchorCtr="0" compatLnSpc="1">
                <a:prstTxWarp prst="textNoShape">
                  <a:avLst/>
                </a:prstTxWarp>
              </a:bodyPr>
              <a:lstStyle/>
              <a:p>
                <a:pPr marR="0" algn="l" defTabSz="914400" rtl="0" eaLnBrk="1" fontAlgn="base" latinLnBrk="0" hangingPunct="1">
                  <a:lnSpc>
                    <a:spcPct val="100000"/>
                  </a:lnSpc>
                  <a:spcBef>
                    <a:spcPts val="600"/>
                  </a:spcBef>
                  <a:spcAft>
                    <a:spcPct val="0"/>
                  </a:spcAft>
                  <a:buClrTx/>
                  <a:buSzTx/>
                  <a:tabLst/>
                </a:pPr>
                <a:r>
                  <a:rPr lang="en-US" sz="1200" b="1" dirty="0">
                    <a:solidFill>
                      <a:schemeClr val="tx1"/>
                    </a:solidFill>
                    <a:latin typeface="+mn-lt"/>
                    <a:ea typeface="+mn-ea"/>
                    <a:cs typeface="+mn-cs"/>
                  </a:rPr>
                  <a:t>Component form</a:t>
                </a:r>
              </a:p>
              <a:p>
                <a:pPr marL="171450" marR="0" indent="-17145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pPr>
                <a:r>
                  <a:rPr lang="en-US" sz="1200" b="1" dirty="0">
                    <a:solidFill>
                      <a:schemeClr val="tx1"/>
                    </a:solidFill>
                  </a:rPr>
                  <a:t>Forecast Equation</a:t>
                </a:r>
              </a:p>
              <a:p>
                <a:pPr marR="0" algn="l" defTabSz="914400" rtl="0" eaLnBrk="1" fontAlgn="base" latinLnBrk="0" hangingPunct="1">
                  <a:lnSpc>
                    <a:spcPct val="100000"/>
                  </a:lnSpc>
                  <a:spcBef>
                    <a:spcPts val="600"/>
                  </a:spcBef>
                  <a:spcAft>
                    <a:spcPct val="0"/>
                  </a:spcAft>
                  <a:buClrTx/>
                  <a:buSzTx/>
                  <a:tabLst/>
                </a:pPr>
                <a14:m>
                  <m:oMathPara xmlns:m="http://schemas.openxmlformats.org/officeDocument/2006/math">
                    <m:oMathParaPr>
                      <m:jc m:val="centerGroup"/>
                    </m:oMathParaPr>
                    <m:oMath xmlns:m="http://schemas.openxmlformats.org/officeDocument/2006/math">
                      <m:sSub>
                        <m:sSubPr>
                          <m:ctrlPr>
                            <a:rPr lang="en-US" sz="1200" b="1" i="1" smtClean="0">
                              <a:solidFill>
                                <a:schemeClr val="tx1"/>
                              </a:solidFill>
                              <a:latin typeface="Cambria Math" panose="02040503050406030204" pitchFamily="18" charset="0"/>
                            </a:rPr>
                          </m:ctrlPr>
                        </m:sSubPr>
                        <m:e>
                          <m:acc>
                            <m:accPr>
                              <m:chr m:val="̂"/>
                              <m:ctrlPr>
                                <a:rPr lang="en-US" sz="1200" b="1" i="1" smtClean="0">
                                  <a:solidFill>
                                    <a:schemeClr val="tx1"/>
                                  </a:solidFill>
                                  <a:latin typeface="Cambria Math" panose="02040503050406030204" pitchFamily="18" charset="0"/>
                                </a:rPr>
                              </m:ctrlPr>
                            </m:accPr>
                            <m:e>
                              <m:r>
                                <a:rPr lang="en-US" sz="1200" b="1" i="1" smtClean="0">
                                  <a:solidFill>
                                    <a:schemeClr val="tx1"/>
                                  </a:solidFill>
                                  <a:latin typeface="Cambria Math" panose="02040503050406030204" pitchFamily="18" charset="0"/>
                                </a:rPr>
                                <m:t>𝒚</m:t>
                              </m:r>
                            </m:e>
                          </m:acc>
                        </m:e>
                        <m:sub>
                          <m:r>
                            <a:rPr lang="en-US" sz="1200" b="1" i="1" smtClean="0">
                              <a:solidFill>
                                <a:schemeClr val="tx1"/>
                              </a:solidFill>
                              <a:latin typeface="Cambria Math" panose="02040503050406030204" pitchFamily="18" charset="0"/>
                            </a:rPr>
                            <m:t>𝑻</m:t>
                          </m:r>
                          <m:r>
                            <a:rPr lang="en-US" sz="1200" b="1" i="1" smtClean="0">
                              <a:solidFill>
                                <a:schemeClr val="tx1"/>
                              </a:solidFill>
                              <a:latin typeface="Cambria Math" panose="02040503050406030204" pitchFamily="18" charset="0"/>
                            </a:rPr>
                            <m:t>+</m:t>
                          </m:r>
                          <m:r>
                            <a:rPr lang="en-US" sz="1200" b="1" i="1" smtClean="0">
                              <a:solidFill>
                                <a:schemeClr val="tx1"/>
                              </a:solidFill>
                              <a:latin typeface="Cambria Math" panose="02040503050406030204" pitchFamily="18" charset="0"/>
                            </a:rPr>
                            <m:t>𝒉</m:t>
                          </m:r>
                        </m:sub>
                      </m:sSub>
                      <m:r>
                        <a:rPr lang="en-US" sz="1200" b="1" i="1" smtClean="0">
                          <a:solidFill>
                            <a:schemeClr val="tx1"/>
                          </a:solidFill>
                          <a:latin typeface="Cambria Math" panose="02040503050406030204" pitchFamily="18" charset="0"/>
                        </a:rPr>
                        <m:t>= </m:t>
                      </m:r>
                      <m:sSub>
                        <m:sSubPr>
                          <m:ctrlPr>
                            <a:rPr lang="en-US" sz="1200" b="1" i="1" smtClean="0">
                              <a:solidFill>
                                <a:schemeClr val="tx1"/>
                              </a:solidFill>
                              <a:latin typeface="Cambria Math" panose="02040503050406030204" pitchFamily="18" charset="0"/>
                            </a:rPr>
                          </m:ctrlPr>
                        </m:sSubPr>
                        <m:e>
                          <m:r>
                            <a:rPr lang="en-US" sz="1200" b="1" i="1" smtClean="0">
                              <a:solidFill>
                                <a:schemeClr val="tx1"/>
                              </a:solidFill>
                              <a:latin typeface="Cambria Math" panose="02040503050406030204" pitchFamily="18" charset="0"/>
                            </a:rPr>
                            <m:t>𝒍</m:t>
                          </m:r>
                        </m:e>
                        <m:sub>
                          <m:r>
                            <a:rPr lang="en-US" sz="1200" b="1" i="1" smtClean="0">
                              <a:solidFill>
                                <a:schemeClr val="tx1"/>
                              </a:solidFill>
                              <a:latin typeface="Cambria Math" panose="02040503050406030204" pitchFamily="18" charset="0"/>
                            </a:rPr>
                            <m:t>𝑻</m:t>
                          </m:r>
                        </m:sub>
                      </m:sSub>
                    </m:oMath>
                  </m:oMathPara>
                </a14:m>
                <a:endParaRPr lang="en-US" sz="1200" b="1" dirty="0">
                  <a:solidFill>
                    <a:schemeClr val="tx1"/>
                  </a:solidFill>
                </a:endParaRPr>
              </a:p>
              <a:p>
                <a:pPr marL="171450" marR="0" indent="-17145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pPr>
                <a:r>
                  <a:rPr lang="en-US" sz="1200" b="1" dirty="0">
                    <a:solidFill>
                      <a:schemeClr val="tx1"/>
                    </a:solidFill>
                    <a:latin typeface="+mn-lt"/>
                    <a:ea typeface="+mn-ea"/>
                    <a:cs typeface="+mn-cs"/>
                  </a:rPr>
                  <a:t>Smoothing Equation</a:t>
                </a:r>
              </a:p>
              <a:p>
                <a:pPr marR="0" algn="l" defTabSz="914400" rtl="0" eaLnBrk="1" fontAlgn="base" latinLnBrk="0" hangingPunct="1">
                  <a:lnSpc>
                    <a:spcPct val="100000"/>
                  </a:lnSpc>
                  <a:spcBef>
                    <a:spcPts val="600"/>
                  </a:spcBef>
                  <a:spcAft>
                    <a:spcPct val="0"/>
                  </a:spcAft>
                  <a:buClrTx/>
                  <a:buSzTx/>
                  <a:tabLst/>
                </a:pPr>
                <a14:m>
                  <m:oMathPara xmlns:m="http://schemas.openxmlformats.org/officeDocument/2006/math">
                    <m:oMathParaPr>
                      <m:jc m:val="centerGroup"/>
                    </m:oMathParaPr>
                    <m:oMath xmlns:m="http://schemas.openxmlformats.org/officeDocument/2006/math">
                      <m:sSub>
                        <m:sSubPr>
                          <m:ctrlPr>
                            <a:rPr lang="en-US" sz="1200" b="1" i="1" smtClean="0">
                              <a:solidFill>
                                <a:schemeClr val="tx1"/>
                              </a:solidFill>
                              <a:latin typeface="Cambria Math" panose="02040503050406030204" pitchFamily="18" charset="0"/>
                              <a:ea typeface="+mn-ea"/>
                              <a:cs typeface="+mn-cs"/>
                            </a:rPr>
                          </m:ctrlPr>
                        </m:sSubPr>
                        <m:e>
                          <m:r>
                            <a:rPr lang="en-US" sz="1200" b="1" i="1" smtClean="0">
                              <a:solidFill>
                                <a:schemeClr val="tx1"/>
                              </a:solidFill>
                              <a:latin typeface="Cambria Math" panose="02040503050406030204" pitchFamily="18" charset="0"/>
                              <a:ea typeface="+mn-ea"/>
                              <a:cs typeface="+mn-cs"/>
                            </a:rPr>
                            <m:t>𝒍</m:t>
                          </m:r>
                        </m:e>
                        <m:sub>
                          <m:r>
                            <a:rPr lang="en-US" sz="1200" b="1" i="1" smtClean="0">
                              <a:solidFill>
                                <a:schemeClr val="tx1"/>
                              </a:solidFill>
                              <a:latin typeface="Cambria Math" panose="02040503050406030204" pitchFamily="18" charset="0"/>
                              <a:ea typeface="+mn-ea"/>
                              <a:cs typeface="+mn-cs"/>
                            </a:rPr>
                            <m:t>𝑻</m:t>
                          </m:r>
                        </m:sub>
                      </m:sSub>
                      <m:r>
                        <a:rPr lang="en-US" sz="1200" b="1" i="1" smtClean="0">
                          <a:solidFill>
                            <a:schemeClr val="tx1"/>
                          </a:solidFill>
                          <a:latin typeface="Cambria Math" panose="02040503050406030204" pitchFamily="18" charset="0"/>
                          <a:ea typeface="+mn-ea"/>
                          <a:cs typeface="+mn-cs"/>
                        </a:rPr>
                        <m:t>= </m:t>
                      </m:r>
                      <m:r>
                        <a:rPr lang="en-US" sz="1200" b="1" i="1" smtClean="0">
                          <a:solidFill>
                            <a:schemeClr val="tx1"/>
                          </a:solidFill>
                          <a:latin typeface="Cambria Math" panose="02040503050406030204" pitchFamily="18" charset="0"/>
                          <a:ea typeface="Cambria Math" panose="02040503050406030204" pitchFamily="18" charset="0"/>
                        </a:rPr>
                        <m:t>𝜶</m:t>
                      </m:r>
                      <m:sSub>
                        <m:sSubPr>
                          <m:ctrlPr>
                            <a:rPr lang="en-US" sz="1200" b="1" i="1" smtClean="0">
                              <a:solidFill>
                                <a:schemeClr val="tx1"/>
                              </a:solidFill>
                              <a:latin typeface="Cambria Math" panose="02040503050406030204" pitchFamily="18" charset="0"/>
                              <a:ea typeface="Cambria Math" panose="02040503050406030204" pitchFamily="18" charset="0"/>
                            </a:rPr>
                          </m:ctrlPr>
                        </m:sSubPr>
                        <m:e>
                          <m:r>
                            <a:rPr lang="en-US" sz="1200" b="1" i="1" smtClean="0">
                              <a:solidFill>
                                <a:schemeClr val="tx1"/>
                              </a:solidFill>
                              <a:latin typeface="Cambria Math" panose="02040503050406030204" pitchFamily="18" charset="0"/>
                              <a:ea typeface="Cambria Math" panose="02040503050406030204" pitchFamily="18" charset="0"/>
                            </a:rPr>
                            <m:t>𝒚</m:t>
                          </m:r>
                        </m:e>
                        <m:sub>
                          <m:r>
                            <a:rPr lang="en-US" sz="1200" b="1" i="1" smtClean="0">
                              <a:solidFill>
                                <a:schemeClr val="tx1"/>
                              </a:solidFill>
                              <a:latin typeface="Cambria Math" panose="02040503050406030204" pitchFamily="18" charset="0"/>
                              <a:ea typeface="Cambria Math" panose="02040503050406030204" pitchFamily="18" charset="0"/>
                            </a:rPr>
                            <m:t>𝑻</m:t>
                          </m:r>
                        </m:sub>
                      </m:sSub>
                      <m:r>
                        <a:rPr lang="en-US" sz="1200" b="1" i="1" smtClean="0">
                          <a:solidFill>
                            <a:schemeClr val="tx1"/>
                          </a:solidFill>
                          <a:latin typeface="Cambria Math" panose="02040503050406030204" pitchFamily="18" charset="0"/>
                          <a:ea typeface="Cambria Math" panose="02040503050406030204" pitchFamily="18" charset="0"/>
                        </a:rPr>
                        <m:t>+(</m:t>
                      </m:r>
                      <m:r>
                        <a:rPr lang="en-US" sz="1200" b="1" i="1" smtClean="0">
                          <a:solidFill>
                            <a:schemeClr val="tx1"/>
                          </a:solidFill>
                          <a:latin typeface="Cambria Math" panose="02040503050406030204" pitchFamily="18" charset="0"/>
                          <a:ea typeface="Cambria Math" panose="02040503050406030204" pitchFamily="18" charset="0"/>
                        </a:rPr>
                        <m:t>𝟏</m:t>
                      </m:r>
                      <m:r>
                        <a:rPr lang="en-US" sz="1200" b="1" i="1" smtClean="0">
                          <a:solidFill>
                            <a:schemeClr val="tx1"/>
                          </a:solidFill>
                          <a:latin typeface="Cambria Math" panose="02040503050406030204" pitchFamily="18" charset="0"/>
                          <a:ea typeface="Cambria Math" panose="02040503050406030204" pitchFamily="18" charset="0"/>
                        </a:rPr>
                        <m:t>−</m:t>
                      </m:r>
                      <m:r>
                        <a:rPr lang="en-US" sz="1200" b="1" i="1" smtClean="0">
                          <a:solidFill>
                            <a:schemeClr val="tx1"/>
                          </a:solidFill>
                          <a:latin typeface="Cambria Math" panose="02040503050406030204" pitchFamily="18" charset="0"/>
                          <a:ea typeface="Cambria Math" panose="02040503050406030204" pitchFamily="18" charset="0"/>
                        </a:rPr>
                        <m:t>𝜶</m:t>
                      </m:r>
                      <m:r>
                        <a:rPr lang="en-US" sz="1200" b="1" i="1" smtClean="0">
                          <a:solidFill>
                            <a:schemeClr val="tx1"/>
                          </a:solidFill>
                          <a:latin typeface="Cambria Math" panose="02040503050406030204" pitchFamily="18" charset="0"/>
                          <a:ea typeface="Cambria Math" panose="02040503050406030204" pitchFamily="18" charset="0"/>
                        </a:rPr>
                        <m:t>)</m:t>
                      </m:r>
                      <m:sSub>
                        <m:sSubPr>
                          <m:ctrlPr>
                            <a:rPr lang="en-US" sz="1200" b="1" i="1" smtClean="0">
                              <a:solidFill>
                                <a:schemeClr val="tx1"/>
                              </a:solidFill>
                              <a:latin typeface="Cambria Math" panose="02040503050406030204" pitchFamily="18" charset="0"/>
                              <a:ea typeface="Cambria Math" panose="02040503050406030204" pitchFamily="18" charset="0"/>
                            </a:rPr>
                          </m:ctrlPr>
                        </m:sSubPr>
                        <m:e>
                          <m:r>
                            <a:rPr lang="en-US" sz="1200" b="1" i="1" smtClean="0">
                              <a:solidFill>
                                <a:schemeClr val="tx1"/>
                              </a:solidFill>
                              <a:latin typeface="Cambria Math" panose="02040503050406030204" pitchFamily="18" charset="0"/>
                              <a:ea typeface="Cambria Math" panose="02040503050406030204" pitchFamily="18" charset="0"/>
                            </a:rPr>
                            <m:t>𝒍</m:t>
                          </m:r>
                        </m:e>
                        <m:sub>
                          <m:r>
                            <a:rPr lang="en-US" sz="1200" b="1" i="1" smtClean="0">
                              <a:solidFill>
                                <a:schemeClr val="tx1"/>
                              </a:solidFill>
                              <a:latin typeface="Cambria Math" panose="02040503050406030204" pitchFamily="18" charset="0"/>
                              <a:ea typeface="Cambria Math" panose="02040503050406030204" pitchFamily="18" charset="0"/>
                            </a:rPr>
                            <m:t>𝑻</m:t>
                          </m:r>
                          <m:r>
                            <a:rPr lang="en-US" sz="1200" b="1" i="1" smtClean="0">
                              <a:solidFill>
                                <a:schemeClr val="tx1"/>
                              </a:solidFill>
                              <a:latin typeface="Cambria Math" panose="02040503050406030204" pitchFamily="18" charset="0"/>
                              <a:ea typeface="Cambria Math" panose="02040503050406030204" pitchFamily="18" charset="0"/>
                            </a:rPr>
                            <m:t>−</m:t>
                          </m:r>
                          <m:r>
                            <a:rPr lang="en-US" sz="1200" b="1" i="1" smtClean="0">
                              <a:solidFill>
                                <a:schemeClr val="tx1"/>
                              </a:solidFill>
                              <a:latin typeface="Cambria Math" panose="02040503050406030204" pitchFamily="18" charset="0"/>
                              <a:ea typeface="Cambria Math" panose="02040503050406030204" pitchFamily="18" charset="0"/>
                            </a:rPr>
                            <m:t>𝟏</m:t>
                          </m:r>
                        </m:sub>
                      </m:sSub>
                    </m:oMath>
                  </m:oMathPara>
                </a14:m>
                <a:endParaRPr lang="en-US" sz="1200" b="1" dirty="0">
                  <a:solidFill>
                    <a:schemeClr val="tx1"/>
                  </a:solidFill>
                  <a:latin typeface="+mn-lt"/>
                  <a:ea typeface="+mn-ea"/>
                  <a:cs typeface="+mn-cs"/>
                </a:endParaRPr>
              </a:p>
            </p:txBody>
          </p:sp>
        </mc:Choice>
        <mc:Fallback xmlns="">
          <p:sp>
            <p:nvSpPr>
              <p:cNvPr id="14" name="Rectangle: Rounded Corners 13">
                <a:extLst>
                  <a:ext uri="{FF2B5EF4-FFF2-40B4-BE49-F238E27FC236}">
                    <a16:creationId xmlns:a16="http://schemas.microsoft.com/office/drawing/2014/main" id="{39CC185C-7373-485B-AA55-99C93AAEE602}"/>
                  </a:ext>
                </a:extLst>
              </p:cNvPr>
              <p:cNvSpPr>
                <a:spLocks noRot="1" noChangeAspect="1" noMove="1" noResize="1" noEditPoints="1" noAdjustHandles="1" noChangeArrowheads="1" noChangeShapeType="1" noTextEdit="1"/>
              </p:cNvSpPr>
              <p:nvPr/>
            </p:nvSpPr>
            <p:spPr bwMode="auto">
              <a:xfrm>
                <a:off x="325997" y="5186650"/>
                <a:ext cx="3581400" cy="1251187"/>
              </a:xfrm>
              <a:prstGeom prst="roundRect">
                <a:avLst>
                  <a:gd name="adj" fmla="val 7143"/>
                </a:avLst>
              </a:prstGeom>
              <a:blipFill>
                <a:blip r:embed="rId5"/>
                <a:stretch>
                  <a:fillRect l="-510"/>
                </a:stretch>
              </a:blipFill>
              <a:ln>
                <a:noFill/>
                <a:headEnd type="none" w="med" len="med"/>
                <a:tailEnd type="none" w="med" len="med"/>
              </a:ln>
              <a:effectLst/>
            </p:spPr>
            <p:txBody>
              <a:bodyPr/>
              <a:lstStyle/>
              <a:p>
                <a:r>
                  <a:rPr lang="en-US">
                    <a:noFill/>
                  </a:rPr>
                  <a:t> </a:t>
                </a:r>
              </a:p>
            </p:txBody>
          </p:sp>
        </mc:Fallback>
      </mc:AlternateContent>
      <p:graphicFrame>
        <p:nvGraphicFramePr>
          <p:cNvPr id="15" name="Object 14">
            <a:extLst>
              <a:ext uri="{FF2B5EF4-FFF2-40B4-BE49-F238E27FC236}">
                <a16:creationId xmlns:a16="http://schemas.microsoft.com/office/drawing/2014/main" id="{49311393-329C-41CC-B4AD-2382E0D5CC01}"/>
              </a:ext>
            </a:extLst>
          </p:cNvPr>
          <p:cNvGraphicFramePr>
            <a:graphicFrameLocks noChangeAspect="1"/>
          </p:cNvGraphicFramePr>
          <p:nvPr>
            <p:extLst>
              <p:ext uri="{D42A27DB-BD31-4B8C-83A1-F6EECF244321}">
                <p14:modId xmlns:p14="http://schemas.microsoft.com/office/powerpoint/2010/main" val="3361282521"/>
              </p:ext>
            </p:extLst>
          </p:nvPr>
        </p:nvGraphicFramePr>
        <p:xfrm>
          <a:off x="8951912" y="6478459"/>
          <a:ext cx="663015" cy="559419"/>
        </p:xfrm>
        <a:graphic>
          <a:graphicData uri="http://schemas.openxmlformats.org/presentationml/2006/ole">
            <mc:AlternateContent xmlns:mc="http://schemas.openxmlformats.org/markup-compatibility/2006">
              <mc:Choice xmlns:v="urn:schemas-microsoft-com:vml" Requires="v">
                <p:oleObj spid="_x0000_s1144053" name="Packager Shell Object" showAsIcon="1" r:id="rId6" imgW="914400" imgH="771480" progId="Package">
                  <p:embed/>
                </p:oleObj>
              </mc:Choice>
              <mc:Fallback>
                <p:oleObj name="Packager Shell Object" showAsIcon="1" r:id="rId6" imgW="914400" imgH="771480" progId="Package">
                  <p:embed/>
                  <p:pic>
                    <p:nvPicPr>
                      <p:cNvPr id="0" name=""/>
                      <p:cNvPicPr/>
                      <p:nvPr/>
                    </p:nvPicPr>
                    <p:blipFill>
                      <a:blip r:embed="rId7"/>
                      <a:stretch>
                        <a:fillRect/>
                      </a:stretch>
                    </p:blipFill>
                    <p:spPr>
                      <a:xfrm>
                        <a:off x="8951912" y="6478459"/>
                        <a:ext cx="663015" cy="559419"/>
                      </a:xfrm>
                      <a:prstGeom prst="rect">
                        <a:avLst/>
                      </a:prstGeom>
                    </p:spPr>
                  </p:pic>
                </p:oleObj>
              </mc:Fallback>
            </mc:AlternateContent>
          </a:graphicData>
        </a:graphic>
      </p:graphicFrame>
    </p:spTree>
    <p:extLst>
      <p:ext uri="{BB962C8B-B14F-4D97-AF65-F5344CB8AC3E}">
        <p14:creationId xmlns:p14="http://schemas.microsoft.com/office/powerpoint/2010/main" val="263591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 grpId="0" animBg="1"/>
      <p:bldP spid="5" grpId="0" animBg="1"/>
      <p:bldGraphic spid="10" grpId="0">
        <p:bldAsOne/>
      </p:bldGraphic>
      <p:bldP spid="11" grpId="0" animBg="1"/>
      <p:bldP spid="12" grpId="0"/>
      <p:bldP spid="14" grpId="0" animBg="1"/>
    </p:bldLst>
  </p:timing>
</p:sld>
</file>

<file path=ppt/theme/theme1.xml><?xml version="1.0" encoding="utf-8"?>
<a:theme xmlns:a="http://schemas.openxmlformats.org/drawingml/2006/main" name="blank">
  <a:themeElements>
    <a:clrScheme name="Custom 17">
      <a:dk1>
        <a:srgbClr val="000000"/>
      </a:dk1>
      <a:lt1>
        <a:sysClr val="window" lastClr="FFFFFF"/>
      </a:lt1>
      <a:dk2>
        <a:srgbClr val="FF0000"/>
      </a:dk2>
      <a:lt2>
        <a:srgbClr val="00FF00"/>
      </a:lt2>
      <a:accent1>
        <a:srgbClr val="800000"/>
      </a:accent1>
      <a:accent2>
        <a:srgbClr val="006666"/>
      </a:accent2>
      <a:accent3>
        <a:srgbClr val="E2E1C0"/>
      </a:accent3>
      <a:accent4>
        <a:srgbClr val="0000FF"/>
      </a:accent4>
      <a:accent5>
        <a:srgbClr val="B69404"/>
      </a:accent5>
      <a:accent6>
        <a:srgbClr val="FFFF00"/>
      </a:accent6>
      <a:hlink>
        <a:srgbClr val="0000FF"/>
      </a:hlink>
      <a:folHlink>
        <a:srgbClr val="800080"/>
      </a:folHlink>
    </a:clrScheme>
    <a:fontScheme name="Global Sourcing KickoffSection 4-Project Approach v5">
      <a:majorFont>
        <a:latin typeface="Arial"/>
        <a:ea typeface=""/>
        <a:cs typeface=""/>
      </a:majorFont>
      <a:minorFont>
        <a:latin typeface="Arial"/>
        <a:ea typeface=""/>
        <a:cs typeface=""/>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effectLst>
          <a:outerShdw blurRad="50800" dist="38100" dir="2700000" algn="tl" rotWithShape="0">
            <a:prstClr val="black">
              <a:alpha val="40000"/>
            </a:prstClr>
          </a:outerShdw>
        </a:effectLst>
      </a:spPr>
      <a:bodyPr vert="horz" wrap="none" lIns="45720" tIns="45720" rIns="45720" bIns="45720" numCol="1" rtlCol="0" anchor="ctr" anchorCtr="0" compatLnSpc="1">
        <a:prstTxWarp prst="textNoShape">
          <a:avLst/>
        </a:prstTxWarp>
      </a:bodyPr>
      <a:lstStyle>
        <a:def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defRPr sz="1600" b="0" dirty="0" err="1" smtClean="0">
            <a:solidFill>
              <a:schemeClr val="tx1"/>
            </a:solidFill>
            <a:latin typeface="+mn-lt"/>
            <a:ea typeface="+mn-ea"/>
            <a:cs typeface="+mn-cs"/>
          </a:defRPr>
        </a:defPPr>
      </a:lstStyle>
      <a:style>
        <a:lnRef idx="3">
          <a:schemeClr val="lt1"/>
        </a:lnRef>
        <a:fillRef idx="1">
          <a:schemeClr val="accent2"/>
        </a:fillRef>
        <a:effectRef idx="1">
          <a:schemeClr val="accent2"/>
        </a:effectRef>
        <a:fontRef idx="minor">
          <a:schemeClr val="lt1"/>
        </a:fontRef>
      </a:style>
    </a:spDef>
    <a:lnDef>
      <a:spPr bwMode="auto">
        <a:xfrm>
          <a:off x="0" y="0"/>
          <a:ext cx="1" cy="1"/>
        </a:xfrm>
        <a:custGeom>
          <a:avLst/>
          <a:gdLst/>
          <a:ahLst/>
          <a:cxnLst/>
          <a:rect l="0" t="0" r="0" b="0"/>
          <a:pathLst/>
        </a:custGeom>
        <a:pattFill prst="pct50">
          <a:fgClr>
            <a:schemeClr val="hlink"/>
          </a:fgClr>
          <a:bgClr>
            <a:srgbClr val="FFFFFF"/>
          </a:bgClr>
        </a:pattFill>
        <a:ln w="9525" cap="flat" cmpd="sng" algn="ctr">
          <a:solidFill>
            <a:schemeClr val="hlink"/>
          </a:solidFill>
          <a:prstDash val="solid"/>
          <a:round/>
          <a:headEnd type="none" w="med" len="med"/>
          <a:tailEnd type="none" w="med" len="med"/>
        </a:ln>
        <a:effectLst/>
      </a:spPr>
      <a:bodyPr vert="horz" wrap="none" lIns="45720" tIns="45720" rIns="45720" bIns="45720" numCol="1" anchor="ctr" anchorCtr="0" compatLnSpc="1">
        <a:prstTxWarp prst="textNoShape">
          <a:avLst/>
        </a:prstTxWarp>
      </a:bodyPr>
      <a:lstStyle>
        <a:defPPr marL="234950" marR="0" indent="-23495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kumimoji="0" lang="en-US" sz="1100" b="0" i="0" u="none" strike="noStrike" cap="none" normalizeH="0" baseline="0" smtClean="0">
            <a:ln>
              <a:noFill/>
            </a:ln>
            <a:solidFill>
              <a:schemeClr val="tx1"/>
            </a:solidFill>
            <a:effectLst/>
            <a:latin typeface="Arial" charset="0"/>
            <a:cs typeface="Times New Roman" pitchFamily="18" charset="0"/>
          </a:defRPr>
        </a:defPPr>
      </a:lstStyle>
    </a:lnDef>
  </a:objectDefaults>
  <a:extraClrSchemeLst>
    <a:extraClrScheme>
      <a:clrScheme name="Global Sourcing KickoffSection 4-Project Approach v5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lobal Sourcing KickoffSection 4-Project Approach v5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lobal Sourcing KickoffSection 4-Project Approach v5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lobal Sourcing KickoffSection 4-Project Approach v5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lobal Sourcing KickoffSection 4-Project Approach v5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lobal Sourcing KickoffSection 4-Project Approach v5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8">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7953</TotalTime>
  <Pages>8</Pages>
  <Words>9910</Words>
  <Application>Microsoft Office PowerPoint</Application>
  <PresentationFormat>Custom</PresentationFormat>
  <Paragraphs>1456</Paragraphs>
  <Slides>72</Slides>
  <Notes>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72</vt:i4>
      </vt:variant>
    </vt:vector>
  </HeadingPairs>
  <TitlesOfParts>
    <vt:vector size="84" baseType="lpstr">
      <vt:lpstr>Arial Unicode MS</vt:lpstr>
      <vt:lpstr>Arial</vt:lpstr>
      <vt:lpstr>Arial (Body)</vt:lpstr>
      <vt:lpstr>Arial Body</vt:lpstr>
      <vt:lpstr>Cambria Math</vt:lpstr>
      <vt:lpstr>Courier New</vt:lpstr>
      <vt:lpstr>Symbol</vt:lpstr>
      <vt:lpstr>Times New Roman</vt:lpstr>
      <vt:lpstr>Webdings</vt:lpstr>
      <vt:lpstr>Wingdings</vt:lpstr>
      <vt:lpstr>blank</vt:lpstr>
      <vt:lpstr>Packager Shell Object</vt:lpstr>
      <vt:lpstr>Predictive Modeling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vt:lpstr>
      <vt:lpstr>Time Series forecasting</vt:lpstr>
      <vt:lpstr>Regression Modeling</vt:lpstr>
      <vt:lpstr>Regression Modeling</vt:lpstr>
      <vt:lpstr>Regression Modeling</vt:lpstr>
      <vt:lpstr>Regression Modeling</vt:lpstr>
      <vt:lpstr>Decision tree based modeling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Modeling</dc:title>
  <dc:creator>Mohd Zameer Abbas</dc:creator>
  <cp:lastModifiedBy>Mohd Zameer Abbas</cp:lastModifiedBy>
  <cp:revision>411</cp:revision>
  <cp:lastPrinted>2001-09-28T15:01:44Z</cp:lastPrinted>
  <dcterms:created xsi:type="dcterms:W3CDTF">2018-07-03T11:41:11Z</dcterms:created>
  <dcterms:modified xsi:type="dcterms:W3CDTF">2018-07-26T14:26:02Z</dcterms:modified>
</cp:coreProperties>
</file>