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06" r:id="rId4"/>
  </p:sldMasterIdLst>
  <p:notesMasterIdLst>
    <p:notesMasterId r:id="rId88"/>
  </p:notesMasterIdLst>
  <p:sldIdLst>
    <p:sldId id="295" r:id="rId5"/>
    <p:sldId id="256" r:id="rId6"/>
    <p:sldId id="321" r:id="rId7"/>
    <p:sldId id="288" r:id="rId8"/>
    <p:sldId id="291" r:id="rId9"/>
    <p:sldId id="290" r:id="rId10"/>
    <p:sldId id="292" r:id="rId11"/>
    <p:sldId id="296" r:id="rId12"/>
    <p:sldId id="297" r:id="rId13"/>
    <p:sldId id="298" r:id="rId14"/>
    <p:sldId id="299" r:id="rId15"/>
    <p:sldId id="300" r:id="rId16"/>
    <p:sldId id="301" r:id="rId17"/>
    <p:sldId id="302" r:id="rId18"/>
    <p:sldId id="303" r:id="rId19"/>
    <p:sldId id="308" r:id="rId20"/>
    <p:sldId id="309" r:id="rId21"/>
    <p:sldId id="310" r:id="rId22"/>
    <p:sldId id="311" r:id="rId23"/>
    <p:sldId id="312" r:id="rId24"/>
    <p:sldId id="313" r:id="rId25"/>
    <p:sldId id="293" r:id="rId26"/>
    <p:sldId id="294" r:id="rId27"/>
    <p:sldId id="318" r:id="rId28"/>
    <p:sldId id="314" r:id="rId29"/>
    <p:sldId id="315" r:id="rId30"/>
    <p:sldId id="316" r:id="rId31"/>
    <p:sldId id="317" r:id="rId32"/>
    <p:sldId id="319" r:id="rId33"/>
    <p:sldId id="322" r:id="rId34"/>
    <p:sldId id="320" r:id="rId35"/>
    <p:sldId id="323" r:id="rId36"/>
    <p:sldId id="332" r:id="rId37"/>
    <p:sldId id="331" r:id="rId38"/>
    <p:sldId id="324" r:id="rId39"/>
    <p:sldId id="325" r:id="rId40"/>
    <p:sldId id="326" r:id="rId41"/>
    <p:sldId id="327" r:id="rId42"/>
    <p:sldId id="328" r:id="rId43"/>
    <p:sldId id="329" r:id="rId44"/>
    <p:sldId id="330" r:id="rId45"/>
    <p:sldId id="333" r:id="rId46"/>
    <p:sldId id="335" r:id="rId47"/>
    <p:sldId id="336" r:id="rId48"/>
    <p:sldId id="337" r:id="rId49"/>
    <p:sldId id="338" r:id="rId50"/>
    <p:sldId id="339" r:id="rId51"/>
    <p:sldId id="334"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9" r:id="rId65"/>
    <p:sldId id="352" r:id="rId66"/>
    <p:sldId id="353" r:id="rId67"/>
    <p:sldId id="354" r:id="rId68"/>
    <p:sldId id="355" r:id="rId69"/>
    <p:sldId id="356" r:id="rId70"/>
    <p:sldId id="357" r:id="rId71"/>
    <p:sldId id="358" r:id="rId72"/>
    <p:sldId id="360" r:id="rId73"/>
    <p:sldId id="361" r:id="rId74"/>
    <p:sldId id="362" r:id="rId75"/>
    <p:sldId id="363" r:id="rId76"/>
    <p:sldId id="364" r:id="rId77"/>
    <p:sldId id="365" r:id="rId78"/>
    <p:sldId id="366" r:id="rId79"/>
    <p:sldId id="367" r:id="rId80"/>
    <p:sldId id="368" r:id="rId81"/>
    <p:sldId id="369" r:id="rId82"/>
    <p:sldId id="370" r:id="rId83"/>
    <p:sldId id="371" r:id="rId84"/>
    <p:sldId id="372" r:id="rId85"/>
    <p:sldId id="373" r:id="rId86"/>
    <p:sldId id="289" r:id="rId87"/>
  </p:sldIdLst>
  <p:sldSz cx="12192000" cy="6858000"/>
  <p:notesSz cx="6858000" cy="9144000"/>
  <p:embeddedFontLst>
    <p:embeddedFont>
      <p:font typeface="Mars Centra" panose="020B0604020202020204" charset="0"/>
      <p:regular r:id="rId89"/>
      <p:bold r:id="rId90"/>
    </p:embeddedFont>
    <p:embeddedFont>
      <p:font typeface="Mars Centra Extrabold" panose="020B0604020202020204" charset="0"/>
      <p:bold r:id="rId9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80" userDrawn="1">
          <p15:clr>
            <a:srgbClr val="A4A3A4"/>
          </p15:clr>
        </p15:guide>
        <p15:guide id="2" orient="horz" pos="3360" userDrawn="1">
          <p15:clr>
            <a:srgbClr val="A4A3A4"/>
          </p15:clr>
        </p15:guide>
        <p15:guide id="3"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DB77"/>
    <a:srgbClr val="0000A0"/>
    <a:srgbClr val="009EEB"/>
    <a:srgbClr val="990D67"/>
    <a:srgbClr val="DAAD0E"/>
    <a:srgbClr val="1A1AAA"/>
    <a:srgbClr val="000088"/>
    <a:srgbClr val="FCCF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30" autoAdjust="0"/>
    <p:restoredTop sz="94660"/>
  </p:normalViewPr>
  <p:slideViewPr>
    <p:cSldViewPr snapToGrid="0" snapToObjects="1" showGuides="1">
      <p:cViewPr varScale="1">
        <p:scale>
          <a:sx n="87" d="100"/>
          <a:sy n="87" d="100"/>
        </p:scale>
        <p:origin x="840" y="78"/>
      </p:cViewPr>
      <p:guideLst>
        <p:guide orient="horz" pos="3480"/>
        <p:guide orient="horz" pos="3360"/>
        <p:guide pos="37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font" Target="fonts/font1.fntdata"/><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font" Target="fonts/font2.fntdata"/><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rs Centra" pitchFamily="2"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rs Centra" pitchFamily="2" charset="0"/>
              </a:defRPr>
            </a:lvl1pPr>
          </a:lstStyle>
          <a:p>
            <a:fld id="{4E0D77EA-DDF1-45AF-AEFD-147332FA652D}" type="datetimeFigureOut">
              <a:rPr lang="en-GB" smtClean="0"/>
              <a:pPr/>
              <a:t>17/07/2019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rs Centra" pitchFamily="2"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rs Centra" pitchFamily="2" charset="0"/>
              </a:defRPr>
            </a:lvl1pPr>
          </a:lstStyle>
          <a:p>
            <a:fld id="{91CAFCC6-A8F5-4750-8A74-8D34184DBA22}" type="slidenum">
              <a:rPr lang="en-GB" smtClean="0"/>
              <a:pPr/>
              <a:t>‹#›</a:t>
            </a:fld>
            <a:endParaRPr lang="en-GB" dirty="0"/>
          </a:p>
        </p:txBody>
      </p:sp>
    </p:spTree>
    <p:extLst>
      <p:ext uri="{BB962C8B-B14F-4D97-AF65-F5344CB8AC3E}">
        <p14:creationId xmlns:p14="http://schemas.microsoft.com/office/powerpoint/2010/main" val="2452045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rs Centra" pitchFamily="2" charset="0"/>
        <a:ea typeface="+mn-ea"/>
        <a:cs typeface="+mn-cs"/>
      </a:defRPr>
    </a:lvl1pPr>
    <a:lvl2pPr marL="457200" algn="l" defTabSz="914400" rtl="0" eaLnBrk="1" latinLnBrk="0" hangingPunct="1">
      <a:defRPr sz="1200" kern="1200">
        <a:solidFill>
          <a:schemeClr val="tx1"/>
        </a:solidFill>
        <a:latin typeface="Mars Centra" pitchFamily="2" charset="0"/>
        <a:ea typeface="+mn-ea"/>
        <a:cs typeface="+mn-cs"/>
      </a:defRPr>
    </a:lvl2pPr>
    <a:lvl3pPr marL="914400" algn="l" defTabSz="914400" rtl="0" eaLnBrk="1" latinLnBrk="0" hangingPunct="1">
      <a:defRPr sz="1200" kern="1200">
        <a:solidFill>
          <a:schemeClr val="tx1"/>
        </a:solidFill>
        <a:latin typeface="Mars Centra" pitchFamily="2" charset="0"/>
        <a:ea typeface="+mn-ea"/>
        <a:cs typeface="+mn-cs"/>
      </a:defRPr>
    </a:lvl3pPr>
    <a:lvl4pPr marL="1371600" algn="l" defTabSz="914400" rtl="0" eaLnBrk="1" latinLnBrk="0" hangingPunct="1">
      <a:defRPr sz="1200" kern="1200">
        <a:solidFill>
          <a:schemeClr val="tx1"/>
        </a:solidFill>
        <a:latin typeface="Mars Centra" pitchFamily="2" charset="0"/>
        <a:ea typeface="+mn-ea"/>
        <a:cs typeface="+mn-cs"/>
      </a:defRPr>
    </a:lvl4pPr>
    <a:lvl5pPr marL="1828800" algn="l" defTabSz="914400" rtl="0" eaLnBrk="1" latinLnBrk="0" hangingPunct="1">
      <a:defRPr sz="1200" kern="1200">
        <a:solidFill>
          <a:schemeClr val="tx1"/>
        </a:solidFill>
        <a:latin typeface="Mars Centra"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1</a:t>
            </a:fld>
            <a:endParaRPr lang="en-GB"/>
          </a:p>
        </p:txBody>
      </p:sp>
    </p:spTree>
    <p:extLst>
      <p:ext uri="{BB962C8B-B14F-4D97-AF65-F5344CB8AC3E}">
        <p14:creationId xmlns:p14="http://schemas.microsoft.com/office/powerpoint/2010/main" val="950924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24</a:t>
            </a:fld>
            <a:endParaRPr lang="en-GB"/>
          </a:p>
        </p:txBody>
      </p:sp>
    </p:spTree>
    <p:extLst>
      <p:ext uri="{BB962C8B-B14F-4D97-AF65-F5344CB8AC3E}">
        <p14:creationId xmlns:p14="http://schemas.microsoft.com/office/powerpoint/2010/main" val="2472673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25</a:t>
            </a:fld>
            <a:endParaRPr lang="en-GB"/>
          </a:p>
        </p:txBody>
      </p:sp>
    </p:spTree>
    <p:extLst>
      <p:ext uri="{BB962C8B-B14F-4D97-AF65-F5344CB8AC3E}">
        <p14:creationId xmlns:p14="http://schemas.microsoft.com/office/powerpoint/2010/main" val="3818813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27</a:t>
            </a:fld>
            <a:endParaRPr lang="en-GB"/>
          </a:p>
        </p:txBody>
      </p:sp>
    </p:spTree>
    <p:extLst>
      <p:ext uri="{BB962C8B-B14F-4D97-AF65-F5344CB8AC3E}">
        <p14:creationId xmlns:p14="http://schemas.microsoft.com/office/powerpoint/2010/main" val="2267311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29</a:t>
            </a:fld>
            <a:endParaRPr lang="en-GB"/>
          </a:p>
        </p:txBody>
      </p:sp>
    </p:spTree>
    <p:extLst>
      <p:ext uri="{BB962C8B-B14F-4D97-AF65-F5344CB8AC3E}">
        <p14:creationId xmlns:p14="http://schemas.microsoft.com/office/powerpoint/2010/main" val="3019189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33</a:t>
            </a:fld>
            <a:endParaRPr lang="en-GB"/>
          </a:p>
        </p:txBody>
      </p:sp>
    </p:spTree>
    <p:extLst>
      <p:ext uri="{BB962C8B-B14F-4D97-AF65-F5344CB8AC3E}">
        <p14:creationId xmlns:p14="http://schemas.microsoft.com/office/powerpoint/2010/main" val="3403275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35</a:t>
            </a:fld>
            <a:endParaRPr lang="en-GB"/>
          </a:p>
        </p:txBody>
      </p:sp>
    </p:spTree>
    <p:extLst>
      <p:ext uri="{BB962C8B-B14F-4D97-AF65-F5344CB8AC3E}">
        <p14:creationId xmlns:p14="http://schemas.microsoft.com/office/powerpoint/2010/main" val="2025508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36</a:t>
            </a:fld>
            <a:endParaRPr lang="en-GB"/>
          </a:p>
        </p:txBody>
      </p:sp>
    </p:spTree>
    <p:extLst>
      <p:ext uri="{BB962C8B-B14F-4D97-AF65-F5344CB8AC3E}">
        <p14:creationId xmlns:p14="http://schemas.microsoft.com/office/powerpoint/2010/main" val="2091358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38</a:t>
            </a:fld>
            <a:endParaRPr lang="en-GB"/>
          </a:p>
        </p:txBody>
      </p:sp>
    </p:spTree>
    <p:extLst>
      <p:ext uri="{BB962C8B-B14F-4D97-AF65-F5344CB8AC3E}">
        <p14:creationId xmlns:p14="http://schemas.microsoft.com/office/powerpoint/2010/main" val="3842920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40</a:t>
            </a:fld>
            <a:endParaRPr lang="en-GB"/>
          </a:p>
        </p:txBody>
      </p:sp>
    </p:spTree>
    <p:extLst>
      <p:ext uri="{BB962C8B-B14F-4D97-AF65-F5344CB8AC3E}">
        <p14:creationId xmlns:p14="http://schemas.microsoft.com/office/powerpoint/2010/main" val="2970525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42</a:t>
            </a:fld>
            <a:endParaRPr lang="en-GB"/>
          </a:p>
        </p:txBody>
      </p:sp>
    </p:spTree>
    <p:extLst>
      <p:ext uri="{BB962C8B-B14F-4D97-AF65-F5344CB8AC3E}">
        <p14:creationId xmlns:p14="http://schemas.microsoft.com/office/powerpoint/2010/main" val="35380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2</a:t>
            </a:fld>
            <a:endParaRPr lang="en-GB"/>
          </a:p>
        </p:txBody>
      </p:sp>
    </p:spTree>
    <p:extLst>
      <p:ext uri="{BB962C8B-B14F-4D97-AF65-F5344CB8AC3E}">
        <p14:creationId xmlns:p14="http://schemas.microsoft.com/office/powerpoint/2010/main" val="92706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43</a:t>
            </a:fld>
            <a:endParaRPr lang="en-GB"/>
          </a:p>
        </p:txBody>
      </p:sp>
    </p:spTree>
    <p:extLst>
      <p:ext uri="{BB962C8B-B14F-4D97-AF65-F5344CB8AC3E}">
        <p14:creationId xmlns:p14="http://schemas.microsoft.com/office/powerpoint/2010/main" val="2006615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45</a:t>
            </a:fld>
            <a:endParaRPr lang="en-GB"/>
          </a:p>
        </p:txBody>
      </p:sp>
    </p:spTree>
    <p:extLst>
      <p:ext uri="{BB962C8B-B14F-4D97-AF65-F5344CB8AC3E}">
        <p14:creationId xmlns:p14="http://schemas.microsoft.com/office/powerpoint/2010/main" val="1197032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47</a:t>
            </a:fld>
            <a:endParaRPr lang="en-GB"/>
          </a:p>
        </p:txBody>
      </p:sp>
    </p:spTree>
    <p:extLst>
      <p:ext uri="{BB962C8B-B14F-4D97-AF65-F5344CB8AC3E}">
        <p14:creationId xmlns:p14="http://schemas.microsoft.com/office/powerpoint/2010/main" val="3541611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52</a:t>
            </a:fld>
            <a:endParaRPr lang="en-GB"/>
          </a:p>
        </p:txBody>
      </p:sp>
    </p:spTree>
    <p:extLst>
      <p:ext uri="{BB962C8B-B14F-4D97-AF65-F5344CB8AC3E}">
        <p14:creationId xmlns:p14="http://schemas.microsoft.com/office/powerpoint/2010/main" val="1809474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53</a:t>
            </a:fld>
            <a:endParaRPr lang="en-GB"/>
          </a:p>
        </p:txBody>
      </p:sp>
    </p:spTree>
    <p:extLst>
      <p:ext uri="{BB962C8B-B14F-4D97-AF65-F5344CB8AC3E}">
        <p14:creationId xmlns:p14="http://schemas.microsoft.com/office/powerpoint/2010/main" val="8831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55</a:t>
            </a:fld>
            <a:endParaRPr lang="en-GB"/>
          </a:p>
        </p:txBody>
      </p:sp>
    </p:spTree>
    <p:extLst>
      <p:ext uri="{BB962C8B-B14F-4D97-AF65-F5344CB8AC3E}">
        <p14:creationId xmlns:p14="http://schemas.microsoft.com/office/powerpoint/2010/main" val="2551198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57</a:t>
            </a:fld>
            <a:endParaRPr lang="en-GB"/>
          </a:p>
        </p:txBody>
      </p:sp>
    </p:spTree>
    <p:extLst>
      <p:ext uri="{BB962C8B-B14F-4D97-AF65-F5344CB8AC3E}">
        <p14:creationId xmlns:p14="http://schemas.microsoft.com/office/powerpoint/2010/main" val="4226348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60</a:t>
            </a:fld>
            <a:endParaRPr lang="en-GB"/>
          </a:p>
        </p:txBody>
      </p:sp>
    </p:spTree>
    <p:extLst>
      <p:ext uri="{BB962C8B-B14F-4D97-AF65-F5344CB8AC3E}">
        <p14:creationId xmlns:p14="http://schemas.microsoft.com/office/powerpoint/2010/main" val="3549314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61</a:t>
            </a:fld>
            <a:endParaRPr lang="en-GB"/>
          </a:p>
        </p:txBody>
      </p:sp>
    </p:spTree>
    <p:extLst>
      <p:ext uri="{BB962C8B-B14F-4D97-AF65-F5344CB8AC3E}">
        <p14:creationId xmlns:p14="http://schemas.microsoft.com/office/powerpoint/2010/main" val="968721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63</a:t>
            </a:fld>
            <a:endParaRPr lang="en-GB"/>
          </a:p>
        </p:txBody>
      </p:sp>
    </p:spTree>
    <p:extLst>
      <p:ext uri="{BB962C8B-B14F-4D97-AF65-F5344CB8AC3E}">
        <p14:creationId xmlns:p14="http://schemas.microsoft.com/office/powerpoint/2010/main" val="117371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3</a:t>
            </a:fld>
            <a:endParaRPr lang="en-GB"/>
          </a:p>
        </p:txBody>
      </p:sp>
    </p:spTree>
    <p:extLst>
      <p:ext uri="{BB962C8B-B14F-4D97-AF65-F5344CB8AC3E}">
        <p14:creationId xmlns:p14="http://schemas.microsoft.com/office/powerpoint/2010/main" val="3941386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65</a:t>
            </a:fld>
            <a:endParaRPr lang="en-GB"/>
          </a:p>
        </p:txBody>
      </p:sp>
    </p:spTree>
    <p:extLst>
      <p:ext uri="{BB962C8B-B14F-4D97-AF65-F5344CB8AC3E}">
        <p14:creationId xmlns:p14="http://schemas.microsoft.com/office/powerpoint/2010/main" val="29272831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68</a:t>
            </a:fld>
            <a:endParaRPr lang="en-GB"/>
          </a:p>
        </p:txBody>
      </p:sp>
    </p:spTree>
    <p:extLst>
      <p:ext uri="{BB962C8B-B14F-4D97-AF65-F5344CB8AC3E}">
        <p14:creationId xmlns:p14="http://schemas.microsoft.com/office/powerpoint/2010/main" val="1978822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69</a:t>
            </a:fld>
            <a:endParaRPr lang="en-GB"/>
          </a:p>
        </p:txBody>
      </p:sp>
    </p:spTree>
    <p:extLst>
      <p:ext uri="{BB962C8B-B14F-4D97-AF65-F5344CB8AC3E}">
        <p14:creationId xmlns:p14="http://schemas.microsoft.com/office/powerpoint/2010/main" val="1294041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71</a:t>
            </a:fld>
            <a:endParaRPr lang="en-GB"/>
          </a:p>
        </p:txBody>
      </p:sp>
    </p:spTree>
    <p:extLst>
      <p:ext uri="{BB962C8B-B14F-4D97-AF65-F5344CB8AC3E}">
        <p14:creationId xmlns:p14="http://schemas.microsoft.com/office/powerpoint/2010/main" val="2447851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73</a:t>
            </a:fld>
            <a:endParaRPr lang="en-GB"/>
          </a:p>
        </p:txBody>
      </p:sp>
    </p:spTree>
    <p:extLst>
      <p:ext uri="{BB962C8B-B14F-4D97-AF65-F5344CB8AC3E}">
        <p14:creationId xmlns:p14="http://schemas.microsoft.com/office/powerpoint/2010/main" val="28088158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76</a:t>
            </a:fld>
            <a:endParaRPr lang="en-GB"/>
          </a:p>
        </p:txBody>
      </p:sp>
    </p:spTree>
    <p:extLst>
      <p:ext uri="{BB962C8B-B14F-4D97-AF65-F5344CB8AC3E}">
        <p14:creationId xmlns:p14="http://schemas.microsoft.com/office/powerpoint/2010/main" val="25553201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83</a:t>
            </a:fld>
            <a:endParaRPr lang="en-GB"/>
          </a:p>
        </p:txBody>
      </p:sp>
    </p:spTree>
    <p:extLst>
      <p:ext uri="{BB962C8B-B14F-4D97-AF65-F5344CB8AC3E}">
        <p14:creationId xmlns:p14="http://schemas.microsoft.com/office/powerpoint/2010/main" val="1783337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5</a:t>
            </a:fld>
            <a:endParaRPr lang="en-GB"/>
          </a:p>
        </p:txBody>
      </p:sp>
    </p:spTree>
    <p:extLst>
      <p:ext uri="{BB962C8B-B14F-4D97-AF65-F5344CB8AC3E}">
        <p14:creationId xmlns:p14="http://schemas.microsoft.com/office/powerpoint/2010/main" val="226731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7</a:t>
            </a:fld>
            <a:endParaRPr lang="en-GB"/>
          </a:p>
        </p:txBody>
      </p:sp>
    </p:spTree>
    <p:extLst>
      <p:ext uri="{BB962C8B-B14F-4D97-AF65-F5344CB8AC3E}">
        <p14:creationId xmlns:p14="http://schemas.microsoft.com/office/powerpoint/2010/main" val="1713721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16</a:t>
            </a:fld>
            <a:endParaRPr lang="en-GB"/>
          </a:p>
        </p:txBody>
      </p:sp>
    </p:spTree>
    <p:extLst>
      <p:ext uri="{BB962C8B-B14F-4D97-AF65-F5344CB8AC3E}">
        <p14:creationId xmlns:p14="http://schemas.microsoft.com/office/powerpoint/2010/main" val="92706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17</a:t>
            </a:fld>
            <a:endParaRPr lang="en-GB"/>
          </a:p>
        </p:txBody>
      </p:sp>
    </p:spTree>
    <p:extLst>
      <p:ext uri="{BB962C8B-B14F-4D97-AF65-F5344CB8AC3E}">
        <p14:creationId xmlns:p14="http://schemas.microsoft.com/office/powerpoint/2010/main" val="381881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19</a:t>
            </a:fld>
            <a:endParaRPr lang="en-GB"/>
          </a:p>
        </p:txBody>
      </p:sp>
    </p:spTree>
    <p:extLst>
      <p:ext uri="{BB962C8B-B14F-4D97-AF65-F5344CB8AC3E}">
        <p14:creationId xmlns:p14="http://schemas.microsoft.com/office/powerpoint/2010/main" val="2267311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21</a:t>
            </a:fld>
            <a:endParaRPr lang="en-GB"/>
          </a:p>
        </p:txBody>
      </p:sp>
    </p:spTree>
    <p:extLst>
      <p:ext uri="{BB962C8B-B14F-4D97-AF65-F5344CB8AC3E}">
        <p14:creationId xmlns:p14="http://schemas.microsoft.com/office/powerpoint/2010/main" val="1713721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20" name="Rectangle 19"/>
          <p:cNvSpPr/>
          <p:nvPr userDrawn="1"/>
        </p:nvSpPr>
        <p:spPr>
          <a:xfrm>
            <a:off x="4850296" y="0"/>
            <a:ext cx="734170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5495402" y="1643271"/>
            <a:ext cx="5808702" cy="3614530"/>
          </a:xfrm>
        </p:spPr>
        <p:txBody>
          <a:bodyPr anchor="ctr" anchorCtr="0"/>
          <a:lstStyle>
            <a:lvl1pPr algn="l">
              <a:lnSpc>
                <a:spcPct val="83000"/>
              </a:lnSpc>
              <a:defRPr sz="6000" b="0">
                <a:solidFill>
                  <a:schemeClr val="accent2"/>
                </a:solidFill>
              </a:defRPr>
            </a:lvl1pPr>
          </a:lstStyle>
          <a:p>
            <a:r>
              <a:rPr lang="en-GB" dirty="0"/>
              <a:t>Presentation</a:t>
            </a:r>
            <a:br>
              <a:rPr lang="en-GB" dirty="0"/>
            </a:br>
            <a:r>
              <a:rPr lang="en-GB" dirty="0"/>
              <a:t>title goes here</a:t>
            </a:r>
            <a:br>
              <a:rPr lang="en-GB" dirty="0"/>
            </a:br>
            <a:r>
              <a:rPr lang="en-GB" dirty="0"/>
              <a:t>across three or</a:t>
            </a:r>
            <a:br>
              <a:rPr lang="en-GB" dirty="0"/>
            </a:br>
            <a:r>
              <a:rPr lang="en-GB" dirty="0"/>
              <a:t>four lines</a:t>
            </a:r>
          </a:p>
        </p:txBody>
      </p:sp>
      <p:sp>
        <p:nvSpPr>
          <p:cNvPr id="13" name="Subtitle 2"/>
          <p:cNvSpPr>
            <a:spLocks noGrp="1"/>
          </p:cNvSpPr>
          <p:nvPr>
            <p:ph type="subTitle" idx="1" hasCustomPrompt="1"/>
          </p:nvPr>
        </p:nvSpPr>
        <p:spPr>
          <a:xfrm>
            <a:off x="407988" y="3893587"/>
            <a:ext cx="3633925" cy="2764388"/>
          </a:xfrm>
        </p:spPr>
        <p:txBody>
          <a:bodyPr anchor="b" anchorCtr="0"/>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25 May 2019</a:t>
            </a:r>
            <a:endParaRPr lang="en-GB" dirty="0"/>
          </a:p>
        </p:txBody>
      </p:sp>
      <p:pic>
        <p:nvPicPr>
          <p:cNvPr id="45" name="Picture 44"/>
          <p:cNvPicPr>
            <a:picLocks noChangeAspect="1"/>
          </p:cNvPicPr>
          <p:nvPr userDrawn="1"/>
        </p:nvPicPr>
        <p:blipFill rotWithShape="1">
          <a:blip r:embed="rId2" cstate="print">
            <a:extLst>
              <a:ext uri="{28A0092B-C50C-407E-A947-70E740481C1C}">
                <a14:useLocalDpi xmlns:a14="http://schemas.microsoft.com/office/drawing/2010/main" val="0"/>
              </a:ext>
            </a:extLst>
          </a:blip>
          <a:srcRect r="61735" b="51677"/>
          <a:stretch/>
        </p:blipFill>
        <p:spPr>
          <a:xfrm>
            <a:off x="397796" y="319351"/>
            <a:ext cx="964279" cy="274374"/>
          </a:xfrm>
          <a:prstGeom prst="rect">
            <a:avLst/>
          </a:prstGeom>
        </p:spPr>
      </p:pic>
      <p:sp>
        <p:nvSpPr>
          <p:cNvPr id="4" name="Date Placeholder 3"/>
          <p:cNvSpPr>
            <a:spLocks noGrp="1"/>
          </p:cNvSpPr>
          <p:nvPr>
            <p:ph type="dt" sz="half" idx="10"/>
          </p:nvPr>
        </p:nvSpPr>
        <p:spPr>
          <a:xfrm>
            <a:off x="5497200" y="6569087"/>
            <a:ext cx="4248000" cy="144000"/>
          </a:xfrm>
        </p:spPr>
        <p:txBody>
          <a:bodyPr/>
          <a:lstStyle>
            <a:lvl1pPr>
              <a:defRPr>
                <a:solidFill>
                  <a:schemeClr val="bg2"/>
                </a:solidFill>
              </a:defRPr>
            </a:lvl1pPr>
          </a:lstStyle>
          <a:p>
            <a:r>
              <a:rPr lang="en-US"/>
              <a:t>Copyright © 2019 Mars Wrigley Confectionery — Confidential</a:t>
            </a:r>
            <a:endParaRPr lang="en-US" dirty="0"/>
          </a:p>
        </p:txBody>
      </p:sp>
    </p:spTree>
    <p:extLst>
      <p:ext uri="{BB962C8B-B14F-4D97-AF65-F5344CB8AC3E}">
        <p14:creationId xmlns:p14="http://schemas.microsoft.com/office/powerpoint/2010/main" val="17507166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2 images">
    <p:bg>
      <p:bgRef idx="1001">
        <a:schemeClr val="bg1"/>
      </p:bgRef>
    </p:bg>
    <p:spTree>
      <p:nvGrpSpPr>
        <p:cNvPr id="1" name=""/>
        <p:cNvGrpSpPr/>
        <p:nvPr/>
      </p:nvGrpSpPr>
      <p:grpSpPr>
        <a:xfrm>
          <a:off x="0" y="0"/>
          <a:ext cx="0" cy="0"/>
          <a:chOff x="0" y="0"/>
          <a:chExt cx="0" cy="0"/>
        </a:xfrm>
      </p:grpSpPr>
      <p:sp>
        <p:nvSpPr>
          <p:cNvPr id="68" name="Picture Placeholder 67"/>
          <p:cNvSpPr>
            <a:spLocks noGrp="1"/>
          </p:cNvSpPr>
          <p:nvPr>
            <p:ph type="pic" sz="quarter" idx="17"/>
          </p:nvPr>
        </p:nvSpPr>
        <p:spPr>
          <a:xfrm>
            <a:off x="6097200" y="0"/>
            <a:ext cx="6094800" cy="3430800"/>
          </a:xfrm>
          <a:solidFill>
            <a:schemeClr val="bg1">
              <a:lumMod val="95000"/>
            </a:schemeClr>
          </a:solidFill>
        </p:spPr>
        <p:txBody>
          <a:bodyPr/>
          <a:lstStyle/>
          <a:p>
            <a:endParaRPr lang="en-GB"/>
          </a:p>
        </p:txBody>
      </p:sp>
      <p:sp>
        <p:nvSpPr>
          <p:cNvPr id="7" name="Picture Placeholder 67"/>
          <p:cNvSpPr>
            <a:spLocks noGrp="1"/>
          </p:cNvSpPr>
          <p:nvPr>
            <p:ph type="pic" sz="quarter" idx="18"/>
          </p:nvPr>
        </p:nvSpPr>
        <p:spPr>
          <a:xfrm>
            <a:off x="6097200" y="3427200"/>
            <a:ext cx="6094800" cy="3430800"/>
          </a:xfrm>
          <a:solidFill>
            <a:schemeClr val="bg1">
              <a:lumMod val="95000"/>
            </a:schemeClr>
          </a:solidFill>
        </p:spPr>
        <p:txBody>
          <a:bodyPr/>
          <a:lstStyle/>
          <a:p>
            <a:endParaRPr lang="en-GB"/>
          </a:p>
        </p:txBody>
      </p:sp>
      <p:sp>
        <p:nvSpPr>
          <p:cNvPr id="8" name="Title 1"/>
          <p:cNvSpPr>
            <a:spLocks noGrp="1"/>
          </p:cNvSpPr>
          <p:nvPr>
            <p:ph type="ctrTitle" hasCustomPrompt="1"/>
          </p:nvPr>
        </p:nvSpPr>
        <p:spPr>
          <a:xfrm>
            <a:off x="407989" y="1886501"/>
            <a:ext cx="5396463" cy="3560141"/>
          </a:xfrm>
        </p:spPr>
        <p:txBody>
          <a:bodyPr anchor="t" anchorCtr="0"/>
          <a:lstStyle>
            <a:lvl1pPr algn="l">
              <a:lnSpc>
                <a:spcPct val="100000"/>
              </a:lnSpc>
              <a:defRPr sz="4000" b="0">
                <a:solidFill>
                  <a:schemeClr val="tx2"/>
                </a:solidFill>
              </a:defRPr>
            </a:lvl1pPr>
          </a:lstStyle>
          <a:p>
            <a:r>
              <a:rPr lang="en-GB" dirty="0"/>
              <a:t>Section title goes here across three or four lines if needed</a:t>
            </a:r>
          </a:p>
        </p:txBody>
      </p:sp>
      <p:sp>
        <p:nvSpPr>
          <p:cNvPr id="2" name="Date Placeholder 1"/>
          <p:cNvSpPr>
            <a:spLocks noGrp="1"/>
          </p:cNvSpPr>
          <p:nvPr>
            <p:ph type="dt" sz="half" idx="19"/>
          </p:nvPr>
        </p:nvSpPr>
        <p:spPr>
          <a:xfrm>
            <a:off x="6516000" y="6563021"/>
            <a:ext cx="3600000" cy="180000"/>
          </a:xfrm>
          <a:prstGeom prst="rect">
            <a:avLst/>
          </a:prstGeom>
        </p:spPr>
        <p:txBody>
          <a:bodyPr/>
          <a:lstStyle>
            <a:lvl1pPr>
              <a:defRPr>
                <a:solidFill>
                  <a:schemeClr val="bg1"/>
                </a:solidFill>
              </a:defRPr>
            </a:lvl1pPr>
          </a:lstStyle>
          <a:p>
            <a:pPr algn="l"/>
            <a:r>
              <a:rPr lang="en-US"/>
              <a:t>Copyright © 2019 Mars Wrigley Confectionery — Confidential</a:t>
            </a:r>
            <a:endParaRPr lang="en-GB" dirty="0"/>
          </a:p>
        </p:txBody>
      </p:sp>
      <p:sp>
        <p:nvSpPr>
          <p:cNvPr id="6" name="Slide Number Placeholder 5"/>
          <p:cNvSpPr>
            <a:spLocks noGrp="1"/>
          </p:cNvSpPr>
          <p:nvPr>
            <p:ph type="sldNum" sz="quarter" idx="20"/>
          </p:nvPr>
        </p:nvSpPr>
        <p:spPr>
          <a:xfrm>
            <a:off x="11017250" y="6563021"/>
            <a:ext cx="766763" cy="180000"/>
          </a:xfrm>
          <a:prstGeom prst="rect">
            <a:avLst/>
          </a:prstGeom>
        </p:spPr>
        <p:txBody>
          <a:bodyPr/>
          <a:lstStyle>
            <a:lvl1pPr>
              <a:defRPr>
                <a:solidFill>
                  <a:schemeClr val="bg1"/>
                </a:solidFill>
              </a:defRPr>
            </a:lvl1p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112018118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Introductio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7" name="Content Placeholder 2"/>
          <p:cNvSpPr>
            <a:spLocks noGrp="1"/>
          </p:cNvSpPr>
          <p:nvPr>
            <p:ph idx="1"/>
          </p:nvPr>
        </p:nvSpPr>
        <p:spPr>
          <a:xfrm>
            <a:off x="407989" y="1423988"/>
            <a:ext cx="7626349" cy="4473575"/>
          </a:xfrm>
        </p:spPr>
        <p:txBody>
          <a:bodyPr/>
          <a:lstStyle>
            <a:lvl1pPr marL="0" indent="0">
              <a:lnSpc>
                <a:spcPct val="100000"/>
              </a:lnSpc>
              <a:spcBef>
                <a:spcPts val="1200"/>
              </a:spcBef>
              <a:spcAft>
                <a:spcPts val="0"/>
              </a:spcAft>
              <a:buClr>
                <a:schemeClr val="tx2"/>
              </a:buClr>
              <a:buFont typeface="+mj-lt"/>
              <a:buNone/>
              <a:tabLst>
                <a:tab pos="10229850" algn="r"/>
              </a:tabLst>
              <a:defRPr sz="2500" b="0">
                <a:solidFill>
                  <a:schemeClr val="tx2"/>
                </a:solidFill>
                <a:latin typeface="+mn-lt"/>
              </a:defRPr>
            </a:lvl1pPr>
            <a:lvl2pPr marL="0" indent="0">
              <a:lnSpc>
                <a:spcPct val="100000"/>
              </a:lnSpc>
              <a:spcBef>
                <a:spcPts val="1200"/>
              </a:spcBef>
              <a:spcAft>
                <a:spcPts val="0"/>
              </a:spcAft>
              <a:buClr>
                <a:schemeClr val="tx2"/>
              </a:buClr>
              <a:buFont typeface="+mj-lt"/>
              <a:buNone/>
              <a:tabLst>
                <a:tab pos="10229850" algn="r"/>
              </a:tabLst>
              <a:defRPr sz="2500">
                <a:solidFill>
                  <a:schemeClr val="tx1"/>
                </a:solidFill>
                <a:latin typeface="+mn-lt"/>
              </a:defRPr>
            </a:lvl2pPr>
            <a:lvl3pPr marL="0" indent="0">
              <a:lnSpc>
                <a:spcPct val="100000"/>
              </a:lnSpc>
              <a:spcBef>
                <a:spcPts val="600"/>
              </a:spcBef>
              <a:buNone/>
              <a:tabLst>
                <a:tab pos="10229850" algn="r"/>
              </a:tabLst>
              <a:defRPr sz="2000">
                <a:solidFill>
                  <a:schemeClr val="tx2"/>
                </a:solidFill>
              </a:defRPr>
            </a:lvl3pPr>
            <a:lvl4pPr marL="0" indent="0">
              <a:lnSpc>
                <a:spcPct val="100000"/>
              </a:lnSpc>
              <a:spcBef>
                <a:spcPts val="600"/>
              </a:spcBef>
              <a:buNone/>
              <a:tabLst>
                <a:tab pos="10229850" algn="r"/>
              </a:tabLst>
              <a:defRPr sz="2000">
                <a:solidFill>
                  <a:schemeClr val="tx1"/>
                </a:solidFill>
              </a:defRPr>
            </a:lvl4pPr>
            <a:lvl5pPr marL="0" indent="0">
              <a:lnSpc>
                <a:spcPct val="100000"/>
              </a:lnSpc>
              <a:spcBef>
                <a:spcPts val="600"/>
              </a:spcBef>
              <a:buNone/>
              <a:tabLst>
                <a:tab pos="10229850" algn="r"/>
              </a:tabLst>
              <a:defRPr sz="2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6516000" y="6563021"/>
            <a:ext cx="3600000" cy="180000"/>
          </a:xfrm>
          <a:prstGeom prst="rect">
            <a:avLst/>
          </a:prstGeom>
        </p:spPr>
        <p:txBody>
          <a:bodyPr/>
          <a:lstStyle>
            <a:lvl1pPr>
              <a:defRPr>
                <a:solidFill>
                  <a:schemeClr val="bg1"/>
                </a:solidFill>
              </a:defRPr>
            </a:lvl1pPr>
          </a:lstStyle>
          <a:p>
            <a:pPr algn="l"/>
            <a:r>
              <a:rPr lang="en-US"/>
              <a:t>Copyright © 2019 Mars Wrigley Confectionery — Confidential</a:t>
            </a:r>
            <a:endParaRPr lang="en-GB" dirty="0"/>
          </a:p>
        </p:txBody>
      </p:sp>
      <p:sp>
        <p:nvSpPr>
          <p:cNvPr id="5" name="Slide Number Placeholder 4"/>
          <p:cNvSpPr>
            <a:spLocks noGrp="1"/>
          </p:cNvSpPr>
          <p:nvPr>
            <p:ph type="sldNum" sz="quarter" idx="11"/>
          </p:nvPr>
        </p:nvSpPr>
        <p:spPr>
          <a:xfrm>
            <a:off x="11017250" y="6563021"/>
            <a:ext cx="766763" cy="180000"/>
          </a:xfrm>
          <a:prstGeom prst="rect">
            <a:avLst/>
          </a:prstGeom>
        </p:spPr>
        <p:txBody>
          <a:bodyPr/>
          <a:lstStyle>
            <a:lvl1pPr>
              <a:defRPr>
                <a:solidFill>
                  <a:schemeClr val="bg1"/>
                </a:solidFill>
              </a:defRPr>
            </a:lvl1pPr>
          </a:lstStyle>
          <a:p>
            <a:fld id="{9C3ACAB3-CA36-4966-8A1D-076772D39D8D}" type="slidenum">
              <a:rPr lang="en-GB" smtClean="0"/>
              <a:pPr/>
              <a:t>‹#›</a:t>
            </a:fld>
            <a:endParaRPr lang="en-GB" dirty="0"/>
          </a:p>
        </p:txBody>
      </p:sp>
      <p:pic>
        <p:nvPicPr>
          <p:cNvPr id="29" name="Picture 28"/>
          <p:cNvPicPr>
            <a:picLocks noChangeAspect="1"/>
          </p:cNvPicPr>
          <p:nvPr userDrawn="1"/>
        </p:nvPicPr>
        <p:blipFill rotWithShape="1">
          <a:blip r:embed="rId2" cstate="print">
            <a:extLst>
              <a:ext uri="{28A0092B-C50C-407E-A947-70E740481C1C}">
                <a14:useLocalDpi xmlns:a14="http://schemas.microsoft.com/office/drawing/2010/main" val="0"/>
              </a:ext>
            </a:extLst>
          </a:blip>
          <a:srcRect l="-3442" t="-6969" r="63225" b="46641"/>
          <a:stretch/>
        </p:blipFill>
        <p:spPr>
          <a:xfrm>
            <a:off x="405609" y="6294889"/>
            <a:ext cx="718111" cy="242711"/>
          </a:xfrm>
          <a:prstGeom prst="rect">
            <a:avLst/>
          </a:prstGeom>
        </p:spPr>
      </p:pic>
    </p:spTree>
    <p:extLst>
      <p:ext uri="{BB962C8B-B14F-4D97-AF65-F5344CB8AC3E}">
        <p14:creationId xmlns:p14="http://schemas.microsoft.com/office/powerpoint/2010/main" val="60131661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troduction blu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7" name="Content Placeholder 2"/>
          <p:cNvSpPr>
            <a:spLocks noGrp="1"/>
          </p:cNvSpPr>
          <p:nvPr>
            <p:ph idx="1"/>
          </p:nvPr>
        </p:nvSpPr>
        <p:spPr>
          <a:xfrm>
            <a:off x="407989" y="1423988"/>
            <a:ext cx="7626349" cy="4473575"/>
          </a:xfrm>
        </p:spPr>
        <p:txBody>
          <a:bodyPr/>
          <a:lstStyle>
            <a:lvl1pPr marL="0" indent="0">
              <a:lnSpc>
                <a:spcPct val="100000"/>
              </a:lnSpc>
              <a:spcBef>
                <a:spcPts val="1200"/>
              </a:spcBef>
              <a:spcAft>
                <a:spcPts val="0"/>
              </a:spcAft>
              <a:buClr>
                <a:schemeClr val="tx2"/>
              </a:buClr>
              <a:buFont typeface="+mj-lt"/>
              <a:buNone/>
              <a:tabLst>
                <a:tab pos="10229850" algn="r"/>
              </a:tabLst>
              <a:defRPr sz="2500" b="0">
                <a:solidFill>
                  <a:schemeClr val="accent2"/>
                </a:solidFill>
                <a:latin typeface="+mn-lt"/>
              </a:defRPr>
            </a:lvl1pPr>
            <a:lvl2pPr marL="0" indent="0">
              <a:lnSpc>
                <a:spcPct val="100000"/>
              </a:lnSpc>
              <a:spcBef>
                <a:spcPts val="1200"/>
              </a:spcBef>
              <a:spcAft>
                <a:spcPts val="0"/>
              </a:spcAft>
              <a:buClr>
                <a:schemeClr val="tx2"/>
              </a:buClr>
              <a:buFont typeface="+mj-lt"/>
              <a:buNone/>
              <a:tabLst>
                <a:tab pos="10229850" algn="r"/>
              </a:tabLst>
              <a:defRPr sz="2500">
                <a:solidFill>
                  <a:schemeClr val="tx1"/>
                </a:solidFill>
                <a:latin typeface="+mn-lt"/>
              </a:defRPr>
            </a:lvl2pPr>
            <a:lvl3pPr marL="0" indent="0">
              <a:lnSpc>
                <a:spcPct val="100000"/>
              </a:lnSpc>
              <a:spcBef>
                <a:spcPts val="600"/>
              </a:spcBef>
              <a:buNone/>
              <a:tabLst>
                <a:tab pos="10229850" algn="r"/>
              </a:tabLst>
              <a:defRPr sz="2000">
                <a:solidFill>
                  <a:schemeClr val="accent2"/>
                </a:solidFill>
              </a:defRPr>
            </a:lvl3pPr>
            <a:lvl4pPr marL="0" indent="0">
              <a:lnSpc>
                <a:spcPct val="100000"/>
              </a:lnSpc>
              <a:spcBef>
                <a:spcPts val="600"/>
              </a:spcBef>
              <a:buNone/>
              <a:tabLst>
                <a:tab pos="10229850" algn="r"/>
              </a:tabLst>
              <a:defRPr sz="2000">
                <a:solidFill>
                  <a:schemeClr val="tx1"/>
                </a:solidFill>
              </a:defRPr>
            </a:lvl4pPr>
            <a:lvl5pPr marL="0" indent="0">
              <a:lnSpc>
                <a:spcPct val="100000"/>
              </a:lnSpc>
              <a:spcBef>
                <a:spcPts val="600"/>
              </a:spcBef>
              <a:buNone/>
              <a:tabLst>
                <a:tab pos="10229850" algn="r"/>
              </a:tabLst>
              <a:defRPr sz="2000">
                <a:solidFill>
                  <a:schemeClr val="accent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5" name="Slide Number Placeholder 4"/>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5609" y="6294888"/>
            <a:ext cx="1785598" cy="402323"/>
          </a:xfrm>
          <a:prstGeom prst="rect">
            <a:avLst/>
          </a:prstGeom>
        </p:spPr>
      </p:pic>
    </p:spTree>
    <p:extLst>
      <p:ext uri="{BB962C8B-B14F-4D97-AF65-F5344CB8AC3E}">
        <p14:creationId xmlns:p14="http://schemas.microsoft.com/office/powerpoint/2010/main" val="163694263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7" name="Content Placeholder 2"/>
          <p:cNvSpPr>
            <a:spLocks noGrp="1"/>
          </p:cNvSpPr>
          <p:nvPr>
            <p:ph idx="1"/>
          </p:nvPr>
        </p:nvSpPr>
        <p:spPr>
          <a:xfrm>
            <a:off x="407988" y="1293814"/>
            <a:ext cx="7564437" cy="4597402"/>
          </a:xfrm>
        </p:spPr>
        <p:txBody>
          <a:bodyPr/>
          <a:lstStyle>
            <a:lvl1pPr marL="0" indent="0">
              <a:lnSpc>
                <a:spcPct val="100000"/>
              </a:lnSpc>
              <a:spcBef>
                <a:spcPts val="1200"/>
              </a:spcBef>
              <a:spcAft>
                <a:spcPts val="0"/>
              </a:spcAft>
              <a:buClr>
                <a:schemeClr val="tx2"/>
              </a:buClr>
              <a:buFont typeface="+mj-lt"/>
              <a:buNone/>
              <a:tabLst>
                <a:tab pos="10229850" algn="r"/>
              </a:tabLst>
              <a:defRPr sz="2400" b="0">
                <a:solidFill>
                  <a:schemeClr val="tx1"/>
                </a:solidFill>
                <a:latin typeface="+mn-lt"/>
              </a:defRPr>
            </a:lvl1pPr>
            <a:lvl2pPr marL="247650" indent="-247650">
              <a:lnSpc>
                <a:spcPct val="100000"/>
              </a:lnSpc>
              <a:spcBef>
                <a:spcPts val="1200"/>
              </a:spcBef>
              <a:spcAft>
                <a:spcPts val="0"/>
              </a:spcAft>
              <a:buClr>
                <a:schemeClr val="tx2"/>
              </a:buClr>
              <a:buFont typeface="Arial" panose="020B0604020202020204" pitchFamily="34" charset="0"/>
              <a:buChar char="•"/>
              <a:tabLst>
                <a:tab pos="10229850" algn="r"/>
              </a:tabLst>
              <a:defRPr sz="2400">
                <a:solidFill>
                  <a:schemeClr val="tx1"/>
                </a:solidFill>
                <a:latin typeface="+mn-lt"/>
              </a:defRPr>
            </a:lvl2pPr>
            <a:lvl3pPr marL="490538" indent="-254000">
              <a:lnSpc>
                <a:spcPct val="100000"/>
              </a:lnSpc>
              <a:spcBef>
                <a:spcPts val="900"/>
              </a:spcBef>
              <a:spcAft>
                <a:spcPts val="0"/>
              </a:spcAft>
              <a:buClr>
                <a:schemeClr val="tx2"/>
              </a:buClr>
              <a:buFont typeface="Mars Centra" pitchFamily="2" charset="0"/>
              <a:buChar char="–"/>
              <a:tabLst>
                <a:tab pos="447675" algn="l"/>
                <a:tab pos="10229850" algn="r"/>
              </a:tabLst>
              <a:defRPr sz="2000">
                <a:solidFill>
                  <a:schemeClr val="tx1"/>
                </a:solidFill>
              </a:defRPr>
            </a:lvl3pPr>
            <a:lvl4pPr marL="693738" indent="-212725">
              <a:lnSpc>
                <a:spcPct val="100000"/>
              </a:lnSpc>
              <a:spcBef>
                <a:spcPts val="600"/>
              </a:spcBef>
              <a:spcAft>
                <a:spcPts val="0"/>
              </a:spcAft>
              <a:buClr>
                <a:schemeClr val="tx2"/>
              </a:buClr>
              <a:buFont typeface="Arial" panose="020B0604020202020204" pitchFamily="34" charset="0"/>
              <a:buChar char="•"/>
              <a:tabLst>
                <a:tab pos="10229850" algn="r"/>
              </a:tabLst>
              <a:defRPr sz="1800">
                <a:solidFill>
                  <a:schemeClr val="tx1"/>
                </a:solidFill>
              </a:defRPr>
            </a:lvl4pPr>
            <a:lvl5pPr marL="985838" indent="-268288">
              <a:lnSpc>
                <a:spcPct val="100000"/>
              </a:lnSpc>
              <a:spcBef>
                <a:spcPts val="400"/>
              </a:spcBef>
              <a:spcAft>
                <a:spcPts val="0"/>
              </a:spcAft>
              <a:buClr>
                <a:schemeClr val="tx2"/>
              </a:buClr>
              <a:buFont typeface="Mars Centra" pitchFamily="2" charset="0"/>
              <a:buChar char="–"/>
              <a:tabLst>
                <a:tab pos="10229850" algn="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5" name="Slide Number Placeholder 4"/>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3876037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Date Placeholder 3"/>
          <p:cNvSpPr>
            <a:spLocks noGrp="1"/>
          </p:cNvSpPr>
          <p:nvPr>
            <p:ph type="dt" sz="half" idx="10"/>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5" name="Slide Number Placeholder 4"/>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3161114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6" name="Slide Number Placeholder 5"/>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2894145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 narr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10" name="Content Placeholder 2"/>
          <p:cNvSpPr>
            <a:spLocks noGrp="1"/>
          </p:cNvSpPr>
          <p:nvPr>
            <p:ph idx="1"/>
          </p:nvPr>
        </p:nvSpPr>
        <p:spPr>
          <a:xfrm>
            <a:off x="407988" y="1293813"/>
            <a:ext cx="3375736" cy="4597400"/>
          </a:xfrm>
        </p:spPr>
        <p:txBody>
          <a:bodyPr numCol="1" spcCol="180000"/>
          <a:lstStyle>
            <a:lvl1pPr>
              <a:lnSpc>
                <a:spcPct val="110000"/>
              </a:lnSpc>
              <a:defRPr sz="1500"/>
            </a:lvl1pPr>
            <a:lvl2pPr>
              <a:lnSpc>
                <a:spcPct val="110000"/>
              </a:lnSpc>
              <a:defRPr sz="1500"/>
            </a:lvl2pPr>
            <a:lvl3pPr>
              <a:lnSpc>
                <a:spcPct val="110000"/>
              </a:lnSpc>
              <a:defRPr sz="1500"/>
            </a:lvl3pPr>
            <a:lvl4pPr>
              <a:lnSpc>
                <a:spcPct val="110000"/>
              </a:lnSpc>
              <a:defRPr sz="1500"/>
            </a:lvl4pPr>
            <a:lvl5pPr>
              <a:lnSpc>
                <a:spcPct val="110000"/>
              </a:lnSpc>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5" name="Slide Number Placeholder 4"/>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1856337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colour block">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solidFill>
                  <a:schemeClr val="accent2"/>
                </a:solidFill>
              </a:defRPr>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5"/>
          <p:cNvSpPr>
            <a:spLocks noGrp="1"/>
          </p:cNvSpPr>
          <p:nvPr>
            <p:ph type="dt" sz="half" idx="19"/>
          </p:nvPr>
        </p:nvSpPr>
        <p:spPr>
          <a:xfrm>
            <a:off x="6516000" y="6563021"/>
            <a:ext cx="3600000" cy="180000"/>
          </a:xfrm>
          <a:prstGeom prst="rect">
            <a:avLst/>
          </a:prstGeom>
        </p:spPr>
        <p:txBody>
          <a:bodyPr/>
          <a:lstStyle>
            <a:lvl1pPr>
              <a:defRPr>
                <a:solidFill>
                  <a:schemeClr val="bg1"/>
                </a:solidFill>
              </a:defRPr>
            </a:lvl1pPr>
          </a:lstStyle>
          <a:p>
            <a:pPr algn="l"/>
            <a:r>
              <a:rPr lang="en-US"/>
              <a:t>Copyright © 2019 Mars Wrigley Confectionery — Confidential</a:t>
            </a:r>
            <a:endParaRPr lang="en-GB" dirty="0"/>
          </a:p>
        </p:txBody>
      </p:sp>
      <p:sp>
        <p:nvSpPr>
          <p:cNvPr id="8" name="Slide Number Placeholder 7"/>
          <p:cNvSpPr>
            <a:spLocks noGrp="1"/>
          </p:cNvSpPr>
          <p:nvPr>
            <p:ph type="sldNum" sz="quarter" idx="20"/>
          </p:nvPr>
        </p:nvSpPr>
        <p:spPr>
          <a:xfrm>
            <a:off x="11017250" y="6563021"/>
            <a:ext cx="766763" cy="180000"/>
          </a:xfrm>
          <a:prstGeom prst="rect">
            <a:avLst/>
          </a:prstGeom>
        </p:spPr>
        <p:txBody>
          <a:bodyPr/>
          <a:lstStyle>
            <a:lvl1pPr>
              <a:defRPr>
                <a:solidFill>
                  <a:schemeClr val="bg1"/>
                </a:solidFill>
              </a:defRPr>
            </a:lvl1pPr>
          </a:lstStyle>
          <a:p>
            <a:fld id="{9C3ACAB3-CA36-4966-8A1D-076772D39D8D}" type="slidenum">
              <a:rPr lang="en-GB" smtClean="0"/>
              <a:pPr/>
              <a:t>‹#›</a:t>
            </a:fld>
            <a:endParaRPr lang="en-GB" dirty="0"/>
          </a:p>
        </p:txBody>
      </p:sp>
      <p:sp>
        <p:nvSpPr>
          <p:cNvPr id="9" name="Title 8"/>
          <p:cNvSpPr>
            <a:spLocks noGrp="1"/>
          </p:cNvSpPr>
          <p:nvPr>
            <p:ph type="title"/>
          </p:nvPr>
        </p:nvSpPr>
        <p:spPr>
          <a:xfrm>
            <a:off x="407989" y="320400"/>
            <a:ext cx="5366087" cy="864000"/>
          </a:xfrm>
        </p:spPr>
        <p:txBody>
          <a:bodyPr/>
          <a:lstStyle/>
          <a:p>
            <a:r>
              <a:rPr lang="en-US" dirty="0"/>
              <a:t>Click to edit Master title style</a:t>
            </a:r>
          </a:p>
        </p:txBody>
      </p:sp>
    </p:spTree>
    <p:extLst>
      <p:ext uri="{BB962C8B-B14F-4D97-AF65-F5344CB8AC3E}">
        <p14:creationId xmlns:p14="http://schemas.microsoft.com/office/powerpoint/2010/main" val="2315406329"/>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nd colour block re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solidFill>
                  <a:schemeClr val="accent3"/>
                </a:solidFill>
              </a:defRPr>
            </a:lvl1pPr>
            <a:lvl2pPr>
              <a:defRPr sz="2400"/>
            </a:lvl2pPr>
            <a:lvl3pPr>
              <a:buClr>
                <a:schemeClr val="accent3"/>
              </a:buCl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p:cNvSpPr>
            <a:spLocks noGrp="1"/>
          </p:cNvSpPr>
          <p:nvPr>
            <p:ph type="dt" sz="half" idx="19"/>
          </p:nvPr>
        </p:nvSpPr>
        <p:spPr>
          <a:xfrm>
            <a:off x="6516000" y="6563021"/>
            <a:ext cx="3600000" cy="180000"/>
          </a:xfrm>
          <a:prstGeom prst="rect">
            <a:avLst/>
          </a:prstGeom>
        </p:spPr>
        <p:txBody>
          <a:bodyPr/>
          <a:lstStyle>
            <a:lvl1pPr>
              <a:defRPr>
                <a:solidFill>
                  <a:schemeClr val="bg1"/>
                </a:solidFill>
              </a:defRPr>
            </a:lvl1pPr>
          </a:lstStyle>
          <a:p>
            <a:pPr algn="l"/>
            <a:r>
              <a:rPr lang="en-US"/>
              <a:t>Copyright © 2019 Mars Wrigley Confectionery — Confidential</a:t>
            </a:r>
            <a:endParaRPr lang="en-GB" dirty="0"/>
          </a:p>
        </p:txBody>
      </p:sp>
      <p:sp>
        <p:nvSpPr>
          <p:cNvPr id="8" name="Slide Number Placeholder 7"/>
          <p:cNvSpPr>
            <a:spLocks noGrp="1"/>
          </p:cNvSpPr>
          <p:nvPr>
            <p:ph type="sldNum" sz="quarter" idx="20"/>
          </p:nvPr>
        </p:nvSpPr>
        <p:spPr>
          <a:xfrm>
            <a:off x="11017250" y="6563021"/>
            <a:ext cx="766763" cy="180000"/>
          </a:xfrm>
          <a:prstGeom prst="rect">
            <a:avLst/>
          </a:prstGeom>
        </p:spPr>
        <p:txBody>
          <a:bodyPr/>
          <a:lstStyle>
            <a:lvl1pPr>
              <a:defRPr>
                <a:solidFill>
                  <a:schemeClr val="bg1"/>
                </a:solidFill>
              </a:defRPr>
            </a:lvl1pPr>
          </a:lstStyle>
          <a:p>
            <a:fld id="{9C3ACAB3-CA36-4966-8A1D-076772D39D8D}" type="slidenum">
              <a:rPr lang="en-GB" smtClean="0"/>
              <a:pPr/>
              <a:t>‹#›</a:t>
            </a:fld>
            <a:endParaRPr lang="en-GB" dirty="0"/>
          </a:p>
        </p:txBody>
      </p:sp>
      <p:sp>
        <p:nvSpPr>
          <p:cNvPr id="9" name="Title 8"/>
          <p:cNvSpPr>
            <a:spLocks noGrp="1"/>
          </p:cNvSpPr>
          <p:nvPr>
            <p:ph type="title"/>
          </p:nvPr>
        </p:nvSpPr>
        <p:spPr>
          <a:xfrm>
            <a:off x="407989" y="320400"/>
            <a:ext cx="5396910" cy="864000"/>
          </a:xfrm>
        </p:spPr>
        <p:txBody>
          <a:bodyPr/>
          <a:lstStyle/>
          <a:p>
            <a:r>
              <a:rPr lang="en-US" dirty="0"/>
              <a:t>Click to edit Master title style</a:t>
            </a:r>
          </a:p>
        </p:txBody>
      </p:sp>
    </p:spTree>
    <p:extLst>
      <p:ext uri="{BB962C8B-B14F-4D97-AF65-F5344CB8AC3E}">
        <p14:creationId xmlns:p14="http://schemas.microsoft.com/office/powerpoint/2010/main" val="1255352436"/>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and colour block re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p:cNvSpPr>
            <a:spLocks noGrp="1"/>
          </p:cNvSpPr>
          <p:nvPr>
            <p:ph type="dt" sz="half" idx="19"/>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8" name="Slide Number Placeholder 7"/>
          <p:cNvSpPr>
            <a:spLocks noGrp="1"/>
          </p:cNvSpPr>
          <p:nvPr>
            <p:ph type="sldNum" sz="quarter" idx="20"/>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
        <p:nvSpPr>
          <p:cNvPr id="9" name="Title 8"/>
          <p:cNvSpPr>
            <a:spLocks noGrp="1"/>
          </p:cNvSpPr>
          <p:nvPr>
            <p:ph type="title"/>
          </p:nvPr>
        </p:nvSpPr>
        <p:spPr>
          <a:xfrm>
            <a:off x="407989" y="320400"/>
            <a:ext cx="5396910" cy="864000"/>
          </a:xfrm>
        </p:spPr>
        <p:txBody>
          <a:bodyPr/>
          <a:lstStyle/>
          <a:p>
            <a:r>
              <a:rPr lang="en-US" dirty="0"/>
              <a:t>Click to edit Master title style</a:t>
            </a:r>
          </a:p>
        </p:txBody>
      </p:sp>
    </p:spTree>
    <p:extLst>
      <p:ext uri="{BB962C8B-B14F-4D97-AF65-F5344CB8AC3E}">
        <p14:creationId xmlns:p14="http://schemas.microsoft.com/office/powerpoint/2010/main" val="243997725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yellow">
    <p:bg>
      <p:bgRef idx="1001">
        <a:schemeClr val="bg1"/>
      </p:bgRef>
    </p:bg>
    <p:spTree>
      <p:nvGrpSpPr>
        <p:cNvPr id="1" name=""/>
        <p:cNvGrpSpPr/>
        <p:nvPr/>
      </p:nvGrpSpPr>
      <p:grpSpPr>
        <a:xfrm>
          <a:off x="0" y="0"/>
          <a:ext cx="0" cy="0"/>
          <a:chOff x="0" y="0"/>
          <a:chExt cx="0" cy="0"/>
        </a:xfrm>
      </p:grpSpPr>
      <p:sp>
        <p:nvSpPr>
          <p:cNvPr id="20" name="Rectangle 19"/>
          <p:cNvSpPr/>
          <p:nvPr userDrawn="1"/>
        </p:nvSpPr>
        <p:spPr>
          <a:xfrm>
            <a:off x="4850296" y="0"/>
            <a:ext cx="734170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5495402" y="1643271"/>
            <a:ext cx="5808702" cy="3614530"/>
          </a:xfrm>
        </p:spPr>
        <p:txBody>
          <a:bodyPr anchor="ctr" anchorCtr="0"/>
          <a:lstStyle>
            <a:lvl1pPr algn="l">
              <a:lnSpc>
                <a:spcPct val="83000"/>
              </a:lnSpc>
              <a:defRPr sz="6000" b="0">
                <a:solidFill>
                  <a:schemeClr val="tx2"/>
                </a:solidFill>
              </a:defRPr>
            </a:lvl1pPr>
          </a:lstStyle>
          <a:p>
            <a:r>
              <a:rPr lang="en-GB" dirty="0"/>
              <a:t>Presentation</a:t>
            </a:r>
            <a:br>
              <a:rPr lang="en-GB" dirty="0"/>
            </a:br>
            <a:r>
              <a:rPr lang="en-GB" dirty="0"/>
              <a:t>title goes here</a:t>
            </a:r>
            <a:br>
              <a:rPr lang="en-GB" dirty="0"/>
            </a:br>
            <a:r>
              <a:rPr lang="en-GB" dirty="0"/>
              <a:t>across three or</a:t>
            </a:r>
            <a:br>
              <a:rPr lang="en-GB" dirty="0"/>
            </a:br>
            <a:r>
              <a:rPr lang="en-GB" dirty="0"/>
              <a:t>four lines</a:t>
            </a:r>
          </a:p>
        </p:txBody>
      </p:sp>
      <p:sp>
        <p:nvSpPr>
          <p:cNvPr id="13" name="Subtitle 2"/>
          <p:cNvSpPr>
            <a:spLocks noGrp="1"/>
          </p:cNvSpPr>
          <p:nvPr>
            <p:ph type="subTitle" idx="1" hasCustomPrompt="1"/>
          </p:nvPr>
        </p:nvSpPr>
        <p:spPr>
          <a:xfrm>
            <a:off x="407988" y="3893587"/>
            <a:ext cx="3633925" cy="2764388"/>
          </a:xfrm>
        </p:spPr>
        <p:txBody>
          <a:bodyPr anchor="b" anchorCtr="0"/>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25 May 2019</a:t>
            </a:r>
            <a:endParaRPr lang="en-GB" dirty="0"/>
          </a:p>
        </p:txBody>
      </p:sp>
      <p:pic>
        <p:nvPicPr>
          <p:cNvPr id="29" name="Picture 28"/>
          <p:cNvPicPr>
            <a:picLocks noChangeAspect="1"/>
          </p:cNvPicPr>
          <p:nvPr userDrawn="1"/>
        </p:nvPicPr>
        <p:blipFill rotWithShape="1">
          <a:blip r:embed="rId2" cstate="print">
            <a:extLst>
              <a:ext uri="{28A0092B-C50C-407E-A947-70E740481C1C}">
                <a14:useLocalDpi xmlns:a14="http://schemas.microsoft.com/office/drawing/2010/main" val="0"/>
              </a:ext>
            </a:extLst>
          </a:blip>
          <a:srcRect r="61735" b="51677"/>
          <a:stretch/>
        </p:blipFill>
        <p:spPr>
          <a:xfrm>
            <a:off x="397796" y="319351"/>
            <a:ext cx="964279" cy="274374"/>
          </a:xfrm>
          <a:prstGeom prst="rect">
            <a:avLst/>
          </a:prstGeom>
        </p:spPr>
      </p:pic>
      <p:sp>
        <p:nvSpPr>
          <p:cNvPr id="3" name="Date Placeholder 2"/>
          <p:cNvSpPr>
            <a:spLocks noGrp="1"/>
          </p:cNvSpPr>
          <p:nvPr>
            <p:ph type="dt" sz="half" idx="10"/>
          </p:nvPr>
        </p:nvSpPr>
        <p:spPr>
          <a:xfrm>
            <a:off x="5497200" y="6569087"/>
            <a:ext cx="4248000" cy="144000"/>
          </a:xfrm>
        </p:spPr>
        <p:txBody>
          <a:bodyPr/>
          <a:lstStyle>
            <a:lvl1pPr>
              <a:defRPr>
                <a:solidFill>
                  <a:schemeClr val="tx2"/>
                </a:solidFill>
              </a:defRPr>
            </a:lvl1pPr>
          </a:lstStyle>
          <a:p>
            <a:r>
              <a:rPr lang="en-US"/>
              <a:t>Copyright © 2019 Mars Wrigley Confectionery — Confidential</a:t>
            </a:r>
            <a:endParaRPr lang="en-US" dirty="0"/>
          </a:p>
        </p:txBody>
      </p:sp>
    </p:spTree>
    <p:extLst>
      <p:ext uri="{BB962C8B-B14F-4D97-AF65-F5344CB8AC3E}">
        <p14:creationId xmlns:p14="http://schemas.microsoft.com/office/powerpoint/2010/main" val="357230669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ent and image blue">
    <p:bg>
      <p:bgRef idx="1001">
        <a:schemeClr val="bg2"/>
      </p:bgRef>
    </p:bg>
    <p:spTree>
      <p:nvGrpSpPr>
        <p:cNvPr id="1" name=""/>
        <p:cNvGrpSpPr/>
        <p:nvPr/>
      </p:nvGrpSpPr>
      <p:grpSpPr>
        <a:xfrm>
          <a:off x="0" y="0"/>
          <a:ext cx="0" cy="0"/>
          <a:chOff x="0" y="0"/>
          <a:chExt cx="0" cy="0"/>
        </a:xfrm>
      </p:grpSpPr>
      <p:sp>
        <p:nvSpPr>
          <p:cNvPr id="42" name="Picture Placeholder 67"/>
          <p:cNvSpPr>
            <a:spLocks noGrp="1"/>
          </p:cNvSpPr>
          <p:nvPr>
            <p:ph type="pic" sz="quarter" idx="17"/>
          </p:nvPr>
        </p:nvSpPr>
        <p:spPr>
          <a:xfrm>
            <a:off x="6097200" y="0"/>
            <a:ext cx="6094800" cy="6858000"/>
          </a:xfrm>
          <a:solidFill>
            <a:schemeClr val="bg1">
              <a:lumMod val="20000"/>
              <a:lumOff val="80000"/>
            </a:schemeClr>
          </a:solidFill>
        </p:spPr>
        <p:txBody>
          <a:bodyPr/>
          <a:lstStyle/>
          <a:p>
            <a:endParaRPr lang="en-GB"/>
          </a:p>
        </p:txBody>
      </p:sp>
      <p:sp>
        <p:nvSpPr>
          <p:cNvPr id="15" name="Text Placeholder 14"/>
          <p:cNvSpPr>
            <a:spLocks noGrp="1"/>
          </p:cNvSpPr>
          <p:nvPr>
            <p:ph type="body" sz="quarter" idx="18"/>
          </p:nvPr>
        </p:nvSpPr>
        <p:spPr>
          <a:xfrm>
            <a:off x="409575" y="1293731"/>
            <a:ext cx="5267325" cy="4597483"/>
          </a:xfrm>
        </p:spPr>
        <p:txBody>
          <a:bodyPr/>
          <a:lstStyle>
            <a:lvl1pPr>
              <a:defRPr sz="2400"/>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19"/>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7" name="Slide Number Placeholder 6"/>
          <p:cNvSpPr>
            <a:spLocks noGrp="1"/>
          </p:cNvSpPr>
          <p:nvPr>
            <p:ph type="sldNum" sz="quarter" idx="20"/>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
        <p:nvSpPr>
          <p:cNvPr id="8" name="Title 7"/>
          <p:cNvSpPr>
            <a:spLocks noGrp="1"/>
          </p:cNvSpPr>
          <p:nvPr>
            <p:ph type="title"/>
          </p:nvPr>
        </p:nvSpPr>
        <p:spPr>
          <a:xfrm>
            <a:off x="407989" y="320400"/>
            <a:ext cx="5417458" cy="864000"/>
          </a:xfrm>
        </p:spPr>
        <p:txBody>
          <a:bodyPr/>
          <a:lstStyle>
            <a:lvl1pPr>
              <a:defRPr>
                <a:solidFill>
                  <a:schemeClr val="accent2"/>
                </a:solidFill>
              </a:defRPr>
            </a:lvl1pPr>
          </a:lstStyle>
          <a:p>
            <a:r>
              <a:rPr lang="en-US"/>
              <a:t>Click to edit Master title style</a:t>
            </a: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5609" y="6294888"/>
            <a:ext cx="1785598" cy="402323"/>
          </a:xfrm>
          <a:prstGeom prst="rect">
            <a:avLst/>
          </a:prstGeom>
        </p:spPr>
      </p:pic>
    </p:spTree>
    <p:extLst>
      <p:ext uri="{BB962C8B-B14F-4D97-AF65-F5344CB8AC3E}">
        <p14:creationId xmlns:p14="http://schemas.microsoft.com/office/powerpoint/2010/main" val="3062416513"/>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ent and image x2 blue">
    <p:bg>
      <p:bgRef idx="1001">
        <a:schemeClr val="bg2"/>
      </p:bgRef>
    </p:bg>
    <p:spTree>
      <p:nvGrpSpPr>
        <p:cNvPr id="1" name=""/>
        <p:cNvGrpSpPr/>
        <p:nvPr/>
      </p:nvGrpSpPr>
      <p:grpSpPr>
        <a:xfrm>
          <a:off x="0" y="0"/>
          <a:ext cx="0" cy="0"/>
          <a:chOff x="0" y="0"/>
          <a:chExt cx="0" cy="0"/>
        </a:xfrm>
      </p:grpSpPr>
      <p:sp>
        <p:nvSpPr>
          <p:cNvPr id="8" name="Picture Placeholder 67"/>
          <p:cNvSpPr>
            <a:spLocks noGrp="1"/>
          </p:cNvSpPr>
          <p:nvPr>
            <p:ph type="pic" sz="quarter" idx="17"/>
          </p:nvPr>
        </p:nvSpPr>
        <p:spPr>
          <a:xfrm>
            <a:off x="6097200" y="0"/>
            <a:ext cx="6094800" cy="3430800"/>
          </a:xfrm>
          <a:solidFill>
            <a:schemeClr val="bg1">
              <a:lumMod val="20000"/>
              <a:lumOff val="80000"/>
            </a:schemeClr>
          </a:solidFill>
        </p:spPr>
        <p:txBody>
          <a:bodyPr/>
          <a:lstStyle/>
          <a:p>
            <a:endParaRPr lang="en-GB"/>
          </a:p>
        </p:txBody>
      </p:sp>
      <p:sp>
        <p:nvSpPr>
          <p:cNvPr id="10" name="Picture Placeholder 67"/>
          <p:cNvSpPr>
            <a:spLocks noGrp="1"/>
          </p:cNvSpPr>
          <p:nvPr>
            <p:ph type="pic" sz="quarter" idx="22"/>
          </p:nvPr>
        </p:nvSpPr>
        <p:spPr>
          <a:xfrm>
            <a:off x="6097200" y="3427200"/>
            <a:ext cx="6094800" cy="3430800"/>
          </a:xfrm>
          <a:solidFill>
            <a:schemeClr val="bg1">
              <a:lumMod val="20000"/>
              <a:lumOff val="80000"/>
            </a:schemeClr>
          </a:solidFill>
        </p:spPr>
        <p:txBody>
          <a:bodyPr/>
          <a:lstStyle/>
          <a:p>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23"/>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6" name="Slide Number Placeholder 5"/>
          <p:cNvSpPr>
            <a:spLocks noGrp="1"/>
          </p:cNvSpPr>
          <p:nvPr>
            <p:ph type="sldNum" sz="quarter" idx="24"/>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
        <p:nvSpPr>
          <p:cNvPr id="7" name="Title 6"/>
          <p:cNvSpPr>
            <a:spLocks noGrp="1"/>
          </p:cNvSpPr>
          <p:nvPr>
            <p:ph type="title"/>
          </p:nvPr>
        </p:nvSpPr>
        <p:spPr>
          <a:xfrm>
            <a:off x="407989" y="320400"/>
            <a:ext cx="5448281" cy="864000"/>
          </a:xfrm>
        </p:spPr>
        <p:txBody>
          <a:bodyPr/>
          <a:lstStyle>
            <a:lvl1pPr>
              <a:defRPr>
                <a:solidFill>
                  <a:schemeClr val="accent2"/>
                </a:solidFill>
              </a:defRPr>
            </a:lvl1pPr>
          </a:lstStyle>
          <a:p>
            <a:r>
              <a:rPr lang="en-US" dirty="0"/>
              <a:t>Click to edit Master title style</a:t>
            </a:r>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5609" y="6294888"/>
            <a:ext cx="1785598" cy="402323"/>
          </a:xfrm>
          <a:prstGeom prst="rect">
            <a:avLst/>
          </a:prstGeom>
        </p:spPr>
      </p:pic>
    </p:spTree>
    <p:extLst>
      <p:ext uri="{BB962C8B-B14F-4D97-AF65-F5344CB8AC3E}">
        <p14:creationId xmlns:p14="http://schemas.microsoft.com/office/powerpoint/2010/main" val="1717236835"/>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and image">
    <p:bg>
      <p:bgRef idx="1001">
        <a:schemeClr val="bg1"/>
      </p:bgRef>
    </p:bg>
    <p:spTree>
      <p:nvGrpSpPr>
        <p:cNvPr id="1" name=""/>
        <p:cNvGrpSpPr/>
        <p:nvPr/>
      </p:nvGrpSpPr>
      <p:grpSpPr>
        <a:xfrm>
          <a:off x="0" y="0"/>
          <a:ext cx="0" cy="0"/>
          <a:chOff x="0" y="0"/>
          <a:chExt cx="0" cy="0"/>
        </a:xfrm>
      </p:grpSpPr>
      <p:sp>
        <p:nvSpPr>
          <p:cNvPr id="42" name="Picture Placeholder 67"/>
          <p:cNvSpPr>
            <a:spLocks noGrp="1"/>
          </p:cNvSpPr>
          <p:nvPr>
            <p:ph type="pic" sz="quarter" idx="17"/>
          </p:nvPr>
        </p:nvSpPr>
        <p:spPr>
          <a:xfrm>
            <a:off x="6097200" y="0"/>
            <a:ext cx="6094800" cy="6858000"/>
          </a:xfrm>
          <a:solidFill>
            <a:schemeClr val="bg1">
              <a:lumMod val="95000"/>
            </a:schemeClr>
          </a:solidFill>
        </p:spPr>
        <p:txBody>
          <a:bodyPr/>
          <a:lstStyle/>
          <a:p>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b="1">
                <a:latin typeface="+mn-lt"/>
                <a:ea typeface="Mars Centra" pitchFamily="2" charset="0"/>
              </a:defRPr>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19"/>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7" name="Slide Number Placeholder 6"/>
          <p:cNvSpPr>
            <a:spLocks noGrp="1"/>
          </p:cNvSpPr>
          <p:nvPr>
            <p:ph type="sldNum" sz="quarter" idx="20"/>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
        <p:nvSpPr>
          <p:cNvPr id="8" name="Title 7"/>
          <p:cNvSpPr>
            <a:spLocks noGrp="1"/>
          </p:cNvSpPr>
          <p:nvPr>
            <p:ph type="title"/>
          </p:nvPr>
        </p:nvSpPr>
        <p:spPr>
          <a:xfrm>
            <a:off x="407989" y="320400"/>
            <a:ext cx="5355813" cy="864000"/>
          </a:xfrm>
        </p:spPr>
        <p:txBody>
          <a:bodyPr/>
          <a:lstStyle/>
          <a:p>
            <a:r>
              <a:rPr lang="en-US" dirty="0"/>
              <a:t>Click to edit Master title style</a:t>
            </a:r>
          </a:p>
        </p:txBody>
      </p:sp>
    </p:spTree>
    <p:extLst>
      <p:ext uri="{BB962C8B-B14F-4D97-AF65-F5344CB8AC3E}">
        <p14:creationId xmlns:p14="http://schemas.microsoft.com/office/powerpoint/2010/main" val="297246741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and image x2">
    <p:bg>
      <p:bgRef idx="1001">
        <a:schemeClr val="bg1"/>
      </p:bgRef>
    </p:bg>
    <p:spTree>
      <p:nvGrpSpPr>
        <p:cNvPr id="1" name=""/>
        <p:cNvGrpSpPr/>
        <p:nvPr/>
      </p:nvGrpSpPr>
      <p:grpSpPr>
        <a:xfrm>
          <a:off x="0" y="0"/>
          <a:ext cx="0" cy="0"/>
          <a:chOff x="0" y="0"/>
          <a:chExt cx="0" cy="0"/>
        </a:xfrm>
      </p:grpSpPr>
      <p:sp>
        <p:nvSpPr>
          <p:cNvPr id="8" name="Picture Placeholder 67"/>
          <p:cNvSpPr>
            <a:spLocks noGrp="1"/>
          </p:cNvSpPr>
          <p:nvPr>
            <p:ph type="pic" sz="quarter" idx="17"/>
          </p:nvPr>
        </p:nvSpPr>
        <p:spPr>
          <a:xfrm>
            <a:off x="6097200" y="0"/>
            <a:ext cx="6094800" cy="3430800"/>
          </a:xfrm>
          <a:solidFill>
            <a:schemeClr val="bg1">
              <a:lumMod val="95000"/>
            </a:schemeClr>
          </a:solidFill>
        </p:spPr>
        <p:txBody>
          <a:bodyPr/>
          <a:lstStyle/>
          <a:p>
            <a:endParaRPr lang="en-GB"/>
          </a:p>
        </p:txBody>
      </p:sp>
      <p:sp>
        <p:nvSpPr>
          <p:cNvPr id="10" name="Picture Placeholder 67"/>
          <p:cNvSpPr>
            <a:spLocks noGrp="1"/>
          </p:cNvSpPr>
          <p:nvPr>
            <p:ph type="pic" sz="quarter" idx="22"/>
          </p:nvPr>
        </p:nvSpPr>
        <p:spPr>
          <a:xfrm>
            <a:off x="6097200" y="3427200"/>
            <a:ext cx="6094800" cy="3430800"/>
          </a:xfrm>
          <a:solidFill>
            <a:schemeClr val="bg1">
              <a:lumMod val="95000"/>
            </a:schemeClr>
          </a:solidFill>
        </p:spPr>
        <p:txBody>
          <a:bodyPr/>
          <a:lstStyle/>
          <a:p>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23"/>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7" name="Slide Number Placeholder 6"/>
          <p:cNvSpPr>
            <a:spLocks noGrp="1"/>
          </p:cNvSpPr>
          <p:nvPr>
            <p:ph type="sldNum" sz="quarter" idx="24"/>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
        <p:nvSpPr>
          <p:cNvPr id="9" name="Title 8"/>
          <p:cNvSpPr>
            <a:spLocks noGrp="1"/>
          </p:cNvSpPr>
          <p:nvPr>
            <p:ph type="title"/>
          </p:nvPr>
        </p:nvSpPr>
        <p:spPr>
          <a:xfrm>
            <a:off x="407989" y="320400"/>
            <a:ext cx="5355813" cy="864000"/>
          </a:xfrm>
        </p:spPr>
        <p:txBody>
          <a:bodyPr/>
          <a:lstStyle/>
          <a:p>
            <a:r>
              <a:rPr lang="en-US" dirty="0"/>
              <a:t>Click to edit Master title style</a:t>
            </a:r>
          </a:p>
        </p:txBody>
      </p:sp>
    </p:spTree>
    <p:extLst>
      <p:ext uri="{BB962C8B-B14F-4D97-AF65-F5344CB8AC3E}">
        <p14:creationId xmlns:p14="http://schemas.microsoft.com/office/powerpoint/2010/main" val="21341588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Content no title">
    <p:bg>
      <p:bgRef idx="1001">
        <a:schemeClr val="bg1"/>
      </p:bgRef>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E06A7AA-41D2-304C-9F7F-BFED81A76232}"/>
              </a:ext>
            </a:extLst>
          </p:cNvPr>
          <p:cNvSpPr>
            <a:spLocks noGrp="1"/>
          </p:cNvSpPr>
          <p:nvPr>
            <p:ph type="pic" sz="quarter" idx="14"/>
          </p:nvPr>
        </p:nvSpPr>
        <p:spPr>
          <a:xfrm>
            <a:off x="0" y="0"/>
            <a:ext cx="6096000" cy="6858000"/>
          </a:xfrm>
          <a:solidFill>
            <a:schemeClr val="bg1">
              <a:lumMod val="85000"/>
            </a:schemeClr>
          </a:solidFill>
        </p:spPr>
        <p:txBody>
          <a:bodyPr/>
          <a:lstStyle/>
          <a:p>
            <a:endParaRPr lang="en-GB" dirty="0"/>
          </a:p>
        </p:txBody>
      </p:sp>
      <p:sp>
        <p:nvSpPr>
          <p:cNvPr id="15" name="Text Placeholder 14"/>
          <p:cNvSpPr>
            <a:spLocks noGrp="1"/>
          </p:cNvSpPr>
          <p:nvPr>
            <p:ph type="body" sz="quarter" idx="18"/>
          </p:nvPr>
        </p:nvSpPr>
        <p:spPr>
          <a:xfrm>
            <a:off x="6616800" y="1293814"/>
            <a:ext cx="5267325" cy="4597400"/>
          </a:xfrm>
        </p:spPr>
        <p:txBody>
          <a:bodyPr/>
          <a:lstStyle>
            <a:lvl1pPr>
              <a:defRPr sz="2400" b="0">
                <a:solidFill>
                  <a:schemeClr val="tx2"/>
                </a:solidFill>
                <a:latin typeface="+mj-lt"/>
              </a:defRPr>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19"/>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6" name="Slide Number Placeholder 5"/>
          <p:cNvSpPr>
            <a:spLocks noGrp="1"/>
          </p:cNvSpPr>
          <p:nvPr>
            <p:ph type="sldNum" sz="quarter" idx="20"/>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2680821223"/>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 no title Pink">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E06A7AA-41D2-304C-9F7F-BFED81A76232}"/>
              </a:ext>
            </a:extLst>
          </p:cNvPr>
          <p:cNvSpPr>
            <a:spLocks noGrp="1"/>
          </p:cNvSpPr>
          <p:nvPr>
            <p:ph type="pic" sz="quarter" idx="14"/>
          </p:nvPr>
        </p:nvSpPr>
        <p:spPr>
          <a:xfrm>
            <a:off x="0" y="0"/>
            <a:ext cx="6096000" cy="6858000"/>
          </a:xfrm>
          <a:solidFill>
            <a:schemeClr val="bg1">
              <a:lumMod val="20000"/>
              <a:lumOff val="80000"/>
            </a:schemeClr>
          </a:solidFill>
        </p:spPr>
        <p:txBody>
          <a:bodyPr/>
          <a:lstStyle/>
          <a:p>
            <a:endParaRPr lang="en-GB" dirty="0"/>
          </a:p>
        </p:txBody>
      </p:sp>
      <p:sp>
        <p:nvSpPr>
          <p:cNvPr id="15" name="Text Placeholder 14"/>
          <p:cNvSpPr>
            <a:spLocks noGrp="1"/>
          </p:cNvSpPr>
          <p:nvPr>
            <p:ph type="body" sz="quarter" idx="18"/>
          </p:nvPr>
        </p:nvSpPr>
        <p:spPr>
          <a:xfrm>
            <a:off x="6616800" y="1293814"/>
            <a:ext cx="5267325" cy="4597400"/>
          </a:xfrm>
        </p:spPr>
        <p:txBody>
          <a:bodyPr/>
          <a:lstStyle>
            <a:lvl1pPr>
              <a:defRPr sz="2400" b="0">
                <a:solidFill>
                  <a:schemeClr val="accent2"/>
                </a:solidFill>
                <a:latin typeface="+mj-lt"/>
                <a:ea typeface="Mars Centra" pitchFamily="2" charset="0"/>
              </a:defRPr>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19"/>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3" name="Slide Number Placeholder 2"/>
          <p:cNvSpPr>
            <a:spLocks noGrp="1"/>
          </p:cNvSpPr>
          <p:nvPr>
            <p:ph type="sldNum" sz="quarter" idx="20"/>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1607946590"/>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x images">
    <p:bg>
      <p:bgRef idx="1001">
        <a:schemeClr val="bg2"/>
      </p:bgRef>
    </p:bg>
    <p:spTree>
      <p:nvGrpSpPr>
        <p:cNvPr id="1" name=""/>
        <p:cNvGrpSpPr/>
        <p:nvPr/>
      </p:nvGrpSpPr>
      <p:grpSpPr>
        <a:xfrm>
          <a:off x="0" y="0"/>
          <a:ext cx="0" cy="0"/>
          <a:chOff x="0" y="0"/>
          <a:chExt cx="0" cy="0"/>
        </a:xfrm>
      </p:grpSpPr>
      <p:sp>
        <p:nvSpPr>
          <p:cNvPr id="8" name="Picture Placeholder 67"/>
          <p:cNvSpPr>
            <a:spLocks noGrp="1"/>
          </p:cNvSpPr>
          <p:nvPr>
            <p:ph type="pic" sz="quarter" idx="24"/>
          </p:nvPr>
        </p:nvSpPr>
        <p:spPr>
          <a:xfrm>
            <a:off x="6097200" y="3427200"/>
            <a:ext cx="6094800" cy="3430800"/>
          </a:xfrm>
          <a:solidFill>
            <a:schemeClr val="bg1">
              <a:lumMod val="20000"/>
              <a:lumOff val="80000"/>
            </a:schemeClr>
          </a:solidFill>
        </p:spPr>
        <p:txBody>
          <a:bodyPr/>
          <a:lstStyle/>
          <a:p>
            <a:endParaRPr lang="en-GB"/>
          </a:p>
        </p:txBody>
      </p:sp>
      <p:sp>
        <p:nvSpPr>
          <p:cNvPr id="5" name="Picture Placeholder 67"/>
          <p:cNvSpPr>
            <a:spLocks noGrp="1"/>
          </p:cNvSpPr>
          <p:nvPr>
            <p:ph type="pic" sz="quarter" idx="17"/>
          </p:nvPr>
        </p:nvSpPr>
        <p:spPr>
          <a:xfrm>
            <a:off x="0" y="0"/>
            <a:ext cx="6094800" cy="3430800"/>
          </a:xfrm>
          <a:solidFill>
            <a:schemeClr val="bg1">
              <a:lumMod val="20000"/>
              <a:lumOff val="80000"/>
            </a:schemeClr>
          </a:solidFill>
        </p:spPr>
        <p:txBody>
          <a:bodyPr/>
          <a:lstStyle/>
          <a:p>
            <a:endParaRPr lang="en-GB"/>
          </a:p>
        </p:txBody>
      </p:sp>
      <p:sp>
        <p:nvSpPr>
          <p:cNvPr id="6" name="Picture Placeholder 67"/>
          <p:cNvSpPr>
            <a:spLocks noGrp="1"/>
          </p:cNvSpPr>
          <p:nvPr>
            <p:ph type="pic" sz="quarter" idx="22"/>
          </p:nvPr>
        </p:nvSpPr>
        <p:spPr>
          <a:xfrm>
            <a:off x="0" y="3427200"/>
            <a:ext cx="6094800" cy="3430800"/>
          </a:xfrm>
          <a:solidFill>
            <a:schemeClr val="bg1">
              <a:lumMod val="20000"/>
              <a:lumOff val="80000"/>
            </a:schemeClr>
          </a:solidFill>
        </p:spPr>
        <p:txBody>
          <a:bodyPr/>
          <a:lstStyle/>
          <a:p>
            <a:endParaRPr lang="en-GB"/>
          </a:p>
        </p:txBody>
      </p:sp>
      <p:sp>
        <p:nvSpPr>
          <p:cNvPr id="7" name="Picture Placeholder 67"/>
          <p:cNvSpPr>
            <a:spLocks noGrp="1"/>
          </p:cNvSpPr>
          <p:nvPr>
            <p:ph type="pic" sz="quarter" idx="23"/>
          </p:nvPr>
        </p:nvSpPr>
        <p:spPr>
          <a:xfrm>
            <a:off x="6097200" y="0"/>
            <a:ext cx="6094800" cy="3430800"/>
          </a:xfrm>
          <a:solidFill>
            <a:schemeClr val="bg1">
              <a:lumMod val="20000"/>
              <a:lumOff val="80000"/>
            </a:schemeClr>
          </a:solidFill>
        </p:spPr>
        <p:txBody>
          <a:bodyPr/>
          <a:lstStyle/>
          <a:p>
            <a:endParaRPr lang="en-GB"/>
          </a:p>
        </p:txBody>
      </p:sp>
    </p:spTree>
    <p:extLst>
      <p:ext uri="{BB962C8B-B14F-4D97-AF65-F5344CB8AC3E}">
        <p14:creationId xmlns:p14="http://schemas.microsoft.com/office/powerpoint/2010/main" val="1242347802"/>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ig quote">
    <p:bg>
      <p:bgRef idx="1001">
        <a:schemeClr val="bg2"/>
      </p:bgRef>
    </p:bg>
    <p:spTree>
      <p:nvGrpSpPr>
        <p:cNvPr id="1" name=""/>
        <p:cNvGrpSpPr/>
        <p:nvPr/>
      </p:nvGrpSpPr>
      <p:grpSpPr>
        <a:xfrm>
          <a:off x="0" y="0"/>
          <a:ext cx="0" cy="0"/>
          <a:chOff x="0" y="0"/>
          <a:chExt cx="0" cy="0"/>
        </a:xfrm>
      </p:grpSpPr>
      <p:sp>
        <p:nvSpPr>
          <p:cNvPr id="14" name="Picture Placeholder 67"/>
          <p:cNvSpPr>
            <a:spLocks noGrp="1"/>
          </p:cNvSpPr>
          <p:nvPr>
            <p:ph type="pic" sz="quarter" idx="17"/>
          </p:nvPr>
        </p:nvSpPr>
        <p:spPr>
          <a:xfrm>
            <a:off x="6097200" y="0"/>
            <a:ext cx="6094800" cy="3430800"/>
          </a:xfrm>
          <a:solidFill>
            <a:schemeClr val="bg1">
              <a:lumMod val="20000"/>
              <a:lumOff val="80000"/>
            </a:schemeClr>
          </a:solidFill>
        </p:spPr>
        <p:txBody>
          <a:bodyPr/>
          <a:lstStyle/>
          <a:p>
            <a:endParaRPr lang="en-GB"/>
          </a:p>
        </p:txBody>
      </p:sp>
      <p:sp>
        <p:nvSpPr>
          <p:cNvPr id="15" name="Picture Placeholder 67"/>
          <p:cNvSpPr>
            <a:spLocks noGrp="1"/>
          </p:cNvSpPr>
          <p:nvPr>
            <p:ph type="pic" sz="quarter" idx="22"/>
          </p:nvPr>
        </p:nvSpPr>
        <p:spPr>
          <a:xfrm>
            <a:off x="6097200" y="3427200"/>
            <a:ext cx="6094800" cy="3430800"/>
          </a:xfrm>
          <a:solidFill>
            <a:schemeClr val="bg1">
              <a:lumMod val="20000"/>
              <a:lumOff val="80000"/>
            </a:schemeClr>
          </a:solidFill>
        </p:spPr>
        <p:txBody>
          <a:bodyPr/>
          <a:lstStyle/>
          <a:p>
            <a:endParaRPr lang="en-GB"/>
          </a:p>
        </p:txBody>
      </p:sp>
      <p:sp>
        <p:nvSpPr>
          <p:cNvPr id="6" name="Content Placeholder 2"/>
          <p:cNvSpPr>
            <a:spLocks noGrp="1"/>
          </p:cNvSpPr>
          <p:nvPr>
            <p:ph idx="1" hasCustomPrompt="1"/>
          </p:nvPr>
        </p:nvSpPr>
        <p:spPr>
          <a:xfrm>
            <a:off x="407989" y="1293813"/>
            <a:ext cx="5015349" cy="4371497"/>
          </a:xfrm>
        </p:spPr>
        <p:txBody>
          <a:bodyPr/>
          <a:lstStyle>
            <a:lvl1pPr>
              <a:lnSpc>
                <a:spcPct val="100000"/>
              </a:lnSpc>
              <a:spcBef>
                <a:spcPts val="0"/>
              </a:spcBef>
              <a:spcAft>
                <a:spcPts val="4200"/>
              </a:spcAft>
              <a:defRPr sz="3600" b="0">
                <a:solidFill>
                  <a:schemeClr val="accent2"/>
                </a:solidFill>
                <a:latin typeface="+mj-lt"/>
              </a:defRPr>
            </a:lvl1pPr>
            <a:lvl2pPr marL="0" indent="0">
              <a:lnSpc>
                <a:spcPct val="85000"/>
              </a:lnSpc>
              <a:spcBef>
                <a:spcPts val="0"/>
              </a:spcBef>
              <a:spcAft>
                <a:spcPts val="0"/>
              </a:spcAft>
              <a:buFont typeface="Arial" panose="020B0604020202020204" pitchFamily="34" charset="0"/>
              <a:buNone/>
              <a:defRPr sz="1450" b="1">
                <a:solidFill>
                  <a:schemeClr val="tx1"/>
                </a:solidFill>
              </a:defRPr>
            </a:lvl2pPr>
            <a:lvl3pPr marL="0" indent="0">
              <a:lnSpc>
                <a:spcPct val="85000"/>
              </a:lnSpc>
              <a:spcBef>
                <a:spcPts val="0"/>
              </a:spcBef>
              <a:spcAft>
                <a:spcPts val="0"/>
              </a:spcAft>
              <a:buNone/>
              <a:defRPr sz="1450">
                <a:solidFill>
                  <a:schemeClr val="tx1"/>
                </a:solidFill>
              </a:defRPr>
            </a:lvl3pPr>
            <a:lvl4pPr marL="0" indent="0">
              <a:buNone/>
              <a:defRPr/>
            </a:lvl4pPr>
            <a:lvl5pPr marL="0" indent="0">
              <a:buNone/>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endParaRPr lang="en-GB" dirty="0"/>
          </a:p>
        </p:txBody>
      </p:sp>
      <p:sp>
        <p:nvSpPr>
          <p:cNvPr id="2" name="Date Placeholder 1"/>
          <p:cNvSpPr>
            <a:spLocks noGrp="1"/>
          </p:cNvSpPr>
          <p:nvPr>
            <p:ph type="dt" sz="half" idx="23"/>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7" name="Slide Number Placeholder 6"/>
          <p:cNvSpPr>
            <a:spLocks noGrp="1"/>
          </p:cNvSpPr>
          <p:nvPr>
            <p:ph type="sldNum" sz="quarter" idx="24"/>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5609" y="6294888"/>
            <a:ext cx="1785598" cy="402323"/>
          </a:xfrm>
          <a:prstGeom prst="rect">
            <a:avLst/>
          </a:prstGeom>
        </p:spPr>
      </p:pic>
    </p:spTree>
    <p:extLst>
      <p:ext uri="{BB962C8B-B14F-4D97-AF65-F5344CB8AC3E}">
        <p14:creationId xmlns:p14="http://schemas.microsoft.com/office/powerpoint/2010/main" val="831839125"/>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quote pink">
    <p:bg>
      <p:bgPr>
        <a:solidFill>
          <a:schemeClr val="accent3"/>
        </a:solidFill>
        <a:effectLst/>
      </p:bgPr>
    </p:bg>
    <p:spTree>
      <p:nvGrpSpPr>
        <p:cNvPr id="1" name=""/>
        <p:cNvGrpSpPr/>
        <p:nvPr/>
      </p:nvGrpSpPr>
      <p:grpSpPr>
        <a:xfrm>
          <a:off x="0" y="0"/>
          <a:ext cx="0" cy="0"/>
          <a:chOff x="0" y="0"/>
          <a:chExt cx="0" cy="0"/>
        </a:xfrm>
      </p:grpSpPr>
      <p:sp>
        <p:nvSpPr>
          <p:cNvPr id="14" name="Picture Placeholder 67"/>
          <p:cNvSpPr>
            <a:spLocks noGrp="1"/>
          </p:cNvSpPr>
          <p:nvPr>
            <p:ph type="pic" sz="quarter" idx="17"/>
          </p:nvPr>
        </p:nvSpPr>
        <p:spPr>
          <a:xfrm>
            <a:off x="6097200" y="0"/>
            <a:ext cx="6094800" cy="3430800"/>
          </a:xfrm>
          <a:solidFill>
            <a:schemeClr val="bg1">
              <a:lumMod val="20000"/>
              <a:lumOff val="80000"/>
            </a:schemeClr>
          </a:solidFill>
        </p:spPr>
        <p:txBody>
          <a:bodyPr/>
          <a:lstStyle/>
          <a:p>
            <a:endParaRPr lang="en-GB"/>
          </a:p>
        </p:txBody>
      </p:sp>
      <p:sp>
        <p:nvSpPr>
          <p:cNvPr id="15" name="Picture Placeholder 67"/>
          <p:cNvSpPr>
            <a:spLocks noGrp="1"/>
          </p:cNvSpPr>
          <p:nvPr>
            <p:ph type="pic" sz="quarter" idx="22"/>
          </p:nvPr>
        </p:nvSpPr>
        <p:spPr>
          <a:xfrm>
            <a:off x="6097200" y="3427200"/>
            <a:ext cx="6094800" cy="3430800"/>
          </a:xfrm>
          <a:solidFill>
            <a:schemeClr val="bg1">
              <a:lumMod val="20000"/>
              <a:lumOff val="80000"/>
            </a:schemeClr>
          </a:solidFill>
        </p:spPr>
        <p:txBody>
          <a:bodyPr/>
          <a:lstStyle/>
          <a:p>
            <a:endParaRPr lang="en-GB"/>
          </a:p>
        </p:txBody>
      </p:sp>
      <p:sp>
        <p:nvSpPr>
          <p:cNvPr id="6" name="Content Placeholder 2"/>
          <p:cNvSpPr>
            <a:spLocks noGrp="1"/>
          </p:cNvSpPr>
          <p:nvPr>
            <p:ph idx="1" hasCustomPrompt="1"/>
          </p:nvPr>
        </p:nvSpPr>
        <p:spPr>
          <a:xfrm>
            <a:off x="407989" y="1293813"/>
            <a:ext cx="5015349" cy="4371497"/>
          </a:xfrm>
        </p:spPr>
        <p:txBody>
          <a:bodyPr/>
          <a:lstStyle>
            <a:lvl1pPr>
              <a:lnSpc>
                <a:spcPct val="100000"/>
              </a:lnSpc>
              <a:spcBef>
                <a:spcPts val="0"/>
              </a:spcBef>
              <a:spcAft>
                <a:spcPts val="4200"/>
              </a:spcAft>
              <a:defRPr sz="3600" b="0">
                <a:solidFill>
                  <a:schemeClr val="tx1"/>
                </a:solidFill>
                <a:latin typeface="+mj-lt"/>
              </a:defRPr>
            </a:lvl1pPr>
            <a:lvl2pPr marL="0" indent="0">
              <a:lnSpc>
                <a:spcPct val="85000"/>
              </a:lnSpc>
              <a:spcBef>
                <a:spcPts val="0"/>
              </a:spcBef>
              <a:spcAft>
                <a:spcPts val="0"/>
              </a:spcAft>
              <a:buFont typeface="Arial" panose="020B0604020202020204" pitchFamily="34" charset="0"/>
              <a:buNone/>
              <a:defRPr sz="1450" b="1">
                <a:solidFill>
                  <a:schemeClr val="tx1"/>
                </a:solidFill>
              </a:defRPr>
            </a:lvl2pPr>
            <a:lvl3pPr marL="0" indent="0">
              <a:lnSpc>
                <a:spcPct val="85000"/>
              </a:lnSpc>
              <a:spcBef>
                <a:spcPts val="0"/>
              </a:spcBef>
              <a:spcAft>
                <a:spcPts val="0"/>
              </a:spcAft>
              <a:buNone/>
              <a:defRPr sz="1450">
                <a:solidFill>
                  <a:schemeClr val="tx1"/>
                </a:solidFill>
              </a:defRPr>
            </a:lvl3pPr>
            <a:lvl4pPr marL="0" indent="0">
              <a:buNone/>
              <a:defRPr/>
            </a:lvl4pPr>
            <a:lvl5pPr marL="0" indent="0">
              <a:buNone/>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endParaRPr lang="en-GB" dirty="0"/>
          </a:p>
        </p:txBody>
      </p:sp>
      <p:sp>
        <p:nvSpPr>
          <p:cNvPr id="2" name="Date Placeholder 1"/>
          <p:cNvSpPr>
            <a:spLocks noGrp="1"/>
          </p:cNvSpPr>
          <p:nvPr>
            <p:ph type="dt" sz="half" idx="23"/>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7" name="Slide Number Placeholder 6"/>
          <p:cNvSpPr>
            <a:spLocks noGrp="1"/>
          </p:cNvSpPr>
          <p:nvPr>
            <p:ph type="sldNum" sz="quarter" idx="24"/>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5609" y="6294888"/>
            <a:ext cx="1785598" cy="402323"/>
          </a:xfrm>
          <a:prstGeom prst="rect">
            <a:avLst/>
          </a:prstGeom>
        </p:spPr>
      </p:pic>
    </p:spTree>
    <p:extLst>
      <p:ext uri="{BB962C8B-B14F-4D97-AF65-F5344CB8AC3E}">
        <p14:creationId xmlns:p14="http://schemas.microsoft.com/office/powerpoint/2010/main" val="409195286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ig quote yellow">
    <p:bg>
      <p:bgPr>
        <a:solidFill>
          <a:schemeClr val="accent2"/>
        </a:solidFill>
        <a:effectLst/>
      </p:bgPr>
    </p:bg>
    <p:spTree>
      <p:nvGrpSpPr>
        <p:cNvPr id="1" name=""/>
        <p:cNvGrpSpPr/>
        <p:nvPr/>
      </p:nvGrpSpPr>
      <p:grpSpPr>
        <a:xfrm>
          <a:off x="0" y="0"/>
          <a:ext cx="0" cy="0"/>
          <a:chOff x="0" y="0"/>
          <a:chExt cx="0" cy="0"/>
        </a:xfrm>
      </p:grpSpPr>
      <p:sp>
        <p:nvSpPr>
          <p:cNvPr id="14" name="Picture Placeholder 67"/>
          <p:cNvSpPr>
            <a:spLocks noGrp="1"/>
          </p:cNvSpPr>
          <p:nvPr>
            <p:ph type="pic" sz="quarter" idx="17"/>
          </p:nvPr>
        </p:nvSpPr>
        <p:spPr>
          <a:xfrm>
            <a:off x="6097200" y="0"/>
            <a:ext cx="6094800" cy="3430800"/>
          </a:xfrm>
          <a:solidFill>
            <a:schemeClr val="bg1">
              <a:lumMod val="20000"/>
              <a:lumOff val="80000"/>
            </a:schemeClr>
          </a:solidFill>
        </p:spPr>
        <p:txBody>
          <a:bodyPr/>
          <a:lstStyle/>
          <a:p>
            <a:endParaRPr lang="en-GB"/>
          </a:p>
        </p:txBody>
      </p:sp>
      <p:sp>
        <p:nvSpPr>
          <p:cNvPr id="15" name="Picture Placeholder 67"/>
          <p:cNvSpPr>
            <a:spLocks noGrp="1"/>
          </p:cNvSpPr>
          <p:nvPr>
            <p:ph type="pic" sz="quarter" idx="22"/>
          </p:nvPr>
        </p:nvSpPr>
        <p:spPr>
          <a:xfrm>
            <a:off x="6097200" y="3427200"/>
            <a:ext cx="6094800" cy="3430800"/>
          </a:xfrm>
          <a:solidFill>
            <a:schemeClr val="bg1">
              <a:lumMod val="20000"/>
              <a:lumOff val="80000"/>
            </a:schemeClr>
          </a:solidFill>
        </p:spPr>
        <p:txBody>
          <a:bodyPr/>
          <a:lstStyle/>
          <a:p>
            <a:endParaRPr lang="en-GB"/>
          </a:p>
        </p:txBody>
      </p:sp>
      <p:sp>
        <p:nvSpPr>
          <p:cNvPr id="6" name="Content Placeholder 2"/>
          <p:cNvSpPr>
            <a:spLocks noGrp="1"/>
          </p:cNvSpPr>
          <p:nvPr>
            <p:ph idx="1" hasCustomPrompt="1"/>
          </p:nvPr>
        </p:nvSpPr>
        <p:spPr>
          <a:xfrm>
            <a:off x="407989" y="1293813"/>
            <a:ext cx="5015349" cy="4371497"/>
          </a:xfrm>
        </p:spPr>
        <p:txBody>
          <a:bodyPr/>
          <a:lstStyle>
            <a:lvl1pPr>
              <a:lnSpc>
                <a:spcPct val="100000"/>
              </a:lnSpc>
              <a:spcBef>
                <a:spcPts val="0"/>
              </a:spcBef>
              <a:spcAft>
                <a:spcPts val="4200"/>
              </a:spcAft>
              <a:defRPr sz="3600" b="0">
                <a:solidFill>
                  <a:schemeClr val="bg2"/>
                </a:solidFill>
                <a:latin typeface="+mj-lt"/>
              </a:defRPr>
            </a:lvl1pPr>
            <a:lvl2pPr marL="0" indent="0">
              <a:lnSpc>
                <a:spcPct val="85000"/>
              </a:lnSpc>
              <a:spcBef>
                <a:spcPts val="0"/>
              </a:spcBef>
              <a:spcAft>
                <a:spcPts val="0"/>
              </a:spcAft>
              <a:buFont typeface="Arial" panose="020B0604020202020204" pitchFamily="34" charset="0"/>
              <a:buNone/>
              <a:defRPr sz="1450" b="1">
                <a:solidFill>
                  <a:schemeClr val="tx1"/>
                </a:solidFill>
              </a:defRPr>
            </a:lvl2pPr>
            <a:lvl3pPr marL="0" indent="0">
              <a:lnSpc>
                <a:spcPct val="85000"/>
              </a:lnSpc>
              <a:spcBef>
                <a:spcPts val="0"/>
              </a:spcBef>
              <a:spcAft>
                <a:spcPts val="0"/>
              </a:spcAft>
              <a:buNone/>
              <a:defRPr sz="1450">
                <a:solidFill>
                  <a:schemeClr val="tx1"/>
                </a:solidFill>
              </a:defRPr>
            </a:lvl3pPr>
            <a:lvl4pPr marL="0" indent="0">
              <a:buNone/>
              <a:defRPr/>
            </a:lvl4pPr>
            <a:lvl5pPr marL="0" indent="0">
              <a:buNone/>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endParaRPr lang="en-GB" dirty="0"/>
          </a:p>
        </p:txBody>
      </p:sp>
      <p:sp>
        <p:nvSpPr>
          <p:cNvPr id="2" name="Date Placeholder 1"/>
          <p:cNvSpPr>
            <a:spLocks noGrp="1"/>
          </p:cNvSpPr>
          <p:nvPr>
            <p:ph type="dt" sz="half" idx="23"/>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7" name="Slide Number Placeholder 6"/>
          <p:cNvSpPr>
            <a:spLocks noGrp="1"/>
          </p:cNvSpPr>
          <p:nvPr>
            <p:ph type="sldNum" sz="quarter" idx="24"/>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5609" y="6294888"/>
            <a:ext cx="1785598" cy="402323"/>
          </a:xfrm>
          <a:prstGeom prst="rect">
            <a:avLst/>
          </a:prstGeom>
        </p:spPr>
      </p:pic>
    </p:spTree>
    <p:extLst>
      <p:ext uri="{BB962C8B-B14F-4D97-AF65-F5344CB8AC3E}">
        <p14:creationId xmlns:p14="http://schemas.microsoft.com/office/powerpoint/2010/main" val="92633680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6" name="Slide Number Placeholder 5"/>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17845643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ank you">
    <p:bg>
      <p:bgRef idx="1001">
        <a:schemeClr val="bg1"/>
      </p:bgRef>
    </p:bg>
    <p:spTree>
      <p:nvGrpSpPr>
        <p:cNvPr id="1" name=""/>
        <p:cNvGrpSpPr/>
        <p:nvPr/>
      </p:nvGrpSpPr>
      <p:grpSpPr>
        <a:xfrm>
          <a:off x="0" y="0"/>
          <a:ext cx="0" cy="0"/>
          <a:chOff x="0" y="0"/>
          <a:chExt cx="0" cy="0"/>
        </a:xfrm>
      </p:grpSpPr>
      <p:sp>
        <p:nvSpPr>
          <p:cNvPr id="32" name="Rectangle 31"/>
          <p:cNvSpPr/>
          <p:nvPr userDrawn="1"/>
        </p:nvSpPr>
        <p:spPr>
          <a:xfrm>
            <a:off x="4850296" y="0"/>
            <a:ext cx="734170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a:spLocks noGrp="1"/>
          </p:cNvSpPr>
          <p:nvPr>
            <p:ph type="ctrTitle" hasCustomPrompt="1"/>
          </p:nvPr>
        </p:nvSpPr>
        <p:spPr>
          <a:xfrm>
            <a:off x="5495402" y="1643271"/>
            <a:ext cx="5808702" cy="3614530"/>
          </a:xfrm>
        </p:spPr>
        <p:txBody>
          <a:bodyPr anchor="ctr" anchorCtr="0"/>
          <a:lstStyle>
            <a:lvl1pPr algn="l">
              <a:lnSpc>
                <a:spcPct val="83000"/>
              </a:lnSpc>
              <a:defRPr sz="6000" b="0">
                <a:solidFill>
                  <a:schemeClr val="tx2"/>
                </a:solidFill>
              </a:defRPr>
            </a:lvl1pPr>
          </a:lstStyle>
          <a:p>
            <a:r>
              <a:rPr lang="en-GB" dirty="0"/>
              <a:t>Thank you.</a:t>
            </a:r>
          </a:p>
        </p:txBody>
      </p:sp>
      <p:sp>
        <p:nvSpPr>
          <p:cNvPr id="5" name="Subtitle 2"/>
          <p:cNvSpPr>
            <a:spLocks noGrp="1"/>
          </p:cNvSpPr>
          <p:nvPr>
            <p:ph type="subTitle" idx="1" hasCustomPrompt="1"/>
          </p:nvPr>
        </p:nvSpPr>
        <p:spPr>
          <a:xfrm>
            <a:off x="407988" y="5648600"/>
            <a:ext cx="3633925" cy="1009375"/>
          </a:xfrm>
        </p:spPr>
        <p:txBody>
          <a:bodyPr anchor="b" anchorCtr="0"/>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25 May 2019</a:t>
            </a:r>
            <a:endParaRPr lang="en-GB" dirty="0"/>
          </a:p>
        </p:txBody>
      </p:sp>
      <p:sp>
        <p:nvSpPr>
          <p:cNvPr id="31" name="Text Placeholder 30"/>
          <p:cNvSpPr>
            <a:spLocks noGrp="1"/>
          </p:cNvSpPr>
          <p:nvPr>
            <p:ph type="body" sz="quarter" idx="11"/>
          </p:nvPr>
        </p:nvSpPr>
        <p:spPr>
          <a:xfrm>
            <a:off x="407988" y="2997200"/>
            <a:ext cx="4248000" cy="1803400"/>
          </a:xfrm>
        </p:spPr>
        <p:txBody>
          <a:bodyPr/>
          <a:lstStyle>
            <a:lvl1pPr>
              <a:defRPr>
                <a:solidFill>
                  <a:schemeClr val="tx2"/>
                </a:solidFill>
              </a:defRPr>
            </a:lvl1pPr>
            <a:lvl2pPr>
              <a:defRPr>
                <a:solidFill>
                  <a:schemeClr val="tx2"/>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12"/>
          </p:nvPr>
        </p:nvSpPr>
        <p:spPr>
          <a:xfrm>
            <a:off x="5497200" y="6569087"/>
            <a:ext cx="4248000" cy="144000"/>
          </a:xfrm>
        </p:spPr>
        <p:txBody>
          <a:bodyPr/>
          <a:lstStyle>
            <a:lvl1pPr>
              <a:defRPr>
                <a:solidFill>
                  <a:schemeClr val="tx2"/>
                </a:solidFill>
              </a:defRPr>
            </a:lvl1pPr>
          </a:lstStyle>
          <a:p>
            <a:r>
              <a:rPr lang="en-US"/>
              <a:t>Copyright © 2019 Mars Wrigley Confectionery — Confidential</a:t>
            </a:r>
            <a:endParaRPr lang="en-US" dirty="0"/>
          </a:p>
        </p:txBody>
      </p:sp>
      <p:pic>
        <p:nvPicPr>
          <p:cNvPr id="30" name="Picture 29">
            <a:extLst>
              <a:ext uri="{FF2B5EF4-FFF2-40B4-BE49-F238E27FC236}">
                <a16:creationId xmlns:a16="http://schemas.microsoft.com/office/drawing/2014/main" id="{789CBADA-26CB-4F49-B050-B2C3AAA31D3D}"/>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61735" b="51677"/>
          <a:stretch/>
        </p:blipFill>
        <p:spPr>
          <a:xfrm>
            <a:off x="407988" y="368194"/>
            <a:ext cx="1585240" cy="451061"/>
          </a:xfrm>
          <a:prstGeom prst="rect">
            <a:avLst/>
          </a:prstGeom>
        </p:spPr>
      </p:pic>
    </p:spTree>
    <p:extLst>
      <p:ext uri="{BB962C8B-B14F-4D97-AF65-F5344CB8AC3E}">
        <p14:creationId xmlns:p14="http://schemas.microsoft.com/office/powerpoint/2010/main" val="3071616713"/>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0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Ref idx="1001">
        <a:schemeClr val="bg1"/>
      </p:bgRef>
    </p:bg>
    <p:spTree>
      <p:nvGrpSpPr>
        <p:cNvPr id="1" name=""/>
        <p:cNvGrpSpPr/>
        <p:nvPr/>
      </p:nvGrpSpPr>
      <p:grpSpPr>
        <a:xfrm>
          <a:off x="0" y="0"/>
          <a:ext cx="0" cy="0"/>
          <a:chOff x="0" y="0"/>
          <a:chExt cx="0" cy="0"/>
        </a:xfrm>
      </p:grpSpPr>
      <p:sp>
        <p:nvSpPr>
          <p:cNvPr id="32" name="Rectangle 31"/>
          <p:cNvSpPr/>
          <p:nvPr userDrawn="1"/>
        </p:nvSpPr>
        <p:spPr>
          <a:xfrm>
            <a:off x="4850296" y="0"/>
            <a:ext cx="734170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a:spLocks noGrp="1"/>
          </p:cNvSpPr>
          <p:nvPr>
            <p:ph type="ctrTitle" hasCustomPrompt="1"/>
          </p:nvPr>
        </p:nvSpPr>
        <p:spPr>
          <a:xfrm>
            <a:off x="5495402" y="1643271"/>
            <a:ext cx="5808702" cy="3614530"/>
          </a:xfrm>
        </p:spPr>
        <p:txBody>
          <a:bodyPr anchor="ctr" anchorCtr="0"/>
          <a:lstStyle>
            <a:lvl1pPr algn="l">
              <a:lnSpc>
                <a:spcPct val="83000"/>
              </a:lnSpc>
              <a:defRPr sz="6000" b="0">
                <a:solidFill>
                  <a:schemeClr val="accent2"/>
                </a:solidFill>
              </a:defRPr>
            </a:lvl1pPr>
          </a:lstStyle>
          <a:p>
            <a:r>
              <a:rPr lang="en-GB" dirty="0"/>
              <a:t>Thank you.</a:t>
            </a:r>
          </a:p>
        </p:txBody>
      </p:sp>
      <p:sp>
        <p:nvSpPr>
          <p:cNvPr id="5" name="Subtitle 2"/>
          <p:cNvSpPr>
            <a:spLocks noGrp="1"/>
          </p:cNvSpPr>
          <p:nvPr>
            <p:ph type="subTitle" idx="1" hasCustomPrompt="1"/>
          </p:nvPr>
        </p:nvSpPr>
        <p:spPr>
          <a:xfrm>
            <a:off x="407988" y="5648600"/>
            <a:ext cx="3633925" cy="1009375"/>
          </a:xfrm>
        </p:spPr>
        <p:txBody>
          <a:bodyPr anchor="b" anchorCtr="0"/>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25 May 2019</a:t>
            </a:r>
            <a:endParaRPr lang="en-GB" dirty="0"/>
          </a:p>
        </p:txBody>
      </p:sp>
      <p:grpSp>
        <p:nvGrpSpPr>
          <p:cNvPr id="7" name="Group 4"/>
          <p:cNvGrpSpPr>
            <a:grpSpLocks noChangeAspect="1"/>
          </p:cNvGrpSpPr>
          <p:nvPr userDrawn="1"/>
        </p:nvGrpSpPr>
        <p:grpSpPr bwMode="auto">
          <a:xfrm>
            <a:off x="449263" y="407988"/>
            <a:ext cx="2520950" cy="536575"/>
            <a:chOff x="283" y="257"/>
            <a:chExt cx="1588" cy="338"/>
          </a:xfrm>
        </p:grpSpPr>
        <p:sp>
          <p:nvSpPr>
            <p:cNvPr id="8" name="Freeform 5"/>
            <p:cNvSpPr>
              <a:spLocks/>
            </p:cNvSpPr>
            <p:nvPr userDrawn="1"/>
          </p:nvSpPr>
          <p:spPr bwMode="auto">
            <a:xfrm>
              <a:off x="283" y="447"/>
              <a:ext cx="90" cy="115"/>
            </a:xfrm>
            <a:custGeom>
              <a:avLst/>
              <a:gdLst>
                <a:gd name="T0" fmla="*/ 707 w 1116"/>
                <a:gd name="T1" fmla="*/ 0 h 1428"/>
                <a:gd name="T2" fmla="*/ 1112 w 1116"/>
                <a:gd name="T3" fmla="*/ 124 h 1428"/>
                <a:gd name="T4" fmla="*/ 1112 w 1116"/>
                <a:gd name="T5" fmla="*/ 320 h 1428"/>
                <a:gd name="T6" fmla="*/ 703 w 1116"/>
                <a:gd name="T7" fmla="*/ 170 h 1428"/>
                <a:gd name="T8" fmla="*/ 182 w 1116"/>
                <a:gd name="T9" fmla="*/ 715 h 1428"/>
                <a:gd name="T10" fmla="*/ 703 w 1116"/>
                <a:gd name="T11" fmla="*/ 1258 h 1428"/>
                <a:gd name="T12" fmla="*/ 1116 w 1116"/>
                <a:gd name="T13" fmla="*/ 1112 h 1428"/>
                <a:gd name="T14" fmla="*/ 1116 w 1116"/>
                <a:gd name="T15" fmla="*/ 1307 h 1428"/>
                <a:gd name="T16" fmla="*/ 705 w 1116"/>
                <a:gd name="T17" fmla="*/ 1428 h 1428"/>
                <a:gd name="T18" fmla="*/ 0 w 1116"/>
                <a:gd name="T19" fmla="*/ 715 h 1428"/>
                <a:gd name="T20" fmla="*/ 707 w 1116"/>
                <a:gd name="T21" fmla="*/ 0 h 1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6" h="1428">
                  <a:moveTo>
                    <a:pt x="707" y="0"/>
                  </a:moveTo>
                  <a:cubicBezTo>
                    <a:pt x="853" y="0"/>
                    <a:pt x="990" y="43"/>
                    <a:pt x="1112" y="124"/>
                  </a:cubicBezTo>
                  <a:cubicBezTo>
                    <a:pt x="1112" y="320"/>
                    <a:pt x="1112" y="320"/>
                    <a:pt x="1112" y="320"/>
                  </a:cubicBezTo>
                  <a:cubicBezTo>
                    <a:pt x="978" y="219"/>
                    <a:pt x="845" y="170"/>
                    <a:pt x="703" y="170"/>
                  </a:cubicBezTo>
                  <a:cubicBezTo>
                    <a:pt x="411" y="170"/>
                    <a:pt x="182" y="409"/>
                    <a:pt x="182" y="715"/>
                  </a:cubicBezTo>
                  <a:cubicBezTo>
                    <a:pt x="182" y="1017"/>
                    <a:pt x="411" y="1258"/>
                    <a:pt x="703" y="1258"/>
                  </a:cubicBezTo>
                  <a:cubicBezTo>
                    <a:pt x="844" y="1258"/>
                    <a:pt x="982" y="1208"/>
                    <a:pt x="1116" y="1112"/>
                  </a:cubicBezTo>
                  <a:cubicBezTo>
                    <a:pt x="1116" y="1307"/>
                    <a:pt x="1116" y="1307"/>
                    <a:pt x="1116" y="1307"/>
                  </a:cubicBezTo>
                  <a:cubicBezTo>
                    <a:pt x="986" y="1388"/>
                    <a:pt x="849" y="1428"/>
                    <a:pt x="705" y="1428"/>
                  </a:cubicBezTo>
                  <a:cubicBezTo>
                    <a:pt x="310" y="1428"/>
                    <a:pt x="0" y="1114"/>
                    <a:pt x="0" y="715"/>
                  </a:cubicBezTo>
                  <a:cubicBezTo>
                    <a:pt x="0" y="314"/>
                    <a:pt x="310" y="0"/>
                    <a:pt x="707"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6"/>
            <p:cNvSpPr>
              <a:spLocks noEditPoints="1"/>
            </p:cNvSpPr>
            <p:nvPr userDrawn="1"/>
          </p:nvSpPr>
          <p:spPr bwMode="auto">
            <a:xfrm>
              <a:off x="383" y="481"/>
              <a:ext cx="81" cy="81"/>
            </a:xfrm>
            <a:custGeom>
              <a:avLst/>
              <a:gdLst>
                <a:gd name="T0" fmla="*/ 1003 w 1003"/>
                <a:gd name="T1" fmla="*/ 502 h 1003"/>
                <a:gd name="T2" fmla="*/ 502 w 1003"/>
                <a:gd name="T3" fmla="*/ 1003 h 1003"/>
                <a:gd name="T4" fmla="*/ 0 w 1003"/>
                <a:gd name="T5" fmla="*/ 502 h 1003"/>
                <a:gd name="T6" fmla="*/ 502 w 1003"/>
                <a:gd name="T7" fmla="*/ 0 h 1003"/>
                <a:gd name="T8" fmla="*/ 1003 w 1003"/>
                <a:gd name="T9" fmla="*/ 502 h 1003"/>
                <a:gd name="T10" fmla="*/ 172 w 1003"/>
                <a:gd name="T11" fmla="*/ 502 h 1003"/>
                <a:gd name="T12" fmla="*/ 502 w 1003"/>
                <a:gd name="T13" fmla="*/ 848 h 1003"/>
                <a:gd name="T14" fmla="*/ 832 w 1003"/>
                <a:gd name="T15" fmla="*/ 502 h 1003"/>
                <a:gd name="T16" fmla="*/ 502 w 1003"/>
                <a:gd name="T17" fmla="*/ 156 h 1003"/>
                <a:gd name="T18" fmla="*/ 172 w 1003"/>
                <a:gd name="T19" fmla="*/ 502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3" h="1003">
                  <a:moveTo>
                    <a:pt x="1003" y="502"/>
                  </a:moveTo>
                  <a:cubicBezTo>
                    <a:pt x="1003" y="780"/>
                    <a:pt x="790" y="1003"/>
                    <a:pt x="502" y="1003"/>
                  </a:cubicBezTo>
                  <a:cubicBezTo>
                    <a:pt x="214" y="1003"/>
                    <a:pt x="0" y="780"/>
                    <a:pt x="0" y="502"/>
                  </a:cubicBezTo>
                  <a:cubicBezTo>
                    <a:pt x="0" y="224"/>
                    <a:pt x="214" y="0"/>
                    <a:pt x="502" y="0"/>
                  </a:cubicBezTo>
                  <a:cubicBezTo>
                    <a:pt x="790" y="0"/>
                    <a:pt x="1003" y="224"/>
                    <a:pt x="1003" y="502"/>
                  </a:cubicBezTo>
                  <a:moveTo>
                    <a:pt x="172" y="502"/>
                  </a:moveTo>
                  <a:cubicBezTo>
                    <a:pt x="172" y="694"/>
                    <a:pt x="314" y="848"/>
                    <a:pt x="502" y="848"/>
                  </a:cubicBezTo>
                  <a:cubicBezTo>
                    <a:pt x="689" y="848"/>
                    <a:pt x="832" y="694"/>
                    <a:pt x="832" y="502"/>
                  </a:cubicBezTo>
                  <a:cubicBezTo>
                    <a:pt x="832" y="310"/>
                    <a:pt x="689" y="156"/>
                    <a:pt x="502" y="156"/>
                  </a:cubicBezTo>
                  <a:cubicBezTo>
                    <a:pt x="314" y="156"/>
                    <a:pt x="172" y="310"/>
                    <a:pt x="172" y="502"/>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7"/>
            <p:cNvSpPr>
              <a:spLocks/>
            </p:cNvSpPr>
            <p:nvPr userDrawn="1"/>
          </p:nvSpPr>
          <p:spPr bwMode="auto">
            <a:xfrm>
              <a:off x="479" y="481"/>
              <a:ext cx="69" cy="79"/>
            </a:xfrm>
            <a:custGeom>
              <a:avLst/>
              <a:gdLst>
                <a:gd name="T0" fmla="*/ 170 w 863"/>
                <a:gd name="T1" fmla="*/ 981 h 981"/>
                <a:gd name="T2" fmla="*/ 0 w 863"/>
                <a:gd name="T3" fmla="*/ 981 h 981"/>
                <a:gd name="T4" fmla="*/ 0 w 863"/>
                <a:gd name="T5" fmla="*/ 21 h 981"/>
                <a:gd name="T6" fmla="*/ 170 w 863"/>
                <a:gd name="T7" fmla="*/ 21 h 981"/>
                <a:gd name="T8" fmla="*/ 170 w 863"/>
                <a:gd name="T9" fmla="*/ 159 h 981"/>
                <a:gd name="T10" fmla="*/ 476 w 863"/>
                <a:gd name="T11" fmla="*/ 0 h 981"/>
                <a:gd name="T12" fmla="*/ 863 w 863"/>
                <a:gd name="T13" fmla="*/ 418 h 981"/>
                <a:gd name="T14" fmla="*/ 863 w 863"/>
                <a:gd name="T15" fmla="*/ 981 h 981"/>
                <a:gd name="T16" fmla="*/ 693 w 863"/>
                <a:gd name="T17" fmla="*/ 981 h 981"/>
                <a:gd name="T18" fmla="*/ 693 w 863"/>
                <a:gd name="T19" fmla="*/ 438 h 981"/>
                <a:gd name="T20" fmla="*/ 440 w 863"/>
                <a:gd name="T21" fmla="*/ 157 h 981"/>
                <a:gd name="T22" fmla="*/ 170 w 863"/>
                <a:gd name="T23" fmla="*/ 479 h 981"/>
                <a:gd name="T24" fmla="*/ 170 w 863"/>
                <a:gd name="T25"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3" h="981">
                  <a:moveTo>
                    <a:pt x="170" y="981"/>
                  </a:moveTo>
                  <a:cubicBezTo>
                    <a:pt x="0" y="981"/>
                    <a:pt x="0" y="981"/>
                    <a:pt x="0" y="981"/>
                  </a:cubicBezTo>
                  <a:cubicBezTo>
                    <a:pt x="0" y="21"/>
                    <a:pt x="0" y="21"/>
                    <a:pt x="0" y="21"/>
                  </a:cubicBezTo>
                  <a:cubicBezTo>
                    <a:pt x="170" y="21"/>
                    <a:pt x="170" y="21"/>
                    <a:pt x="170" y="21"/>
                  </a:cubicBezTo>
                  <a:cubicBezTo>
                    <a:pt x="170" y="159"/>
                    <a:pt x="170" y="159"/>
                    <a:pt x="170" y="159"/>
                  </a:cubicBezTo>
                  <a:cubicBezTo>
                    <a:pt x="229" y="65"/>
                    <a:pt x="332" y="0"/>
                    <a:pt x="476" y="0"/>
                  </a:cubicBezTo>
                  <a:cubicBezTo>
                    <a:pt x="721" y="0"/>
                    <a:pt x="863" y="163"/>
                    <a:pt x="863" y="418"/>
                  </a:cubicBezTo>
                  <a:cubicBezTo>
                    <a:pt x="863" y="981"/>
                    <a:pt x="863" y="981"/>
                    <a:pt x="863" y="981"/>
                  </a:cubicBezTo>
                  <a:cubicBezTo>
                    <a:pt x="693" y="981"/>
                    <a:pt x="693" y="981"/>
                    <a:pt x="693" y="981"/>
                  </a:cubicBezTo>
                  <a:cubicBezTo>
                    <a:pt x="693" y="438"/>
                    <a:pt x="693" y="438"/>
                    <a:pt x="693" y="438"/>
                  </a:cubicBezTo>
                  <a:cubicBezTo>
                    <a:pt x="693" y="266"/>
                    <a:pt x="604" y="157"/>
                    <a:pt x="440" y="157"/>
                  </a:cubicBezTo>
                  <a:cubicBezTo>
                    <a:pt x="276" y="157"/>
                    <a:pt x="170" y="284"/>
                    <a:pt x="170" y="479"/>
                  </a:cubicBezTo>
                  <a:lnTo>
                    <a:pt x="170" y="98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8"/>
            <p:cNvSpPr>
              <a:spLocks/>
            </p:cNvSpPr>
            <p:nvPr userDrawn="1"/>
          </p:nvSpPr>
          <p:spPr bwMode="auto">
            <a:xfrm>
              <a:off x="559" y="447"/>
              <a:ext cx="50" cy="113"/>
            </a:xfrm>
            <a:custGeom>
              <a:avLst/>
              <a:gdLst>
                <a:gd name="T0" fmla="*/ 148 w 622"/>
                <a:gd name="T1" fmla="*/ 1406 h 1406"/>
                <a:gd name="T2" fmla="*/ 148 w 622"/>
                <a:gd name="T3" fmla="*/ 598 h 1406"/>
                <a:gd name="T4" fmla="*/ 0 w 622"/>
                <a:gd name="T5" fmla="*/ 598 h 1406"/>
                <a:gd name="T6" fmla="*/ 0 w 622"/>
                <a:gd name="T7" fmla="*/ 446 h 1406"/>
                <a:gd name="T8" fmla="*/ 148 w 622"/>
                <a:gd name="T9" fmla="*/ 446 h 1406"/>
                <a:gd name="T10" fmla="*/ 148 w 622"/>
                <a:gd name="T11" fmla="*/ 363 h 1406"/>
                <a:gd name="T12" fmla="*/ 478 w 622"/>
                <a:gd name="T13" fmla="*/ 0 h 1406"/>
                <a:gd name="T14" fmla="*/ 622 w 622"/>
                <a:gd name="T15" fmla="*/ 24 h 1406"/>
                <a:gd name="T16" fmla="*/ 622 w 622"/>
                <a:gd name="T17" fmla="*/ 176 h 1406"/>
                <a:gd name="T18" fmla="*/ 506 w 622"/>
                <a:gd name="T19" fmla="*/ 156 h 1406"/>
                <a:gd name="T20" fmla="*/ 318 w 622"/>
                <a:gd name="T21" fmla="*/ 359 h 1406"/>
                <a:gd name="T22" fmla="*/ 318 w 622"/>
                <a:gd name="T23" fmla="*/ 446 h 1406"/>
                <a:gd name="T24" fmla="*/ 587 w 622"/>
                <a:gd name="T25" fmla="*/ 446 h 1406"/>
                <a:gd name="T26" fmla="*/ 587 w 622"/>
                <a:gd name="T27" fmla="*/ 598 h 1406"/>
                <a:gd name="T28" fmla="*/ 318 w 622"/>
                <a:gd name="T29" fmla="*/ 598 h 1406"/>
                <a:gd name="T30" fmla="*/ 318 w 622"/>
                <a:gd name="T31" fmla="*/ 1406 h 1406"/>
                <a:gd name="T32" fmla="*/ 148 w 622"/>
                <a:gd name="T33" fmla="*/ 140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2" h="1406">
                  <a:moveTo>
                    <a:pt x="148" y="1406"/>
                  </a:moveTo>
                  <a:cubicBezTo>
                    <a:pt x="148" y="598"/>
                    <a:pt x="148" y="598"/>
                    <a:pt x="148" y="598"/>
                  </a:cubicBezTo>
                  <a:cubicBezTo>
                    <a:pt x="0" y="598"/>
                    <a:pt x="0" y="598"/>
                    <a:pt x="0" y="598"/>
                  </a:cubicBezTo>
                  <a:cubicBezTo>
                    <a:pt x="0" y="446"/>
                    <a:pt x="0" y="446"/>
                    <a:pt x="0" y="446"/>
                  </a:cubicBezTo>
                  <a:cubicBezTo>
                    <a:pt x="148" y="446"/>
                    <a:pt x="148" y="446"/>
                    <a:pt x="148" y="446"/>
                  </a:cubicBezTo>
                  <a:cubicBezTo>
                    <a:pt x="148" y="363"/>
                    <a:pt x="148" y="363"/>
                    <a:pt x="148" y="363"/>
                  </a:cubicBezTo>
                  <a:cubicBezTo>
                    <a:pt x="148" y="118"/>
                    <a:pt x="288" y="0"/>
                    <a:pt x="478" y="0"/>
                  </a:cubicBezTo>
                  <a:cubicBezTo>
                    <a:pt x="547" y="0"/>
                    <a:pt x="592" y="12"/>
                    <a:pt x="622" y="24"/>
                  </a:cubicBezTo>
                  <a:cubicBezTo>
                    <a:pt x="622" y="176"/>
                    <a:pt x="622" y="176"/>
                    <a:pt x="622" y="176"/>
                  </a:cubicBezTo>
                  <a:cubicBezTo>
                    <a:pt x="592" y="164"/>
                    <a:pt x="555" y="156"/>
                    <a:pt x="506" y="156"/>
                  </a:cubicBezTo>
                  <a:cubicBezTo>
                    <a:pt x="399" y="156"/>
                    <a:pt x="318" y="209"/>
                    <a:pt x="318" y="359"/>
                  </a:cubicBezTo>
                  <a:cubicBezTo>
                    <a:pt x="318" y="446"/>
                    <a:pt x="318" y="446"/>
                    <a:pt x="318" y="446"/>
                  </a:cubicBezTo>
                  <a:cubicBezTo>
                    <a:pt x="587" y="446"/>
                    <a:pt x="587" y="446"/>
                    <a:pt x="587" y="446"/>
                  </a:cubicBezTo>
                  <a:cubicBezTo>
                    <a:pt x="587" y="598"/>
                    <a:pt x="587" y="598"/>
                    <a:pt x="587" y="598"/>
                  </a:cubicBezTo>
                  <a:cubicBezTo>
                    <a:pt x="318" y="598"/>
                    <a:pt x="318" y="598"/>
                    <a:pt x="318" y="598"/>
                  </a:cubicBezTo>
                  <a:cubicBezTo>
                    <a:pt x="318" y="1406"/>
                    <a:pt x="318" y="1406"/>
                    <a:pt x="318" y="1406"/>
                  </a:cubicBezTo>
                  <a:lnTo>
                    <a:pt x="148" y="140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9"/>
            <p:cNvSpPr>
              <a:spLocks noEditPoints="1"/>
            </p:cNvSpPr>
            <p:nvPr userDrawn="1"/>
          </p:nvSpPr>
          <p:spPr bwMode="auto">
            <a:xfrm>
              <a:off x="608" y="481"/>
              <a:ext cx="74" cy="81"/>
            </a:xfrm>
            <a:custGeom>
              <a:avLst/>
              <a:gdLst>
                <a:gd name="T0" fmla="*/ 875 w 926"/>
                <a:gd name="T1" fmla="*/ 881 h 1004"/>
                <a:gd name="T2" fmla="*/ 504 w 926"/>
                <a:gd name="T3" fmla="*/ 1004 h 1004"/>
                <a:gd name="T4" fmla="*/ 0 w 926"/>
                <a:gd name="T5" fmla="*/ 502 h 1004"/>
                <a:gd name="T6" fmla="*/ 474 w 926"/>
                <a:gd name="T7" fmla="*/ 0 h 1004"/>
                <a:gd name="T8" fmla="*/ 926 w 926"/>
                <a:gd name="T9" fmla="*/ 494 h 1004"/>
                <a:gd name="T10" fmla="*/ 922 w 926"/>
                <a:gd name="T11" fmla="*/ 555 h 1004"/>
                <a:gd name="T12" fmla="*/ 170 w 926"/>
                <a:gd name="T13" fmla="*/ 555 h 1004"/>
                <a:gd name="T14" fmla="*/ 515 w 926"/>
                <a:gd name="T15" fmla="*/ 850 h 1004"/>
                <a:gd name="T16" fmla="*/ 875 w 926"/>
                <a:gd name="T17" fmla="*/ 697 h 1004"/>
                <a:gd name="T18" fmla="*/ 875 w 926"/>
                <a:gd name="T19" fmla="*/ 881 h 1004"/>
                <a:gd name="T20" fmla="*/ 754 w 926"/>
                <a:gd name="T21" fmla="*/ 415 h 1004"/>
                <a:gd name="T22" fmla="*/ 470 w 926"/>
                <a:gd name="T23" fmla="*/ 149 h 1004"/>
                <a:gd name="T24" fmla="*/ 174 w 926"/>
                <a:gd name="T25" fmla="*/ 415 h 1004"/>
                <a:gd name="T26" fmla="*/ 754 w 926"/>
                <a:gd name="T27" fmla="*/ 415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6" h="1004">
                  <a:moveTo>
                    <a:pt x="875" y="881"/>
                  </a:moveTo>
                  <a:cubicBezTo>
                    <a:pt x="768" y="958"/>
                    <a:pt x="638" y="1004"/>
                    <a:pt x="504" y="1004"/>
                  </a:cubicBezTo>
                  <a:cubicBezTo>
                    <a:pt x="198" y="1004"/>
                    <a:pt x="0" y="784"/>
                    <a:pt x="0" y="502"/>
                  </a:cubicBezTo>
                  <a:cubicBezTo>
                    <a:pt x="0" y="216"/>
                    <a:pt x="198" y="0"/>
                    <a:pt x="474" y="0"/>
                  </a:cubicBezTo>
                  <a:cubicBezTo>
                    <a:pt x="743" y="0"/>
                    <a:pt x="926" y="222"/>
                    <a:pt x="926" y="494"/>
                  </a:cubicBezTo>
                  <a:cubicBezTo>
                    <a:pt x="926" y="532"/>
                    <a:pt x="922" y="555"/>
                    <a:pt x="922" y="555"/>
                  </a:cubicBezTo>
                  <a:cubicBezTo>
                    <a:pt x="170" y="555"/>
                    <a:pt x="170" y="555"/>
                    <a:pt x="170" y="555"/>
                  </a:cubicBezTo>
                  <a:cubicBezTo>
                    <a:pt x="184" y="715"/>
                    <a:pt x="316" y="850"/>
                    <a:pt x="515" y="850"/>
                  </a:cubicBezTo>
                  <a:cubicBezTo>
                    <a:pt x="638" y="850"/>
                    <a:pt x="756" y="800"/>
                    <a:pt x="875" y="697"/>
                  </a:cubicBezTo>
                  <a:lnTo>
                    <a:pt x="875" y="881"/>
                  </a:lnTo>
                  <a:close/>
                  <a:moveTo>
                    <a:pt x="754" y="415"/>
                  </a:moveTo>
                  <a:cubicBezTo>
                    <a:pt x="741" y="263"/>
                    <a:pt x="628" y="149"/>
                    <a:pt x="470" y="149"/>
                  </a:cubicBezTo>
                  <a:cubicBezTo>
                    <a:pt x="310" y="149"/>
                    <a:pt x="186" y="285"/>
                    <a:pt x="174" y="415"/>
                  </a:cubicBezTo>
                  <a:lnTo>
                    <a:pt x="754" y="41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10"/>
            <p:cNvSpPr>
              <a:spLocks/>
            </p:cNvSpPr>
            <p:nvPr userDrawn="1"/>
          </p:nvSpPr>
          <p:spPr bwMode="auto">
            <a:xfrm>
              <a:off x="692" y="481"/>
              <a:ext cx="63" cy="81"/>
            </a:xfrm>
            <a:custGeom>
              <a:avLst/>
              <a:gdLst>
                <a:gd name="T0" fmla="*/ 501 w 779"/>
                <a:gd name="T1" fmla="*/ 0 h 1004"/>
                <a:gd name="T2" fmla="*/ 774 w 779"/>
                <a:gd name="T3" fmla="*/ 83 h 1004"/>
                <a:gd name="T4" fmla="*/ 774 w 779"/>
                <a:gd name="T5" fmla="*/ 255 h 1004"/>
                <a:gd name="T6" fmla="*/ 509 w 779"/>
                <a:gd name="T7" fmla="*/ 158 h 1004"/>
                <a:gd name="T8" fmla="*/ 171 w 779"/>
                <a:gd name="T9" fmla="*/ 502 h 1004"/>
                <a:gd name="T10" fmla="*/ 509 w 779"/>
                <a:gd name="T11" fmla="*/ 846 h 1004"/>
                <a:gd name="T12" fmla="*/ 779 w 779"/>
                <a:gd name="T13" fmla="*/ 751 h 1004"/>
                <a:gd name="T14" fmla="*/ 779 w 779"/>
                <a:gd name="T15" fmla="*/ 923 h 1004"/>
                <a:gd name="T16" fmla="*/ 503 w 779"/>
                <a:gd name="T17" fmla="*/ 1004 h 1004"/>
                <a:gd name="T18" fmla="*/ 0 w 779"/>
                <a:gd name="T19" fmla="*/ 502 h 1004"/>
                <a:gd name="T20" fmla="*/ 501 w 779"/>
                <a:gd name="T21" fmla="*/ 0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9" h="1004">
                  <a:moveTo>
                    <a:pt x="501" y="0"/>
                  </a:moveTo>
                  <a:cubicBezTo>
                    <a:pt x="602" y="0"/>
                    <a:pt x="695" y="30"/>
                    <a:pt x="774" y="83"/>
                  </a:cubicBezTo>
                  <a:cubicBezTo>
                    <a:pt x="774" y="255"/>
                    <a:pt x="774" y="255"/>
                    <a:pt x="774" y="255"/>
                  </a:cubicBezTo>
                  <a:cubicBezTo>
                    <a:pt x="689" y="190"/>
                    <a:pt x="602" y="158"/>
                    <a:pt x="509" y="158"/>
                  </a:cubicBezTo>
                  <a:cubicBezTo>
                    <a:pt x="314" y="158"/>
                    <a:pt x="171" y="308"/>
                    <a:pt x="171" y="502"/>
                  </a:cubicBezTo>
                  <a:cubicBezTo>
                    <a:pt x="171" y="694"/>
                    <a:pt x="314" y="846"/>
                    <a:pt x="509" y="846"/>
                  </a:cubicBezTo>
                  <a:cubicBezTo>
                    <a:pt x="610" y="846"/>
                    <a:pt x="702" y="800"/>
                    <a:pt x="779" y="751"/>
                  </a:cubicBezTo>
                  <a:cubicBezTo>
                    <a:pt x="779" y="923"/>
                    <a:pt x="779" y="923"/>
                    <a:pt x="779" y="923"/>
                  </a:cubicBezTo>
                  <a:cubicBezTo>
                    <a:pt x="697" y="974"/>
                    <a:pt x="602" y="1004"/>
                    <a:pt x="503" y="1004"/>
                  </a:cubicBezTo>
                  <a:cubicBezTo>
                    <a:pt x="201" y="1004"/>
                    <a:pt x="0" y="784"/>
                    <a:pt x="0" y="502"/>
                  </a:cubicBezTo>
                  <a:cubicBezTo>
                    <a:pt x="0" y="222"/>
                    <a:pt x="207" y="0"/>
                    <a:pt x="501"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1"/>
            <p:cNvSpPr>
              <a:spLocks/>
            </p:cNvSpPr>
            <p:nvPr userDrawn="1"/>
          </p:nvSpPr>
          <p:spPr bwMode="auto">
            <a:xfrm>
              <a:off x="761" y="465"/>
              <a:ext cx="49" cy="97"/>
            </a:xfrm>
            <a:custGeom>
              <a:avLst/>
              <a:gdLst>
                <a:gd name="T0" fmla="*/ 329 w 604"/>
                <a:gd name="T1" fmla="*/ 0 h 1207"/>
                <a:gd name="T2" fmla="*/ 335 w 604"/>
                <a:gd name="T3" fmla="*/ 0 h 1207"/>
                <a:gd name="T4" fmla="*/ 335 w 604"/>
                <a:gd name="T5" fmla="*/ 225 h 1207"/>
                <a:gd name="T6" fmla="*/ 604 w 604"/>
                <a:gd name="T7" fmla="*/ 225 h 1207"/>
                <a:gd name="T8" fmla="*/ 604 w 604"/>
                <a:gd name="T9" fmla="*/ 377 h 1207"/>
                <a:gd name="T10" fmla="*/ 335 w 604"/>
                <a:gd name="T11" fmla="*/ 377 h 1207"/>
                <a:gd name="T12" fmla="*/ 335 w 604"/>
                <a:gd name="T13" fmla="*/ 885 h 1207"/>
                <a:gd name="T14" fmla="*/ 495 w 604"/>
                <a:gd name="T15" fmla="*/ 1049 h 1207"/>
                <a:gd name="T16" fmla="*/ 604 w 604"/>
                <a:gd name="T17" fmla="*/ 1019 h 1207"/>
                <a:gd name="T18" fmla="*/ 604 w 604"/>
                <a:gd name="T19" fmla="*/ 1177 h 1207"/>
                <a:gd name="T20" fmla="*/ 456 w 604"/>
                <a:gd name="T21" fmla="*/ 1207 h 1207"/>
                <a:gd name="T22" fmla="*/ 165 w 604"/>
                <a:gd name="T23" fmla="*/ 908 h 1207"/>
                <a:gd name="T24" fmla="*/ 165 w 604"/>
                <a:gd name="T25" fmla="*/ 377 h 1207"/>
                <a:gd name="T26" fmla="*/ 0 w 604"/>
                <a:gd name="T27" fmla="*/ 377 h 1207"/>
                <a:gd name="T28" fmla="*/ 0 w 604"/>
                <a:gd name="T29" fmla="*/ 356 h 1207"/>
                <a:gd name="T30" fmla="*/ 329 w 604"/>
                <a:gd name="T31"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4" h="1207">
                  <a:moveTo>
                    <a:pt x="329" y="0"/>
                  </a:moveTo>
                  <a:cubicBezTo>
                    <a:pt x="335" y="0"/>
                    <a:pt x="335" y="0"/>
                    <a:pt x="335" y="0"/>
                  </a:cubicBezTo>
                  <a:cubicBezTo>
                    <a:pt x="335" y="225"/>
                    <a:pt x="335" y="225"/>
                    <a:pt x="335" y="225"/>
                  </a:cubicBezTo>
                  <a:cubicBezTo>
                    <a:pt x="604" y="225"/>
                    <a:pt x="604" y="225"/>
                    <a:pt x="604" y="225"/>
                  </a:cubicBezTo>
                  <a:cubicBezTo>
                    <a:pt x="604" y="377"/>
                    <a:pt x="604" y="377"/>
                    <a:pt x="604" y="377"/>
                  </a:cubicBezTo>
                  <a:cubicBezTo>
                    <a:pt x="335" y="377"/>
                    <a:pt x="335" y="377"/>
                    <a:pt x="335" y="377"/>
                  </a:cubicBezTo>
                  <a:cubicBezTo>
                    <a:pt x="335" y="885"/>
                    <a:pt x="335" y="885"/>
                    <a:pt x="335" y="885"/>
                  </a:cubicBezTo>
                  <a:cubicBezTo>
                    <a:pt x="335" y="997"/>
                    <a:pt x="385" y="1049"/>
                    <a:pt x="495" y="1049"/>
                  </a:cubicBezTo>
                  <a:cubicBezTo>
                    <a:pt x="533" y="1049"/>
                    <a:pt x="574" y="1039"/>
                    <a:pt x="604" y="1019"/>
                  </a:cubicBezTo>
                  <a:cubicBezTo>
                    <a:pt x="604" y="1177"/>
                    <a:pt x="604" y="1177"/>
                    <a:pt x="604" y="1177"/>
                  </a:cubicBezTo>
                  <a:cubicBezTo>
                    <a:pt x="570" y="1195"/>
                    <a:pt x="521" y="1207"/>
                    <a:pt x="456" y="1207"/>
                  </a:cubicBezTo>
                  <a:cubicBezTo>
                    <a:pt x="274" y="1207"/>
                    <a:pt x="165" y="1094"/>
                    <a:pt x="165" y="908"/>
                  </a:cubicBezTo>
                  <a:cubicBezTo>
                    <a:pt x="165" y="377"/>
                    <a:pt x="165" y="377"/>
                    <a:pt x="165" y="377"/>
                  </a:cubicBezTo>
                  <a:cubicBezTo>
                    <a:pt x="0" y="377"/>
                    <a:pt x="0" y="377"/>
                    <a:pt x="0" y="377"/>
                  </a:cubicBezTo>
                  <a:cubicBezTo>
                    <a:pt x="0" y="356"/>
                    <a:pt x="0" y="356"/>
                    <a:pt x="0" y="356"/>
                  </a:cubicBezTo>
                  <a:lnTo>
                    <a:pt x="3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2"/>
            <p:cNvSpPr>
              <a:spLocks noEditPoints="1"/>
            </p:cNvSpPr>
            <p:nvPr userDrawn="1"/>
          </p:nvSpPr>
          <p:spPr bwMode="auto">
            <a:xfrm>
              <a:off x="821" y="451"/>
              <a:ext cx="19" cy="109"/>
            </a:xfrm>
            <a:custGeom>
              <a:avLst/>
              <a:gdLst>
                <a:gd name="T0" fmla="*/ 114 w 229"/>
                <a:gd name="T1" fmla="*/ 229 h 1359"/>
                <a:gd name="T2" fmla="*/ 0 w 229"/>
                <a:gd name="T3" fmla="*/ 115 h 1359"/>
                <a:gd name="T4" fmla="*/ 114 w 229"/>
                <a:gd name="T5" fmla="*/ 0 h 1359"/>
                <a:gd name="T6" fmla="*/ 229 w 229"/>
                <a:gd name="T7" fmla="*/ 115 h 1359"/>
                <a:gd name="T8" fmla="*/ 114 w 229"/>
                <a:gd name="T9" fmla="*/ 229 h 1359"/>
                <a:gd name="T10" fmla="*/ 199 w 229"/>
                <a:gd name="T11" fmla="*/ 1359 h 1359"/>
                <a:gd name="T12" fmla="*/ 29 w 229"/>
                <a:gd name="T13" fmla="*/ 1359 h 1359"/>
                <a:gd name="T14" fmla="*/ 29 w 229"/>
                <a:gd name="T15" fmla="*/ 399 h 1359"/>
                <a:gd name="T16" fmla="*/ 199 w 229"/>
                <a:gd name="T17" fmla="*/ 399 h 1359"/>
                <a:gd name="T18" fmla="*/ 199 w 229"/>
                <a:gd name="T19" fmla="*/ 1359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359">
                  <a:moveTo>
                    <a:pt x="114" y="229"/>
                  </a:moveTo>
                  <a:cubicBezTo>
                    <a:pt x="51" y="229"/>
                    <a:pt x="0" y="178"/>
                    <a:pt x="0" y="115"/>
                  </a:cubicBezTo>
                  <a:cubicBezTo>
                    <a:pt x="0" y="52"/>
                    <a:pt x="51" y="0"/>
                    <a:pt x="114" y="0"/>
                  </a:cubicBezTo>
                  <a:cubicBezTo>
                    <a:pt x="177" y="0"/>
                    <a:pt x="229" y="52"/>
                    <a:pt x="229" y="115"/>
                  </a:cubicBezTo>
                  <a:cubicBezTo>
                    <a:pt x="229" y="178"/>
                    <a:pt x="177" y="229"/>
                    <a:pt x="114" y="229"/>
                  </a:cubicBezTo>
                  <a:moveTo>
                    <a:pt x="199" y="1359"/>
                  </a:moveTo>
                  <a:cubicBezTo>
                    <a:pt x="29" y="1359"/>
                    <a:pt x="29" y="1359"/>
                    <a:pt x="29" y="1359"/>
                  </a:cubicBezTo>
                  <a:cubicBezTo>
                    <a:pt x="29" y="399"/>
                    <a:pt x="29" y="399"/>
                    <a:pt x="29" y="399"/>
                  </a:cubicBezTo>
                  <a:cubicBezTo>
                    <a:pt x="199" y="399"/>
                    <a:pt x="199" y="399"/>
                    <a:pt x="199" y="399"/>
                  </a:cubicBezTo>
                  <a:lnTo>
                    <a:pt x="199" y="135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3"/>
            <p:cNvSpPr>
              <a:spLocks noEditPoints="1"/>
            </p:cNvSpPr>
            <p:nvPr userDrawn="1"/>
          </p:nvSpPr>
          <p:spPr bwMode="auto">
            <a:xfrm>
              <a:off x="852" y="481"/>
              <a:ext cx="81" cy="81"/>
            </a:xfrm>
            <a:custGeom>
              <a:avLst/>
              <a:gdLst>
                <a:gd name="T0" fmla="*/ 1003 w 1003"/>
                <a:gd name="T1" fmla="*/ 502 h 1003"/>
                <a:gd name="T2" fmla="*/ 501 w 1003"/>
                <a:gd name="T3" fmla="*/ 1003 h 1003"/>
                <a:gd name="T4" fmla="*/ 0 w 1003"/>
                <a:gd name="T5" fmla="*/ 502 h 1003"/>
                <a:gd name="T6" fmla="*/ 501 w 1003"/>
                <a:gd name="T7" fmla="*/ 0 h 1003"/>
                <a:gd name="T8" fmla="*/ 1003 w 1003"/>
                <a:gd name="T9" fmla="*/ 502 h 1003"/>
                <a:gd name="T10" fmla="*/ 172 w 1003"/>
                <a:gd name="T11" fmla="*/ 502 h 1003"/>
                <a:gd name="T12" fmla="*/ 501 w 1003"/>
                <a:gd name="T13" fmla="*/ 848 h 1003"/>
                <a:gd name="T14" fmla="*/ 831 w 1003"/>
                <a:gd name="T15" fmla="*/ 502 h 1003"/>
                <a:gd name="T16" fmla="*/ 501 w 1003"/>
                <a:gd name="T17" fmla="*/ 156 h 1003"/>
                <a:gd name="T18" fmla="*/ 172 w 1003"/>
                <a:gd name="T19" fmla="*/ 502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3" h="1003">
                  <a:moveTo>
                    <a:pt x="1003" y="502"/>
                  </a:moveTo>
                  <a:cubicBezTo>
                    <a:pt x="1003" y="780"/>
                    <a:pt x="789" y="1003"/>
                    <a:pt x="501" y="1003"/>
                  </a:cubicBezTo>
                  <a:cubicBezTo>
                    <a:pt x="213" y="1003"/>
                    <a:pt x="0" y="780"/>
                    <a:pt x="0" y="502"/>
                  </a:cubicBezTo>
                  <a:cubicBezTo>
                    <a:pt x="0" y="224"/>
                    <a:pt x="213" y="0"/>
                    <a:pt x="501" y="0"/>
                  </a:cubicBezTo>
                  <a:cubicBezTo>
                    <a:pt x="789" y="0"/>
                    <a:pt x="1003" y="224"/>
                    <a:pt x="1003" y="502"/>
                  </a:cubicBezTo>
                  <a:moveTo>
                    <a:pt x="172" y="502"/>
                  </a:moveTo>
                  <a:cubicBezTo>
                    <a:pt x="172" y="694"/>
                    <a:pt x="314" y="848"/>
                    <a:pt x="501" y="848"/>
                  </a:cubicBezTo>
                  <a:cubicBezTo>
                    <a:pt x="689" y="848"/>
                    <a:pt x="831" y="694"/>
                    <a:pt x="831" y="502"/>
                  </a:cubicBezTo>
                  <a:cubicBezTo>
                    <a:pt x="831" y="310"/>
                    <a:pt x="689" y="156"/>
                    <a:pt x="501" y="156"/>
                  </a:cubicBezTo>
                  <a:cubicBezTo>
                    <a:pt x="314" y="156"/>
                    <a:pt x="172" y="310"/>
                    <a:pt x="172" y="502"/>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4"/>
            <p:cNvSpPr>
              <a:spLocks/>
            </p:cNvSpPr>
            <p:nvPr userDrawn="1"/>
          </p:nvSpPr>
          <p:spPr bwMode="auto">
            <a:xfrm>
              <a:off x="948" y="481"/>
              <a:ext cx="70" cy="79"/>
            </a:xfrm>
            <a:custGeom>
              <a:avLst/>
              <a:gdLst>
                <a:gd name="T0" fmla="*/ 170 w 863"/>
                <a:gd name="T1" fmla="*/ 981 h 981"/>
                <a:gd name="T2" fmla="*/ 0 w 863"/>
                <a:gd name="T3" fmla="*/ 981 h 981"/>
                <a:gd name="T4" fmla="*/ 0 w 863"/>
                <a:gd name="T5" fmla="*/ 21 h 981"/>
                <a:gd name="T6" fmla="*/ 170 w 863"/>
                <a:gd name="T7" fmla="*/ 21 h 981"/>
                <a:gd name="T8" fmla="*/ 170 w 863"/>
                <a:gd name="T9" fmla="*/ 159 h 981"/>
                <a:gd name="T10" fmla="*/ 476 w 863"/>
                <a:gd name="T11" fmla="*/ 0 h 981"/>
                <a:gd name="T12" fmla="*/ 863 w 863"/>
                <a:gd name="T13" fmla="*/ 418 h 981"/>
                <a:gd name="T14" fmla="*/ 863 w 863"/>
                <a:gd name="T15" fmla="*/ 981 h 981"/>
                <a:gd name="T16" fmla="*/ 693 w 863"/>
                <a:gd name="T17" fmla="*/ 981 h 981"/>
                <a:gd name="T18" fmla="*/ 693 w 863"/>
                <a:gd name="T19" fmla="*/ 438 h 981"/>
                <a:gd name="T20" fmla="*/ 441 w 863"/>
                <a:gd name="T21" fmla="*/ 157 h 981"/>
                <a:gd name="T22" fmla="*/ 170 w 863"/>
                <a:gd name="T23" fmla="*/ 479 h 981"/>
                <a:gd name="T24" fmla="*/ 170 w 863"/>
                <a:gd name="T25"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3" h="981">
                  <a:moveTo>
                    <a:pt x="170" y="981"/>
                  </a:moveTo>
                  <a:cubicBezTo>
                    <a:pt x="0" y="981"/>
                    <a:pt x="0" y="981"/>
                    <a:pt x="0" y="981"/>
                  </a:cubicBezTo>
                  <a:cubicBezTo>
                    <a:pt x="0" y="21"/>
                    <a:pt x="0" y="21"/>
                    <a:pt x="0" y="21"/>
                  </a:cubicBezTo>
                  <a:cubicBezTo>
                    <a:pt x="170" y="21"/>
                    <a:pt x="170" y="21"/>
                    <a:pt x="170" y="21"/>
                  </a:cubicBezTo>
                  <a:cubicBezTo>
                    <a:pt x="170" y="159"/>
                    <a:pt x="170" y="159"/>
                    <a:pt x="170" y="159"/>
                  </a:cubicBezTo>
                  <a:cubicBezTo>
                    <a:pt x="229" y="65"/>
                    <a:pt x="332" y="0"/>
                    <a:pt x="476" y="0"/>
                  </a:cubicBezTo>
                  <a:cubicBezTo>
                    <a:pt x="721" y="0"/>
                    <a:pt x="863" y="163"/>
                    <a:pt x="863" y="418"/>
                  </a:cubicBezTo>
                  <a:cubicBezTo>
                    <a:pt x="863" y="981"/>
                    <a:pt x="863" y="981"/>
                    <a:pt x="863" y="981"/>
                  </a:cubicBezTo>
                  <a:cubicBezTo>
                    <a:pt x="693" y="981"/>
                    <a:pt x="693" y="981"/>
                    <a:pt x="693" y="981"/>
                  </a:cubicBezTo>
                  <a:cubicBezTo>
                    <a:pt x="693" y="438"/>
                    <a:pt x="693" y="438"/>
                    <a:pt x="693" y="438"/>
                  </a:cubicBezTo>
                  <a:cubicBezTo>
                    <a:pt x="693" y="266"/>
                    <a:pt x="604" y="157"/>
                    <a:pt x="441" y="157"/>
                  </a:cubicBezTo>
                  <a:cubicBezTo>
                    <a:pt x="277" y="157"/>
                    <a:pt x="170" y="284"/>
                    <a:pt x="170" y="479"/>
                  </a:cubicBezTo>
                  <a:lnTo>
                    <a:pt x="170" y="98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5"/>
            <p:cNvSpPr>
              <a:spLocks noEditPoints="1"/>
            </p:cNvSpPr>
            <p:nvPr userDrawn="1"/>
          </p:nvSpPr>
          <p:spPr bwMode="auto">
            <a:xfrm>
              <a:off x="1032" y="481"/>
              <a:ext cx="74" cy="81"/>
            </a:xfrm>
            <a:custGeom>
              <a:avLst/>
              <a:gdLst>
                <a:gd name="T0" fmla="*/ 875 w 926"/>
                <a:gd name="T1" fmla="*/ 881 h 1004"/>
                <a:gd name="T2" fmla="*/ 503 w 926"/>
                <a:gd name="T3" fmla="*/ 1004 h 1004"/>
                <a:gd name="T4" fmla="*/ 0 w 926"/>
                <a:gd name="T5" fmla="*/ 502 h 1004"/>
                <a:gd name="T6" fmla="*/ 474 w 926"/>
                <a:gd name="T7" fmla="*/ 0 h 1004"/>
                <a:gd name="T8" fmla="*/ 926 w 926"/>
                <a:gd name="T9" fmla="*/ 494 h 1004"/>
                <a:gd name="T10" fmla="*/ 922 w 926"/>
                <a:gd name="T11" fmla="*/ 555 h 1004"/>
                <a:gd name="T12" fmla="*/ 170 w 926"/>
                <a:gd name="T13" fmla="*/ 555 h 1004"/>
                <a:gd name="T14" fmla="*/ 515 w 926"/>
                <a:gd name="T15" fmla="*/ 850 h 1004"/>
                <a:gd name="T16" fmla="*/ 875 w 926"/>
                <a:gd name="T17" fmla="*/ 697 h 1004"/>
                <a:gd name="T18" fmla="*/ 875 w 926"/>
                <a:gd name="T19" fmla="*/ 881 h 1004"/>
                <a:gd name="T20" fmla="*/ 754 w 926"/>
                <a:gd name="T21" fmla="*/ 415 h 1004"/>
                <a:gd name="T22" fmla="*/ 470 w 926"/>
                <a:gd name="T23" fmla="*/ 149 h 1004"/>
                <a:gd name="T24" fmla="*/ 174 w 926"/>
                <a:gd name="T25" fmla="*/ 415 h 1004"/>
                <a:gd name="T26" fmla="*/ 754 w 926"/>
                <a:gd name="T27" fmla="*/ 415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6" h="1004">
                  <a:moveTo>
                    <a:pt x="875" y="881"/>
                  </a:moveTo>
                  <a:cubicBezTo>
                    <a:pt x="768" y="958"/>
                    <a:pt x="638" y="1004"/>
                    <a:pt x="503" y="1004"/>
                  </a:cubicBezTo>
                  <a:cubicBezTo>
                    <a:pt x="197" y="1004"/>
                    <a:pt x="0" y="784"/>
                    <a:pt x="0" y="502"/>
                  </a:cubicBezTo>
                  <a:cubicBezTo>
                    <a:pt x="0" y="216"/>
                    <a:pt x="197" y="0"/>
                    <a:pt x="474" y="0"/>
                  </a:cubicBezTo>
                  <a:cubicBezTo>
                    <a:pt x="742" y="0"/>
                    <a:pt x="926" y="222"/>
                    <a:pt x="926" y="494"/>
                  </a:cubicBezTo>
                  <a:cubicBezTo>
                    <a:pt x="926" y="532"/>
                    <a:pt x="922" y="555"/>
                    <a:pt x="922" y="555"/>
                  </a:cubicBezTo>
                  <a:cubicBezTo>
                    <a:pt x="170" y="555"/>
                    <a:pt x="170" y="555"/>
                    <a:pt x="170" y="555"/>
                  </a:cubicBezTo>
                  <a:cubicBezTo>
                    <a:pt x="183" y="715"/>
                    <a:pt x="316" y="850"/>
                    <a:pt x="515" y="850"/>
                  </a:cubicBezTo>
                  <a:cubicBezTo>
                    <a:pt x="638" y="850"/>
                    <a:pt x="756" y="800"/>
                    <a:pt x="875" y="697"/>
                  </a:cubicBezTo>
                  <a:lnTo>
                    <a:pt x="875" y="881"/>
                  </a:lnTo>
                  <a:close/>
                  <a:moveTo>
                    <a:pt x="754" y="415"/>
                  </a:moveTo>
                  <a:cubicBezTo>
                    <a:pt x="740" y="263"/>
                    <a:pt x="628" y="149"/>
                    <a:pt x="470" y="149"/>
                  </a:cubicBezTo>
                  <a:cubicBezTo>
                    <a:pt x="310" y="149"/>
                    <a:pt x="185" y="285"/>
                    <a:pt x="174" y="415"/>
                  </a:cubicBezTo>
                  <a:lnTo>
                    <a:pt x="754" y="41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6"/>
            <p:cNvSpPr>
              <a:spLocks/>
            </p:cNvSpPr>
            <p:nvPr userDrawn="1"/>
          </p:nvSpPr>
          <p:spPr bwMode="auto">
            <a:xfrm>
              <a:off x="1121" y="481"/>
              <a:ext cx="40" cy="79"/>
            </a:xfrm>
            <a:custGeom>
              <a:avLst/>
              <a:gdLst>
                <a:gd name="T0" fmla="*/ 501 w 501"/>
                <a:gd name="T1" fmla="*/ 174 h 976"/>
                <a:gd name="T2" fmla="*/ 454 w 501"/>
                <a:gd name="T3" fmla="*/ 170 h 976"/>
                <a:gd name="T4" fmla="*/ 167 w 501"/>
                <a:gd name="T5" fmla="*/ 520 h 976"/>
                <a:gd name="T6" fmla="*/ 167 w 501"/>
                <a:gd name="T7" fmla="*/ 976 h 976"/>
                <a:gd name="T8" fmla="*/ 0 w 501"/>
                <a:gd name="T9" fmla="*/ 976 h 976"/>
                <a:gd name="T10" fmla="*/ 0 w 501"/>
                <a:gd name="T11" fmla="*/ 16 h 976"/>
                <a:gd name="T12" fmla="*/ 165 w 501"/>
                <a:gd name="T13" fmla="*/ 16 h 976"/>
                <a:gd name="T14" fmla="*/ 165 w 501"/>
                <a:gd name="T15" fmla="*/ 186 h 976"/>
                <a:gd name="T16" fmla="*/ 460 w 501"/>
                <a:gd name="T17" fmla="*/ 0 h 976"/>
                <a:gd name="T18" fmla="*/ 501 w 501"/>
                <a:gd name="T19" fmla="*/ 4 h 976"/>
                <a:gd name="T20" fmla="*/ 501 w 501"/>
                <a:gd name="T21" fmla="*/ 174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 h="976">
                  <a:moveTo>
                    <a:pt x="501" y="174"/>
                  </a:moveTo>
                  <a:cubicBezTo>
                    <a:pt x="501" y="174"/>
                    <a:pt x="483" y="170"/>
                    <a:pt x="454" y="170"/>
                  </a:cubicBezTo>
                  <a:cubicBezTo>
                    <a:pt x="276" y="170"/>
                    <a:pt x="167" y="312"/>
                    <a:pt x="167" y="520"/>
                  </a:cubicBezTo>
                  <a:cubicBezTo>
                    <a:pt x="167" y="976"/>
                    <a:pt x="167" y="976"/>
                    <a:pt x="167" y="976"/>
                  </a:cubicBezTo>
                  <a:cubicBezTo>
                    <a:pt x="0" y="976"/>
                    <a:pt x="0" y="976"/>
                    <a:pt x="0" y="976"/>
                  </a:cubicBezTo>
                  <a:cubicBezTo>
                    <a:pt x="0" y="16"/>
                    <a:pt x="0" y="16"/>
                    <a:pt x="0" y="16"/>
                  </a:cubicBezTo>
                  <a:cubicBezTo>
                    <a:pt x="165" y="16"/>
                    <a:pt x="165" y="16"/>
                    <a:pt x="165" y="16"/>
                  </a:cubicBezTo>
                  <a:cubicBezTo>
                    <a:pt x="165" y="186"/>
                    <a:pt x="165" y="186"/>
                    <a:pt x="165" y="186"/>
                  </a:cubicBezTo>
                  <a:cubicBezTo>
                    <a:pt x="209" y="75"/>
                    <a:pt x="333" y="0"/>
                    <a:pt x="460" y="0"/>
                  </a:cubicBezTo>
                  <a:cubicBezTo>
                    <a:pt x="483" y="0"/>
                    <a:pt x="501" y="4"/>
                    <a:pt x="501" y="4"/>
                  </a:cubicBezTo>
                  <a:lnTo>
                    <a:pt x="501" y="17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7"/>
            <p:cNvSpPr>
              <a:spLocks/>
            </p:cNvSpPr>
            <p:nvPr userDrawn="1"/>
          </p:nvSpPr>
          <p:spPr bwMode="auto">
            <a:xfrm>
              <a:off x="1166" y="483"/>
              <a:ext cx="76" cy="112"/>
            </a:xfrm>
            <a:custGeom>
              <a:avLst/>
              <a:gdLst>
                <a:gd name="T0" fmla="*/ 480 w 942"/>
                <a:gd name="T1" fmla="*/ 1106 h 1394"/>
                <a:gd name="T2" fmla="*/ 164 w 942"/>
                <a:gd name="T3" fmla="*/ 1394 h 1394"/>
                <a:gd name="T4" fmla="*/ 59 w 942"/>
                <a:gd name="T5" fmla="*/ 1374 h 1394"/>
                <a:gd name="T6" fmla="*/ 59 w 942"/>
                <a:gd name="T7" fmla="*/ 1224 h 1394"/>
                <a:gd name="T8" fmla="*/ 150 w 942"/>
                <a:gd name="T9" fmla="*/ 1240 h 1394"/>
                <a:gd name="T10" fmla="*/ 324 w 942"/>
                <a:gd name="T11" fmla="*/ 1072 h 1394"/>
                <a:gd name="T12" fmla="*/ 381 w 942"/>
                <a:gd name="T13" fmla="*/ 934 h 1394"/>
                <a:gd name="T14" fmla="*/ 0 w 942"/>
                <a:gd name="T15" fmla="*/ 0 h 1394"/>
                <a:gd name="T16" fmla="*/ 182 w 942"/>
                <a:gd name="T17" fmla="*/ 0 h 1394"/>
                <a:gd name="T18" fmla="*/ 470 w 942"/>
                <a:gd name="T19" fmla="*/ 741 h 1394"/>
                <a:gd name="T20" fmla="*/ 766 w 942"/>
                <a:gd name="T21" fmla="*/ 0 h 1394"/>
                <a:gd name="T22" fmla="*/ 942 w 942"/>
                <a:gd name="T23" fmla="*/ 0 h 1394"/>
                <a:gd name="T24" fmla="*/ 480 w 942"/>
                <a:gd name="T25" fmla="*/ 1106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2" h="1394">
                  <a:moveTo>
                    <a:pt x="480" y="1106"/>
                  </a:moveTo>
                  <a:cubicBezTo>
                    <a:pt x="393" y="1313"/>
                    <a:pt x="308" y="1394"/>
                    <a:pt x="164" y="1394"/>
                  </a:cubicBezTo>
                  <a:cubicBezTo>
                    <a:pt x="123" y="1394"/>
                    <a:pt x="87" y="1386"/>
                    <a:pt x="59" y="1374"/>
                  </a:cubicBezTo>
                  <a:cubicBezTo>
                    <a:pt x="59" y="1224"/>
                    <a:pt x="59" y="1224"/>
                    <a:pt x="59" y="1224"/>
                  </a:cubicBezTo>
                  <a:cubicBezTo>
                    <a:pt x="81" y="1232"/>
                    <a:pt x="115" y="1240"/>
                    <a:pt x="150" y="1240"/>
                  </a:cubicBezTo>
                  <a:cubicBezTo>
                    <a:pt x="227" y="1240"/>
                    <a:pt x="273" y="1195"/>
                    <a:pt x="324" y="1072"/>
                  </a:cubicBezTo>
                  <a:cubicBezTo>
                    <a:pt x="381" y="934"/>
                    <a:pt x="381" y="934"/>
                    <a:pt x="381" y="934"/>
                  </a:cubicBezTo>
                  <a:cubicBezTo>
                    <a:pt x="0" y="0"/>
                    <a:pt x="0" y="0"/>
                    <a:pt x="0" y="0"/>
                  </a:cubicBezTo>
                  <a:cubicBezTo>
                    <a:pt x="182" y="0"/>
                    <a:pt x="182" y="0"/>
                    <a:pt x="182" y="0"/>
                  </a:cubicBezTo>
                  <a:cubicBezTo>
                    <a:pt x="470" y="741"/>
                    <a:pt x="470" y="741"/>
                    <a:pt x="470" y="741"/>
                  </a:cubicBezTo>
                  <a:cubicBezTo>
                    <a:pt x="766" y="0"/>
                    <a:pt x="766" y="0"/>
                    <a:pt x="766" y="0"/>
                  </a:cubicBezTo>
                  <a:cubicBezTo>
                    <a:pt x="942" y="0"/>
                    <a:pt x="942" y="0"/>
                    <a:pt x="942" y="0"/>
                  </a:cubicBezTo>
                  <a:lnTo>
                    <a:pt x="480" y="110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18"/>
            <p:cNvSpPr>
              <a:spLocks noChangeArrowheads="1"/>
            </p:cNvSpPr>
            <p:nvPr userDrawn="1"/>
          </p:nvSpPr>
          <p:spPr bwMode="auto">
            <a:xfrm>
              <a:off x="1291" y="260"/>
              <a:ext cx="38" cy="15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9"/>
            <p:cNvSpPr>
              <a:spLocks/>
            </p:cNvSpPr>
            <p:nvPr userDrawn="1"/>
          </p:nvSpPr>
          <p:spPr bwMode="auto">
            <a:xfrm>
              <a:off x="1622" y="260"/>
              <a:ext cx="104" cy="157"/>
            </a:xfrm>
            <a:custGeom>
              <a:avLst/>
              <a:gdLst>
                <a:gd name="T0" fmla="*/ 468 w 1285"/>
                <a:gd name="T1" fmla="*/ 1139 h 1939"/>
                <a:gd name="T2" fmla="*/ 1132 w 1285"/>
                <a:gd name="T3" fmla="*/ 1139 h 1939"/>
                <a:gd name="T4" fmla="*/ 1132 w 1285"/>
                <a:gd name="T5" fmla="*/ 736 h 1939"/>
                <a:gd name="T6" fmla="*/ 468 w 1285"/>
                <a:gd name="T7" fmla="*/ 736 h 1939"/>
                <a:gd name="T8" fmla="*/ 468 w 1285"/>
                <a:gd name="T9" fmla="*/ 421 h 1939"/>
                <a:gd name="T10" fmla="*/ 1268 w 1285"/>
                <a:gd name="T11" fmla="*/ 421 h 1939"/>
                <a:gd name="T12" fmla="*/ 1268 w 1285"/>
                <a:gd name="T13" fmla="*/ 1 h 1939"/>
                <a:gd name="T14" fmla="*/ 0 w 1285"/>
                <a:gd name="T15" fmla="*/ 0 h 1939"/>
                <a:gd name="T16" fmla="*/ 0 w 1285"/>
                <a:gd name="T17" fmla="*/ 1939 h 1939"/>
                <a:gd name="T18" fmla="*/ 1285 w 1285"/>
                <a:gd name="T19" fmla="*/ 1939 h 1939"/>
                <a:gd name="T20" fmla="*/ 1285 w 1285"/>
                <a:gd name="T21" fmla="*/ 1519 h 1939"/>
                <a:gd name="T22" fmla="*/ 468 w 1285"/>
                <a:gd name="T23" fmla="*/ 1519 h 1939"/>
                <a:gd name="T24" fmla="*/ 468 w 1285"/>
                <a:gd name="T25" fmla="*/ 1139 h 1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5" h="1939">
                  <a:moveTo>
                    <a:pt x="468" y="1139"/>
                  </a:moveTo>
                  <a:cubicBezTo>
                    <a:pt x="1132" y="1139"/>
                    <a:pt x="1132" y="1139"/>
                    <a:pt x="1132" y="1139"/>
                  </a:cubicBezTo>
                  <a:cubicBezTo>
                    <a:pt x="1132" y="736"/>
                    <a:pt x="1132" y="736"/>
                    <a:pt x="1132" y="736"/>
                  </a:cubicBezTo>
                  <a:cubicBezTo>
                    <a:pt x="468" y="736"/>
                    <a:pt x="468" y="736"/>
                    <a:pt x="468" y="736"/>
                  </a:cubicBezTo>
                  <a:cubicBezTo>
                    <a:pt x="468" y="421"/>
                    <a:pt x="468" y="421"/>
                    <a:pt x="468" y="421"/>
                  </a:cubicBezTo>
                  <a:cubicBezTo>
                    <a:pt x="1268" y="421"/>
                    <a:pt x="1268" y="421"/>
                    <a:pt x="1268" y="421"/>
                  </a:cubicBezTo>
                  <a:cubicBezTo>
                    <a:pt x="1268" y="1"/>
                    <a:pt x="1268" y="1"/>
                    <a:pt x="1268" y="1"/>
                  </a:cubicBezTo>
                  <a:cubicBezTo>
                    <a:pt x="1147" y="1"/>
                    <a:pt x="0" y="0"/>
                    <a:pt x="0" y="0"/>
                  </a:cubicBezTo>
                  <a:cubicBezTo>
                    <a:pt x="0" y="1939"/>
                    <a:pt x="0" y="1939"/>
                    <a:pt x="0" y="1939"/>
                  </a:cubicBezTo>
                  <a:cubicBezTo>
                    <a:pt x="1285" y="1939"/>
                    <a:pt x="1285" y="1939"/>
                    <a:pt x="1285" y="1939"/>
                  </a:cubicBezTo>
                  <a:cubicBezTo>
                    <a:pt x="1285" y="1519"/>
                    <a:pt x="1285" y="1519"/>
                    <a:pt x="1285" y="1519"/>
                  </a:cubicBezTo>
                  <a:cubicBezTo>
                    <a:pt x="468" y="1519"/>
                    <a:pt x="468" y="1519"/>
                    <a:pt x="468" y="1519"/>
                  </a:cubicBezTo>
                  <a:lnTo>
                    <a:pt x="468" y="113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20"/>
            <p:cNvSpPr>
              <a:spLocks/>
            </p:cNvSpPr>
            <p:nvPr userDrawn="1"/>
          </p:nvSpPr>
          <p:spPr bwMode="auto">
            <a:xfrm>
              <a:off x="1505" y="260"/>
              <a:ext cx="104" cy="157"/>
            </a:xfrm>
            <a:custGeom>
              <a:avLst/>
              <a:gdLst>
                <a:gd name="T0" fmla="*/ 468 w 1285"/>
                <a:gd name="T1" fmla="*/ 1 h 1940"/>
                <a:gd name="T2" fmla="*/ 0 w 1285"/>
                <a:gd name="T3" fmla="*/ 1 h 1940"/>
                <a:gd name="T4" fmla="*/ 0 w 1285"/>
                <a:gd name="T5" fmla="*/ 1940 h 1940"/>
                <a:gd name="T6" fmla="*/ 1285 w 1285"/>
                <a:gd name="T7" fmla="*/ 1940 h 1940"/>
                <a:gd name="T8" fmla="*/ 1285 w 1285"/>
                <a:gd name="T9" fmla="*/ 1520 h 1940"/>
                <a:gd name="T10" fmla="*/ 468 w 1285"/>
                <a:gd name="T11" fmla="*/ 1520 h 1940"/>
                <a:gd name="T12" fmla="*/ 468 w 1285"/>
                <a:gd name="T13" fmla="*/ 1 h 1940"/>
              </a:gdLst>
              <a:ahLst/>
              <a:cxnLst>
                <a:cxn ang="0">
                  <a:pos x="T0" y="T1"/>
                </a:cxn>
                <a:cxn ang="0">
                  <a:pos x="T2" y="T3"/>
                </a:cxn>
                <a:cxn ang="0">
                  <a:pos x="T4" y="T5"/>
                </a:cxn>
                <a:cxn ang="0">
                  <a:pos x="T6" y="T7"/>
                </a:cxn>
                <a:cxn ang="0">
                  <a:pos x="T8" y="T9"/>
                </a:cxn>
                <a:cxn ang="0">
                  <a:pos x="T10" y="T11"/>
                </a:cxn>
                <a:cxn ang="0">
                  <a:pos x="T12" y="T13"/>
                </a:cxn>
              </a:cxnLst>
              <a:rect l="0" t="0" r="r" b="b"/>
              <a:pathLst>
                <a:path w="1285" h="1940">
                  <a:moveTo>
                    <a:pt x="468" y="1"/>
                  </a:moveTo>
                  <a:cubicBezTo>
                    <a:pt x="224" y="0"/>
                    <a:pt x="0" y="1"/>
                    <a:pt x="0" y="1"/>
                  </a:cubicBezTo>
                  <a:cubicBezTo>
                    <a:pt x="0" y="1940"/>
                    <a:pt x="0" y="1940"/>
                    <a:pt x="0" y="1940"/>
                  </a:cubicBezTo>
                  <a:cubicBezTo>
                    <a:pt x="1285" y="1940"/>
                    <a:pt x="1285" y="1940"/>
                    <a:pt x="1285" y="1940"/>
                  </a:cubicBezTo>
                  <a:cubicBezTo>
                    <a:pt x="1285" y="1520"/>
                    <a:pt x="1285" y="1520"/>
                    <a:pt x="1285" y="1520"/>
                  </a:cubicBezTo>
                  <a:cubicBezTo>
                    <a:pt x="468" y="1520"/>
                    <a:pt x="468" y="1520"/>
                    <a:pt x="468" y="1520"/>
                  </a:cubicBezTo>
                  <a:lnTo>
                    <a:pt x="468" y="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21"/>
            <p:cNvSpPr>
              <a:spLocks/>
            </p:cNvSpPr>
            <p:nvPr userDrawn="1"/>
          </p:nvSpPr>
          <p:spPr bwMode="auto">
            <a:xfrm>
              <a:off x="926" y="260"/>
              <a:ext cx="211" cy="164"/>
            </a:xfrm>
            <a:custGeom>
              <a:avLst/>
              <a:gdLst>
                <a:gd name="T0" fmla="*/ 1774 w 2629"/>
                <a:gd name="T1" fmla="*/ 981 h 2038"/>
                <a:gd name="T2" fmla="*/ 1321 w 2629"/>
                <a:gd name="T3" fmla="*/ 233 h 2038"/>
                <a:gd name="T4" fmla="*/ 865 w 2629"/>
                <a:gd name="T5" fmla="*/ 979 h 2038"/>
                <a:gd name="T6" fmla="*/ 481 w 2629"/>
                <a:gd name="T7" fmla="*/ 0 h 2038"/>
                <a:gd name="T8" fmla="*/ 0 w 2629"/>
                <a:gd name="T9" fmla="*/ 0 h 2038"/>
                <a:gd name="T10" fmla="*/ 763 w 2629"/>
                <a:gd name="T11" fmla="*/ 2013 h 2038"/>
                <a:gd name="T12" fmla="*/ 815 w 2629"/>
                <a:gd name="T13" fmla="*/ 2017 h 2038"/>
                <a:gd name="T14" fmla="*/ 1315 w 2629"/>
                <a:gd name="T15" fmla="*/ 1141 h 2038"/>
                <a:gd name="T16" fmla="*/ 1814 w 2629"/>
                <a:gd name="T17" fmla="*/ 2017 h 2038"/>
                <a:gd name="T18" fmla="*/ 1867 w 2629"/>
                <a:gd name="T19" fmla="*/ 2013 h 2038"/>
                <a:gd name="T20" fmla="*/ 2629 w 2629"/>
                <a:gd name="T21" fmla="*/ 0 h 2038"/>
                <a:gd name="T22" fmla="*/ 2156 w 2629"/>
                <a:gd name="T23" fmla="*/ 0 h 2038"/>
                <a:gd name="T24" fmla="*/ 1774 w 2629"/>
                <a:gd name="T25" fmla="*/ 981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9" h="2038">
                  <a:moveTo>
                    <a:pt x="1774" y="981"/>
                  </a:moveTo>
                  <a:cubicBezTo>
                    <a:pt x="1321" y="233"/>
                    <a:pt x="1321" y="233"/>
                    <a:pt x="1321" y="233"/>
                  </a:cubicBezTo>
                  <a:cubicBezTo>
                    <a:pt x="865" y="979"/>
                    <a:pt x="865" y="979"/>
                    <a:pt x="865" y="979"/>
                  </a:cubicBezTo>
                  <a:cubicBezTo>
                    <a:pt x="481" y="0"/>
                    <a:pt x="481" y="0"/>
                    <a:pt x="481" y="0"/>
                  </a:cubicBezTo>
                  <a:cubicBezTo>
                    <a:pt x="0" y="0"/>
                    <a:pt x="0" y="0"/>
                    <a:pt x="0" y="0"/>
                  </a:cubicBezTo>
                  <a:cubicBezTo>
                    <a:pt x="763" y="2013"/>
                    <a:pt x="763" y="2013"/>
                    <a:pt x="763" y="2013"/>
                  </a:cubicBezTo>
                  <a:cubicBezTo>
                    <a:pt x="772" y="2036"/>
                    <a:pt x="803" y="2038"/>
                    <a:pt x="815" y="2017"/>
                  </a:cubicBezTo>
                  <a:cubicBezTo>
                    <a:pt x="1315" y="1141"/>
                    <a:pt x="1315" y="1141"/>
                    <a:pt x="1315" y="1141"/>
                  </a:cubicBezTo>
                  <a:cubicBezTo>
                    <a:pt x="1814" y="2017"/>
                    <a:pt x="1814" y="2017"/>
                    <a:pt x="1814" y="2017"/>
                  </a:cubicBezTo>
                  <a:cubicBezTo>
                    <a:pt x="1827" y="2038"/>
                    <a:pt x="1858" y="2036"/>
                    <a:pt x="1867" y="2013"/>
                  </a:cubicBezTo>
                  <a:cubicBezTo>
                    <a:pt x="2629" y="0"/>
                    <a:pt x="2629" y="0"/>
                    <a:pt x="2629" y="0"/>
                  </a:cubicBezTo>
                  <a:cubicBezTo>
                    <a:pt x="2156" y="0"/>
                    <a:pt x="2156" y="0"/>
                    <a:pt x="2156" y="0"/>
                  </a:cubicBezTo>
                  <a:lnTo>
                    <a:pt x="1774" y="98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22"/>
            <p:cNvSpPr>
              <a:spLocks/>
            </p:cNvSpPr>
            <p:nvPr userDrawn="1"/>
          </p:nvSpPr>
          <p:spPr bwMode="auto">
            <a:xfrm>
              <a:off x="1341" y="258"/>
              <a:ext cx="147" cy="161"/>
            </a:xfrm>
            <a:custGeom>
              <a:avLst/>
              <a:gdLst>
                <a:gd name="T0" fmla="*/ 942 w 1816"/>
                <a:gd name="T1" fmla="*/ 1286 h 2008"/>
                <a:gd name="T2" fmla="*/ 1323 w 1816"/>
                <a:gd name="T3" fmla="*/ 1286 h 2008"/>
                <a:gd name="T4" fmla="*/ 1323 w 1816"/>
                <a:gd name="T5" fmla="*/ 1543 h 2008"/>
                <a:gd name="T6" fmla="*/ 1049 w 1816"/>
                <a:gd name="T7" fmla="*/ 1595 h 2008"/>
                <a:gd name="T8" fmla="*/ 491 w 1816"/>
                <a:gd name="T9" fmla="*/ 1024 h 2008"/>
                <a:gd name="T10" fmla="*/ 1049 w 1816"/>
                <a:gd name="T11" fmla="*/ 416 h 2008"/>
                <a:gd name="T12" fmla="*/ 1469 w 1816"/>
                <a:gd name="T13" fmla="*/ 576 h 2008"/>
                <a:gd name="T14" fmla="*/ 1726 w 1816"/>
                <a:gd name="T15" fmla="*/ 326 h 2008"/>
                <a:gd name="T16" fmla="*/ 1726 w 1816"/>
                <a:gd name="T17" fmla="*/ 326 h 2008"/>
                <a:gd name="T18" fmla="*/ 1781 w 1816"/>
                <a:gd name="T19" fmla="*/ 273 h 2008"/>
                <a:gd name="T20" fmla="*/ 1023 w 1816"/>
                <a:gd name="T21" fmla="*/ 0 h 2008"/>
                <a:gd name="T22" fmla="*/ 0 w 1816"/>
                <a:gd name="T23" fmla="*/ 1023 h 2008"/>
                <a:gd name="T24" fmla="*/ 1028 w 1816"/>
                <a:gd name="T25" fmla="*/ 2008 h 2008"/>
                <a:gd name="T26" fmla="*/ 1816 w 1816"/>
                <a:gd name="T27" fmla="*/ 1735 h 2008"/>
                <a:gd name="T28" fmla="*/ 1815 w 1816"/>
                <a:gd name="T29" fmla="*/ 1734 h 2008"/>
                <a:gd name="T30" fmla="*/ 1816 w 1816"/>
                <a:gd name="T31" fmla="*/ 1734 h 2008"/>
                <a:gd name="T32" fmla="*/ 1816 w 1816"/>
                <a:gd name="T33" fmla="*/ 904 h 2008"/>
                <a:gd name="T34" fmla="*/ 942 w 1816"/>
                <a:gd name="T35" fmla="*/ 904 h 2008"/>
                <a:gd name="T36" fmla="*/ 942 w 1816"/>
                <a:gd name="T37" fmla="*/ 1286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16" h="2008">
                  <a:moveTo>
                    <a:pt x="942" y="1286"/>
                  </a:moveTo>
                  <a:cubicBezTo>
                    <a:pt x="1323" y="1286"/>
                    <a:pt x="1323" y="1286"/>
                    <a:pt x="1323" y="1286"/>
                  </a:cubicBezTo>
                  <a:cubicBezTo>
                    <a:pt x="1323" y="1543"/>
                    <a:pt x="1323" y="1543"/>
                    <a:pt x="1323" y="1543"/>
                  </a:cubicBezTo>
                  <a:cubicBezTo>
                    <a:pt x="1234" y="1582"/>
                    <a:pt x="1154" y="1595"/>
                    <a:pt x="1049" y="1595"/>
                  </a:cubicBezTo>
                  <a:cubicBezTo>
                    <a:pt x="738" y="1595"/>
                    <a:pt x="491" y="1373"/>
                    <a:pt x="491" y="1024"/>
                  </a:cubicBezTo>
                  <a:cubicBezTo>
                    <a:pt x="491" y="652"/>
                    <a:pt x="741" y="416"/>
                    <a:pt x="1049" y="416"/>
                  </a:cubicBezTo>
                  <a:cubicBezTo>
                    <a:pt x="1209" y="416"/>
                    <a:pt x="1353" y="470"/>
                    <a:pt x="1469" y="576"/>
                  </a:cubicBezTo>
                  <a:cubicBezTo>
                    <a:pt x="1726" y="326"/>
                    <a:pt x="1726" y="326"/>
                    <a:pt x="1726" y="326"/>
                  </a:cubicBezTo>
                  <a:cubicBezTo>
                    <a:pt x="1726" y="326"/>
                    <a:pt x="1726" y="326"/>
                    <a:pt x="1726" y="326"/>
                  </a:cubicBezTo>
                  <a:cubicBezTo>
                    <a:pt x="1781" y="273"/>
                    <a:pt x="1781" y="273"/>
                    <a:pt x="1781" y="273"/>
                  </a:cubicBezTo>
                  <a:cubicBezTo>
                    <a:pt x="1586" y="86"/>
                    <a:pt x="1359" y="0"/>
                    <a:pt x="1023" y="0"/>
                  </a:cubicBezTo>
                  <a:cubicBezTo>
                    <a:pt x="439" y="0"/>
                    <a:pt x="0" y="442"/>
                    <a:pt x="0" y="1023"/>
                  </a:cubicBezTo>
                  <a:cubicBezTo>
                    <a:pt x="0" y="1606"/>
                    <a:pt x="432" y="2008"/>
                    <a:pt x="1028" y="2008"/>
                  </a:cubicBezTo>
                  <a:cubicBezTo>
                    <a:pt x="1382" y="2008"/>
                    <a:pt x="1612" y="1928"/>
                    <a:pt x="1816" y="1735"/>
                  </a:cubicBezTo>
                  <a:cubicBezTo>
                    <a:pt x="1815" y="1734"/>
                    <a:pt x="1815" y="1734"/>
                    <a:pt x="1815" y="1734"/>
                  </a:cubicBezTo>
                  <a:cubicBezTo>
                    <a:pt x="1816" y="1734"/>
                    <a:pt x="1816" y="1734"/>
                    <a:pt x="1816" y="1734"/>
                  </a:cubicBezTo>
                  <a:cubicBezTo>
                    <a:pt x="1816" y="904"/>
                    <a:pt x="1816" y="904"/>
                    <a:pt x="1816" y="904"/>
                  </a:cubicBezTo>
                  <a:cubicBezTo>
                    <a:pt x="942" y="904"/>
                    <a:pt x="942" y="904"/>
                    <a:pt x="942" y="904"/>
                  </a:cubicBezTo>
                  <a:lnTo>
                    <a:pt x="942" y="128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23"/>
            <p:cNvSpPr>
              <a:spLocks/>
            </p:cNvSpPr>
            <p:nvPr userDrawn="1"/>
          </p:nvSpPr>
          <p:spPr bwMode="auto">
            <a:xfrm>
              <a:off x="1728" y="260"/>
              <a:ext cx="143" cy="157"/>
            </a:xfrm>
            <a:custGeom>
              <a:avLst/>
              <a:gdLst>
                <a:gd name="T0" fmla="*/ 99 w 143"/>
                <a:gd name="T1" fmla="*/ 0 h 157"/>
                <a:gd name="T2" fmla="*/ 72 w 143"/>
                <a:gd name="T3" fmla="*/ 50 h 157"/>
                <a:gd name="T4" fmla="*/ 44 w 143"/>
                <a:gd name="T5" fmla="*/ 0 h 157"/>
                <a:gd name="T6" fmla="*/ 0 w 143"/>
                <a:gd name="T7" fmla="*/ 0 h 157"/>
                <a:gd name="T8" fmla="*/ 51 w 143"/>
                <a:gd name="T9" fmla="*/ 88 h 157"/>
                <a:gd name="T10" fmla="*/ 51 w 143"/>
                <a:gd name="T11" fmla="*/ 157 h 157"/>
                <a:gd name="T12" fmla="*/ 72 w 143"/>
                <a:gd name="T13" fmla="*/ 157 h 157"/>
                <a:gd name="T14" fmla="*/ 93 w 143"/>
                <a:gd name="T15" fmla="*/ 157 h 157"/>
                <a:gd name="T16" fmla="*/ 93 w 143"/>
                <a:gd name="T17" fmla="*/ 88 h 157"/>
                <a:gd name="T18" fmla="*/ 143 w 143"/>
                <a:gd name="T19" fmla="*/ 0 h 157"/>
                <a:gd name="T20" fmla="*/ 99 w 143"/>
                <a:gd name="T2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157">
                  <a:moveTo>
                    <a:pt x="99" y="0"/>
                  </a:moveTo>
                  <a:lnTo>
                    <a:pt x="72" y="50"/>
                  </a:lnTo>
                  <a:lnTo>
                    <a:pt x="44" y="0"/>
                  </a:lnTo>
                  <a:lnTo>
                    <a:pt x="0" y="0"/>
                  </a:lnTo>
                  <a:lnTo>
                    <a:pt x="51" y="88"/>
                  </a:lnTo>
                  <a:lnTo>
                    <a:pt x="51" y="157"/>
                  </a:lnTo>
                  <a:lnTo>
                    <a:pt x="72" y="157"/>
                  </a:lnTo>
                  <a:lnTo>
                    <a:pt x="93" y="157"/>
                  </a:lnTo>
                  <a:lnTo>
                    <a:pt x="93" y="88"/>
                  </a:lnTo>
                  <a:lnTo>
                    <a:pt x="143" y="0"/>
                  </a:lnTo>
                  <a:lnTo>
                    <a:pt x="99"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24"/>
            <p:cNvSpPr>
              <a:spLocks noEditPoints="1"/>
            </p:cNvSpPr>
            <p:nvPr userDrawn="1"/>
          </p:nvSpPr>
          <p:spPr bwMode="auto">
            <a:xfrm>
              <a:off x="1144" y="260"/>
              <a:ext cx="133" cy="157"/>
            </a:xfrm>
            <a:custGeom>
              <a:avLst/>
              <a:gdLst>
                <a:gd name="T0" fmla="*/ 1156 w 1651"/>
                <a:gd name="T1" fmla="*/ 1021 h 1939"/>
                <a:gd name="T2" fmla="*/ 1058 w 1651"/>
                <a:gd name="T3" fmla="*/ 32 h 1939"/>
                <a:gd name="T4" fmla="*/ 844 w 1651"/>
                <a:gd name="T5" fmla="*/ 0 h 1939"/>
                <a:gd name="T6" fmla="*/ 0 w 1651"/>
                <a:gd name="T7" fmla="*/ 0 h 1939"/>
                <a:gd name="T8" fmla="*/ 1 w 1651"/>
                <a:gd name="T9" fmla="*/ 1939 h 1939"/>
                <a:gd name="T10" fmla="*/ 477 w 1651"/>
                <a:gd name="T11" fmla="*/ 1939 h 1939"/>
                <a:gd name="T12" fmla="*/ 477 w 1651"/>
                <a:gd name="T13" fmla="*/ 1261 h 1939"/>
                <a:gd name="T14" fmla="*/ 1049 w 1651"/>
                <a:gd name="T15" fmla="*/ 1761 h 1939"/>
                <a:gd name="T16" fmla="*/ 1091 w 1651"/>
                <a:gd name="T17" fmla="*/ 1939 h 1939"/>
                <a:gd name="T18" fmla="*/ 1651 w 1651"/>
                <a:gd name="T19" fmla="*/ 1939 h 1939"/>
                <a:gd name="T20" fmla="*/ 1558 w 1651"/>
                <a:gd name="T21" fmla="*/ 1677 h 1939"/>
                <a:gd name="T22" fmla="*/ 1156 w 1651"/>
                <a:gd name="T23" fmla="*/ 1021 h 1939"/>
                <a:gd name="T24" fmla="*/ 974 w 1651"/>
                <a:gd name="T25" fmla="*/ 673 h 1939"/>
                <a:gd name="T26" fmla="*/ 815 w 1651"/>
                <a:gd name="T27" fmla="*/ 805 h 1939"/>
                <a:gd name="T28" fmla="*/ 682 w 1651"/>
                <a:gd name="T29" fmla="*/ 819 h 1939"/>
                <a:gd name="T30" fmla="*/ 477 w 1651"/>
                <a:gd name="T31" fmla="*/ 820 h 1939"/>
                <a:gd name="T32" fmla="*/ 477 w 1651"/>
                <a:gd name="T33" fmla="*/ 679 h 1939"/>
                <a:gd name="T34" fmla="*/ 477 w 1651"/>
                <a:gd name="T35" fmla="*/ 368 h 1939"/>
                <a:gd name="T36" fmla="*/ 477 w 1651"/>
                <a:gd name="T37" fmla="*/ 359 h 1939"/>
                <a:gd name="T38" fmla="*/ 819 w 1651"/>
                <a:gd name="T39" fmla="*/ 374 h 1939"/>
                <a:gd name="T40" fmla="*/ 990 w 1651"/>
                <a:gd name="T41" fmla="*/ 590 h 1939"/>
                <a:gd name="T42" fmla="*/ 974 w 1651"/>
                <a:gd name="T43" fmla="*/ 673 h 1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51" h="1939">
                  <a:moveTo>
                    <a:pt x="1156" y="1021"/>
                  </a:moveTo>
                  <a:cubicBezTo>
                    <a:pt x="1593" y="822"/>
                    <a:pt x="1524" y="133"/>
                    <a:pt x="1058" y="32"/>
                  </a:cubicBezTo>
                  <a:cubicBezTo>
                    <a:pt x="994" y="14"/>
                    <a:pt x="923" y="2"/>
                    <a:pt x="844" y="0"/>
                  </a:cubicBezTo>
                  <a:cubicBezTo>
                    <a:pt x="0" y="0"/>
                    <a:pt x="0" y="0"/>
                    <a:pt x="0" y="0"/>
                  </a:cubicBezTo>
                  <a:cubicBezTo>
                    <a:pt x="1" y="1939"/>
                    <a:pt x="1" y="1939"/>
                    <a:pt x="1" y="1939"/>
                  </a:cubicBezTo>
                  <a:cubicBezTo>
                    <a:pt x="477" y="1939"/>
                    <a:pt x="477" y="1939"/>
                    <a:pt x="477" y="1939"/>
                  </a:cubicBezTo>
                  <a:cubicBezTo>
                    <a:pt x="477" y="1261"/>
                    <a:pt x="477" y="1261"/>
                    <a:pt x="477" y="1261"/>
                  </a:cubicBezTo>
                  <a:cubicBezTo>
                    <a:pt x="738" y="1259"/>
                    <a:pt x="898" y="1231"/>
                    <a:pt x="1049" y="1761"/>
                  </a:cubicBezTo>
                  <a:cubicBezTo>
                    <a:pt x="1091" y="1939"/>
                    <a:pt x="1091" y="1939"/>
                    <a:pt x="1091" y="1939"/>
                  </a:cubicBezTo>
                  <a:cubicBezTo>
                    <a:pt x="1651" y="1939"/>
                    <a:pt x="1651" y="1939"/>
                    <a:pt x="1651" y="1939"/>
                  </a:cubicBezTo>
                  <a:cubicBezTo>
                    <a:pt x="1558" y="1677"/>
                    <a:pt x="1558" y="1677"/>
                    <a:pt x="1558" y="1677"/>
                  </a:cubicBezTo>
                  <a:cubicBezTo>
                    <a:pt x="1432" y="1306"/>
                    <a:pt x="1316" y="1109"/>
                    <a:pt x="1156" y="1021"/>
                  </a:cubicBezTo>
                  <a:moveTo>
                    <a:pt x="974" y="673"/>
                  </a:moveTo>
                  <a:cubicBezTo>
                    <a:pt x="945" y="744"/>
                    <a:pt x="875" y="786"/>
                    <a:pt x="815" y="805"/>
                  </a:cubicBezTo>
                  <a:cubicBezTo>
                    <a:pt x="782" y="815"/>
                    <a:pt x="727" y="817"/>
                    <a:pt x="682" y="819"/>
                  </a:cubicBezTo>
                  <a:cubicBezTo>
                    <a:pt x="651" y="822"/>
                    <a:pt x="477" y="820"/>
                    <a:pt x="477" y="820"/>
                  </a:cubicBezTo>
                  <a:cubicBezTo>
                    <a:pt x="477" y="679"/>
                    <a:pt x="477" y="679"/>
                    <a:pt x="477" y="679"/>
                  </a:cubicBezTo>
                  <a:cubicBezTo>
                    <a:pt x="477" y="368"/>
                    <a:pt x="477" y="368"/>
                    <a:pt x="477" y="368"/>
                  </a:cubicBezTo>
                  <a:cubicBezTo>
                    <a:pt x="477" y="363"/>
                    <a:pt x="477" y="360"/>
                    <a:pt x="477" y="359"/>
                  </a:cubicBezTo>
                  <a:cubicBezTo>
                    <a:pt x="526" y="355"/>
                    <a:pt x="753" y="357"/>
                    <a:pt x="819" y="374"/>
                  </a:cubicBezTo>
                  <a:cubicBezTo>
                    <a:pt x="911" y="398"/>
                    <a:pt x="990" y="473"/>
                    <a:pt x="990" y="590"/>
                  </a:cubicBezTo>
                  <a:cubicBezTo>
                    <a:pt x="990" y="627"/>
                    <a:pt x="983" y="650"/>
                    <a:pt x="974" y="67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25"/>
            <p:cNvSpPr>
              <a:spLocks noEditPoints="1"/>
            </p:cNvSpPr>
            <p:nvPr userDrawn="1"/>
          </p:nvSpPr>
          <p:spPr bwMode="auto">
            <a:xfrm>
              <a:off x="289" y="257"/>
              <a:ext cx="439" cy="160"/>
            </a:xfrm>
            <a:custGeom>
              <a:avLst/>
              <a:gdLst>
                <a:gd name="T0" fmla="*/ 2809 w 5459"/>
                <a:gd name="T1" fmla="*/ 0 h 1981"/>
                <a:gd name="T2" fmla="*/ 2732 w 5459"/>
                <a:gd name="T3" fmla="*/ 62 h 1981"/>
                <a:gd name="T4" fmla="*/ 1909 w 5459"/>
                <a:gd name="T5" fmla="*/ 1980 h 1981"/>
                <a:gd name="T6" fmla="*/ 2333 w 5459"/>
                <a:gd name="T7" fmla="*/ 1980 h 1981"/>
                <a:gd name="T8" fmla="*/ 2429 w 5459"/>
                <a:gd name="T9" fmla="*/ 1738 h 1981"/>
                <a:gd name="T10" fmla="*/ 3095 w 5459"/>
                <a:gd name="T11" fmla="*/ 1738 h 1981"/>
                <a:gd name="T12" fmla="*/ 3191 w 5459"/>
                <a:gd name="T13" fmla="*/ 1980 h 1981"/>
                <a:gd name="T14" fmla="*/ 3710 w 5459"/>
                <a:gd name="T15" fmla="*/ 1980 h 1981"/>
                <a:gd name="T16" fmla="*/ 2887 w 5459"/>
                <a:gd name="T17" fmla="*/ 62 h 1981"/>
                <a:gd name="T18" fmla="*/ 2809 w 5459"/>
                <a:gd name="T19" fmla="*/ 0 h 1981"/>
                <a:gd name="T20" fmla="*/ 2557 w 5459"/>
                <a:gd name="T21" fmla="*/ 1413 h 1981"/>
                <a:gd name="T22" fmla="*/ 2762 w 5459"/>
                <a:gd name="T23" fmla="*/ 896 h 1981"/>
                <a:gd name="T24" fmla="*/ 2967 w 5459"/>
                <a:gd name="T25" fmla="*/ 1413 h 1981"/>
                <a:gd name="T26" fmla="*/ 2557 w 5459"/>
                <a:gd name="T27" fmla="*/ 1413 h 1981"/>
                <a:gd name="T28" fmla="*/ 1661 w 5459"/>
                <a:gd name="T29" fmla="*/ 71 h 1981"/>
                <a:gd name="T30" fmla="*/ 1746 w 5459"/>
                <a:gd name="T31" fmla="*/ 30 h 1981"/>
                <a:gd name="T32" fmla="*/ 1746 w 5459"/>
                <a:gd name="T33" fmla="*/ 1981 h 1981"/>
                <a:gd name="T34" fmla="*/ 1344 w 5459"/>
                <a:gd name="T35" fmla="*/ 1981 h 1981"/>
                <a:gd name="T36" fmla="*/ 1344 w 5459"/>
                <a:gd name="T37" fmla="*/ 1055 h 1981"/>
                <a:gd name="T38" fmla="*/ 873 w 5459"/>
                <a:gd name="T39" fmla="*/ 1535 h 1981"/>
                <a:gd name="T40" fmla="*/ 402 w 5459"/>
                <a:gd name="T41" fmla="*/ 1055 h 1981"/>
                <a:gd name="T42" fmla="*/ 402 w 5459"/>
                <a:gd name="T43" fmla="*/ 1981 h 1981"/>
                <a:gd name="T44" fmla="*/ 0 w 5459"/>
                <a:gd name="T45" fmla="*/ 1981 h 1981"/>
                <a:gd name="T46" fmla="*/ 0 w 5459"/>
                <a:gd name="T47" fmla="*/ 30 h 1981"/>
                <a:gd name="T48" fmla="*/ 85 w 5459"/>
                <a:gd name="T49" fmla="*/ 71 h 1981"/>
                <a:gd name="T50" fmla="*/ 873 w 5459"/>
                <a:gd name="T51" fmla="*/ 870 h 1981"/>
                <a:gd name="T52" fmla="*/ 1661 w 5459"/>
                <a:gd name="T53" fmla="*/ 71 h 1981"/>
                <a:gd name="T54" fmla="*/ 5016 w 5459"/>
                <a:gd name="T55" fmla="*/ 1067 h 1981"/>
                <a:gd name="T56" fmla="*/ 5265 w 5459"/>
                <a:gd name="T57" fmla="*/ 605 h 1981"/>
                <a:gd name="T58" fmla="*/ 4603 w 5459"/>
                <a:gd name="T59" fmla="*/ 37 h 1981"/>
                <a:gd name="T60" fmla="*/ 3884 w 5459"/>
                <a:gd name="T61" fmla="*/ 37 h 1981"/>
                <a:gd name="T62" fmla="*/ 3885 w 5459"/>
                <a:gd name="T63" fmla="*/ 1980 h 1981"/>
                <a:gd name="T64" fmla="*/ 4375 w 5459"/>
                <a:gd name="T65" fmla="*/ 1980 h 1981"/>
                <a:gd name="T66" fmla="*/ 4375 w 5459"/>
                <a:gd name="T67" fmla="*/ 1257 h 1981"/>
                <a:gd name="T68" fmla="*/ 4462 w 5459"/>
                <a:gd name="T69" fmla="*/ 1257 h 1981"/>
                <a:gd name="T70" fmla="*/ 4868 w 5459"/>
                <a:gd name="T71" fmla="*/ 1802 h 1981"/>
                <a:gd name="T72" fmla="*/ 4904 w 5459"/>
                <a:gd name="T73" fmla="*/ 1980 h 1981"/>
                <a:gd name="T74" fmla="*/ 5459 w 5459"/>
                <a:gd name="T75" fmla="*/ 1979 h 1981"/>
                <a:gd name="T76" fmla="*/ 5371 w 5459"/>
                <a:gd name="T77" fmla="*/ 1718 h 1981"/>
                <a:gd name="T78" fmla="*/ 5016 w 5459"/>
                <a:gd name="T79" fmla="*/ 1067 h 1981"/>
                <a:gd name="T80" fmla="*/ 4616 w 5459"/>
                <a:gd name="T81" fmla="*/ 883 h 1981"/>
                <a:gd name="T82" fmla="*/ 4412 w 5459"/>
                <a:gd name="T83" fmla="*/ 900 h 1981"/>
                <a:gd name="T84" fmla="*/ 4375 w 5459"/>
                <a:gd name="T85" fmla="*/ 900 h 1981"/>
                <a:gd name="T86" fmla="*/ 4375 w 5459"/>
                <a:gd name="T87" fmla="*/ 388 h 1981"/>
                <a:gd name="T88" fmla="*/ 4412 w 5459"/>
                <a:gd name="T89" fmla="*/ 388 h 1981"/>
                <a:gd name="T90" fmla="*/ 4617 w 5459"/>
                <a:gd name="T91" fmla="*/ 405 h 1981"/>
                <a:gd name="T92" fmla="*/ 4775 w 5459"/>
                <a:gd name="T93" fmla="*/ 644 h 1981"/>
                <a:gd name="T94" fmla="*/ 4616 w 5459"/>
                <a:gd name="T95" fmla="*/ 883 h 1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459" h="1981">
                  <a:moveTo>
                    <a:pt x="2809" y="0"/>
                  </a:moveTo>
                  <a:cubicBezTo>
                    <a:pt x="2767" y="0"/>
                    <a:pt x="2747" y="25"/>
                    <a:pt x="2732" y="62"/>
                  </a:cubicBezTo>
                  <a:cubicBezTo>
                    <a:pt x="2715" y="102"/>
                    <a:pt x="1909" y="1980"/>
                    <a:pt x="1909" y="1980"/>
                  </a:cubicBezTo>
                  <a:cubicBezTo>
                    <a:pt x="2333" y="1980"/>
                    <a:pt x="2333" y="1980"/>
                    <a:pt x="2333" y="1980"/>
                  </a:cubicBezTo>
                  <a:cubicBezTo>
                    <a:pt x="2429" y="1738"/>
                    <a:pt x="2429" y="1738"/>
                    <a:pt x="2429" y="1738"/>
                  </a:cubicBezTo>
                  <a:cubicBezTo>
                    <a:pt x="3095" y="1738"/>
                    <a:pt x="3095" y="1738"/>
                    <a:pt x="3095" y="1738"/>
                  </a:cubicBezTo>
                  <a:cubicBezTo>
                    <a:pt x="3191" y="1980"/>
                    <a:pt x="3191" y="1980"/>
                    <a:pt x="3191" y="1980"/>
                  </a:cubicBezTo>
                  <a:cubicBezTo>
                    <a:pt x="3710" y="1980"/>
                    <a:pt x="3710" y="1980"/>
                    <a:pt x="3710" y="1980"/>
                  </a:cubicBezTo>
                  <a:cubicBezTo>
                    <a:pt x="3710" y="1980"/>
                    <a:pt x="2904" y="102"/>
                    <a:pt x="2887" y="62"/>
                  </a:cubicBezTo>
                  <a:cubicBezTo>
                    <a:pt x="2872" y="25"/>
                    <a:pt x="2852" y="0"/>
                    <a:pt x="2809" y="0"/>
                  </a:cubicBezTo>
                  <a:moveTo>
                    <a:pt x="2557" y="1413"/>
                  </a:moveTo>
                  <a:cubicBezTo>
                    <a:pt x="2762" y="896"/>
                    <a:pt x="2762" y="896"/>
                    <a:pt x="2762" y="896"/>
                  </a:cubicBezTo>
                  <a:cubicBezTo>
                    <a:pt x="2967" y="1413"/>
                    <a:pt x="2967" y="1413"/>
                    <a:pt x="2967" y="1413"/>
                  </a:cubicBezTo>
                  <a:lnTo>
                    <a:pt x="2557" y="1413"/>
                  </a:lnTo>
                  <a:close/>
                  <a:moveTo>
                    <a:pt x="1661" y="71"/>
                  </a:moveTo>
                  <a:cubicBezTo>
                    <a:pt x="1684" y="47"/>
                    <a:pt x="1708" y="30"/>
                    <a:pt x="1746" y="30"/>
                  </a:cubicBezTo>
                  <a:cubicBezTo>
                    <a:pt x="1746" y="1981"/>
                    <a:pt x="1746" y="1981"/>
                    <a:pt x="1746" y="1981"/>
                  </a:cubicBezTo>
                  <a:cubicBezTo>
                    <a:pt x="1344" y="1981"/>
                    <a:pt x="1344" y="1981"/>
                    <a:pt x="1344" y="1981"/>
                  </a:cubicBezTo>
                  <a:cubicBezTo>
                    <a:pt x="1344" y="1055"/>
                    <a:pt x="1344" y="1055"/>
                    <a:pt x="1344" y="1055"/>
                  </a:cubicBezTo>
                  <a:cubicBezTo>
                    <a:pt x="873" y="1535"/>
                    <a:pt x="873" y="1535"/>
                    <a:pt x="873" y="1535"/>
                  </a:cubicBezTo>
                  <a:cubicBezTo>
                    <a:pt x="402" y="1055"/>
                    <a:pt x="402" y="1055"/>
                    <a:pt x="402" y="1055"/>
                  </a:cubicBezTo>
                  <a:cubicBezTo>
                    <a:pt x="402" y="1981"/>
                    <a:pt x="402" y="1981"/>
                    <a:pt x="402" y="1981"/>
                  </a:cubicBezTo>
                  <a:cubicBezTo>
                    <a:pt x="0" y="1981"/>
                    <a:pt x="0" y="1981"/>
                    <a:pt x="0" y="1981"/>
                  </a:cubicBezTo>
                  <a:cubicBezTo>
                    <a:pt x="0" y="30"/>
                    <a:pt x="0" y="30"/>
                    <a:pt x="0" y="30"/>
                  </a:cubicBezTo>
                  <a:cubicBezTo>
                    <a:pt x="38" y="30"/>
                    <a:pt x="62" y="47"/>
                    <a:pt x="85" y="71"/>
                  </a:cubicBezTo>
                  <a:cubicBezTo>
                    <a:pt x="873" y="870"/>
                    <a:pt x="873" y="870"/>
                    <a:pt x="873" y="870"/>
                  </a:cubicBezTo>
                  <a:lnTo>
                    <a:pt x="1661" y="71"/>
                  </a:lnTo>
                  <a:close/>
                  <a:moveTo>
                    <a:pt x="5016" y="1067"/>
                  </a:moveTo>
                  <a:cubicBezTo>
                    <a:pt x="5173" y="984"/>
                    <a:pt x="5265" y="839"/>
                    <a:pt x="5265" y="605"/>
                  </a:cubicBezTo>
                  <a:cubicBezTo>
                    <a:pt x="5265" y="263"/>
                    <a:pt x="5045" y="37"/>
                    <a:pt x="4603" y="37"/>
                  </a:cubicBezTo>
                  <a:cubicBezTo>
                    <a:pt x="3884" y="37"/>
                    <a:pt x="3884" y="37"/>
                    <a:pt x="3884" y="37"/>
                  </a:cubicBezTo>
                  <a:cubicBezTo>
                    <a:pt x="3885" y="1980"/>
                    <a:pt x="3885" y="1980"/>
                    <a:pt x="3885" y="1980"/>
                  </a:cubicBezTo>
                  <a:cubicBezTo>
                    <a:pt x="4375" y="1980"/>
                    <a:pt x="4375" y="1980"/>
                    <a:pt x="4375" y="1980"/>
                  </a:cubicBezTo>
                  <a:cubicBezTo>
                    <a:pt x="4375" y="1257"/>
                    <a:pt x="4375" y="1257"/>
                    <a:pt x="4375" y="1257"/>
                  </a:cubicBezTo>
                  <a:cubicBezTo>
                    <a:pt x="4462" y="1257"/>
                    <a:pt x="4462" y="1257"/>
                    <a:pt x="4462" y="1257"/>
                  </a:cubicBezTo>
                  <a:cubicBezTo>
                    <a:pt x="4669" y="1257"/>
                    <a:pt x="4742" y="1278"/>
                    <a:pt x="4868" y="1802"/>
                  </a:cubicBezTo>
                  <a:cubicBezTo>
                    <a:pt x="4904" y="1980"/>
                    <a:pt x="4904" y="1980"/>
                    <a:pt x="4904" y="1980"/>
                  </a:cubicBezTo>
                  <a:cubicBezTo>
                    <a:pt x="5459" y="1979"/>
                    <a:pt x="5459" y="1979"/>
                    <a:pt x="5459" y="1979"/>
                  </a:cubicBezTo>
                  <a:cubicBezTo>
                    <a:pt x="5371" y="1718"/>
                    <a:pt x="5371" y="1718"/>
                    <a:pt x="5371" y="1718"/>
                  </a:cubicBezTo>
                  <a:cubicBezTo>
                    <a:pt x="5261" y="1380"/>
                    <a:pt x="5169" y="1189"/>
                    <a:pt x="5016" y="1067"/>
                  </a:cubicBezTo>
                  <a:moveTo>
                    <a:pt x="4616" y="883"/>
                  </a:moveTo>
                  <a:cubicBezTo>
                    <a:pt x="4574" y="896"/>
                    <a:pt x="4486" y="900"/>
                    <a:pt x="4412" y="900"/>
                  </a:cubicBezTo>
                  <a:cubicBezTo>
                    <a:pt x="4375" y="900"/>
                    <a:pt x="4375" y="900"/>
                    <a:pt x="4375" y="900"/>
                  </a:cubicBezTo>
                  <a:cubicBezTo>
                    <a:pt x="4375" y="900"/>
                    <a:pt x="4374" y="388"/>
                    <a:pt x="4375" y="388"/>
                  </a:cubicBezTo>
                  <a:cubicBezTo>
                    <a:pt x="4412" y="388"/>
                    <a:pt x="4412" y="388"/>
                    <a:pt x="4412" y="388"/>
                  </a:cubicBezTo>
                  <a:cubicBezTo>
                    <a:pt x="4498" y="388"/>
                    <a:pt x="4550" y="384"/>
                    <a:pt x="4617" y="405"/>
                  </a:cubicBezTo>
                  <a:cubicBezTo>
                    <a:pt x="4701" y="431"/>
                    <a:pt x="4775" y="515"/>
                    <a:pt x="4775" y="644"/>
                  </a:cubicBezTo>
                  <a:cubicBezTo>
                    <a:pt x="4775" y="772"/>
                    <a:pt x="4703" y="856"/>
                    <a:pt x="4616" y="88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26"/>
            <p:cNvSpPr>
              <a:spLocks/>
            </p:cNvSpPr>
            <p:nvPr userDrawn="1"/>
          </p:nvSpPr>
          <p:spPr bwMode="auto">
            <a:xfrm>
              <a:off x="734" y="257"/>
              <a:ext cx="127" cy="163"/>
            </a:xfrm>
            <a:custGeom>
              <a:avLst/>
              <a:gdLst>
                <a:gd name="T0" fmla="*/ 1230 w 1579"/>
                <a:gd name="T1" fmla="*/ 945 h 2035"/>
                <a:gd name="T2" fmla="*/ 593 w 1579"/>
                <a:gd name="T3" fmla="*/ 631 h 2035"/>
                <a:gd name="T4" fmla="*/ 553 w 1579"/>
                <a:gd name="T5" fmla="*/ 476 h 2035"/>
                <a:gd name="T6" fmla="*/ 731 w 1579"/>
                <a:gd name="T7" fmla="*/ 365 h 2035"/>
                <a:gd name="T8" fmla="*/ 1155 w 1579"/>
                <a:gd name="T9" fmla="*/ 548 h 2035"/>
                <a:gd name="T10" fmla="*/ 1412 w 1579"/>
                <a:gd name="T11" fmla="*/ 269 h 2035"/>
                <a:gd name="T12" fmla="*/ 1412 w 1579"/>
                <a:gd name="T13" fmla="*/ 269 h 2035"/>
                <a:gd name="T14" fmla="*/ 716 w 1579"/>
                <a:gd name="T15" fmla="*/ 11 h 2035"/>
                <a:gd name="T16" fmla="*/ 130 w 1579"/>
                <a:gd name="T17" fmla="*/ 324 h 2035"/>
                <a:gd name="T18" fmla="*/ 198 w 1579"/>
                <a:gd name="T19" fmla="*/ 961 h 2035"/>
                <a:gd name="T20" fmla="*/ 910 w 1579"/>
                <a:gd name="T21" fmla="*/ 1340 h 2035"/>
                <a:gd name="T22" fmla="*/ 975 w 1579"/>
                <a:gd name="T23" fmla="*/ 1547 h 2035"/>
                <a:gd name="T24" fmla="*/ 754 w 1579"/>
                <a:gd name="T25" fmla="*/ 1664 h 2035"/>
                <a:gd name="T26" fmla="*/ 260 w 1579"/>
                <a:gd name="T27" fmla="*/ 1431 h 2035"/>
                <a:gd name="T28" fmla="*/ 0 w 1579"/>
                <a:gd name="T29" fmla="*/ 1707 h 2035"/>
                <a:gd name="T30" fmla="*/ 791 w 1579"/>
                <a:gd name="T31" fmla="*/ 2022 h 2035"/>
                <a:gd name="T32" fmla="*/ 1436 w 1579"/>
                <a:gd name="T33" fmla="*/ 1683 h 2035"/>
                <a:gd name="T34" fmla="*/ 1230 w 1579"/>
                <a:gd name="T35" fmla="*/ 94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9" h="2035">
                  <a:moveTo>
                    <a:pt x="1230" y="945"/>
                  </a:moveTo>
                  <a:cubicBezTo>
                    <a:pt x="966" y="776"/>
                    <a:pt x="720" y="753"/>
                    <a:pt x="593" y="631"/>
                  </a:cubicBezTo>
                  <a:cubicBezTo>
                    <a:pt x="546" y="587"/>
                    <a:pt x="532" y="537"/>
                    <a:pt x="553" y="476"/>
                  </a:cubicBezTo>
                  <a:cubicBezTo>
                    <a:pt x="573" y="421"/>
                    <a:pt x="619" y="369"/>
                    <a:pt x="731" y="365"/>
                  </a:cubicBezTo>
                  <a:cubicBezTo>
                    <a:pt x="897" y="359"/>
                    <a:pt x="1045" y="444"/>
                    <a:pt x="1155" y="548"/>
                  </a:cubicBezTo>
                  <a:cubicBezTo>
                    <a:pt x="1412" y="269"/>
                    <a:pt x="1412" y="269"/>
                    <a:pt x="1412" y="269"/>
                  </a:cubicBezTo>
                  <a:cubicBezTo>
                    <a:pt x="1412" y="269"/>
                    <a:pt x="1412" y="269"/>
                    <a:pt x="1412" y="269"/>
                  </a:cubicBezTo>
                  <a:cubicBezTo>
                    <a:pt x="1248" y="93"/>
                    <a:pt x="1002" y="0"/>
                    <a:pt x="716" y="11"/>
                  </a:cubicBezTo>
                  <a:cubicBezTo>
                    <a:pt x="425" y="22"/>
                    <a:pt x="231" y="140"/>
                    <a:pt x="130" y="324"/>
                  </a:cubicBezTo>
                  <a:cubicBezTo>
                    <a:pt x="32" y="501"/>
                    <a:pt x="16" y="774"/>
                    <a:pt x="198" y="961"/>
                  </a:cubicBezTo>
                  <a:cubicBezTo>
                    <a:pt x="389" y="1156"/>
                    <a:pt x="760" y="1211"/>
                    <a:pt x="910" y="1340"/>
                  </a:cubicBezTo>
                  <a:cubicBezTo>
                    <a:pt x="966" y="1389"/>
                    <a:pt x="1006" y="1473"/>
                    <a:pt x="975" y="1547"/>
                  </a:cubicBezTo>
                  <a:cubicBezTo>
                    <a:pt x="940" y="1628"/>
                    <a:pt x="854" y="1660"/>
                    <a:pt x="754" y="1664"/>
                  </a:cubicBezTo>
                  <a:cubicBezTo>
                    <a:pt x="561" y="1671"/>
                    <a:pt x="399" y="1585"/>
                    <a:pt x="260" y="1431"/>
                  </a:cubicBezTo>
                  <a:cubicBezTo>
                    <a:pt x="0" y="1707"/>
                    <a:pt x="0" y="1707"/>
                    <a:pt x="0" y="1707"/>
                  </a:cubicBezTo>
                  <a:cubicBezTo>
                    <a:pt x="208" y="1939"/>
                    <a:pt x="475" y="2035"/>
                    <a:pt x="791" y="2022"/>
                  </a:cubicBezTo>
                  <a:cubicBezTo>
                    <a:pt x="1119" y="2008"/>
                    <a:pt x="1316" y="1896"/>
                    <a:pt x="1436" y="1683"/>
                  </a:cubicBezTo>
                  <a:cubicBezTo>
                    <a:pt x="1579" y="1428"/>
                    <a:pt x="1467" y="1097"/>
                    <a:pt x="1230" y="94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1" name="Text Placeholder 30"/>
          <p:cNvSpPr>
            <a:spLocks noGrp="1"/>
          </p:cNvSpPr>
          <p:nvPr>
            <p:ph type="body" sz="quarter" idx="11"/>
          </p:nvPr>
        </p:nvSpPr>
        <p:spPr>
          <a:xfrm>
            <a:off x="407987" y="2997200"/>
            <a:ext cx="4248000" cy="1803400"/>
          </a:xfrm>
        </p:spPr>
        <p:txBody>
          <a:bodyPr/>
          <a:lstStyle>
            <a:lvl1pPr>
              <a:defRPr>
                <a:solidFill>
                  <a:schemeClr val="tx2"/>
                </a:solidFill>
              </a:defRPr>
            </a:lvl1pPr>
            <a:lvl2pPr>
              <a:defRPr>
                <a:solidFill>
                  <a:schemeClr val="tx2"/>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12"/>
          </p:nvPr>
        </p:nvSpPr>
        <p:spPr>
          <a:xfrm>
            <a:off x="5497200" y="6569087"/>
            <a:ext cx="4248000" cy="144000"/>
          </a:xfrm>
        </p:spPr>
        <p:txBody>
          <a:bodyPr/>
          <a:lstStyle>
            <a:lvl1pPr>
              <a:defRPr>
                <a:solidFill>
                  <a:schemeClr val="bg2"/>
                </a:solidFill>
              </a:defRPr>
            </a:lvl1pPr>
          </a:lstStyle>
          <a:p>
            <a:r>
              <a:rPr lang="en-US" dirty="0"/>
              <a:t>Copyright © 2019 Mars Wrigley Confectionery — Confidential</a:t>
            </a:r>
          </a:p>
        </p:txBody>
      </p:sp>
    </p:spTree>
    <p:extLst>
      <p:ext uri="{BB962C8B-B14F-4D97-AF65-F5344CB8AC3E}">
        <p14:creationId xmlns:p14="http://schemas.microsoft.com/office/powerpoint/2010/main" val="13453465"/>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07988" y="1293813"/>
            <a:ext cx="7920000" cy="4597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6" name="Slide Number Placeholder 5"/>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28689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GB"/>
          </a:p>
        </p:txBody>
      </p:sp>
      <p:sp>
        <p:nvSpPr>
          <p:cNvPr id="9" name="Content Placeholder 8"/>
          <p:cNvSpPr>
            <a:spLocks noGrp="1"/>
          </p:cNvSpPr>
          <p:nvPr>
            <p:ph sz="quarter" idx="13"/>
          </p:nvPr>
        </p:nvSpPr>
        <p:spPr>
          <a:xfrm>
            <a:off x="407988" y="1293814"/>
            <a:ext cx="5184000" cy="4597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8"/>
          <p:cNvSpPr>
            <a:spLocks noGrp="1"/>
          </p:cNvSpPr>
          <p:nvPr>
            <p:ph sz="quarter" idx="14"/>
          </p:nvPr>
        </p:nvSpPr>
        <p:spPr>
          <a:xfrm>
            <a:off x="6642053" y="1293814"/>
            <a:ext cx="5184000" cy="4597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p:cNvSpPr>
            <a:spLocks noGrp="1"/>
          </p:cNvSpPr>
          <p:nvPr>
            <p:ph type="dt" sz="half" idx="15"/>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4" name="Slide Number Placeholder 3"/>
          <p:cNvSpPr>
            <a:spLocks noGrp="1"/>
          </p:cNvSpPr>
          <p:nvPr>
            <p:ph type="sldNum" sz="quarter" idx="16"/>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250606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07988" y="1293813"/>
            <a:ext cx="10483850" cy="4597400"/>
          </a:xfrm>
        </p:spPr>
        <p:txBody>
          <a:bodyPr numCol="3" spcCol="540000"/>
          <a:lstStyle>
            <a:lvl1pPr>
              <a:lnSpc>
                <a:spcPct val="110000"/>
              </a:lnSpc>
              <a:spcBef>
                <a:spcPts val="600"/>
              </a:spcBef>
              <a:defRPr sz="1500"/>
            </a:lvl1pPr>
            <a:lvl2pPr>
              <a:lnSpc>
                <a:spcPct val="110000"/>
              </a:lnSpc>
              <a:spcBef>
                <a:spcPts val="600"/>
              </a:spcBef>
              <a:defRPr sz="1500"/>
            </a:lvl2pPr>
            <a:lvl3pPr>
              <a:lnSpc>
                <a:spcPct val="110000"/>
              </a:lnSpc>
              <a:spcBef>
                <a:spcPts val="600"/>
              </a:spcBef>
              <a:defRPr sz="1500"/>
            </a:lvl3pPr>
            <a:lvl4pPr marL="361950" indent="-180975">
              <a:lnSpc>
                <a:spcPct val="110000"/>
              </a:lnSpc>
              <a:buFont typeface="Mars Centra" pitchFamily="2" charset="0"/>
              <a:buChar char="–"/>
              <a:defRPr sz="1250"/>
            </a:lvl4pPr>
            <a:lvl5pPr>
              <a:lnSpc>
                <a:spcPct val="110000"/>
              </a:lnSpc>
              <a:defRPr sz="12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a:xfrm>
            <a:off x="6516000" y="6563021"/>
            <a:ext cx="3600000" cy="180000"/>
          </a:xfrm>
          <a:prstGeom prst="rect">
            <a:avLst/>
          </a:prstGeom>
        </p:spPr>
        <p:txBody>
          <a:bodyPr/>
          <a:lstStyle/>
          <a:p>
            <a:pPr algn="l"/>
            <a:r>
              <a:rPr lang="en-US"/>
              <a:t>Copyright © 2019 Mars Wrigley Confectionery — Confidential</a:t>
            </a:r>
            <a:endParaRPr lang="en-GB" dirty="0"/>
          </a:p>
        </p:txBody>
      </p:sp>
      <p:sp>
        <p:nvSpPr>
          <p:cNvPr id="6" name="Slide Number Placeholder 5"/>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321830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fixed">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0" name="Picture 8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5609" y="6294888"/>
            <a:ext cx="1785598" cy="402323"/>
          </a:xfrm>
          <a:prstGeom prst="rect">
            <a:avLst/>
          </a:prstGeom>
        </p:spPr>
      </p:pic>
    </p:spTree>
    <p:extLst>
      <p:ext uri="{BB962C8B-B14F-4D97-AF65-F5344CB8AC3E}">
        <p14:creationId xmlns:p14="http://schemas.microsoft.com/office/powerpoint/2010/main" val="215683915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image">
    <p:bg>
      <p:bgPr>
        <a:solidFill>
          <a:schemeClr val="accent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0" y="0"/>
            <a:ext cx="12192000" cy="6858000"/>
          </a:xfrm>
        </p:spPr>
        <p:txBody>
          <a:bodyPr/>
          <a:lstStyle/>
          <a:p>
            <a:endParaRPr lang="en-US"/>
          </a:p>
        </p:txBody>
      </p:sp>
      <p:sp>
        <p:nvSpPr>
          <p:cNvPr id="2" name="Date Placeholder 1"/>
          <p:cNvSpPr>
            <a:spLocks noGrp="1"/>
          </p:cNvSpPr>
          <p:nvPr>
            <p:ph type="dt" sz="half" idx="10"/>
          </p:nvPr>
        </p:nvSpPr>
        <p:spPr>
          <a:xfrm>
            <a:off x="6516000" y="6563021"/>
            <a:ext cx="3600000" cy="180000"/>
          </a:xfrm>
          <a:prstGeom prst="rect">
            <a:avLst/>
          </a:prstGeom>
        </p:spPr>
        <p:txBody>
          <a:bodyPr/>
          <a:lstStyle>
            <a:lvl1pPr>
              <a:defRPr>
                <a:solidFill>
                  <a:schemeClr val="bg1"/>
                </a:solidFill>
              </a:defRPr>
            </a:lvl1pPr>
          </a:lstStyle>
          <a:p>
            <a:pPr algn="l"/>
            <a:r>
              <a:rPr lang="en-US"/>
              <a:t>Copyright © 2019 Mars Wrigley Confectionery — Confidential</a:t>
            </a:r>
            <a:endParaRPr lang="en-GB" dirty="0"/>
          </a:p>
        </p:txBody>
      </p:sp>
      <p:sp>
        <p:nvSpPr>
          <p:cNvPr id="3" name="Slide Number Placeholder 2"/>
          <p:cNvSpPr>
            <a:spLocks noGrp="1"/>
          </p:cNvSpPr>
          <p:nvPr>
            <p:ph type="sldNum" sz="quarter" idx="11"/>
          </p:nvPr>
        </p:nvSpPr>
        <p:spPr>
          <a:xfrm>
            <a:off x="11017250" y="6563021"/>
            <a:ext cx="766763" cy="180000"/>
          </a:xfrm>
          <a:prstGeom prst="rect">
            <a:avLst/>
          </a:prstGeom>
        </p:spPr>
        <p:txBody>
          <a:bodyPr/>
          <a:lstStyle>
            <a:lvl1pPr>
              <a:defRPr>
                <a:solidFill>
                  <a:schemeClr val="bg1"/>
                </a:solidFill>
              </a:defRPr>
            </a:lvl1p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69183698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68" name="Picture Placeholder 67"/>
          <p:cNvSpPr>
            <a:spLocks noGrp="1"/>
          </p:cNvSpPr>
          <p:nvPr>
            <p:ph type="pic" sz="quarter" idx="17"/>
          </p:nvPr>
        </p:nvSpPr>
        <p:spPr>
          <a:xfrm>
            <a:off x="6097200" y="0"/>
            <a:ext cx="6094800" cy="6858000"/>
          </a:xfrm>
          <a:solidFill>
            <a:schemeClr val="bg1">
              <a:lumMod val="95000"/>
            </a:schemeClr>
          </a:solidFill>
        </p:spPr>
        <p:txBody>
          <a:bodyPr/>
          <a:lstStyle/>
          <a:p>
            <a:endParaRPr lang="en-GB"/>
          </a:p>
        </p:txBody>
      </p:sp>
      <p:sp>
        <p:nvSpPr>
          <p:cNvPr id="8" name="Title 1"/>
          <p:cNvSpPr>
            <a:spLocks noGrp="1"/>
          </p:cNvSpPr>
          <p:nvPr>
            <p:ph type="ctrTitle" hasCustomPrompt="1"/>
          </p:nvPr>
        </p:nvSpPr>
        <p:spPr>
          <a:xfrm>
            <a:off x="407989" y="1886501"/>
            <a:ext cx="5396463" cy="3560141"/>
          </a:xfrm>
        </p:spPr>
        <p:txBody>
          <a:bodyPr anchor="t" anchorCtr="0"/>
          <a:lstStyle>
            <a:lvl1pPr algn="l">
              <a:lnSpc>
                <a:spcPct val="100000"/>
              </a:lnSpc>
              <a:defRPr sz="4000" b="0">
                <a:solidFill>
                  <a:schemeClr val="tx2"/>
                </a:solidFill>
              </a:defRPr>
            </a:lvl1pPr>
          </a:lstStyle>
          <a:p>
            <a:r>
              <a:rPr lang="en-GB" dirty="0"/>
              <a:t>Section title goes here across three or four lines if needed</a:t>
            </a:r>
          </a:p>
        </p:txBody>
      </p:sp>
      <p:sp>
        <p:nvSpPr>
          <p:cNvPr id="6" name="Slide Number Placeholder 5"/>
          <p:cNvSpPr>
            <a:spLocks noGrp="1"/>
          </p:cNvSpPr>
          <p:nvPr>
            <p:ph type="sldNum" sz="quarter" idx="19"/>
          </p:nvPr>
        </p:nvSpPr>
        <p:spPr>
          <a:xfrm>
            <a:off x="11017250" y="6563021"/>
            <a:ext cx="766763" cy="180000"/>
          </a:xfrm>
          <a:prstGeom prst="rect">
            <a:avLst/>
          </a:prstGeom>
        </p:spPr>
        <p:txBody>
          <a:bodyPr/>
          <a:lstStyle>
            <a:lvl1pPr>
              <a:defRPr>
                <a:solidFill>
                  <a:schemeClr val="bg1"/>
                </a:solidFill>
              </a:defRPr>
            </a:lvl1p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129766705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7989" y="320400"/>
            <a:ext cx="11376024" cy="8640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407989" y="1296000"/>
            <a:ext cx="11376024" cy="459521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29" name="Picture 28"/>
          <p:cNvPicPr>
            <a:picLocks noChangeAspect="1"/>
          </p:cNvPicPr>
          <p:nvPr userDrawn="1"/>
        </p:nvPicPr>
        <p:blipFill rotWithShape="1">
          <a:blip r:embed="rId33" cstate="print">
            <a:extLst>
              <a:ext uri="{28A0092B-C50C-407E-A947-70E740481C1C}">
                <a14:useLocalDpi xmlns:a14="http://schemas.microsoft.com/office/drawing/2010/main" val="0"/>
              </a:ext>
            </a:extLst>
          </a:blip>
          <a:srcRect t="-3945" r="60400" b="43618"/>
          <a:stretch/>
        </p:blipFill>
        <p:spPr>
          <a:xfrm>
            <a:off x="405609" y="6294888"/>
            <a:ext cx="707095" cy="242712"/>
          </a:xfrm>
          <a:prstGeom prst="rect">
            <a:avLst/>
          </a:prstGeom>
        </p:spPr>
      </p:pic>
      <p:sp>
        <p:nvSpPr>
          <p:cNvPr id="7" name="Date Placeholder 6"/>
          <p:cNvSpPr>
            <a:spLocks noGrp="1"/>
          </p:cNvSpPr>
          <p:nvPr>
            <p:ph type="dt" sz="half" idx="2"/>
          </p:nvPr>
        </p:nvSpPr>
        <p:spPr>
          <a:xfrm>
            <a:off x="6516000" y="6569087"/>
            <a:ext cx="4248000" cy="144000"/>
          </a:xfrm>
          <a:prstGeom prst="rect">
            <a:avLst/>
          </a:prstGeom>
        </p:spPr>
        <p:txBody>
          <a:bodyPr vert="horz" lIns="0" tIns="0" rIns="0" bIns="0" rtlCol="0" anchor="t" anchorCtr="0"/>
          <a:lstStyle>
            <a:lvl1pPr algn="l">
              <a:defRPr sz="800">
                <a:solidFill>
                  <a:schemeClr val="tx1"/>
                </a:solidFill>
              </a:defRPr>
            </a:lvl1pPr>
          </a:lstStyle>
          <a:p>
            <a:r>
              <a:rPr lang="en-US" dirty="0"/>
              <a:t>Copyright © 2019 Mars Wrigley Confectionery — Confidential</a:t>
            </a:r>
          </a:p>
        </p:txBody>
      </p:sp>
      <p:sp>
        <p:nvSpPr>
          <p:cNvPr id="9" name="Slide Number Placeholder 8"/>
          <p:cNvSpPr>
            <a:spLocks noGrp="1"/>
          </p:cNvSpPr>
          <p:nvPr>
            <p:ph type="sldNum" sz="quarter" idx="4"/>
          </p:nvPr>
        </p:nvSpPr>
        <p:spPr>
          <a:xfrm>
            <a:off x="10891837" y="6569087"/>
            <a:ext cx="892175" cy="144000"/>
          </a:xfrm>
          <a:prstGeom prst="rect">
            <a:avLst/>
          </a:prstGeom>
        </p:spPr>
        <p:txBody>
          <a:bodyPr vert="horz" lIns="0" tIns="0" rIns="0" bIns="0" rtlCol="0" anchor="t" anchorCtr="0"/>
          <a:lstStyle>
            <a:lvl1pPr algn="r">
              <a:defRPr sz="800">
                <a:solidFill>
                  <a:schemeClr val="tx1"/>
                </a:solidFill>
              </a:defRPr>
            </a:lvl1pPr>
          </a:lstStyle>
          <a:p>
            <a:fld id="{7130116F-763E-495D-BE32-0EC8F06C9EDD}" type="slidenum">
              <a:rPr lang="en-US" smtClean="0"/>
              <a:pPr/>
              <a:t>‹#›</a:t>
            </a:fld>
            <a:endParaRPr lang="en-US" dirty="0"/>
          </a:p>
        </p:txBody>
      </p:sp>
    </p:spTree>
    <p:extLst>
      <p:ext uri="{BB962C8B-B14F-4D97-AF65-F5344CB8AC3E}">
        <p14:creationId xmlns:p14="http://schemas.microsoft.com/office/powerpoint/2010/main" val="2778114275"/>
      </p:ext>
    </p:extLst>
  </p:cSld>
  <p:clrMap bg1="lt1" tx1="dk1" bg2="lt2" tx2="dk2" accent1="accent1" accent2="accent2" accent3="accent3" accent4="accent4" accent5="accent5" accent6="accent6" hlink="hlink" folHlink="folHlink"/>
  <p:sldLayoutIdLst>
    <p:sldLayoutId id="2147483790" r:id="rId1"/>
    <p:sldLayoutId id="2147483707" r:id="rId2"/>
    <p:sldLayoutId id="2147483710" r:id="rId3"/>
    <p:sldLayoutId id="2147483712" r:id="rId4"/>
    <p:sldLayoutId id="2147483715" r:id="rId5"/>
    <p:sldLayoutId id="2147483787" r:id="rId6"/>
    <p:sldLayoutId id="2147483768" r:id="rId7"/>
    <p:sldLayoutId id="2147483777" r:id="rId8"/>
    <p:sldLayoutId id="2147483746" r:id="rId9"/>
    <p:sldLayoutId id="2147483778" r:id="rId10"/>
    <p:sldLayoutId id="2147483772" r:id="rId11"/>
    <p:sldLayoutId id="2147483791" r:id="rId12"/>
    <p:sldLayoutId id="2147483776" r:id="rId13"/>
    <p:sldLayoutId id="2147483721" r:id="rId14"/>
    <p:sldLayoutId id="2147483722" r:id="rId15"/>
    <p:sldLayoutId id="2147483788" r:id="rId16"/>
    <p:sldLayoutId id="2147483792" r:id="rId17"/>
    <p:sldLayoutId id="2147483793" r:id="rId18"/>
    <p:sldLayoutId id="2147483794" r:id="rId19"/>
    <p:sldLayoutId id="2147483766" r:id="rId20"/>
    <p:sldLayoutId id="2147483779" r:id="rId21"/>
    <p:sldLayoutId id="2147483780" r:id="rId22"/>
    <p:sldLayoutId id="2147483781" r:id="rId23"/>
    <p:sldLayoutId id="2147483775" r:id="rId24"/>
    <p:sldLayoutId id="2147483782" r:id="rId25"/>
    <p:sldLayoutId id="2147483783" r:id="rId26"/>
    <p:sldLayoutId id="2147483719" r:id="rId27"/>
    <p:sldLayoutId id="2147483785" r:id="rId28"/>
    <p:sldLayoutId id="2147483786" r:id="rId29"/>
    <p:sldLayoutId id="2147483750" r:id="rId30"/>
    <p:sldLayoutId id="2147483789" r:id="rId31"/>
  </p:sldLayoutIdLst>
  <p:hf hdr="0" ftr="0"/>
  <p:txStyles>
    <p:titleStyle>
      <a:lvl1pPr algn="l" defTabSz="914400" rtl="0" eaLnBrk="1" latinLnBrk="0" hangingPunct="1">
        <a:lnSpc>
          <a:spcPct val="83000"/>
        </a:lnSpc>
        <a:spcBef>
          <a:spcPct val="0"/>
        </a:spcBef>
        <a:buNone/>
        <a:defRPr sz="3000" b="0" kern="1200">
          <a:solidFill>
            <a:schemeClr val="tx2"/>
          </a:solidFill>
          <a:latin typeface="+mj-lt"/>
          <a:ea typeface="Mars Centra" pitchFamily="2" charset="0"/>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2400" b="1" kern="1200" spc="0" baseline="0">
          <a:solidFill>
            <a:schemeClr val="tx2"/>
          </a:solidFill>
          <a:latin typeface="+mn-lt"/>
          <a:ea typeface="Mars Centra" pitchFamily="2" charset="0"/>
          <a:cs typeface="+mn-cs"/>
        </a:defRPr>
      </a:lvl1pPr>
      <a:lvl2pPr marL="0" indent="0" algn="l" defTabSz="914400" rtl="0" eaLnBrk="1" latinLnBrk="0" hangingPunct="1">
        <a:lnSpc>
          <a:spcPct val="90000"/>
        </a:lnSpc>
        <a:spcBef>
          <a:spcPts val="1200"/>
        </a:spcBef>
        <a:buClr>
          <a:schemeClr val="accent2"/>
        </a:buClr>
        <a:buFont typeface="Arial" panose="020B0604020202020204" pitchFamily="34" charset="0"/>
        <a:buNone/>
        <a:defRPr sz="2400" kern="1200" spc="0">
          <a:solidFill>
            <a:schemeClr val="tx1"/>
          </a:solidFill>
          <a:latin typeface="+mn-lt"/>
          <a:ea typeface="+mn-ea"/>
          <a:cs typeface="+mn-cs"/>
        </a:defRPr>
      </a:lvl2pPr>
      <a:lvl3pPr marL="180975" indent="-180975" algn="l" defTabSz="914400" rtl="0" eaLnBrk="1" latinLnBrk="0" hangingPunct="1">
        <a:lnSpc>
          <a:spcPct val="90000"/>
        </a:lnSpc>
        <a:spcBef>
          <a:spcPts val="1200"/>
        </a:spcBef>
        <a:buClr>
          <a:schemeClr val="tx2"/>
        </a:buClr>
        <a:buFont typeface="Arial" panose="020B0604020202020204" pitchFamily="34" charset="0"/>
        <a:buChar char="•"/>
        <a:defRPr sz="2400" kern="1200" spc="0">
          <a:solidFill>
            <a:schemeClr val="tx1"/>
          </a:solidFill>
          <a:latin typeface="+mn-lt"/>
          <a:ea typeface="+mn-ea"/>
          <a:cs typeface="+mn-cs"/>
        </a:defRPr>
      </a:lvl3pPr>
      <a:lvl4pPr marL="361950" indent="-180975" algn="l" defTabSz="914400" rtl="0" eaLnBrk="1" latinLnBrk="0" hangingPunct="1">
        <a:lnSpc>
          <a:spcPct val="90000"/>
        </a:lnSpc>
        <a:spcBef>
          <a:spcPts val="900"/>
        </a:spcBef>
        <a:buClr>
          <a:schemeClr val="tx2"/>
        </a:buClr>
        <a:buFont typeface="Mars Centra" pitchFamily="2" charset="0"/>
        <a:buChar char="–"/>
        <a:defRPr sz="2000" kern="1200" spc="0">
          <a:solidFill>
            <a:schemeClr val="tx1"/>
          </a:solidFill>
          <a:latin typeface="+mn-lt"/>
          <a:ea typeface="+mn-ea"/>
          <a:cs typeface="+mn-cs"/>
        </a:defRPr>
      </a:lvl4pPr>
      <a:lvl5pPr marL="542925" indent="-180975" algn="l" defTabSz="914400" rtl="0" eaLnBrk="1" latinLnBrk="0" hangingPunct="1">
        <a:lnSpc>
          <a:spcPct val="90000"/>
        </a:lnSpc>
        <a:spcBef>
          <a:spcPts val="600"/>
        </a:spcBef>
        <a:buClr>
          <a:schemeClr val="tx2"/>
        </a:buClr>
        <a:buFont typeface="Arial" panose="020B0604020202020204" pitchFamily="34" charset="0"/>
        <a:buChar char="•"/>
        <a:defRPr sz="1800" kern="1200" spc="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21">
          <p15:clr>
            <a:srgbClr val="F26B43"/>
          </p15:clr>
        </p15:guide>
        <p15:guide id="2" orient="horz" pos="2160" userDrawn="1">
          <p15:clr>
            <a:srgbClr val="F26B43"/>
          </p15:clr>
        </p15:guide>
        <p15:guide id="3" pos="257" userDrawn="1">
          <p15:clr>
            <a:srgbClr val="F26B43"/>
          </p15:clr>
        </p15:guide>
        <p15:guide id="4" pos="7423" userDrawn="1">
          <p15:clr>
            <a:srgbClr val="F26B43"/>
          </p15:clr>
        </p15:guide>
        <p15:guide id="5" pos="840" userDrawn="1">
          <p15:clr>
            <a:srgbClr val="F26B43"/>
          </p15:clr>
        </p15:guide>
        <p15:guide id="6" pos="858" userDrawn="1">
          <p15:clr>
            <a:srgbClr val="F26B43"/>
          </p15:clr>
        </p15:guide>
        <p15:guide id="7" pos="1419" userDrawn="1">
          <p15:clr>
            <a:srgbClr val="F26B43"/>
          </p15:clr>
        </p15:guide>
        <p15:guide id="8" pos="1458" userDrawn="1">
          <p15:clr>
            <a:srgbClr val="F26B43"/>
          </p15:clr>
        </p15:guide>
        <p15:guide id="9" pos="2019" userDrawn="1">
          <p15:clr>
            <a:srgbClr val="F26B43"/>
          </p15:clr>
        </p15:guide>
        <p15:guide id="10" pos="2058" userDrawn="1">
          <p15:clr>
            <a:srgbClr val="F26B43"/>
          </p15:clr>
        </p15:guide>
        <p15:guide id="11" pos="2619" userDrawn="1">
          <p15:clr>
            <a:srgbClr val="F26B43"/>
          </p15:clr>
        </p15:guide>
        <p15:guide id="12" pos="2658" userDrawn="1">
          <p15:clr>
            <a:srgbClr val="F26B43"/>
          </p15:clr>
        </p15:guide>
        <p15:guide id="13" pos="3221" userDrawn="1">
          <p15:clr>
            <a:srgbClr val="F26B43"/>
          </p15:clr>
        </p15:guide>
        <p15:guide id="14" pos="3260" userDrawn="1">
          <p15:clr>
            <a:srgbClr val="F26B43"/>
          </p15:clr>
        </p15:guide>
        <p15:guide id="15" pos="4421" userDrawn="1">
          <p15:clr>
            <a:srgbClr val="F26B43"/>
          </p15:clr>
        </p15:guide>
        <p15:guide id="16" pos="4460" userDrawn="1">
          <p15:clr>
            <a:srgbClr val="F26B43"/>
          </p15:clr>
        </p15:guide>
        <p15:guide id="17" pos="5022" userDrawn="1">
          <p15:clr>
            <a:srgbClr val="F26B43"/>
          </p15:clr>
        </p15:guide>
        <p15:guide id="18" pos="5061" userDrawn="1">
          <p15:clr>
            <a:srgbClr val="F26B43"/>
          </p15:clr>
        </p15:guide>
        <p15:guide id="19" pos="5622" userDrawn="1">
          <p15:clr>
            <a:srgbClr val="F26B43"/>
          </p15:clr>
        </p15:guide>
        <p15:guide id="20" pos="5661" userDrawn="1">
          <p15:clr>
            <a:srgbClr val="F26B43"/>
          </p15:clr>
        </p15:guide>
        <p15:guide id="21" pos="6221" userDrawn="1">
          <p15:clr>
            <a:srgbClr val="F26B43"/>
          </p15:clr>
        </p15:guide>
        <p15:guide id="22" pos="6261" userDrawn="1">
          <p15:clr>
            <a:srgbClr val="F26B43"/>
          </p15:clr>
        </p15:guide>
        <p15:guide id="23" pos="6822" userDrawn="1">
          <p15:clr>
            <a:srgbClr val="F26B43"/>
          </p15:clr>
        </p15:guide>
        <p15:guide id="24" pos="6861" userDrawn="1">
          <p15:clr>
            <a:srgbClr val="F26B43"/>
          </p15:clr>
        </p15:guide>
        <p15:guide id="25" orient="horz" pos="374" userDrawn="1">
          <p15:clr>
            <a:srgbClr val="F26B43"/>
          </p15:clr>
        </p15:guide>
        <p15:guide id="26" orient="horz" pos="3905">
          <p15:clr>
            <a:srgbClr val="F26B43"/>
          </p15:clr>
        </p15:guide>
        <p15:guide id="27" pos="3860">
          <p15:clr>
            <a:srgbClr val="F26B43"/>
          </p15:clr>
        </p15:guide>
        <p15:guide id="28" orient="horz" pos="815" userDrawn="1">
          <p15:clr>
            <a:srgbClr val="F26B43"/>
          </p15:clr>
        </p15:guide>
        <p15:guide id="29" orient="horz" pos="1162" userDrawn="1">
          <p15:clr>
            <a:srgbClr val="F26B43"/>
          </p15:clr>
        </p15:guide>
        <p15:guide id="30" orient="horz" pos="201" userDrawn="1">
          <p15:clr>
            <a:srgbClr val="F26B43"/>
          </p15:clr>
        </p15:guide>
        <p15:guide id="31" orient="horz" pos="3711">
          <p15:clr>
            <a:srgbClr val="F26B43"/>
          </p15:clr>
        </p15:guide>
        <p15:guide id="32" orient="horz" pos="597" userDrawn="1">
          <p15:clr>
            <a:srgbClr val="F26B43"/>
          </p15:clr>
        </p15:guide>
        <p15:guide id="33" orient="horz" pos="419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support.microsoft.com/en-in/help/2779191/inline-images-may-display-as-a-red-x-in-outlook" TargetMode="External"/><Relationship Id="rId1" Type="http://schemas.openxmlformats.org/officeDocument/2006/relationships/slideLayout" Target="../slideLayouts/slideLayout11.xml"/><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11.xml"/><Relationship Id="rId5" Type="http://schemas.openxmlformats.org/officeDocument/2006/relationships/image" Target="../media/image38.jpe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1.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 Id="rId5" Type="http://schemas.openxmlformats.org/officeDocument/2006/relationships/image" Target="../media/image42.png"/><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1.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42.png"/><Relationship Id="rId1" Type="http://schemas.openxmlformats.org/officeDocument/2006/relationships/slideLayout" Target="../slideLayouts/slideLayout11.xml"/><Relationship Id="rId5" Type="http://schemas.openxmlformats.org/officeDocument/2006/relationships/image" Target="../media/image56.png"/><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1.xml"/><Relationship Id="rId1" Type="http://schemas.openxmlformats.org/officeDocument/2006/relationships/themeOverride" Target="../theme/themeOverride2.xml"/><Relationship Id="rId5" Type="http://schemas.openxmlformats.org/officeDocument/2006/relationships/image" Target="../media/image7.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61.png"/></Relationships>
</file>

<file path=ppt/slides/_rels/slide6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36.png"/><Relationship Id="rId1" Type="http://schemas.openxmlformats.org/officeDocument/2006/relationships/slideLayout" Target="../slideLayouts/slideLayout11.xml"/><Relationship Id="rId4" Type="http://schemas.openxmlformats.org/officeDocument/2006/relationships/image" Target="../media/image61.png"/></Relationships>
</file>

<file path=ppt/slides/_rels/slide6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66.jpeg"/></Relationships>
</file>

<file path=ppt/slides/_rels/slide7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2.jpeg"/><Relationship Id="rId1" Type="http://schemas.openxmlformats.org/officeDocument/2006/relationships/slideLayout" Target="../slideLayouts/slideLayout11.xml"/><Relationship Id="rId4" Type="http://schemas.openxmlformats.org/officeDocument/2006/relationships/image" Target="../media/image67.jpeg"/></Relationships>
</file>

<file path=ppt/slides/_rels/slide7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5.png"/><Relationship Id="rId1" Type="http://schemas.openxmlformats.org/officeDocument/2006/relationships/slideLayout" Target="../slideLayouts/slideLayout11.xml"/><Relationship Id="rId5" Type="http://schemas.microsoft.com/office/2007/relationships/hdphoto" Target="../media/hdphoto1.wdp"/><Relationship Id="rId4" Type="http://schemas.openxmlformats.org/officeDocument/2006/relationships/image" Target="../media/image7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95401" y="1643271"/>
            <a:ext cx="6127393" cy="3614530"/>
          </a:xfrm>
        </p:spPr>
        <p:txBody>
          <a:bodyPr/>
          <a:lstStyle/>
          <a:p>
            <a:r>
              <a:rPr lang="en-GB" dirty="0">
                <a:solidFill>
                  <a:srgbClr val="990D67"/>
                </a:solidFill>
              </a:rPr>
              <a:t>MS FLOW +</a:t>
            </a:r>
            <a:br>
              <a:rPr lang="en-GB" dirty="0">
                <a:solidFill>
                  <a:srgbClr val="990D67"/>
                </a:solidFill>
              </a:rPr>
            </a:br>
            <a:r>
              <a:rPr lang="en-GB" dirty="0">
                <a:solidFill>
                  <a:srgbClr val="990D67"/>
                </a:solidFill>
              </a:rPr>
              <a:t>Logic Apps +</a:t>
            </a:r>
            <a:br>
              <a:rPr lang="en-GB" dirty="0">
                <a:solidFill>
                  <a:srgbClr val="990D67"/>
                </a:solidFill>
              </a:rPr>
            </a:br>
            <a:r>
              <a:rPr lang="en-GB" dirty="0">
                <a:solidFill>
                  <a:srgbClr val="990D67"/>
                </a:solidFill>
              </a:rPr>
              <a:t>PowerApps</a:t>
            </a:r>
            <a:br>
              <a:rPr lang="en-GB" dirty="0">
                <a:solidFill>
                  <a:srgbClr val="990D67"/>
                </a:solidFill>
              </a:rPr>
            </a:br>
            <a:r>
              <a:rPr lang="en-GB" sz="2800" dirty="0">
                <a:solidFill>
                  <a:schemeClr val="tx1"/>
                </a:solidFill>
              </a:rPr>
              <a:t>Possibilities</a:t>
            </a:r>
            <a:endParaRPr lang="en-GB" sz="2400"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3555CF2F-0E3B-4162-9E9F-FC26888A83EE}"/>
              </a:ext>
            </a:extLst>
          </p:cNvPr>
          <p:cNvSpPr>
            <a:spLocks noGrp="1"/>
          </p:cNvSpPr>
          <p:nvPr>
            <p:ph type="dt" sz="half" idx="10"/>
          </p:nvPr>
        </p:nvSpPr>
        <p:spPr>
          <a:xfrm>
            <a:off x="407988" y="5838942"/>
            <a:ext cx="4248000" cy="570793"/>
          </a:xfrm>
        </p:spPr>
        <p:txBody>
          <a:bodyPr/>
          <a:lstStyle/>
          <a:p>
            <a:fld id="{85BC6806-8661-4F60-8869-9AC7C9589EF4}" type="datetime3">
              <a:rPr lang="en-US" sz="3000" b="1" smtClean="0">
                <a:solidFill>
                  <a:srgbClr val="009EEB"/>
                </a:solidFill>
              </a:rPr>
              <a:t>17 July 2019</a:t>
            </a:fld>
            <a:endParaRPr lang="en-US" sz="3000" b="1" dirty="0">
              <a:solidFill>
                <a:srgbClr val="009EEB"/>
              </a:solidFill>
            </a:endParaRPr>
          </a:p>
        </p:txBody>
      </p:sp>
    </p:spTree>
    <p:extLst>
      <p:ext uri="{BB962C8B-B14F-4D97-AF65-F5344CB8AC3E}">
        <p14:creationId xmlns:p14="http://schemas.microsoft.com/office/powerpoint/2010/main" val="3135304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The </a:t>
            </a:r>
            <a:r>
              <a:rPr lang="en-US" dirty="0" err="1">
                <a:solidFill>
                  <a:schemeClr val="tx1"/>
                </a:solidFill>
              </a:rPr>
              <a:t>LogicApp</a:t>
            </a:r>
            <a:r>
              <a:rPr lang="en-US" dirty="0">
                <a:solidFill>
                  <a:schemeClr val="tx1"/>
                </a:solidFill>
              </a:rPr>
              <a:t> can perform actions ‘for each’ element in the preceding step </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10</a:t>
            </a:fld>
            <a:endParaRPr lang="en-GB" dirty="0"/>
          </a:p>
        </p:txBody>
      </p:sp>
      <p:pic>
        <p:nvPicPr>
          <p:cNvPr id="3" name="Picture 2">
            <a:extLst>
              <a:ext uri="{FF2B5EF4-FFF2-40B4-BE49-F238E27FC236}">
                <a16:creationId xmlns:a16="http://schemas.microsoft.com/office/drawing/2014/main" id="{3F3EAE20-56B3-45C4-A4CF-52DECF5D83E9}"/>
              </a:ext>
            </a:extLst>
          </p:cNvPr>
          <p:cNvPicPr>
            <a:picLocks noChangeAspect="1"/>
          </p:cNvPicPr>
          <p:nvPr/>
        </p:nvPicPr>
        <p:blipFill>
          <a:blip r:embed="rId2"/>
          <a:stretch>
            <a:fillRect/>
          </a:stretch>
        </p:blipFill>
        <p:spPr>
          <a:xfrm>
            <a:off x="428452" y="2063524"/>
            <a:ext cx="6120599" cy="2473704"/>
          </a:xfrm>
          <a:prstGeom prst="rect">
            <a:avLst/>
          </a:prstGeom>
          <a:ln>
            <a:noFill/>
          </a:ln>
          <a:effectLst>
            <a:outerShdw blurRad="292100" dist="139700" dir="2700000" algn="tl" rotWithShape="0">
              <a:srgbClr val="333333">
                <a:alpha val="65000"/>
              </a:srgbClr>
            </a:outerShdw>
          </a:effectLst>
        </p:spPr>
      </p:pic>
      <p:sp>
        <p:nvSpPr>
          <p:cNvPr id="6" name="Text Placeholder 4">
            <a:extLst>
              <a:ext uri="{FF2B5EF4-FFF2-40B4-BE49-F238E27FC236}">
                <a16:creationId xmlns:a16="http://schemas.microsoft.com/office/drawing/2014/main" id="{76895E13-28DF-4678-B8F2-E625F4742BE2}"/>
              </a:ext>
            </a:extLst>
          </p:cNvPr>
          <p:cNvSpPr txBox="1">
            <a:spLocks/>
          </p:cNvSpPr>
          <p:nvPr/>
        </p:nvSpPr>
        <p:spPr>
          <a:xfrm>
            <a:off x="7174183" y="1923114"/>
            <a:ext cx="3717655" cy="3056509"/>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Actions can be performed in loop for each of the elements present in the SQL table (previous step).</a:t>
            </a:r>
            <a:br>
              <a:rPr lang="en-US" sz="1100" dirty="0">
                <a:solidFill>
                  <a:schemeClr val="tx1"/>
                </a:solidFill>
              </a:rPr>
            </a:br>
            <a:r>
              <a:rPr lang="en-US" sz="1100" dirty="0">
                <a:solidFill>
                  <a:schemeClr val="tx1"/>
                </a:solidFill>
              </a:rPr>
              <a:t>For example, the ‘for each’ connector loop goes inside each and every row of the table and can perform a predefined action for each of those row. </a:t>
            </a:r>
            <a:br>
              <a:rPr lang="en-US" sz="1100" dirty="0">
                <a:solidFill>
                  <a:schemeClr val="tx1"/>
                </a:solidFill>
              </a:rPr>
            </a:br>
            <a:r>
              <a:rPr lang="en-US" sz="1100" dirty="0">
                <a:solidFill>
                  <a:schemeClr val="tx1"/>
                </a:solidFill>
              </a:rPr>
              <a:t>Lets say, it can send an email to all the users present in the table (as the table is at an user level) and the ‘for each’ loop evaluates each row and sends the email for the users.</a:t>
            </a:r>
          </a:p>
          <a:p>
            <a:pPr algn="ctr"/>
            <a:endParaRPr lang="en-US" sz="1100" dirty="0">
              <a:solidFill>
                <a:schemeClr val="tx1"/>
              </a:solidFill>
            </a:endParaRPr>
          </a:p>
          <a:p>
            <a:pPr algn="ctr"/>
            <a:r>
              <a:rPr lang="en-US" sz="1100" dirty="0">
                <a:solidFill>
                  <a:schemeClr val="tx1"/>
                </a:solidFill>
              </a:rPr>
              <a:t>If the table is at an user level, and there are n number of rows, the logic app can send n emails to the respective users.</a:t>
            </a:r>
          </a:p>
          <a:p>
            <a:pPr algn="ctr"/>
            <a:endParaRPr lang="en-US" sz="1100" dirty="0">
              <a:solidFill>
                <a:schemeClr val="tx1"/>
              </a:solidFill>
            </a:endParaRPr>
          </a:p>
          <a:p>
            <a:pPr algn="ctr"/>
            <a:r>
              <a:rPr lang="en-US" sz="1100" dirty="0">
                <a:solidFill>
                  <a:schemeClr val="tx1"/>
                </a:solidFill>
              </a:rPr>
              <a:t>Also note that the email ids are picked up dynamically from the table by the logic app. As soon as the table updates with the new list of user, the emails will be sent to the new list.</a:t>
            </a:r>
          </a:p>
        </p:txBody>
      </p:sp>
    </p:spTree>
    <p:extLst>
      <p:ext uri="{BB962C8B-B14F-4D97-AF65-F5344CB8AC3E}">
        <p14:creationId xmlns:p14="http://schemas.microsoft.com/office/powerpoint/2010/main" val="759687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The Logic app can evaluate conditional statements based on the data</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11</a:t>
            </a:fld>
            <a:endParaRPr lang="en-GB" dirty="0"/>
          </a:p>
        </p:txBody>
      </p:sp>
      <p:sp>
        <p:nvSpPr>
          <p:cNvPr id="6" name="Text Placeholder 4">
            <a:extLst>
              <a:ext uri="{FF2B5EF4-FFF2-40B4-BE49-F238E27FC236}">
                <a16:creationId xmlns:a16="http://schemas.microsoft.com/office/drawing/2014/main" id="{76895E13-28DF-4678-B8F2-E625F4742BE2}"/>
              </a:ext>
            </a:extLst>
          </p:cNvPr>
          <p:cNvSpPr txBox="1">
            <a:spLocks/>
          </p:cNvSpPr>
          <p:nvPr/>
        </p:nvSpPr>
        <p:spPr>
          <a:xfrm>
            <a:off x="1370166" y="4500027"/>
            <a:ext cx="9054007" cy="1876088"/>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Logic App can read into the data (in this context, the SQL table) and the workflow can be split into branches via a logical condition.</a:t>
            </a:r>
          </a:p>
          <a:p>
            <a:pPr algn="ctr"/>
            <a:r>
              <a:rPr lang="en-US" sz="1100" dirty="0">
                <a:solidFill>
                  <a:schemeClr val="tx1"/>
                </a:solidFill>
              </a:rPr>
              <a:t>For example: We have a SQL table at a user level which also contains various KPIs as columns. One of those columns give me the KPI ‘</a:t>
            </a:r>
            <a:r>
              <a:rPr lang="en-US" sz="1100" dirty="0" err="1">
                <a:solidFill>
                  <a:schemeClr val="tx1"/>
                </a:solidFill>
              </a:rPr>
              <a:t>CostSpike</a:t>
            </a:r>
            <a:r>
              <a:rPr lang="en-US" sz="1100" dirty="0">
                <a:solidFill>
                  <a:schemeClr val="tx1"/>
                </a:solidFill>
              </a:rPr>
              <a:t>’</a:t>
            </a:r>
          </a:p>
          <a:p>
            <a:pPr algn="ctr"/>
            <a:r>
              <a:rPr lang="en-US" sz="1100" dirty="0">
                <a:solidFill>
                  <a:schemeClr val="tx1"/>
                </a:solidFill>
              </a:rPr>
              <a:t>Now, using the  Logic App, I can send a ‘warning’ mail if the ‘</a:t>
            </a:r>
            <a:r>
              <a:rPr lang="en-US" sz="1100" dirty="0" err="1">
                <a:solidFill>
                  <a:schemeClr val="tx1"/>
                </a:solidFill>
              </a:rPr>
              <a:t>CostSpike</a:t>
            </a:r>
            <a:r>
              <a:rPr lang="en-US" sz="1100" dirty="0">
                <a:solidFill>
                  <a:schemeClr val="tx1"/>
                </a:solidFill>
              </a:rPr>
              <a:t> is positive, or we can send a ‘congratulatory’ mail if the </a:t>
            </a:r>
            <a:r>
              <a:rPr lang="en-US" sz="1100" dirty="0" err="1">
                <a:solidFill>
                  <a:schemeClr val="tx1"/>
                </a:solidFill>
              </a:rPr>
              <a:t>CostSpike</a:t>
            </a:r>
            <a:r>
              <a:rPr lang="en-US" sz="1100" dirty="0">
                <a:solidFill>
                  <a:schemeClr val="tx1"/>
                </a:solidFill>
              </a:rPr>
              <a:t> is 0 or negative.</a:t>
            </a:r>
          </a:p>
          <a:p>
            <a:pPr algn="ctr"/>
            <a:endParaRPr lang="en-US" sz="1100" dirty="0">
              <a:solidFill>
                <a:schemeClr val="tx1"/>
              </a:solidFill>
            </a:endParaRPr>
          </a:p>
          <a:p>
            <a:pPr algn="ctr"/>
            <a:r>
              <a:rPr lang="en-US" sz="1100" dirty="0">
                <a:solidFill>
                  <a:schemeClr val="tx1"/>
                </a:solidFill>
              </a:rPr>
              <a:t>The logical operator also enable to use a combination of AND/OR conditions to branch the workflow into the ‘Yes/No’ stream</a:t>
            </a:r>
          </a:p>
        </p:txBody>
      </p:sp>
      <p:pic>
        <p:nvPicPr>
          <p:cNvPr id="7" name="Picture 6">
            <a:extLst>
              <a:ext uri="{FF2B5EF4-FFF2-40B4-BE49-F238E27FC236}">
                <a16:creationId xmlns:a16="http://schemas.microsoft.com/office/drawing/2014/main" id="{FD64E0A2-9D9F-4F67-87C1-D0B3E1D17D83}"/>
              </a:ext>
            </a:extLst>
          </p:cNvPr>
          <p:cNvPicPr>
            <a:picLocks noChangeAspect="1"/>
          </p:cNvPicPr>
          <p:nvPr/>
        </p:nvPicPr>
        <p:blipFill>
          <a:blip r:embed="rId2"/>
          <a:stretch>
            <a:fillRect/>
          </a:stretch>
        </p:blipFill>
        <p:spPr>
          <a:xfrm>
            <a:off x="407626" y="1749544"/>
            <a:ext cx="10891838" cy="21282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300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The Logic app can fetch data from other tables by doing a primary key match for the relevant user</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12</a:t>
            </a:fld>
            <a:endParaRPr lang="en-GB" dirty="0"/>
          </a:p>
        </p:txBody>
      </p:sp>
      <p:sp>
        <p:nvSpPr>
          <p:cNvPr id="6" name="Text Placeholder 4">
            <a:extLst>
              <a:ext uri="{FF2B5EF4-FFF2-40B4-BE49-F238E27FC236}">
                <a16:creationId xmlns:a16="http://schemas.microsoft.com/office/drawing/2014/main" id="{76895E13-28DF-4678-B8F2-E625F4742BE2}"/>
              </a:ext>
            </a:extLst>
          </p:cNvPr>
          <p:cNvSpPr txBox="1">
            <a:spLocks/>
          </p:cNvSpPr>
          <p:nvPr/>
        </p:nvSpPr>
        <p:spPr>
          <a:xfrm>
            <a:off x="1362075" y="4624556"/>
            <a:ext cx="9054007" cy="1876088"/>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Now lets consider a situation in which the </a:t>
            </a:r>
            <a:r>
              <a:rPr lang="en-US" sz="1100" dirty="0" err="1">
                <a:solidFill>
                  <a:schemeClr val="tx1"/>
                </a:solidFill>
              </a:rPr>
              <a:t>CostSpike</a:t>
            </a:r>
            <a:r>
              <a:rPr lang="en-US" sz="1100" dirty="0">
                <a:solidFill>
                  <a:schemeClr val="tx1"/>
                </a:solidFill>
              </a:rPr>
              <a:t> is positive. This means that there is a cause for concern. Hence, we need to send a warning mail with some granular/detailed information. </a:t>
            </a:r>
          </a:p>
          <a:p>
            <a:pPr algn="ctr"/>
            <a:endParaRPr lang="en-US" sz="1100" dirty="0">
              <a:solidFill>
                <a:schemeClr val="tx1"/>
              </a:solidFill>
            </a:endParaRPr>
          </a:p>
          <a:p>
            <a:pPr algn="ctr"/>
            <a:r>
              <a:rPr lang="en-US" sz="1100" dirty="0">
                <a:solidFill>
                  <a:schemeClr val="tx1"/>
                </a:solidFill>
              </a:rPr>
              <a:t>This detailed data was not available in the original SQL table. Hence, we need to fetch the relevant rows from a different SQL table(which contains granular data). The relevant data consists of rows which have been filtered dynamically by doing a primary key match.</a:t>
            </a:r>
          </a:p>
          <a:p>
            <a:pPr algn="ctr"/>
            <a:endParaRPr lang="en-US" sz="1100" dirty="0">
              <a:solidFill>
                <a:schemeClr val="tx1"/>
              </a:solidFill>
            </a:endParaRPr>
          </a:p>
          <a:p>
            <a:pPr algn="ctr"/>
            <a:r>
              <a:rPr lang="en-US" sz="1100" dirty="0">
                <a:solidFill>
                  <a:schemeClr val="tx1"/>
                </a:solidFill>
              </a:rPr>
              <a:t>For example: Lets say the ‘for each’ loop (previous step) looks into a particular row  and the email it finds is ‘xyz@effem.com’.</a:t>
            </a:r>
            <a:br>
              <a:rPr lang="en-US" sz="1100" dirty="0">
                <a:solidFill>
                  <a:schemeClr val="tx1"/>
                </a:solidFill>
              </a:rPr>
            </a:br>
            <a:r>
              <a:rPr lang="en-US" sz="1100" dirty="0">
                <a:solidFill>
                  <a:schemeClr val="tx1"/>
                </a:solidFill>
              </a:rPr>
              <a:t>So now, it will look into the second table which contains the data at a more granular level and does a primary key match to filter only the rows of ‘xyz@effem.com’</a:t>
            </a:r>
          </a:p>
          <a:p>
            <a:pPr algn="ctr"/>
            <a:endParaRPr lang="en-US" sz="1100" dirty="0">
              <a:solidFill>
                <a:schemeClr val="tx1"/>
              </a:solidFill>
            </a:endParaRPr>
          </a:p>
          <a:p>
            <a:pPr algn="ctr"/>
            <a:r>
              <a:rPr lang="en-US" sz="1100" dirty="0">
                <a:solidFill>
                  <a:schemeClr val="tx1"/>
                </a:solidFill>
              </a:rPr>
              <a:t>In the screenshot above, the filter query dynamically filters for the  ‘</a:t>
            </a:r>
            <a:r>
              <a:rPr lang="en-US" sz="1100" dirty="0" err="1">
                <a:solidFill>
                  <a:schemeClr val="tx1"/>
                </a:solidFill>
              </a:rPr>
              <a:t>owner_email</a:t>
            </a:r>
            <a:r>
              <a:rPr lang="en-US" sz="1100" dirty="0">
                <a:solidFill>
                  <a:schemeClr val="tx1"/>
                </a:solidFill>
              </a:rPr>
              <a:t>’ which is being considered in the ‘for each’ loop right now</a:t>
            </a:r>
          </a:p>
        </p:txBody>
      </p:sp>
      <p:pic>
        <p:nvPicPr>
          <p:cNvPr id="3" name="Picture 2">
            <a:extLst>
              <a:ext uri="{FF2B5EF4-FFF2-40B4-BE49-F238E27FC236}">
                <a16:creationId xmlns:a16="http://schemas.microsoft.com/office/drawing/2014/main" id="{3E73B30D-D52C-40A1-AB55-9682E73E9366}"/>
              </a:ext>
            </a:extLst>
          </p:cNvPr>
          <p:cNvPicPr>
            <a:picLocks noChangeAspect="1"/>
          </p:cNvPicPr>
          <p:nvPr/>
        </p:nvPicPr>
        <p:blipFill>
          <a:blip r:embed="rId2"/>
          <a:stretch>
            <a:fillRect/>
          </a:stretch>
        </p:blipFill>
        <p:spPr>
          <a:xfrm>
            <a:off x="2990850" y="1371306"/>
            <a:ext cx="6210300" cy="2886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421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The Logic app can create dynamic HTML table objects from the filtered content of previous steps</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13</a:t>
            </a:fld>
            <a:endParaRPr lang="en-GB" dirty="0"/>
          </a:p>
        </p:txBody>
      </p:sp>
      <p:sp>
        <p:nvSpPr>
          <p:cNvPr id="6" name="Text Placeholder 4">
            <a:extLst>
              <a:ext uri="{FF2B5EF4-FFF2-40B4-BE49-F238E27FC236}">
                <a16:creationId xmlns:a16="http://schemas.microsoft.com/office/drawing/2014/main" id="{76895E13-28DF-4678-B8F2-E625F4742BE2}"/>
              </a:ext>
            </a:extLst>
          </p:cNvPr>
          <p:cNvSpPr txBox="1">
            <a:spLocks/>
          </p:cNvSpPr>
          <p:nvPr/>
        </p:nvSpPr>
        <p:spPr>
          <a:xfrm>
            <a:off x="5412334" y="1293812"/>
            <a:ext cx="5479504" cy="864001"/>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Once the rows have been filtered according the user email, we can create an HTML table object from the filtered rows. </a:t>
            </a:r>
            <a:br>
              <a:rPr lang="en-US" sz="1100" dirty="0">
                <a:solidFill>
                  <a:schemeClr val="tx1"/>
                </a:solidFill>
              </a:rPr>
            </a:br>
            <a:br>
              <a:rPr lang="en-US" sz="1100" dirty="0">
                <a:solidFill>
                  <a:schemeClr val="tx1"/>
                </a:solidFill>
              </a:rPr>
            </a:br>
            <a:r>
              <a:rPr lang="en-US" sz="1100" dirty="0">
                <a:solidFill>
                  <a:schemeClr val="tx1"/>
                </a:solidFill>
              </a:rPr>
              <a:t>The inputs in the ‘</a:t>
            </a:r>
            <a:r>
              <a:rPr lang="en-US" sz="1100" dirty="0" err="1">
                <a:solidFill>
                  <a:schemeClr val="tx1"/>
                </a:solidFill>
              </a:rPr>
              <a:t>CreateHTML</a:t>
            </a:r>
            <a:r>
              <a:rPr lang="en-US" sz="1100" dirty="0">
                <a:solidFill>
                  <a:schemeClr val="tx1"/>
                </a:solidFill>
              </a:rPr>
              <a:t> table’ can be picked up from the outputs of the previous steps (below screenshot for reference)</a:t>
            </a:r>
          </a:p>
          <a:p>
            <a:pPr algn="ctr"/>
            <a:endParaRPr lang="en-US" sz="1100" dirty="0">
              <a:solidFill>
                <a:schemeClr val="tx1"/>
              </a:solidFill>
            </a:endParaRPr>
          </a:p>
          <a:p>
            <a:pPr algn="ctr"/>
            <a:endParaRPr lang="en-US" sz="1100" dirty="0">
              <a:solidFill>
                <a:schemeClr val="tx1"/>
              </a:solidFill>
            </a:endParaRPr>
          </a:p>
        </p:txBody>
      </p:sp>
      <p:pic>
        <p:nvPicPr>
          <p:cNvPr id="7" name="Picture 6">
            <a:extLst>
              <a:ext uri="{FF2B5EF4-FFF2-40B4-BE49-F238E27FC236}">
                <a16:creationId xmlns:a16="http://schemas.microsoft.com/office/drawing/2014/main" id="{FF25D666-2FC8-4D6E-ADFB-97D2835EA688}"/>
              </a:ext>
            </a:extLst>
          </p:cNvPr>
          <p:cNvPicPr>
            <a:picLocks noChangeAspect="1"/>
          </p:cNvPicPr>
          <p:nvPr/>
        </p:nvPicPr>
        <p:blipFill>
          <a:blip r:embed="rId2"/>
          <a:stretch>
            <a:fillRect/>
          </a:stretch>
        </p:blipFill>
        <p:spPr>
          <a:xfrm>
            <a:off x="418401" y="1293812"/>
            <a:ext cx="4281411" cy="3101917"/>
          </a:xfrm>
          <a:prstGeom prst="rect">
            <a:avLst/>
          </a:prstGeom>
        </p:spPr>
      </p:pic>
      <p:pic>
        <p:nvPicPr>
          <p:cNvPr id="10" name="Picture 9">
            <a:extLst>
              <a:ext uri="{FF2B5EF4-FFF2-40B4-BE49-F238E27FC236}">
                <a16:creationId xmlns:a16="http://schemas.microsoft.com/office/drawing/2014/main" id="{BD40ED99-58FC-483E-B66C-E83DFCEE184C}"/>
              </a:ext>
            </a:extLst>
          </p:cNvPr>
          <p:cNvPicPr>
            <a:picLocks noChangeAspect="1"/>
          </p:cNvPicPr>
          <p:nvPr/>
        </p:nvPicPr>
        <p:blipFill>
          <a:blip r:embed="rId3"/>
          <a:stretch>
            <a:fillRect/>
          </a:stretch>
        </p:blipFill>
        <p:spPr>
          <a:xfrm>
            <a:off x="6835163" y="2341486"/>
            <a:ext cx="2398349" cy="3380724"/>
          </a:xfrm>
          <a:prstGeom prst="rect">
            <a:avLst/>
          </a:prstGeom>
        </p:spPr>
      </p:pic>
      <p:sp>
        <p:nvSpPr>
          <p:cNvPr id="11" name="Text Placeholder 4">
            <a:extLst>
              <a:ext uri="{FF2B5EF4-FFF2-40B4-BE49-F238E27FC236}">
                <a16:creationId xmlns:a16="http://schemas.microsoft.com/office/drawing/2014/main" id="{94B24D4A-8479-455E-9086-F151D56B322C}"/>
              </a:ext>
            </a:extLst>
          </p:cNvPr>
          <p:cNvSpPr txBox="1">
            <a:spLocks/>
          </p:cNvSpPr>
          <p:nvPr/>
        </p:nvSpPr>
        <p:spPr>
          <a:xfrm>
            <a:off x="5495802" y="5992280"/>
            <a:ext cx="5479504" cy="518691"/>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headers can be modified using string operations and the value can be inserted dynamically from the outputs of the previous step</a:t>
            </a:r>
          </a:p>
        </p:txBody>
      </p:sp>
    </p:spTree>
    <p:extLst>
      <p:ext uri="{BB962C8B-B14F-4D97-AF65-F5344CB8AC3E}">
        <p14:creationId xmlns:p14="http://schemas.microsoft.com/office/powerpoint/2010/main" val="224883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The Logic app can transform the data into various formats</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14</a:t>
            </a:fld>
            <a:endParaRPr lang="en-GB" dirty="0"/>
          </a:p>
        </p:txBody>
      </p:sp>
      <p:pic>
        <p:nvPicPr>
          <p:cNvPr id="3" name="Picture 2">
            <a:extLst>
              <a:ext uri="{FF2B5EF4-FFF2-40B4-BE49-F238E27FC236}">
                <a16:creationId xmlns:a16="http://schemas.microsoft.com/office/drawing/2014/main" id="{A7E23B26-24FA-40A8-B4C6-EA9EA5A2ADA9}"/>
              </a:ext>
            </a:extLst>
          </p:cNvPr>
          <p:cNvPicPr>
            <a:picLocks noChangeAspect="1"/>
          </p:cNvPicPr>
          <p:nvPr/>
        </p:nvPicPr>
        <p:blipFill>
          <a:blip r:embed="rId2"/>
          <a:stretch>
            <a:fillRect/>
          </a:stretch>
        </p:blipFill>
        <p:spPr>
          <a:xfrm>
            <a:off x="464471" y="1293813"/>
            <a:ext cx="7511187" cy="1381089"/>
          </a:xfrm>
          <a:prstGeom prst="rect">
            <a:avLst/>
          </a:prstGeom>
          <a:ln>
            <a:noFill/>
          </a:ln>
          <a:effectLst>
            <a:outerShdw blurRad="292100" dist="139700" dir="2700000" algn="tl" rotWithShape="0">
              <a:srgbClr val="333333">
                <a:alpha val="65000"/>
              </a:srgbClr>
            </a:outerShdw>
          </a:effectLst>
        </p:spPr>
      </p:pic>
      <p:sp>
        <p:nvSpPr>
          <p:cNvPr id="12" name="Text Placeholder 4">
            <a:extLst>
              <a:ext uri="{FF2B5EF4-FFF2-40B4-BE49-F238E27FC236}">
                <a16:creationId xmlns:a16="http://schemas.microsoft.com/office/drawing/2014/main" id="{B2B96FA7-CA9E-4E38-BFBB-76BB29B92A4D}"/>
              </a:ext>
            </a:extLst>
          </p:cNvPr>
          <p:cNvSpPr txBox="1">
            <a:spLocks/>
          </p:cNvSpPr>
          <p:nvPr/>
        </p:nvSpPr>
        <p:spPr>
          <a:xfrm>
            <a:off x="8346705" y="1682904"/>
            <a:ext cx="3185265" cy="518691"/>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HTML object is now converted into a physical table with table borders. This entire object can be inserted into the body of the mail </a:t>
            </a:r>
          </a:p>
        </p:txBody>
      </p:sp>
      <p:pic>
        <p:nvPicPr>
          <p:cNvPr id="8" name="Picture 7">
            <a:extLst>
              <a:ext uri="{FF2B5EF4-FFF2-40B4-BE49-F238E27FC236}">
                <a16:creationId xmlns:a16="http://schemas.microsoft.com/office/drawing/2014/main" id="{40E5A141-FB26-4B59-BE69-E45461DFA297}"/>
              </a:ext>
            </a:extLst>
          </p:cNvPr>
          <p:cNvPicPr>
            <a:picLocks noChangeAspect="1"/>
          </p:cNvPicPr>
          <p:nvPr/>
        </p:nvPicPr>
        <p:blipFill>
          <a:blip r:embed="rId3"/>
          <a:stretch>
            <a:fillRect/>
          </a:stretch>
        </p:blipFill>
        <p:spPr>
          <a:xfrm>
            <a:off x="2314575" y="3215021"/>
            <a:ext cx="3600000" cy="3438000"/>
          </a:xfrm>
          <a:prstGeom prst="rect">
            <a:avLst/>
          </a:prstGeom>
          <a:ln>
            <a:noFill/>
          </a:ln>
          <a:effectLst>
            <a:outerShdw blurRad="292100" dist="139700" dir="2700000" algn="tl" rotWithShape="0">
              <a:srgbClr val="333333">
                <a:alpha val="65000"/>
              </a:srgbClr>
            </a:outerShdw>
          </a:effectLst>
        </p:spPr>
      </p:pic>
      <p:sp>
        <p:nvSpPr>
          <p:cNvPr id="13" name="Text Placeholder 4">
            <a:extLst>
              <a:ext uri="{FF2B5EF4-FFF2-40B4-BE49-F238E27FC236}">
                <a16:creationId xmlns:a16="http://schemas.microsoft.com/office/drawing/2014/main" id="{7DE9D078-4EA0-459A-BBF4-78C28831098F}"/>
              </a:ext>
            </a:extLst>
          </p:cNvPr>
          <p:cNvSpPr txBox="1">
            <a:spLocks/>
          </p:cNvSpPr>
          <p:nvPr/>
        </p:nvSpPr>
        <p:spPr>
          <a:xfrm>
            <a:off x="8346705" y="4800677"/>
            <a:ext cx="3185265" cy="1090536"/>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Similarly, the filtered rows from the SQL can be transformed into a CSV file, which can be sent as an attachment along with the mail. The header can be customized and the values can be inserted dynamically.</a:t>
            </a:r>
          </a:p>
        </p:txBody>
      </p:sp>
    </p:spTree>
    <p:extLst>
      <p:ext uri="{BB962C8B-B14F-4D97-AF65-F5344CB8AC3E}">
        <p14:creationId xmlns:p14="http://schemas.microsoft.com/office/powerpoint/2010/main" val="954870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The Logic app can send the email with the gathered dynamic content</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15</a:t>
            </a:fld>
            <a:endParaRPr lang="en-GB" dirty="0"/>
          </a:p>
        </p:txBody>
      </p:sp>
      <p:pic>
        <p:nvPicPr>
          <p:cNvPr id="6" name="Picture 5">
            <a:extLst>
              <a:ext uri="{FF2B5EF4-FFF2-40B4-BE49-F238E27FC236}">
                <a16:creationId xmlns:a16="http://schemas.microsoft.com/office/drawing/2014/main" id="{2CE2BDBA-BA0D-4FC3-BD50-06BA1A43516C}"/>
              </a:ext>
            </a:extLst>
          </p:cNvPr>
          <p:cNvPicPr>
            <a:picLocks noChangeAspect="1"/>
          </p:cNvPicPr>
          <p:nvPr/>
        </p:nvPicPr>
        <p:blipFill>
          <a:blip r:embed="rId2"/>
          <a:stretch>
            <a:fillRect/>
          </a:stretch>
        </p:blipFill>
        <p:spPr>
          <a:xfrm>
            <a:off x="814018" y="1293813"/>
            <a:ext cx="3638446" cy="5449208"/>
          </a:xfrm>
          <a:prstGeom prst="rect">
            <a:avLst/>
          </a:prstGeom>
        </p:spPr>
      </p:pic>
      <p:sp>
        <p:nvSpPr>
          <p:cNvPr id="10" name="Text Placeholder 4">
            <a:extLst>
              <a:ext uri="{FF2B5EF4-FFF2-40B4-BE49-F238E27FC236}">
                <a16:creationId xmlns:a16="http://schemas.microsoft.com/office/drawing/2014/main" id="{E8CE7CB2-CAF0-4F02-8431-765517715EFB}"/>
              </a:ext>
            </a:extLst>
          </p:cNvPr>
          <p:cNvSpPr txBox="1">
            <a:spLocks/>
          </p:cNvSpPr>
          <p:nvPr/>
        </p:nvSpPr>
        <p:spPr>
          <a:xfrm>
            <a:off x="6146905" y="1484600"/>
            <a:ext cx="5101317" cy="4585694"/>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Finally, all the gathered content can be sent to the user in the form of an email.</a:t>
            </a:r>
          </a:p>
          <a:p>
            <a:pPr algn="ctr"/>
            <a:r>
              <a:rPr lang="en-US" sz="1100" dirty="0">
                <a:solidFill>
                  <a:schemeClr val="tx1"/>
                </a:solidFill>
              </a:rPr>
              <a:t>The entire content of the email can be dynamic.</a:t>
            </a:r>
          </a:p>
          <a:p>
            <a:pPr algn="ctr"/>
            <a:endParaRPr lang="en-US" sz="1100" dirty="0">
              <a:solidFill>
                <a:schemeClr val="tx1"/>
              </a:solidFill>
            </a:endParaRPr>
          </a:p>
          <a:p>
            <a:pPr algn="ctr"/>
            <a:r>
              <a:rPr lang="en-US" sz="1100" dirty="0">
                <a:solidFill>
                  <a:schemeClr val="tx1"/>
                </a:solidFill>
              </a:rPr>
              <a:t>Usually, an email template is prepared in which we insert the dynamic content.</a:t>
            </a:r>
          </a:p>
          <a:p>
            <a:pPr algn="ctr"/>
            <a:endParaRPr lang="en-US" sz="1100" dirty="0">
              <a:solidFill>
                <a:schemeClr val="tx1"/>
              </a:solidFill>
            </a:endParaRPr>
          </a:p>
          <a:p>
            <a:pPr marL="228600" indent="-228600" algn="ctr">
              <a:buAutoNum type="arabicPeriod"/>
            </a:pPr>
            <a:r>
              <a:rPr lang="en-US" sz="1100" b="1" dirty="0">
                <a:solidFill>
                  <a:schemeClr val="tx1"/>
                </a:solidFill>
              </a:rPr>
              <a:t>The body of the mail</a:t>
            </a:r>
            <a:r>
              <a:rPr lang="en-US" sz="1100" dirty="0">
                <a:solidFill>
                  <a:schemeClr val="tx1"/>
                </a:solidFill>
              </a:rPr>
              <a:t>: The body of the mail can consist of static texts, where dynamic content can be inserted. For example, the ‘Hi _____’ field can be populated dynamically by using the ‘</a:t>
            </a:r>
            <a:r>
              <a:rPr lang="en-US" sz="1100" dirty="0" err="1">
                <a:solidFill>
                  <a:schemeClr val="tx1"/>
                </a:solidFill>
              </a:rPr>
              <a:t>firstname</a:t>
            </a:r>
            <a:r>
              <a:rPr lang="en-US" sz="1100" dirty="0">
                <a:solidFill>
                  <a:schemeClr val="tx1"/>
                </a:solidFill>
              </a:rPr>
              <a:t>’ variable from the SQL table. The ‘</a:t>
            </a:r>
            <a:r>
              <a:rPr lang="en-US" sz="1100" dirty="0" err="1">
                <a:solidFill>
                  <a:schemeClr val="tx1"/>
                </a:solidFill>
              </a:rPr>
              <a:t>Costspike</a:t>
            </a:r>
            <a:r>
              <a:rPr lang="en-US" sz="1100" dirty="0">
                <a:solidFill>
                  <a:schemeClr val="tx1"/>
                </a:solidFill>
              </a:rPr>
              <a:t>’ can also be mentioned in the body of the mail</a:t>
            </a:r>
          </a:p>
          <a:p>
            <a:pPr marL="228600" indent="-228600" algn="ctr">
              <a:buAutoNum type="arabicPeriod"/>
            </a:pPr>
            <a:r>
              <a:rPr lang="en-US" sz="1100" dirty="0">
                <a:solidFill>
                  <a:schemeClr val="tx1"/>
                </a:solidFill>
              </a:rPr>
              <a:t> </a:t>
            </a:r>
            <a:r>
              <a:rPr lang="en-US" sz="1100" b="1" dirty="0">
                <a:solidFill>
                  <a:schemeClr val="tx1"/>
                </a:solidFill>
              </a:rPr>
              <a:t>Subject of the email: </a:t>
            </a:r>
            <a:r>
              <a:rPr lang="en-US" sz="1100" dirty="0">
                <a:solidFill>
                  <a:schemeClr val="tx1"/>
                </a:solidFill>
              </a:rPr>
              <a:t>The subject of the email can be static or it can include dynamic content such as the ‘</a:t>
            </a:r>
            <a:r>
              <a:rPr lang="en-US" sz="1100" dirty="0" err="1">
                <a:solidFill>
                  <a:schemeClr val="tx1"/>
                </a:solidFill>
              </a:rPr>
              <a:t>CostSpike</a:t>
            </a:r>
            <a:r>
              <a:rPr lang="en-US" sz="1100" dirty="0">
                <a:solidFill>
                  <a:schemeClr val="tx1"/>
                </a:solidFill>
              </a:rPr>
              <a:t>’</a:t>
            </a:r>
          </a:p>
          <a:p>
            <a:pPr marL="228600" indent="-228600" algn="ctr">
              <a:buAutoNum type="arabicPeriod"/>
            </a:pPr>
            <a:r>
              <a:rPr lang="en-US" sz="1100" b="1" dirty="0">
                <a:solidFill>
                  <a:schemeClr val="tx1"/>
                </a:solidFill>
              </a:rPr>
              <a:t>To: </a:t>
            </a:r>
            <a:r>
              <a:rPr lang="en-US" sz="1100" dirty="0">
                <a:solidFill>
                  <a:schemeClr val="tx1"/>
                </a:solidFill>
              </a:rPr>
              <a:t>The email will be dynamically directed to the user relevant to the row in which the ‘For each’ loop is in. As in the previous example, if the ‘For each’ loop is in a row for ‘xyz@effem.com’, the value for ‘</a:t>
            </a:r>
            <a:r>
              <a:rPr lang="en-US" sz="1100" dirty="0" err="1">
                <a:solidFill>
                  <a:schemeClr val="tx1"/>
                </a:solidFill>
              </a:rPr>
              <a:t>owner_email</a:t>
            </a:r>
            <a:r>
              <a:rPr lang="en-US" sz="1100" dirty="0">
                <a:solidFill>
                  <a:schemeClr val="tx1"/>
                </a:solidFill>
              </a:rPr>
              <a:t>’ becomes ‘xyz@effem.com’. As explained before, if the level of the table is user and there are n numbers of users in the SQL table, then n number of emails will be sent in total (1 each to the users)</a:t>
            </a:r>
          </a:p>
          <a:p>
            <a:pPr marL="228600" indent="-228600" algn="ctr">
              <a:buAutoNum type="arabicPeriod"/>
            </a:pPr>
            <a:r>
              <a:rPr lang="en-US" sz="1100" b="1" dirty="0">
                <a:solidFill>
                  <a:schemeClr val="tx1"/>
                </a:solidFill>
              </a:rPr>
              <a:t>Attachments: </a:t>
            </a:r>
            <a:r>
              <a:rPr lang="en-US" sz="1100" dirty="0">
                <a:solidFill>
                  <a:schemeClr val="tx1"/>
                </a:solidFill>
              </a:rPr>
              <a:t>The .CSV file which was created in the previous step can now be attached in the email. Please note that the .CSV file is being populated dynamically and each user will get an unique .CSV file, which contains content relevant to him/her</a:t>
            </a:r>
          </a:p>
          <a:p>
            <a:pPr marL="228600" indent="-228600" algn="ctr">
              <a:buAutoNum type="arabicPeriod"/>
            </a:pPr>
            <a:endParaRPr lang="en-US" sz="1100" b="1" dirty="0">
              <a:solidFill>
                <a:schemeClr val="tx1"/>
              </a:solidFill>
            </a:endParaRPr>
          </a:p>
          <a:p>
            <a:pPr algn="ctr"/>
            <a:r>
              <a:rPr lang="en-US" sz="1100" b="1" dirty="0">
                <a:solidFill>
                  <a:schemeClr val="tx1"/>
                </a:solidFill>
              </a:rPr>
              <a:t>*Please note that the </a:t>
            </a:r>
            <a:r>
              <a:rPr lang="en-US" sz="1100" b="1" dirty="0" err="1">
                <a:solidFill>
                  <a:schemeClr val="tx1"/>
                </a:solidFill>
              </a:rPr>
              <a:t>IsHTML</a:t>
            </a:r>
            <a:r>
              <a:rPr lang="en-US" sz="1100" b="1" dirty="0">
                <a:solidFill>
                  <a:schemeClr val="tx1"/>
                </a:solidFill>
              </a:rPr>
              <a:t> parameter is set to ‘yes’ as the body contains HTML content. Hence, standard HTML tags are being used in the body for formatting the body of the email.</a:t>
            </a:r>
          </a:p>
        </p:txBody>
      </p:sp>
    </p:spTree>
    <p:extLst>
      <p:ext uri="{BB962C8B-B14F-4D97-AF65-F5344CB8AC3E}">
        <p14:creationId xmlns:p14="http://schemas.microsoft.com/office/powerpoint/2010/main" val="230658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95401" y="1643271"/>
            <a:ext cx="6127393" cy="3614530"/>
          </a:xfrm>
        </p:spPr>
        <p:txBody>
          <a:bodyPr/>
          <a:lstStyle/>
          <a:p>
            <a:r>
              <a:rPr lang="en-GB" sz="4800" dirty="0">
                <a:solidFill>
                  <a:srgbClr val="990D67"/>
                </a:solidFill>
              </a:rPr>
              <a:t>2.</a:t>
            </a:r>
            <a:br>
              <a:rPr lang="en-GB" sz="4800" dirty="0">
                <a:solidFill>
                  <a:srgbClr val="990D67"/>
                </a:solidFill>
              </a:rPr>
            </a:br>
            <a:r>
              <a:rPr lang="en-GB" sz="4800" dirty="0">
                <a:solidFill>
                  <a:srgbClr val="990D67"/>
                </a:solidFill>
              </a:rPr>
              <a:t>Broadcast Functionalities</a:t>
            </a:r>
            <a:br>
              <a:rPr lang="en-GB" dirty="0">
                <a:solidFill>
                  <a:srgbClr val="990D67"/>
                </a:solidFill>
              </a:rPr>
            </a:br>
            <a:r>
              <a:rPr lang="en-GB" sz="2400" dirty="0" err="1">
                <a:solidFill>
                  <a:schemeClr val="tx1">
                    <a:lumMod val="75000"/>
                    <a:lumOff val="25000"/>
                  </a:schemeClr>
                </a:solidFill>
              </a:rPr>
              <a:t>PowerApp</a:t>
            </a:r>
            <a:r>
              <a:rPr lang="en-GB" sz="2400" dirty="0">
                <a:solidFill>
                  <a:schemeClr val="tx1">
                    <a:lumMod val="75000"/>
                    <a:lumOff val="25000"/>
                  </a:schemeClr>
                </a:solidFill>
              </a:rPr>
              <a:t> + Logic App</a:t>
            </a:r>
          </a:p>
        </p:txBody>
      </p:sp>
      <p:sp>
        <p:nvSpPr>
          <p:cNvPr id="5" name="Date Placeholder 4">
            <a:extLst>
              <a:ext uri="{FF2B5EF4-FFF2-40B4-BE49-F238E27FC236}">
                <a16:creationId xmlns:a16="http://schemas.microsoft.com/office/drawing/2014/main" id="{3555CF2F-0E3B-4162-9E9F-FC26888A83EE}"/>
              </a:ext>
            </a:extLst>
          </p:cNvPr>
          <p:cNvSpPr>
            <a:spLocks noGrp="1"/>
          </p:cNvSpPr>
          <p:nvPr>
            <p:ph type="dt" sz="half" idx="10"/>
          </p:nvPr>
        </p:nvSpPr>
        <p:spPr>
          <a:xfrm>
            <a:off x="407988" y="5838942"/>
            <a:ext cx="4248000" cy="570793"/>
          </a:xfrm>
        </p:spPr>
        <p:txBody>
          <a:bodyPr/>
          <a:lstStyle/>
          <a:p>
            <a:fld id="{85BC6806-8661-4F60-8869-9AC7C9589EF4}" type="datetime3">
              <a:rPr lang="en-US" sz="3000" b="1" smtClean="0">
                <a:solidFill>
                  <a:srgbClr val="009EEB"/>
                </a:solidFill>
              </a:rPr>
              <a:t>17 July 2019</a:t>
            </a:fld>
            <a:endParaRPr lang="en-US" sz="3000" b="1" dirty="0">
              <a:solidFill>
                <a:srgbClr val="009EEB"/>
              </a:solidFill>
            </a:endParaRPr>
          </a:p>
        </p:txBody>
      </p:sp>
    </p:spTree>
    <p:extLst>
      <p:ext uri="{BB962C8B-B14F-4D97-AF65-F5344CB8AC3E}">
        <p14:creationId xmlns:p14="http://schemas.microsoft.com/office/powerpoint/2010/main" val="170570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rgbClr val="0000A0"/>
                </a:solidFill>
              </a:rPr>
              <a:t>Tools</a:t>
            </a:r>
            <a:br>
              <a:rPr lang="en-GB" dirty="0">
                <a:solidFill>
                  <a:srgbClr val="0000A0"/>
                </a:solidFill>
              </a:rPr>
            </a:br>
            <a:r>
              <a:rPr lang="en-GB" dirty="0">
                <a:solidFill>
                  <a:schemeClr val="bg1">
                    <a:lumMod val="65000"/>
                  </a:schemeClr>
                </a:solidFill>
              </a:rPr>
              <a:t>Data Flow</a:t>
            </a:r>
            <a:br>
              <a:rPr lang="en-GB" dirty="0">
                <a:solidFill>
                  <a:schemeClr val="bg1">
                    <a:lumMod val="65000"/>
                  </a:schemeClr>
                </a:solidFill>
              </a:rPr>
            </a:br>
            <a:r>
              <a:rPr lang="en-GB" dirty="0">
                <a:solidFill>
                  <a:schemeClr val="bg1">
                    <a:lumMod val="65000"/>
                  </a:schemeClr>
                </a:solidFill>
              </a:rPr>
              <a:t>Screenshots</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17</a:t>
            </a:fld>
            <a:endParaRPr lang="en-GB" dirty="0"/>
          </a:p>
        </p:txBody>
      </p:sp>
    </p:spTree>
    <p:extLst>
      <p:ext uri="{BB962C8B-B14F-4D97-AF65-F5344CB8AC3E}">
        <p14:creationId xmlns:p14="http://schemas.microsoft.com/office/powerpoint/2010/main" val="2529146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bg1"/>
                </a:solidFill>
              </a:rPr>
              <a:t>PowerApps + Logic App enables the user to pass context-aware data to trigger a series of dependent actions</a:t>
            </a:r>
            <a:endParaRPr lang="en-GB" dirty="0">
              <a:solidFill>
                <a:schemeClr val="bg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18</a:t>
            </a:fld>
            <a:endParaRPr lang="en-GB" dirty="0"/>
          </a:p>
        </p:txBody>
      </p:sp>
      <p:pic>
        <p:nvPicPr>
          <p:cNvPr id="1026" name="Picture 2" descr="Image result for powerapp logo">
            <a:extLst>
              <a:ext uri="{FF2B5EF4-FFF2-40B4-BE49-F238E27FC236}">
                <a16:creationId xmlns:a16="http://schemas.microsoft.com/office/drawing/2014/main" id="{67AB633C-883C-4407-8990-DFB46D5481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3500" y="1524000"/>
            <a:ext cx="2548568" cy="12742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logic apps logo">
            <a:extLst>
              <a:ext uri="{FF2B5EF4-FFF2-40B4-BE49-F238E27FC236}">
                <a16:creationId xmlns:a16="http://schemas.microsoft.com/office/drawing/2014/main" id="{4428FC5B-5E74-40A3-8DE3-2D8BFD72B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1006" y="1524000"/>
            <a:ext cx="2380102" cy="135140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a:extLst>
              <a:ext uri="{FF2B5EF4-FFF2-40B4-BE49-F238E27FC236}">
                <a16:creationId xmlns:a16="http://schemas.microsoft.com/office/drawing/2014/main" id="{4B9184FE-ADCD-4ECB-9B2B-49691BC7A757}"/>
              </a:ext>
            </a:extLst>
          </p:cNvPr>
          <p:cNvSpPr txBox="1">
            <a:spLocks/>
          </p:cNvSpPr>
          <p:nvPr/>
        </p:nvSpPr>
        <p:spPr>
          <a:xfrm>
            <a:off x="7162377" y="3285198"/>
            <a:ext cx="4337360" cy="263726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600" dirty="0">
                <a:solidFill>
                  <a:schemeClr val="bg1"/>
                </a:solidFill>
              </a:rPr>
              <a:t>Azure Logic Apps is a cloud service that helps you schedule, automate, and orchestrate tasks, business processes, and workflows when you need to integrate apps, data, systems, and services across enterprises or organizations. Logic Apps simplifies how you design and build scalable solutions</a:t>
            </a:r>
            <a:endParaRPr lang="en-GB" sz="1600" dirty="0">
              <a:solidFill>
                <a:schemeClr val="bg1"/>
              </a:solidFill>
            </a:endParaRPr>
          </a:p>
        </p:txBody>
      </p:sp>
      <p:sp>
        <p:nvSpPr>
          <p:cNvPr id="10" name="Text Placeholder 4">
            <a:extLst>
              <a:ext uri="{FF2B5EF4-FFF2-40B4-BE49-F238E27FC236}">
                <a16:creationId xmlns:a16="http://schemas.microsoft.com/office/drawing/2014/main" id="{81304150-0F1E-41E7-BC2C-1393C9413778}"/>
              </a:ext>
            </a:extLst>
          </p:cNvPr>
          <p:cNvSpPr txBox="1">
            <a:spLocks/>
          </p:cNvSpPr>
          <p:nvPr/>
        </p:nvSpPr>
        <p:spPr>
          <a:xfrm>
            <a:off x="439104" y="3285198"/>
            <a:ext cx="4337360" cy="263726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600" dirty="0">
                <a:solidFill>
                  <a:schemeClr val="bg1"/>
                </a:solidFill>
              </a:rPr>
              <a:t>PowerApps is a suite of apps, services, connectors and data platform that provides a rapid application development environment to build custom apps for business needs. Using PowerApps, one can quickly build custom business apps that connect to the business data stored either in the underlying data platform or in various online and on-premises data sources.</a:t>
            </a:r>
            <a:endParaRPr lang="en-GB" sz="1600" dirty="0">
              <a:solidFill>
                <a:schemeClr val="bg1"/>
              </a:solidFill>
            </a:endParaRPr>
          </a:p>
        </p:txBody>
      </p:sp>
      <p:cxnSp>
        <p:nvCxnSpPr>
          <p:cNvPr id="7" name="Straight Connector 6">
            <a:extLst>
              <a:ext uri="{FF2B5EF4-FFF2-40B4-BE49-F238E27FC236}">
                <a16:creationId xmlns:a16="http://schemas.microsoft.com/office/drawing/2014/main" id="{3113FAE5-E256-4F5C-85B8-58F10533A309}"/>
              </a:ext>
            </a:extLst>
          </p:cNvPr>
          <p:cNvCxnSpPr/>
          <p:nvPr/>
        </p:nvCxnSpPr>
        <p:spPr>
          <a:xfrm>
            <a:off x="6096000" y="1293813"/>
            <a:ext cx="0" cy="4597400"/>
          </a:xfrm>
          <a:prstGeom prst="line">
            <a:avLst/>
          </a:prstGeom>
          <a:ln w="31750">
            <a:solidFill>
              <a:schemeClr val="bg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509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rgbClr val="0000A0"/>
                </a:solidFill>
              </a:rPr>
              <a:t>Data Flow</a:t>
            </a:r>
            <a:br>
              <a:rPr lang="en-GB" dirty="0">
                <a:solidFill>
                  <a:srgbClr val="0000A0"/>
                </a:solidFill>
              </a:rPr>
            </a:br>
            <a:r>
              <a:rPr lang="en-GB" dirty="0">
                <a:solidFill>
                  <a:schemeClr val="bg1">
                    <a:lumMod val="65000"/>
                  </a:schemeClr>
                </a:solidFill>
              </a:rPr>
              <a:t>Screenshots</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19</a:t>
            </a:fld>
            <a:endParaRPr lang="en-GB" dirty="0"/>
          </a:p>
        </p:txBody>
      </p:sp>
    </p:spTree>
    <p:extLst>
      <p:ext uri="{BB962C8B-B14F-4D97-AF65-F5344CB8AC3E}">
        <p14:creationId xmlns:p14="http://schemas.microsoft.com/office/powerpoint/2010/main" val="93963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95401" y="1643271"/>
            <a:ext cx="6127393" cy="3614530"/>
          </a:xfrm>
        </p:spPr>
        <p:txBody>
          <a:bodyPr/>
          <a:lstStyle/>
          <a:p>
            <a:r>
              <a:rPr lang="en-GB" sz="4800" dirty="0">
                <a:solidFill>
                  <a:srgbClr val="990D67"/>
                </a:solidFill>
              </a:rPr>
              <a:t>1.</a:t>
            </a:r>
            <a:br>
              <a:rPr lang="en-GB" sz="4800" dirty="0">
                <a:solidFill>
                  <a:srgbClr val="990D67"/>
                </a:solidFill>
              </a:rPr>
            </a:br>
            <a:r>
              <a:rPr lang="en-GB" sz="4800" dirty="0">
                <a:solidFill>
                  <a:srgbClr val="990D67"/>
                </a:solidFill>
              </a:rPr>
              <a:t>Automated Mail Alerts</a:t>
            </a:r>
            <a:br>
              <a:rPr lang="en-GB" dirty="0">
                <a:solidFill>
                  <a:srgbClr val="990D67"/>
                </a:solidFill>
              </a:rPr>
            </a:br>
            <a:r>
              <a:rPr lang="en-GB" sz="2400" dirty="0">
                <a:solidFill>
                  <a:schemeClr val="tx1">
                    <a:lumMod val="75000"/>
                    <a:lumOff val="25000"/>
                  </a:schemeClr>
                </a:solidFill>
              </a:rPr>
              <a:t>Logic Apps + Data in SQL database</a:t>
            </a:r>
          </a:p>
        </p:txBody>
      </p:sp>
      <p:sp>
        <p:nvSpPr>
          <p:cNvPr id="5" name="Date Placeholder 4">
            <a:extLst>
              <a:ext uri="{FF2B5EF4-FFF2-40B4-BE49-F238E27FC236}">
                <a16:creationId xmlns:a16="http://schemas.microsoft.com/office/drawing/2014/main" id="{3555CF2F-0E3B-4162-9E9F-FC26888A83EE}"/>
              </a:ext>
            </a:extLst>
          </p:cNvPr>
          <p:cNvSpPr>
            <a:spLocks noGrp="1"/>
          </p:cNvSpPr>
          <p:nvPr>
            <p:ph type="dt" sz="half" idx="10"/>
          </p:nvPr>
        </p:nvSpPr>
        <p:spPr>
          <a:xfrm>
            <a:off x="407988" y="5838942"/>
            <a:ext cx="4248000" cy="570793"/>
          </a:xfrm>
        </p:spPr>
        <p:txBody>
          <a:bodyPr/>
          <a:lstStyle/>
          <a:p>
            <a:fld id="{85BC6806-8661-4F60-8869-9AC7C9589EF4}" type="datetime3">
              <a:rPr lang="en-US" sz="3000" b="1" smtClean="0">
                <a:solidFill>
                  <a:srgbClr val="009EEB"/>
                </a:solidFill>
              </a:rPr>
              <a:t>17 July 2019</a:t>
            </a:fld>
            <a:endParaRPr lang="en-US" sz="3000" b="1" dirty="0">
              <a:solidFill>
                <a:srgbClr val="009EEB"/>
              </a:solidFill>
            </a:endParaRPr>
          </a:p>
        </p:txBody>
      </p:sp>
    </p:spTree>
    <p:extLst>
      <p:ext uri="{BB962C8B-B14F-4D97-AF65-F5344CB8AC3E}">
        <p14:creationId xmlns:p14="http://schemas.microsoft.com/office/powerpoint/2010/main" val="583218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The </a:t>
            </a:r>
            <a:r>
              <a:rPr lang="en-US" dirty="0" err="1">
                <a:solidFill>
                  <a:schemeClr val="tx1"/>
                </a:solidFill>
              </a:rPr>
              <a:t>PowerApp</a:t>
            </a:r>
            <a:r>
              <a:rPr lang="en-US" dirty="0">
                <a:solidFill>
                  <a:schemeClr val="tx1"/>
                </a:solidFill>
              </a:rPr>
              <a:t> accepts inputs and triggers a Logic App flow to populate the .docx document template and send an email</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20</a:t>
            </a:fld>
            <a:endParaRPr lang="en-GB" dirty="0"/>
          </a:p>
        </p:txBody>
      </p:sp>
      <p:grpSp>
        <p:nvGrpSpPr>
          <p:cNvPr id="6" name="Group 5">
            <a:extLst>
              <a:ext uri="{FF2B5EF4-FFF2-40B4-BE49-F238E27FC236}">
                <a16:creationId xmlns:a16="http://schemas.microsoft.com/office/drawing/2014/main" id="{54926FBB-E3FC-4B9D-AEC1-C034C49FE1D5}"/>
              </a:ext>
            </a:extLst>
          </p:cNvPr>
          <p:cNvGrpSpPr/>
          <p:nvPr/>
        </p:nvGrpSpPr>
        <p:grpSpPr>
          <a:xfrm>
            <a:off x="909312" y="2019008"/>
            <a:ext cx="1906587" cy="1665527"/>
            <a:chOff x="407988" y="1595987"/>
            <a:chExt cx="1906587" cy="1665527"/>
          </a:xfrm>
        </p:grpSpPr>
        <p:pic>
          <p:nvPicPr>
            <p:cNvPr id="2050" name="Picture 2" descr="Image result for Sharepoint onedrive logo">
              <a:extLst>
                <a:ext uri="{FF2B5EF4-FFF2-40B4-BE49-F238E27FC236}">
                  <a16:creationId xmlns:a16="http://schemas.microsoft.com/office/drawing/2014/main" id="{C4475E77-EF70-4065-A065-FBF46AD3C5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924" y="1612932"/>
              <a:ext cx="1904651" cy="6052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Sharepoint onedrive logo">
              <a:extLst>
                <a:ext uri="{FF2B5EF4-FFF2-40B4-BE49-F238E27FC236}">
                  <a16:creationId xmlns:a16="http://schemas.microsoft.com/office/drawing/2014/main" id="{0A865FC2-B442-47C7-9DD5-06C47DEF64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988" y="2428751"/>
              <a:ext cx="1906587" cy="7452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0BD4764C-AC5F-4361-B1C2-69D521502461}"/>
                </a:ext>
              </a:extLst>
            </p:cNvPr>
            <p:cNvSpPr/>
            <p:nvPr/>
          </p:nvSpPr>
          <p:spPr>
            <a:xfrm>
              <a:off x="407988" y="1595987"/>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grpSp>
      <p:sp>
        <p:nvSpPr>
          <p:cNvPr id="16" name="Text Placeholder 4">
            <a:extLst>
              <a:ext uri="{FF2B5EF4-FFF2-40B4-BE49-F238E27FC236}">
                <a16:creationId xmlns:a16="http://schemas.microsoft.com/office/drawing/2014/main" id="{A2C62377-1017-41B6-AEFB-9486D8D3039C}"/>
              </a:ext>
            </a:extLst>
          </p:cNvPr>
          <p:cNvSpPr txBox="1">
            <a:spLocks/>
          </p:cNvSpPr>
          <p:nvPr/>
        </p:nvSpPr>
        <p:spPr>
          <a:xfrm>
            <a:off x="631415" y="3807578"/>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A blank .docx template file is stored in a SharePoint/OneDrive location </a:t>
            </a:r>
            <a:endParaRPr lang="en-GB" sz="1100" dirty="0"/>
          </a:p>
        </p:txBody>
      </p:sp>
      <p:cxnSp>
        <p:nvCxnSpPr>
          <p:cNvPr id="11" name="Straight Arrow Connector 10">
            <a:extLst>
              <a:ext uri="{FF2B5EF4-FFF2-40B4-BE49-F238E27FC236}">
                <a16:creationId xmlns:a16="http://schemas.microsoft.com/office/drawing/2014/main" id="{F82F0DBB-9E56-49B4-AA70-255E229C77F8}"/>
              </a:ext>
            </a:extLst>
          </p:cNvPr>
          <p:cNvCxnSpPr>
            <a:stCxn id="3" idx="3"/>
          </p:cNvCxnSpPr>
          <p:nvPr/>
        </p:nvCxnSpPr>
        <p:spPr>
          <a:xfrm flipV="1">
            <a:off x="2815899" y="2851771"/>
            <a:ext cx="7723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134D4129-E46A-4AB3-AC6F-70A1F86FBA9F}"/>
              </a:ext>
            </a:extLst>
          </p:cNvPr>
          <p:cNvSpPr txBox="1">
            <a:spLocks/>
          </p:cNvSpPr>
          <p:nvPr/>
        </p:nvSpPr>
        <p:spPr>
          <a:xfrm>
            <a:off x="3547073" y="3807579"/>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custom inputs which are fed through the </a:t>
            </a:r>
            <a:r>
              <a:rPr lang="en-US" sz="1100" dirty="0" err="1">
                <a:solidFill>
                  <a:schemeClr val="tx1"/>
                </a:solidFill>
              </a:rPr>
              <a:t>PowerApp</a:t>
            </a:r>
            <a:r>
              <a:rPr lang="en-US" sz="1100" dirty="0">
                <a:solidFill>
                  <a:schemeClr val="tx1"/>
                </a:solidFill>
              </a:rPr>
              <a:t> is filled in the template file and a temporary version of the word file is created.</a:t>
            </a:r>
          </a:p>
        </p:txBody>
      </p:sp>
      <p:grpSp>
        <p:nvGrpSpPr>
          <p:cNvPr id="12" name="Group 11">
            <a:extLst>
              <a:ext uri="{FF2B5EF4-FFF2-40B4-BE49-F238E27FC236}">
                <a16:creationId xmlns:a16="http://schemas.microsoft.com/office/drawing/2014/main" id="{4BDBE7A5-2876-42F8-97CA-64ECF42FEE28}"/>
              </a:ext>
            </a:extLst>
          </p:cNvPr>
          <p:cNvGrpSpPr/>
          <p:nvPr/>
        </p:nvGrpSpPr>
        <p:grpSpPr>
          <a:xfrm>
            <a:off x="3592767" y="2019007"/>
            <a:ext cx="1906587" cy="1665527"/>
            <a:chOff x="3093379" y="1838881"/>
            <a:chExt cx="1906587" cy="1665527"/>
          </a:xfrm>
        </p:grpSpPr>
        <p:sp>
          <p:nvSpPr>
            <p:cNvPr id="19" name="Rectangle: Rounded Corners 18">
              <a:extLst>
                <a:ext uri="{FF2B5EF4-FFF2-40B4-BE49-F238E27FC236}">
                  <a16:creationId xmlns:a16="http://schemas.microsoft.com/office/drawing/2014/main" id="{CC4CED9F-32D0-437F-A8C9-3AA741062B68}"/>
                </a:ext>
              </a:extLst>
            </p:cNvPr>
            <p:cNvSpPr/>
            <p:nvPr/>
          </p:nvSpPr>
          <p:spPr>
            <a:xfrm>
              <a:off x="3093379" y="1838881"/>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pic>
          <p:nvPicPr>
            <p:cNvPr id="21" name="Picture 2" descr="Image result for powerapp logo">
              <a:extLst>
                <a:ext uri="{FF2B5EF4-FFF2-40B4-BE49-F238E27FC236}">
                  <a16:creationId xmlns:a16="http://schemas.microsoft.com/office/drawing/2014/main" id="{B89CB3DB-A704-4539-858F-CF842460620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6731" y="2231674"/>
              <a:ext cx="1759879" cy="87994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3" name="Straight Arrow Connector 22">
            <a:extLst>
              <a:ext uri="{FF2B5EF4-FFF2-40B4-BE49-F238E27FC236}">
                <a16:creationId xmlns:a16="http://schemas.microsoft.com/office/drawing/2014/main" id="{94009BCD-1559-48F8-BEC1-2E74544D4583}"/>
              </a:ext>
            </a:extLst>
          </p:cNvPr>
          <p:cNvCxnSpPr>
            <a:cxnSpLocks/>
            <a:stCxn id="19" idx="3"/>
            <a:endCxn id="26" idx="1"/>
          </p:cNvCxnSpPr>
          <p:nvPr/>
        </p:nvCxnSpPr>
        <p:spPr>
          <a:xfrm flipV="1">
            <a:off x="5499354" y="2851770"/>
            <a:ext cx="8270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6F158AA1-5440-47A1-9086-DD669DEC6340}"/>
              </a:ext>
            </a:extLst>
          </p:cNvPr>
          <p:cNvSpPr txBox="1">
            <a:spLocks/>
          </p:cNvSpPr>
          <p:nvPr/>
        </p:nvSpPr>
        <p:spPr>
          <a:xfrm>
            <a:off x="6280711" y="3807579"/>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temporary file (completely filled with text) is sent to the emails which the user inputs in the app</a:t>
            </a:r>
          </a:p>
        </p:txBody>
      </p:sp>
      <p:sp>
        <p:nvSpPr>
          <p:cNvPr id="26" name="Rectangle: Rounded Corners 25">
            <a:extLst>
              <a:ext uri="{FF2B5EF4-FFF2-40B4-BE49-F238E27FC236}">
                <a16:creationId xmlns:a16="http://schemas.microsoft.com/office/drawing/2014/main" id="{8A8AC1B8-34FF-48E7-8583-C4953F3CD3A1}"/>
              </a:ext>
            </a:extLst>
          </p:cNvPr>
          <p:cNvSpPr/>
          <p:nvPr/>
        </p:nvSpPr>
        <p:spPr>
          <a:xfrm>
            <a:off x="6326405" y="2019006"/>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pic>
        <p:nvPicPr>
          <p:cNvPr id="31" name="Picture 6" descr="Image result for logic apps logo">
            <a:extLst>
              <a:ext uri="{FF2B5EF4-FFF2-40B4-BE49-F238E27FC236}">
                <a16:creationId xmlns:a16="http://schemas.microsoft.com/office/drawing/2014/main" id="{34D76D2B-5DDE-47D8-BE0B-0FD27015584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4994" y="2399236"/>
            <a:ext cx="1594009" cy="905065"/>
          </a:xfrm>
          <a:prstGeom prst="rect">
            <a:avLst/>
          </a:prstGeom>
          <a:noFill/>
          <a:extLst>
            <a:ext uri="{909E8E84-426E-40DD-AFC4-6F175D3DCCD1}">
              <a14:hiddenFill xmlns:a14="http://schemas.microsoft.com/office/drawing/2010/main">
                <a:solidFill>
                  <a:srgbClr val="FFFFFF"/>
                </a:solidFill>
              </a14:hiddenFill>
            </a:ext>
          </a:extLst>
        </p:spPr>
      </p:pic>
      <p:sp>
        <p:nvSpPr>
          <p:cNvPr id="32" name="Text Placeholder 4">
            <a:extLst>
              <a:ext uri="{FF2B5EF4-FFF2-40B4-BE49-F238E27FC236}">
                <a16:creationId xmlns:a16="http://schemas.microsoft.com/office/drawing/2014/main" id="{AFD82F3E-DEBC-4F8D-8737-3527EB8A34B2}"/>
              </a:ext>
            </a:extLst>
          </p:cNvPr>
          <p:cNvSpPr txBox="1">
            <a:spLocks/>
          </p:cNvSpPr>
          <p:nvPr/>
        </p:nvSpPr>
        <p:spPr>
          <a:xfrm>
            <a:off x="3500341" y="5340135"/>
            <a:ext cx="5699415" cy="551078"/>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 The master template file remains unchanged, ready to be used for the next run</a:t>
            </a:r>
          </a:p>
          <a:p>
            <a:pPr algn="ctr"/>
            <a:endParaRPr lang="en-US" sz="1100" dirty="0">
              <a:solidFill>
                <a:schemeClr val="tx1"/>
              </a:solidFill>
            </a:endParaRPr>
          </a:p>
        </p:txBody>
      </p:sp>
      <p:cxnSp>
        <p:nvCxnSpPr>
          <p:cNvPr id="33" name="Straight Arrow Connector 32">
            <a:extLst>
              <a:ext uri="{FF2B5EF4-FFF2-40B4-BE49-F238E27FC236}">
                <a16:creationId xmlns:a16="http://schemas.microsoft.com/office/drawing/2014/main" id="{B46E3467-A2C7-4157-BDE2-C1C798CC2859}"/>
              </a:ext>
            </a:extLst>
          </p:cNvPr>
          <p:cNvCxnSpPr>
            <a:cxnSpLocks/>
            <a:stCxn id="26" idx="3"/>
            <a:endCxn id="35" idx="1"/>
          </p:cNvCxnSpPr>
          <p:nvPr/>
        </p:nvCxnSpPr>
        <p:spPr>
          <a:xfrm>
            <a:off x="8232992" y="2851770"/>
            <a:ext cx="85504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 Placeholder 4">
            <a:extLst>
              <a:ext uri="{FF2B5EF4-FFF2-40B4-BE49-F238E27FC236}">
                <a16:creationId xmlns:a16="http://schemas.microsoft.com/office/drawing/2014/main" id="{28CE9C31-8425-4129-97E3-0B0532B0CD3B}"/>
              </a:ext>
            </a:extLst>
          </p:cNvPr>
          <p:cNvSpPr txBox="1">
            <a:spLocks/>
          </p:cNvSpPr>
          <p:nvPr/>
        </p:nvSpPr>
        <p:spPr>
          <a:xfrm>
            <a:off x="8996649" y="3720629"/>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business users receives email with an attachment of the filled document</a:t>
            </a:r>
          </a:p>
        </p:txBody>
      </p:sp>
      <p:sp>
        <p:nvSpPr>
          <p:cNvPr id="35" name="Rectangle: Rounded Corners 34">
            <a:extLst>
              <a:ext uri="{FF2B5EF4-FFF2-40B4-BE49-F238E27FC236}">
                <a16:creationId xmlns:a16="http://schemas.microsoft.com/office/drawing/2014/main" id="{260B3E4F-9A78-469F-9925-C0A15D719348}"/>
              </a:ext>
            </a:extLst>
          </p:cNvPr>
          <p:cNvSpPr/>
          <p:nvPr/>
        </p:nvSpPr>
        <p:spPr>
          <a:xfrm>
            <a:off x="9088035" y="2019008"/>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pic>
        <p:nvPicPr>
          <p:cNvPr id="2058" name="Picture 10" descr="Image result for outlook logo">
            <a:extLst>
              <a:ext uri="{FF2B5EF4-FFF2-40B4-BE49-F238E27FC236}">
                <a16:creationId xmlns:a16="http://schemas.microsoft.com/office/drawing/2014/main" id="{113D67CC-EE12-4EC9-BA40-733EF141E2B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10018" y="2343095"/>
            <a:ext cx="1062619" cy="1043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888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chemeClr val="bg1">
                    <a:lumMod val="65000"/>
                  </a:schemeClr>
                </a:solidFill>
              </a:rPr>
              <a:t>Data Flow</a:t>
            </a:r>
            <a:br>
              <a:rPr lang="en-GB" dirty="0">
                <a:solidFill>
                  <a:srgbClr val="0000A0"/>
                </a:solidFill>
              </a:rPr>
            </a:br>
            <a:r>
              <a:rPr lang="en-GB" dirty="0">
                <a:solidFill>
                  <a:srgbClr val="0000A0"/>
                </a:solidFill>
              </a:rPr>
              <a:t>Screenshots</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21</a:t>
            </a:fld>
            <a:endParaRPr lang="en-GB" dirty="0"/>
          </a:p>
        </p:txBody>
      </p:sp>
    </p:spTree>
    <p:extLst>
      <p:ext uri="{BB962C8B-B14F-4D97-AF65-F5344CB8AC3E}">
        <p14:creationId xmlns:p14="http://schemas.microsoft.com/office/powerpoint/2010/main" val="3843087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The user fills in the desired input in the </a:t>
            </a:r>
            <a:r>
              <a:rPr lang="en-US" dirty="0" err="1">
                <a:solidFill>
                  <a:schemeClr val="tx1"/>
                </a:solidFill>
              </a:rPr>
              <a:t>PowerApp</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22</a:t>
            </a:fld>
            <a:endParaRPr lang="en-GB" dirty="0"/>
          </a:p>
        </p:txBody>
      </p:sp>
      <p:pic>
        <p:nvPicPr>
          <p:cNvPr id="9" name="Picture 8">
            <a:extLst>
              <a:ext uri="{FF2B5EF4-FFF2-40B4-BE49-F238E27FC236}">
                <a16:creationId xmlns:a16="http://schemas.microsoft.com/office/drawing/2014/main" id="{55261F3C-8BAC-4E95-B189-25AE59E7BDA0}"/>
              </a:ext>
            </a:extLst>
          </p:cNvPr>
          <p:cNvPicPr>
            <a:picLocks noChangeAspect="1"/>
          </p:cNvPicPr>
          <p:nvPr/>
        </p:nvPicPr>
        <p:blipFill>
          <a:blip r:embed="rId2"/>
          <a:stretch>
            <a:fillRect/>
          </a:stretch>
        </p:blipFill>
        <p:spPr>
          <a:xfrm>
            <a:off x="649365" y="2494707"/>
            <a:ext cx="4890507" cy="1868585"/>
          </a:xfrm>
          <a:prstGeom prst="rect">
            <a:avLst/>
          </a:prstGeom>
        </p:spPr>
      </p:pic>
      <p:pic>
        <p:nvPicPr>
          <p:cNvPr id="14" name="Picture 13">
            <a:extLst>
              <a:ext uri="{FF2B5EF4-FFF2-40B4-BE49-F238E27FC236}">
                <a16:creationId xmlns:a16="http://schemas.microsoft.com/office/drawing/2014/main" id="{A253A01D-32DC-4DFE-9036-C635B661FE4E}"/>
              </a:ext>
            </a:extLst>
          </p:cNvPr>
          <p:cNvPicPr>
            <a:picLocks noChangeAspect="1"/>
          </p:cNvPicPr>
          <p:nvPr/>
        </p:nvPicPr>
        <p:blipFill>
          <a:blip r:embed="rId3"/>
          <a:stretch>
            <a:fillRect/>
          </a:stretch>
        </p:blipFill>
        <p:spPr>
          <a:xfrm>
            <a:off x="8034338" y="1293813"/>
            <a:ext cx="2746787" cy="4811939"/>
          </a:xfrm>
          <a:prstGeom prst="rect">
            <a:avLst/>
          </a:prstGeom>
        </p:spPr>
      </p:pic>
      <p:sp>
        <p:nvSpPr>
          <p:cNvPr id="30" name="Text Placeholder 4">
            <a:extLst>
              <a:ext uri="{FF2B5EF4-FFF2-40B4-BE49-F238E27FC236}">
                <a16:creationId xmlns:a16="http://schemas.microsoft.com/office/drawing/2014/main" id="{1ECC5A9A-C341-4688-882C-F87FC3774144}"/>
              </a:ext>
            </a:extLst>
          </p:cNvPr>
          <p:cNvSpPr txBox="1">
            <a:spLocks/>
          </p:cNvSpPr>
          <p:nvPr/>
        </p:nvSpPr>
        <p:spPr>
          <a:xfrm>
            <a:off x="1362075" y="4440764"/>
            <a:ext cx="3501483" cy="180001"/>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Logic App work flow</a:t>
            </a:r>
          </a:p>
        </p:txBody>
      </p:sp>
      <p:sp>
        <p:nvSpPr>
          <p:cNvPr id="36" name="Text Placeholder 4">
            <a:extLst>
              <a:ext uri="{FF2B5EF4-FFF2-40B4-BE49-F238E27FC236}">
                <a16:creationId xmlns:a16="http://schemas.microsoft.com/office/drawing/2014/main" id="{0A456352-A600-4095-B8D7-F30D2E110269}"/>
              </a:ext>
            </a:extLst>
          </p:cNvPr>
          <p:cNvSpPr txBox="1">
            <a:spLocks/>
          </p:cNvSpPr>
          <p:nvPr/>
        </p:nvSpPr>
        <p:spPr>
          <a:xfrm>
            <a:off x="7656989" y="6190102"/>
            <a:ext cx="3501483" cy="180001"/>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err="1">
                <a:solidFill>
                  <a:schemeClr val="tx1"/>
                </a:solidFill>
              </a:rPr>
              <a:t>PowerApp</a:t>
            </a:r>
            <a:r>
              <a:rPr lang="en-US" sz="1100" dirty="0">
                <a:solidFill>
                  <a:schemeClr val="tx1"/>
                </a:solidFill>
              </a:rPr>
              <a:t> interface</a:t>
            </a:r>
          </a:p>
        </p:txBody>
      </p:sp>
    </p:spTree>
    <p:extLst>
      <p:ext uri="{BB962C8B-B14F-4D97-AF65-F5344CB8AC3E}">
        <p14:creationId xmlns:p14="http://schemas.microsoft.com/office/powerpoint/2010/main" val="3663486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The Logic App workflow fills the input text in the template and sends an email</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23</a:t>
            </a:fld>
            <a:endParaRPr lang="en-GB" dirty="0"/>
          </a:p>
        </p:txBody>
      </p:sp>
      <p:cxnSp>
        <p:nvCxnSpPr>
          <p:cNvPr id="7" name="Straight Arrow Connector 6">
            <a:extLst>
              <a:ext uri="{FF2B5EF4-FFF2-40B4-BE49-F238E27FC236}">
                <a16:creationId xmlns:a16="http://schemas.microsoft.com/office/drawing/2014/main" id="{A1A39594-7F73-4646-BA07-74AAB0F962DC}"/>
              </a:ext>
            </a:extLst>
          </p:cNvPr>
          <p:cNvCxnSpPr/>
          <p:nvPr/>
        </p:nvCxnSpPr>
        <p:spPr>
          <a:xfrm>
            <a:off x="5419493" y="3891776"/>
            <a:ext cx="1096507"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68D949D2-66B0-415F-9D0E-72FB66EBF0FB}"/>
              </a:ext>
            </a:extLst>
          </p:cNvPr>
          <p:cNvSpPr txBox="1">
            <a:spLocks/>
          </p:cNvSpPr>
          <p:nvPr/>
        </p:nvSpPr>
        <p:spPr>
          <a:xfrm>
            <a:off x="7515767" y="5891213"/>
            <a:ext cx="3501483" cy="180001"/>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filled document the user receives</a:t>
            </a:r>
          </a:p>
        </p:txBody>
      </p:sp>
      <p:sp>
        <p:nvSpPr>
          <p:cNvPr id="11" name="Text Placeholder 4">
            <a:extLst>
              <a:ext uri="{FF2B5EF4-FFF2-40B4-BE49-F238E27FC236}">
                <a16:creationId xmlns:a16="http://schemas.microsoft.com/office/drawing/2014/main" id="{ACE9F469-5599-4711-A11D-DD5A930AFFA4}"/>
              </a:ext>
            </a:extLst>
          </p:cNvPr>
          <p:cNvSpPr txBox="1">
            <a:spLocks/>
          </p:cNvSpPr>
          <p:nvPr/>
        </p:nvSpPr>
        <p:spPr>
          <a:xfrm>
            <a:off x="799016" y="5891213"/>
            <a:ext cx="3501483" cy="180001"/>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Document template</a:t>
            </a:r>
          </a:p>
        </p:txBody>
      </p:sp>
      <p:sp>
        <p:nvSpPr>
          <p:cNvPr id="12" name="Rectangle 11">
            <a:extLst>
              <a:ext uri="{FF2B5EF4-FFF2-40B4-BE49-F238E27FC236}">
                <a16:creationId xmlns:a16="http://schemas.microsoft.com/office/drawing/2014/main" id="{355626B9-793F-40FC-A082-ED75F971E143}"/>
              </a:ext>
            </a:extLst>
          </p:cNvPr>
          <p:cNvSpPr/>
          <p:nvPr/>
        </p:nvSpPr>
        <p:spPr>
          <a:xfrm>
            <a:off x="722664" y="4424591"/>
            <a:ext cx="46179" cy="122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pic>
        <p:nvPicPr>
          <p:cNvPr id="14" name="Picture 13">
            <a:extLst>
              <a:ext uri="{FF2B5EF4-FFF2-40B4-BE49-F238E27FC236}">
                <a16:creationId xmlns:a16="http://schemas.microsoft.com/office/drawing/2014/main" id="{CFE536C8-FD15-4D7E-A489-E16E8B3568DF}"/>
              </a:ext>
            </a:extLst>
          </p:cNvPr>
          <p:cNvPicPr>
            <a:picLocks noChangeAspect="1"/>
          </p:cNvPicPr>
          <p:nvPr/>
        </p:nvPicPr>
        <p:blipFill>
          <a:blip r:embed="rId2"/>
          <a:stretch>
            <a:fillRect/>
          </a:stretch>
        </p:blipFill>
        <p:spPr>
          <a:xfrm>
            <a:off x="6691113" y="2090172"/>
            <a:ext cx="5150790" cy="3603208"/>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1CEF855E-6731-4089-BC30-E26E0FEB8E4A}"/>
              </a:ext>
            </a:extLst>
          </p:cNvPr>
          <p:cNvPicPr>
            <a:picLocks noChangeAspect="1"/>
          </p:cNvPicPr>
          <p:nvPr/>
        </p:nvPicPr>
        <p:blipFill>
          <a:blip r:embed="rId3"/>
          <a:stretch>
            <a:fillRect/>
          </a:stretch>
        </p:blipFill>
        <p:spPr>
          <a:xfrm>
            <a:off x="287669" y="2090173"/>
            <a:ext cx="5027732" cy="36032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1192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95401" y="1643271"/>
            <a:ext cx="6127393" cy="3614530"/>
          </a:xfrm>
        </p:spPr>
        <p:txBody>
          <a:bodyPr/>
          <a:lstStyle/>
          <a:p>
            <a:r>
              <a:rPr lang="en-GB" sz="4800" dirty="0">
                <a:solidFill>
                  <a:srgbClr val="990D67"/>
                </a:solidFill>
              </a:rPr>
              <a:t>3.</a:t>
            </a:r>
            <a:br>
              <a:rPr lang="en-GB" sz="4800" dirty="0">
                <a:solidFill>
                  <a:srgbClr val="990D67"/>
                </a:solidFill>
              </a:rPr>
            </a:br>
            <a:r>
              <a:rPr lang="en-GB" sz="4800" dirty="0">
                <a:solidFill>
                  <a:srgbClr val="990D67"/>
                </a:solidFill>
              </a:rPr>
              <a:t>Sending blob content via email</a:t>
            </a:r>
            <a:br>
              <a:rPr lang="en-GB" dirty="0">
                <a:solidFill>
                  <a:srgbClr val="990D67"/>
                </a:solidFill>
              </a:rPr>
            </a:br>
            <a:r>
              <a:rPr lang="en-GB" sz="2400" dirty="0">
                <a:solidFill>
                  <a:schemeClr val="tx1">
                    <a:lumMod val="75000"/>
                    <a:lumOff val="25000"/>
                  </a:schemeClr>
                </a:solidFill>
              </a:rPr>
              <a:t>Logic App</a:t>
            </a:r>
          </a:p>
        </p:txBody>
      </p:sp>
      <p:sp>
        <p:nvSpPr>
          <p:cNvPr id="5" name="Date Placeholder 4">
            <a:extLst>
              <a:ext uri="{FF2B5EF4-FFF2-40B4-BE49-F238E27FC236}">
                <a16:creationId xmlns:a16="http://schemas.microsoft.com/office/drawing/2014/main" id="{3555CF2F-0E3B-4162-9E9F-FC26888A83EE}"/>
              </a:ext>
            </a:extLst>
          </p:cNvPr>
          <p:cNvSpPr>
            <a:spLocks noGrp="1"/>
          </p:cNvSpPr>
          <p:nvPr>
            <p:ph type="dt" sz="half" idx="10"/>
          </p:nvPr>
        </p:nvSpPr>
        <p:spPr>
          <a:xfrm>
            <a:off x="407988" y="5838942"/>
            <a:ext cx="4248000" cy="570793"/>
          </a:xfrm>
        </p:spPr>
        <p:txBody>
          <a:bodyPr/>
          <a:lstStyle/>
          <a:p>
            <a:fld id="{85BC6806-8661-4F60-8869-9AC7C9589EF4}" type="datetime3">
              <a:rPr lang="en-US" sz="3000" b="1" smtClean="0">
                <a:solidFill>
                  <a:srgbClr val="009EEB"/>
                </a:solidFill>
              </a:rPr>
              <a:t>17 July 2019</a:t>
            </a:fld>
            <a:endParaRPr lang="en-US" sz="3000" b="1" dirty="0">
              <a:solidFill>
                <a:srgbClr val="009EEB"/>
              </a:solidFill>
            </a:endParaRPr>
          </a:p>
        </p:txBody>
      </p:sp>
    </p:spTree>
    <p:extLst>
      <p:ext uri="{BB962C8B-B14F-4D97-AF65-F5344CB8AC3E}">
        <p14:creationId xmlns:p14="http://schemas.microsoft.com/office/powerpoint/2010/main" val="85876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rgbClr val="0000A0"/>
                </a:solidFill>
              </a:rPr>
              <a:t>Tools</a:t>
            </a:r>
            <a:br>
              <a:rPr lang="en-GB" dirty="0">
                <a:solidFill>
                  <a:srgbClr val="0000A0"/>
                </a:solidFill>
              </a:rPr>
            </a:br>
            <a:r>
              <a:rPr lang="en-GB" dirty="0">
                <a:solidFill>
                  <a:schemeClr val="bg1">
                    <a:lumMod val="65000"/>
                  </a:schemeClr>
                </a:solidFill>
              </a:rPr>
              <a:t>Data Flow</a:t>
            </a:r>
            <a:br>
              <a:rPr lang="en-GB" dirty="0">
                <a:solidFill>
                  <a:schemeClr val="bg1">
                    <a:lumMod val="65000"/>
                  </a:schemeClr>
                </a:solidFill>
              </a:rPr>
            </a:br>
            <a:r>
              <a:rPr lang="en-GB" dirty="0">
                <a:solidFill>
                  <a:schemeClr val="bg1">
                    <a:lumMod val="65000"/>
                  </a:schemeClr>
                </a:solidFill>
              </a:rPr>
              <a:t>Logic App</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25</a:t>
            </a:fld>
            <a:endParaRPr lang="en-GB" dirty="0"/>
          </a:p>
        </p:txBody>
      </p:sp>
    </p:spTree>
    <p:extLst>
      <p:ext uri="{BB962C8B-B14F-4D97-AF65-F5344CB8AC3E}">
        <p14:creationId xmlns:p14="http://schemas.microsoft.com/office/powerpoint/2010/main" val="2742129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bg1"/>
                </a:solidFill>
              </a:rPr>
              <a:t>Logic App enables the user to fetch context-aware data to trigger a series of dependent actions</a:t>
            </a:r>
            <a:endParaRPr lang="en-GB" dirty="0">
              <a:solidFill>
                <a:schemeClr val="bg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26</a:t>
            </a:fld>
            <a:endParaRPr lang="en-GB" dirty="0"/>
          </a:p>
        </p:txBody>
      </p:sp>
      <p:pic>
        <p:nvPicPr>
          <p:cNvPr id="1030" name="Picture 6" descr="Image result for logic apps logo">
            <a:extLst>
              <a:ext uri="{FF2B5EF4-FFF2-40B4-BE49-F238E27FC236}">
                <a16:creationId xmlns:a16="http://schemas.microsoft.com/office/drawing/2014/main" id="{4428FC5B-5E74-40A3-8DE3-2D8BFD72B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949" y="1665635"/>
            <a:ext cx="2380102" cy="135140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a:extLst>
              <a:ext uri="{FF2B5EF4-FFF2-40B4-BE49-F238E27FC236}">
                <a16:creationId xmlns:a16="http://schemas.microsoft.com/office/drawing/2014/main" id="{4B9184FE-ADCD-4ECB-9B2B-49691BC7A757}"/>
              </a:ext>
            </a:extLst>
          </p:cNvPr>
          <p:cNvSpPr txBox="1">
            <a:spLocks/>
          </p:cNvSpPr>
          <p:nvPr/>
        </p:nvSpPr>
        <p:spPr>
          <a:xfrm>
            <a:off x="3927320" y="3426833"/>
            <a:ext cx="4337360" cy="263726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600" dirty="0">
                <a:solidFill>
                  <a:schemeClr val="bg1"/>
                </a:solidFill>
              </a:rPr>
              <a:t>Azure Logic Apps is a cloud service that helps you schedule, automate, and orchestrate tasks, business processes, and workflows when you need to integrate apps, data, systems, and services across enterprises or organizations. Logic Apps simplifies how you design and build scalable solutions</a:t>
            </a:r>
            <a:endParaRPr lang="en-GB" sz="1600" dirty="0">
              <a:solidFill>
                <a:schemeClr val="bg1"/>
              </a:solidFill>
            </a:endParaRPr>
          </a:p>
        </p:txBody>
      </p:sp>
    </p:spTree>
    <p:extLst>
      <p:ext uri="{BB962C8B-B14F-4D97-AF65-F5344CB8AC3E}">
        <p14:creationId xmlns:p14="http://schemas.microsoft.com/office/powerpoint/2010/main" val="4129768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rgbClr val="0000A0"/>
                </a:solidFill>
              </a:rPr>
              <a:t>Data Flow</a:t>
            </a:r>
            <a:br>
              <a:rPr lang="en-GB" dirty="0">
                <a:solidFill>
                  <a:srgbClr val="0000A0"/>
                </a:solidFill>
              </a:rPr>
            </a:br>
            <a:r>
              <a:rPr lang="en-GB" dirty="0">
                <a:solidFill>
                  <a:schemeClr val="bg1">
                    <a:lumMod val="65000"/>
                  </a:schemeClr>
                </a:solidFill>
              </a:rPr>
              <a:t>Logic App</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27</a:t>
            </a:fld>
            <a:endParaRPr lang="en-GB" dirty="0"/>
          </a:p>
        </p:txBody>
      </p:sp>
    </p:spTree>
    <p:extLst>
      <p:ext uri="{BB962C8B-B14F-4D97-AF65-F5344CB8AC3E}">
        <p14:creationId xmlns:p14="http://schemas.microsoft.com/office/powerpoint/2010/main" val="550393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An email can be sent to users which picks up the relevant attachments from a blob storage</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28</a:t>
            </a:fld>
            <a:endParaRPr lang="en-GB" dirty="0"/>
          </a:p>
        </p:txBody>
      </p:sp>
      <p:sp>
        <p:nvSpPr>
          <p:cNvPr id="3" name="Rectangle: Rounded Corners 2">
            <a:extLst>
              <a:ext uri="{FF2B5EF4-FFF2-40B4-BE49-F238E27FC236}">
                <a16:creationId xmlns:a16="http://schemas.microsoft.com/office/drawing/2014/main" id="{0BD4764C-AC5F-4361-B1C2-69D521502461}"/>
              </a:ext>
            </a:extLst>
          </p:cNvPr>
          <p:cNvSpPr/>
          <p:nvPr/>
        </p:nvSpPr>
        <p:spPr>
          <a:xfrm>
            <a:off x="909312" y="2019008"/>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sp>
        <p:nvSpPr>
          <p:cNvPr id="16" name="Text Placeholder 4">
            <a:extLst>
              <a:ext uri="{FF2B5EF4-FFF2-40B4-BE49-F238E27FC236}">
                <a16:creationId xmlns:a16="http://schemas.microsoft.com/office/drawing/2014/main" id="{A2C62377-1017-41B6-AEFB-9486D8D3039C}"/>
              </a:ext>
            </a:extLst>
          </p:cNvPr>
          <p:cNvSpPr txBox="1">
            <a:spLocks/>
          </p:cNvSpPr>
          <p:nvPr/>
        </p:nvSpPr>
        <p:spPr>
          <a:xfrm>
            <a:off x="631415" y="3807578"/>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Azure blob storage contains n number of files relevant to different users. The filename is the same as the email of the user (which is contained in a SQL table, maybe)</a:t>
            </a:r>
            <a:endParaRPr lang="en-GB" sz="1100" dirty="0"/>
          </a:p>
        </p:txBody>
      </p:sp>
      <p:cxnSp>
        <p:nvCxnSpPr>
          <p:cNvPr id="11" name="Straight Arrow Connector 10">
            <a:extLst>
              <a:ext uri="{FF2B5EF4-FFF2-40B4-BE49-F238E27FC236}">
                <a16:creationId xmlns:a16="http://schemas.microsoft.com/office/drawing/2014/main" id="{F82F0DBB-9E56-49B4-AA70-255E229C77F8}"/>
              </a:ext>
            </a:extLst>
          </p:cNvPr>
          <p:cNvCxnSpPr>
            <a:stCxn id="3" idx="3"/>
          </p:cNvCxnSpPr>
          <p:nvPr/>
        </p:nvCxnSpPr>
        <p:spPr>
          <a:xfrm flipV="1">
            <a:off x="2815899" y="2851771"/>
            <a:ext cx="7723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134D4129-E46A-4AB3-AC6F-70A1F86FBA9F}"/>
              </a:ext>
            </a:extLst>
          </p:cNvPr>
          <p:cNvSpPr txBox="1">
            <a:spLocks/>
          </p:cNvSpPr>
          <p:nvPr/>
        </p:nvSpPr>
        <p:spPr>
          <a:xfrm>
            <a:off x="3547073" y="3807579"/>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Logic App picks up the relevant attachment from the blob folder</a:t>
            </a:r>
          </a:p>
        </p:txBody>
      </p:sp>
      <p:sp>
        <p:nvSpPr>
          <p:cNvPr id="19" name="Rectangle: Rounded Corners 18">
            <a:extLst>
              <a:ext uri="{FF2B5EF4-FFF2-40B4-BE49-F238E27FC236}">
                <a16:creationId xmlns:a16="http://schemas.microsoft.com/office/drawing/2014/main" id="{CC4CED9F-32D0-437F-A8C9-3AA741062B68}"/>
              </a:ext>
            </a:extLst>
          </p:cNvPr>
          <p:cNvSpPr/>
          <p:nvPr/>
        </p:nvSpPr>
        <p:spPr>
          <a:xfrm>
            <a:off x="3592767" y="2019007"/>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cxnSp>
        <p:nvCxnSpPr>
          <p:cNvPr id="23" name="Straight Arrow Connector 22">
            <a:extLst>
              <a:ext uri="{FF2B5EF4-FFF2-40B4-BE49-F238E27FC236}">
                <a16:creationId xmlns:a16="http://schemas.microsoft.com/office/drawing/2014/main" id="{94009BCD-1559-48F8-BEC1-2E74544D4583}"/>
              </a:ext>
            </a:extLst>
          </p:cNvPr>
          <p:cNvCxnSpPr>
            <a:cxnSpLocks/>
            <a:stCxn id="19" idx="3"/>
            <a:endCxn id="26" idx="1"/>
          </p:cNvCxnSpPr>
          <p:nvPr/>
        </p:nvCxnSpPr>
        <p:spPr>
          <a:xfrm flipV="1">
            <a:off x="5499354" y="2851770"/>
            <a:ext cx="8270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6F158AA1-5440-47A1-9086-DD669DEC6340}"/>
              </a:ext>
            </a:extLst>
          </p:cNvPr>
          <p:cNvSpPr txBox="1">
            <a:spLocks/>
          </p:cNvSpPr>
          <p:nvPr/>
        </p:nvSpPr>
        <p:spPr>
          <a:xfrm>
            <a:off x="6280711" y="3807579"/>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file is attached in an email and sent to the relevant user</a:t>
            </a:r>
          </a:p>
        </p:txBody>
      </p:sp>
      <p:sp>
        <p:nvSpPr>
          <p:cNvPr id="26" name="Rectangle: Rounded Corners 25">
            <a:extLst>
              <a:ext uri="{FF2B5EF4-FFF2-40B4-BE49-F238E27FC236}">
                <a16:creationId xmlns:a16="http://schemas.microsoft.com/office/drawing/2014/main" id="{8A8AC1B8-34FF-48E7-8583-C4953F3CD3A1}"/>
              </a:ext>
            </a:extLst>
          </p:cNvPr>
          <p:cNvSpPr/>
          <p:nvPr/>
        </p:nvSpPr>
        <p:spPr>
          <a:xfrm>
            <a:off x="6326405" y="2019006"/>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pic>
        <p:nvPicPr>
          <p:cNvPr id="31" name="Picture 6" descr="Image result for logic apps logo">
            <a:extLst>
              <a:ext uri="{FF2B5EF4-FFF2-40B4-BE49-F238E27FC236}">
                <a16:creationId xmlns:a16="http://schemas.microsoft.com/office/drawing/2014/main" id="{34D76D2B-5DDE-47D8-BE0B-0FD2701558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4994" y="2399236"/>
            <a:ext cx="1594009" cy="905065"/>
          </a:xfrm>
          <a:prstGeom prst="rect">
            <a:avLst/>
          </a:prstGeom>
          <a:noFill/>
          <a:extLst>
            <a:ext uri="{909E8E84-426E-40DD-AFC4-6F175D3DCCD1}">
              <a14:hiddenFill xmlns:a14="http://schemas.microsoft.com/office/drawing/2010/main">
                <a:solidFill>
                  <a:srgbClr val="FFFFFF"/>
                </a:solidFill>
              </a14:hiddenFill>
            </a:ext>
          </a:extLst>
        </p:spPr>
      </p:pic>
      <p:sp>
        <p:nvSpPr>
          <p:cNvPr id="32" name="Text Placeholder 4">
            <a:extLst>
              <a:ext uri="{FF2B5EF4-FFF2-40B4-BE49-F238E27FC236}">
                <a16:creationId xmlns:a16="http://schemas.microsoft.com/office/drawing/2014/main" id="{AFD82F3E-DEBC-4F8D-8737-3527EB8A34B2}"/>
              </a:ext>
            </a:extLst>
          </p:cNvPr>
          <p:cNvSpPr txBox="1">
            <a:spLocks/>
          </p:cNvSpPr>
          <p:nvPr/>
        </p:nvSpPr>
        <p:spPr>
          <a:xfrm>
            <a:off x="3500341" y="5340135"/>
            <a:ext cx="5699415" cy="551078"/>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 The trigger can be modified to start the workflow as soon as there is a change in blob, a mail is sent out with the file as an attachment</a:t>
            </a:r>
          </a:p>
        </p:txBody>
      </p:sp>
      <p:cxnSp>
        <p:nvCxnSpPr>
          <p:cNvPr id="33" name="Straight Arrow Connector 32">
            <a:extLst>
              <a:ext uri="{FF2B5EF4-FFF2-40B4-BE49-F238E27FC236}">
                <a16:creationId xmlns:a16="http://schemas.microsoft.com/office/drawing/2014/main" id="{B46E3467-A2C7-4157-BDE2-C1C798CC2859}"/>
              </a:ext>
            </a:extLst>
          </p:cNvPr>
          <p:cNvCxnSpPr>
            <a:cxnSpLocks/>
            <a:stCxn id="26" idx="3"/>
            <a:endCxn id="35" idx="1"/>
          </p:cNvCxnSpPr>
          <p:nvPr/>
        </p:nvCxnSpPr>
        <p:spPr>
          <a:xfrm>
            <a:off x="8232992" y="2851770"/>
            <a:ext cx="85504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 Placeholder 4">
            <a:extLst>
              <a:ext uri="{FF2B5EF4-FFF2-40B4-BE49-F238E27FC236}">
                <a16:creationId xmlns:a16="http://schemas.microsoft.com/office/drawing/2014/main" id="{28CE9C31-8425-4129-97E3-0B0532B0CD3B}"/>
              </a:ext>
            </a:extLst>
          </p:cNvPr>
          <p:cNvSpPr txBox="1">
            <a:spLocks/>
          </p:cNvSpPr>
          <p:nvPr/>
        </p:nvSpPr>
        <p:spPr>
          <a:xfrm>
            <a:off x="8996649" y="3720629"/>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business users receives email with an attachment</a:t>
            </a:r>
          </a:p>
        </p:txBody>
      </p:sp>
      <p:sp>
        <p:nvSpPr>
          <p:cNvPr id="35" name="Rectangle: Rounded Corners 34">
            <a:extLst>
              <a:ext uri="{FF2B5EF4-FFF2-40B4-BE49-F238E27FC236}">
                <a16:creationId xmlns:a16="http://schemas.microsoft.com/office/drawing/2014/main" id="{260B3E4F-9A78-469F-9925-C0A15D719348}"/>
              </a:ext>
            </a:extLst>
          </p:cNvPr>
          <p:cNvSpPr/>
          <p:nvPr/>
        </p:nvSpPr>
        <p:spPr>
          <a:xfrm>
            <a:off x="9088035" y="2019008"/>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pic>
        <p:nvPicPr>
          <p:cNvPr id="2058" name="Picture 10" descr="Image result for outlook logo">
            <a:extLst>
              <a:ext uri="{FF2B5EF4-FFF2-40B4-BE49-F238E27FC236}">
                <a16:creationId xmlns:a16="http://schemas.microsoft.com/office/drawing/2014/main" id="{113D67CC-EE12-4EC9-BA40-733EF141E2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0018" y="2343095"/>
            <a:ext cx="1062619" cy="104329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azure blob">
            <a:extLst>
              <a:ext uri="{FF2B5EF4-FFF2-40B4-BE49-F238E27FC236}">
                <a16:creationId xmlns:a16="http://schemas.microsoft.com/office/drawing/2014/main" id="{E810CE72-F47C-4E01-935D-5E9AD3FCA4F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093" y="2611137"/>
            <a:ext cx="1829023" cy="4392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Image result for logic apps logo">
            <a:extLst>
              <a:ext uri="{FF2B5EF4-FFF2-40B4-BE49-F238E27FC236}">
                <a16:creationId xmlns:a16="http://schemas.microsoft.com/office/drawing/2014/main" id="{F1203072-B20A-4876-B653-797C06E233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054" y="2424610"/>
            <a:ext cx="1594009" cy="90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502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chemeClr val="bg1">
                    <a:lumMod val="65000"/>
                  </a:schemeClr>
                </a:solidFill>
              </a:rPr>
              <a:t>Data Flow</a:t>
            </a:r>
            <a:br>
              <a:rPr lang="en-GB" dirty="0">
                <a:solidFill>
                  <a:srgbClr val="0000A0"/>
                </a:solidFill>
              </a:rPr>
            </a:br>
            <a:r>
              <a:rPr lang="en-GB" dirty="0">
                <a:solidFill>
                  <a:srgbClr val="0000A0"/>
                </a:solidFill>
              </a:rPr>
              <a:t>Logic App</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29</a:t>
            </a:fld>
            <a:endParaRPr lang="en-GB" dirty="0"/>
          </a:p>
        </p:txBody>
      </p:sp>
    </p:spTree>
    <p:extLst>
      <p:ext uri="{BB962C8B-B14F-4D97-AF65-F5344CB8AC3E}">
        <p14:creationId xmlns:p14="http://schemas.microsoft.com/office/powerpoint/2010/main" val="70574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rgbClr val="0000A0"/>
                </a:solidFill>
              </a:rPr>
              <a:t>Tools</a:t>
            </a:r>
            <a:br>
              <a:rPr lang="en-GB" dirty="0">
                <a:solidFill>
                  <a:srgbClr val="0000A0"/>
                </a:solidFill>
              </a:rPr>
            </a:br>
            <a:r>
              <a:rPr lang="en-GB" dirty="0">
                <a:solidFill>
                  <a:schemeClr val="bg1">
                    <a:lumMod val="65000"/>
                  </a:schemeClr>
                </a:solidFill>
              </a:rPr>
              <a:t>Data Flow</a:t>
            </a:r>
            <a:br>
              <a:rPr lang="en-GB" dirty="0">
                <a:solidFill>
                  <a:schemeClr val="bg1">
                    <a:lumMod val="65000"/>
                  </a:schemeClr>
                </a:solidFill>
              </a:rPr>
            </a:br>
            <a:r>
              <a:rPr lang="en-GB" dirty="0">
                <a:solidFill>
                  <a:schemeClr val="bg1">
                    <a:lumMod val="65000"/>
                  </a:schemeClr>
                </a:solidFill>
              </a:rPr>
              <a:t>Logic App</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3</a:t>
            </a:fld>
            <a:endParaRPr lang="en-GB" dirty="0"/>
          </a:p>
        </p:txBody>
      </p:sp>
    </p:spTree>
    <p:extLst>
      <p:ext uri="{BB962C8B-B14F-4D97-AF65-F5344CB8AC3E}">
        <p14:creationId xmlns:p14="http://schemas.microsoft.com/office/powerpoint/2010/main" val="3196081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The Logic App can be triggered intelligently based on other actions or can be set on recurrence </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30</a:t>
            </a:fld>
            <a:endParaRPr lang="en-GB" dirty="0"/>
          </a:p>
        </p:txBody>
      </p:sp>
      <p:pic>
        <p:nvPicPr>
          <p:cNvPr id="3" name="Picture 2">
            <a:extLst>
              <a:ext uri="{FF2B5EF4-FFF2-40B4-BE49-F238E27FC236}">
                <a16:creationId xmlns:a16="http://schemas.microsoft.com/office/drawing/2014/main" id="{EFD9859F-4707-4529-B6C7-32A2D0CBF2A1}"/>
              </a:ext>
            </a:extLst>
          </p:cNvPr>
          <p:cNvPicPr>
            <a:picLocks noChangeAspect="1"/>
          </p:cNvPicPr>
          <p:nvPr/>
        </p:nvPicPr>
        <p:blipFill>
          <a:blip r:embed="rId2"/>
          <a:stretch>
            <a:fillRect/>
          </a:stretch>
        </p:blipFill>
        <p:spPr>
          <a:xfrm>
            <a:off x="775978" y="1427581"/>
            <a:ext cx="4888842" cy="2001419"/>
          </a:xfrm>
          <a:prstGeom prst="rect">
            <a:avLst/>
          </a:prstGeom>
          <a:ln>
            <a:noFill/>
          </a:ln>
          <a:effectLst>
            <a:outerShdw blurRad="292100" dist="139700" dir="2700000" algn="tl" rotWithShape="0">
              <a:srgbClr val="333333">
                <a:alpha val="65000"/>
              </a:srgbClr>
            </a:outerShdw>
          </a:effectLst>
        </p:spPr>
      </p:pic>
      <p:sp>
        <p:nvSpPr>
          <p:cNvPr id="10" name="Text Placeholder 4">
            <a:extLst>
              <a:ext uri="{FF2B5EF4-FFF2-40B4-BE49-F238E27FC236}">
                <a16:creationId xmlns:a16="http://schemas.microsoft.com/office/drawing/2014/main" id="{8491E38F-3A0A-4BDC-9261-021A6188E6E6}"/>
              </a:ext>
            </a:extLst>
          </p:cNvPr>
          <p:cNvSpPr txBox="1">
            <a:spLocks/>
          </p:cNvSpPr>
          <p:nvPr/>
        </p:nvSpPr>
        <p:spPr>
          <a:xfrm>
            <a:off x="6221683" y="1923115"/>
            <a:ext cx="3717655" cy="864000"/>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Logic App can be set to be triggered at certain time intervals.</a:t>
            </a:r>
            <a:br>
              <a:rPr lang="en-US" sz="1100" dirty="0">
                <a:solidFill>
                  <a:schemeClr val="tx1"/>
                </a:solidFill>
              </a:rPr>
            </a:br>
            <a:r>
              <a:rPr lang="en-US" sz="1100" dirty="0">
                <a:solidFill>
                  <a:schemeClr val="tx1"/>
                </a:solidFill>
              </a:rPr>
              <a:t>For example: If a business alert/update is scheduled to be sent to the user as a daily cadence, the recurrence can be set accordingly.</a:t>
            </a:r>
          </a:p>
        </p:txBody>
      </p:sp>
      <p:cxnSp>
        <p:nvCxnSpPr>
          <p:cNvPr id="7" name="Straight Connector 6">
            <a:extLst>
              <a:ext uri="{FF2B5EF4-FFF2-40B4-BE49-F238E27FC236}">
                <a16:creationId xmlns:a16="http://schemas.microsoft.com/office/drawing/2014/main" id="{73F8DE1C-0D3E-4DE4-A0EF-5343293B5509}"/>
              </a:ext>
            </a:extLst>
          </p:cNvPr>
          <p:cNvCxnSpPr/>
          <p:nvPr/>
        </p:nvCxnSpPr>
        <p:spPr>
          <a:xfrm>
            <a:off x="702527" y="4081346"/>
            <a:ext cx="1029242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112D2FA-7717-4870-BF3D-5D8EFAFD451D}"/>
              </a:ext>
            </a:extLst>
          </p:cNvPr>
          <p:cNvPicPr>
            <a:picLocks noChangeAspect="1"/>
          </p:cNvPicPr>
          <p:nvPr/>
        </p:nvPicPr>
        <p:blipFill>
          <a:blip r:embed="rId3"/>
          <a:stretch>
            <a:fillRect/>
          </a:stretch>
        </p:blipFill>
        <p:spPr>
          <a:xfrm>
            <a:off x="5291178" y="4909906"/>
            <a:ext cx="5829300" cy="914400"/>
          </a:xfrm>
          <a:prstGeom prst="rect">
            <a:avLst/>
          </a:prstGeom>
          <a:ln>
            <a:noFill/>
          </a:ln>
          <a:effectLst>
            <a:outerShdw blurRad="292100" dist="139700" dir="2700000" algn="tl" rotWithShape="0">
              <a:srgbClr val="333333">
                <a:alpha val="65000"/>
              </a:srgbClr>
            </a:outerShdw>
          </a:effectLst>
        </p:spPr>
      </p:pic>
      <p:sp>
        <p:nvSpPr>
          <p:cNvPr id="15" name="Text Placeholder 4">
            <a:extLst>
              <a:ext uri="{FF2B5EF4-FFF2-40B4-BE49-F238E27FC236}">
                <a16:creationId xmlns:a16="http://schemas.microsoft.com/office/drawing/2014/main" id="{F21B8561-C8A7-44F8-9624-B185350AFE35}"/>
              </a:ext>
            </a:extLst>
          </p:cNvPr>
          <p:cNvSpPr txBox="1">
            <a:spLocks/>
          </p:cNvSpPr>
          <p:nvPr/>
        </p:nvSpPr>
        <p:spPr>
          <a:xfrm>
            <a:off x="993582" y="4901999"/>
            <a:ext cx="3717655" cy="107505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Alternatively, another action can trigger a workflow.</a:t>
            </a:r>
          </a:p>
          <a:p>
            <a:pPr algn="ctr"/>
            <a:r>
              <a:rPr lang="en-US" sz="1100" dirty="0">
                <a:solidFill>
                  <a:schemeClr val="tx1"/>
                </a:solidFill>
              </a:rPr>
              <a:t>Lets consider a situation in which a pipeline updates the data in SQL.</a:t>
            </a:r>
          </a:p>
          <a:p>
            <a:pPr algn="ctr"/>
            <a:r>
              <a:rPr lang="en-US" sz="1100" dirty="0">
                <a:solidFill>
                  <a:schemeClr val="tx1"/>
                </a:solidFill>
              </a:rPr>
              <a:t>The </a:t>
            </a:r>
            <a:r>
              <a:rPr lang="en-US" sz="1100" dirty="0" err="1">
                <a:solidFill>
                  <a:schemeClr val="tx1"/>
                </a:solidFill>
              </a:rPr>
              <a:t>LogicApp</a:t>
            </a:r>
            <a:r>
              <a:rPr lang="en-US" sz="1100" dirty="0">
                <a:solidFill>
                  <a:schemeClr val="tx1"/>
                </a:solidFill>
              </a:rPr>
              <a:t> can be configured to run as soon as the pipeline finishes running and the refreshed data is available</a:t>
            </a:r>
          </a:p>
        </p:txBody>
      </p:sp>
    </p:spTree>
    <p:extLst>
      <p:ext uri="{BB962C8B-B14F-4D97-AF65-F5344CB8AC3E}">
        <p14:creationId xmlns:p14="http://schemas.microsoft.com/office/powerpoint/2010/main" val="2200214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Variable can be initialized in Logic App which can be various types</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31</a:t>
            </a:fld>
            <a:endParaRPr lang="en-GB" dirty="0"/>
          </a:p>
        </p:txBody>
      </p:sp>
      <p:sp>
        <p:nvSpPr>
          <p:cNvPr id="13" name="Text Placeholder 4">
            <a:extLst>
              <a:ext uri="{FF2B5EF4-FFF2-40B4-BE49-F238E27FC236}">
                <a16:creationId xmlns:a16="http://schemas.microsoft.com/office/drawing/2014/main" id="{7DE9D078-4EA0-459A-BBF4-78C28831098F}"/>
              </a:ext>
            </a:extLst>
          </p:cNvPr>
          <p:cNvSpPr txBox="1">
            <a:spLocks/>
          </p:cNvSpPr>
          <p:nvPr/>
        </p:nvSpPr>
        <p:spPr>
          <a:xfrm>
            <a:off x="6572888" y="1271123"/>
            <a:ext cx="4827899" cy="2157877"/>
          </a:xfrm>
          <a:prstGeom prst="rect">
            <a:avLst/>
          </a:prstGeom>
          <a:noFill/>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A variable can hold the dynamic values which are the result of various actions. </a:t>
            </a:r>
          </a:p>
          <a:p>
            <a:pPr algn="ctr"/>
            <a:endParaRPr lang="en-US" sz="1100" dirty="0">
              <a:solidFill>
                <a:schemeClr val="tx1"/>
              </a:solidFill>
            </a:endParaRPr>
          </a:p>
          <a:p>
            <a:pPr algn="ctr"/>
            <a:r>
              <a:rPr lang="en-US" sz="1100" dirty="0">
                <a:solidFill>
                  <a:schemeClr val="tx1"/>
                </a:solidFill>
              </a:rPr>
              <a:t>The variables can be various types- Boolean, Integer, Float, String, Array, Object, etc.</a:t>
            </a:r>
          </a:p>
          <a:p>
            <a:pPr algn="ctr"/>
            <a:endParaRPr lang="en-US" sz="1100" dirty="0">
              <a:solidFill>
                <a:schemeClr val="tx1"/>
              </a:solidFill>
            </a:endParaRPr>
          </a:p>
          <a:p>
            <a:pPr algn="ctr"/>
            <a:r>
              <a:rPr lang="en-US" sz="1100" dirty="0">
                <a:solidFill>
                  <a:schemeClr val="tx1"/>
                </a:solidFill>
              </a:rPr>
              <a:t>Furthermore, there are two options to modify the variable:</a:t>
            </a:r>
          </a:p>
          <a:p>
            <a:pPr marL="228600" indent="-228600" algn="ctr">
              <a:buAutoNum type="arabicPeriod"/>
            </a:pPr>
            <a:r>
              <a:rPr lang="en-US" sz="1100" dirty="0">
                <a:solidFill>
                  <a:schemeClr val="tx1"/>
                </a:solidFill>
              </a:rPr>
              <a:t>We can append to the variable</a:t>
            </a:r>
          </a:p>
          <a:p>
            <a:pPr marL="228600" indent="-228600" algn="ctr">
              <a:buAutoNum type="arabicPeriod"/>
            </a:pPr>
            <a:r>
              <a:rPr lang="en-US" sz="1100" dirty="0">
                <a:solidFill>
                  <a:schemeClr val="tx1"/>
                </a:solidFill>
              </a:rPr>
              <a:t>We can overwrite the value of the variable</a:t>
            </a:r>
          </a:p>
          <a:p>
            <a:pPr marL="228600" indent="-228600" algn="ctr">
              <a:buAutoNum type="arabicPeriod"/>
            </a:pPr>
            <a:endParaRPr lang="en-US" sz="1100" dirty="0">
              <a:solidFill>
                <a:schemeClr val="tx1"/>
              </a:solidFill>
            </a:endParaRPr>
          </a:p>
          <a:p>
            <a:pPr algn="ctr"/>
            <a:r>
              <a:rPr lang="en-US" sz="1100" dirty="0">
                <a:solidFill>
                  <a:schemeClr val="tx1"/>
                </a:solidFill>
              </a:rPr>
              <a:t>We can also set increment/decrement in an integer variable. This can be used to count instances of an action.</a:t>
            </a:r>
          </a:p>
        </p:txBody>
      </p:sp>
      <p:pic>
        <p:nvPicPr>
          <p:cNvPr id="6" name="Picture 5">
            <a:extLst>
              <a:ext uri="{FF2B5EF4-FFF2-40B4-BE49-F238E27FC236}">
                <a16:creationId xmlns:a16="http://schemas.microsoft.com/office/drawing/2014/main" id="{3121C52E-8769-4B58-A32F-4E4903FD0171}"/>
              </a:ext>
            </a:extLst>
          </p:cNvPr>
          <p:cNvPicPr>
            <a:picLocks noChangeAspect="1"/>
          </p:cNvPicPr>
          <p:nvPr/>
        </p:nvPicPr>
        <p:blipFill>
          <a:blip r:embed="rId2"/>
          <a:stretch>
            <a:fillRect/>
          </a:stretch>
        </p:blipFill>
        <p:spPr>
          <a:xfrm>
            <a:off x="1483372" y="1293813"/>
            <a:ext cx="4219766" cy="2063273"/>
          </a:xfrm>
          <a:prstGeom prst="rect">
            <a:avLst/>
          </a:prstGeom>
        </p:spPr>
      </p:pic>
      <p:pic>
        <p:nvPicPr>
          <p:cNvPr id="7" name="Picture 6">
            <a:extLst>
              <a:ext uri="{FF2B5EF4-FFF2-40B4-BE49-F238E27FC236}">
                <a16:creationId xmlns:a16="http://schemas.microsoft.com/office/drawing/2014/main" id="{89963C83-97DA-4FAC-8158-CF6608EB0747}"/>
              </a:ext>
            </a:extLst>
          </p:cNvPr>
          <p:cNvPicPr>
            <a:picLocks noChangeAspect="1"/>
          </p:cNvPicPr>
          <p:nvPr/>
        </p:nvPicPr>
        <p:blipFill>
          <a:blip r:embed="rId3"/>
          <a:stretch>
            <a:fillRect/>
          </a:stretch>
        </p:blipFill>
        <p:spPr>
          <a:xfrm>
            <a:off x="1484456" y="3792833"/>
            <a:ext cx="4789863" cy="2770188"/>
          </a:xfrm>
          <a:prstGeom prst="rect">
            <a:avLst/>
          </a:prstGeom>
        </p:spPr>
      </p:pic>
      <p:sp>
        <p:nvSpPr>
          <p:cNvPr id="11" name="Text Placeholder 4">
            <a:extLst>
              <a:ext uri="{FF2B5EF4-FFF2-40B4-BE49-F238E27FC236}">
                <a16:creationId xmlns:a16="http://schemas.microsoft.com/office/drawing/2014/main" id="{37D1C9DE-0B97-437C-8457-B2EC36E50BC9}"/>
              </a:ext>
            </a:extLst>
          </p:cNvPr>
          <p:cNvSpPr txBox="1">
            <a:spLocks/>
          </p:cNvSpPr>
          <p:nvPr/>
        </p:nvSpPr>
        <p:spPr>
          <a:xfrm>
            <a:off x="6572888" y="4041311"/>
            <a:ext cx="4827899" cy="2157877"/>
          </a:xfrm>
          <a:prstGeom prst="rect">
            <a:avLst/>
          </a:prstGeom>
          <a:noFill/>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files inside a blob can be listed by using the ‘List Blob’ connector.</a:t>
            </a:r>
          </a:p>
          <a:p>
            <a:pPr algn="ctr"/>
            <a:endParaRPr lang="en-US" sz="1100" dirty="0">
              <a:solidFill>
                <a:schemeClr val="tx1"/>
              </a:solidFill>
            </a:endParaRPr>
          </a:p>
          <a:p>
            <a:pPr algn="ctr"/>
            <a:r>
              <a:rPr lang="en-US" sz="1100" dirty="0">
                <a:solidFill>
                  <a:schemeClr val="tx1"/>
                </a:solidFill>
              </a:rPr>
              <a:t>We use the ‘Apply to each’ connector again.</a:t>
            </a:r>
          </a:p>
          <a:p>
            <a:pPr algn="ctr"/>
            <a:r>
              <a:rPr lang="en-US" sz="1100" dirty="0">
                <a:solidFill>
                  <a:schemeClr val="tx1"/>
                </a:solidFill>
              </a:rPr>
              <a:t>We get the file contents by going in a loop where we cover all the ‘Id’ from the output of the list blobs. So, in summary, the ‘List blobs’ connector fetches all the file details and we fetch the file content by running a loop for all of those ‘Ids’ and use the ‘Get blob content’ connector</a:t>
            </a:r>
          </a:p>
          <a:p>
            <a:pPr algn="ctr"/>
            <a:endParaRPr lang="en-US" sz="1100" dirty="0">
              <a:solidFill>
                <a:schemeClr val="tx1"/>
              </a:solidFill>
            </a:endParaRPr>
          </a:p>
          <a:p>
            <a:pPr algn="ctr"/>
            <a:r>
              <a:rPr lang="en-US" sz="1100" b="1" dirty="0">
                <a:solidFill>
                  <a:schemeClr val="tx1"/>
                </a:solidFill>
              </a:rPr>
              <a:t>Please note that in this example, the blob stores the .</a:t>
            </a:r>
            <a:r>
              <a:rPr lang="en-US" sz="1100" b="1" dirty="0" err="1">
                <a:solidFill>
                  <a:schemeClr val="tx1"/>
                </a:solidFill>
              </a:rPr>
              <a:t>png</a:t>
            </a:r>
            <a:r>
              <a:rPr lang="en-US" sz="1100" b="1" dirty="0">
                <a:solidFill>
                  <a:schemeClr val="tx1"/>
                </a:solidFill>
              </a:rPr>
              <a:t> files with the name being the email id of the user. Hence, the file for the user ‘xyz@effem.com’ will be named as ‘xyz@effem.com.png’ inside the blob. This is the naming convention followed. This enables us to dynamically pick up content for the relevant user</a:t>
            </a:r>
          </a:p>
        </p:txBody>
      </p:sp>
    </p:spTree>
    <p:extLst>
      <p:ext uri="{BB962C8B-B14F-4D97-AF65-F5344CB8AC3E}">
        <p14:creationId xmlns:p14="http://schemas.microsoft.com/office/powerpoint/2010/main" val="3339339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Variable can be initialized in Logic App which can be various types</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32</a:t>
            </a:fld>
            <a:endParaRPr lang="en-GB" dirty="0"/>
          </a:p>
        </p:txBody>
      </p:sp>
      <p:sp>
        <p:nvSpPr>
          <p:cNvPr id="13" name="Text Placeholder 4">
            <a:extLst>
              <a:ext uri="{FF2B5EF4-FFF2-40B4-BE49-F238E27FC236}">
                <a16:creationId xmlns:a16="http://schemas.microsoft.com/office/drawing/2014/main" id="{7DE9D078-4EA0-459A-BBF4-78C28831098F}"/>
              </a:ext>
            </a:extLst>
          </p:cNvPr>
          <p:cNvSpPr txBox="1">
            <a:spLocks/>
          </p:cNvSpPr>
          <p:nvPr/>
        </p:nvSpPr>
        <p:spPr>
          <a:xfrm>
            <a:off x="6572888" y="1451007"/>
            <a:ext cx="4827899" cy="1527833"/>
          </a:xfrm>
          <a:prstGeom prst="rect">
            <a:avLst/>
          </a:prstGeom>
          <a:noFill/>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Now that we have picked up the contents of a specific file, we need to extract the email from the filename.</a:t>
            </a:r>
          </a:p>
          <a:p>
            <a:pPr algn="ctr"/>
            <a:endParaRPr lang="en-US" sz="1100" dirty="0">
              <a:solidFill>
                <a:schemeClr val="tx1"/>
              </a:solidFill>
            </a:endParaRPr>
          </a:p>
          <a:p>
            <a:pPr algn="ctr"/>
            <a:r>
              <a:rPr lang="en-US" sz="1100" dirty="0">
                <a:solidFill>
                  <a:schemeClr val="tx1"/>
                </a:solidFill>
              </a:rPr>
              <a:t>We need to extract ‘xyz@effem.com’ and we use a split string operation for this. We split the string ‘xyz@effem.com.png’ into two parts and pick up the first part i.e. ‘xyz@effem.com’</a:t>
            </a:r>
          </a:p>
          <a:p>
            <a:pPr algn="ctr"/>
            <a:endParaRPr lang="en-US" sz="1100" dirty="0">
              <a:solidFill>
                <a:schemeClr val="tx1"/>
              </a:solidFill>
            </a:endParaRPr>
          </a:p>
          <a:p>
            <a:pPr algn="ctr"/>
            <a:r>
              <a:rPr lang="en-US" sz="1100" dirty="0">
                <a:solidFill>
                  <a:schemeClr val="tx1"/>
                </a:solidFill>
              </a:rPr>
              <a:t>We now have the dynamic email id ready inside the loop.</a:t>
            </a:r>
          </a:p>
        </p:txBody>
      </p:sp>
      <p:pic>
        <p:nvPicPr>
          <p:cNvPr id="3" name="Picture 2">
            <a:extLst>
              <a:ext uri="{FF2B5EF4-FFF2-40B4-BE49-F238E27FC236}">
                <a16:creationId xmlns:a16="http://schemas.microsoft.com/office/drawing/2014/main" id="{32BEDB1D-3863-4081-938D-9F25F14B07B7}"/>
              </a:ext>
            </a:extLst>
          </p:cNvPr>
          <p:cNvPicPr>
            <a:picLocks noChangeAspect="1"/>
          </p:cNvPicPr>
          <p:nvPr/>
        </p:nvPicPr>
        <p:blipFill>
          <a:blip r:embed="rId2"/>
          <a:stretch>
            <a:fillRect/>
          </a:stretch>
        </p:blipFill>
        <p:spPr>
          <a:xfrm>
            <a:off x="1017589" y="1295431"/>
            <a:ext cx="4767261" cy="1618334"/>
          </a:xfrm>
          <a:prstGeom prst="rect">
            <a:avLst/>
          </a:prstGeom>
        </p:spPr>
      </p:pic>
      <p:pic>
        <p:nvPicPr>
          <p:cNvPr id="5" name="Picture 4">
            <a:extLst>
              <a:ext uri="{FF2B5EF4-FFF2-40B4-BE49-F238E27FC236}">
                <a16:creationId xmlns:a16="http://schemas.microsoft.com/office/drawing/2014/main" id="{CFC6234C-3BB4-42C0-BF55-604839721E8A}"/>
              </a:ext>
            </a:extLst>
          </p:cNvPr>
          <p:cNvPicPr>
            <a:picLocks noChangeAspect="1"/>
          </p:cNvPicPr>
          <p:nvPr/>
        </p:nvPicPr>
        <p:blipFill>
          <a:blip r:embed="rId3"/>
          <a:stretch>
            <a:fillRect/>
          </a:stretch>
        </p:blipFill>
        <p:spPr>
          <a:xfrm>
            <a:off x="1347561" y="3261186"/>
            <a:ext cx="3861932" cy="3276414"/>
          </a:xfrm>
          <a:prstGeom prst="rect">
            <a:avLst/>
          </a:prstGeom>
        </p:spPr>
      </p:pic>
      <p:sp>
        <p:nvSpPr>
          <p:cNvPr id="10" name="Text Placeholder 4">
            <a:extLst>
              <a:ext uri="{FF2B5EF4-FFF2-40B4-BE49-F238E27FC236}">
                <a16:creationId xmlns:a16="http://schemas.microsoft.com/office/drawing/2014/main" id="{516D477A-C517-4B3D-9C14-AAE1E3E0C481}"/>
              </a:ext>
            </a:extLst>
          </p:cNvPr>
          <p:cNvSpPr txBox="1">
            <a:spLocks/>
          </p:cNvSpPr>
          <p:nvPr/>
        </p:nvSpPr>
        <p:spPr>
          <a:xfrm>
            <a:off x="6572888" y="3879161"/>
            <a:ext cx="4827899" cy="2320027"/>
          </a:xfrm>
          <a:prstGeom prst="rect">
            <a:avLst/>
          </a:prstGeom>
          <a:noFill/>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We are now ready to send out the mail with the email id as the dynamic content ‘Filename’. This is actually the value of the variable which is now set as the extracted part of the filename.</a:t>
            </a:r>
          </a:p>
          <a:p>
            <a:pPr algn="ctr"/>
            <a:endParaRPr lang="en-US" sz="1100" dirty="0">
              <a:solidFill>
                <a:schemeClr val="tx1"/>
              </a:solidFill>
            </a:endParaRPr>
          </a:p>
          <a:p>
            <a:pPr algn="ctr"/>
            <a:r>
              <a:rPr lang="en-US" sz="1100" dirty="0">
                <a:solidFill>
                  <a:schemeClr val="tx1"/>
                </a:solidFill>
              </a:rPr>
              <a:t>The subject and the body can contain dynamic content as well.</a:t>
            </a:r>
          </a:p>
          <a:p>
            <a:pPr algn="ctr"/>
            <a:r>
              <a:rPr lang="en-US" sz="1100" dirty="0">
                <a:solidFill>
                  <a:schemeClr val="tx1"/>
                </a:solidFill>
              </a:rPr>
              <a:t>The body can contain HTML content and formatted according to HTML tags</a:t>
            </a:r>
          </a:p>
          <a:p>
            <a:pPr algn="ctr"/>
            <a:endParaRPr lang="en-US" sz="1100" dirty="0">
              <a:solidFill>
                <a:schemeClr val="tx1"/>
              </a:solidFill>
            </a:endParaRPr>
          </a:p>
          <a:p>
            <a:pPr algn="ctr"/>
            <a:r>
              <a:rPr lang="en-US" sz="1100" dirty="0">
                <a:solidFill>
                  <a:schemeClr val="tx1"/>
                </a:solidFill>
              </a:rPr>
              <a:t>The attachment is being picked up dynamically. The file is being picked up from the blob location where the filename is same as the email id this email is being sent to.</a:t>
            </a:r>
          </a:p>
          <a:p>
            <a:pPr algn="ctr"/>
            <a:r>
              <a:rPr lang="en-US" sz="1100" dirty="0">
                <a:solidFill>
                  <a:schemeClr val="tx1"/>
                </a:solidFill>
              </a:rPr>
              <a:t>The attachment can be named dynamically or can carry a static name.</a:t>
            </a:r>
          </a:p>
        </p:txBody>
      </p:sp>
    </p:spTree>
    <p:extLst>
      <p:ext uri="{BB962C8B-B14F-4D97-AF65-F5344CB8AC3E}">
        <p14:creationId xmlns:p14="http://schemas.microsoft.com/office/powerpoint/2010/main" val="3275483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95401" y="1643271"/>
            <a:ext cx="6127393" cy="3614530"/>
          </a:xfrm>
        </p:spPr>
        <p:txBody>
          <a:bodyPr/>
          <a:lstStyle/>
          <a:p>
            <a:r>
              <a:rPr lang="en-GB" sz="4800" dirty="0">
                <a:solidFill>
                  <a:srgbClr val="990D67"/>
                </a:solidFill>
              </a:rPr>
              <a:t>4.</a:t>
            </a:r>
            <a:br>
              <a:rPr lang="en-GB" sz="4800" dirty="0">
                <a:solidFill>
                  <a:srgbClr val="990D67"/>
                </a:solidFill>
              </a:rPr>
            </a:br>
            <a:r>
              <a:rPr lang="en-GB" sz="4800" dirty="0">
                <a:solidFill>
                  <a:srgbClr val="990D67"/>
                </a:solidFill>
              </a:rPr>
              <a:t>Embedding images in email body sent via</a:t>
            </a:r>
            <a:br>
              <a:rPr lang="en-GB" dirty="0">
                <a:solidFill>
                  <a:srgbClr val="990D67"/>
                </a:solidFill>
              </a:rPr>
            </a:br>
            <a:r>
              <a:rPr lang="en-GB" sz="2400" dirty="0">
                <a:solidFill>
                  <a:schemeClr val="tx1">
                    <a:lumMod val="75000"/>
                    <a:lumOff val="25000"/>
                  </a:schemeClr>
                </a:solidFill>
              </a:rPr>
              <a:t>Logic App</a:t>
            </a:r>
          </a:p>
        </p:txBody>
      </p:sp>
      <p:sp>
        <p:nvSpPr>
          <p:cNvPr id="5" name="Date Placeholder 4">
            <a:extLst>
              <a:ext uri="{FF2B5EF4-FFF2-40B4-BE49-F238E27FC236}">
                <a16:creationId xmlns:a16="http://schemas.microsoft.com/office/drawing/2014/main" id="{3555CF2F-0E3B-4162-9E9F-FC26888A83EE}"/>
              </a:ext>
            </a:extLst>
          </p:cNvPr>
          <p:cNvSpPr>
            <a:spLocks noGrp="1"/>
          </p:cNvSpPr>
          <p:nvPr>
            <p:ph type="dt" sz="half" idx="10"/>
          </p:nvPr>
        </p:nvSpPr>
        <p:spPr>
          <a:xfrm>
            <a:off x="407988" y="5838942"/>
            <a:ext cx="4248000" cy="570793"/>
          </a:xfrm>
        </p:spPr>
        <p:txBody>
          <a:bodyPr/>
          <a:lstStyle/>
          <a:p>
            <a:fld id="{85BC6806-8661-4F60-8869-9AC7C9589EF4}" type="datetime3">
              <a:rPr lang="en-US" sz="3000" b="1" smtClean="0">
                <a:solidFill>
                  <a:srgbClr val="009EEB"/>
                </a:solidFill>
              </a:rPr>
              <a:t>17 July 2019</a:t>
            </a:fld>
            <a:endParaRPr lang="en-US" sz="3000" b="1" dirty="0">
              <a:solidFill>
                <a:srgbClr val="009EEB"/>
              </a:solidFill>
            </a:endParaRPr>
          </a:p>
        </p:txBody>
      </p:sp>
    </p:spTree>
    <p:extLst>
      <p:ext uri="{BB962C8B-B14F-4D97-AF65-F5344CB8AC3E}">
        <p14:creationId xmlns:p14="http://schemas.microsoft.com/office/powerpoint/2010/main" val="3937984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Embedding images in the body of the email</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34</a:t>
            </a:fld>
            <a:endParaRPr lang="en-GB" dirty="0"/>
          </a:p>
        </p:txBody>
      </p:sp>
      <p:sp>
        <p:nvSpPr>
          <p:cNvPr id="13" name="Text Placeholder 4">
            <a:extLst>
              <a:ext uri="{FF2B5EF4-FFF2-40B4-BE49-F238E27FC236}">
                <a16:creationId xmlns:a16="http://schemas.microsoft.com/office/drawing/2014/main" id="{7DE9D078-4EA0-459A-BBF4-78C28831098F}"/>
              </a:ext>
            </a:extLst>
          </p:cNvPr>
          <p:cNvSpPr txBox="1">
            <a:spLocks/>
          </p:cNvSpPr>
          <p:nvPr/>
        </p:nvSpPr>
        <p:spPr>
          <a:xfrm>
            <a:off x="7080250" y="908623"/>
            <a:ext cx="4827899" cy="1527833"/>
          </a:xfrm>
          <a:prstGeom prst="rect">
            <a:avLst/>
          </a:prstGeom>
          <a:noFill/>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Images can be displayed in the body of the mail by referencing the attachment in the mail body. </a:t>
            </a:r>
          </a:p>
          <a:p>
            <a:pPr algn="ctr"/>
            <a:endParaRPr lang="en-US" sz="1100" dirty="0">
              <a:solidFill>
                <a:schemeClr val="tx1"/>
              </a:solidFill>
            </a:endParaRPr>
          </a:p>
          <a:p>
            <a:pPr algn="ctr"/>
            <a:r>
              <a:rPr lang="en-US" sz="1100" dirty="0">
                <a:solidFill>
                  <a:schemeClr val="tx1"/>
                </a:solidFill>
              </a:rPr>
              <a:t>Apparently, Outlook forbids an image to be picked up from Sharepoint/</a:t>
            </a:r>
            <a:r>
              <a:rPr lang="en-US" sz="1100" dirty="0" err="1">
                <a:solidFill>
                  <a:schemeClr val="tx1"/>
                </a:solidFill>
              </a:rPr>
              <a:t>Onedrive</a:t>
            </a:r>
            <a:r>
              <a:rPr lang="en-US" sz="1100" dirty="0">
                <a:solidFill>
                  <a:schemeClr val="tx1"/>
                </a:solidFill>
              </a:rPr>
              <a:t> for business and displayed directly in the body of the mail.</a:t>
            </a:r>
          </a:p>
          <a:p>
            <a:pPr algn="ctr"/>
            <a:endParaRPr lang="en-US" sz="1100" dirty="0">
              <a:solidFill>
                <a:schemeClr val="tx1"/>
              </a:solidFill>
            </a:endParaRPr>
          </a:p>
          <a:p>
            <a:pPr algn="ctr"/>
            <a:r>
              <a:rPr lang="en-US" sz="1100" dirty="0">
                <a:solidFill>
                  <a:schemeClr val="tx1"/>
                </a:solidFill>
              </a:rPr>
              <a:t>Hence, add it in the Logic App as an attachment of the mail and then reference it in the body of the mail. </a:t>
            </a:r>
          </a:p>
        </p:txBody>
      </p:sp>
      <p:sp>
        <p:nvSpPr>
          <p:cNvPr id="10" name="Text Placeholder 4">
            <a:extLst>
              <a:ext uri="{FF2B5EF4-FFF2-40B4-BE49-F238E27FC236}">
                <a16:creationId xmlns:a16="http://schemas.microsoft.com/office/drawing/2014/main" id="{516D477A-C517-4B3D-9C14-AAE1E3E0C481}"/>
              </a:ext>
            </a:extLst>
          </p:cNvPr>
          <p:cNvSpPr txBox="1">
            <a:spLocks/>
          </p:cNvSpPr>
          <p:nvPr/>
        </p:nvSpPr>
        <p:spPr>
          <a:xfrm>
            <a:off x="7018338" y="3021347"/>
            <a:ext cx="4827899" cy="726293"/>
          </a:xfrm>
          <a:prstGeom prst="rect">
            <a:avLst/>
          </a:prstGeom>
          <a:noFill/>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There is a separate limitation where Outlook may be configured to not display images in the body. Please go through this link, in case - </a:t>
            </a:r>
            <a:r>
              <a:rPr lang="en-US" sz="1100" dirty="0">
                <a:solidFill>
                  <a:schemeClr val="tx1">
                    <a:lumMod val="75000"/>
                    <a:lumOff val="25000"/>
                  </a:schemeClr>
                </a:solidFill>
                <a:hlinkClick r:id="rId2">
                  <a:extLst>
                    <a:ext uri="{A12FA001-AC4F-418D-AE19-62706E023703}">
                      <ahyp:hlinkClr xmlns:ahyp="http://schemas.microsoft.com/office/drawing/2018/hyperlinkcolor" val="tx"/>
                    </a:ext>
                  </a:extLst>
                </a:hlinkClick>
              </a:rPr>
              <a:t>https://support.microsoft.com/en-in/help/2779191/inline-images-may-display-as-a-red-x-in-outlook</a:t>
            </a:r>
            <a:r>
              <a:rPr lang="en-US" sz="1100" dirty="0">
                <a:solidFill>
                  <a:schemeClr val="tx1">
                    <a:lumMod val="75000"/>
                    <a:lumOff val="25000"/>
                  </a:schemeClr>
                </a:solidFill>
              </a:rPr>
              <a:t> </a:t>
            </a:r>
          </a:p>
        </p:txBody>
      </p:sp>
      <p:sp>
        <p:nvSpPr>
          <p:cNvPr id="8" name="Text Placeholder 4">
            <a:extLst>
              <a:ext uri="{FF2B5EF4-FFF2-40B4-BE49-F238E27FC236}">
                <a16:creationId xmlns:a16="http://schemas.microsoft.com/office/drawing/2014/main" id="{C2B0A33D-0C47-4EC2-8F1E-B2E9A640D422}"/>
              </a:ext>
            </a:extLst>
          </p:cNvPr>
          <p:cNvSpPr txBox="1">
            <a:spLocks/>
          </p:cNvSpPr>
          <p:nvPr/>
        </p:nvSpPr>
        <p:spPr>
          <a:xfrm>
            <a:off x="6956114" y="4798683"/>
            <a:ext cx="4827899" cy="1527833"/>
          </a:xfrm>
          <a:prstGeom prst="rect">
            <a:avLst/>
          </a:prstGeom>
          <a:noFill/>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err="1">
                <a:solidFill>
                  <a:schemeClr val="tx1"/>
                </a:solidFill>
              </a:rPr>
              <a:t>Usecase</a:t>
            </a:r>
            <a:r>
              <a:rPr lang="en-US" sz="1100" dirty="0">
                <a:solidFill>
                  <a:schemeClr val="tx1"/>
                </a:solidFill>
              </a:rPr>
              <a:t>: Lets say that a </a:t>
            </a:r>
            <a:r>
              <a:rPr lang="en-US" sz="1100" dirty="0" err="1">
                <a:solidFill>
                  <a:schemeClr val="tx1"/>
                </a:solidFill>
              </a:rPr>
              <a:t>databricks</a:t>
            </a:r>
            <a:r>
              <a:rPr lang="en-US" sz="1100" dirty="0">
                <a:solidFill>
                  <a:schemeClr val="tx1"/>
                </a:solidFill>
              </a:rPr>
              <a:t> notebook renders KPI graphs for 10 users at an user level. The images are stored in a blob location. Then, A logic app can dynamically pick up the images from the blob location and attach it to the mail. Then, the graphs can be displayed in the email body itself. </a:t>
            </a:r>
          </a:p>
          <a:p>
            <a:pPr algn="ctr"/>
            <a:endParaRPr lang="en-US" sz="1100" dirty="0">
              <a:solidFill>
                <a:schemeClr val="tx1"/>
              </a:solidFill>
            </a:endParaRPr>
          </a:p>
          <a:p>
            <a:pPr algn="ctr"/>
            <a:r>
              <a:rPr lang="en-US" sz="1100" dirty="0">
                <a:solidFill>
                  <a:schemeClr val="tx1"/>
                </a:solidFill>
              </a:rPr>
              <a:t>Hence, the alert email can contain dynamic visualizations and every email sent will be unique according to the user.</a:t>
            </a:r>
          </a:p>
        </p:txBody>
      </p:sp>
      <p:pic>
        <p:nvPicPr>
          <p:cNvPr id="6" name="Picture 5">
            <a:extLst>
              <a:ext uri="{FF2B5EF4-FFF2-40B4-BE49-F238E27FC236}">
                <a16:creationId xmlns:a16="http://schemas.microsoft.com/office/drawing/2014/main" id="{25EAB659-3576-4915-9C00-9B62967D3B9B}"/>
              </a:ext>
            </a:extLst>
          </p:cNvPr>
          <p:cNvPicPr>
            <a:picLocks noChangeAspect="1"/>
          </p:cNvPicPr>
          <p:nvPr/>
        </p:nvPicPr>
        <p:blipFill>
          <a:blip r:embed="rId3"/>
          <a:stretch>
            <a:fillRect/>
          </a:stretch>
        </p:blipFill>
        <p:spPr>
          <a:xfrm>
            <a:off x="407987" y="1601493"/>
            <a:ext cx="3316520" cy="3737231"/>
          </a:xfrm>
          <a:prstGeom prst="rect">
            <a:avLst/>
          </a:prstGeom>
        </p:spPr>
      </p:pic>
      <p:pic>
        <p:nvPicPr>
          <p:cNvPr id="7" name="Picture 6">
            <a:extLst>
              <a:ext uri="{FF2B5EF4-FFF2-40B4-BE49-F238E27FC236}">
                <a16:creationId xmlns:a16="http://schemas.microsoft.com/office/drawing/2014/main" id="{4FE2EC39-8C0F-4D1F-99F4-FAD79F8C3990}"/>
              </a:ext>
            </a:extLst>
          </p:cNvPr>
          <p:cNvPicPr>
            <a:picLocks noChangeAspect="1"/>
          </p:cNvPicPr>
          <p:nvPr/>
        </p:nvPicPr>
        <p:blipFill>
          <a:blip r:embed="rId4"/>
          <a:stretch>
            <a:fillRect/>
          </a:stretch>
        </p:blipFill>
        <p:spPr>
          <a:xfrm>
            <a:off x="3884751" y="2673931"/>
            <a:ext cx="2911118" cy="2664793"/>
          </a:xfrm>
          <a:prstGeom prst="rect">
            <a:avLst/>
          </a:prstGeom>
        </p:spPr>
      </p:pic>
      <p:pic>
        <p:nvPicPr>
          <p:cNvPr id="9" name="Picture 8">
            <a:extLst>
              <a:ext uri="{FF2B5EF4-FFF2-40B4-BE49-F238E27FC236}">
                <a16:creationId xmlns:a16="http://schemas.microsoft.com/office/drawing/2014/main" id="{72FB2004-B07E-4CE2-94A8-DC289BDD4207}"/>
              </a:ext>
            </a:extLst>
          </p:cNvPr>
          <p:cNvPicPr>
            <a:picLocks noChangeAspect="1"/>
          </p:cNvPicPr>
          <p:nvPr/>
        </p:nvPicPr>
        <p:blipFill>
          <a:blip r:embed="rId5"/>
          <a:stretch>
            <a:fillRect/>
          </a:stretch>
        </p:blipFill>
        <p:spPr>
          <a:xfrm>
            <a:off x="3873174" y="1630529"/>
            <a:ext cx="2983765" cy="834963"/>
          </a:xfrm>
          <a:prstGeom prst="rect">
            <a:avLst/>
          </a:prstGeom>
        </p:spPr>
      </p:pic>
    </p:spTree>
    <p:extLst>
      <p:ext uri="{BB962C8B-B14F-4D97-AF65-F5344CB8AC3E}">
        <p14:creationId xmlns:p14="http://schemas.microsoft.com/office/powerpoint/2010/main" val="1866991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95401" y="1643271"/>
            <a:ext cx="6127393" cy="3614530"/>
          </a:xfrm>
        </p:spPr>
        <p:txBody>
          <a:bodyPr/>
          <a:lstStyle/>
          <a:p>
            <a:r>
              <a:rPr lang="en-GB" sz="4800" dirty="0">
                <a:solidFill>
                  <a:srgbClr val="990D67"/>
                </a:solidFill>
              </a:rPr>
              <a:t>5.</a:t>
            </a:r>
            <a:br>
              <a:rPr lang="en-GB" sz="4800" dirty="0">
                <a:solidFill>
                  <a:srgbClr val="990D67"/>
                </a:solidFill>
              </a:rPr>
            </a:br>
            <a:r>
              <a:rPr lang="en-GB" sz="4800" dirty="0">
                <a:solidFill>
                  <a:srgbClr val="990D67"/>
                </a:solidFill>
              </a:rPr>
              <a:t>Automating the trigger for a flow</a:t>
            </a:r>
            <a:br>
              <a:rPr lang="en-GB" dirty="0">
                <a:solidFill>
                  <a:srgbClr val="990D67"/>
                </a:solidFill>
              </a:rPr>
            </a:br>
            <a:r>
              <a:rPr lang="en-GB" sz="2400" dirty="0">
                <a:solidFill>
                  <a:schemeClr val="tx1">
                    <a:lumMod val="75000"/>
                    <a:lumOff val="25000"/>
                  </a:schemeClr>
                </a:solidFill>
              </a:rPr>
              <a:t>Logic App</a:t>
            </a:r>
          </a:p>
        </p:txBody>
      </p:sp>
      <p:sp>
        <p:nvSpPr>
          <p:cNvPr id="5" name="Date Placeholder 4">
            <a:extLst>
              <a:ext uri="{FF2B5EF4-FFF2-40B4-BE49-F238E27FC236}">
                <a16:creationId xmlns:a16="http://schemas.microsoft.com/office/drawing/2014/main" id="{3555CF2F-0E3B-4162-9E9F-FC26888A83EE}"/>
              </a:ext>
            </a:extLst>
          </p:cNvPr>
          <p:cNvSpPr>
            <a:spLocks noGrp="1"/>
          </p:cNvSpPr>
          <p:nvPr>
            <p:ph type="dt" sz="half" idx="10"/>
          </p:nvPr>
        </p:nvSpPr>
        <p:spPr>
          <a:xfrm>
            <a:off x="407988" y="5838942"/>
            <a:ext cx="4248000" cy="570793"/>
          </a:xfrm>
        </p:spPr>
        <p:txBody>
          <a:bodyPr/>
          <a:lstStyle/>
          <a:p>
            <a:fld id="{85BC6806-8661-4F60-8869-9AC7C9589EF4}" type="datetime3">
              <a:rPr lang="en-US" sz="3000" b="1" smtClean="0">
                <a:solidFill>
                  <a:srgbClr val="009EEB"/>
                </a:solidFill>
              </a:rPr>
              <a:t>17 July 2019</a:t>
            </a:fld>
            <a:endParaRPr lang="en-US" sz="3000" b="1" dirty="0">
              <a:solidFill>
                <a:srgbClr val="009EEB"/>
              </a:solidFill>
            </a:endParaRPr>
          </a:p>
        </p:txBody>
      </p:sp>
    </p:spTree>
    <p:extLst>
      <p:ext uri="{BB962C8B-B14F-4D97-AF65-F5344CB8AC3E}">
        <p14:creationId xmlns:p14="http://schemas.microsoft.com/office/powerpoint/2010/main" val="3530061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rgbClr val="0000A0"/>
                </a:solidFill>
              </a:rPr>
              <a:t>Tools</a:t>
            </a:r>
            <a:br>
              <a:rPr lang="en-GB" dirty="0">
                <a:solidFill>
                  <a:srgbClr val="0000A0"/>
                </a:solidFill>
              </a:rPr>
            </a:br>
            <a:r>
              <a:rPr lang="en-GB" dirty="0">
                <a:solidFill>
                  <a:schemeClr val="bg1">
                    <a:lumMod val="65000"/>
                  </a:schemeClr>
                </a:solidFill>
              </a:rPr>
              <a:t>Data Flow</a:t>
            </a:r>
            <a:br>
              <a:rPr lang="en-GB" dirty="0">
                <a:solidFill>
                  <a:schemeClr val="bg1">
                    <a:lumMod val="65000"/>
                  </a:schemeClr>
                </a:solidFill>
              </a:rPr>
            </a:br>
            <a:r>
              <a:rPr lang="en-GB" dirty="0">
                <a:solidFill>
                  <a:schemeClr val="bg1">
                    <a:lumMod val="65000"/>
                  </a:schemeClr>
                </a:solidFill>
              </a:rPr>
              <a:t>Screenshots</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36</a:t>
            </a:fld>
            <a:endParaRPr lang="en-GB" dirty="0"/>
          </a:p>
        </p:txBody>
      </p:sp>
    </p:spTree>
    <p:extLst>
      <p:ext uri="{BB962C8B-B14F-4D97-AF65-F5344CB8AC3E}">
        <p14:creationId xmlns:p14="http://schemas.microsoft.com/office/powerpoint/2010/main" val="1989975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bg1"/>
                </a:solidFill>
              </a:rPr>
              <a:t>PowerApps + Logic App enables the user to pass context-aware data to trigger a series of dependent actions</a:t>
            </a:r>
            <a:endParaRPr lang="en-GB" dirty="0">
              <a:solidFill>
                <a:schemeClr val="bg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37</a:t>
            </a:fld>
            <a:endParaRPr lang="en-GB" dirty="0"/>
          </a:p>
        </p:txBody>
      </p:sp>
      <p:pic>
        <p:nvPicPr>
          <p:cNvPr id="1030" name="Picture 6" descr="Image result for logic apps logo">
            <a:extLst>
              <a:ext uri="{FF2B5EF4-FFF2-40B4-BE49-F238E27FC236}">
                <a16:creationId xmlns:a16="http://schemas.microsoft.com/office/drawing/2014/main" id="{4428FC5B-5E74-40A3-8DE3-2D8BFD72B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002" y="1674480"/>
            <a:ext cx="2380102" cy="135140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a:extLst>
              <a:ext uri="{FF2B5EF4-FFF2-40B4-BE49-F238E27FC236}">
                <a16:creationId xmlns:a16="http://schemas.microsoft.com/office/drawing/2014/main" id="{4B9184FE-ADCD-4ECB-9B2B-49691BC7A757}"/>
              </a:ext>
            </a:extLst>
          </p:cNvPr>
          <p:cNvSpPr txBox="1">
            <a:spLocks/>
          </p:cNvSpPr>
          <p:nvPr/>
        </p:nvSpPr>
        <p:spPr>
          <a:xfrm>
            <a:off x="7180373" y="3435678"/>
            <a:ext cx="4337360" cy="263726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600" dirty="0">
                <a:solidFill>
                  <a:schemeClr val="bg1"/>
                </a:solidFill>
              </a:rPr>
              <a:t>Azure Logic Apps is a cloud service that helps you schedule, automate, and orchestrate tasks, business processes, and workflows when you need to integrate apps, data, systems, and services across enterprises or organizations. Logic Apps simplifies how you design and build scalable solutions</a:t>
            </a:r>
            <a:endParaRPr lang="en-GB" sz="1600" dirty="0">
              <a:solidFill>
                <a:schemeClr val="bg1"/>
              </a:solidFill>
            </a:endParaRPr>
          </a:p>
        </p:txBody>
      </p:sp>
      <p:sp>
        <p:nvSpPr>
          <p:cNvPr id="7" name="Text Placeholder 4">
            <a:extLst>
              <a:ext uri="{FF2B5EF4-FFF2-40B4-BE49-F238E27FC236}">
                <a16:creationId xmlns:a16="http://schemas.microsoft.com/office/drawing/2014/main" id="{0C5196B6-FDEE-4160-8EF6-471BFC3001EC}"/>
              </a:ext>
            </a:extLst>
          </p:cNvPr>
          <p:cNvSpPr txBox="1">
            <a:spLocks/>
          </p:cNvSpPr>
          <p:nvPr/>
        </p:nvSpPr>
        <p:spPr>
          <a:xfrm>
            <a:off x="439104" y="3420405"/>
            <a:ext cx="4337360" cy="263726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600" dirty="0">
                <a:solidFill>
                  <a:schemeClr val="bg1"/>
                </a:solidFill>
              </a:rPr>
              <a:t>Microsoft SQL Server is a relational database management system developed by Microsoft. As a database server, it is a software product with the primary function of storing and retrieving data as requested by other software applications—which may run either on the same computer or on another computer across a network</a:t>
            </a:r>
            <a:endParaRPr lang="en-GB" sz="1600" dirty="0">
              <a:solidFill>
                <a:schemeClr val="bg1"/>
              </a:solidFill>
            </a:endParaRPr>
          </a:p>
        </p:txBody>
      </p:sp>
      <p:cxnSp>
        <p:nvCxnSpPr>
          <p:cNvPr id="8" name="Straight Connector 7">
            <a:extLst>
              <a:ext uri="{FF2B5EF4-FFF2-40B4-BE49-F238E27FC236}">
                <a16:creationId xmlns:a16="http://schemas.microsoft.com/office/drawing/2014/main" id="{CA208796-D09F-4E2A-B12E-52E972BB4D36}"/>
              </a:ext>
            </a:extLst>
          </p:cNvPr>
          <p:cNvCxnSpPr/>
          <p:nvPr/>
        </p:nvCxnSpPr>
        <p:spPr>
          <a:xfrm>
            <a:off x="6096000" y="1293813"/>
            <a:ext cx="0" cy="4597400"/>
          </a:xfrm>
          <a:prstGeom prst="line">
            <a:avLst/>
          </a:prstGeom>
          <a:ln w="31750">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1026" name="Picture 2" descr="Related image">
            <a:extLst>
              <a:ext uri="{FF2B5EF4-FFF2-40B4-BE49-F238E27FC236}">
                <a16:creationId xmlns:a16="http://schemas.microsoft.com/office/drawing/2014/main" id="{2021A23E-CB33-4ACA-9980-522A888BC4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3291" y="1481031"/>
            <a:ext cx="1707755" cy="1707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088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rgbClr val="0000A0"/>
                </a:solidFill>
              </a:rPr>
              <a:t>Data Flow</a:t>
            </a:r>
            <a:br>
              <a:rPr lang="en-GB" dirty="0">
                <a:solidFill>
                  <a:srgbClr val="0000A0"/>
                </a:solidFill>
              </a:rPr>
            </a:br>
            <a:r>
              <a:rPr lang="en-GB" dirty="0">
                <a:solidFill>
                  <a:schemeClr val="bg1">
                    <a:lumMod val="65000"/>
                  </a:schemeClr>
                </a:solidFill>
              </a:rPr>
              <a:t>Screenshots</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38</a:t>
            </a:fld>
            <a:endParaRPr lang="en-GB" dirty="0"/>
          </a:p>
        </p:txBody>
      </p:sp>
    </p:spTree>
    <p:extLst>
      <p:ext uri="{BB962C8B-B14F-4D97-AF65-F5344CB8AC3E}">
        <p14:creationId xmlns:p14="http://schemas.microsoft.com/office/powerpoint/2010/main" val="743742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A Logic App can be triggered as soon as there is a modification in a SQL table</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39</a:t>
            </a:fld>
            <a:endParaRPr lang="en-GB" dirty="0"/>
          </a:p>
        </p:txBody>
      </p:sp>
      <p:sp>
        <p:nvSpPr>
          <p:cNvPr id="3" name="Rectangle: Rounded Corners 2">
            <a:extLst>
              <a:ext uri="{FF2B5EF4-FFF2-40B4-BE49-F238E27FC236}">
                <a16:creationId xmlns:a16="http://schemas.microsoft.com/office/drawing/2014/main" id="{0BD4764C-AC5F-4361-B1C2-69D521502461}"/>
              </a:ext>
            </a:extLst>
          </p:cNvPr>
          <p:cNvSpPr/>
          <p:nvPr/>
        </p:nvSpPr>
        <p:spPr>
          <a:xfrm>
            <a:off x="909312" y="2019008"/>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sp>
        <p:nvSpPr>
          <p:cNvPr id="16" name="Text Placeholder 4">
            <a:extLst>
              <a:ext uri="{FF2B5EF4-FFF2-40B4-BE49-F238E27FC236}">
                <a16:creationId xmlns:a16="http://schemas.microsoft.com/office/drawing/2014/main" id="{A2C62377-1017-41B6-AEFB-9486D8D3039C}"/>
              </a:ext>
            </a:extLst>
          </p:cNvPr>
          <p:cNvSpPr txBox="1">
            <a:spLocks/>
          </p:cNvSpPr>
          <p:nvPr/>
        </p:nvSpPr>
        <p:spPr>
          <a:xfrm>
            <a:off x="631415" y="3807578"/>
            <a:ext cx="1997973" cy="2391610"/>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Azure Data Factory Pipeline caries out an end-to-end workflow. For example, a pipeline is automatically triggered when the Max(Date Column)=Today() i.e. whenever the data for today is available, the pipeline is triggered and it refreshes the dataset</a:t>
            </a:r>
            <a:endParaRPr lang="en-GB" sz="1100" dirty="0"/>
          </a:p>
        </p:txBody>
      </p:sp>
      <p:cxnSp>
        <p:nvCxnSpPr>
          <p:cNvPr id="11" name="Straight Arrow Connector 10">
            <a:extLst>
              <a:ext uri="{FF2B5EF4-FFF2-40B4-BE49-F238E27FC236}">
                <a16:creationId xmlns:a16="http://schemas.microsoft.com/office/drawing/2014/main" id="{F82F0DBB-9E56-49B4-AA70-255E229C77F8}"/>
              </a:ext>
            </a:extLst>
          </p:cNvPr>
          <p:cNvCxnSpPr>
            <a:stCxn id="3" idx="3"/>
          </p:cNvCxnSpPr>
          <p:nvPr/>
        </p:nvCxnSpPr>
        <p:spPr>
          <a:xfrm flipV="1">
            <a:off x="2815899" y="2851771"/>
            <a:ext cx="7723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134D4129-E46A-4AB3-AC6F-70A1F86FBA9F}"/>
              </a:ext>
            </a:extLst>
          </p:cNvPr>
          <p:cNvSpPr txBox="1">
            <a:spLocks/>
          </p:cNvSpPr>
          <p:nvPr/>
        </p:nvSpPr>
        <p:spPr>
          <a:xfrm>
            <a:off x="3547073" y="3807579"/>
            <a:ext cx="1997973" cy="224753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We want to trigger a Logic App as soon as this pipeline run finishes and the latest data is available in the SQL tables. Lets relate this to the previous example in which there is a SQL table at an user level and contains various KPIs. The KPIs update weekly via a pipeline run. Hence, we want to send out an dynamic automated mail which picks up content from the SQL table</a:t>
            </a:r>
          </a:p>
        </p:txBody>
      </p:sp>
      <p:sp>
        <p:nvSpPr>
          <p:cNvPr id="19" name="Rectangle: Rounded Corners 18">
            <a:extLst>
              <a:ext uri="{FF2B5EF4-FFF2-40B4-BE49-F238E27FC236}">
                <a16:creationId xmlns:a16="http://schemas.microsoft.com/office/drawing/2014/main" id="{CC4CED9F-32D0-437F-A8C9-3AA741062B68}"/>
              </a:ext>
            </a:extLst>
          </p:cNvPr>
          <p:cNvSpPr/>
          <p:nvPr/>
        </p:nvSpPr>
        <p:spPr>
          <a:xfrm>
            <a:off x="3592767" y="2019007"/>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cxnSp>
        <p:nvCxnSpPr>
          <p:cNvPr id="23" name="Straight Arrow Connector 22">
            <a:extLst>
              <a:ext uri="{FF2B5EF4-FFF2-40B4-BE49-F238E27FC236}">
                <a16:creationId xmlns:a16="http://schemas.microsoft.com/office/drawing/2014/main" id="{94009BCD-1559-48F8-BEC1-2E74544D4583}"/>
              </a:ext>
            </a:extLst>
          </p:cNvPr>
          <p:cNvCxnSpPr>
            <a:cxnSpLocks/>
            <a:stCxn id="19" idx="3"/>
            <a:endCxn id="26" idx="1"/>
          </p:cNvCxnSpPr>
          <p:nvPr/>
        </p:nvCxnSpPr>
        <p:spPr>
          <a:xfrm flipV="1">
            <a:off x="5499354" y="2851770"/>
            <a:ext cx="8270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6F158AA1-5440-47A1-9086-DD669DEC6340}"/>
              </a:ext>
            </a:extLst>
          </p:cNvPr>
          <p:cNvSpPr txBox="1">
            <a:spLocks/>
          </p:cNvSpPr>
          <p:nvPr/>
        </p:nvSpPr>
        <p:spPr>
          <a:xfrm>
            <a:off x="6280711" y="3807579"/>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To achieve this, the last block of the pipeline writes the latest timestamp in a SQL table whenever the pipeline finishes running. </a:t>
            </a:r>
          </a:p>
        </p:txBody>
      </p:sp>
      <p:sp>
        <p:nvSpPr>
          <p:cNvPr id="26" name="Rectangle: Rounded Corners 25">
            <a:extLst>
              <a:ext uri="{FF2B5EF4-FFF2-40B4-BE49-F238E27FC236}">
                <a16:creationId xmlns:a16="http://schemas.microsoft.com/office/drawing/2014/main" id="{8A8AC1B8-34FF-48E7-8583-C4953F3CD3A1}"/>
              </a:ext>
            </a:extLst>
          </p:cNvPr>
          <p:cNvSpPr/>
          <p:nvPr/>
        </p:nvSpPr>
        <p:spPr>
          <a:xfrm>
            <a:off x="6326405" y="2019006"/>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pic>
        <p:nvPicPr>
          <p:cNvPr id="31" name="Picture 6" descr="Image result for logic apps logo">
            <a:extLst>
              <a:ext uri="{FF2B5EF4-FFF2-40B4-BE49-F238E27FC236}">
                <a16:creationId xmlns:a16="http://schemas.microsoft.com/office/drawing/2014/main" id="{34D76D2B-5DDE-47D8-BE0B-0FD2701558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7444" y="2344985"/>
            <a:ext cx="1594009" cy="905065"/>
          </a:xfrm>
          <a:prstGeom prst="rect">
            <a:avLst/>
          </a:prstGeom>
          <a:noFill/>
          <a:extLst>
            <a:ext uri="{909E8E84-426E-40DD-AFC4-6F175D3DCCD1}">
              <a14:hiddenFill xmlns:a14="http://schemas.microsoft.com/office/drawing/2010/main">
                <a:solidFill>
                  <a:srgbClr val="FFFFFF"/>
                </a:solidFill>
              </a14:hiddenFill>
            </a:ext>
          </a:extLst>
        </p:spPr>
      </p:pic>
      <p:sp>
        <p:nvSpPr>
          <p:cNvPr id="32" name="Text Placeholder 4">
            <a:extLst>
              <a:ext uri="{FF2B5EF4-FFF2-40B4-BE49-F238E27FC236}">
                <a16:creationId xmlns:a16="http://schemas.microsoft.com/office/drawing/2014/main" id="{AFD82F3E-DEBC-4F8D-8737-3527EB8A34B2}"/>
              </a:ext>
            </a:extLst>
          </p:cNvPr>
          <p:cNvSpPr txBox="1">
            <a:spLocks/>
          </p:cNvSpPr>
          <p:nvPr/>
        </p:nvSpPr>
        <p:spPr>
          <a:xfrm>
            <a:off x="3547073" y="6377482"/>
            <a:ext cx="5699415" cy="551078"/>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 The trigger can be modified to start the Logic App. Thereafter, the combination of actions can be anything. The possibilities are endless!</a:t>
            </a:r>
          </a:p>
        </p:txBody>
      </p:sp>
      <p:cxnSp>
        <p:nvCxnSpPr>
          <p:cNvPr id="33" name="Straight Arrow Connector 32">
            <a:extLst>
              <a:ext uri="{FF2B5EF4-FFF2-40B4-BE49-F238E27FC236}">
                <a16:creationId xmlns:a16="http://schemas.microsoft.com/office/drawing/2014/main" id="{B46E3467-A2C7-4157-BDE2-C1C798CC2859}"/>
              </a:ext>
            </a:extLst>
          </p:cNvPr>
          <p:cNvCxnSpPr>
            <a:cxnSpLocks/>
            <a:stCxn id="26" idx="3"/>
            <a:endCxn id="35" idx="1"/>
          </p:cNvCxnSpPr>
          <p:nvPr/>
        </p:nvCxnSpPr>
        <p:spPr>
          <a:xfrm>
            <a:off x="8232992" y="2851770"/>
            <a:ext cx="85504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 Placeholder 4">
            <a:extLst>
              <a:ext uri="{FF2B5EF4-FFF2-40B4-BE49-F238E27FC236}">
                <a16:creationId xmlns:a16="http://schemas.microsoft.com/office/drawing/2014/main" id="{28CE9C31-8425-4129-97E3-0B0532B0CD3B}"/>
              </a:ext>
            </a:extLst>
          </p:cNvPr>
          <p:cNvSpPr txBox="1">
            <a:spLocks/>
          </p:cNvSpPr>
          <p:nvPr/>
        </p:nvSpPr>
        <p:spPr>
          <a:xfrm>
            <a:off x="8996649" y="3720629"/>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Logic App is configured in a way that it is triggered as soon as the SQL table in question is modified.</a:t>
            </a:r>
          </a:p>
        </p:txBody>
      </p:sp>
      <p:sp>
        <p:nvSpPr>
          <p:cNvPr id="35" name="Rectangle: Rounded Corners 34">
            <a:extLst>
              <a:ext uri="{FF2B5EF4-FFF2-40B4-BE49-F238E27FC236}">
                <a16:creationId xmlns:a16="http://schemas.microsoft.com/office/drawing/2014/main" id="{260B3E4F-9A78-469F-9925-C0A15D719348}"/>
              </a:ext>
            </a:extLst>
          </p:cNvPr>
          <p:cNvSpPr/>
          <p:nvPr/>
        </p:nvSpPr>
        <p:spPr>
          <a:xfrm>
            <a:off x="9088035" y="2019008"/>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pic>
        <p:nvPicPr>
          <p:cNvPr id="5" name="Picture 4">
            <a:extLst>
              <a:ext uri="{FF2B5EF4-FFF2-40B4-BE49-F238E27FC236}">
                <a16:creationId xmlns:a16="http://schemas.microsoft.com/office/drawing/2014/main" id="{A8BA040D-4488-4DB1-A32C-1DA75162653B}"/>
              </a:ext>
            </a:extLst>
          </p:cNvPr>
          <p:cNvPicPr>
            <a:picLocks noChangeAspect="1"/>
          </p:cNvPicPr>
          <p:nvPr/>
        </p:nvPicPr>
        <p:blipFill>
          <a:blip r:embed="rId3"/>
          <a:stretch>
            <a:fillRect/>
          </a:stretch>
        </p:blipFill>
        <p:spPr>
          <a:xfrm>
            <a:off x="1115265" y="2127872"/>
            <a:ext cx="1495425" cy="1447800"/>
          </a:xfrm>
          <a:prstGeom prst="rect">
            <a:avLst/>
          </a:prstGeom>
        </p:spPr>
      </p:pic>
      <p:pic>
        <p:nvPicPr>
          <p:cNvPr id="7" name="Picture 6">
            <a:extLst>
              <a:ext uri="{FF2B5EF4-FFF2-40B4-BE49-F238E27FC236}">
                <a16:creationId xmlns:a16="http://schemas.microsoft.com/office/drawing/2014/main" id="{75B32C2F-FB69-4CD8-94F1-0AD8785E05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6924" y="2140207"/>
            <a:ext cx="1320705" cy="1320705"/>
          </a:xfrm>
          <a:prstGeom prst="rect">
            <a:avLst/>
          </a:prstGeom>
        </p:spPr>
      </p:pic>
      <p:pic>
        <p:nvPicPr>
          <p:cNvPr id="27" name="Picture 2" descr="Related image">
            <a:extLst>
              <a:ext uri="{FF2B5EF4-FFF2-40B4-BE49-F238E27FC236}">
                <a16:creationId xmlns:a16="http://schemas.microsoft.com/office/drawing/2014/main" id="{26208E85-FC9C-4327-AA7D-F09859D131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46956" y="2220249"/>
            <a:ext cx="1263045" cy="1263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13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bg1"/>
                </a:solidFill>
              </a:rPr>
              <a:t>Logic App enables the user to pick up context-aware data and  trigger a series of dependent actions</a:t>
            </a:r>
            <a:endParaRPr lang="en-GB" dirty="0">
              <a:solidFill>
                <a:schemeClr val="bg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4</a:t>
            </a:fld>
            <a:endParaRPr lang="en-GB" dirty="0"/>
          </a:p>
        </p:txBody>
      </p:sp>
      <p:pic>
        <p:nvPicPr>
          <p:cNvPr id="1030" name="Picture 6" descr="Image result for logic apps logo">
            <a:extLst>
              <a:ext uri="{FF2B5EF4-FFF2-40B4-BE49-F238E27FC236}">
                <a16:creationId xmlns:a16="http://schemas.microsoft.com/office/drawing/2014/main" id="{4428FC5B-5E74-40A3-8DE3-2D8BFD72B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949" y="1698685"/>
            <a:ext cx="2380102" cy="135140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a:extLst>
              <a:ext uri="{FF2B5EF4-FFF2-40B4-BE49-F238E27FC236}">
                <a16:creationId xmlns:a16="http://schemas.microsoft.com/office/drawing/2014/main" id="{4B9184FE-ADCD-4ECB-9B2B-49691BC7A757}"/>
              </a:ext>
            </a:extLst>
          </p:cNvPr>
          <p:cNvSpPr txBox="1">
            <a:spLocks/>
          </p:cNvSpPr>
          <p:nvPr/>
        </p:nvSpPr>
        <p:spPr>
          <a:xfrm>
            <a:off x="3927320" y="3459883"/>
            <a:ext cx="4337360" cy="263726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600" dirty="0">
                <a:solidFill>
                  <a:schemeClr val="bg1"/>
                </a:solidFill>
              </a:rPr>
              <a:t>Azure Logic Apps is a cloud service that helps you schedule, automate, and orchestrate tasks, business processes, and workflows when you need to integrate apps, data, systems, and services across enterprises or organizations. Logic Apps simplifies how you design and build scalable solutions</a:t>
            </a:r>
            <a:endParaRPr lang="en-GB" sz="1600" dirty="0">
              <a:solidFill>
                <a:schemeClr val="bg1"/>
              </a:solidFill>
            </a:endParaRPr>
          </a:p>
        </p:txBody>
      </p:sp>
    </p:spTree>
    <p:extLst>
      <p:ext uri="{BB962C8B-B14F-4D97-AF65-F5344CB8AC3E}">
        <p14:creationId xmlns:p14="http://schemas.microsoft.com/office/powerpoint/2010/main" val="50033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chemeClr val="bg1">
                    <a:lumMod val="65000"/>
                  </a:schemeClr>
                </a:solidFill>
              </a:rPr>
              <a:t>Data Flow</a:t>
            </a:r>
            <a:br>
              <a:rPr lang="en-GB" dirty="0">
                <a:solidFill>
                  <a:srgbClr val="0000A0"/>
                </a:solidFill>
              </a:rPr>
            </a:br>
            <a:r>
              <a:rPr lang="en-GB" dirty="0">
                <a:solidFill>
                  <a:srgbClr val="0000A0"/>
                </a:solidFill>
              </a:rPr>
              <a:t>Logic App</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40</a:t>
            </a:fld>
            <a:endParaRPr lang="en-GB" dirty="0"/>
          </a:p>
        </p:txBody>
      </p:sp>
    </p:spTree>
    <p:extLst>
      <p:ext uri="{BB962C8B-B14F-4D97-AF65-F5344CB8AC3E}">
        <p14:creationId xmlns:p14="http://schemas.microsoft.com/office/powerpoint/2010/main" val="2076622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Changes in special tables in SQL can trigger </a:t>
            </a:r>
            <a:r>
              <a:rPr lang="en-US" dirty="0" err="1">
                <a:solidFill>
                  <a:schemeClr val="tx1"/>
                </a:solidFill>
              </a:rPr>
              <a:t>LogicApps</a:t>
            </a:r>
            <a:r>
              <a:rPr lang="en-US" dirty="0">
                <a:solidFill>
                  <a:schemeClr val="tx1"/>
                </a:solidFill>
              </a:rPr>
              <a:t> </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41</a:t>
            </a:fld>
            <a:endParaRPr lang="en-GB" dirty="0"/>
          </a:p>
        </p:txBody>
      </p:sp>
      <p:sp>
        <p:nvSpPr>
          <p:cNvPr id="13" name="Text Placeholder 4">
            <a:extLst>
              <a:ext uri="{FF2B5EF4-FFF2-40B4-BE49-F238E27FC236}">
                <a16:creationId xmlns:a16="http://schemas.microsoft.com/office/drawing/2014/main" id="{7DE9D078-4EA0-459A-BBF4-78C28831098F}"/>
              </a:ext>
            </a:extLst>
          </p:cNvPr>
          <p:cNvSpPr txBox="1">
            <a:spLocks/>
          </p:cNvSpPr>
          <p:nvPr/>
        </p:nvSpPr>
        <p:spPr>
          <a:xfrm>
            <a:off x="6572732" y="1548233"/>
            <a:ext cx="4827899" cy="1048331"/>
          </a:xfrm>
          <a:prstGeom prst="rect">
            <a:avLst/>
          </a:prstGeom>
          <a:noFill/>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A SQL table is created which contains a single row. The column ‘Today’ is of the type ‘timestamp’. </a:t>
            </a:r>
            <a:r>
              <a:rPr lang="en-US" sz="1100" b="1" dirty="0">
                <a:solidFill>
                  <a:schemeClr val="tx1"/>
                </a:solidFill>
              </a:rPr>
              <a:t>This is a prerequisite for this.</a:t>
            </a:r>
          </a:p>
          <a:p>
            <a:pPr algn="ctr"/>
            <a:endParaRPr lang="en-US" sz="1100" b="1" dirty="0">
              <a:solidFill>
                <a:schemeClr val="tx1"/>
              </a:solidFill>
            </a:endParaRPr>
          </a:p>
          <a:p>
            <a:pPr algn="ctr"/>
            <a:r>
              <a:rPr lang="en-US" sz="1100" dirty="0">
                <a:solidFill>
                  <a:schemeClr val="tx1"/>
                </a:solidFill>
              </a:rPr>
              <a:t>The value of the timestamp keeps changing every time the pipeline runs, and in turn triggers the Logic App. </a:t>
            </a:r>
          </a:p>
        </p:txBody>
      </p:sp>
      <p:sp>
        <p:nvSpPr>
          <p:cNvPr id="11" name="Text Placeholder 4">
            <a:extLst>
              <a:ext uri="{FF2B5EF4-FFF2-40B4-BE49-F238E27FC236}">
                <a16:creationId xmlns:a16="http://schemas.microsoft.com/office/drawing/2014/main" id="{37D1C9DE-0B97-437C-8457-B2EC36E50BC9}"/>
              </a:ext>
            </a:extLst>
          </p:cNvPr>
          <p:cNvSpPr txBox="1">
            <a:spLocks/>
          </p:cNvSpPr>
          <p:nvPr/>
        </p:nvSpPr>
        <p:spPr>
          <a:xfrm>
            <a:off x="6572731" y="3637308"/>
            <a:ext cx="4827899" cy="2157877"/>
          </a:xfrm>
          <a:prstGeom prst="rect">
            <a:avLst/>
          </a:prstGeom>
          <a:noFill/>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Now coming to the Logic App, the trigger ‘When an item is modified’ from ‘SQL connectors’ is added. </a:t>
            </a:r>
          </a:p>
          <a:p>
            <a:pPr algn="ctr"/>
            <a:r>
              <a:rPr lang="en-US" sz="1100" dirty="0">
                <a:solidFill>
                  <a:schemeClr val="tx1"/>
                </a:solidFill>
              </a:rPr>
              <a:t>As a connection is made with the SQL database, all the tables which contain a timestamp column will show up in the dropdown. </a:t>
            </a:r>
            <a:r>
              <a:rPr lang="en-US" sz="1100" b="1" dirty="0">
                <a:solidFill>
                  <a:schemeClr val="tx1"/>
                </a:solidFill>
              </a:rPr>
              <a:t>If there is no timestamp column, the table will not show up in this connector. Hence, timestamp column is a prerequisite.</a:t>
            </a:r>
          </a:p>
          <a:p>
            <a:pPr algn="ctr"/>
            <a:endParaRPr lang="en-US" sz="1100" b="1" dirty="0">
              <a:solidFill>
                <a:schemeClr val="tx1"/>
              </a:solidFill>
            </a:endParaRPr>
          </a:p>
          <a:p>
            <a:pPr algn="ctr"/>
            <a:r>
              <a:rPr lang="en-US" sz="1100" dirty="0">
                <a:solidFill>
                  <a:schemeClr val="tx1"/>
                </a:solidFill>
              </a:rPr>
              <a:t>Now the actions can be set as per requirement. In the screenshot on the right side, the pipeline refreshes the SQL table daily. As soon as the data is refreshed, the pipeline updates the SQL table timestamp as the last step of the pipeline. As soon as the timestamp is changed, the Logic App is triggered and the Power BI dataset refreshes according to the latest data (as the connection is an import connection)</a:t>
            </a:r>
          </a:p>
        </p:txBody>
      </p:sp>
      <p:pic>
        <p:nvPicPr>
          <p:cNvPr id="3" name="Picture 2">
            <a:extLst>
              <a:ext uri="{FF2B5EF4-FFF2-40B4-BE49-F238E27FC236}">
                <a16:creationId xmlns:a16="http://schemas.microsoft.com/office/drawing/2014/main" id="{4D3426DE-5703-4B1A-8981-5CE7B4F72555}"/>
              </a:ext>
            </a:extLst>
          </p:cNvPr>
          <p:cNvPicPr>
            <a:picLocks noChangeAspect="1"/>
          </p:cNvPicPr>
          <p:nvPr/>
        </p:nvPicPr>
        <p:blipFill>
          <a:blip r:embed="rId2"/>
          <a:stretch>
            <a:fillRect/>
          </a:stretch>
        </p:blipFill>
        <p:spPr>
          <a:xfrm>
            <a:off x="489026" y="1572507"/>
            <a:ext cx="2716138" cy="801483"/>
          </a:xfrm>
          <a:prstGeom prst="rect">
            <a:avLst/>
          </a:prstGeom>
        </p:spPr>
      </p:pic>
      <p:pic>
        <p:nvPicPr>
          <p:cNvPr id="5" name="Picture 4">
            <a:extLst>
              <a:ext uri="{FF2B5EF4-FFF2-40B4-BE49-F238E27FC236}">
                <a16:creationId xmlns:a16="http://schemas.microsoft.com/office/drawing/2014/main" id="{A0B88184-C41B-4873-B47F-7336AD6A485D}"/>
              </a:ext>
            </a:extLst>
          </p:cNvPr>
          <p:cNvPicPr>
            <a:picLocks noChangeAspect="1"/>
          </p:cNvPicPr>
          <p:nvPr/>
        </p:nvPicPr>
        <p:blipFill>
          <a:blip r:embed="rId3"/>
          <a:stretch>
            <a:fillRect/>
          </a:stretch>
        </p:blipFill>
        <p:spPr>
          <a:xfrm>
            <a:off x="3369178" y="1572507"/>
            <a:ext cx="2619773" cy="801483"/>
          </a:xfrm>
          <a:prstGeom prst="rect">
            <a:avLst/>
          </a:prstGeom>
        </p:spPr>
      </p:pic>
      <p:pic>
        <p:nvPicPr>
          <p:cNvPr id="8" name="Picture 7">
            <a:extLst>
              <a:ext uri="{FF2B5EF4-FFF2-40B4-BE49-F238E27FC236}">
                <a16:creationId xmlns:a16="http://schemas.microsoft.com/office/drawing/2014/main" id="{75D0D954-FD32-4A03-9321-2A603DEAED94}"/>
              </a:ext>
            </a:extLst>
          </p:cNvPr>
          <p:cNvPicPr>
            <a:picLocks noChangeAspect="1"/>
          </p:cNvPicPr>
          <p:nvPr/>
        </p:nvPicPr>
        <p:blipFill>
          <a:blip r:embed="rId4"/>
          <a:stretch>
            <a:fillRect/>
          </a:stretch>
        </p:blipFill>
        <p:spPr>
          <a:xfrm>
            <a:off x="393121" y="3640037"/>
            <a:ext cx="5648670" cy="2117125"/>
          </a:xfrm>
          <a:prstGeom prst="rect">
            <a:avLst/>
          </a:prstGeom>
        </p:spPr>
      </p:pic>
    </p:spTree>
    <p:extLst>
      <p:ext uri="{BB962C8B-B14F-4D97-AF65-F5344CB8AC3E}">
        <p14:creationId xmlns:p14="http://schemas.microsoft.com/office/powerpoint/2010/main" val="3581314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95401" y="1643271"/>
            <a:ext cx="6127393" cy="3614530"/>
          </a:xfrm>
        </p:spPr>
        <p:txBody>
          <a:bodyPr/>
          <a:lstStyle/>
          <a:p>
            <a:r>
              <a:rPr lang="en-GB" sz="4800" dirty="0">
                <a:solidFill>
                  <a:srgbClr val="990D67"/>
                </a:solidFill>
              </a:rPr>
              <a:t>6.</a:t>
            </a:r>
            <a:br>
              <a:rPr lang="en-GB" sz="4800" dirty="0">
                <a:solidFill>
                  <a:srgbClr val="990D67"/>
                </a:solidFill>
              </a:rPr>
            </a:br>
            <a:r>
              <a:rPr lang="en-GB" sz="4800" dirty="0">
                <a:solidFill>
                  <a:srgbClr val="990D67"/>
                </a:solidFill>
              </a:rPr>
              <a:t>Power BI dataset refresh</a:t>
            </a:r>
            <a:br>
              <a:rPr lang="en-GB" dirty="0">
                <a:solidFill>
                  <a:srgbClr val="990D67"/>
                </a:solidFill>
              </a:rPr>
            </a:br>
            <a:r>
              <a:rPr lang="en-GB" sz="2400" dirty="0">
                <a:solidFill>
                  <a:schemeClr val="tx1">
                    <a:lumMod val="75000"/>
                    <a:lumOff val="25000"/>
                  </a:schemeClr>
                </a:solidFill>
              </a:rPr>
              <a:t>MS Flow Custom Connector</a:t>
            </a:r>
          </a:p>
        </p:txBody>
      </p:sp>
      <p:sp>
        <p:nvSpPr>
          <p:cNvPr id="5" name="Date Placeholder 4">
            <a:extLst>
              <a:ext uri="{FF2B5EF4-FFF2-40B4-BE49-F238E27FC236}">
                <a16:creationId xmlns:a16="http://schemas.microsoft.com/office/drawing/2014/main" id="{3555CF2F-0E3B-4162-9E9F-FC26888A83EE}"/>
              </a:ext>
            </a:extLst>
          </p:cNvPr>
          <p:cNvSpPr>
            <a:spLocks noGrp="1"/>
          </p:cNvSpPr>
          <p:nvPr>
            <p:ph type="dt" sz="half" idx="10"/>
          </p:nvPr>
        </p:nvSpPr>
        <p:spPr>
          <a:xfrm>
            <a:off x="407988" y="5838942"/>
            <a:ext cx="4248000" cy="570793"/>
          </a:xfrm>
        </p:spPr>
        <p:txBody>
          <a:bodyPr/>
          <a:lstStyle/>
          <a:p>
            <a:fld id="{85BC6806-8661-4F60-8869-9AC7C9589EF4}" type="datetime3">
              <a:rPr lang="en-US" sz="3000" b="1" smtClean="0">
                <a:solidFill>
                  <a:srgbClr val="009EEB"/>
                </a:solidFill>
              </a:rPr>
              <a:t>17 July 2019</a:t>
            </a:fld>
            <a:endParaRPr lang="en-US" sz="3000" b="1" dirty="0">
              <a:solidFill>
                <a:srgbClr val="009EEB"/>
              </a:solidFill>
            </a:endParaRPr>
          </a:p>
        </p:txBody>
      </p:sp>
    </p:spTree>
    <p:extLst>
      <p:ext uri="{BB962C8B-B14F-4D97-AF65-F5344CB8AC3E}">
        <p14:creationId xmlns:p14="http://schemas.microsoft.com/office/powerpoint/2010/main" val="3613248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rgbClr val="0000A0"/>
                </a:solidFill>
              </a:rPr>
              <a:t>Tools</a:t>
            </a:r>
            <a:br>
              <a:rPr lang="en-GB" dirty="0">
                <a:solidFill>
                  <a:srgbClr val="0000A0"/>
                </a:solidFill>
              </a:rPr>
            </a:br>
            <a:r>
              <a:rPr lang="en-GB" dirty="0">
                <a:solidFill>
                  <a:schemeClr val="bg1">
                    <a:lumMod val="65000"/>
                  </a:schemeClr>
                </a:solidFill>
              </a:rPr>
              <a:t>Data Flow</a:t>
            </a:r>
            <a:br>
              <a:rPr lang="en-GB" dirty="0">
                <a:solidFill>
                  <a:schemeClr val="bg1">
                    <a:lumMod val="65000"/>
                  </a:schemeClr>
                </a:solidFill>
              </a:rPr>
            </a:br>
            <a:r>
              <a:rPr lang="en-GB" dirty="0">
                <a:solidFill>
                  <a:schemeClr val="bg1">
                    <a:lumMod val="65000"/>
                  </a:schemeClr>
                </a:solidFill>
              </a:rPr>
              <a:t>MS Flow</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43</a:t>
            </a:fld>
            <a:endParaRPr lang="en-GB" dirty="0"/>
          </a:p>
        </p:txBody>
      </p:sp>
    </p:spTree>
    <p:extLst>
      <p:ext uri="{BB962C8B-B14F-4D97-AF65-F5344CB8AC3E}">
        <p14:creationId xmlns:p14="http://schemas.microsoft.com/office/powerpoint/2010/main" val="2247667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bg1"/>
                </a:solidFill>
              </a:rPr>
              <a:t>Custom connectors can be built in MS Flow and can be used at an org level</a:t>
            </a:r>
            <a:endParaRPr lang="en-GB" dirty="0">
              <a:solidFill>
                <a:schemeClr val="bg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44</a:t>
            </a:fld>
            <a:endParaRPr lang="en-GB" dirty="0"/>
          </a:p>
        </p:txBody>
      </p:sp>
      <p:sp>
        <p:nvSpPr>
          <p:cNvPr id="9" name="Text Placeholder 4">
            <a:extLst>
              <a:ext uri="{FF2B5EF4-FFF2-40B4-BE49-F238E27FC236}">
                <a16:creationId xmlns:a16="http://schemas.microsoft.com/office/drawing/2014/main" id="{4B9184FE-ADCD-4ECB-9B2B-49691BC7A757}"/>
              </a:ext>
            </a:extLst>
          </p:cNvPr>
          <p:cNvSpPr txBox="1">
            <a:spLocks/>
          </p:cNvSpPr>
          <p:nvPr/>
        </p:nvSpPr>
        <p:spPr>
          <a:xfrm>
            <a:off x="7180373" y="3435678"/>
            <a:ext cx="4337360" cy="263726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600" b="1" dirty="0">
                <a:solidFill>
                  <a:schemeClr val="bg1"/>
                </a:solidFill>
              </a:rPr>
              <a:t>Microsoft Flow</a:t>
            </a:r>
            <a:r>
              <a:rPr lang="en-US" sz="1600" dirty="0">
                <a:solidFill>
                  <a:schemeClr val="bg1"/>
                </a:solidFill>
              </a:rPr>
              <a:t> is cloud-based software that allows employees to create and automate workflows and tasks across multiple applications and services without help from developers. Automated workflows are called </a:t>
            </a:r>
            <a:r>
              <a:rPr lang="en-US" sz="1600" b="1" dirty="0">
                <a:solidFill>
                  <a:schemeClr val="bg1"/>
                </a:solidFill>
              </a:rPr>
              <a:t>flows</a:t>
            </a:r>
            <a:r>
              <a:rPr lang="en-US" sz="1600" dirty="0">
                <a:solidFill>
                  <a:schemeClr val="bg1"/>
                </a:solidFill>
              </a:rPr>
              <a:t>. To create a </a:t>
            </a:r>
            <a:r>
              <a:rPr lang="en-US" sz="1600" b="1" dirty="0">
                <a:solidFill>
                  <a:schemeClr val="bg1"/>
                </a:solidFill>
              </a:rPr>
              <a:t>flow</a:t>
            </a:r>
            <a:r>
              <a:rPr lang="en-US" sz="1600" dirty="0">
                <a:solidFill>
                  <a:schemeClr val="bg1"/>
                </a:solidFill>
              </a:rPr>
              <a:t>, the user specifies </a:t>
            </a:r>
            <a:r>
              <a:rPr lang="en-US" sz="1600" b="1" dirty="0">
                <a:solidFill>
                  <a:schemeClr val="bg1"/>
                </a:solidFill>
              </a:rPr>
              <a:t>what</a:t>
            </a:r>
            <a:r>
              <a:rPr lang="en-US" sz="1600" dirty="0">
                <a:solidFill>
                  <a:schemeClr val="bg1"/>
                </a:solidFill>
              </a:rPr>
              <a:t> action should take place when a specific event occurs</a:t>
            </a:r>
            <a:endParaRPr lang="en-GB" sz="1600" dirty="0">
              <a:solidFill>
                <a:schemeClr val="bg1"/>
              </a:solidFill>
            </a:endParaRPr>
          </a:p>
        </p:txBody>
      </p:sp>
      <p:sp>
        <p:nvSpPr>
          <p:cNvPr id="7" name="Text Placeholder 4">
            <a:extLst>
              <a:ext uri="{FF2B5EF4-FFF2-40B4-BE49-F238E27FC236}">
                <a16:creationId xmlns:a16="http://schemas.microsoft.com/office/drawing/2014/main" id="{0C5196B6-FDEE-4160-8EF6-471BFC3001EC}"/>
              </a:ext>
            </a:extLst>
          </p:cNvPr>
          <p:cNvSpPr txBox="1">
            <a:spLocks/>
          </p:cNvSpPr>
          <p:nvPr/>
        </p:nvSpPr>
        <p:spPr>
          <a:xfrm>
            <a:off x="439104" y="3443809"/>
            <a:ext cx="4337360" cy="263726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600" dirty="0">
                <a:solidFill>
                  <a:schemeClr val="bg1"/>
                </a:solidFill>
              </a:rPr>
              <a:t>Power BI is a business analytics service by Microsoft. It aims to provide interactive visualizations and business intelligence capabilities with an interface simple enough for end users to create their own reports and dashboards</a:t>
            </a:r>
            <a:endParaRPr lang="en-GB" sz="1600" dirty="0">
              <a:solidFill>
                <a:schemeClr val="bg1"/>
              </a:solidFill>
            </a:endParaRPr>
          </a:p>
        </p:txBody>
      </p:sp>
      <p:cxnSp>
        <p:nvCxnSpPr>
          <p:cNvPr id="8" name="Straight Connector 7">
            <a:extLst>
              <a:ext uri="{FF2B5EF4-FFF2-40B4-BE49-F238E27FC236}">
                <a16:creationId xmlns:a16="http://schemas.microsoft.com/office/drawing/2014/main" id="{CA208796-D09F-4E2A-B12E-52E972BB4D36}"/>
              </a:ext>
            </a:extLst>
          </p:cNvPr>
          <p:cNvCxnSpPr/>
          <p:nvPr/>
        </p:nvCxnSpPr>
        <p:spPr>
          <a:xfrm>
            <a:off x="6096000" y="1293813"/>
            <a:ext cx="0" cy="4597400"/>
          </a:xfrm>
          <a:prstGeom prst="line">
            <a:avLst/>
          </a:prstGeom>
          <a:ln w="31750">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2050" name="Picture 2" descr="Image result for power bi">
            <a:extLst>
              <a:ext uri="{FF2B5EF4-FFF2-40B4-BE49-F238E27FC236}">
                <a16:creationId xmlns:a16="http://schemas.microsoft.com/office/drawing/2014/main" id="{F6E1E1BB-AEE1-4F17-B8EA-F111174D3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414" y="1416577"/>
            <a:ext cx="177165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s flow">
            <a:extLst>
              <a:ext uri="{FF2B5EF4-FFF2-40B4-BE49-F238E27FC236}">
                <a16:creationId xmlns:a16="http://schemas.microsoft.com/office/drawing/2014/main" id="{D91D8206-51BE-423B-9AAD-B6A1ECB39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9003" y="1416577"/>
            <a:ext cx="177165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626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rgbClr val="0000A0"/>
                </a:solidFill>
              </a:rPr>
              <a:t>Data Flow</a:t>
            </a:r>
            <a:br>
              <a:rPr lang="en-GB" dirty="0">
                <a:solidFill>
                  <a:srgbClr val="0000A0"/>
                </a:solidFill>
              </a:rPr>
            </a:br>
            <a:r>
              <a:rPr lang="en-GB" dirty="0">
                <a:solidFill>
                  <a:schemeClr val="bg1">
                    <a:lumMod val="65000"/>
                  </a:schemeClr>
                </a:solidFill>
              </a:rPr>
              <a:t>MS Flow</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45</a:t>
            </a:fld>
            <a:endParaRPr lang="en-GB" dirty="0"/>
          </a:p>
        </p:txBody>
      </p:sp>
    </p:spTree>
    <p:extLst>
      <p:ext uri="{BB962C8B-B14F-4D97-AF65-F5344CB8AC3E}">
        <p14:creationId xmlns:p14="http://schemas.microsoft.com/office/powerpoint/2010/main" val="731545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A Power BI import/extract dataset can be triggered as soon as the SQL table is refreshed</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46</a:t>
            </a:fld>
            <a:endParaRPr lang="en-GB" dirty="0"/>
          </a:p>
        </p:txBody>
      </p:sp>
      <p:sp>
        <p:nvSpPr>
          <p:cNvPr id="3" name="Rectangle: Rounded Corners 2">
            <a:extLst>
              <a:ext uri="{FF2B5EF4-FFF2-40B4-BE49-F238E27FC236}">
                <a16:creationId xmlns:a16="http://schemas.microsoft.com/office/drawing/2014/main" id="{0BD4764C-AC5F-4361-B1C2-69D521502461}"/>
              </a:ext>
            </a:extLst>
          </p:cNvPr>
          <p:cNvSpPr/>
          <p:nvPr/>
        </p:nvSpPr>
        <p:spPr>
          <a:xfrm>
            <a:off x="909312" y="2019008"/>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sp>
        <p:nvSpPr>
          <p:cNvPr id="16" name="Text Placeholder 4">
            <a:extLst>
              <a:ext uri="{FF2B5EF4-FFF2-40B4-BE49-F238E27FC236}">
                <a16:creationId xmlns:a16="http://schemas.microsoft.com/office/drawing/2014/main" id="{A2C62377-1017-41B6-AEFB-9486D8D3039C}"/>
              </a:ext>
            </a:extLst>
          </p:cNvPr>
          <p:cNvSpPr txBox="1">
            <a:spLocks/>
          </p:cNvSpPr>
          <p:nvPr/>
        </p:nvSpPr>
        <p:spPr>
          <a:xfrm>
            <a:off x="631415" y="3807578"/>
            <a:ext cx="1997973" cy="2391610"/>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Azure Data Factory Pipeline caries out an end-to-end workflow. For example, a pipeline is automatically triggered when the Max(Date Column)=Today() i.e. whenever the data for today is available, the pipeline is triggered and it refreshes the dataset</a:t>
            </a:r>
            <a:endParaRPr lang="en-GB" sz="1100" dirty="0"/>
          </a:p>
        </p:txBody>
      </p:sp>
      <p:cxnSp>
        <p:nvCxnSpPr>
          <p:cNvPr id="11" name="Straight Arrow Connector 10">
            <a:extLst>
              <a:ext uri="{FF2B5EF4-FFF2-40B4-BE49-F238E27FC236}">
                <a16:creationId xmlns:a16="http://schemas.microsoft.com/office/drawing/2014/main" id="{F82F0DBB-9E56-49B4-AA70-255E229C77F8}"/>
              </a:ext>
            </a:extLst>
          </p:cNvPr>
          <p:cNvCxnSpPr>
            <a:stCxn id="3" idx="3"/>
          </p:cNvCxnSpPr>
          <p:nvPr/>
        </p:nvCxnSpPr>
        <p:spPr>
          <a:xfrm flipV="1">
            <a:off x="2815899" y="2851771"/>
            <a:ext cx="7723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134D4129-E46A-4AB3-AC6F-70A1F86FBA9F}"/>
              </a:ext>
            </a:extLst>
          </p:cNvPr>
          <p:cNvSpPr txBox="1">
            <a:spLocks/>
          </p:cNvSpPr>
          <p:nvPr/>
        </p:nvSpPr>
        <p:spPr>
          <a:xfrm>
            <a:off x="3547073" y="3807579"/>
            <a:ext cx="1997973" cy="224753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We want to trigger a MS Flow as soon as this pipeline run finishes and the latest data is available in the SQL tables. Lets relate this to the previous example in which there is a SQL table at an user level and contains various KPIs. The KPIs update weekly via a pipeline run. </a:t>
            </a:r>
          </a:p>
        </p:txBody>
      </p:sp>
      <p:sp>
        <p:nvSpPr>
          <p:cNvPr id="19" name="Rectangle: Rounded Corners 18">
            <a:extLst>
              <a:ext uri="{FF2B5EF4-FFF2-40B4-BE49-F238E27FC236}">
                <a16:creationId xmlns:a16="http://schemas.microsoft.com/office/drawing/2014/main" id="{CC4CED9F-32D0-437F-A8C9-3AA741062B68}"/>
              </a:ext>
            </a:extLst>
          </p:cNvPr>
          <p:cNvSpPr/>
          <p:nvPr/>
        </p:nvSpPr>
        <p:spPr>
          <a:xfrm>
            <a:off x="3592767" y="2019007"/>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cxnSp>
        <p:nvCxnSpPr>
          <p:cNvPr id="23" name="Straight Arrow Connector 22">
            <a:extLst>
              <a:ext uri="{FF2B5EF4-FFF2-40B4-BE49-F238E27FC236}">
                <a16:creationId xmlns:a16="http://schemas.microsoft.com/office/drawing/2014/main" id="{94009BCD-1559-48F8-BEC1-2E74544D4583}"/>
              </a:ext>
            </a:extLst>
          </p:cNvPr>
          <p:cNvCxnSpPr>
            <a:cxnSpLocks/>
            <a:stCxn id="19" idx="3"/>
            <a:endCxn id="26" idx="1"/>
          </p:cNvCxnSpPr>
          <p:nvPr/>
        </p:nvCxnSpPr>
        <p:spPr>
          <a:xfrm flipV="1">
            <a:off x="5499354" y="2851770"/>
            <a:ext cx="8270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6F158AA1-5440-47A1-9086-DD669DEC6340}"/>
              </a:ext>
            </a:extLst>
          </p:cNvPr>
          <p:cNvSpPr txBox="1">
            <a:spLocks/>
          </p:cNvSpPr>
          <p:nvPr/>
        </p:nvSpPr>
        <p:spPr>
          <a:xfrm>
            <a:off x="6280711" y="3807579"/>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last action of the MS Flow is to trigger the Power BI dataset refresh</a:t>
            </a:r>
          </a:p>
        </p:txBody>
      </p:sp>
      <p:sp>
        <p:nvSpPr>
          <p:cNvPr id="26" name="Rectangle: Rounded Corners 25">
            <a:extLst>
              <a:ext uri="{FF2B5EF4-FFF2-40B4-BE49-F238E27FC236}">
                <a16:creationId xmlns:a16="http://schemas.microsoft.com/office/drawing/2014/main" id="{8A8AC1B8-34FF-48E7-8583-C4953F3CD3A1}"/>
              </a:ext>
            </a:extLst>
          </p:cNvPr>
          <p:cNvSpPr/>
          <p:nvPr/>
        </p:nvSpPr>
        <p:spPr>
          <a:xfrm>
            <a:off x="6326405" y="2019006"/>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sp>
        <p:nvSpPr>
          <p:cNvPr id="32" name="Text Placeholder 4">
            <a:extLst>
              <a:ext uri="{FF2B5EF4-FFF2-40B4-BE49-F238E27FC236}">
                <a16:creationId xmlns:a16="http://schemas.microsoft.com/office/drawing/2014/main" id="{AFD82F3E-DEBC-4F8D-8737-3527EB8A34B2}"/>
              </a:ext>
            </a:extLst>
          </p:cNvPr>
          <p:cNvSpPr txBox="1">
            <a:spLocks/>
          </p:cNvSpPr>
          <p:nvPr/>
        </p:nvSpPr>
        <p:spPr>
          <a:xfrm>
            <a:off x="3547073" y="6187021"/>
            <a:ext cx="5699415" cy="551078"/>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 The custom connector can be published to the entire organization can be used throughout projects</a:t>
            </a:r>
          </a:p>
        </p:txBody>
      </p:sp>
      <p:cxnSp>
        <p:nvCxnSpPr>
          <p:cNvPr id="33" name="Straight Arrow Connector 32">
            <a:extLst>
              <a:ext uri="{FF2B5EF4-FFF2-40B4-BE49-F238E27FC236}">
                <a16:creationId xmlns:a16="http://schemas.microsoft.com/office/drawing/2014/main" id="{B46E3467-A2C7-4157-BDE2-C1C798CC2859}"/>
              </a:ext>
            </a:extLst>
          </p:cNvPr>
          <p:cNvCxnSpPr>
            <a:cxnSpLocks/>
            <a:stCxn id="26" idx="3"/>
            <a:endCxn id="35" idx="1"/>
          </p:cNvCxnSpPr>
          <p:nvPr/>
        </p:nvCxnSpPr>
        <p:spPr>
          <a:xfrm>
            <a:off x="8232992" y="2851770"/>
            <a:ext cx="85504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 Placeholder 4">
            <a:extLst>
              <a:ext uri="{FF2B5EF4-FFF2-40B4-BE49-F238E27FC236}">
                <a16:creationId xmlns:a16="http://schemas.microsoft.com/office/drawing/2014/main" id="{28CE9C31-8425-4129-97E3-0B0532B0CD3B}"/>
              </a:ext>
            </a:extLst>
          </p:cNvPr>
          <p:cNvSpPr txBox="1">
            <a:spLocks/>
          </p:cNvSpPr>
          <p:nvPr/>
        </p:nvSpPr>
        <p:spPr>
          <a:xfrm>
            <a:off x="8996649" y="3720629"/>
            <a:ext cx="1997973" cy="1219355"/>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dataset of the power BI report is refreshed and now will be in sync with the SQL table.</a:t>
            </a:r>
          </a:p>
          <a:p>
            <a:pPr algn="ctr"/>
            <a:r>
              <a:rPr lang="en-US" sz="1100" dirty="0">
                <a:solidFill>
                  <a:schemeClr val="tx1"/>
                </a:solidFill>
              </a:rPr>
              <a:t>The visuals are now refreshed as well, reflecting the latest data</a:t>
            </a:r>
          </a:p>
        </p:txBody>
      </p:sp>
      <p:sp>
        <p:nvSpPr>
          <p:cNvPr id="35" name="Rectangle: Rounded Corners 34">
            <a:extLst>
              <a:ext uri="{FF2B5EF4-FFF2-40B4-BE49-F238E27FC236}">
                <a16:creationId xmlns:a16="http://schemas.microsoft.com/office/drawing/2014/main" id="{260B3E4F-9A78-469F-9925-C0A15D719348}"/>
              </a:ext>
            </a:extLst>
          </p:cNvPr>
          <p:cNvSpPr/>
          <p:nvPr/>
        </p:nvSpPr>
        <p:spPr>
          <a:xfrm>
            <a:off x="9088035" y="2019008"/>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pic>
        <p:nvPicPr>
          <p:cNvPr id="5" name="Picture 4">
            <a:extLst>
              <a:ext uri="{FF2B5EF4-FFF2-40B4-BE49-F238E27FC236}">
                <a16:creationId xmlns:a16="http://schemas.microsoft.com/office/drawing/2014/main" id="{A8BA040D-4488-4DB1-A32C-1DA75162653B}"/>
              </a:ext>
            </a:extLst>
          </p:cNvPr>
          <p:cNvPicPr>
            <a:picLocks noChangeAspect="1"/>
          </p:cNvPicPr>
          <p:nvPr/>
        </p:nvPicPr>
        <p:blipFill>
          <a:blip r:embed="rId2"/>
          <a:stretch>
            <a:fillRect/>
          </a:stretch>
        </p:blipFill>
        <p:spPr>
          <a:xfrm>
            <a:off x="1115265" y="2127872"/>
            <a:ext cx="1495425" cy="1447800"/>
          </a:xfrm>
          <a:prstGeom prst="rect">
            <a:avLst/>
          </a:prstGeom>
        </p:spPr>
      </p:pic>
      <p:pic>
        <p:nvPicPr>
          <p:cNvPr id="7" name="Picture 6">
            <a:extLst>
              <a:ext uri="{FF2B5EF4-FFF2-40B4-BE49-F238E27FC236}">
                <a16:creationId xmlns:a16="http://schemas.microsoft.com/office/drawing/2014/main" id="{75B32C2F-FB69-4CD8-94F1-0AD8785E05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6924" y="2140207"/>
            <a:ext cx="1320705" cy="1320705"/>
          </a:xfrm>
          <a:prstGeom prst="rect">
            <a:avLst/>
          </a:prstGeom>
        </p:spPr>
      </p:pic>
      <p:pic>
        <p:nvPicPr>
          <p:cNvPr id="21" name="Picture 4" descr="Image result for ms flow">
            <a:extLst>
              <a:ext uri="{FF2B5EF4-FFF2-40B4-BE49-F238E27FC236}">
                <a16:creationId xmlns:a16="http://schemas.microsoft.com/office/drawing/2014/main" id="{BC795C28-2F12-4D32-ACD4-50674DEEC6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8130" y="2228591"/>
            <a:ext cx="1246362" cy="124636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power bi">
            <a:extLst>
              <a:ext uri="{FF2B5EF4-FFF2-40B4-BE49-F238E27FC236}">
                <a16:creationId xmlns:a16="http://schemas.microsoft.com/office/drawing/2014/main" id="{7535C024-6000-4EB5-AC0B-27D3535AFD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6101" y="2198942"/>
            <a:ext cx="1305656" cy="1305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43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chemeClr val="bg1">
                    <a:lumMod val="65000"/>
                  </a:schemeClr>
                </a:solidFill>
              </a:rPr>
              <a:t>Data Flow</a:t>
            </a:r>
            <a:br>
              <a:rPr lang="en-GB" dirty="0">
                <a:solidFill>
                  <a:srgbClr val="0000A0"/>
                </a:solidFill>
              </a:rPr>
            </a:br>
            <a:r>
              <a:rPr lang="en-GB" dirty="0">
                <a:solidFill>
                  <a:srgbClr val="0000A0"/>
                </a:solidFill>
              </a:rPr>
              <a:t>MS Flow custom connector</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47</a:t>
            </a:fld>
            <a:endParaRPr lang="en-GB" dirty="0"/>
          </a:p>
        </p:txBody>
      </p:sp>
    </p:spTree>
    <p:extLst>
      <p:ext uri="{BB962C8B-B14F-4D97-AF65-F5344CB8AC3E}">
        <p14:creationId xmlns:p14="http://schemas.microsoft.com/office/powerpoint/2010/main" val="909279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A custom connector can be built in MS Flow which triggers Power BI dataset refresh on-demand</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48</a:t>
            </a:fld>
            <a:endParaRPr lang="en-GB" dirty="0"/>
          </a:p>
        </p:txBody>
      </p:sp>
      <p:sp>
        <p:nvSpPr>
          <p:cNvPr id="13" name="Text Placeholder 4">
            <a:extLst>
              <a:ext uri="{FF2B5EF4-FFF2-40B4-BE49-F238E27FC236}">
                <a16:creationId xmlns:a16="http://schemas.microsoft.com/office/drawing/2014/main" id="{7DE9D078-4EA0-459A-BBF4-78C28831098F}"/>
              </a:ext>
            </a:extLst>
          </p:cNvPr>
          <p:cNvSpPr txBox="1">
            <a:spLocks/>
          </p:cNvSpPr>
          <p:nvPr/>
        </p:nvSpPr>
        <p:spPr>
          <a:xfrm>
            <a:off x="6065838" y="1184400"/>
            <a:ext cx="5819234" cy="5433385"/>
          </a:xfrm>
          <a:prstGeom prst="rect">
            <a:avLst/>
          </a:prstGeom>
          <a:noFill/>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Lets consider that a Power BI report uses an import connection for that data. Hence, an extract is created in Power BI of the SQL table</a:t>
            </a:r>
          </a:p>
          <a:p>
            <a:pPr algn="ctr"/>
            <a:r>
              <a:rPr lang="en-US" sz="1100" dirty="0">
                <a:solidFill>
                  <a:schemeClr val="tx1"/>
                </a:solidFill>
              </a:rPr>
              <a:t>Refresh cadence- daily</a:t>
            </a:r>
          </a:p>
          <a:p>
            <a:pPr algn="ctr"/>
            <a:endParaRPr lang="en-US" sz="1100" dirty="0">
              <a:solidFill>
                <a:schemeClr val="tx1"/>
              </a:solidFill>
            </a:endParaRPr>
          </a:p>
          <a:p>
            <a:pPr algn="ctr"/>
            <a:r>
              <a:rPr lang="en-US" sz="1100" dirty="0">
                <a:solidFill>
                  <a:schemeClr val="tx1"/>
                </a:solidFill>
              </a:rPr>
              <a:t>Hence, a pipeline runs everyday to refresh the SQL table, hence, the Power BI extract should refresh daily as well.</a:t>
            </a:r>
          </a:p>
          <a:p>
            <a:pPr algn="ctr"/>
            <a:endParaRPr lang="en-US" sz="1100" dirty="0">
              <a:solidFill>
                <a:schemeClr val="tx1"/>
              </a:solidFill>
            </a:endParaRPr>
          </a:p>
          <a:p>
            <a:pPr algn="ctr"/>
            <a:r>
              <a:rPr lang="en-US" sz="1100" b="1" dirty="0">
                <a:solidFill>
                  <a:schemeClr val="tx1"/>
                </a:solidFill>
              </a:rPr>
              <a:t>For those asking</a:t>
            </a:r>
            <a:r>
              <a:rPr lang="en-US" sz="1100" dirty="0">
                <a:solidFill>
                  <a:schemeClr val="tx1"/>
                </a:solidFill>
              </a:rPr>
              <a:t>- Why Import? Why not a direct/live query.</a:t>
            </a:r>
          </a:p>
          <a:p>
            <a:pPr algn="ctr"/>
            <a:r>
              <a:rPr lang="en-US" sz="1100" b="1" dirty="0">
                <a:solidFill>
                  <a:schemeClr val="tx1"/>
                </a:solidFill>
              </a:rPr>
              <a:t>Answer</a:t>
            </a:r>
            <a:r>
              <a:rPr lang="en-US" sz="1100" dirty="0">
                <a:solidFill>
                  <a:schemeClr val="tx1"/>
                </a:solidFill>
              </a:rPr>
              <a:t>- It depends on the use-case. Think of a situation in which the data is refreshed daily. If the data size is considerable, a live query will impact the performance as it will hit the SQL table for every query (even filter operation). Hence, this is not required at all, right?</a:t>
            </a:r>
          </a:p>
          <a:p>
            <a:pPr algn="ctr"/>
            <a:endParaRPr lang="en-US" sz="1100" dirty="0">
              <a:solidFill>
                <a:schemeClr val="tx1"/>
              </a:solidFill>
            </a:endParaRPr>
          </a:p>
          <a:p>
            <a:pPr algn="ctr"/>
            <a:r>
              <a:rPr lang="en-US" sz="1100" b="1" dirty="0">
                <a:solidFill>
                  <a:schemeClr val="tx1"/>
                </a:solidFill>
              </a:rPr>
              <a:t>Next question- </a:t>
            </a:r>
            <a:r>
              <a:rPr lang="en-US" sz="1100" dirty="0">
                <a:solidFill>
                  <a:schemeClr val="tx1"/>
                </a:solidFill>
              </a:rPr>
              <a:t>Why use a  complex connector to trigger the refresh? Why cant we just schedule a refresh? Or why cant the end-user maybe refresh the extract by clicking a button?</a:t>
            </a:r>
          </a:p>
          <a:p>
            <a:pPr algn="ctr"/>
            <a:r>
              <a:rPr lang="en-US" sz="1100" b="1" dirty="0">
                <a:solidFill>
                  <a:schemeClr val="tx1"/>
                </a:solidFill>
              </a:rPr>
              <a:t>Answer- ii) </a:t>
            </a:r>
            <a:r>
              <a:rPr lang="en-US" sz="1100" dirty="0">
                <a:solidFill>
                  <a:schemeClr val="tx1"/>
                </a:solidFill>
              </a:rPr>
              <a:t>Starting with the second question, it is not expected of the end user to refresh the dataset. He should automatically see the refreshed dataset reflecting in the  report. Also, if a Power BI report is shared with the end user, the user just has view access for the underlying dataset. He does not have the option of syncing the extract with the SQL table. </a:t>
            </a:r>
          </a:p>
          <a:p>
            <a:pPr algn="ctr"/>
            <a:r>
              <a:rPr lang="en-US" sz="1100" b="1" dirty="0" err="1">
                <a:solidFill>
                  <a:schemeClr val="tx1"/>
                </a:solidFill>
              </a:rPr>
              <a:t>i</a:t>
            </a:r>
            <a:r>
              <a:rPr lang="en-US" sz="1100" b="1" dirty="0">
                <a:solidFill>
                  <a:schemeClr val="tx1"/>
                </a:solidFill>
              </a:rPr>
              <a:t>) </a:t>
            </a:r>
            <a:r>
              <a:rPr lang="en-US" sz="1100" dirty="0">
                <a:solidFill>
                  <a:schemeClr val="tx1"/>
                </a:solidFill>
              </a:rPr>
              <a:t>Answering the first question, theoretically, a refresh can be scheduled. Think of an example where we know that the data is available by 12:00 PM. So the pipeline starts running at 12:05 maybe and finishes by 12:07 PM. Then the Power BI dataset (extract) refresh can be scheduled for 12:10.</a:t>
            </a:r>
          </a:p>
          <a:p>
            <a:pPr algn="ctr"/>
            <a:r>
              <a:rPr lang="en-US" sz="1100" dirty="0">
                <a:solidFill>
                  <a:schemeClr val="tx1"/>
                </a:solidFill>
              </a:rPr>
              <a:t>But what if the data was not available at 12:00 PM and only became available at 12:45? The entire flow is broken then. The system will not refresh at all. This system is not a dynamic system.</a:t>
            </a:r>
          </a:p>
          <a:p>
            <a:pPr algn="ctr"/>
            <a:endParaRPr lang="en-US" sz="1100" dirty="0">
              <a:solidFill>
                <a:schemeClr val="tx1"/>
              </a:solidFill>
            </a:endParaRPr>
          </a:p>
          <a:p>
            <a:pPr algn="ctr"/>
            <a:r>
              <a:rPr lang="en-US" sz="1100" b="1" dirty="0">
                <a:solidFill>
                  <a:schemeClr val="tx1"/>
                </a:solidFill>
              </a:rPr>
              <a:t>The system should be- </a:t>
            </a:r>
            <a:r>
              <a:rPr lang="en-US" sz="1100" dirty="0">
                <a:solidFill>
                  <a:schemeClr val="tx1"/>
                </a:solidFill>
              </a:rPr>
              <a:t>The pipeline starts intelligently as soon as the latest data is available. If the data is not available, then stakeholders should be notified via email. Then as soon as the pipeline runs and the SQL table is updated, the refresh of the  Power BI data extract should start.</a:t>
            </a:r>
          </a:p>
          <a:p>
            <a:pPr algn="ctr"/>
            <a:endParaRPr lang="en-US" sz="1100" dirty="0">
              <a:solidFill>
                <a:schemeClr val="tx1"/>
              </a:solidFill>
            </a:endParaRPr>
          </a:p>
          <a:p>
            <a:pPr algn="ctr"/>
            <a:endParaRPr lang="en-US" sz="1100" dirty="0">
              <a:solidFill>
                <a:schemeClr val="tx1"/>
              </a:solidFill>
            </a:endParaRPr>
          </a:p>
        </p:txBody>
      </p:sp>
      <p:pic>
        <p:nvPicPr>
          <p:cNvPr id="3" name="Picture 2">
            <a:extLst>
              <a:ext uri="{FF2B5EF4-FFF2-40B4-BE49-F238E27FC236}">
                <a16:creationId xmlns:a16="http://schemas.microsoft.com/office/drawing/2014/main" id="{15C5E148-3F23-425D-9EC7-B2DF05B1CE6F}"/>
              </a:ext>
            </a:extLst>
          </p:cNvPr>
          <p:cNvPicPr>
            <a:picLocks noChangeAspect="1"/>
          </p:cNvPicPr>
          <p:nvPr/>
        </p:nvPicPr>
        <p:blipFill>
          <a:blip r:embed="rId2"/>
          <a:stretch>
            <a:fillRect/>
          </a:stretch>
        </p:blipFill>
        <p:spPr>
          <a:xfrm>
            <a:off x="571501" y="1293813"/>
            <a:ext cx="4633226" cy="4926468"/>
          </a:xfrm>
          <a:prstGeom prst="rect">
            <a:avLst/>
          </a:prstGeom>
        </p:spPr>
      </p:pic>
    </p:spTree>
    <p:extLst>
      <p:ext uri="{BB962C8B-B14F-4D97-AF65-F5344CB8AC3E}">
        <p14:creationId xmlns:p14="http://schemas.microsoft.com/office/powerpoint/2010/main" val="2193882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A custom connector can be built in MS Flow which triggers Power BI dataset refresh on-demand</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49</a:t>
            </a:fld>
            <a:endParaRPr lang="en-GB" dirty="0"/>
          </a:p>
        </p:txBody>
      </p:sp>
      <p:pic>
        <p:nvPicPr>
          <p:cNvPr id="5" name="Picture 4">
            <a:extLst>
              <a:ext uri="{FF2B5EF4-FFF2-40B4-BE49-F238E27FC236}">
                <a16:creationId xmlns:a16="http://schemas.microsoft.com/office/drawing/2014/main" id="{4D349055-69B1-42BA-B1DE-6DB197DF5D08}"/>
              </a:ext>
            </a:extLst>
          </p:cNvPr>
          <p:cNvPicPr>
            <a:picLocks noChangeAspect="1"/>
          </p:cNvPicPr>
          <p:nvPr/>
        </p:nvPicPr>
        <p:blipFill>
          <a:blip r:embed="rId2"/>
          <a:stretch>
            <a:fillRect/>
          </a:stretch>
        </p:blipFill>
        <p:spPr>
          <a:xfrm>
            <a:off x="407987" y="1184399"/>
            <a:ext cx="3638268" cy="3485133"/>
          </a:xfrm>
          <a:prstGeom prst="rect">
            <a:avLst/>
          </a:prstGeom>
        </p:spPr>
      </p:pic>
      <p:pic>
        <p:nvPicPr>
          <p:cNvPr id="6" name="Picture 5">
            <a:extLst>
              <a:ext uri="{FF2B5EF4-FFF2-40B4-BE49-F238E27FC236}">
                <a16:creationId xmlns:a16="http://schemas.microsoft.com/office/drawing/2014/main" id="{F263625E-A2D8-4B88-BF78-31651F830FCB}"/>
              </a:ext>
            </a:extLst>
          </p:cNvPr>
          <p:cNvPicPr>
            <a:picLocks noChangeAspect="1"/>
          </p:cNvPicPr>
          <p:nvPr/>
        </p:nvPicPr>
        <p:blipFill>
          <a:blip r:embed="rId3"/>
          <a:stretch>
            <a:fillRect/>
          </a:stretch>
        </p:blipFill>
        <p:spPr>
          <a:xfrm>
            <a:off x="407989" y="4801251"/>
            <a:ext cx="3992718" cy="942974"/>
          </a:xfrm>
          <a:prstGeom prst="rect">
            <a:avLst/>
          </a:prstGeom>
        </p:spPr>
      </p:pic>
      <p:pic>
        <p:nvPicPr>
          <p:cNvPr id="10" name="Picture 9">
            <a:extLst>
              <a:ext uri="{FF2B5EF4-FFF2-40B4-BE49-F238E27FC236}">
                <a16:creationId xmlns:a16="http://schemas.microsoft.com/office/drawing/2014/main" id="{0B76F94B-6711-4315-95EB-050049B28978}"/>
              </a:ext>
            </a:extLst>
          </p:cNvPr>
          <p:cNvPicPr>
            <a:picLocks noChangeAspect="1"/>
          </p:cNvPicPr>
          <p:nvPr/>
        </p:nvPicPr>
        <p:blipFill>
          <a:blip r:embed="rId4"/>
          <a:stretch>
            <a:fillRect/>
          </a:stretch>
        </p:blipFill>
        <p:spPr>
          <a:xfrm>
            <a:off x="4504048" y="1184400"/>
            <a:ext cx="3992628" cy="4559825"/>
          </a:xfrm>
          <a:prstGeom prst="rect">
            <a:avLst/>
          </a:prstGeom>
        </p:spPr>
      </p:pic>
      <p:sp>
        <p:nvSpPr>
          <p:cNvPr id="12" name="Text Placeholder 4">
            <a:extLst>
              <a:ext uri="{FF2B5EF4-FFF2-40B4-BE49-F238E27FC236}">
                <a16:creationId xmlns:a16="http://schemas.microsoft.com/office/drawing/2014/main" id="{6BC14C76-8566-49AB-A344-6F790384FD6B}"/>
              </a:ext>
            </a:extLst>
          </p:cNvPr>
          <p:cNvSpPr txBox="1">
            <a:spLocks/>
          </p:cNvSpPr>
          <p:nvPr/>
        </p:nvSpPr>
        <p:spPr>
          <a:xfrm>
            <a:off x="8390816" y="2723267"/>
            <a:ext cx="3499057" cy="4559826"/>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We begin building a custom connector for refresh of power bi datasets. </a:t>
            </a:r>
          </a:p>
          <a:p>
            <a:pPr lvl="1" algn="ctr"/>
            <a:endParaRPr lang="en-US" sz="1100" dirty="0"/>
          </a:p>
          <a:p>
            <a:pPr lvl="1" algn="ctr"/>
            <a:r>
              <a:rPr lang="en-US" sz="1100" dirty="0"/>
              <a:t>The custom connector leverages Power BI REST APIs to trigger the refresh. OAuth 2.0 authentication is used for this. It also uses the client id and Client secret of the registered Azure App.</a:t>
            </a:r>
          </a:p>
          <a:p>
            <a:pPr lvl="1" algn="ctr"/>
            <a:endParaRPr lang="en-US" sz="1100" dirty="0"/>
          </a:p>
          <a:p>
            <a:pPr lvl="1" algn="ctr"/>
            <a:r>
              <a:rPr lang="en-US" sz="1100" dirty="0"/>
              <a:t>This particular connector refreshes a dataset in a group workspace</a:t>
            </a:r>
          </a:p>
          <a:p>
            <a:pPr lvl="1" algn="ctr"/>
            <a:r>
              <a:rPr lang="en-US" sz="1100" dirty="0"/>
              <a:t> </a:t>
            </a:r>
          </a:p>
        </p:txBody>
      </p:sp>
    </p:spTree>
    <p:extLst>
      <p:ext uri="{BB962C8B-B14F-4D97-AF65-F5344CB8AC3E}">
        <p14:creationId xmlns:p14="http://schemas.microsoft.com/office/powerpoint/2010/main" val="63553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rgbClr val="0000A0"/>
                </a:solidFill>
              </a:rPr>
              <a:t>Data Flow</a:t>
            </a:r>
            <a:br>
              <a:rPr lang="en-GB" dirty="0">
                <a:solidFill>
                  <a:srgbClr val="0000A0"/>
                </a:solidFill>
              </a:rPr>
            </a:br>
            <a:r>
              <a:rPr lang="en-GB" dirty="0">
                <a:solidFill>
                  <a:schemeClr val="bg1">
                    <a:lumMod val="65000"/>
                  </a:schemeClr>
                </a:solidFill>
              </a:rPr>
              <a:t>Logic App</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5</a:t>
            </a:fld>
            <a:endParaRPr lang="en-GB" dirty="0"/>
          </a:p>
        </p:txBody>
      </p:sp>
    </p:spTree>
    <p:extLst>
      <p:ext uri="{BB962C8B-B14F-4D97-AF65-F5344CB8AC3E}">
        <p14:creationId xmlns:p14="http://schemas.microsoft.com/office/powerpoint/2010/main" val="3275973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A custom connector can be built in MS Flow which triggers Power BI dataset refresh on-demand</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50</a:t>
            </a:fld>
            <a:endParaRPr lang="en-GB" dirty="0"/>
          </a:p>
        </p:txBody>
      </p:sp>
      <p:sp>
        <p:nvSpPr>
          <p:cNvPr id="12" name="Text Placeholder 4">
            <a:extLst>
              <a:ext uri="{FF2B5EF4-FFF2-40B4-BE49-F238E27FC236}">
                <a16:creationId xmlns:a16="http://schemas.microsoft.com/office/drawing/2014/main" id="{6BC14C76-8566-49AB-A344-6F790384FD6B}"/>
              </a:ext>
            </a:extLst>
          </p:cNvPr>
          <p:cNvSpPr txBox="1">
            <a:spLocks/>
          </p:cNvSpPr>
          <p:nvPr/>
        </p:nvSpPr>
        <p:spPr>
          <a:xfrm>
            <a:off x="8418816" y="2851134"/>
            <a:ext cx="3499057" cy="4559826"/>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This custom connector has 1 action defined. It can refresh the dataset inside a group workspace.</a:t>
            </a:r>
          </a:p>
          <a:p>
            <a:pPr lvl="1" algn="ctr"/>
            <a:endParaRPr lang="en-US" sz="1100" dirty="0"/>
          </a:p>
          <a:p>
            <a:pPr lvl="1" algn="ctr"/>
            <a:r>
              <a:rPr lang="en-US" sz="1100" dirty="0"/>
              <a:t>The post URL is the standard URL provided in the documentation</a:t>
            </a:r>
          </a:p>
          <a:p>
            <a:pPr lvl="1" algn="ctr"/>
            <a:endParaRPr lang="en-US" sz="1100" dirty="0"/>
          </a:p>
          <a:p>
            <a:pPr lvl="1" algn="ctr"/>
            <a:r>
              <a:rPr lang="en-US" sz="1100" dirty="0"/>
              <a:t>We have parameterized the group ID and the dataset id so that this connector can be used org-wide.</a:t>
            </a:r>
          </a:p>
          <a:p>
            <a:pPr lvl="1" algn="ctr"/>
            <a:endParaRPr lang="en-US" sz="1100" dirty="0"/>
          </a:p>
        </p:txBody>
      </p:sp>
      <p:pic>
        <p:nvPicPr>
          <p:cNvPr id="3" name="Picture 2">
            <a:extLst>
              <a:ext uri="{FF2B5EF4-FFF2-40B4-BE49-F238E27FC236}">
                <a16:creationId xmlns:a16="http://schemas.microsoft.com/office/drawing/2014/main" id="{545D70BE-8370-47FC-8303-1EC3FF71AE40}"/>
              </a:ext>
            </a:extLst>
          </p:cNvPr>
          <p:cNvPicPr>
            <a:picLocks noChangeAspect="1"/>
          </p:cNvPicPr>
          <p:nvPr/>
        </p:nvPicPr>
        <p:blipFill>
          <a:blip r:embed="rId2"/>
          <a:stretch>
            <a:fillRect/>
          </a:stretch>
        </p:blipFill>
        <p:spPr>
          <a:xfrm>
            <a:off x="113180" y="2214125"/>
            <a:ext cx="3393196" cy="2184126"/>
          </a:xfrm>
          <a:prstGeom prst="rect">
            <a:avLst/>
          </a:prstGeom>
        </p:spPr>
      </p:pic>
      <p:pic>
        <p:nvPicPr>
          <p:cNvPr id="7" name="Picture 6">
            <a:extLst>
              <a:ext uri="{FF2B5EF4-FFF2-40B4-BE49-F238E27FC236}">
                <a16:creationId xmlns:a16="http://schemas.microsoft.com/office/drawing/2014/main" id="{BDA7F120-1BD3-4A50-A973-8F0790EC75AC}"/>
              </a:ext>
            </a:extLst>
          </p:cNvPr>
          <p:cNvPicPr>
            <a:picLocks noChangeAspect="1"/>
          </p:cNvPicPr>
          <p:nvPr/>
        </p:nvPicPr>
        <p:blipFill>
          <a:blip r:embed="rId3"/>
          <a:stretch>
            <a:fillRect/>
          </a:stretch>
        </p:blipFill>
        <p:spPr>
          <a:xfrm>
            <a:off x="3632200" y="1142321"/>
            <a:ext cx="4853878" cy="5446718"/>
          </a:xfrm>
          <a:prstGeom prst="rect">
            <a:avLst/>
          </a:prstGeom>
        </p:spPr>
      </p:pic>
    </p:spTree>
    <p:extLst>
      <p:ext uri="{BB962C8B-B14F-4D97-AF65-F5344CB8AC3E}">
        <p14:creationId xmlns:p14="http://schemas.microsoft.com/office/powerpoint/2010/main" val="1563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A custom connector can be built in MS Flow which triggers Power BI dataset refresh on-demand</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51</a:t>
            </a:fld>
            <a:endParaRPr lang="en-GB" dirty="0"/>
          </a:p>
        </p:txBody>
      </p:sp>
      <p:sp>
        <p:nvSpPr>
          <p:cNvPr id="12" name="Text Placeholder 4">
            <a:extLst>
              <a:ext uri="{FF2B5EF4-FFF2-40B4-BE49-F238E27FC236}">
                <a16:creationId xmlns:a16="http://schemas.microsoft.com/office/drawing/2014/main" id="{6BC14C76-8566-49AB-A344-6F790384FD6B}"/>
              </a:ext>
            </a:extLst>
          </p:cNvPr>
          <p:cNvSpPr txBox="1">
            <a:spLocks/>
          </p:cNvSpPr>
          <p:nvPr/>
        </p:nvSpPr>
        <p:spPr>
          <a:xfrm>
            <a:off x="3519281" y="1741484"/>
            <a:ext cx="3499057" cy="1040642"/>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This custom connector was already built by the CMOS Germany team and published org-wide.</a:t>
            </a:r>
          </a:p>
          <a:p>
            <a:pPr lvl="1" algn="ctr"/>
            <a:endParaRPr lang="en-US" sz="1100" dirty="0"/>
          </a:p>
          <a:p>
            <a:pPr lvl="1" algn="ctr"/>
            <a:r>
              <a:rPr lang="en-US" sz="1100" dirty="0"/>
              <a:t>Hence, the custom connector can be found if we search for ‘Stage- Power BI Refresh’ (as seen in the screenshot)</a:t>
            </a:r>
          </a:p>
        </p:txBody>
      </p:sp>
      <p:pic>
        <p:nvPicPr>
          <p:cNvPr id="5" name="Picture 4">
            <a:extLst>
              <a:ext uri="{FF2B5EF4-FFF2-40B4-BE49-F238E27FC236}">
                <a16:creationId xmlns:a16="http://schemas.microsoft.com/office/drawing/2014/main" id="{A30B56B1-53E0-4C13-8506-198646818012}"/>
              </a:ext>
            </a:extLst>
          </p:cNvPr>
          <p:cNvPicPr>
            <a:picLocks noChangeAspect="1"/>
          </p:cNvPicPr>
          <p:nvPr/>
        </p:nvPicPr>
        <p:blipFill>
          <a:blip r:embed="rId2"/>
          <a:stretch>
            <a:fillRect/>
          </a:stretch>
        </p:blipFill>
        <p:spPr>
          <a:xfrm>
            <a:off x="407989" y="1293813"/>
            <a:ext cx="3360738" cy="2116020"/>
          </a:xfrm>
          <a:prstGeom prst="rect">
            <a:avLst/>
          </a:prstGeom>
        </p:spPr>
      </p:pic>
      <p:sp>
        <p:nvSpPr>
          <p:cNvPr id="9" name="Text Placeholder 4">
            <a:extLst>
              <a:ext uri="{FF2B5EF4-FFF2-40B4-BE49-F238E27FC236}">
                <a16:creationId xmlns:a16="http://schemas.microsoft.com/office/drawing/2014/main" id="{CC6028B6-21B8-4618-B6F7-E8C3D58C392C}"/>
              </a:ext>
            </a:extLst>
          </p:cNvPr>
          <p:cNvSpPr txBox="1">
            <a:spLocks/>
          </p:cNvSpPr>
          <p:nvPr/>
        </p:nvSpPr>
        <p:spPr>
          <a:xfrm>
            <a:off x="7599284" y="2568078"/>
            <a:ext cx="3499057" cy="450238"/>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We just need to provide the group id and the dataset ID</a:t>
            </a:r>
          </a:p>
        </p:txBody>
      </p:sp>
      <p:pic>
        <p:nvPicPr>
          <p:cNvPr id="8" name="Picture 7">
            <a:extLst>
              <a:ext uri="{FF2B5EF4-FFF2-40B4-BE49-F238E27FC236}">
                <a16:creationId xmlns:a16="http://schemas.microsoft.com/office/drawing/2014/main" id="{6BA70E30-3551-46C0-A4CD-A1BEDD895601}"/>
              </a:ext>
            </a:extLst>
          </p:cNvPr>
          <p:cNvPicPr>
            <a:picLocks noChangeAspect="1"/>
          </p:cNvPicPr>
          <p:nvPr/>
        </p:nvPicPr>
        <p:blipFill>
          <a:blip r:embed="rId3"/>
          <a:stretch>
            <a:fillRect/>
          </a:stretch>
        </p:blipFill>
        <p:spPr>
          <a:xfrm>
            <a:off x="407988" y="3966917"/>
            <a:ext cx="3802064" cy="1129909"/>
          </a:xfrm>
          <a:prstGeom prst="rect">
            <a:avLst/>
          </a:prstGeom>
        </p:spPr>
      </p:pic>
      <p:sp>
        <p:nvSpPr>
          <p:cNvPr id="11" name="Text Placeholder 4">
            <a:extLst>
              <a:ext uri="{FF2B5EF4-FFF2-40B4-BE49-F238E27FC236}">
                <a16:creationId xmlns:a16="http://schemas.microsoft.com/office/drawing/2014/main" id="{0B33A2BA-762A-4E47-9A80-97A758918D7E}"/>
              </a:ext>
            </a:extLst>
          </p:cNvPr>
          <p:cNvSpPr txBox="1">
            <a:spLocks/>
          </p:cNvSpPr>
          <p:nvPr/>
        </p:nvSpPr>
        <p:spPr>
          <a:xfrm>
            <a:off x="20224" y="3665882"/>
            <a:ext cx="3499057" cy="450238"/>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100" dirty="0"/>
              <a:t>To find the group id and dataset id</a:t>
            </a:r>
          </a:p>
        </p:txBody>
      </p:sp>
      <p:sp>
        <p:nvSpPr>
          <p:cNvPr id="13" name="Text Placeholder 4">
            <a:extLst>
              <a:ext uri="{FF2B5EF4-FFF2-40B4-BE49-F238E27FC236}">
                <a16:creationId xmlns:a16="http://schemas.microsoft.com/office/drawing/2014/main" id="{86A47458-1F24-4533-9769-C5B5C1942D0E}"/>
              </a:ext>
            </a:extLst>
          </p:cNvPr>
          <p:cNvSpPr txBox="1">
            <a:spLocks/>
          </p:cNvSpPr>
          <p:nvPr/>
        </p:nvSpPr>
        <p:spPr>
          <a:xfrm>
            <a:off x="8114254" y="4056184"/>
            <a:ext cx="3802064" cy="1040642"/>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85800" lvl="1" indent="-228600">
              <a:buAutoNum type="arabicPeriod"/>
            </a:pPr>
            <a:r>
              <a:rPr lang="en-US" sz="1100" dirty="0"/>
              <a:t>Navigate to the dataset tab in Power BI</a:t>
            </a:r>
          </a:p>
          <a:p>
            <a:pPr marL="685800" lvl="1" indent="-228600">
              <a:buAutoNum type="arabicPeriod"/>
            </a:pPr>
            <a:r>
              <a:rPr lang="en-US" sz="1100" dirty="0"/>
              <a:t>Find the relevant dataset</a:t>
            </a:r>
          </a:p>
          <a:p>
            <a:pPr marL="685800" lvl="1" indent="-228600">
              <a:buAutoNum type="arabicPeriod"/>
            </a:pPr>
            <a:r>
              <a:rPr lang="en-US" sz="1100" dirty="0"/>
              <a:t>Go to settings of the relevant dataset</a:t>
            </a:r>
          </a:p>
          <a:p>
            <a:pPr marL="685800" lvl="1" indent="-228600">
              <a:buAutoNum type="arabicPeriod"/>
            </a:pPr>
            <a:r>
              <a:rPr lang="en-US" sz="1100" dirty="0"/>
              <a:t>Copy the ids from the address bar</a:t>
            </a:r>
          </a:p>
        </p:txBody>
      </p:sp>
      <p:pic>
        <p:nvPicPr>
          <p:cNvPr id="10" name="Picture 9">
            <a:extLst>
              <a:ext uri="{FF2B5EF4-FFF2-40B4-BE49-F238E27FC236}">
                <a16:creationId xmlns:a16="http://schemas.microsoft.com/office/drawing/2014/main" id="{4243C29C-C083-4BCB-B039-3FCB3DD2E617}"/>
              </a:ext>
            </a:extLst>
          </p:cNvPr>
          <p:cNvPicPr>
            <a:picLocks noChangeAspect="1"/>
          </p:cNvPicPr>
          <p:nvPr/>
        </p:nvPicPr>
        <p:blipFill>
          <a:blip r:embed="rId4"/>
          <a:stretch>
            <a:fillRect/>
          </a:stretch>
        </p:blipFill>
        <p:spPr>
          <a:xfrm>
            <a:off x="4693154" y="3679867"/>
            <a:ext cx="2937998" cy="1492868"/>
          </a:xfrm>
          <a:prstGeom prst="rect">
            <a:avLst/>
          </a:prstGeom>
        </p:spPr>
      </p:pic>
      <p:pic>
        <p:nvPicPr>
          <p:cNvPr id="17" name="Picture 16">
            <a:extLst>
              <a:ext uri="{FF2B5EF4-FFF2-40B4-BE49-F238E27FC236}">
                <a16:creationId xmlns:a16="http://schemas.microsoft.com/office/drawing/2014/main" id="{816F1FB1-6ED5-4C3C-BF6D-B964D9623BE1}"/>
              </a:ext>
            </a:extLst>
          </p:cNvPr>
          <p:cNvPicPr>
            <a:picLocks noChangeAspect="1"/>
          </p:cNvPicPr>
          <p:nvPr/>
        </p:nvPicPr>
        <p:blipFill>
          <a:blip r:embed="rId5"/>
          <a:stretch>
            <a:fillRect/>
          </a:stretch>
        </p:blipFill>
        <p:spPr>
          <a:xfrm>
            <a:off x="407989" y="5397861"/>
            <a:ext cx="8819105" cy="774698"/>
          </a:xfrm>
          <a:prstGeom prst="rect">
            <a:avLst/>
          </a:prstGeom>
        </p:spPr>
      </p:pic>
      <p:pic>
        <p:nvPicPr>
          <p:cNvPr id="3" name="Picture 2">
            <a:extLst>
              <a:ext uri="{FF2B5EF4-FFF2-40B4-BE49-F238E27FC236}">
                <a16:creationId xmlns:a16="http://schemas.microsoft.com/office/drawing/2014/main" id="{CC0CDEFC-39A1-4DEE-B9EE-DBC1C9CDA26E}"/>
              </a:ext>
            </a:extLst>
          </p:cNvPr>
          <p:cNvPicPr>
            <a:picLocks noChangeAspect="1"/>
          </p:cNvPicPr>
          <p:nvPr/>
        </p:nvPicPr>
        <p:blipFill>
          <a:blip r:embed="rId6"/>
          <a:stretch>
            <a:fillRect/>
          </a:stretch>
        </p:blipFill>
        <p:spPr>
          <a:xfrm>
            <a:off x="7454382" y="1285601"/>
            <a:ext cx="4329629" cy="1169914"/>
          </a:xfrm>
          <a:prstGeom prst="rect">
            <a:avLst/>
          </a:prstGeom>
        </p:spPr>
      </p:pic>
    </p:spTree>
    <p:extLst>
      <p:ext uri="{BB962C8B-B14F-4D97-AF65-F5344CB8AC3E}">
        <p14:creationId xmlns:p14="http://schemas.microsoft.com/office/powerpoint/2010/main" val="248641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95401" y="1643271"/>
            <a:ext cx="6127393" cy="3614530"/>
          </a:xfrm>
        </p:spPr>
        <p:txBody>
          <a:bodyPr/>
          <a:lstStyle/>
          <a:p>
            <a:r>
              <a:rPr lang="en-GB" sz="4800" dirty="0">
                <a:solidFill>
                  <a:srgbClr val="990D67"/>
                </a:solidFill>
              </a:rPr>
              <a:t>7.</a:t>
            </a:r>
            <a:br>
              <a:rPr lang="en-GB" sz="4800" dirty="0">
                <a:solidFill>
                  <a:srgbClr val="990D67"/>
                </a:solidFill>
              </a:rPr>
            </a:br>
            <a:r>
              <a:rPr lang="en-GB" sz="4800" dirty="0">
                <a:solidFill>
                  <a:srgbClr val="990D67"/>
                </a:solidFill>
              </a:rPr>
              <a:t>Bug tracking and logging</a:t>
            </a:r>
            <a:br>
              <a:rPr lang="en-GB" dirty="0">
                <a:solidFill>
                  <a:srgbClr val="990D67"/>
                </a:solidFill>
              </a:rPr>
            </a:br>
            <a:r>
              <a:rPr lang="en-GB" sz="2400" dirty="0">
                <a:solidFill>
                  <a:schemeClr val="tx1">
                    <a:lumMod val="75000"/>
                    <a:lumOff val="25000"/>
                  </a:schemeClr>
                </a:solidFill>
              </a:rPr>
              <a:t>MS Forms + Logic App + DevOps</a:t>
            </a:r>
          </a:p>
        </p:txBody>
      </p:sp>
      <p:sp>
        <p:nvSpPr>
          <p:cNvPr id="5" name="Date Placeholder 4">
            <a:extLst>
              <a:ext uri="{FF2B5EF4-FFF2-40B4-BE49-F238E27FC236}">
                <a16:creationId xmlns:a16="http://schemas.microsoft.com/office/drawing/2014/main" id="{3555CF2F-0E3B-4162-9E9F-FC26888A83EE}"/>
              </a:ext>
            </a:extLst>
          </p:cNvPr>
          <p:cNvSpPr>
            <a:spLocks noGrp="1"/>
          </p:cNvSpPr>
          <p:nvPr>
            <p:ph type="dt" sz="half" idx="10"/>
          </p:nvPr>
        </p:nvSpPr>
        <p:spPr>
          <a:xfrm>
            <a:off x="407988" y="5838942"/>
            <a:ext cx="4248000" cy="570793"/>
          </a:xfrm>
        </p:spPr>
        <p:txBody>
          <a:bodyPr/>
          <a:lstStyle/>
          <a:p>
            <a:fld id="{85BC6806-8661-4F60-8869-9AC7C9589EF4}" type="datetime3">
              <a:rPr lang="en-US" sz="3000" b="1" smtClean="0">
                <a:solidFill>
                  <a:srgbClr val="009EEB"/>
                </a:solidFill>
              </a:rPr>
              <a:t>17 July 2019</a:t>
            </a:fld>
            <a:endParaRPr lang="en-US" sz="3000" b="1" dirty="0">
              <a:solidFill>
                <a:srgbClr val="009EEB"/>
              </a:solidFill>
            </a:endParaRPr>
          </a:p>
        </p:txBody>
      </p:sp>
    </p:spTree>
    <p:extLst>
      <p:ext uri="{BB962C8B-B14F-4D97-AF65-F5344CB8AC3E}">
        <p14:creationId xmlns:p14="http://schemas.microsoft.com/office/powerpoint/2010/main" val="999735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rgbClr val="0000A0"/>
                </a:solidFill>
              </a:rPr>
              <a:t>Tools</a:t>
            </a:r>
            <a:br>
              <a:rPr lang="en-GB" dirty="0">
                <a:solidFill>
                  <a:srgbClr val="0000A0"/>
                </a:solidFill>
              </a:rPr>
            </a:br>
            <a:r>
              <a:rPr lang="en-GB" dirty="0">
                <a:solidFill>
                  <a:schemeClr val="bg1">
                    <a:lumMod val="65000"/>
                  </a:schemeClr>
                </a:solidFill>
              </a:rPr>
              <a:t>Data Flow</a:t>
            </a:r>
            <a:br>
              <a:rPr lang="en-GB" dirty="0">
                <a:solidFill>
                  <a:schemeClr val="bg1">
                    <a:lumMod val="65000"/>
                  </a:schemeClr>
                </a:solidFill>
              </a:rPr>
            </a:br>
            <a:r>
              <a:rPr lang="en-GB" dirty="0">
                <a:solidFill>
                  <a:schemeClr val="bg1">
                    <a:lumMod val="65000"/>
                  </a:schemeClr>
                </a:solidFill>
              </a:rPr>
              <a:t>MS Flow</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53</a:t>
            </a:fld>
            <a:endParaRPr lang="en-GB" dirty="0"/>
          </a:p>
        </p:txBody>
      </p:sp>
    </p:spTree>
    <p:extLst>
      <p:ext uri="{BB962C8B-B14F-4D97-AF65-F5344CB8AC3E}">
        <p14:creationId xmlns:p14="http://schemas.microsoft.com/office/powerpoint/2010/main" val="339382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bg1"/>
                </a:solidFill>
              </a:rPr>
              <a:t>PowerApps + Logic App enables the user to pass context-aware data to trigger a series of dependent actions</a:t>
            </a:r>
            <a:endParaRPr lang="en-GB" dirty="0">
              <a:solidFill>
                <a:schemeClr val="bg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54</a:t>
            </a:fld>
            <a:endParaRPr lang="en-GB" dirty="0"/>
          </a:p>
        </p:txBody>
      </p:sp>
      <p:sp>
        <p:nvSpPr>
          <p:cNvPr id="7" name="Text Placeholder 4">
            <a:extLst>
              <a:ext uri="{FF2B5EF4-FFF2-40B4-BE49-F238E27FC236}">
                <a16:creationId xmlns:a16="http://schemas.microsoft.com/office/drawing/2014/main" id="{0C5196B6-FDEE-4160-8EF6-471BFC3001EC}"/>
              </a:ext>
            </a:extLst>
          </p:cNvPr>
          <p:cNvSpPr txBox="1">
            <a:spLocks/>
          </p:cNvSpPr>
          <p:nvPr/>
        </p:nvSpPr>
        <p:spPr>
          <a:xfrm>
            <a:off x="439104" y="3443809"/>
            <a:ext cx="2766059" cy="263726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600" dirty="0">
                <a:solidFill>
                  <a:schemeClr val="bg1"/>
                </a:solidFill>
              </a:rPr>
              <a:t>Microsoft Forms is an online survey creator, part of Office 365. Released by Microsoft in June 2016, Forms allow educators to create surveys and quizzes with automatic marking. The data can be exported to Microsoft Excel.</a:t>
            </a:r>
            <a:endParaRPr lang="en-GB" sz="1600" dirty="0">
              <a:solidFill>
                <a:schemeClr val="bg1"/>
              </a:solidFill>
            </a:endParaRPr>
          </a:p>
        </p:txBody>
      </p:sp>
      <p:cxnSp>
        <p:nvCxnSpPr>
          <p:cNvPr id="8" name="Straight Connector 7">
            <a:extLst>
              <a:ext uri="{FF2B5EF4-FFF2-40B4-BE49-F238E27FC236}">
                <a16:creationId xmlns:a16="http://schemas.microsoft.com/office/drawing/2014/main" id="{CA208796-D09F-4E2A-B12E-52E972BB4D36}"/>
              </a:ext>
            </a:extLst>
          </p:cNvPr>
          <p:cNvCxnSpPr/>
          <p:nvPr/>
        </p:nvCxnSpPr>
        <p:spPr>
          <a:xfrm>
            <a:off x="3925694" y="1293813"/>
            <a:ext cx="0" cy="4597400"/>
          </a:xfrm>
          <a:prstGeom prst="line">
            <a:avLst/>
          </a:prstGeom>
          <a:ln w="317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47CE22-E99D-4317-83CE-89F802012DB5}"/>
              </a:ext>
            </a:extLst>
          </p:cNvPr>
          <p:cNvCxnSpPr/>
          <p:nvPr/>
        </p:nvCxnSpPr>
        <p:spPr>
          <a:xfrm>
            <a:off x="8354308" y="1293813"/>
            <a:ext cx="0" cy="4597400"/>
          </a:xfrm>
          <a:prstGeom prst="line">
            <a:avLst/>
          </a:prstGeom>
          <a:ln w="31750">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11" name="Picture 6" descr="Image result for logic apps logo">
            <a:extLst>
              <a:ext uri="{FF2B5EF4-FFF2-40B4-BE49-F238E27FC236}">
                <a16:creationId xmlns:a16="http://schemas.microsoft.com/office/drawing/2014/main" id="{534EDD90-579F-40D5-92F6-06A77E380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7170" y="1492752"/>
            <a:ext cx="2197336" cy="135140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4">
            <a:extLst>
              <a:ext uri="{FF2B5EF4-FFF2-40B4-BE49-F238E27FC236}">
                <a16:creationId xmlns:a16="http://schemas.microsoft.com/office/drawing/2014/main" id="{CCFA43E5-3C2B-4BFE-9EA6-441F8F946E60}"/>
              </a:ext>
            </a:extLst>
          </p:cNvPr>
          <p:cNvSpPr txBox="1">
            <a:spLocks/>
          </p:cNvSpPr>
          <p:nvPr/>
        </p:nvSpPr>
        <p:spPr>
          <a:xfrm>
            <a:off x="4328342" y="3429000"/>
            <a:ext cx="3474992" cy="263726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600" dirty="0">
                <a:solidFill>
                  <a:schemeClr val="bg1"/>
                </a:solidFill>
              </a:rPr>
              <a:t>Azure Logic Apps is a cloud service that helps you schedule, automate, and orchestrate tasks, business processes, and workflows when you need to integrate apps, data, systems, and services across enterprises or organizations. Logic Apps simplifies how you design and build scalable solutions</a:t>
            </a:r>
            <a:endParaRPr lang="en-GB" sz="1600" dirty="0">
              <a:solidFill>
                <a:schemeClr val="bg1"/>
              </a:solidFill>
            </a:endParaRPr>
          </a:p>
        </p:txBody>
      </p:sp>
      <p:pic>
        <p:nvPicPr>
          <p:cNvPr id="4098" name="Picture 2" descr="Image result for ms forms">
            <a:extLst>
              <a:ext uri="{FF2B5EF4-FFF2-40B4-BE49-F238E27FC236}">
                <a16:creationId xmlns:a16="http://schemas.microsoft.com/office/drawing/2014/main" id="{FC211C49-92BD-40D4-99E3-7E082C324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464" y="1480024"/>
            <a:ext cx="1364130" cy="13641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446C348-30C2-47EA-943A-17EF41E9C058}"/>
              </a:ext>
            </a:extLst>
          </p:cNvPr>
          <p:cNvSpPr/>
          <p:nvPr/>
        </p:nvSpPr>
        <p:spPr>
          <a:xfrm>
            <a:off x="8813800" y="3443809"/>
            <a:ext cx="2856228" cy="2308324"/>
          </a:xfrm>
          <a:prstGeom prst="rect">
            <a:avLst/>
          </a:prstGeom>
        </p:spPr>
        <p:txBody>
          <a:bodyPr wrap="square">
            <a:spAutoFit/>
          </a:bodyPr>
          <a:lstStyle/>
          <a:p>
            <a:r>
              <a:rPr lang="en-US" sz="1600" dirty="0">
                <a:solidFill>
                  <a:schemeClr val="bg1"/>
                </a:solidFill>
              </a:rPr>
              <a:t>With Azure Boards, you can quickly and easily start tracking tasks, features, and bugs associated with your project. You do so by adding one of three work item types—epics, issues, and tasks—that the Basic process provides.</a:t>
            </a:r>
          </a:p>
        </p:txBody>
      </p:sp>
      <p:pic>
        <p:nvPicPr>
          <p:cNvPr id="4100" name="Picture 4" descr="Image result for azure boards logo">
            <a:extLst>
              <a:ext uri="{FF2B5EF4-FFF2-40B4-BE49-F238E27FC236}">
                <a16:creationId xmlns:a16="http://schemas.microsoft.com/office/drawing/2014/main" id="{ABF03458-9C92-4961-A278-56D242A44F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9075" y="1480024"/>
            <a:ext cx="1885677" cy="135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82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rgbClr val="0000A0"/>
                </a:solidFill>
              </a:rPr>
              <a:t>Data Flow</a:t>
            </a:r>
            <a:br>
              <a:rPr lang="en-GB" dirty="0">
                <a:solidFill>
                  <a:srgbClr val="0000A0"/>
                </a:solidFill>
              </a:rPr>
            </a:br>
            <a:r>
              <a:rPr lang="en-GB" dirty="0">
                <a:solidFill>
                  <a:schemeClr val="bg1">
                    <a:lumMod val="65000"/>
                  </a:schemeClr>
                </a:solidFill>
              </a:rPr>
              <a:t>MS Flow</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55</a:t>
            </a:fld>
            <a:endParaRPr lang="en-GB" dirty="0"/>
          </a:p>
        </p:txBody>
      </p:sp>
    </p:spTree>
    <p:extLst>
      <p:ext uri="{BB962C8B-B14F-4D97-AF65-F5344CB8AC3E}">
        <p14:creationId xmlns:p14="http://schemas.microsoft.com/office/powerpoint/2010/main" val="1027185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A Logic App can be triggered as soon as there is a modification in a SQL table</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56</a:t>
            </a:fld>
            <a:endParaRPr lang="en-GB" dirty="0"/>
          </a:p>
        </p:txBody>
      </p:sp>
      <p:sp>
        <p:nvSpPr>
          <p:cNvPr id="3" name="Rectangle: Rounded Corners 2">
            <a:extLst>
              <a:ext uri="{FF2B5EF4-FFF2-40B4-BE49-F238E27FC236}">
                <a16:creationId xmlns:a16="http://schemas.microsoft.com/office/drawing/2014/main" id="{0BD4764C-AC5F-4361-B1C2-69D521502461}"/>
              </a:ext>
            </a:extLst>
          </p:cNvPr>
          <p:cNvSpPr/>
          <p:nvPr/>
        </p:nvSpPr>
        <p:spPr>
          <a:xfrm>
            <a:off x="909312" y="2019008"/>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sp>
        <p:nvSpPr>
          <p:cNvPr id="16" name="Text Placeholder 4">
            <a:extLst>
              <a:ext uri="{FF2B5EF4-FFF2-40B4-BE49-F238E27FC236}">
                <a16:creationId xmlns:a16="http://schemas.microsoft.com/office/drawing/2014/main" id="{A2C62377-1017-41B6-AEFB-9486D8D3039C}"/>
              </a:ext>
            </a:extLst>
          </p:cNvPr>
          <p:cNvSpPr txBox="1">
            <a:spLocks/>
          </p:cNvSpPr>
          <p:nvPr/>
        </p:nvSpPr>
        <p:spPr>
          <a:xfrm>
            <a:off x="631415" y="3807578"/>
            <a:ext cx="1997973" cy="2391610"/>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Lets assume that a dev version of a dashboard has been published. End users are testing the report both in terms of functionality and visually.</a:t>
            </a:r>
          </a:p>
          <a:p>
            <a:pPr lvl="1" algn="ctr"/>
            <a:r>
              <a:rPr lang="en-US" sz="1100" dirty="0"/>
              <a:t>It is not intuitive to record to bugs in an excel sheet.</a:t>
            </a:r>
          </a:p>
          <a:p>
            <a:pPr lvl="1" algn="ctr"/>
            <a:r>
              <a:rPr lang="en-US" sz="1100" dirty="0"/>
              <a:t>Ideally, it should be done in DevOps board but the end users do not have access to it</a:t>
            </a:r>
            <a:endParaRPr lang="en-GB" sz="1100" dirty="0"/>
          </a:p>
        </p:txBody>
      </p:sp>
      <p:cxnSp>
        <p:nvCxnSpPr>
          <p:cNvPr id="11" name="Straight Arrow Connector 10">
            <a:extLst>
              <a:ext uri="{FF2B5EF4-FFF2-40B4-BE49-F238E27FC236}">
                <a16:creationId xmlns:a16="http://schemas.microsoft.com/office/drawing/2014/main" id="{F82F0DBB-9E56-49B4-AA70-255E229C77F8}"/>
              </a:ext>
            </a:extLst>
          </p:cNvPr>
          <p:cNvCxnSpPr>
            <a:stCxn id="3" idx="3"/>
          </p:cNvCxnSpPr>
          <p:nvPr/>
        </p:nvCxnSpPr>
        <p:spPr>
          <a:xfrm flipV="1">
            <a:off x="2815899" y="2851771"/>
            <a:ext cx="7723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134D4129-E46A-4AB3-AC6F-70A1F86FBA9F}"/>
              </a:ext>
            </a:extLst>
          </p:cNvPr>
          <p:cNvSpPr txBox="1">
            <a:spLocks/>
          </p:cNvSpPr>
          <p:nvPr/>
        </p:nvSpPr>
        <p:spPr>
          <a:xfrm>
            <a:off x="3547073" y="3807579"/>
            <a:ext cx="1997973" cy="224753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end users fill a MS form describing the issue/problems. The user gets access to a visually appealing interface for logging the issue. Also, there is no scope for mistake as the user does not have to fill cells in an excel sheet</a:t>
            </a:r>
          </a:p>
        </p:txBody>
      </p:sp>
      <p:sp>
        <p:nvSpPr>
          <p:cNvPr id="19" name="Rectangle: Rounded Corners 18">
            <a:extLst>
              <a:ext uri="{FF2B5EF4-FFF2-40B4-BE49-F238E27FC236}">
                <a16:creationId xmlns:a16="http://schemas.microsoft.com/office/drawing/2014/main" id="{CC4CED9F-32D0-437F-A8C9-3AA741062B68}"/>
              </a:ext>
            </a:extLst>
          </p:cNvPr>
          <p:cNvSpPr/>
          <p:nvPr/>
        </p:nvSpPr>
        <p:spPr>
          <a:xfrm>
            <a:off x="3592767" y="2019007"/>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cxnSp>
        <p:nvCxnSpPr>
          <p:cNvPr id="23" name="Straight Arrow Connector 22">
            <a:extLst>
              <a:ext uri="{FF2B5EF4-FFF2-40B4-BE49-F238E27FC236}">
                <a16:creationId xmlns:a16="http://schemas.microsoft.com/office/drawing/2014/main" id="{94009BCD-1559-48F8-BEC1-2E74544D4583}"/>
              </a:ext>
            </a:extLst>
          </p:cNvPr>
          <p:cNvCxnSpPr>
            <a:cxnSpLocks/>
            <a:stCxn id="19" idx="3"/>
            <a:endCxn id="26" idx="1"/>
          </p:cNvCxnSpPr>
          <p:nvPr/>
        </p:nvCxnSpPr>
        <p:spPr>
          <a:xfrm flipV="1">
            <a:off x="5499354" y="2851770"/>
            <a:ext cx="8270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6F158AA1-5440-47A1-9086-DD669DEC6340}"/>
              </a:ext>
            </a:extLst>
          </p:cNvPr>
          <p:cNvSpPr txBox="1">
            <a:spLocks/>
          </p:cNvSpPr>
          <p:nvPr/>
        </p:nvSpPr>
        <p:spPr>
          <a:xfrm>
            <a:off x="6280711" y="3807579"/>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As soon as he submits the form, the data is captured in the form. Along with this, A logic app is also triggered which creates an issue in DevOps for the same, ready to be traced by the development team with access to the DevOps board</a:t>
            </a:r>
          </a:p>
        </p:txBody>
      </p:sp>
      <p:sp>
        <p:nvSpPr>
          <p:cNvPr id="26" name="Rectangle: Rounded Corners 25">
            <a:extLst>
              <a:ext uri="{FF2B5EF4-FFF2-40B4-BE49-F238E27FC236}">
                <a16:creationId xmlns:a16="http://schemas.microsoft.com/office/drawing/2014/main" id="{8A8AC1B8-34FF-48E7-8583-C4953F3CD3A1}"/>
              </a:ext>
            </a:extLst>
          </p:cNvPr>
          <p:cNvSpPr/>
          <p:nvPr/>
        </p:nvSpPr>
        <p:spPr>
          <a:xfrm>
            <a:off x="6326405" y="2019006"/>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sp>
        <p:nvSpPr>
          <p:cNvPr id="32" name="Text Placeholder 4">
            <a:extLst>
              <a:ext uri="{FF2B5EF4-FFF2-40B4-BE49-F238E27FC236}">
                <a16:creationId xmlns:a16="http://schemas.microsoft.com/office/drawing/2014/main" id="{AFD82F3E-DEBC-4F8D-8737-3527EB8A34B2}"/>
              </a:ext>
            </a:extLst>
          </p:cNvPr>
          <p:cNvSpPr txBox="1">
            <a:spLocks/>
          </p:cNvSpPr>
          <p:nvPr/>
        </p:nvSpPr>
        <p:spPr>
          <a:xfrm>
            <a:off x="3547073" y="6187021"/>
            <a:ext cx="5699415" cy="551078"/>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 MS Forms can be used to record inputs from the end users independently as well. The responses can be exported to excel</a:t>
            </a:r>
          </a:p>
        </p:txBody>
      </p:sp>
      <p:cxnSp>
        <p:nvCxnSpPr>
          <p:cNvPr id="33" name="Straight Arrow Connector 32">
            <a:extLst>
              <a:ext uri="{FF2B5EF4-FFF2-40B4-BE49-F238E27FC236}">
                <a16:creationId xmlns:a16="http://schemas.microsoft.com/office/drawing/2014/main" id="{B46E3467-A2C7-4157-BDE2-C1C798CC2859}"/>
              </a:ext>
            </a:extLst>
          </p:cNvPr>
          <p:cNvCxnSpPr>
            <a:cxnSpLocks/>
            <a:stCxn id="26" idx="3"/>
            <a:endCxn id="35" idx="1"/>
          </p:cNvCxnSpPr>
          <p:nvPr/>
        </p:nvCxnSpPr>
        <p:spPr>
          <a:xfrm>
            <a:off x="8232992" y="2851770"/>
            <a:ext cx="85504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 Placeholder 4">
            <a:extLst>
              <a:ext uri="{FF2B5EF4-FFF2-40B4-BE49-F238E27FC236}">
                <a16:creationId xmlns:a16="http://schemas.microsoft.com/office/drawing/2014/main" id="{28CE9C31-8425-4129-97E3-0B0532B0CD3B}"/>
              </a:ext>
            </a:extLst>
          </p:cNvPr>
          <p:cNvSpPr txBox="1">
            <a:spLocks/>
          </p:cNvSpPr>
          <p:nvPr/>
        </p:nvSpPr>
        <p:spPr>
          <a:xfrm>
            <a:off x="8986838" y="3807578"/>
            <a:ext cx="1997973" cy="1219355"/>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DevOps board becomes the central repository of all tasks, bugs and issues</a:t>
            </a:r>
          </a:p>
        </p:txBody>
      </p:sp>
      <p:sp>
        <p:nvSpPr>
          <p:cNvPr id="35" name="Rectangle: Rounded Corners 34">
            <a:extLst>
              <a:ext uri="{FF2B5EF4-FFF2-40B4-BE49-F238E27FC236}">
                <a16:creationId xmlns:a16="http://schemas.microsoft.com/office/drawing/2014/main" id="{260B3E4F-9A78-469F-9925-C0A15D719348}"/>
              </a:ext>
            </a:extLst>
          </p:cNvPr>
          <p:cNvSpPr/>
          <p:nvPr/>
        </p:nvSpPr>
        <p:spPr>
          <a:xfrm>
            <a:off x="9088035" y="2019008"/>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pic>
        <p:nvPicPr>
          <p:cNvPr id="22" name="Picture 2" descr="Image result for power bi">
            <a:extLst>
              <a:ext uri="{FF2B5EF4-FFF2-40B4-BE49-F238E27FC236}">
                <a16:creationId xmlns:a16="http://schemas.microsoft.com/office/drawing/2014/main" id="{7535C024-6000-4EB5-AC0B-27D3535AF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378" y="2198944"/>
            <a:ext cx="1305656" cy="130565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ms forms">
            <a:extLst>
              <a:ext uri="{FF2B5EF4-FFF2-40B4-BE49-F238E27FC236}">
                <a16:creationId xmlns:a16="http://schemas.microsoft.com/office/drawing/2014/main" id="{3F62189D-4F20-4CB1-B17F-C24052DA6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994" y="2198944"/>
            <a:ext cx="1364130" cy="136413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Image result for logic apps logo">
            <a:extLst>
              <a:ext uri="{FF2B5EF4-FFF2-40B4-BE49-F238E27FC236}">
                <a16:creationId xmlns:a16="http://schemas.microsoft.com/office/drawing/2014/main" id="{38EFDA43-8BF6-4654-ABD6-899E500C39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1029" y="2140207"/>
            <a:ext cx="2197336" cy="13514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Image result for azure boards logo">
            <a:extLst>
              <a:ext uri="{FF2B5EF4-FFF2-40B4-BE49-F238E27FC236}">
                <a16:creationId xmlns:a16="http://schemas.microsoft.com/office/drawing/2014/main" id="{0EDB9A98-5118-4D75-ACE7-26B4A19AB2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2816" y="2202969"/>
            <a:ext cx="1629022" cy="116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523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chemeClr val="bg1">
                    <a:lumMod val="65000"/>
                  </a:schemeClr>
                </a:solidFill>
              </a:rPr>
              <a:t>Data Flow</a:t>
            </a:r>
            <a:br>
              <a:rPr lang="en-GB" dirty="0">
                <a:solidFill>
                  <a:srgbClr val="0000A0"/>
                </a:solidFill>
              </a:rPr>
            </a:br>
            <a:r>
              <a:rPr lang="en-GB" dirty="0">
                <a:solidFill>
                  <a:srgbClr val="0000A0"/>
                </a:solidFill>
              </a:rPr>
              <a:t>Logic App</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57</a:t>
            </a:fld>
            <a:endParaRPr lang="en-GB" dirty="0"/>
          </a:p>
        </p:txBody>
      </p:sp>
    </p:spTree>
    <p:extLst>
      <p:ext uri="{BB962C8B-B14F-4D97-AF65-F5344CB8AC3E}">
        <p14:creationId xmlns:p14="http://schemas.microsoft.com/office/powerpoint/2010/main" val="6593267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MS Forms provide a friendly interface for the end-users to provide feedback</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58</a:t>
            </a:fld>
            <a:endParaRPr lang="en-GB" dirty="0"/>
          </a:p>
        </p:txBody>
      </p:sp>
      <p:sp>
        <p:nvSpPr>
          <p:cNvPr id="12" name="Text Placeholder 4">
            <a:extLst>
              <a:ext uri="{FF2B5EF4-FFF2-40B4-BE49-F238E27FC236}">
                <a16:creationId xmlns:a16="http://schemas.microsoft.com/office/drawing/2014/main" id="{6BC14C76-8566-49AB-A344-6F790384FD6B}"/>
              </a:ext>
            </a:extLst>
          </p:cNvPr>
          <p:cNvSpPr txBox="1">
            <a:spLocks/>
          </p:cNvSpPr>
          <p:nvPr/>
        </p:nvSpPr>
        <p:spPr>
          <a:xfrm>
            <a:off x="8635897" y="1444520"/>
            <a:ext cx="3499057" cy="864000"/>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The hyperlink to the MS Form can be given in the dashboard.</a:t>
            </a:r>
          </a:p>
          <a:p>
            <a:pPr lvl="1" algn="ctr"/>
            <a:r>
              <a:rPr lang="en-US" sz="1100" dirty="0"/>
              <a:t>Clicking on the hyperlink redirects opens to form in a new browser tab</a:t>
            </a:r>
          </a:p>
        </p:txBody>
      </p:sp>
      <p:pic>
        <p:nvPicPr>
          <p:cNvPr id="3" name="Picture 2">
            <a:extLst>
              <a:ext uri="{FF2B5EF4-FFF2-40B4-BE49-F238E27FC236}">
                <a16:creationId xmlns:a16="http://schemas.microsoft.com/office/drawing/2014/main" id="{C229C009-FE76-40F9-8F1E-F13DA654A844}"/>
              </a:ext>
            </a:extLst>
          </p:cNvPr>
          <p:cNvPicPr>
            <a:picLocks noChangeAspect="1"/>
          </p:cNvPicPr>
          <p:nvPr/>
        </p:nvPicPr>
        <p:blipFill>
          <a:blip r:embed="rId2"/>
          <a:stretch>
            <a:fillRect/>
          </a:stretch>
        </p:blipFill>
        <p:spPr>
          <a:xfrm>
            <a:off x="407989" y="1186770"/>
            <a:ext cx="8578849" cy="1234247"/>
          </a:xfrm>
          <a:prstGeom prst="rect">
            <a:avLst/>
          </a:prstGeom>
        </p:spPr>
      </p:pic>
      <p:sp>
        <p:nvSpPr>
          <p:cNvPr id="7" name="Rectangle 6">
            <a:extLst>
              <a:ext uri="{FF2B5EF4-FFF2-40B4-BE49-F238E27FC236}">
                <a16:creationId xmlns:a16="http://schemas.microsoft.com/office/drawing/2014/main" id="{73432494-9BAE-45B4-B695-892200D83F98}"/>
              </a:ext>
            </a:extLst>
          </p:cNvPr>
          <p:cNvSpPr/>
          <p:nvPr/>
        </p:nvSpPr>
        <p:spPr>
          <a:xfrm>
            <a:off x="7876363" y="2196024"/>
            <a:ext cx="776983" cy="2249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pic>
        <p:nvPicPr>
          <p:cNvPr id="15" name="Picture 14">
            <a:extLst>
              <a:ext uri="{FF2B5EF4-FFF2-40B4-BE49-F238E27FC236}">
                <a16:creationId xmlns:a16="http://schemas.microsoft.com/office/drawing/2014/main" id="{0FDEF197-AD72-4796-8BBD-71B8C8031767}"/>
              </a:ext>
            </a:extLst>
          </p:cNvPr>
          <p:cNvPicPr>
            <a:picLocks noChangeAspect="1"/>
          </p:cNvPicPr>
          <p:nvPr/>
        </p:nvPicPr>
        <p:blipFill>
          <a:blip r:embed="rId3"/>
          <a:stretch>
            <a:fillRect/>
          </a:stretch>
        </p:blipFill>
        <p:spPr>
          <a:xfrm>
            <a:off x="1333500" y="2597514"/>
            <a:ext cx="6969987" cy="3601674"/>
          </a:xfrm>
          <a:prstGeom prst="rect">
            <a:avLst/>
          </a:prstGeom>
        </p:spPr>
      </p:pic>
      <p:sp>
        <p:nvSpPr>
          <p:cNvPr id="18" name="Text Placeholder 4">
            <a:extLst>
              <a:ext uri="{FF2B5EF4-FFF2-40B4-BE49-F238E27FC236}">
                <a16:creationId xmlns:a16="http://schemas.microsoft.com/office/drawing/2014/main" id="{28592E45-F8DD-4CF0-BEC3-7E8F769EB29C}"/>
              </a:ext>
            </a:extLst>
          </p:cNvPr>
          <p:cNvSpPr txBox="1">
            <a:spLocks/>
          </p:cNvSpPr>
          <p:nvPr/>
        </p:nvSpPr>
        <p:spPr>
          <a:xfrm>
            <a:off x="8221688" y="4004984"/>
            <a:ext cx="3499057" cy="864000"/>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The form can be customized to have all relevant fields to record the responses of the end users</a:t>
            </a:r>
          </a:p>
        </p:txBody>
      </p:sp>
    </p:spTree>
    <p:extLst>
      <p:ext uri="{BB962C8B-B14F-4D97-AF65-F5344CB8AC3E}">
        <p14:creationId xmlns:p14="http://schemas.microsoft.com/office/powerpoint/2010/main" val="2636249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MS Forms provide a friendly interface for the end-users to provide feedback</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59</a:t>
            </a:fld>
            <a:endParaRPr lang="en-GB" dirty="0"/>
          </a:p>
        </p:txBody>
      </p:sp>
      <p:sp>
        <p:nvSpPr>
          <p:cNvPr id="12" name="Text Placeholder 4">
            <a:extLst>
              <a:ext uri="{FF2B5EF4-FFF2-40B4-BE49-F238E27FC236}">
                <a16:creationId xmlns:a16="http://schemas.microsoft.com/office/drawing/2014/main" id="{6BC14C76-8566-49AB-A344-6F790384FD6B}"/>
              </a:ext>
            </a:extLst>
          </p:cNvPr>
          <p:cNvSpPr txBox="1">
            <a:spLocks/>
          </p:cNvSpPr>
          <p:nvPr/>
        </p:nvSpPr>
        <p:spPr>
          <a:xfrm>
            <a:off x="7080250" y="1844674"/>
            <a:ext cx="3499057" cy="3820145"/>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Now the Logic App kicks into action every time a response is recorded.</a:t>
            </a:r>
          </a:p>
          <a:p>
            <a:pPr lvl="1" algn="ctr"/>
            <a:endParaRPr lang="en-US" sz="1100" dirty="0"/>
          </a:p>
          <a:p>
            <a:pPr lvl="1" algn="ctr"/>
            <a:r>
              <a:rPr lang="en-US" sz="1100" dirty="0"/>
              <a:t>As we can see, the trigger is ‘When a new response is submitted’, the Logic App is triggered. The MS form can be selected from the dropdown</a:t>
            </a:r>
          </a:p>
          <a:p>
            <a:pPr lvl="1" algn="ctr"/>
            <a:endParaRPr lang="en-US" sz="1100" dirty="0"/>
          </a:p>
          <a:p>
            <a:pPr lvl="1" algn="ctr"/>
            <a:r>
              <a:rPr lang="en-US" sz="1100" dirty="0"/>
              <a:t>Inside the ‘apply to each’ loop, for each response which is submitted, we fetch the response details as the first step.</a:t>
            </a:r>
          </a:p>
          <a:p>
            <a:pPr lvl="1" algn="ctr"/>
            <a:endParaRPr lang="en-US" sz="1100" dirty="0"/>
          </a:p>
          <a:p>
            <a:pPr lvl="1" algn="ctr"/>
            <a:r>
              <a:rPr lang="en-US" sz="1100" dirty="0"/>
              <a:t>Then we create a new work item in DevOps where we select the relevant Account name, Project name and work item type.</a:t>
            </a:r>
          </a:p>
          <a:p>
            <a:pPr lvl="1" algn="ctr"/>
            <a:endParaRPr lang="en-US" sz="1100" dirty="0"/>
          </a:p>
          <a:p>
            <a:pPr lvl="1" algn="ctr"/>
            <a:r>
              <a:rPr lang="en-US" sz="1100" dirty="0"/>
              <a:t>The title and </a:t>
            </a:r>
            <a:r>
              <a:rPr lang="en-US" sz="1100" dirty="0" err="1"/>
              <a:t>descriptionof</a:t>
            </a:r>
            <a:r>
              <a:rPr lang="en-US" sz="1100" dirty="0"/>
              <a:t> the issue is filled dynamically from the response of the MS Form</a:t>
            </a:r>
          </a:p>
        </p:txBody>
      </p:sp>
      <p:pic>
        <p:nvPicPr>
          <p:cNvPr id="5" name="Picture 4">
            <a:extLst>
              <a:ext uri="{FF2B5EF4-FFF2-40B4-BE49-F238E27FC236}">
                <a16:creationId xmlns:a16="http://schemas.microsoft.com/office/drawing/2014/main" id="{6911467B-0002-406A-A589-B982FD477C2A}"/>
              </a:ext>
            </a:extLst>
          </p:cNvPr>
          <p:cNvPicPr>
            <a:picLocks noChangeAspect="1"/>
          </p:cNvPicPr>
          <p:nvPr/>
        </p:nvPicPr>
        <p:blipFill>
          <a:blip r:embed="rId2"/>
          <a:stretch>
            <a:fillRect/>
          </a:stretch>
        </p:blipFill>
        <p:spPr>
          <a:xfrm>
            <a:off x="1331332" y="1316333"/>
            <a:ext cx="4734506" cy="4741241"/>
          </a:xfrm>
          <a:prstGeom prst="rect">
            <a:avLst/>
          </a:prstGeom>
        </p:spPr>
      </p:pic>
    </p:spTree>
    <p:extLst>
      <p:ext uri="{BB962C8B-B14F-4D97-AF65-F5344CB8AC3E}">
        <p14:creationId xmlns:p14="http://schemas.microsoft.com/office/powerpoint/2010/main" val="1037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Image result for sql">
            <a:extLst>
              <a:ext uri="{FF2B5EF4-FFF2-40B4-BE49-F238E27FC236}">
                <a16:creationId xmlns:a16="http://schemas.microsoft.com/office/drawing/2014/main" id="{948FD018-D432-4673-B2EF-D03D443DF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064" y="2187865"/>
            <a:ext cx="2443163" cy="13278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07989" y="320400"/>
            <a:ext cx="11376024" cy="864000"/>
          </a:xfrm>
        </p:spPr>
        <p:txBody>
          <a:bodyPr/>
          <a:lstStyle/>
          <a:p>
            <a:r>
              <a:rPr lang="en-US" dirty="0">
                <a:solidFill>
                  <a:schemeClr val="tx1"/>
                </a:solidFill>
              </a:rPr>
              <a:t>The Logic App picks up filtered data from SQL and fills an email template and populates attachments and sends an email</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6</a:t>
            </a:fld>
            <a:endParaRPr lang="en-GB" dirty="0"/>
          </a:p>
        </p:txBody>
      </p:sp>
      <p:sp>
        <p:nvSpPr>
          <p:cNvPr id="3" name="Rectangle: Rounded Corners 2">
            <a:extLst>
              <a:ext uri="{FF2B5EF4-FFF2-40B4-BE49-F238E27FC236}">
                <a16:creationId xmlns:a16="http://schemas.microsoft.com/office/drawing/2014/main" id="{0BD4764C-AC5F-4361-B1C2-69D521502461}"/>
              </a:ext>
            </a:extLst>
          </p:cNvPr>
          <p:cNvSpPr/>
          <p:nvPr/>
        </p:nvSpPr>
        <p:spPr>
          <a:xfrm>
            <a:off x="909312" y="2019008"/>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sp>
        <p:nvSpPr>
          <p:cNvPr id="16" name="Text Placeholder 4">
            <a:extLst>
              <a:ext uri="{FF2B5EF4-FFF2-40B4-BE49-F238E27FC236}">
                <a16:creationId xmlns:a16="http://schemas.microsoft.com/office/drawing/2014/main" id="{A2C62377-1017-41B6-AEFB-9486D8D3039C}"/>
              </a:ext>
            </a:extLst>
          </p:cNvPr>
          <p:cNvSpPr txBox="1">
            <a:spLocks/>
          </p:cNvSpPr>
          <p:nvPr/>
        </p:nvSpPr>
        <p:spPr>
          <a:xfrm>
            <a:off x="631415" y="3807578"/>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MS SQL Server contains data in the form of various tables at various levels</a:t>
            </a:r>
            <a:endParaRPr lang="en-GB" sz="1100" dirty="0"/>
          </a:p>
        </p:txBody>
      </p:sp>
      <p:cxnSp>
        <p:nvCxnSpPr>
          <p:cNvPr id="11" name="Straight Arrow Connector 10">
            <a:extLst>
              <a:ext uri="{FF2B5EF4-FFF2-40B4-BE49-F238E27FC236}">
                <a16:creationId xmlns:a16="http://schemas.microsoft.com/office/drawing/2014/main" id="{F82F0DBB-9E56-49B4-AA70-255E229C77F8}"/>
              </a:ext>
            </a:extLst>
          </p:cNvPr>
          <p:cNvCxnSpPr>
            <a:stCxn id="3" idx="3"/>
          </p:cNvCxnSpPr>
          <p:nvPr/>
        </p:nvCxnSpPr>
        <p:spPr>
          <a:xfrm flipV="1">
            <a:off x="2815899" y="2851771"/>
            <a:ext cx="7723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134D4129-E46A-4AB3-AC6F-70A1F86FBA9F}"/>
              </a:ext>
            </a:extLst>
          </p:cNvPr>
          <p:cNvSpPr txBox="1">
            <a:spLocks/>
          </p:cNvSpPr>
          <p:nvPr/>
        </p:nvSpPr>
        <p:spPr>
          <a:xfrm>
            <a:off x="3547073" y="3807579"/>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Logic App goes through the SQL table, picking up emails of the intended recipients from the table and sends various kinds of predefined mails based on a flag column</a:t>
            </a:r>
          </a:p>
        </p:txBody>
      </p:sp>
      <p:sp>
        <p:nvSpPr>
          <p:cNvPr id="19" name="Rectangle: Rounded Corners 18">
            <a:extLst>
              <a:ext uri="{FF2B5EF4-FFF2-40B4-BE49-F238E27FC236}">
                <a16:creationId xmlns:a16="http://schemas.microsoft.com/office/drawing/2014/main" id="{CC4CED9F-32D0-437F-A8C9-3AA741062B68}"/>
              </a:ext>
            </a:extLst>
          </p:cNvPr>
          <p:cNvSpPr/>
          <p:nvPr/>
        </p:nvSpPr>
        <p:spPr>
          <a:xfrm>
            <a:off x="3592767" y="2019007"/>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cxnSp>
        <p:nvCxnSpPr>
          <p:cNvPr id="23" name="Straight Arrow Connector 22">
            <a:extLst>
              <a:ext uri="{FF2B5EF4-FFF2-40B4-BE49-F238E27FC236}">
                <a16:creationId xmlns:a16="http://schemas.microsoft.com/office/drawing/2014/main" id="{94009BCD-1559-48F8-BEC1-2E74544D4583}"/>
              </a:ext>
            </a:extLst>
          </p:cNvPr>
          <p:cNvCxnSpPr>
            <a:cxnSpLocks/>
            <a:stCxn id="19" idx="3"/>
            <a:endCxn id="26" idx="1"/>
          </p:cNvCxnSpPr>
          <p:nvPr/>
        </p:nvCxnSpPr>
        <p:spPr>
          <a:xfrm flipV="1">
            <a:off x="5499354" y="2851770"/>
            <a:ext cx="8270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6F158AA1-5440-47A1-9086-DD669DEC6340}"/>
              </a:ext>
            </a:extLst>
          </p:cNvPr>
          <p:cNvSpPr txBox="1">
            <a:spLocks/>
          </p:cNvSpPr>
          <p:nvPr/>
        </p:nvSpPr>
        <p:spPr>
          <a:xfrm>
            <a:off x="6280711" y="3807579"/>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Logic App enables the email to be dynamic. The template can be fixed and the data inside the mail can contain user specific data in the form of tables, etc.</a:t>
            </a:r>
            <a:br>
              <a:rPr lang="en-US" sz="1100" dirty="0">
                <a:solidFill>
                  <a:schemeClr val="tx1"/>
                </a:solidFill>
              </a:rPr>
            </a:br>
            <a:r>
              <a:rPr lang="en-US" sz="1100" dirty="0">
                <a:solidFill>
                  <a:schemeClr val="tx1"/>
                </a:solidFill>
              </a:rPr>
              <a:t>Attachments can also be included in the mail which is populated dynamically.</a:t>
            </a:r>
          </a:p>
        </p:txBody>
      </p:sp>
      <p:sp>
        <p:nvSpPr>
          <p:cNvPr id="26" name="Rectangle: Rounded Corners 25">
            <a:extLst>
              <a:ext uri="{FF2B5EF4-FFF2-40B4-BE49-F238E27FC236}">
                <a16:creationId xmlns:a16="http://schemas.microsoft.com/office/drawing/2014/main" id="{8A8AC1B8-34FF-48E7-8583-C4953F3CD3A1}"/>
              </a:ext>
            </a:extLst>
          </p:cNvPr>
          <p:cNvSpPr/>
          <p:nvPr/>
        </p:nvSpPr>
        <p:spPr>
          <a:xfrm>
            <a:off x="6326405" y="2019006"/>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pic>
        <p:nvPicPr>
          <p:cNvPr id="31" name="Picture 6" descr="Image result for logic apps logo">
            <a:extLst>
              <a:ext uri="{FF2B5EF4-FFF2-40B4-BE49-F238E27FC236}">
                <a16:creationId xmlns:a16="http://schemas.microsoft.com/office/drawing/2014/main" id="{34D76D2B-5DDE-47D8-BE0B-0FD2701558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4994" y="2399236"/>
            <a:ext cx="1594009" cy="905065"/>
          </a:xfrm>
          <a:prstGeom prst="rect">
            <a:avLst/>
          </a:prstGeom>
          <a:noFill/>
          <a:extLst>
            <a:ext uri="{909E8E84-426E-40DD-AFC4-6F175D3DCCD1}">
              <a14:hiddenFill xmlns:a14="http://schemas.microsoft.com/office/drawing/2010/main">
                <a:solidFill>
                  <a:srgbClr val="FFFFFF"/>
                </a:solidFill>
              </a14:hiddenFill>
            </a:ext>
          </a:extLst>
        </p:spPr>
      </p:pic>
      <p:sp>
        <p:nvSpPr>
          <p:cNvPr id="32" name="Text Placeholder 4">
            <a:extLst>
              <a:ext uri="{FF2B5EF4-FFF2-40B4-BE49-F238E27FC236}">
                <a16:creationId xmlns:a16="http://schemas.microsoft.com/office/drawing/2014/main" id="{AFD82F3E-DEBC-4F8D-8737-3527EB8A34B2}"/>
              </a:ext>
            </a:extLst>
          </p:cNvPr>
          <p:cNvSpPr txBox="1">
            <a:spLocks/>
          </p:cNvSpPr>
          <p:nvPr/>
        </p:nvSpPr>
        <p:spPr>
          <a:xfrm>
            <a:off x="3063171" y="5986522"/>
            <a:ext cx="5699415" cy="551078"/>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 The email template remains unchanged, ready to be used for the next run</a:t>
            </a:r>
          </a:p>
          <a:p>
            <a:pPr algn="ctr"/>
            <a:endParaRPr lang="en-US" sz="1100" dirty="0">
              <a:solidFill>
                <a:schemeClr val="tx1"/>
              </a:solidFill>
            </a:endParaRPr>
          </a:p>
        </p:txBody>
      </p:sp>
      <p:cxnSp>
        <p:nvCxnSpPr>
          <p:cNvPr id="33" name="Straight Arrow Connector 32">
            <a:extLst>
              <a:ext uri="{FF2B5EF4-FFF2-40B4-BE49-F238E27FC236}">
                <a16:creationId xmlns:a16="http://schemas.microsoft.com/office/drawing/2014/main" id="{B46E3467-A2C7-4157-BDE2-C1C798CC2859}"/>
              </a:ext>
            </a:extLst>
          </p:cNvPr>
          <p:cNvCxnSpPr>
            <a:cxnSpLocks/>
            <a:stCxn id="26" idx="3"/>
            <a:endCxn id="35" idx="1"/>
          </p:cNvCxnSpPr>
          <p:nvPr/>
        </p:nvCxnSpPr>
        <p:spPr>
          <a:xfrm>
            <a:off x="8232992" y="2851770"/>
            <a:ext cx="85504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 Placeholder 4">
            <a:extLst>
              <a:ext uri="{FF2B5EF4-FFF2-40B4-BE49-F238E27FC236}">
                <a16:creationId xmlns:a16="http://schemas.microsoft.com/office/drawing/2014/main" id="{28CE9C31-8425-4129-97E3-0B0532B0CD3B}"/>
              </a:ext>
            </a:extLst>
          </p:cNvPr>
          <p:cNvSpPr txBox="1">
            <a:spLocks/>
          </p:cNvSpPr>
          <p:nvPr/>
        </p:nvSpPr>
        <p:spPr>
          <a:xfrm>
            <a:off x="9014349" y="3807579"/>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business users receives email with an attachment and email body, both of which are dynamic. For example, the user can receive a warning/alert/update mail which contains data specific to the user</a:t>
            </a:r>
          </a:p>
        </p:txBody>
      </p:sp>
      <p:sp>
        <p:nvSpPr>
          <p:cNvPr id="35" name="Rectangle: Rounded Corners 34">
            <a:extLst>
              <a:ext uri="{FF2B5EF4-FFF2-40B4-BE49-F238E27FC236}">
                <a16:creationId xmlns:a16="http://schemas.microsoft.com/office/drawing/2014/main" id="{260B3E4F-9A78-469F-9925-C0A15D719348}"/>
              </a:ext>
            </a:extLst>
          </p:cNvPr>
          <p:cNvSpPr/>
          <p:nvPr/>
        </p:nvSpPr>
        <p:spPr>
          <a:xfrm>
            <a:off x="9088035" y="2019008"/>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pic>
        <p:nvPicPr>
          <p:cNvPr id="2058" name="Picture 10" descr="Image result for outlook logo">
            <a:extLst>
              <a:ext uri="{FF2B5EF4-FFF2-40B4-BE49-F238E27FC236}">
                <a16:creationId xmlns:a16="http://schemas.microsoft.com/office/drawing/2014/main" id="{113D67CC-EE12-4EC9-BA40-733EF141E2B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10018" y="2343095"/>
            <a:ext cx="1062619" cy="104329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Image result for logic apps logo">
            <a:extLst>
              <a:ext uri="{FF2B5EF4-FFF2-40B4-BE49-F238E27FC236}">
                <a16:creationId xmlns:a16="http://schemas.microsoft.com/office/drawing/2014/main" id="{ADEB6740-520A-49EF-9032-2E54F44DC5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4400" y="2388459"/>
            <a:ext cx="1594009" cy="90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8469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95401" y="1643271"/>
            <a:ext cx="6127393" cy="3614530"/>
          </a:xfrm>
        </p:spPr>
        <p:txBody>
          <a:bodyPr/>
          <a:lstStyle/>
          <a:p>
            <a:r>
              <a:rPr lang="en-GB" sz="4800" dirty="0">
                <a:solidFill>
                  <a:srgbClr val="990D67"/>
                </a:solidFill>
              </a:rPr>
              <a:t>8.</a:t>
            </a:r>
            <a:br>
              <a:rPr lang="en-GB" sz="4800" dirty="0">
                <a:solidFill>
                  <a:srgbClr val="990D67"/>
                </a:solidFill>
              </a:rPr>
            </a:br>
            <a:r>
              <a:rPr lang="en-GB" sz="4800" dirty="0">
                <a:solidFill>
                  <a:srgbClr val="990D67"/>
                </a:solidFill>
              </a:rPr>
              <a:t>Azure Data Factory Pipeline trigger</a:t>
            </a:r>
            <a:br>
              <a:rPr lang="en-GB" dirty="0">
                <a:solidFill>
                  <a:srgbClr val="990D67"/>
                </a:solidFill>
              </a:rPr>
            </a:br>
            <a:r>
              <a:rPr lang="en-GB" sz="2400" dirty="0" err="1">
                <a:solidFill>
                  <a:schemeClr val="tx1">
                    <a:lumMod val="75000"/>
                    <a:lumOff val="25000"/>
                  </a:schemeClr>
                </a:solidFill>
              </a:rPr>
              <a:t>PowerApp</a:t>
            </a:r>
            <a:r>
              <a:rPr lang="en-GB" sz="2400" dirty="0">
                <a:solidFill>
                  <a:schemeClr val="tx1">
                    <a:lumMod val="75000"/>
                    <a:lumOff val="25000"/>
                  </a:schemeClr>
                </a:solidFill>
              </a:rPr>
              <a:t>/MS Teams + MS Flow</a:t>
            </a:r>
          </a:p>
        </p:txBody>
      </p:sp>
      <p:sp>
        <p:nvSpPr>
          <p:cNvPr id="5" name="Date Placeholder 4">
            <a:extLst>
              <a:ext uri="{FF2B5EF4-FFF2-40B4-BE49-F238E27FC236}">
                <a16:creationId xmlns:a16="http://schemas.microsoft.com/office/drawing/2014/main" id="{3555CF2F-0E3B-4162-9E9F-FC26888A83EE}"/>
              </a:ext>
            </a:extLst>
          </p:cNvPr>
          <p:cNvSpPr>
            <a:spLocks noGrp="1"/>
          </p:cNvSpPr>
          <p:nvPr>
            <p:ph type="dt" sz="half" idx="10"/>
          </p:nvPr>
        </p:nvSpPr>
        <p:spPr>
          <a:xfrm>
            <a:off x="407988" y="5838942"/>
            <a:ext cx="4248000" cy="570793"/>
          </a:xfrm>
        </p:spPr>
        <p:txBody>
          <a:bodyPr/>
          <a:lstStyle/>
          <a:p>
            <a:fld id="{85BC6806-8661-4F60-8869-9AC7C9589EF4}" type="datetime3">
              <a:rPr lang="en-US" sz="3000" b="1" smtClean="0">
                <a:solidFill>
                  <a:srgbClr val="009EEB"/>
                </a:solidFill>
              </a:rPr>
              <a:t>17 July 2019</a:t>
            </a:fld>
            <a:endParaRPr lang="en-US" sz="3000" b="1" dirty="0">
              <a:solidFill>
                <a:srgbClr val="009EEB"/>
              </a:solidFill>
            </a:endParaRPr>
          </a:p>
        </p:txBody>
      </p:sp>
    </p:spTree>
    <p:extLst>
      <p:ext uri="{BB962C8B-B14F-4D97-AF65-F5344CB8AC3E}">
        <p14:creationId xmlns:p14="http://schemas.microsoft.com/office/powerpoint/2010/main" val="3897123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rgbClr val="0000A0"/>
                </a:solidFill>
              </a:rPr>
              <a:t>Tools</a:t>
            </a:r>
            <a:br>
              <a:rPr lang="en-GB" dirty="0">
                <a:solidFill>
                  <a:srgbClr val="0000A0"/>
                </a:solidFill>
              </a:rPr>
            </a:br>
            <a:r>
              <a:rPr lang="en-GB" dirty="0">
                <a:solidFill>
                  <a:schemeClr val="bg1">
                    <a:lumMod val="65000"/>
                  </a:schemeClr>
                </a:solidFill>
              </a:rPr>
              <a:t>Data Flow</a:t>
            </a:r>
            <a:br>
              <a:rPr lang="en-GB" dirty="0">
                <a:solidFill>
                  <a:schemeClr val="bg1">
                    <a:lumMod val="65000"/>
                  </a:schemeClr>
                </a:solidFill>
              </a:rPr>
            </a:br>
            <a:r>
              <a:rPr lang="en-GB" dirty="0">
                <a:solidFill>
                  <a:schemeClr val="bg1">
                    <a:lumMod val="65000"/>
                  </a:schemeClr>
                </a:solidFill>
              </a:rPr>
              <a:t>MS Flow</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61</a:t>
            </a:fld>
            <a:endParaRPr lang="en-GB" dirty="0"/>
          </a:p>
        </p:txBody>
      </p:sp>
    </p:spTree>
    <p:extLst>
      <p:ext uri="{BB962C8B-B14F-4D97-AF65-F5344CB8AC3E}">
        <p14:creationId xmlns:p14="http://schemas.microsoft.com/office/powerpoint/2010/main" val="29831400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bg1"/>
                </a:solidFill>
              </a:rPr>
              <a:t>PowerApps + Logic App enables the user to pass context-aware data to trigger a series of dependent actions</a:t>
            </a:r>
            <a:endParaRPr lang="en-GB" dirty="0">
              <a:solidFill>
                <a:schemeClr val="bg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62</a:t>
            </a:fld>
            <a:endParaRPr lang="en-GB" dirty="0"/>
          </a:p>
        </p:txBody>
      </p:sp>
      <p:cxnSp>
        <p:nvCxnSpPr>
          <p:cNvPr id="8" name="Straight Connector 7">
            <a:extLst>
              <a:ext uri="{FF2B5EF4-FFF2-40B4-BE49-F238E27FC236}">
                <a16:creationId xmlns:a16="http://schemas.microsoft.com/office/drawing/2014/main" id="{CA208796-D09F-4E2A-B12E-52E972BB4D36}"/>
              </a:ext>
            </a:extLst>
          </p:cNvPr>
          <p:cNvCxnSpPr/>
          <p:nvPr/>
        </p:nvCxnSpPr>
        <p:spPr>
          <a:xfrm>
            <a:off x="3925694" y="1293813"/>
            <a:ext cx="0" cy="4597400"/>
          </a:xfrm>
          <a:prstGeom prst="line">
            <a:avLst/>
          </a:prstGeom>
          <a:ln w="317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47CE22-E99D-4317-83CE-89F802012DB5}"/>
              </a:ext>
            </a:extLst>
          </p:cNvPr>
          <p:cNvCxnSpPr/>
          <p:nvPr/>
        </p:nvCxnSpPr>
        <p:spPr>
          <a:xfrm>
            <a:off x="8354308" y="1293813"/>
            <a:ext cx="0" cy="4597400"/>
          </a:xfrm>
          <a:prstGeom prst="line">
            <a:avLst/>
          </a:prstGeom>
          <a:ln w="31750">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11" name="Picture 6" descr="Image result for logic apps logo">
            <a:extLst>
              <a:ext uri="{FF2B5EF4-FFF2-40B4-BE49-F238E27FC236}">
                <a16:creationId xmlns:a16="http://schemas.microsoft.com/office/drawing/2014/main" id="{534EDD90-579F-40D5-92F6-06A77E380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7170" y="1492752"/>
            <a:ext cx="2197336" cy="135140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4">
            <a:extLst>
              <a:ext uri="{FF2B5EF4-FFF2-40B4-BE49-F238E27FC236}">
                <a16:creationId xmlns:a16="http://schemas.microsoft.com/office/drawing/2014/main" id="{CCFA43E5-3C2B-4BFE-9EA6-441F8F946E60}"/>
              </a:ext>
            </a:extLst>
          </p:cNvPr>
          <p:cNvSpPr txBox="1">
            <a:spLocks/>
          </p:cNvSpPr>
          <p:nvPr/>
        </p:nvSpPr>
        <p:spPr>
          <a:xfrm>
            <a:off x="4328342" y="3429000"/>
            <a:ext cx="3474992" cy="263726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600" dirty="0">
                <a:solidFill>
                  <a:schemeClr val="bg1"/>
                </a:solidFill>
              </a:rPr>
              <a:t>Azure Logic Apps is a cloud service that helps you schedule, automate, and orchestrate tasks, business processes, and workflows when you need to integrate apps, data, systems, and services across enterprises or organizations. Logic Apps simplifies how you design and build scalable solutions</a:t>
            </a:r>
            <a:endParaRPr lang="en-GB" sz="1600" dirty="0">
              <a:solidFill>
                <a:schemeClr val="bg1"/>
              </a:solidFill>
            </a:endParaRPr>
          </a:p>
        </p:txBody>
      </p:sp>
      <p:sp>
        <p:nvSpPr>
          <p:cNvPr id="5" name="Rectangle 4">
            <a:extLst>
              <a:ext uri="{FF2B5EF4-FFF2-40B4-BE49-F238E27FC236}">
                <a16:creationId xmlns:a16="http://schemas.microsoft.com/office/drawing/2014/main" id="{0446C348-30C2-47EA-943A-17EF41E9C058}"/>
              </a:ext>
            </a:extLst>
          </p:cNvPr>
          <p:cNvSpPr/>
          <p:nvPr/>
        </p:nvSpPr>
        <p:spPr>
          <a:xfrm>
            <a:off x="8813800" y="3376539"/>
            <a:ext cx="2856228" cy="3293209"/>
          </a:xfrm>
          <a:prstGeom prst="rect">
            <a:avLst/>
          </a:prstGeom>
        </p:spPr>
        <p:txBody>
          <a:bodyPr wrap="square">
            <a:spAutoFit/>
          </a:bodyPr>
          <a:lstStyle/>
          <a:p>
            <a:r>
              <a:rPr lang="en-US" sz="1600" dirty="0">
                <a:solidFill>
                  <a:schemeClr val="bg1"/>
                </a:solidFill>
              </a:rPr>
              <a:t>Microsoft Teams is a unified communications platform that combines persistent workplace chat, video meetings, file storage, and application integration. The service integrates with the company's Office 365 subscription office productivity suite and features extensions that can integrate with non-Microsoft products.</a:t>
            </a:r>
          </a:p>
        </p:txBody>
      </p:sp>
      <p:pic>
        <p:nvPicPr>
          <p:cNvPr id="13" name="Picture 2" descr="Image result for powerapp logo">
            <a:extLst>
              <a:ext uri="{FF2B5EF4-FFF2-40B4-BE49-F238E27FC236}">
                <a16:creationId xmlns:a16="http://schemas.microsoft.com/office/drawing/2014/main" id="{9D449ED3-A01E-48BF-9BD0-5AF43024B3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5616" y="1492752"/>
            <a:ext cx="2189547" cy="1274284"/>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4">
            <a:extLst>
              <a:ext uri="{FF2B5EF4-FFF2-40B4-BE49-F238E27FC236}">
                <a16:creationId xmlns:a16="http://schemas.microsoft.com/office/drawing/2014/main" id="{8A4CB9FA-C162-4D97-B65F-2FEFCAB75D2F}"/>
              </a:ext>
            </a:extLst>
          </p:cNvPr>
          <p:cNvSpPr txBox="1">
            <a:spLocks/>
          </p:cNvSpPr>
          <p:nvPr/>
        </p:nvSpPr>
        <p:spPr>
          <a:xfrm>
            <a:off x="521972" y="3443809"/>
            <a:ext cx="2928563" cy="263726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600" dirty="0">
                <a:solidFill>
                  <a:schemeClr val="bg1"/>
                </a:solidFill>
              </a:rPr>
              <a:t>PowerApps is a suite of apps, services, connectors and data platform that provides a rapid application development environment to build custom apps for business needs. </a:t>
            </a:r>
            <a:endParaRPr lang="en-GB" sz="1600" dirty="0">
              <a:solidFill>
                <a:schemeClr val="bg1"/>
              </a:solidFill>
            </a:endParaRPr>
          </a:p>
        </p:txBody>
      </p:sp>
      <p:pic>
        <p:nvPicPr>
          <p:cNvPr id="9218" name="Picture 2" descr="Image result for teams logo">
            <a:extLst>
              <a:ext uri="{FF2B5EF4-FFF2-40B4-BE49-F238E27FC236}">
                <a16:creationId xmlns:a16="http://schemas.microsoft.com/office/drawing/2014/main" id="{23BF66A1-5A94-4F10-AFB7-7E4080A594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2012" y="1392167"/>
            <a:ext cx="1552571" cy="155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8575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rgbClr val="0000A0"/>
                </a:solidFill>
              </a:rPr>
              <a:t>Data Flow</a:t>
            </a:r>
            <a:br>
              <a:rPr lang="en-GB" dirty="0">
                <a:solidFill>
                  <a:srgbClr val="0000A0"/>
                </a:solidFill>
              </a:rPr>
            </a:br>
            <a:r>
              <a:rPr lang="en-GB" dirty="0">
                <a:solidFill>
                  <a:schemeClr val="bg1">
                    <a:lumMod val="65000"/>
                  </a:schemeClr>
                </a:solidFill>
              </a:rPr>
              <a:t>MS Flow</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63</a:t>
            </a:fld>
            <a:endParaRPr lang="en-GB" dirty="0"/>
          </a:p>
        </p:txBody>
      </p:sp>
    </p:spTree>
    <p:extLst>
      <p:ext uri="{BB962C8B-B14F-4D97-AF65-F5344CB8AC3E}">
        <p14:creationId xmlns:p14="http://schemas.microsoft.com/office/powerpoint/2010/main" val="1474749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An Azure pipeline can be triggered easily by PowerApps or Teams</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64</a:t>
            </a:fld>
            <a:endParaRPr lang="en-GB" dirty="0"/>
          </a:p>
        </p:txBody>
      </p:sp>
      <p:sp>
        <p:nvSpPr>
          <p:cNvPr id="3" name="Rectangle: Rounded Corners 2">
            <a:extLst>
              <a:ext uri="{FF2B5EF4-FFF2-40B4-BE49-F238E27FC236}">
                <a16:creationId xmlns:a16="http://schemas.microsoft.com/office/drawing/2014/main" id="{0BD4764C-AC5F-4361-B1C2-69D521502461}"/>
              </a:ext>
            </a:extLst>
          </p:cNvPr>
          <p:cNvSpPr/>
          <p:nvPr/>
        </p:nvSpPr>
        <p:spPr>
          <a:xfrm>
            <a:off x="909312" y="2019008"/>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sp>
        <p:nvSpPr>
          <p:cNvPr id="16" name="Text Placeholder 4">
            <a:extLst>
              <a:ext uri="{FF2B5EF4-FFF2-40B4-BE49-F238E27FC236}">
                <a16:creationId xmlns:a16="http://schemas.microsoft.com/office/drawing/2014/main" id="{A2C62377-1017-41B6-AEFB-9486D8D3039C}"/>
              </a:ext>
            </a:extLst>
          </p:cNvPr>
          <p:cNvSpPr txBox="1">
            <a:spLocks/>
          </p:cNvSpPr>
          <p:nvPr/>
        </p:nvSpPr>
        <p:spPr>
          <a:xfrm>
            <a:off x="631415" y="3807578"/>
            <a:ext cx="1997973" cy="2391610"/>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A pipeline is created in Azure Data Factory which carries out an end to end workflow. For example- This pipeline can copy data or trigger notebooks or trigger SQL stored procedures</a:t>
            </a:r>
            <a:endParaRPr lang="en-GB" sz="1100" dirty="0"/>
          </a:p>
        </p:txBody>
      </p:sp>
      <p:cxnSp>
        <p:nvCxnSpPr>
          <p:cNvPr id="11" name="Straight Arrow Connector 10">
            <a:extLst>
              <a:ext uri="{FF2B5EF4-FFF2-40B4-BE49-F238E27FC236}">
                <a16:creationId xmlns:a16="http://schemas.microsoft.com/office/drawing/2014/main" id="{F82F0DBB-9E56-49B4-AA70-255E229C77F8}"/>
              </a:ext>
            </a:extLst>
          </p:cNvPr>
          <p:cNvCxnSpPr>
            <a:stCxn id="3" idx="3"/>
          </p:cNvCxnSpPr>
          <p:nvPr/>
        </p:nvCxnSpPr>
        <p:spPr>
          <a:xfrm flipV="1">
            <a:off x="2815899" y="2851771"/>
            <a:ext cx="7723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134D4129-E46A-4AB3-AC6F-70A1F86FBA9F}"/>
              </a:ext>
            </a:extLst>
          </p:cNvPr>
          <p:cNvSpPr txBox="1">
            <a:spLocks/>
          </p:cNvSpPr>
          <p:nvPr/>
        </p:nvSpPr>
        <p:spPr>
          <a:xfrm>
            <a:off x="3547073" y="3807579"/>
            <a:ext cx="1997973" cy="224753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end user wants to trigger a pipeline without the help of a developer or going into the intricate interface of Azure. The user has the option of opening a </a:t>
            </a:r>
            <a:r>
              <a:rPr lang="en-US" sz="1100" dirty="0" err="1">
                <a:solidFill>
                  <a:schemeClr val="tx1"/>
                </a:solidFill>
              </a:rPr>
              <a:t>PowerApp</a:t>
            </a:r>
            <a:r>
              <a:rPr lang="en-US" sz="1100" dirty="0">
                <a:solidFill>
                  <a:schemeClr val="tx1"/>
                </a:solidFill>
              </a:rPr>
              <a:t> and simply pressing a button to trigger the pipeline.</a:t>
            </a:r>
          </a:p>
        </p:txBody>
      </p:sp>
      <p:sp>
        <p:nvSpPr>
          <p:cNvPr id="19" name="Rectangle: Rounded Corners 18">
            <a:extLst>
              <a:ext uri="{FF2B5EF4-FFF2-40B4-BE49-F238E27FC236}">
                <a16:creationId xmlns:a16="http://schemas.microsoft.com/office/drawing/2014/main" id="{CC4CED9F-32D0-437F-A8C9-3AA741062B68}"/>
              </a:ext>
            </a:extLst>
          </p:cNvPr>
          <p:cNvSpPr/>
          <p:nvPr/>
        </p:nvSpPr>
        <p:spPr>
          <a:xfrm>
            <a:off x="3592767" y="2019007"/>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cxnSp>
        <p:nvCxnSpPr>
          <p:cNvPr id="23" name="Straight Arrow Connector 22">
            <a:extLst>
              <a:ext uri="{FF2B5EF4-FFF2-40B4-BE49-F238E27FC236}">
                <a16:creationId xmlns:a16="http://schemas.microsoft.com/office/drawing/2014/main" id="{94009BCD-1559-48F8-BEC1-2E74544D4583}"/>
              </a:ext>
            </a:extLst>
          </p:cNvPr>
          <p:cNvCxnSpPr>
            <a:cxnSpLocks/>
            <a:stCxn id="19" idx="3"/>
            <a:endCxn id="26" idx="1"/>
          </p:cNvCxnSpPr>
          <p:nvPr/>
        </p:nvCxnSpPr>
        <p:spPr>
          <a:xfrm flipV="1">
            <a:off x="5499354" y="2851770"/>
            <a:ext cx="8270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6F158AA1-5440-47A1-9086-DD669DEC6340}"/>
              </a:ext>
            </a:extLst>
          </p:cNvPr>
          <p:cNvSpPr txBox="1">
            <a:spLocks/>
          </p:cNvSpPr>
          <p:nvPr/>
        </p:nvSpPr>
        <p:spPr>
          <a:xfrm>
            <a:off x="6280711" y="3807579"/>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pipeline can also be triggered by the user by chatting with the MS Flow-bot from right inside teams. So the pipeline can be triggered from inside teams</a:t>
            </a:r>
          </a:p>
        </p:txBody>
      </p:sp>
      <p:sp>
        <p:nvSpPr>
          <p:cNvPr id="26" name="Rectangle: Rounded Corners 25">
            <a:extLst>
              <a:ext uri="{FF2B5EF4-FFF2-40B4-BE49-F238E27FC236}">
                <a16:creationId xmlns:a16="http://schemas.microsoft.com/office/drawing/2014/main" id="{8A8AC1B8-34FF-48E7-8583-C4953F3CD3A1}"/>
              </a:ext>
            </a:extLst>
          </p:cNvPr>
          <p:cNvSpPr/>
          <p:nvPr/>
        </p:nvSpPr>
        <p:spPr>
          <a:xfrm>
            <a:off x="6326405" y="2019006"/>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sp>
        <p:nvSpPr>
          <p:cNvPr id="32" name="Text Placeholder 4">
            <a:extLst>
              <a:ext uri="{FF2B5EF4-FFF2-40B4-BE49-F238E27FC236}">
                <a16:creationId xmlns:a16="http://schemas.microsoft.com/office/drawing/2014/main" id="{AFD82F3E-DEBC-4F8D-8737-3527EB8A34B2}"/>
              </a:ext>
            </a:extLst>
          </p:cNvPr>
          <p:cNvSpPr txBox="1">
            <a:spLocks/>
          </p:cNvSpPr>
          <p:nvPr/>
        </p:nvSpPr>
        <p:spPr>
          <a:xfrm>
            <a:off x="3547073" y="6187021"/>
            <a:ext cx="5699415" cy="551078"/>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 Teams MS Flow chat-bot can be used to list and run any MS Flow linked to the account. The end user can use this as a central control panel to trigger a combination of flows</a:t>
            </a:r>
          </a:p>
        </p:txBody>
      </p:sp>
      <p:cxnSp>
        <p:nvCxnSpPr>
          <p:cNvPr id="33" name="Straight Arrow Connector 32">
            <a:extLst>
              <a:ext uri="{FF2B5EF4-FFF2-40B4-BE49-F238E27FC236}">
                <a16:creationId xmlns:a16="http://schemas.microsoft.com/office/drawing/2014/main" id="{B46E3467-A2C7-4157-BDE2-C1C798CC2859}"/>
              </a:ext>
            </a:extLst>
          </p:cNvPr>
          <p:cNvCxnSpPr>
            <a:cxnSpLocks/>
            <a:stCxn id="26" idx="3"/>
            <a:endCxn id="35" idx="1"/>
          </p:cNvCxnSpPr>
          <p:nvPr/>
        </p:nvCxnSpPr>
        <p:spPr>
          <a:xfrm>
            <a:off x="8232992" y="2851770"/>
            <a:ext cx="85504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 Placeholder 4">
            <a:extLst>
              <a:ext uri="{FF2B5EF4-FFF2-40B4-BE49-F238E27FC236}">
                <a16:creationId xmlns:a16="http://schemas.microsoft.com/office/drawing/2014/main" id="{28CE9C31-8425-4129-97E3-0B0532B0CD3B}"/>
              </a:ext>
            </a:extLst>
          </p:cNvPr>
          <p:cNvSpPr txBox="1">
            <a:spLocks/>
          </p:cNvSpPr>
          <p:nvPr/>
        </p:nvSpPr>
        <p:spPr>
          <a:xfrm>
            <a:off x="8986838" y="3807578"/>
            <a:ext cx="1997973" cy="1219355"/>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pipeline re-runs and carries out the defined action</a:t>
            </a:r>
          </a:p>
        </p:txBody>
      </p:sp>
      <p:sp>
        <p:nvSpPr>
          <p:cNvPr id="35" name="Rectangle: Rounded Corners 34">
            <a:extLst>
              <a:ext uri="{FF2B5EF4-FFF2-40B4-BE49-F238E27FC236}">
                <a16:creationId xmlns:a16="http://schemas.microsoft.com/office/drawing/2014/main" id="{260B3E4F-9A78-469F-9925-C0A15D719348}"/>
              </a:ext>
            </a:extLst>
          </p:cNvPr>
          <p:cNvSpPr/>
          <p:nvPr/>
        </p:nvSpPr>
        <p:spPr>
          <a:xfrm>
            <a:off x="9088035" y="2019008"/>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pic>
        <p:nvPicPr>
          <p:cNvPr id="21" name="Picture 20">
            <a:extLst>
              <a:ext uri="{FF2B5EF4-FFF2-40B4-BE49-F238E27FC236}">
                <a16:creationId xmlns:a16="http://schemas.microsoft.com/office/drawing/2014/main" id="{00B62082-A910-4884-8341-85FA1B45C95D}"/>
              </a:ext>
            </a:extLst>
          </p:cNvPr>
          <p:cNvPicPr>
            <a:picLocks noChangeAspect="1"/>
          </p:cNvPicPr>
          <p:nvPr/>
        </p:nvPicPr>
        <p:blipFill>
          <a:blip r:embed="rId2"/>
          <a:stretch>
            <a:fillRect/>
          </a:stretch>
        </p:blipFill>
        <p:spPr>
          <a:xfrm>
            <a:off x="1197378" y="2230488"/>
            <a:ext cx="1283437" cy="1242563"/>
          </a:xfrm>
          <a:prstGeom prst="rect">
            <a:avLst/>
          </a:prstGeom>
        </p:spPr>
      </p:pic>
      <p:pic>
        <p:nvPicPr>
          <p:cNvPr id="29" name="Picture 2" descr="Image result for powerapp logo">
            <a:extLst>
              <a:ext uri="{FF2B5EF4-FFF2-40B4-BE49-F238E27FC236}">
                <a16:creationId xmlns:a16="http://schemas.microsoft.com/office/drawing/2014/main" id="{E4FCCF48-AE5C-49E3-916F-B8EEE1BBAA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9778" y="2419769"/>
            <a:ext cx="1484574" cy="86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Image result for teams logo">
            <a:extLst>
              <a:ext uri="{FF2B5EF4-FFF2-40B4-BE49-F238E27FC236}">
                <a16:creationId xmlns:a16="http://schemas.microsoft.com/office/drawing/2014/main" id="{4FA40341-81FC-42EC-B51B-00EFA46473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1144" y="2184575"/>
            <a:ext cx="1145100" cy="11451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4A635F65-1593-4A92-94C1-7A76B432FF2F}"/>
              </a:ext>
            </a:extLst>
          </p:cNvPr>
          <p:cNvPicPr>
            <a:picLocks noChangeAspect="1"/>
          </p:cNvPicPr>
          <p:nvPr/>
        </p:nvPicPr>
        <p:blipFill>
          <a:blip r:embed="rId2"/>
          <a:stretch>
            <a:fillRect/>
          </a:stretch>
        </p:blipFill>
        <p:spPr>
          <a:xfrm>
            <a:off x="9407002" y="2230490"/>
            <a:ext cx="1283437" cy="1242563"/>
          </a:xfrm>
          <a:prstGeom prst="rect">
            <a:avLst/>
          </a:prstGeom>
        </p:spPr>
      </p:pic>
    </p:spTree>
    <p:extLst>
      <p:ext uri="{BB962C8B-B14F-4D97-AF65-F5344CB8AC3E}">
        <p14:creationId xmlns:p14="http://schemas.microsoft.com/office/powerpoint/2010/main" val="17719848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chemeClr val="bg1">
                    <a:lumMod val="65000"/>
                  </a:schemeClr>
                </a:solidFill>
              </a:rPr>
              <a:t>Data Flow</a:t>
            </a:r>
            <a:br>
              <a:rPr lang="en-GB" dirty="0">
                <a:solidFill>
                  <a:srgbClr val="0000A0"/>
                </a:solidFill>
              </a:rPr>
            </a:br>
            <a:r>
              <a:rPr lang="en-GB" dirty="0">
                <a:solidFill>
                  <a:srgbClr val="0000A0"/>
                </a:solidFill>
              </a:rPr>
              <a:t>Power App/Teams + Flow</a:t>
            </a: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65</a:t>
            </a:fld>
            <a:endParaRPr lang="en-GB" dirty="0"/>
          </a:p>
        </p:txBody>
      </p:sp>
    </p:spTree>
    <p:extLst>
      <p:ext uri="{BB962C8B-B14F-4D97-AF65-F5344CB8AC3E}">
        <p14:creationId xmlns:p14="http://schemas.microsoft.com/office/powerpoint/2010/main" val="874870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A pipeline can be triggered  by a button in a Power App </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66</a:t>
            </a:fld>
            <a:endParaRPr lang="en-GB" dirty="0"/>
          </a:p>
        </p:txBody>
      </p:sp>
      <p:pic>
        <p:nvPicPr>
          <p:cNvPr id="5" name="Picture 4">
            <a:extLst>
              <a:ext uri="{FF2B5EF4-FFF2-40B4-BE49-F238E27FC236}">
                <a16:creationId xmlns:a16="http://schemas.microsoft.com/office/drawing/2014/main" id="{71160D6D-8227-4D5C-B7A1-D423891A4D51}"/>
              </a:ext>
            </a:extLst>
          </p:cNvPr>
          <p:cNvPicPr>
            <a:picLocks noChangeAspect="1"/>
          </p:cNvPicPr>
          <p:nvPr/>
        </p:nvPicPr>
        <p:blipFill>
          <a:blip r:embed="rId2"/>
          <a:stretch>
            <a:fillRect/>
          </a:stretch>
        </p:blipFill>
        <p:spPr>
          <a:xfrm>
            <a:off x="1545993" y="878073"/>
            <a:ext cx="4682467" cy="2497877"/>
          </a:xfrm>
          <a:prstGeom prst="rect">
            <a:avLst/>
          </a:prstGeom>
        </p:spPr>
      </p:pic>
      <p:sp>
        <p:nvSpPr>
          <p:cNvPr id="10" name="Text Placeholder 4">
            <a:extLst>
              <a:ext uri="{FF2B5EF4-FFF2-40B4-BE49-F238E27FC236}">
                <a16:creationId xmlns:a16="http://schemas.microsoft.com/office/drawing/2014/main" id="{2D6B3825-1E2F-42EC-8E1C-9FBD55FB3B71}"/>
              </a:ext>
            </a:extLst>
          </p:cNvPr>
          <p:cNvSpPr txBox="1">
            <a:spLocks/>
          </p:cNvSpPr>
          <p:nvPr/>
        </p:nvSpPr>
        <p:spPr>
          <a:xfrm>
            <a:off x="6973438" y="1189412"/>
            <a:ext cx="2902400" cy="1810266"/>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A manual override </a:t>
            </a:r>
            <a:r>
              <a:rPr lang="en-US" sz="1100" dirty="0" err="1"/>
              <a:t>PowerApp</a:t>
            </a:r>
            <a:r>
              <a:rPr lang="en-US" sz="1100" dirty="0"/>
              <a:t> is created which contains buttons for:</a:t>
            </a:r>
          </a:p>
          <a:p>
            <a:pPr marL="685800" lvl="1" indent="-228600" algn="ctr">
              <a:buAutoNum type="arabicPeriod"/>
            </a:pPr>
            <a:r>
              <a:rPr lang="en-US" sz="1100" dirty="0"/>
              <a:t>Manual trigger of Pipeline</a:t>
            </a:r>
          </a:p>
          <a:p>
            <a:pPr marL="685800" lvl="1" indent="-228600" algn="ctr">
              <a:buAutoNum type="arabicPeriod"/>
            </a:pPr>
            <a:r>
              <a:rPr lang="en-US" sz="1100" dirty="0"/>
              <a:t>Manual trigger of Power BI dataset refresh (using the same custom connector which was previously discussed)</a:t>
            </a:r>
          </a:p>
          <a:p>
            <a:pPr marL="685800" lvl="1" indent="-228600" algn="ctr">
              <a:buAutoNum type="arabicPeriod"/>
            </a:pPr>
            <a:endParaRPr lang="en-US" sz="1100" dirty="0"/>
          </a:p>
          <a:p>
            <a:pPr lvl="1" algn="ctr"/>
            <a:r>
              <a:rPr lang="en-US" sz="1100" dirty="0"/>
              <a:t>The press of the button triggers a MS Flow/ </a:t>
            </a:r>
            <a:r>
              <a:rPr lang="en-US" sz="1100" dirty="0" err="1"/>
              <a:t>LogicApp</a:t>
            </a:r>
            <a:endParaRPr lang="en-GB" sz="1100" dirty="0"/>
          </a:p>
        </p:txBody>
      </p:sp>
      <p:pic>
        <p:nvPicPr>
          <p:cNvPr id="6" name="Picture 5">
            <a:extLst>
              <a:ext uri="{FF2B5EF4-FFF2-40B4-BE49-F238E27FC236}">
                <a16:creationId xmlns:a16="http://schemas.microsoft.com/office/drawing/2014/main" id="{0D65265A-A098-4E0F-A762-8BA3CABBD3D6}"/>
              </a:ext>
            </a:extLst>
          </p:cNvPr>
          <p:cNvPicPr>
            <a:picLocks noChangeAspect="1"/>
          </p:cNvPicPr>
          <p:nvPr/>
        </p:nvPicPr>
        <p:blipFill>
          <a:blip r:embed="rId3"/>
          <a:stretch>
            <a:fillRect/>
          </a:stretch>
        </p:blipFill>
        <p:spPr>
          <a:xfrm>
            <a:off x="1935394" y="3581022"/>
            <a:ext cx="3903663" cy="2814713"/>
          </a:xfrm>
          <a:prstGeom prst="rect">
            <a:avLst/>
          </a:prstGeom>
        </p:spPr>
      </p:pic>
      <p:sp>
        <p:nvSpPr>
          <p:cNvPr id="13" name="Text Placeholder 4">
            <a:extLst>
              <a:ext uri="{FF2B5EF4-FFF2-40B4-BE49-F238E27FC236}">
                <a16:creationId xmlns:a16="http://schemas.microsoft.com/office/drawing/2014/main" id="{604BDEB6-0DE2-4677-94C3-B1DA70AF8272}"/>
              </a:ext>
            </a:extLst>
          </p:cNvPr>
          <p:cNvSpPr txBox="1">
            <a:spLocks/>
          </p:cNvSpPr>
          <p:nvPr/>
        </p:nvSpPr>
        <p:spPr>
          <a:xfrm>
            <a:off x="7080250" y="4004125"/>
            <a:ext cx="2902400" cy="2391610"/>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A flow is created in which the trigger is the press of the button in the </a:t>
            </a:r>
            <a:r>
              <a:rPr lang="en-US" sz="1100" dirty="0" err="1"/>
              <a:t>PowerApp</a:t>
            </a:r>
            <a:endParaRPr lang="en-US" sz="1100" dirty="0"/>
          </a:p>
          <a:p>
            <a:pPr lvl="1" algn="ctr"/>
            <a:endParaRPr lang="en-US" sz="1100" dirty="0"/>
          </a:p>
          <a:p>
            <a:pPr lvl="1" algn="ctr"/>
            <a:r>
              <a:rPr lang="en-US" sz="1100" dirty="0"/>
              <a:t>As soon as we press the button, the action is carried out. The action definition contains the Subscription info, The RG info, the Data Factory Name, the pipeline name.</a:t>
            </a:r>
          </a:p>
          <a:p>
            <a:pPr lvl="1" algn="ctr"/>
            <a:r>
              <a:rPr lang="en-US" sz="1100" dirty="0"/>
              <a:t>As soon as these are defined, the button can trigger the pipeline</a:t>
            </a:r>
            <a:endParaRPr lang="en-GB" sz="1100" dirty="0"/>
          </a:p>
        </p:txBody>
      </p:sp>
    </p:spTree>
    <p:extLst>
      <p:ext uri="{BB962C8B-B14F-4D97-AF65-F5344CB8AC3E}">
        <p14:creationId xmlns:p14="http://schemas.microsoft.com/office/powerpoint/2010/main" val="33963049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A pipeline can be triggered  by the Flow chatbot inside Teams</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67</a:t>
            </a:fld>
            <a:endParaRPr lang="en-GB" dirty="0"/>
          </a:p>
        </p:txBody>
      </p:sp>
      <p:sp>
        <p:nvSpPr>
          <p:cNvPr id="10" name="Text Placeholder 4">
            <a:extLst>
              <a:ext uri="{FF2B5EF4-FFF2-40B4-BE49-F238E27FC236}">
                <a16:creationId xmlns:a16="http://schemas.microsoft.com/office/drawing/2014/main" id="{2D6B3825-1E2F-42EC-8E1C-9FBD55FB3B71}"/>
              </a:ext>
            </a:extLst>
          </p:cNvPr>
          <p:cNvSpPr txBox="1">
            <a:spLocks/>
          </p:cNvSpPr>
          <p:nvPr/>
        </p:nvSpPr>
        <p:spPr>
          <a:xfrm>
            <a:off x="8034338" y="2130154"/>
            <a:ext cx="2902400" cy="2597691"/>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A flow can be created (as demonstrated in previous slide), but instead of the </a:t>
            </a:r>
            <a:r>
              <a:rPr lang="en-US" sz="1100" dirty="0" err="1"/>
              <a:t>PowerApp</a:t>
            </a:r>
            <a:r>
              <a:rPr lang="en-US" sz="1100" dirty="0"/>
              <a:t> triggering the flow, the end user can chat with the Flow bot inside teams to trigger a flow.</a:t>
            </a:r>
          </a:p>
          <a:p>
            <a:pPr lvl="1" algn="ctr"/>
            <a:endParaRPr lang="en-US" sz="1100" dirty="0"/>
          </a:p>
          <a:p>
            <a:pPr lvl="1" algn="ctr"/>
            <a:r>
              <a:rPr lang="en-US" sz="1100" dirty="0"/>
              <a:t>All the flows are listed in the form of a index by typing ‘List Flows’.</a:t>
            </a:r>
          </a:p>
          <a:p>
            <a:pPr lvl="1" algn="ctr"/>
            <a:r>
              <a:rPr lang="en-US" sz="1100" dirty="0"/>
              <a:t>Any flow can be triggered from here by typing ‘Run Flow 1’ or any other index number</a:t>
            </a:r>
          </a:p>
          <a:p>
            <a:pPr lvl="1" algn="ctr"/>
            <a:endParaRPr lang="en-US" sz="1100" dirty="0"/>
          </a:p>
          <a:p>
            <a:pPr lvl="1" algn="ctr"/>
            <a:r>
              <a:rPr lang="en-US" sz="1100" dirty="0"/>
              <a:t>Screenshot on the left shows a sample chat with the Flow bot</a:t>
            </a:r>
            <a:endParaRPr lang="en-GB" sz="1100" dirty="0"/>
          </a:p>
        </p:txBody>
      </p:sp>
      <p:pic>
        <p:nvPicPr>
          <p:cNvPr id="3" name="Picture 2">
            <a:extLst>
              <a:ext uri="{FF2B5EF4-FFF2-40B4-BE49-F238E27FC236}">
                <a16:creationId xmlns:a16="http://schemas.microsoft.com/office/drawing/2014/main" id="{98437C04-3D1F-4F67-A97F-47BC4E08828E}"/>
              </a:ext>
            </a:extLst>
          </p:cNvPr>
          <p:cNvPicPr>
            <a:picLocks noChangeAspect="1"/>
          </p:cNvPicPr>
          <p:nvPr/>
        </p:nvPicPr>
        <p:blipFill>
          <a:blip r:embed="rId2"/>
          <a:stretch>
            <a:fillRect/>
          </a:stretch>
        </p:blipFill>
        <p:spPr>
          <a:xfrm>
            <a:off x="685496" y="975616"/>
            <a:ext cx="6394754" cy="5074506"/>
          </a:xfrm>
          <a:prstGeom prst="rect">
            <a:avLst/>
          </a:prstGeom>
        </p:spPr>
      </p:pic>
    </p:spTree>
    <p:extLst>
      <p:ext uri="{BB962C8B-B14F-4D97-AF65-F5344CB8AC3E}">
        <p14:creationId xmlns:p14="http://schemas.microsoft.com/office/powerpoint/2010/main" val="879591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95401" y="1643271"/>
            <a:ext cx="6127393" cy="3614530"/>
          </a:xfrm>
        </p:spPr>
        <p:txBody>
          <a:bodyPr/>
          <a:lstStyle/>
          <a:p>
            <a:r>
              <a:rPr lang="en-GB" sz="4800" dirty="0">
                <a:solidFill>
                  <a:srgbClr val="990D67"/>
                </a:solidFill>
              </a:rPr>
              <a:t>9.</a:t>
            </a:r>
            <a:br>
              <a:rPr lang="en-GB" sz="4800" dirty="0">
                <a:solidFill>
                  <a:srgbClr val="990D67"/>
                </a:solidFill>
              </a:rPr>
            </a:br>
            <a:r>
              <a:rPr lang="en-GB" sz="4800" dirty="0">
                <a:solidFill>
                  <a:srgbClr val="990D67"/>
                </a:solidFill>
              </a:rPr>
              <a:t>Modifying manual Mapping Tables</a:t>
            </a:r>
            <a:br>
              <a:rPr lang="en-GB" dirty="0">
                <a:solidFill>
                  <a:srgbClr val="990D67"/>
                </a:solidFill>
              </a:rPr>
            </a:br>
            <a:r>
              <a:rPr lang="en-GB" sz="2400" dirty="0" err="1">
                <a:solidFill>
                  <a:schemeClr val="tx1">
                    <a:lumMod val="75000"/>
                    <a:lumOff val="25000"/>
                  </a:schemeClr>
                </a:solidFill>
              </a:rPr>
              <a:t>PowerApp</a:t>
            </a:r>
            <a:r>
              <a:rPr lang="en-GB" sz="2400" dirty="0">
                <a:solidFill>
                  <a:schemeClr val="tx1">
                    <a:lumMod val="75000"/>
                    <a:lumOff val="25000"/>
                  </a:schemeClr>
                </a:solidFill>
              </a:rPr>
              <a:t> + SQL + Logic App</a:t>
            </a:r>
          </a:p>
        </p:txBody>
      </p:sp>
      <p:sp>
        <p:nvSpPr>
          <p:cNvPr id="5" name="Date Placeholder 4">
            <a:extLst>
              <a:ext uri="{FF2B5EF4-FFF2-40B4-BE49-F238E27FC236}">
                <a16:creationId xmlns:a16="http://schemas.microsoft.com/office/drawing/2014/main" id="{3555CF2F-0E3B-4162-9E9F-FC26888A83EE}"/>
              </a:ext>
            </a:extLst>
          </p:cNvPr>
          <p:cNvSpPr>
            <a:spLocks noGrp="1"/>
          </p:cNvSpPr>
          <p:nvPr>
            <p:ph type="dt" sz="half" idx="10"/>
          </p:nvPr>
        </p:nvSpPr>
        <p:spPr>
          <a:xfrm>
            <a:off x="407988" y="5838942"/>
            <a:ext cx="4248000" cy="570793"/>
          </a:xfrm>
        </p:spPr>
        <p:txBody>
          <a:bodyPr/>
          <a:lstStyle/>
          <a:p>
            <a:fld id="{85BC6806-8661-4F60-8869-9AC7C9589EF4}" type="datetime3">
              <a:rPr lang="en-US" sz="3000" b="1" smtClean="0">
                <a:solidFill>
                  <a:srgbClr val="009EEB"/>
                </a:solidFill>
              </a:rPr>
              <a:t>17 July 2019</a:t>
            </a:fld>
            <a:endParaRPr lang="en-US" sz="3000" b="1" dirty="0">
              <a:solidFill>
                <a:srgbClr val="009EEB"/>
              </a:solidFill>
            </a:endParaRPr>
          </a:p>
        </p:txBody>
      </p:sp>
    </p:spTree>
    <p:extLst>
      <p:ext uri="{BB962C8B-B14F-4D97-AF65-F5344CB8AC3E}">
        <p14:creationId xmlns:p14="http://schemas.microsoft.com/office/powerpoint/2010/main" val="18098938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rgbClr val="0000A0"/>
                </a:solidFill>
              </a:rPr>
              <a:t>Tools</a:t>
            </a:r>
            <a:br>
              <a:rPr lang="en-GB" dirty="0">
                <a:solidFill>
                  <a:srgbClr val="0000A0"/>
                </a:solidFill>
              </a:rPr>
            </a:br>
            <a:r>
              <a:rPr lang="en-GB" dirty="0">
                <a:solidFill>
                  <a:schemeClr val="bg1">
                    <a:lumMod val="65000"/>
                  </a:schemeClr>
                </a:solidFill>
              </a:rPr>
              <a:t>Data Flow</a:t>
            </a:r>
            <a:br>
              <a:rPr lang="en-GB" dirty="0">
                <a:solidFill>
                  <a:schemeClr val="bg1">
                    <a:lumMod val="65000"/>
                  </a:schemeClr>
                </a:solidFill>
              </a:rPr>
            </a:br>
            <a:r>
              <a:rPr lang="en-GB" dirty="0">
                <a:solidFill>
                  <a:schemeClr val="bg1">
                    <a:lumMod val="65000"/>
                  </a:schemeClr>
                </a:solidFill>
              </a:rPr>
              <a:t>MS Flow</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69</a:t>
            </a:fld>
            <a:endParaRPr lang="en-GB" dirty="0"/>
          </a:p>
        </p:txBody>
      </p:sp>
    </p:spTree>
    <p:extLst>
      <p:ext uri="{BB962C8B-B14F-4D97-AF65-F5344CB8AC3E}">
        <p14:creationId xmlns:p14="http://schemas.microsoft.com/office/powerpoint/2010/main" val="851992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chemeClr val="bg1">
                    <a:lumMod val="65000"/>
                  </a:schemeClr>
                </a:solidFill>
              </a:rPr>
              <a:t>Data Flow</a:t>
            </a:r>
            <a:br>
              <a:rPr lang="en-GB" dirty="0">
                <a:solidFill>
                  <a:srgbClr val="0000A0"/>
                </a:solidFill>
              </a:rPr>
            </a:br>
            <a:r>
              <a:rPr lang="en-GB" dirty="0">
                <a:solidFill>
                  <a:srgbClr val="0000A0"/>
                </a:solidFill>
              </a:rPr>
              <a:t>Logic App</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7</a:t>
            </a:fld>
            <a:endParaRPr lang="en-GB" dirty="0"/>
          </a:p>
        </p:txBody>
      </p:sp>
    </p:spTree>
    <p:extLst>
      <p:ext uri="{BB962C8B-B14F-4D97-AF65-F5344CB8AC3E}">
        <p14:creationId xmlns:p14="http://schemas.microsoft.com/office/powerpoint/2010/main" val="5126099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bg1"/>
                </a:solidFill>
              </a:rPr>
              <a:t>PowerApps + Logic App enables the user to pass context-aware data to trigger a series of dependent actions</a:t>
            </a:r>
            <a:endParaRPr lang="en-GB" dirty="0">
              <a:solidFill>
                <a:schemeClr val="bg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70</a:t>
            </a:fld>
            <a:endParaRPr lang="en-GB" dirty="0"/>
          </a:p>
        </p:txBody>
      </p:sp>
      <p:cxnSp>
        <p:nvCxnSpPr>
          <p:cNvPr id="8" name="Straight Connector 7">
            <a:extLst>
              <a:ext uri="{FF2B5EF4-FFF2-40B4-BE49-F238E27FC236}">
                <a16:creationId xmlns:a16="http://schemas.microsoft.com/office/drawing/2014/main" id="{CA208796-D09F-4E2A-B12E-52E972BB4D36}"/>
              </a:ext>
            </a:extLst>
          </p:cNvPr>
          <p:cNvCxnSpPr/>
          <p:nvPr/>
        </p:nvCxnSpPr>
        <p:spPr>
          <a:xfrm>
            <a:off x="3925694" y="1293813"/>
            <a:ext cx="0" cy="4597400"/>
          </a:xfrm>
          <a:prstGeom prst="line">
            <a:avLst/>
          </a:prstGeom>
          <a:ln w="317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47CE22-E99D-4317-83CE-89F802012DB5}"/>
              </a:ext>
            </a:extLst>
          </p:cNvPr>
          <p:cNvCxnSpPr/>
          <p:nvPr/>
        </p:nvCxnSpPr>
        <p:spPr>
          <a:xfrm>
            <a:off x="8354308" y="1293813"/>
            <a:ext cx="0" cy="4597400"/>
          </a:xfrm>
          <a:prstGeom prst="line">
            <a:avLst/>
          </a:prstGeom>
          <a:ln w="31750">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11" name="Picture 6" descr="Image result for logic apps logo">
            <a:extLst>
              <a:ext uri="{FF2B5EF4-FFF2-40B4-BE49-F238E27FC236}">
                <a16:creationId xmlns:a16="http://schemas.microsoft.com/office/drawing/2014/main" id="{534EDD90-579F-40D5-92F6-06A77E380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7170" y="1492752"/>
            <a:ext cx="2197336" cy="135140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4">
            <a:extLst>
              <a:ext uri="{FF2B5EF4-FFF2-40B4-BE49-F238E27FC236}">
                <a16:creationId xmlns:a16="http://schemas.microsoft.com/office/drawing/2014/main" id="{CCFA43E5-3C2B-4BFE-9EA6-441F8F946E60}"/>
              </a:ext>
            </a:extLst>
          </p:cNvPr>
          <p:cNvSpPr txBox="1">
            <a:spLocks/>
          </p:cNvSpPr>
          <p:nvPr/>
        </p:nvSpPr>
        <p:spPr>
          <a:xfrm>
            <a:off x="4328342" y="3429000"/>
            <a:ext cx="3474992" cy="263726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600" dirty="0">
                <a:solidFill>
                  <a:schemeClr val="bg1"/>
                </a:solidFill>
              </a:rPr>
              <a:t>Azure Logic Apps is a cloud service that helps you schedule, automate, and orchestrate tasks, business processes, and workflows when you need to integrate apps, data, systems, and services across enterprises or organizations. Logic Apps simplifies how you design and build scalable solutions</a:t>
            </a:r>
            <a:endParaRPr lang="en-GB" sz="1600" dirty="0">
              <a:solidFill>
                <a:schemeClr val="bg1"/>
              </a:solidFill>
            </a:endParaRPr>
          </a:p>
        </p:txBody>
      </p:sp>
      <p:pic>
        <p:nvPicPr>
          <p:cNvPr id="13" name="Picture 2" descr="Image result for powerapp logo">
            <a:extLst>
              <a:ext uri="{FF2B5EF4-FFF2-40B4-BE49-F238E27FC236}">
                <a16:creationId xmlns:a16="http://schemas.microsoft.com/office/drawing/2014/main" id="{9D449ED3-A01E-48BF-9BD0-5AF43024B3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5616" y="1492752"/>
            <a:ext cx="2189547" cy="1274284"/>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4">
            <a:extLst>
              <a:ext uri="{FF2B5EF4-FFF2-40B4-BE49-F238E27FC236}">
                <a16:creationId xmlns:a16="http://schemas.microsoft.com/office/drawing/2014/main" id="{8A4CB9FA-C162-4D97-B65F-2FEFCAB75D2F}"/>
              </a:ext>
            </a:extLst>
          </p:cNvPr>
          <p:cNvSpPr txBox="1">
            <a:spLocks/>
          </p:cNvSpPr>
          <p:nvPr/>
        </p:nvSpPr>
        <p:spPr>
          <a:xfrm>
            <a:off x="521972" y="3443809"/>
            <a:ext cx="2928563" cy="263726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600" dirty="0">
                <a:solidFill>
                  <a:schemeClr val="bg1"/>
                </a:solidFill>
              </a:rPr>
              <a:t>PowerApps is a suite of apps, services, connectors and data platform that provides a rapid application development environment to build custom apps for business needs. </a:t>
            </a:r>
            <a:endParaRPr lang="en-GB" sz="1600" dirty="0">
              <a:solidFill>
                <a:schemeClr val="bg1"/>
              </a:solidFill>
            </a:endParaRPr>
          </a:p>
        </p:txBody>
      </p:sp>
      <p:sp>
        <p:nvSpPr>
          <p:cNvPr id="15" name="Text Placeholder 4">
            <a:extLst>
              <a:ext uri="{FF2B5EF4-FFF2-40B4-BE49-F238E27FC236}">
                <a16:creationId xmlns:a16="http://schemas.microsoft.com/office/drawing/2014/main" id="{A9F2FD1E-F83F-496D-B473-E94C7F3DF0EC}"/>
              </a:ext>
            </a:extLst>
          </p:cNvPr>
          <p:cNvSpPr txBox="1">
            <a:spLocks/>
          </p:cNvSpPr>
          <p:nvPr/>
        </p:nvSpPr>
        <p:spPr>
          <a:xfrm>
            <a:off x="8539794" y="3414829"/>
            <a:ext cx="3369707" cy="263726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sz="1600" dirty="0">
                <a:solidFill>
                  <a:schemeClr val="bg1"/>
                </a:solidFill>
              </a:rPr>
              <a:t>Microsoft SQL Server is a relational database management system developed by Microsoft. As a database server, it is a software product with the primary function of storing and retrieving data as requested by other software applications—which may run either on the same computer or on another computer across a network</a:t>
            </a:r>
            <a:endParaRPr lang="en-GB" sz="1600" dirty="0">
              <a:solidFill>
                <a:schemeClr val="bg1"/>
              </a:solidFill>
            </a:endParaRPr>
          </a:p>
        </p:txBody>
      </p:sp>
      <p:pic>
        <p:nvPicPr>
          <p:cNvPr id="16" name="Picture 2" descr="Related image">
            <a:extLst>
              <a:ext uri="{FF2B5EF4-FFF2-40B4-BE49-F238E27FC236}">
                <a16:creationId xmlns:a16="http://schemas.microsoft.com/office/drawing/2014/main" id="{DF149A65-ED40-4E74-881C-826ECCB2F5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44111" y="1445737"/>
            <a:ext cx="1619964" cy="1707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4354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rgbClr val="0000A0"/>
                </a:solidFill>
              </a:rPr>
              <a:t>Data Flow</a:t>
            </a:r>
            <a:br>
              <a:rPr lang="en-GB" dirty="0">
                <a:solidFill>
                  <a:srgbClr val="0000A0"/>
                </a:solidFill>
              </a:rPr>
            </a:br>
            <a:r>
              <a:rPr lang="en-GB" dirty="0">
                <a:solidFill>
                  <a:schemeClr val="bg1">
                    <a:lumMod val="65000"/>
                  </a:schemeClr>
                </a:solidFill>
              </a:rPr>
              <a:t>MS Flow</a:t>
            </a:r>
            <a:br>
              <a:rPr lang="en-GB" dirty="0"/>
            </a:b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71</a:t>
            </a:fld>
            <a:endParaRPr lang="en-GB" dirty="0"/>
          </a:p>
        </p:txBody>
      </p:sp>
    </p:spTree>
    <p:extLst>
      <p:ext uri="{BB962C8B-B14F-4D97-AF65-F5344CB8AC3E}">
        <p14:creationId xmlns:p14="http://schemas.microsoft.com/office/powerpoint/2010/main" val="42546108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Rows can be inserted/deleted in SQL mapping tables via </a:t>
            </a:r>
            <a:r>
              <a:rPr lang="en-US" dirty="0" err="1">
                <a:solidFill>
                  <a:schemeClr val="tx1"/>
                </a:solidFill>
              </a:rPr>
              <a:t>PowerApp</a:t>
            </a:r>
            <a:r>
              <a:rPr lang="en-US" dirty="0">
                <a:solidFill>
                  <a:schemeClr val="tx1"/>
                </a:solidFill>
              </a:rPr>
              <a:t> + Logic App</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72</a:t>
            </a:fld>
            <a:endParaRPr lang="en-GB" dirty="0"/>
          </a:p>
        </p:txBody>
      </p:sp>
      <p:sp>
        <p:nvSpPr>
          <p:cNvPr id="3" name="Rectangle: Rounded Corners 2">
            <a:extLst>
              <a:ext uri="{FF2B5EF4-FFF2-40B4-BE49-F238E27FC236}">
                <a16:creationId xmlns:a16="http://schemas.microsoft.com/office/drawing/2014/main" id="{0BD4764C-AC5F-4361-B1C2-69D521502461}"/>
              </a:ext>
            </a:extLst>
          </p:cNvPr>
          <p:cNvSpPr/>
          <p:nvPr/>
        </p:nvSpPr>
        <p:spPr>
          <a:xfrm>
            <a:off x="909312" y="2019008"/>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sp>
        <p:nvSpPr>
          <p:cNvPr id="16" name="Text Placeholder 4">
            <a:extLst>
              <a:ext uri="{FF2B5EF4-FFF2-40B4-BE49-F238E27FC236}">
                <a16:creationId xmlns:a16="http://schemas.microsoft.com/office/drawing/2014/main" id="{A2C62377-1017-41B6-AEFB-9486D8D3039C}"/>
              </a:ext>
            </a:extLst>
          </p:cNvPr>
          <p:cNvSpPr txBox="1">
            <a:spLocks/>
          </p:cNvSpPr>
          <p:nvPr/>
        </p:nvSpPr>
        <p:spPr>
          <a:xfrm>
            <a:off x="631415" y="3807578"/>
            <a:ext cx="1997973" cy="864000"/>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A new row can be inserted by filling the fields of the </a:t>
            </a:r>
            <a:r>
              <a:rPr lang="en-US" sz="1100" dirty="0" err="1"/>
              <a:t>PowerApp</a:t>
            </a:r>
            <a:r>
              <a:rPr lang="en-US" sz="1100" dirty="0"/>
              <a:t>. </a:t>
            </a:r>
            <a:endParaRPr lang="en-GB" sz="1100" dirty="0"/>
          </a:p>
        </p:txBody>
      </p:sp>
      <p:cxnSp>
        <p:nvCxnSpPr>
          <p:cNvPr id="11" name="Straight Arrow Connector 10">
            <a:extLst>
              <a:ext uri="{FF2B5EF4-FFF2-40B4-BE49-F238E27FC236}">
                <a16:creationId xmlns:a16="http://schemas.microsoft.com/office/drawing/2014/main" id="{F82F0DBB-9E56-49B4-AA70-255E229C77F8}"/>
              </a:ext>
            </a:extLst>
          </p:cNvPr>
          <p:cNvCxnSpPr>
            <a:stCxn id="3" idx="3"/>
          </p:cNvCxnSpPr>
          <p:nvPr/>
        </p:nvCxnSpPr>
        <p:spPr>
          <a:xfrm flipV="1">
            <a:off x="2815899" y="2851771"/>
            <a:ext cx="7723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134D4129-E46A-4AB3-AC6F-70A1F86FBA9F}"/>
              </a:ext>
            </a:extLst>
          </p:cNvPr>
          <p:cNvSpPr txBox="1">
            <a:spLocks/>
          </p:cNvSpPr>
          <p:nvPr/>
        </p:nvSpPr>
        <p:spPr>
          <a:xfrm>
            <a:off x="3547073" y="3807579"/>
            <a:ext cx="1997973" cy="224753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data in the SQL table can be displayed inside the </a:t>
            </a:r>
            <a:r>
              <a:rPr lang="en-US" sz="1100" dirty="0" err="1">
                <a:solidFill>
                  <a:schemeClr val="tx1"/>
                </a:solidFill>
              </a:rPr>
              <a:t>PowerApp</a:t>
            </a:r>
            <a:r>
              <a:rPr lang="en-US" sz="1100" dirty="0">
                <a:solidFill>
                  <a:schemeClr val="tx1"/>
                </a:solidFill>
              </a:rPr>
              <a:t> in the form of galleries.</a:t>
            </a:r>
          </a:p>
          <a:p>
            <a:pPr algn="ctr"/>
            <a:endParaRPr lang="en-US" sz="1100" dirty="0">
              <a:solidFill>
                <a:schemeClr val="tx1"/>
              </a:solidFill>
            </a:endParaRPr>
          </a:p>
          <a:p>
            <a:pPr algn="ctr"/>
            <a:r>
              <a:rPr lang="en-US" sz="1100" dirty="0">
                <a:solidFill>
                  <a:schemeClr val="tx1"/>
                </a:solidFill>
              </a:rPr>
              <a:t>The user has the option of deleting a row from the </a:t>
            </a:r>
            <a:r>
              <a:rPr lang="en-US" sz="1100" dirty="0" err="1">
                <a:solidFill>
                  <a:schemeClr val="tx1"/>
                </a:solidFill>
              </a:rPr>
              <a:t>PowerApp</a:t>
            </a:r>
            <a:r>
              <a:rPr lang="en-US" sz="1100" dirty="0">
                <a:solidFill>
                  <a:schemeClr val="tx1"/>
                </a:solidFill>
              </a:rPr>
              <a:t> interface as well.</a:t>
            </a:r>
          </a:p>
        </p:txBody>
      </p:sp>
      <p:sp>
        <p:nvSpPr>
          <p:cNvPr id="19" name="Rectangle: Rounded Corners 18">
            <a:extLst>
              <a:ext uri="{FF2B5EF4-FFF2-40B4-BE49-F238E27FC236}">
                <a16:creationId xmlns:a16="http://schemas.microsoft.com/office/drawing/2014/main" id="{CC4CED9F-32D0-437F-A8C9-3AA741062B68}"/>
              </a:ext>
            </a:extLst>
          </p:cNvPr>
          <p:cNvSpPr/>
          <p:nvPr/>
        </p:nvSpPr>
        <p:spPr>
          <a:xfrm>
            <a:off x="3592767" y="2019007"/>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cxnSp>
        <p:nvCxnSpPr>
          <p:cNvPr id="23" name="Straight Arrow Connector 22">
            <a:extLst>
              <a:ext uri="{FF2B5EF4-FFF2-40B4-BE49-F238E27FC236}">
                <a16:creationId xmlns:a16="http://schemas.microsoft.com/office/drawing/2014/main" id="{94009BCD-1559-48F8-BEC1-2E74544D4583}"/>
              </a:ext>
            </a:extLst>
          </p:cNvPr>
          <p:cNvCxnSpPr>
            <a:cxnSpLocks/>
            <a:stCxn id="19" idx="3"/>
            <a:endCxn id="26" idx="1"/>
          </p:cNvCxnSpPr>
          <p:nvPr/>
        </p:nvCxnSpPr>
        <p:spPr>
          <a:xfrm flipV="1">
            <a:off x="5499354" y="2851770"/>
            <a:ext cx="8270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6F158AA1-5440-47A1-9086-DD669DEC6340}"/>
              </a:ext>
            </a:extLst>
          </p:cNvPr>
          <p:cNvSpPr txBox="1">
            <a:spLocks/>
          </p:cNvSpPr>
          <p:nvPr/>
        </p:nvSpPr>
        <p:spPr>
          <a:xfrm>
            <a:off x="6280711" y="3807579"/>
            <a:ext cx="1997973" cy="87369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100" dirty="0">
              <a:solidFill>
                <a:schemeClr val="tx1"/>
              </a:solidFill>
            </a:endParaRPr>
          </a:p>
        </p:txBody>
      </p:sp>
      <p:sp>
        <p:nvSpPr>
          <p:cNvPr id="26" name="Rectangle: Rounded Corners 25">
            <a:extLst>
              <a:ext uri="{FF2B5EF4-FFF2-40B4-BE49-F238E27FC236}">
                <a16:creationId xmlns:a16="http://schemas.microsoft.com/office/drawing/2014/main" id="{8A8AC1B8-34FF-48E7-8583-C4953F3CD3A1}"/>
              </a:ext>
            </a:extLst>
          </p:cNvPr>
          <p:cNvSpPr/>
          <p:nvPr/>
        </p:nvSpPr>
        <p:spPr>
          <a:xfrm>
            <a:off x="6326405" y="2019006"/>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sp>
        <p:nvSpPr>
          <p:cNvPr id="32" name="Text Placeholder 4">
            <a:extLst>
              <a:ext uri="{FF2B5EF4-FFF2-40B4-BE49-F238E27FC236}">
                <a16:creationId xmlns:a16="http://schemas.microsoft.com/office/drawing/2014/main" id="{AFD82F3E-DEBC-4F8D-8737-3527EB8A34B2}"/>
              </a:ext>
            </a:extLst>
          </p:cNvPr>
          <p:cNvSpPr txBox="1">
            <a:spLocks/>
          </p:cNvSpPr>
          <p:nvPr/>
        </p:nvSpPr>
        <p:spPr>
          <a:xfrm>
            <a:off x="3547073" y="6187021"/>
            <a:ext cx="5699415" cy="551078"/>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 The mapping table can for example be used to maintain access control for a project across segments</a:t>
            </a:r>
          </a:p>
        </p:txBody>
      </p:sp>
      <p:cxnSp>
        <p:nvCxnSpPr>
          <p:cNvPr id="33" name="Straight Arrow Connector 32">
            <a:extLst>
              <a:ext uri="{FF2B5EF4-FFF2-40B4-BE49-F238E27FC236}">
                <a16:creationId xmlns:a16="http://schemas.microsoft.com/office/drawing/2014/main" id="{B46E3467-A2C7-4157-BDE2-C1C798CC2859}"/>
              </a:ext>
            </a:extLst>
          </p:cNvPr>
          <p:cNvCxnSpPr>
            <a:cxnSpLocks/>
            <a:stCxn id="26" idx="3"/>
            <a:endCxn id="35" idx="1"/>
          </p:cNvCxnSpPr>
          <p:nvPr/>
        </p:nvCxnSpPr>
        <p:spPr>
          <a:xfrm>
            <a:off x="8232992" y="2851770"/>
            <a:ext cx="85504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 Placeholder 4">
            <a:extLst>
              <a:ext uri="{FF2B5EF4-FFF2-40B4-BE49-F238E27FC236}">
                <a16:creationId xmlns:a16="http://schemas.microsoft.com/office/drawing/2014/main" id="{28CE9C31-8425-4129-97E3-0B0532B0CD3B}"/>
              </a:ext>
            </a:extLst>
          </p:cNvPr>
          <p:cNvSpPr txBox="1">
            <a:spLocks/>
          </p:cNvSpPr>
          <p:nvPr/>
        </p:nvSpPr>
        <p:spPr>
          <a:xfrm>
            <a:off x="8986838" y="3807578"/>
            <a:ext cx="1997973" cy="1219355"/>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modified SQL table can now be referenced as a mapping table for various other codes/processes</a:t>
            </a:r>
          </a:p>
        </p:txBody>
      </p:sp>
      <p:sp>
        <p:nvSpPr>
          <p:cNvPr id="35" name="Rectangle: Rounded Corners 34">
            <a:extLst>
              <a:ext uri="{FF2B5EF4-FFF2-40B4-BE49-F238E27FC236}">
                <a16:creationId xmlns:a16="http://schemas.microsoft.com/office/drawing/2014/main" id="{260B3E4F-9A78-469F-9925-C0A15D719348}"/>
              </a:ext>
            </a:extLst>
          </p:cNvPr>
          <p:cNvSpPr/>
          <p:nvPr/>
        </p:nvSpPr>
        <p:spPr>
          <a:xfrm>
            <a:off x="9088035" y="2019008"/>
            <a:ext cx="1906587" cy="1665527"/>
          </a:xfrm>
          <a:prstGeom prst="round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algn="ctr"/>
            <a:endParaRPr lang="en-US" sz="2000" dirty="0"/>
          </a:p>
        </p:txBody>
      </p:sp>
      <p:pic>
        <p:nvPicPr>
          <p:cNvPr id="29" name="Picture 2" descr="Image result for powerapp logo">
            <a:extLst>
              <a:ext uri="{FF2B5EF4-FFF2-40B4-BE49-F238E27FC236}">
                <a16:creationId xmlns:a16="http://schemas.microsoft.com/office/drawing/2014/main" id="{E4FCCF48-AE5C-49E3-916F-B8EEE1BBAA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319" y="2416829"/>
            <a:ext cx="1484574" cy="864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powerapp logo">
            <a:extLst>
              <a:ext uri="{FF2B5EF4-FFF2-40B4-BE49-F238E27FC236}">
                <a16:creationId xmlns:a16="http://schemas.microsoft.com/office/drawing/2014/main" id="{3B4D9882-DAE7-4847-B266-A9B9371C98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9985" y="2416829"/>
            <a:ext cx="1484574" cy="864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Image result for logic apps logo">
            <a:extLst>
              <a:ext uri="{FF2B5EF4-FFF2-40B4-BE49-F238E27FC236}">
                <a16:creationId xmlns:a16="http://schemas.microsoft.com/office/drawing/2014/main" id="{98927FB7-A22F-40E9-9E87-D6D06FD0AD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7895" y="2301830"/>
            <a:ext cx="1553295" cy="955305"/>
          </a:xfrm>
          <a:prstGeom prst="rect">
            <a:avLst/>
          </a:prstGeom>
          <a:noFill/>
          <a:extLst>
            <a:ext uri="{909E8E84-426E-40DD-AFC4-6F175D3DCCD1}">
              <a14:hiddenFill xmlns:a14="http://schemas.microsoft.com/office/drawing/2010/main">
                <a:solidFill>
                  <a:srgbClr val="FFFFFF"/>
                </a:solidFill>
              </a14:hiddenFill>
            </a:ext>
          </a:extLst>
        </p:spPr>
      </p:pic>
      <p:sp>
        <p:nvSpPr>
          <p:cNvPr id="27" name="Text Placeholder 4">
            <a:extLst>
              <a:ext uri="{FF2B5EF4-FFF2-40B4-BE49-F238E27FC236}">
                <a16:creationId xmlns:a16="http://schemas.microsoft.com/office/drawing/2014/main" id="{35521B4E-F1B4-4B25-8352-7D732D61E4BD}"/>
              </a:ext>
            </a:extLst>
          </p:cNvPr>
          <p:cNvSpPr txBox="1">
            <a:spLocks/>
          </p:cNvSpPr>
          <p:nvPr/>
        </p:nvSpPr>
        <p:spPr>
          <a:xfrm>
            <a:off x="6326405" y="3873533"/>
            <a:ext cx="1997973" cy="224753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A Logic app runs to insert or delete the row from the SQL table</a:t>
            </a:r>
          </a:p>
        </p:txBody>
      </p:sp>
      <p:pic>
        <p:nvPicPr>
          <p:cNvPr id="28" name="Picture 2" descr="Related image">
            <a:extLst>
              <a:ext uri="{FF2B5EF4-FFF2-40B4-BE49-F238E27FC236}">
                <a16:creationId xmlns:a16="http://schemas.microsoft.com/office/drawing/2014/main" id="{E5DF401A-FE0E-4D79-9DC6-9F0DA2F79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71341" y="2227247"/>
            <a:ext cx="1139974" cy="1201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2932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le 1"/>
          <p:cNvSpPr>
            <a:spLocks noGrp="1"/>
          </p:cNvSpPr>
          <p:nvPr>
            <p:ph type="ctrTitle"/>
          </p:nvPr>
        </p:nvSpPr>
        <p:spPr/>
        <p:txBody>
          <a:bodyPr/>
          <a:lstStyle/>
          <a:p>
            <a:r>
              <a:rPr lang="en-GB" dirty="0">
                <a:solidFill>
                  <a:schemeClr val="bg1">
                    <a:lumMod val="65000"/>
                  </a:schemeClr>
                </a:solidFill>
              </a:rPr>
              <a:t>Tools</a:t>
            </a:r>
            <a:br>
              <a:rPr lang="en-GB" dirty="0">
                <a:solidFill>
                  <a:srgbClr val="0000A0"/>
                </a:solidFill>
              </a:rPr>
            </a:br>
            <a:r>
              <a:rPr lang="en-GB" dirty="0">
                <a:solidFill>
                  <a:schemeClr val="bg1">
                    <a:lumMod val="65000"/>
                  </a:schemeClr>
                </a:solidFill>
              </a:rPr>
              <a:t>Data Flow</a:t>
            </a:r>
            <a:br>
              <a:rPr lang="en-GB" dirty="0">
                <a:solidFill>
                  <a:srgbClr val="0000A0"/>
                </a:solidFill>
              </a:rPr>
            </a:br>
            <a:r>
              <a:rPr lang="en-GB" dirty="0">
                <a:solidFill>
                  <a:srgbClr val="0000A0"/>
                </a:solidFill>
              </a:rPr>
              <a:t>Power App+ Logic App</a:t>
            </a:r>
            <a:br>
              <a:rPr lang="en-GB" dirty="0">
                <a:solidFill>
                  <a:schemeClr val="bg1">
                    <a:lumMod val="65000"/>
                  </a:schemeClr>
                </a:solidFill>
              </a:rPr>
            </a:br>
            <a:br>
              <a:rPr lang="en-GB" dirty="0">
                <a:solidFill>
                  <a:schemeClr val="bg1">
                    <a:lumMod val="65000"/>
                  </a:schemeClr>
                </a:solidFill>
              </a:rPr>
            </a:br>
            <a:endParaRPr lang="en-GB" dirty="0">
              <a:solidFill>
                <a:schemeClr val="bg1">
                  <a:lumMod val="65000"/>
                </a:schemeClr>
              </a:solidFill>
            </a:endParaRPr>
          </a:p>
        </p:txBody>
      </p:sp>
      <p:sp>
        <p:nvSpPr>
          <p:cNvPr id="3" name="Slide Number Placeholder 2"/>
          <p:cNvSpPr>
            <a:spLocks noGrp="1"/>
          </p:cNvSpPr>
          <p:nvPr>
            <p:ph type="sldNum" sz="quarter" idx="19"/>
          </p:nvPr>
        </p:nvSpPr>
        <p:spPr/>
        <p:txBody>
          <a:bodyPr/>
          <a:lstStyle/>
          <a:p>
            <a:fld id="{9C3ACAB3-CA36-4966-8A1D-076772D39D8D}" type="slidenum">
              <a:rPr lang="en-GB" smtClean="0"/>
              <a:pPr/>
              <a:t>73</a:t>
            </a:fld>
            <a:endParaRPr lang="en-GB" dirty="0"/>
          </a:p>
        </p:txBody>
      </p:sp>
    </p:spTree>
    <p:extLst>
      <p:ext uri="{BB962C8B-B14F-4D97-AF65-F5344CB8AC3E}">
        <p14:creationId xmlns:p14="http://schemas.microsoft.com/office/powerpoint/2010/main" val="27661446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A visual interface in a </a:t>
            </a:r>
            <a:r>
              <a:rPr lang="en-US" dirty="0" err="1">
                <a:solidFill>
                  <a:schemeClr val="tx1"/>
                </a:solidFill>
              </a:rPr>
              <a:t>PowerApp</a:t>
            </a:r>
            <a:r>
              <a:rPr lang="en-US" dirty="0">
                <a:solidFill>
                  <a:schemeClr val="tx1"/>
                </a:solidFill>
              </a:rPr>
              <a:t> enables end users to insert new values to the mapping/reference table</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74</a:t>
            </a:fld>
            <a:endParaRPr lang="en-GB" dirty="0"/>
          </a:p>
        </p:txBody>
      </p:sp>
      <p:sp>
        <p:nvSpPr>
          <p:cNvPr id="10" name="Text Placeholder 4">
            <a:extLst>
              <a:ext uri="{FF2B5EF4-FFF2-40B4-BE49-F238E27FC236}">
                <a16:creationId xmlns:a16="http://schemas.microsoft.com/office/drawing/2014/main" id="{2D6B3825-1E2F-42EC-8E1C-9FBD55FB3B71}"/>
              </a:ext>
            </a:extLst>
          </p:cNvPr>
          <p:cNvSpPr txBox="1">
            <a:spLocks/>
          </p:cNvSpPr>
          <p:nvPr/>
        </p:nvSpPr>
        <p:spPr>
          <a:xfrm>
            <a:off x="7473725" y="1305235"/>
            <a:ext cx="3632890" cy="2597691"/>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The user can open a Power BI report.</a:t>
            </a:r>
          </a:p>
          <a:p>
            <a:pPr lvl="1" algn="ctr"/>
            <a:r>
              <a:rPr lang="en-US" sz="1100" dirty="0"/>
              <a:t>The report:</a:t>
            </a:r>
          </a:p>
          <a:p>
            <a:pPr marL="685800" lvl="1" indent="-228600" algn="ctr">
              <a:buAutoNum type="arabicPeriod"/>
            </a:pPr>
            <a:r>
              <a:rPr lang="en-US" sz="1100" dirty="0"/>
              <a:t>Briefs the user about the current users who are added to the bridge table. This table consists of users and the respective segments they have access to. Hence, any changes they make will only affect their respective segments</a:t>
            </a:r>
          </a:p>
          <a:p>
            <a:pPr marL="685800" lvl="1" indent="-228600" algn="ctr">
              <a:buAutoNum type="arabicPeriod"/>
            </a:pPr>
            <a:r>
              <a:rPr lang="en-US" sz="1100" dirty="0"/>
              <a:t>The </a:t>
            </a:r>
            <a:r>
              <a:rPr lang="en-US" sz="1100" dirty="0" err="1"/>
              <a:t>PowerApp</a:t>
            </a:r>
            <a:r>
              <a:rPr lang="en-US" sz="1100" dirty="0"/>
              <a:t> is also embedded in the same Power BI report where users can assign roles to new users. As soon as an email is filled and a segment is selected, the user can press the submit button which will add the relevant information in the SQL table as a new row.</a:t>
            </a:r>
            <a:endParaRPr lang="en-GB" sz="1100" dirty="0"/>
          </a:p>
        </p:txBody>
      </p:sp>
      <p:pic>
        <p:nvPicPr>
          <p:cNvPr id="5" name="Picture 4">
            <a:extLst>
              <a:ext uri="{FF2B5EF4-FFF2-40B4-BE49-F238E27FC236}">
                <a16:creationId xmlns:a16="http://schemas.microsoft.com/office/drawing/2014/main" id="{8F929D0F-2A38-4ADA-A2FA-31BB83912B37}"/>
              </a:ext>
            </a:extLst>
          </p:cNvPr>
          <p:cNvPicPr>
            <a:picLocks noChangeAspect="1"/>
          </p:cNvPicPr>
          <p:nvPr/>
        </p:nvPicPr>
        <p:blipFill>
          <a:blip r:embed="rId2"/>
          <a:stretch>
            <a:fillRect/>
          </a:stretch>
        </p:blipFill>
        <p:spPr>
          <a:xfrm>
            <a:off x="814918" y="1184400"/>
            <a:ext cx="6022672" cy="2863493"/>
          </a:xfrm>
          <a:prstGeom prst="rect">
            <a:avLst/>
          </a:prstGeom>
        </p:spPr>
      </p:pic>
      <p:pic>
        <p:nvPicPr>
          <p:cNvPr id="6" name="Picture 5">
            <a:extLst>
              <a:ext uri="{FF2B5EF4-FFF2-40B4-BE49-F238E27FC236}">
                <a16:creationId xmlns:a16="http://schemas.microsoft.com/office/drawing/2014/main" id="{63581C9C-6AA4-42BB-ACE5-F8193480D3A1}"/>
              </a:ext>
            </a:extLst>
          </p:cNvPr>
          <p:cNvPicPr>
            <a:picLocks noChangeAspect="1"/>
          </p:cNvPicPr>
          <p:nvPr/>
        </p:nvPicPr>
        <p:blipFill>
          <a:blip r:embed="rId3"/>
          <a:stretch>
            <a:fillRect/>
          </a:stretch>
        </p:blipFill>
        <p:spPr>
          <a:xfrm>
            <a:off x="2712508" y="4313152"/>
            <a:ext cx="4125082" cy="2395848"/>
          </a:xfrm>
          <a:prstGeom prst="rect">
            <a:avLst/>
          </a:prstGeom>
        </p:spPr>
      </p:pic>
      <p:sp>
        <p:nvSpPr>
          <p:cNvPr id="9" name="Text Placeholder 4">
            <a:extLst>
              <a:ext uri="{FF2B5EF4-FFF2-40B4-BE49-F238E27FC236}">
                <a16:creationId xmlns:a16="http://schemas.microsoft.com/office/drawing/2014/main" id="{A94E4E5B-0FBA-4516-B9F4-6404E58DE681}"/>
              </a:ext>
            </a:extLst>
          </p:cNvPr>
          <p:cNvSpPr txBox="1">
            <a:spLocks/>
          </p:cNvSpPr>
          <p:nvPr/>
        </p:nvSpPr>
        <p:spPr>
          <a:xfrm>
            <a:off x="7618575" y="4937620"/>
            <a:ext cx="3632890" cy="1418575"/>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The Logic App is triggered at the press of the button and it picks up the information fed in the </a:t>
            </a:r>
            <a:r>
              <a:rPr lang="en-US" sz="1100" dirty="0" err="1"/>
              <a:t>PowerApp</a:t>
            </a:r>
            <a:r>
              <a:rPr lang="en-US" sz="1100" dirty="0"/>
              <a:t> and inserts a new row in the SQL table via the connector ‘Insert Row’.</a:t>
            </a:r>
          </a:p>
          <a:p>
            <a:pPr lvl="1" algn="ctr"/>
            <a:r>
              <a:rPr lang="en-US" sz="1100" dirty="0"/>
              <a:t>As seen in the image, the email and the segment information is fed via variables which are assigned in </a:t>
            </a:r>
            <a:r>
              <a:rPr lang="en-US" sz="1100" dirty="0" err="1"/>
              <a:t>PowerApp</a:t>
            </a:r>
            <a:endParaRPr lang="en-GB" sz="1100" dirty="0"/>
          </a:p>
        </p:txBody>
      </p:sp>
    </p:spTree>
    <p:extLst>
      <p:ext uri="{BB962C8B-B14F-4D97-AF65-F5344CB8AC3E}">
        <p14:creationId xmlns:p14="http://schemas.microsoft.com/office/powerpoint/2010/main" val="3248006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The user also has the option of viewing the users and removing a user from the front end via the </a:t>
            </a:r>
            <a:r>
              <a:rPr lang="en-US" dirty="0" err="1">
                <a:solidFill>
                  <a:schemeClr val="tx1"/>
                </a:solidFill>
              </a:rPr>
              <a:t>PowerApp</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75</a:t>
            </a:fld>
            <a:endParaRPr lang="en-GB" dirty="0"/>
          </a:p>
        </p:txBody>
      </p:sp>
      <p:sp>
        <p:nvSpPr>
          <p:cNvPr id="10" name="Text Placeholder 4">
            <a:extLst>
              <a:ext uri="{FF2B5EF4-FFF2-40B4-BE49-F238E27FC236}">
                <a16:creationId xmlns:a16="http://schemas.microsoft.com/office/drawing/2014/main" id="{2D6B3825-1E2F-42EC-8E1C-9FBD55FB3B71}"/>
              </a:ext>
            </a:extLst>
          </p:cNvPr>
          <p:cNvSpPr txBox="1">
            <a:spLocks/>
          </p:cNvSpPr>
          <p:nvPr/>
        </p:nvSpPr>
        <p:spPr>
          <a:xfrm>
            <a:off x="6707930" y="2289341"/>
            <a:ext cx="3373976" cy="864000"/>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The </a:t>
            </a:r>
            <a:r>
              <a:rPr lang="en-US" sz="1100" dirty="0" err="1"/>
              <a:t>PowerApp</a:t>
            </a:r>
            <a:r>
              <a:rPr lang="en-US" sz="1100" dirty="0"/>
              <a:t> displays the existing rows of the SQL mapping table in the form of a gallery.</a:t>
            </a:r>
          </a:p>
          <a:p>
            <a:pPr lvl="1" algn="ctr"/>
            <a:r>
              <a:rPr lang="en-US" sz="1100" dirty="0"/>
              <a:t>The user can trigger a Logic App to remove access of a user  </a:t>
            </a:r>
            <a:endParaRPr lang="en-GB" sz="1100" dirty="0"/>
          </a:p>
        </p:txBody>
      </p:sp>
      <p:sp>
        <p:nvSpPr>
          <p:cNvPr id="9" name="Text Placeholder 4">
            <a:extLst>
              <a:ext uri="{FF2B5EF4-FFF2-40B4-BE49-F238E27FC236}">
                <a16:creationId xmlns:a16="http://schemas.microsoft.com/office/drawing/2014/main" id="{A94E4E5B-0FBA-4516-B9F4-6404E58DE681}"/>
              </a:ext>
            </a:extLst>
          </p:cNvPr>
          <p:cNvSpPr txBox="1">
            <a:spLocks/>
          </p:cNvSpPr>
          <p:nvPr/>
        </p:nvSpPr>
        <p:spPr>
          <a:xfrm>
            <a:off x="6707930" y="4545851"/>
            <a:ext cx="3373976" cy="2112124"/>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r>
              <a:rPr lang="en-US" sz="1100" dirty="0"/>
              <a:t>The Logic App is triggered at the press of the button and it deletes the row for which the user has pressed the delete button for.</a:t>
            </a:r>
          </a:p>
          <a:p>
            <a:pPr lvl="1" algn="ctr"/>
            <a:endParaRPr lang="en-US" sz="1100" dirty="0"/>
          </a:p>
          <a:p>
            <a:pPr lvl="1" algn="ctr"/>
            <a:r>
              <a:rPr lang="en-US" sz="1100" dirty="0"/>
              <a:t>This provides the end users a user-friendly way of making modifications to various bridge/mapping tables.</a:t>
            </a:r>
          </a:p>
          <a:p>
            <a:pPr lvl="1" algn="ctr"/>
            <a:r>
              <a:rPr lang="en-US" sz="1100" dirty="0"/>
              <a:t>Lets say there is a mapping table which contains an attribute at an item level. So, this solution provides an elegant way for the end-users to do this</a:t>
            </a:r>
            <a:endParaRPr lang="en-GB" sz="1100" dirty="0"/>
          </a:p>
        </p:txBody>
      </p:sp>
      <p:pic>
        <p:nvPicPr>
          <p:cNvPr id="3" name="Picture 2">
            <a:extLst>
              <a:ext uri="{FF2B5EF4-FFF2-40B4-BE49-F238E27FC236}">
                <a16:creationId xmlns:a16="http://schemas.microsoft.com/office/drawing/2014/main" id="{0C2A4085-FE73-4C99-BB0E-F68946DA03B8}"/>
              </a:ext>
            </a:extLst>
          </p:cNvPr>
          <p:cNvPicPr>
            <a:picLocks noChangeAspect="1"/>
          </p:cNvPicPr>
          <p:nvPr/>
        </p:nvPicPr>
        <p:blipFill>
          <a:blip r:embed="rId2"/>
          <a:stretch>
            <a:fillRect/>
          </a:stretch>
        </p:blipFill>
        <p:spPr>
          <a:xfrm>
            <a:off x="895125" y="1223429"/>
            <a:ext cx="5200875" cy="2995825"/>
          </a:xfrm>
          <a:prstGeom prst="rect">
            <a:avLst/>
          </a:prstGeom>
        </p:spPr>
      </p:pic>
      <p:pic>
        <p:nvPicPr>
          <p:cNvPr id="7" name="Picture 6">
            <a:extLst>
              <a:ext uri="{FF2B5EF4-FFF2-40B4-BE49-F238E27FC236}">
                <a16:creationId xmlns:a16="http://schemas.microsoft.com/office/drawing/2014/main" id="{346DB4E6-1A54-48E0-A4E8-4D6F699F1822}"/>
              </a:ext>
            </a:extLst>
          </p:cNvPr>
          <p:cNvPicPr>
            <a:picLocks noChangeAspect="1"/>
          </p:cNvPicPr>
          <p:nvPr/>
        </p:nvPicPr>
        <p:blipFill>
          <a:blip r:embed="rId3"/>
          <a:stretch>
            <a:fillRect/>
          </a:stretch>
        </p:blipFill>
        <p:spPr>
          <a:xfrm>
            <a:off x="1748651" y="4405906"/>
            <a:ext cx="4347349" cy="2252069"/>
          </a:xfrm>
          <a:prstGeom prst="rect">
            <a:avLst/>
          </a:prstGeom>
        </p:spPr>
      </p:pic>
    </p:spTree>
    <p:extLst>
      <p:ext uri="{BB962C8B-B14F-4D97-AF65-F5344CB8AC3E}">
        <p14:creationId xmlns:p14="http://schemas.microsoft.com/office/powerpoint/2010/main" val="32329095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95401" y="1643271"/>
            <a:ext cx="6127393" cy="3614530"/>
          </a:xfrm>
        </p:spPr>
        <p:txBody>
          <a:bodyPr/>
          <a:lstStyle/>
          <a:p>
            <a:r>
              <a:rPr lang="en-GB" sz="4800" dirty="0">
                <a:solidFill>
                  <a:srgbClr val="990D67"/>
                </a:solidFill>
              </a:rPr>
              <a:t>10.</a:t>
            </a:r>
            <a:br>
              <a:rPr lang="en-GB" sz="4800" dirty="0">
                <a:solidFill>
                  <a:srgbClr val="990D67"/>
                </a:solidFill>
              </a:rPr>
            </a:br>
            <a:r>
              <a:rPr lang="en-GB" sz="4800" dirty="0">
                <a:solidFill>
                  <a:srgbClr val="990D67"/>
                </a:solidFill>
              </a:rPr>
              <a:t>Difference between Logic App &amp; MS Flow</a:t>
            </a:r>
            <a:br>
              <a:rPr lang="en-GB" dirty="0">
                <a:solidFill>
                  <a:srgbClr val="990D67"/>
                </a:solidFill>
              </a:rPr>
            </a:br>
            <a:endParaRPr lang="en-GB" sz="2400"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3555CF2F-0E3B-4162-9E9F-FC26888A83EE}"/>
              </a:ext>
            </a:extLst>
          </p:cNvPr>
          <p:cNvSpPr>
            <a:spLocks noGrp="1"/>
          </p:cNvSpPr>
          <p:nvPr>
            <p:ph type="dt" sz="half" idx="10"/>
          </p:nvPr>
        </p:nvSpPr>
        <p:spPr>
          <a:xfrm>
            <a:off x="407988" y="5838942"/>
            <a:ext cx="4248000" cy="570793"/>
          </a:xfrm>
        </p:spPr>
        <p:txBody>
          <a:bodyPr/>
          <a:lstStyle/>
          <a:p>
            <a:fld id="{85BC6806-8661-4F60-8869-9AC7C9589EF4}" type="datetime3">
              <a:rPr lang="en-US" sz="3000" b="1" smtClean="0">
                <a:solidFill>
                  <a:srgbClr val="009EEB"/>
                </a:solidFill>
              </a:rPr>
              <a:t>17 July 2019</a:t>
            </a:fld>
            <a:endParaRPr lang="en-US" sz="3000" b="1" dirty="0">
              <a:solidFill>
                <a:srgbClr val="009EEB"/>
              </a:solidFill>
            </a:endParaRPr>
          </a:p>
        </p:txBody>
      </p:sp>
    </p:spTree>
    <p:extLst>
      <p:ext uri="{BB962C8B-B14F-4D97-AF65-F5344CB8AC3E}">
        <p14:creationId xmlns:p14="http://schemas.microsoft.com/office/powerpoint/2010/main" val="30392543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Flow vs Logic Apps- similarities and differences</a:t>
            </a:r>
            <a:endParaRPr lang="en-GB" dirty="0">
              <a:solidFill>
                <a:schemeClr val="tx1"/>
              </a:solidFill>
            </a:endParaRPr>
          </a:p>
        </p:txBody>
      </p:sp>
      <p:sp>
        <p:nvSpPr>
          <p:cNvPr id="5" name="Rectangle 4">
            <a:extLst>
              <a:ext uri="{FF2B5EF4-FFF2-40B4-BE49-F238E27FC236}">
                <a16:creationId xmlns:a16="http://schemas.microsoft.com/office/drawing/2014/main" id="{5C6FB40F-C7C3-4BF0-BAF9-FD1BED939CE4}"/>
              </a:ext>
            </a:extLst>
          </p:cNvPr>
          <p:cNvSpPr/>
          <p:nvPr/>
        </p:nvSpPr>
        <p:spPr>
          <a:xfrm>
            <a:off x="407989" y="978290"/>
            <a:ext cx="6096000" cy="1200329"/>
          </a:xfrm>
          <a:prstGeom prst="rect">
            <a:avLst/>
          </a:prstGeom>
        </p:spPr>
        <p:txBody>
          <a:bodyPr>
            <a:spAutoFit/>
          </a:bodyPr>
          <a:lstStyle/>
          <a:p>
            <a:r>
              <a:rPr lang="en-US" dirty="0">
                <a:solidFill>
                  <a:schemeClr val="bg1"/>
                </a:solidFill>
              </a:rPr>
              <a:t>First, we will see the similarities between these two. Flow and Logic Apps are both designer-first integration services that can create workflows. Both services integrate with various SaaS and enterprise applications.</a:t>
            </a:r>
          </a:p>
        </p:txBody>
      </p:sp>
      <p:pic>
        <p:nvPicPr>
          <p:cNvPr id="30" name="Picture 6" descr="Image result for logic apps logo">
            <a:extLst>
              <a:ext uri="{FF2B5EF4-FFF2-40B4-BE49-F238E27FC236}">
                <a16:creationId xmlns:a16="http://schemas.microsoft.com/office/drawing/2014/main" id="{99EE6467-D1BC-4BF4-9006-18E8B0C911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0957" y="978290"/>
            <a:ext cx="1553295" cy="955305"/>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Image result for ms flow logo">
            <a:extLst>
              <a:ext uri="{FF2B5EF4-FFF2-40B4-BE49-F238E27FC236}">
                <a16:creationId xmlns:a16="http://schemas.microsoft.com/office/drawing/2014/main" id="{63E8E59C-A062-4B48-82EA-C7563F9FBD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83866" y="1060959"/>
            <a:ext cx="2808469" cy="7114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2970A91-E3CA-4733-908A-B378350F4A58}"/>
              </a:ext>
            </a:extLst>
          </p:cNvPr>
          <p:cNvSpPr/>
          <p:nvPr/>
        </p:nvSpPr>
        <p:spPr>
          <a:xfrm>
            <a:off x="407988" y="2702930"/>
            <a:ext cx="6096000" cy="923330"/>
          </a:xfrm>
          <a:prstGeom prst="rect">
            <a:avLst/>
          </a:prstGeom>
        </p:spPr>
        <p:txBody>
          <a:bodyPr>
            <a:spAutoFit/>
          </a:bodyPr>
          <a:lstStyle/>
          <a:p>
            <a:r>
              <a:rPr lang="en-US" dirty="0">
                <a:solidFill>
                  <a:schemeClr val="bg1"/>
                </a:solidFill>
              </a:rPr>
              <a:t>Flow is built on top of Logic Apps. They share the same workflow designer and the same Connectors. So that means Flow is built on top of the Logic Apps.</a:t>
            </a:r>
          </a:p>
        </p:txBody>
      </p:sp>
      <p:pic>
        <p:nvPicPr>
          <p:cNvPr id="13316" name="Picture 4" descr="MS Flow">
            <a:extLst>
              <a:ext uri="{FF2B5EF4-FFF2-40B4-BE49-F238E27FC236}">
                <a16:creationId xmlns:a16="http://schemas.microsoft.com/office/drawing/2014/main" id="{A9F67543-FE01-4A00-8418-6E8932EE81D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034338" y="2594239"/>
            <a:ext cx="2905125" cy="22002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A955123-D36B-465C-B367-47D8DC4B93B8}"/>
              </a:ext>
            </a:extLst>
          </p:cNvPr>
          <p:cNvSpPr/>
          <p:nvPr/>
        </p:nvSpPr>
        <p:spPr>
          <a:xfrm>
            <a:off x="407989" y="3859888"/>
            <a:ext cx="6096000" cy="2031325"/>
          </a:xfrm>
          <a:prstGeom prst="rect">
            <a:avLst/>
          </a:prstGeom>
        </p:spPr>
        <p:txBody>
          <a:bodyPr>
            <a:spAutoFit/>
          </a:bodyPr>
          <a:lstStyle/>
          <a:p>
            <a:r>
              <a:rPr lang="en-US" dirty="0">
                <a:solidFill>
                  <a:schemeClr val="bg1"/>
                </a:solidFill>
              </a:rPr>
              <a:t>Logic apps serve as the basement architecture for this serverless connectors based service. And our MS Flow has embraced that architecture and has been built over it. So we can infer that every Flow developed can be done through Logic App also. All the examples thus far we have seen in MS Flow can be developed through Logic Apps also.</a:t>
            </a:r>
          </a:p>
        </p:txBody>
      </p:sp>
    </p:spTree>
    <p:extLst>
      <p:ext uri="{BB962C8B-B14F-4D97-AF65-F5344CB8AC3E}">
        <p14:creationId xmlns:p14="http://schemas.microsoft.com/office/powerpoint/2010/main" val="25806916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Flow vs Logic Apps- similarities and differences</a:t>
            </a:r>
            <a:endParaRPr lang="en-GB" dirty="0">
              <a:solidFill>
                <a:schemeClr val="tx1"/>
              </a:solidFill>
            </a:endParaRPr>
          </a:p>
        </p:txBody>
      </p:sp>
      <p:sp>
        <p:nvSpPr>
          <p:cNvPr id="3" name="Rectangle 2">
            <a:extLst>
              <a:ext uri="{FF2B5EF4-FFF2-40B4-BE49-F238E27FC236}">
                <a16:creationId xmlns:a16="http://schemas.microsoft.com/office/drawing/2014/main" id="{CA17F579-4AEF-4239-BCEA-E9870F8B4ABA}"/>
              </a:ext>
            </a:extLst>
          </p:cNvPr>
          <p:cNvSpPr/>
          <p:nvPr/>
        </p:nvSpPr>
        <p:spPr>
          <a:xfrm>
            <a:off x="407989" y="947738"/>
            <a:ext cx="6096000" cy="1754326"/>
          </a:xfrm>
          <a:prstGeom prst="rect">
            <a:avLst/>
          </a:prstGeom>
        </p:spPr>
        <p:txBody>
          <a:bodyPr>
            <a:spAutoFit/>
          </a:bodyPr>
          <a:lstStyle/>
          <a:p>
            <a:r>
              <a:rPr lang="en-US" dirty="0">
                <a:solidFill>
                  <a:schemeClr val="bg1"/>
                </a:solidFill>
              </a:rPr>
              <a:t>Every MS Flow is a Logic App and not every Logic App is an MS Flow!! MS Flow is something like a subset of Logic Apps.</a:t>
            </a:r>
          </a:p>
          <a:p>
            <a:r>
              <a:rPr lang="en-US" dirty="0">
                <a:solidFill>
                  <a:schemeClr val="bg1"/>
                </a:solidFill>
              </a:rPr>
              <a:t>The differences between the two are - the other building blocks of Azure family, cannot be consumed in MS Flow, for Example Azure Functions, Azure Service bus etc.</a:t>
            </a:r>
            <a:endParaRPr lang="en-US" b="0" i="0" dirty="0">
              <a:solidFill>
                <a:schemeClr val="bg1"/>
              </a:solidFill>
              <a:effectLst/>
            </a:endParaRPr>
          </a:p>
        </p:txBody>
      </p:sp>
      <p:sp>
        <p:nvSpPr>
          <p:cNvPr id="9" name="Rectangle 8">
            <a:extLst>
              <a:ext uri="{FF2B5EF4-FFF2-40B4-BE49-F238E27FC236}">
                <a16:creationId xmlns:a16="http://schemas.microsoft.com/office/drawing/2014/main" id="{C3C1A700-B23C-4F44-A686-0E53EDB8AEEA}"/>
              </a:ext>
            </a:extLst>
          </p:cNvPr>
          <p:cNvSpPr/>
          <p:nvPr/>
        </p:nvSpPr>
        <p:spPr>
          <a:xfrm>
            <a:off x="407989" y="2702064"/>
            <a:ext cx="6096000" cy="3693319"/>
          </a:xfrm>
          <a:prstGeom prst="rect">
            <a:avLst/>
          </a:prstGeom>
        </p:spPr>
        <p:txBody>
          <a:bodyPr>
            <a:spAutoFit/>
          </a:bodyPr>
          <a:lstStyle/>
          <a:p>
            <a:r>
              <a:rPr lang="en-US" dirty="0">
                <a:solidFill>
                  <a:schemeClr val="bg1"/>
                </a:solidFill>
              </a:rPr>
              <a:t>Although Logic Apps and Microsoft Flow use the same engine behind the scenes, and share the same graphical designer, this is where the similarities stop in my opinion. Each one of them have different targets in mind both from an audience and type of solution. While Microsoft Flow targets the Citizen Integrator, Logic Apps targets the Integration Developer which will be usually involved in more complex integration solutions and development practices, being part of a larger solution. Those solutions will also require richer management and monitoring controls, would benefit from a more granular and scalable payment format and could need a tighter security mechanism. </a:t>
            </a:r>
          </a:p>
        </p:txBody>
      </p:sp>
    </p:spTree>
    <p:extLst>
      <p:ext uri="{BB962C8B-B14F-4D97-AF65-F5344CB8AC3E}">
        <p14:creationId xmlns:p14="http://schemas.microsoft.com/office/powerpoint/2010/main" val="10293884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Flow vs Logic Apps- differences</a:t>
            </a:r>
            <a:endParaRPr lang="en-GB" dirty="0">
              <a:solidFill>
                <a:schemeClr val="tx1"/>
              </a:solidFill>
            </a:endParaRPr>
          </a:p>
        </p:txBody>
      </p:sp>
      <p:sp>
        <p:nvSpPr>
          <p:cNvPr id="4" name="Rectangle 3">
            <a:extLst>
              <a:ext uri="{FF2B5EF4-FFF2-40B4-BE49-F238E27FC236}">
                <a16:creationId xmlns:a16="http://schemas.microsoft.com/office/drawing/2014/main" id="{853FBDEA-45BD-4850-9D42-30351AD33640}"/>
              </a:ext>
            </a:extLst>
          </p:cNvPr>
          <p:cNvSpPr/>
          <p:nvPr/>
        </p:nvSpPr>
        <p:spPr>
          <a:xfrm>
            <a:off x="407987" y="951524"/>
            <a:ext cx="4979261" cy="3693319"/>
          </a:xfrm>
          <a:prstGeom prst="rect">
            <a:avLst/>
          </a:prstGeom>
        </p:spPr>
        <p:txBody>
          <a:bodyPr wrap="square">
            <a:spAutoFit/>
          </a:bodyPr>
          <a:lstStyle/>
          <a:p>
            <a:r>
              <a:rPr lang="en-US" b="1" dirty="0">
                <a:solidFill>
                  <a:schemeClr val="bg1"/>
                </a:solidFill>
              </a:rPr>
              <a:t>Price Granularity</a:t>
            </a:r>
          </a:p>
          <a:p>
            <a:r>
              <a:rPr lang="en-US" dirty="0">
                <a:solidFill>
                  <a:schemeClr val="bg1"/>
                </a:solidFill>
              </a:rPr>
              <a:t>Logic Apps follow the pay-per-usage model of most of the Azure components. And it is REALLY granular. Instead of paying per logic app instance execution, you will pay for each action executed inside a logic app, and only for those actions. That means that simple logic apps workflows can be very cheap to execute, while more complex logic apps can be more expensive. It also means that since you don’t have an execution cap as in Microsoft Flow, you can break down your Logic Apps into smaller reusable components.</a:t>
            </a:r>
            <a:endParaRPr lang="en-US" b="0" i="0" dirty="0">
              <a:solidFill>
                <a:schemeClr val="bg1"/>
              </a:solidFill>
              <a:effectLst/>
            </a:endParaRPr>
          </a:p>
        </p:txBody>
      </p:sp>
      <p:sp>
        <p:nvSpPr>
          <p:cNvPr id="5" name="Rectangle 4">
            <a:extLst>
              <a:ext uri="{FF2B5EF4-FFF2-40B4-BE49-F238E27FC236}">
                <a16:creationId xmlns:a16="http://schemas.microsoft.com/office/drawing/2014/main" id="{20A4D656-9485-4C02-B910-85C71FF8520E}"/>
              </a:ext>
            </a:extLst>
          </p:cNvPr>
          <p:cNvSpPr/>
          <p:nvPr/>
        </p:nvSpPr>
        <p:spPr>
          <a:xfrm>
            <a:off x="5938838" y="3121280"/>
            <a:ext cx="6096000" cy="3693319"/>
          </a:xfrm>
          <a:prstGeom prst="rect">
            <a:avLst/>
          </a:prstGeom>
        </p:spPr>
        <p:txBody>
          <a:bodyPr>
            <a:spAutoFit/>
          </a:bodyPr>
          <a:lstStyle/>
          <a:p>
            <a:r>
              <a:rPr lang="en-US" b="1" dirty="0">
                <a:solidFill>
                  <a:schemeClr val="bg1"/>
                </a:solidFill>
              </a:rPr>
              <a:t>Development Experience</a:t>
            </a:r>
          </a:p>
          <a:p>
            <a:r>
              <a:rPr lang="en-US" dirty="0">
                <a:solidFill>
                  <a:schemeClr val="bg1"/>
                </a:solidFill>
              </a:rPr>
              <a:t>Logic Apps supports both a browser base development experience – using the Logic Apps designer within the Azure Portal – and a IDE based development experience, using Visual Studio. Users can import Logic Apps developed in the portal into Visual Studio and include it into an Azure Resource Group project, opening the possibilities of using a source control to keep track of logic apps changes and build and deployment automation both in isolation or within the context of a larger solution. Developers are not restricted to a single environment, but can deploy the Logic Apps in any environment that they have permission to.</a:t>
            </a:r>
            <a:endParaRPr lang="en-US" b="0" i="0" dirty="0">
              <a:solidFill>
                <a:schemeClr val="bg1"/>
              </a:solidFill>
              <a:effectLst/>
            </a:endParaRPr>
          </a:p>
        </p:txBody>
      </p:sp>
    </p:spTree>
    <p:extLst>
      <p:ext uri="{BB962C8B-B14F-4D97-AF65-F5344CB8AC3E}">
        <p14:creationId xmlns:p14="http://schemas.microsoft.com/office/powerpoint/2010/main" val="3006016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The Logic App can be triggered intelligently based on other actions or can be set on recurrence </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8</a:t>
            </a:fld>
            <a:endParaRPr lang="en-GB" dirty="0"/>
          </a:p>
        </p:txBody>
      </p:sp>
      <p:pic>
        <p:nvPicPr>
          <p:cNvPr id="3" name="Picture 2">
            <a:extLst>
              <a:ext uri="{FF2B5EF4-FFF2-40B4-BE49-F238E27FC236}">
                <a16:creationId xmlns:a16="http://schemas.microsoft.com/office/drawing/2014/main" id="{EFD9859F-4707-4529-B6C7-32A2D0CBF2A1}"/>
              </a:ext>
            </a:extLst>
          </p:cNvPr>
          <p:cNvPicPr>
            <a:picLocks noChangeAspect="1"/>
          </p:cNvPicPr>
          <p:nvPr/>
        </p:nvPicPr>
        <p:blipFill>
          <a:blip r:embed="rId2"/>
          <a:stretch>
            <a:fillRect/>
          </a:stretch>
        </p:blipFill>
        <p:spPr>
          <a:xfrm>
            <a:off x="775978" y="1427581"/>
            <a:ext cx="4888842" cy="2001419"/>
          </a:xfrm>
          <a:prstGeom prst="rect">
            <a:avLst/>
          </a:prstGeom>
          <a:ln>
            <a:noFill/>
          </a:ln>
          <a:effectLst>
            <a:outerShdw blurRad="292100" dist="139700" dir="2700000" algn="tl" rotWithShape="0">
              <a:srgbClr val="333333">
                <a:alpha val="65000"/>
              </a:srgbClr>
            </a:outerShdw>
          </a:effectLst>
        </p:spPr>
      </p:pic>
      <p:sp>
        <p:nvSpPr>
          <p:cNvPr id="10" name="Text Placeholder 4">
            <a:extLst>
              <a:ext uri="{FF2B5EF4-FFF2-40B4-BE49-F238E27FC236}">
                <a16:creationId xmlns:a16="http://schemas.microsoft.com/office/drawing/2014/main" id="{8491E38F-3A0A-4BDC-9261-021A6188E6E6}"/>
              </a:ext>
            </a:extLst>
          </p:cNvPr>
          <p:cNvSpPr txBox="1">
            <a:spLocks/>
          </p:cNvSpPr>
          <p:nvPr/>
        </p:nvSpPr>
        <p:spPr>
          <a:xfrm>
            <a:off x="6221683" y="1923115"/>
            <a:ext cx="3717655" cy="864000"/>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Logic App can be set to be triggered at certain time intervals.</a:t>
            </a:r>
            <a:br>
              <a:rPr lang="en-US" sz="1100" dirty="0">
                <a:solidFill>
                  <a:schemeClr val="tx1"/>
                </a:solidFill>
              </a:rPr>
            </a:br>
            <a:r>
              <a:rPr lang="en-US" sz="1100" dirty="0">
                <a:solidFill>
                  <a:schemeClr val="tx1"/>
                </a:solidFill>
              </a:rPr>
              <a:t>For example: If a business alert/update is scheduled to be sent to the user as a daily cadence, the recurrence can be set accordingly.</a:t>
            </a:r>
          </a:p>
        </p:txBody>
      </p:sp>
      <p:cxnSp>
        <p:nvCxnSpPr>
          <p:cNvPr id="7" name="Straight Connector 6">
            <a:extLst>
              <a:ext uri="{FF2B5EF4-FFF2-40B4-BE49-F238E27FC236}">
                <a16:creationId xmlns:a16="http://schemas.microsoft.com/office/drawing/2014/main" id="{73F8DE1C-0D3E-4DE4-A0EF-5343293B5509}"/>
              </a:ext>
            </a:extLst>
          </p:cNvPr>
          <p:cNvCxnSpPr/>
          <p:nvPr/>
        </p:nvCxnSpPr>
        <p:spPr>
          <a:xfrm>
            <a:off x="702527" y="4081346"/>
            <a:ext cx="1029242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112D2FA-7717-4870-BF3D-5D8EFAFD451D}"/>
              </a:ext>
            </a:extLst>
          </p:cNvPr>
          <p:cNvPicPr>
            <a:picLocks noChangeAspect="1"/>
          </p:cNvPicPr>
          <p:nvPr/>
        </p:nvPicPr>
        <p:blipFill>
          <a:blip r:embed="rId3"/>
          <a:stretch>
            <a:fillRect/>
          </a:stretch>
        </p:blipFill>
        <p:spPr>
          <a:xfrm>
            <a:off x="5291178" y="4909906"/>
            <a:ext cx="5829300" cy="914400"/>
          </a:xfrm>
          <a:prstGeom prst="rect">
            <a:avLst/>
          </a:prstGeom>
          <a:ln>
            <a:noFill/>
          </a:ln>
          <a:effectLst>
            <a:outerShdw blurRad="292100" dist="139700" dir="2700000" algn="tl" rotWithShape="0">
              <a:srgbClr val="333333">
                <a:alpha val="65000"/>
              </a:srgbClr>
            </a:outerShdw>
          </a:effectLst>
        </p:spPr>
      </p:pic>
      <p:sp>
        <p:nvSpPr>
          <p:cNvPr id="15" name="Text Placeholder 4">
            <a:extLst>
              <a:ext uri="{FF2B5EF4-FFF2-40B4-BE49-F238E27FC236}">
                <a16:creationId xmlns:a16="http://schemas.microsoft.com/office/drawing/2014/main" id="{F21B8561-C8A7-44F8-9624-B185350AFE35}"/>
              </a:ext>
            </a:extLst>
          </p:cNvPr>
          <p:cNvSpPr txBox="1">
            <a:spLocks/>
          </p:cNvSpPr>
          <p:nvPr/>
        </p:nvSpPr>
        <p:spPr>
          <a:xfrm>
            <a:off x="993582" y="4901999"/>
            <a:ext cx="3717655" cy="107505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Alternatively, another action can trigger a workflow.</a:t>
            </a:r>
          </a:p>
          <a:p>
            <a:pPr algn="ctr"/>
            <a:r>
              <a:rPr lang="en-US" sz="1100" dirty="0">
                <a:solidFill>
                  <a:schemeClr val="tx1"/>
                </a:solidFill>
              </a:rPr>
              <a:t>Lets consider a situation in which a pipeline updates the data in SQL.</a:t>
            </a:r>
          </a:p>
          <a:p>
            <a:pPr algn="ctr"/>
            <a:r>
              <a:rPr lang="en-US" sz="1100" dirty="0">
                <a:solidFill>
                  <a:schemeClr val="tx1"/>
                </a:solidFill>
              </a:rPr>
              <a:t>The Logic App can be configured to run as soon as the pipeline finishes running and the refreshed data is available</a:t>
            </a:r>
          </a:p>
        </p:txBody>
      </p:sp>
    </p:spTree>
    <p:extLst>
      <p:ext uri="{BB962C8B-B14F-4D97-AF65-F5344CB8AC3E}">
        <p14:creationId xmlns:p14="http://schemas.microsoft.com/office/powerpoint/2010/main" val="9086225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Flow vs Logic Apps- differences</a:t>
            </a:r>
            <a:endParaRPr lang="en-GB" dirty="0">
              <a:solidFill>
                <a:schemeClr val="tx1"/>
              </a:solidFill>
            </a:endParaRPr>
          </a:p>
        </p:txBody>
      </p:sp>
      <p:sp>
        <p:nvSpPr>
          <p:cNvPr id="4" name="Rectangle 3">
            <a:extLst>
              <a:ext uri="{FF2B5EF4-FFF2-40B4-BE49-F238E27FC236}">
                <a16:creationId xmlns:a16="http://schemas.microsoft.com/office/drawing/2014/main" id="{853FBDEA-45BD-4850-9D42-30351AD33640}"/>
              </a:ext>
            </a:extLst>
          </p:cNvPr>
          <p:cNvSpPr/>
          <p:nvPr/>
        </p:nvSpPr>
        <p:spPr>
          <a:xfrm>
            <a:off x="407987" y="951524"/>
            <a:ext cx="4979261" cy="2585323"/>
          </a:xfrm>
          <a:prstGeom prst="rect">
            <a:avLst/>
          </a:prstGeom>
        </p:spPr>
        <p:txBody>
          <a:bodyPr wrap="square">
            <a:spAutoFit/>
          </a:bodyPr>
          <a:lstStyle/>
          <a:p>
            <a:r>
              <a:rPr lang="en-US" b="1" dirty="0">
                <a:solidFill>
                  <a:schemeClr val="bg1"/>
                </a:solidFill>
              </a:rPr>
              <a:t>Full Control over code</a:t>
            </a:r>
          </a:p>
          <a:p>
            <a:r>
              <a:rPr lang="en-US" dirty="0">
                <a:solidFill>
                  <a:schemeClr val="bg1"/>
                </a:solidFill>
              </a:rPr>
              <a:t>Logic Apps design tool allow users to switch between visual design and a code view, based on a workflow definition language that is specific to Logic Apps. This allows developers to have more control over the code being implemented, including more control over build/deployment automation, using environment variables.</a:t>
            </a:r>
          </a:p>
        </p:txBody>
      </p:sp>
      <p:sp>
        <p:nvSpPr>
          <p:cNvPr id="5" name="Rectangle 4">
            <a:extLst>
              <a:ext uri="{FF2B5EF4-FFF2-40B4-BE49-F238E27FC236}">
                <a16:creationId xmlns:a16="http://schemas.microsoft.com/office/drawing/2014/main" id="{20A4D656-9485-4C02-B910-85C71FF8520E}"/>
              </a:ext>
            </a:extLst>
          </p:cNvPr>
          <p:cNvSpPr/>
          <p:nvPr/>
        </p:nvSpPr>
        <p:spPr>
          <a:xfrm>
            <a:off x="5938838" y="3121280"/>
            <a:ext cx="6096000" cy="3416320"/>
          </a:xfrm>
          <a:prstGeom prst="rect">
            <a:avLst/>
          </a:prstGeom>
        </p:spPr>
        <p:txBody>
          <a:bodyPr>
            <a:spAutoFit/>
          </a:bodyPr>
          <a:lstStyle/>
          <a:p>
            <a:r>
              <a:rPr lang="en-US" b="1" dirty="0">
                <a:solidFill>
                  <a:schemeClr val="bg1"/>
                </a:solidFill>
              </a:rPr>
              <a:t>Rich Management/Monitoring Experience</a:t>
            </a:r>
          </a:p>
          <a:p>
            <a:r>
              <a:rPr lang="en-US" dirty="0">
                <a:solidFill>
                  <a:schemeClr val="bg1"/>
                </a:solidFill>
              </a:rPr>
              <a:t>Being created with enterprise clients in mind, Logic Apps have more options for management and monitoring. Using the Azure Portal as its backbone, Logic Apps management allow sys admins and operators to see at a glance the latest executions of an instance of a logic app, providing search capabilities to find executions by date range and status. It also allows a previous execution to be resubmitted directly from the portal and allow the creation of alerts based on a number of monitoring metrics, like percentage of failed executions in a period of time.</a:t>
            </a:r>
          </a:p>
        </p:txBody>
      </p:sp>
    </p:spTree>
    <p:extLst>
      <p:ext uri="{BB962C8B-B14F-4D97-AF65-F5344CB8AC3E}">
        <p14:creationId xmlns:p14="http://schemas.microsoft.com/office/powerpoint/2010/main" val="35235492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Flow vs Logic Apps- what to choose?</a:t>
            </a:r>
            <a:endParaRPr lang="en-GB" dirty="0">
              <a:solidFill>
                <a:schemeClr val="tx1"/>
              </a:solidFill>
            </a:endParaRPr>
          </a:p>
        </p:txBody>
      </p:sp>
      <p:sp>
        <p:nvSpPr>
          <p:cNvPr id="3" name="Rectangle 2">
            <a:extLst>
              <a:ext uri="{FF2B5EF4-FFF2-40B4-BE49-F238E27FC236}">
                <a16:creationId xmlns:a16="http://schemas.microsoft.com/office/drawing/2014/main" id="{CBAF7B78-DA40-400E-AD32-C282550A95EC}"/>
              </a:ext>
            </a:extLst>
          </p:cNvPr>
          <p:cNvSpPr/>
          <p:nvPr/>
        </p:nvSpPr>
        <p:spPr>
          <a:xfrm>
            <a:off x="197567" y="947738"/>
            <a:ext cx="11644466" cy="4832092"/>
          </a:xfrm>
          <a:prstGeom prst="rect">
            <a:avLst/>
          </a:prstGeom>
        </p:spPr>
        <p:txBody>
          <a:bodyPr wrap="square">
            <a:spAutoFit/>
          </a:bodyPr>
          <a:lstStyle/>
          <a:p>
            <a:r>
              <a:rPr lang="en-US" sz="1400" b="1" dirty="0">
                <a:solidFill>
                  <a:schemeClr val="bg1"/>
                </a:solidFill>
              </a:rPr>
              <a:t>Choosing Between Microsoft Flow and Logic Apps</a:t>
            </a:r>
          </a:p>
          <a:p>
            <a:r>
              <a:rPr lang="en-US" sz="1400" b="1" dirty="0">
                <a:solidFill>
                  <a:schemeClr val="bg1"/>
                </a:solidFill>
              </a:rPr>
              <a:t>Using Microsoft Flow</a:t>
            </a:r>
          </a:p>
          <a:p>
            <a:r>
              <a:rPr lang="en-US" sz="1400" dirty="0">
                <a:solidFill>
                  <a:schemeClr val="bg1"/>
                </a:solidFill>
              </a:rPr>
              <a:t>The scenarios below are classic scenarios that would fit Microsoft Flow:</a:t>
            </a:r>
          </a:p>
          <a:p>
            <a:pPr>
              <a:buFont typeface="Arial" panose="020B0604020202020204" pitchFamily="34" charset="0"/>
              <a:buChar char="•"/>
            </a:pPr>
            <a:r>
              <a:rPr lang="en-US" sz="1400" dirty="0">
                <a:solidFill>
                  <a:schemeClr val="bg1"/>
                </a:solidFill>
              </a:rPr>
              <a:t>I don’t have access to an Azure subscription but still need to implement workflows to improve my own or the organization integration</a:t>
            </a:r>
          </a:p>
          <a:p>
            <a:pPr>
              <a:buFont typeface="Arial" panose="020B0604020202020204" pitchFamily="34" charset="0"/>
              <a:buChar char="•"/>
            </a:pPr>
            <a:r>
              <a:rPr lang="en-US" sz="1400" dirty="0">
                <a:solidFill>
                  <a:schemeClr val="bg1"/>
                </a:solidFill>
              </a:rPr>
              <a:t>I need to implement personal workflows that improves my own productivity, with or without access to a Dynamics or Office 365 account.</a:t>
            </a:r>
          </a:p>
          <a:p>
            <a:pPr>
              <a:buFont typeface="Arial" panose="020B0604020202020204" pitchFamily="34" charset="0"/>
              <a:buChar char="•"/>
            </a:pPr>
            <a:r>
              <a:rPr lang="en-US" sz="1400" dirty="0">
                <a:solidFill>
                  <a:schemeClr val="bg1"/>
                </a:solidFill>
              </a:rPr>
              <a:t>I need to implement Power Apps applications – Power Apps and Microsoft Flow have a tight integration and work quite well together.</a:t>
            </a:r>
          </a:p>
          <a:p>
            <a:pPr>
              <a:buFont typeface="Arial" panose="020B0604020202020204" pitchFamily="34" charset="0"/>
              <a:buChar char="•"/>
            </a:pPr>
            <a:r>
              <a:rPr lang="en-US" sz="1400" dirty="0">
                <a:solidFill>
                  <a:schemeClr val="bg1"/>
                </a:solidFill>
              </a:rPr>
              <a:t>I am working on an organization that have Dynamics or Office 365 active subscription and:</a:t>
            </a:r>
          </a:p>
          <a:p>
            <a:pPr marL="742950" lvl="1" indent="-285750">
              <a:buFont typeface="Arial" panose="020B0604020202020204" pitchFamily="34" charset="0"/>
              <a:buChar char="•"/>
            </a:pPr>
            <a:r>
              <a:rPr lang="en-US" sz="1400" dirty="0">
                <a:solidFill>
                  <a:schemeClr val="bg1"/>
                </a:solidFill>
              </a:rPr>
              <a:t>Have a need to create workflows to integrate first party applications Office and Dynamic 365 applications, including single button applications, approval applications.</a:t>
            </a:r>
          </a:p>
          <a:p>
            <a:pPr marL="742950" lvl="1" indent="-285750">
              <a:buFont typeface="Arial" panose="020B0604020202020204" pitchFamily="34" charset="0"/>
              <a:buChar char="•"/>
            </a:pPr>
            <a:r>
              <a:rPr lang="en-US" sz="1400" dirty="0">
                <a:solidFill>
                  <a:schemeClr val="bg1"/>
                </a:solidFill>
              </a:rPr>
              <a:t>Have a non-developer background but need to implement organizational workflows to support my activities.</a:t>
            </a:r>
          </a:p>
          <a:p>
            <a:pPr marL="742950" lvl="1" indent="-285750">
              <a:buFont typeface="Arial" panose="020B0604020202020204" pitchFamily="34" charset="0"/>
              <a:buChar char="•"/>
            </a:pPr>
            <a:r>
              <a:rPr lang="en-US" sz="1400" dirty="0">
                <a:solidFill>
                  <a:schemeClr val="bg1"/>
                </a:solidFill>
              </a:rPr>
              <a:t>My workflows are not part of a EAI solution needs to be implemented, deployed and versioned as a single ARM template.</a:t>
            </a:r>
          </a:p>
          <a:p>
            <a:pPr marL="742950" lvl="1" indent="-285750">
              <a:buFont typeface="Arial" panose="020B0604020202020204" pitchFamily="34" charset="0"/>
              <a:buChar char="•"/>
            </a:pPr>
            <a:r>
              <a:rPr lang="en-US" sz="1400" dirty="0">
                <a:solidFill>
                  <a:schemeClr val="bg1"/>
                </a:solidFill>
              </a:rPr>
              <a:t>My management/monitoring requirements are simpler, not requiring data aggregation.</a:t>
            </a:r>
          </a:p>
          <a:p>
            <a:r>
              <a:rPr lang="en-US" sz="1400" b="1" dirty="0">
                <a:solidFill>
                  <a:schemeClr val="bg1"/>
                </a:solidFill>
              </a:rPr>
              <a:t>Using Logic Apps</a:t>
            </a:r>
          </a:p>
          <a:p>
            <a:r>
              <a:rPr lang="en-US" sz="1400" dirty="0">
                <a:solidFill>
                  <a:schemeClr val="bg1"/>
                </a:solidFill>
              </a:rPr>
              <a:t>The scenarios below are cases where Logic Apps would be a better fit:</a:t>
            </a:r>
          </a:p>
          <a:p>
            <a:pPr>
              <a:buFont typeface="Arial" panose="020B0604020202020204" pitchFamily="34" charset="0"/>
              <a:buChar char="•"/>
            </a:pPr>
            <a:r>
              <a:rPr lang="en-US" sz="1400" dirty="0">
                <a:solidFill>
                  <a:schemeClr val="bg1"/>
                </a:solidFill>
              </a:rPr>
              <a:t>I am implementing integration workflows that are part of a larger solutions which involves multiple Azure resources, needs to be source controlled, versioned and deployed via ARM templates as a single unit within Azure.</a:t>
            </a:r>
          </a:p>
          <a:p>
            <a:pPr>
              <a:buFont typeface="Arial" panose="020B0604020202020204" pitchFamily="34" charset="0"/>
              <a:buChar char="•"/>
            </a:pPr>
            <a:r>
              <a:rPr lang="en-US" sz="1400" dirty="0">
                <a:solidFill>
                  <a:schemeClr val="bg1"/>
                </a:solidFill>
              </a:rPr>
              <a:t>I require more control over my workflow development, either because some of my actions are more complex, which benefit from writing them directly in code, or because I would need parametrization across multiple environments</a:t>
            </a:r>
          </a:p>
          <a:p>
            <a:pPr>
              <a:buFont typeface="Arial" panose="020B0604020202020204" pitchFamily="34" charset="0"/>
              <a:buChar char="•"/>
            </a:pPr>
            <a:r>
              <a:rPr lang="en-US" sz="1400" dirty="0">
                <a:solidFill>
                  <a:schemeClr val="bg1"/>
                </a:solidFill>
              </a:rPr>
              <a:t>I need close to real time (under a minute) logic app triggering on a connector that uses polling as the firing mechanism.</a:t>
            </a:r>
          </a:p>
          <a:p>
            <a:pPr>
              <a:buFont typeface="Arial" panose="020B0604020202020204" pitchFamily="34" charset="0"/>
              <a:buChar char="•"/>
            </a:pPr>
            <a:r>
              <a:rPr lang="en-US" sz="1400" dirty="0">
                <a:solidFill>
                  <a:schemeClr val="bg1"/>
                </a:solidFill>
              </a:rPr>
              <a:t>I need an aggregated view of my logic apps execution from a monitoring point of view.</a:t>
            </a:r>
          </a:p>
          <a:p>
            <a:pPr>
              <a:buFont typeface="Arial" panose="020B0604020202020204" pitchFamily="34" charset="0"/>
              <a:buChar char="•"/>
            </a:pPr>
            <a:r>
              <a:rPr lang="en-US" sz="1400" dirty="0">
                <a:solidFill>
                  <a:schemeClr val="bg1"/>
                </a:solidFill>
              </a:rPr>
              <a:t>I need a more control over access to my workflows across different roles in my organization.</a:t>
            </a:r>
          </a:p>
          <a:p>
            <a:pPr>
              <a:buFont typeface="Arial" panose="020B0604020202020204" pitchFamily="34" charset="0"/>
              <a:buChar char="•"/>
            </a:pPr>
            <a:r>
              <a:rPr lang="en-US" sz="1400" dirty="0">
                <a:solidFill>
                  <a:schemeClr val="bg1"/>
                </a:solidFill>
              </a:rPr>
              <a:t>I am implementing B2B applications that need to leverage from EDI, XML validation and transformations.</a:t>
            </a:r>
            <a:endParaRPr lang="en-US" sz="1400" b="0" i="0" dirty="0">
              <a:solidFill>
                <a:schemeClr val="bg1"/>
              </a:solidFill>
              <a:effectLst/>
            </a:endParaRPr>
          </a:p>
        </p:txBody>
      </p:sp>
    </p:spTree>
    <p:extLst>
      <p:ext uri="{BB962C8B-B14F-4D97-AF65-F5344CB8AC3E}">
        <p14:creationId xmlns:p14="http://schemas.microsoft.com/office/powerpoint/2010/main" val="7115751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Flow vs Logic Apps- summary</a:t>
            </a:r>
            <a:endParaRPr lang="en-GB" dirty="0">
              <a:solidFill>
                <a:schemeClr val="tx1"/>
              </a:solidFill>
            </a:endParaRPr>
          </a:p>
        </p:txBody>
      </p:sp>
      <p:sp>
        <p:nvSpPr>
          <p:cNvPr id="4" name="Rectangle 3">
            <a:extLst>
              <a:ext uri="{FF2B5EF4-FFF2-40B4-BE49-F238E27FC236}">
                <a16:creationId xmlns:a16="http://schemas.microsoft.com/office/drawing/2014/main" id="{E370EFBD-8C2F-4F68-B899-5AA42B93FDA0}"/>
              </a:ext>
            </a:extLst>
          </p:cNvPr>
          <p:cNvSpPr/>
          <p:nvPr/>
        </p:nvSpPr>
        <p:spPr>
          <a:xfrm>
            <a:off x="407987" y="947738"/>
            <a:ext cx="6096000" cy="5078313"/>
          </a:xfrm>
          <a:prstGeom prst="rect">
            <a:avLst/>
          </a:prstGeom>
        </p:spPr>
        <p:txBody>
          <a:bodyPr>
            <a:spAutoFit/>
          </a:bodyPr>
          <a:lstStyle/>
          <a:p>
            <a:r>
              <a:rPr lang="en-US" dirty="0">
                <a:solidFill>
                  <a:schemeClr val="bg1"/>
                </a:solidFill>
              </a:rPr>
              <a:t>Microsoft Flow and Logic Apps belongs to the same family of products – I usually joke that Microsoft Flow is the younger brother of Logic Apps (or, since I am surrounded by </a:t>
            </a:r>
            <a:r>
              <a:rPr lang="en-US" dirty="0" err="1">
                <a:solidFill>
                  <a:schemeClr val="bg1"/>
                </a:solidFill>
              </a:rPr>
              <a:t>Pokemon</a:t>
            </a:r>
            <a:r>
              <a:rPr lang="en-US" dirty="0">
                <a:solidFill>
                  <a:schemeClr val="bg1"/>
                </a:solidFill>
              </a:rPr>
              <a:t> toys and games at home, Logic Apps is the evolved form of Microsoft Flow).</a:t>
            </a:r>
          </a:p>
          <a:p>
            <a:r>
              <a:rPr lang="en-US" dirty="0">
                <a:solidFill>
                  <a:schemeClr val="bg1"/>
                </a:solidFill>
              </a:rPr>
              <a:t>Non-developers, especially those without an Azure subscription or with access to a Dynamics of Office 365 subscription, will benefit from having a workflow engine to implement solutions that can improve productivity both on personal and organization levels at no extra cost.</a:t>
            </a:r>
          </a:p>
          <a:p>
            <a:r>
              <a:rPr lang="en-US" dirty="0">
                <a:solidFill>
                  <a:schemeClr val="bg1"/>
                </a:solidFill>
              </a:rPr>
              <a:t>Both are quite powerful having different sweet spots and audiences. There are cases where Logic Apps might be better suited than Microsoft Flow, but in most of the cases it is more a business decision about integration strategy. Since they share the same underlying engine Microsoft Flow can be easily transformed into a Logic App, which makes migration / consolidation in cases of change in strategy simpler.</a:t>
            </a:r>
            <a:endParaRPr lang="en-US" b="0" i="0" dirty="0">
              <a:solidFill>
                <a:schemeClr val="bg1"/>
              </a:solidFill>
              <a:effectLst/>
            </a:endParaRPr>
          </a:p>
        </p:txBody>
      </p:sp>
    </p:spTree>
    <p:extLst>
      <p:ext uri="{BB962C8B-B14F-4D97-AF65-F5344CB8AC3E}">
        <p14:creationId xmlns:p14="http://schemas.microsoft.com/office/powerpoint/2010/main" val="27425083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Thank you.</a:t>
            </a:r>
          </a:p>
        </p:txBody>
      </p:sp>
      <p:sp>
        <p:nvSpPr>
          <p:cNvPr id="4" name="Date Placeholder 3"/>
          <p:cNvSpPr>
            <a:spLocks noGrp="1"/>
          </p:cNvSpPr>
          <p:nvPr>
            <p:ph type="dt" sz="half" idx="12"/>
          </p:nvPr>
        </p:nvSpPr>
        <p:spPr>
          <a:xfrm>
            <a:off x="5495402" y="6563021"/>
            <a:ext cx="3924000" cy="180000"/>
          </a:xfrm>
        </p:spPr>
        <p:txBody>
          <a:bodyPr/>
          <a:lstStyle/>
          <a:p>
            <a:pPr algn="l"/>
            <a:r>
              <a:rPr lang="en-US"/>
              <a:t>Copyright © 2019 Mars Wrigley Confectionery — Confidential</a:t>
            </a:r>
            <a:endParaRPr lang="en-GB" dirty="0"/>
          </a:p>
        </p:txBody>
      </p:sp>
      <p:sp>
        <p:nvSpPr>
          <p:cNvPr id="6" name="Date Placeholder 4">
            <a:extLst>
              <a:ext uri="{FF2B5EF4-FFF2-40B4-BE49-F238E27FC236}">
                <a16:creationId xmlns:a16="http://schemas.microsoft.com/office/drawing/2014/main" id="{B5C54563-4527-4917-96C6-1BFAAE78C926}"/>
              </a:ext>
            </a:extLst>
          </p:cNvPr>
          <p:cNvSpPr txBox="1">
            <a:spLocks/>
          </p:cNvSpPr>
          <p:nvPr/>
        </p:nvSpPr>
        <p:spPr>
          <a:xfrm>
            <a:off x="407988" y="5838942"/>
            <a:ext cx="4248000" cy="57079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BC6806-8661-4F60-8869-9AC7C9589EF4}" type="datetime3">
              <a:rPr lang="en-US" sz="3000" b="1" smtClean="0">
                <a:solidFill>
                  <a:srgbClr val="009EEB"/>
                </a:solidFill>
              </a:rPr>
              <a:pPr/>
              <a:t>17 July 2019</a:t>
            </a:fld>
            <a:endParaRPr lang="en-US" sz="3000" b="1" dirty="0">
              <a:solidFill>
                <a:srgbClr val="009EEB"/>
              </a:solidFill>
            </a:endParaRPr>
          </a:p>
        </p:txBody>
      </p:sp>
    </p:spTree>
    <p:extLst>
      <p:ext uri="{BB962C8B-B14F-4D97-AF65-F5344CB8AC3E}">
        <p14:creationId xmlns:p14="http://schemas.microsoft.com/office/powerpoint/2010/main" val="77562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7989" y="320400"/>
            <a:ext cx="11376024" cy="864000"/>
          </a:xfrm>
        </p:spPr>
        <p:txBody>
          <a:bodyPr/>
          <a:lstStyle/>
          <a:p>
            <a:r>
              <a:rPr lang="en-US" dirty="0">
                <a:solidFill>
                  <a:schemeClr val="tx1"/>
                </a:solidFill>
              </a:rPr>
              <a:t>The Logic App can get data from SQL tables with the SQL connector</a:t>
            </a:r>
            <a:endParaRPr lang="en-GB" dirty="0">
              <a:solidFill>
                <a:schemeClr val="tx1"/>
              </a:solidFill>
            </a:endParaRPr>
          </a:p>
        </p:txBody>
      </p:sp>
      <p:sp>
        <p:nvSpPr>
          <p:cNvPr id="4" name="Slide Number Placeholder 3"/>
          <p:cNvSpPr>
            <a:spLocks noGrp="1"/>
          </p:cNvSpPr>
          <p:nvPr>
            <p:ph type="sldNum" sz="quarter" idx="11"/>
          </p:nvPr>
        </p:nvSpPr>
        <p:spPr>
          <a:xfrm>
            <a:off x="11017250" y="6563021"/>
            <a:ext cx="766763" cy="180000"/>
          </a:xfrm>
        </p:spPr>
        <p:txBody>
          <a:bodyPr/>
          <a:lstStyle/>
          <a:p>
            <a:fld id="{9C3ACAB3-CA36-4966-8A1D-076772D39D8D}" type="slidenum">
              <a:rPr lang="en-GB" smtClean="0"/>
              <a:pPr/>
              <a:t>9</a:t>
            </a:fld>
            <a:endParaRPr lang="en-GB" dirty="0"/>
          </a:p>
        </p:txBody>
      </p:sp>
      <p:pic>
        <p:nvPicPr>
          <p:cNvPr id="6" name="Picture 5">
            <a:extLst>
              <a:ext uri="{FF2B5EF4-FFF2-40B4-BE49-F238E27FC236}">
                <a16:creationId xmlns:a16="http://schemas.microsoft.com/office/drawing/2014/main" id="{0C6BE5DD-5EC0-4243-A171-5272D1D747D1}"/>
              </a:ext>
            </a:extLst>
          </p:cNvPr>
          <p:cNvPicPr>
            <a:picLocks noChangeAspect="1"/>
          </p:cNvPicPr>
          <p:nvPr/>
        </p:nvPicPr>
        <p:blipFill>
          <a:blip r:embed="rId2"/>
          <a:stretch>
            <a:fillRect/>
          </a:stretch>
        </p:blipFill>
        <p:spPr>
          <a:xfrm>
            <a:off x="870699" y="1680349"/>
            <a:ext cx="5012310" cy="1701426"/>
          </a:xfrm>
          <a:prstGeom prst="rect">
            <a:avLst/>
          </a:prstGeom>
          <a:ln>
            <a:noFill/>
          </a:ln>
          <a:effectLst>
            <a:outerShdw blurRad="292100" dist="139700" dir="2700000" algn="tl" rotWithShape="0">
              <a:srgbClr val="333333">
                <a:alpha val="65000"/>
              </a:srgbClr>
            </a:outerShdw>
          </a:effectLst>
        </p:spPr>
      </p:pic>
      <p:sp>
        <p:nvSpPr>
          <p:cNvPr id="11" name="Text Placeholder 4">
            <a:extLst>
              <a:ext uri="{FF2B5EF4-FFF2-40B4-BE49-F238E27FC236}">
                <a16:creationId xmlns:a16="http://schemas.microsoft.com/office/drawing/2014/main" id="{6692BBC2-E0D1-4907-9060-E2FE05AA2FCC}"/>
              </a:ext>
            </a:extLst>
          </p:cNvPr>
          <p:cNvSpPr txBox="1">
            <a:spLocks/>
          </p:cNvSpPr>
          <p:nvPr/>
        </p:nvSpPr>
        <p:spPr>
          <a:xfrm>
            <a:off x="6662358" y="1923115"/>
            <a:ext cx="3717655" cy="864000"/>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The SQL Server connector in Logic Apps can fetch all the rows of a SQL table.</a:t>
            </a:r>
          </a:p>
          <a:p>
            <a:pPr algn="ctr"/>
            <a:r>
              <a:rPr lang="en-US" sz="1100" dirty="0">
                <a:solidFill>
                  <a:schemeClr val="tx1"/>
                </a:solidFill>
              </a:rPr>
              <a:t>For example: In the screenshot, all the rows of the table ‘</a:t>
            </a:r>
            <a:r>
              <a:rPr lang="en-US" sz="1100" dirty="0" err="1">
                <a:solidFill>
                  <a:schemeClr val="tx1"/>
                </a:solidFill>
              </a:rPr>
              <a:t>Spike_test</a:t>
            </a:r>
            <a:r>
              <a:rPr lang="en-US" sz="1100" dirty="0">
                <a:solidFill>
                  <a:schemeClr val="tx1"/>
                </a:solidFill>
              </a:rPr>
              <a:t>’ is being imported</a:t>
            </a:r>
          </a:p>
        </p:txBody>
      </p:sp>
      <p:sp>
        <p:nvSpPr>
          <p:cNvPr id="12" name="Text Placeholder 4">
            <a:extLst>
              <a:ext uri="{FF2B5EF4-FFF2-40B4-BE49-F238E27FC236}">
                <a16:creationId xmlns:a16="http://schemas.microsoft.com/office/drawing/2014/main" id="{142C8AF6-3B57-4B73-9436-ABD5FB224923}"/>
              </a:ext>
            </a:extLst>
          </p:cNvPr>
          <p:cNvSpPr txBox="1">
            <a:spLocks/>
          </p:cNvSpPr>
          <p:nvPr/>
        </p:nvSpPr>
        <p:spPr>
          <a:xfrm>
            <a:off x="4316683" y="4290039"/>
            <a:ext cx="3717655" cy="1192613"/>
          </a:xfrm>
          <a:prstGeom prst="rect">
            <a:avLst/>
          </a:prstGeom>
        </p:spPr>
        <p:txBody>
          <a:bodyPr vert="horz" lIns="0" tIns="0" rIns="0" bIns="0" rtlCol="0" anchor="t" anchorCtr="0"/>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solidFill>
              </a:rPr>
              <a:t>In this example, we are sending out emails to the users based on a spike flag. If there is a cost spike, the user should be notified how much of a spike there was, along with some other KPIs.</a:t>
            </a:r>
          </a:p>
          <a:p>
            <a:pPr algn="ctr"/>
            <a:r>
              <a:rPr lang="en-US" sz="1100" dirty="0">
                <a:solidFill>
                  <a:schemeClr val="tx1"/>
                </a:solidFill>
              </a:rPr>
              <a:t>If there was no spike in the cost, then the user should receive a ‘congratulatory’ mail along with a few KPIs.</a:t>
            </a:r>
          </a:p>
          <a:p>
            <a:pPr algn="ctr"/>
            <a:endParaRPr lang="en-US" sz="1100" dirty="0">
              <a:solidFill>
                <a:schemeClr val="tx1"/>
              </a:solidFill>
            </a:endParaRPr>
          </a:p>
          <a:p>
            <a:pPr algn="ctr"/>
            <a:endParaRPr lang="en-US" sz="1100" dirty="0">
              <a:solidFill>
                <a:schemeClr val="tx1"/>
              </a:solidFill>
            </a:endParaRPr>
          </a:p>
          <a:p>
            <a:pPr algn="ctr"/>
            <a:r>
              <a:rPr lang="en-US" sz="1100" dirty="0">
                <a:solidFill>
                  <a:schemeClr val="tx1"/>
                </a:solidFill>
              </a:rPr>
              <a:t>This being understood, the current table ‘</a:t>
            </a:r>
            <a:r>
              <a:rPr lang="en-US" sz="1100" dirty="0" err="1">
                <a:solidFill>
                  <a:schemeClr val="tx1"/>
                </a:solidFill>
              </a:rPr>
              <a:t>Spike_test</a:t>
            </a:r>
            <a:r>
              <a:rPr lang="en-US" sz="1100" dirty="0">
                <a:solidFill>
                  <a:schemeClr val="tx1"/>
                </a:solidFill>
              </a:rPr>
              <a:t>’ contains data at a user level.</a:t>
            </a:r>
            <a:br>
              <a:rPr lang="en-US" sz="1100" dirty="0">
                <a:solidFill>
                  <a:schemeClr val="tx1"/>
                </a:solidFill>
              </a:rPr>
            </a:br>
            <a:r>
              <a:rPr lang="en-US" sz="1100" dirty="0">
                <a:solidFill>
                  <a:schemeClr val="tx1"/>
                </a:solidFill>
              </a:rPr>
              <a:t>So every row contains certain KPI values/descriptors at a user level</a:t>
            </a:r>
          </a:p>
        </p:txBody>
      </p:sp>
    </p:spTree>
    <p:extLst>
      <p:ext uri="{BB962C8B-B14F-4D97-AF65-F5344CB8AC3E}">
        <p14:creationId xmlns:p14="http://schemas.microsoft.com/office/powerpoint/2010/main" val="806210775"/>
      </p:ext>
    </p:extLst>
  </p:cSld>
  <p:clrMapOvr>
    <a:masterClrMapping/>
  </p:clrMapOvr>
</p:sld>
</file>

<file path=ppt/theme/theme1.xml><?xml version="1.0" encoding="utf-8"?>
<a:theme xmlns:a="http://schemas.openxmlformats.org/drawingml/2006/main" name="MarsWrigley dec18">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Mars Centra">
      <a:majorFont>
        <a:latin typeface="Mars Centra Extrabold"/>
        <a:ea typeface=""/>
        <a:cs typeface=""/>
      </a:majorFont>
      <a:minorFont>
        <a:latin typeface="Mars Cent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lIns="288000" tIns="108000" rIns="288000" bIns="108000" rtlCol="0" anchor="ctr"/>
      <a:lstStyle>
        <a:defPPr>
          <a:defRPr sz="20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200" dirty="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0238261E73C88439BB98AF91E7C8BB9" ma:contentTypeVersion="8" ma:contentTypeDescription="Create a new document." ma:contentTypeScope="" ma:versionID="c59810cca0ea5abf9191e2d9702dbb5b">
  <xsd:schema xmlns:xsd="http://www.w3.org/2001/XMLSchema" xmlns:xs="http://www.w3.org/2001/XMLSchema" xmlns:p="http://schemas.microsoft.com/office/2006/metadata/properties" xmlns:ns2="df96cac6-5edc-4d96-a14f-21dec8cebb64" xmlns:ns3="e6f9aa0a-a4db-4c69-b1fa-f7c559ce6762" targetNamespace="http://schemas.microsoft.com/office/2006/metadata/properties" ma:root="true" ma:fieldsID="df224b417ce9281d367c543da3ea6f1e" ns2:_="" ns3:_="">
    <xsd:import namespace="df96cac6-5edc-4d96-a14f-21dec8cebb64"/>
    <xsd:import namespace="e6f9aa0a-a4db-4c69-b1fa-f7c559ce67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96cac6-5edc-4d96-a14f-21dec8cebb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f9aa0a-a4db-4c69-b1fa-f7c559ce676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2BC6F1-DD66-476E-AAF0-946DBC6C062A}">
  <ds:schemaRefs>
    <ds:schemaRef ds:uri="e6f9aa0a-a4db-4c69-b1fa-f7c559ce6762"/>
    <ds:schemaRef ds:uri="http://schemas.microsoft.com/office/2006/metadata/properties"/>
    <ds:schemaRef ds:uri="http://schemas.microsoft.com/office/infopath/2007/PartnerControls"/>
    <ds:schemaRef ds:uri="http://purl.org/dc/dcmitype/"/>
    <ds:schemaRef ds:uri="http://schemas.microsoft.com/office/2006/documentManagement/types"/>
    <ds:schemaRef ds:uri="http://purl.org/dc/elements/1.1/"/>
    <ds:schemaRef ds:uri="http://www.w3.org/XML/1998/namespace"/>
    <ds:schemaRef ds:uri="df96cac6-5edc-4d96-a14f-21dec8cebb64"/>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A36A21C3-B48F-4FDB-BF98-4AF24C9915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96cac6-5edc-4d96-a14f-21dec8cebb64"/>
    <ds:schemaRef ds:uri="e6f9aa0a-a4db-4c69-b1fa-f7c559ce67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DA2E6B-6E01-4A32-ACF3-B56104BBD2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7155</TotalTime>
  <Words>6549</Words>
  <Application>Microsoft Office PowerPoint</Application>
  <PresentationFormat>Widescreen</PresentationFormat>
  <Paragraphs>462</Paragraphs>
  <Slides>83</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83</vt:i4>
      </vt:variant>
    </vt:vector>
  </HeadingPairs>
  <TitlesOfParts>
    <vt:vector size="87" baseType="lpstr">
      <vt:lpstr>Arial</vt:lpstr>
      <vt:lpstr>Mars Centra</vt:lpstr>
      <vt:lpstr>Mars Centra Extrabold</vt:lpstr>
      <vt:lpstr>MarsWrigley dec18</vt:lpstr>
      <vt:lpstr>MS FLOW + Logic Apps + PowerApps Possibilities</vt:lpstr>
      <vt:lpstr>1. Automated Mail Alerts Logic Apps + Data in SQL database</vt:lpstr>
      <vt:lpstr>Tools Data Flow Logic App   </vt:lpstr>
      <vt:lpstr>Logic App enables the user to pick up context-aware data and  trigger a series of dependent actions</vt:lpstr>
      <vt:lpstr>Tools Data Flow Logic App   </vt:lpstr>
      <vt:lpstr>The Logic App picks up filtered data from SQL and fills an email template and populates attachments and sends an email</vt:lpstr>
      <vt:lpstr>Tools Data Flow Logic App   </vt:lpstr>
      <vt:lpstr>The Logic App can be triggered intelligently based on other actions or can be set on recurrence </vt:lpstr>
      <vt:lpstr>The Logic App can get data from SQL tables with the SQL connector</vt:lpstr>
      <vt:lpstr>The LogicApp can perform actions ‘for each’ element in the preceding step </vt:lpstr>
      <vt:lpstr>The Logic app can evaluate conditional statements based on the data</vt:lpstr>
      <vt:lpstr>The Logic app can fetch data from other tables by doing a primary key match for the relevant user</vt:lpstr>
      <vt:lpstr>The Logic app can create dynamic HTML table objects from the filtered content of previous steps</vt:lpstr>
      <vt:lpstr>The Logic app can transform the data into various formats</vt:lpstr>
      <vt:lpstr>The Logic app can send the email with the gathered dynamic content</vt:lpstr>
      <vt:lpstr>2. Broadcast Functionalities PowerApp + Logic App</vt:lpstr>
      <vt:lpstr>Tools Data Flow Screenshots   </vt:lpstr>
      <vt:lpstr>PowerApps + Logic App enables the user to pass context-aware data to trigger a series of dependent actions</vt:lpstr>
      <vt:lpstr>Tools Data Flow Screenshots   </vt:lpstr>
      <vt:lpstr>The PowerApp accepts inputs and triggers a Logic App flow to populate the .docx document template and send an email</vt:lpstr>
      <vt:lpstr>Tools Data Flow Screenshots   </vt:lpstr>
      <vt:lpstr>The user fills in the desired input in the PowerApp</vt:lpstr>
      <vt:lpstr>The Logic App workflow fills the input text in the template and sends an email</vt:lpstr>
      <vt:lpstr>3. Sending blob content via email Logic App</vt:lpstr>
      <vt:lpstr>Tools Data Flow Logic App   </vt:lpstr>
      <vt:lpstr>Logic App enables the user to fetch context-aware data to trigger a series of dependent actions</vt:lpstr>
      <vt:lpstr>Tools Data Flow Logic App   </vt:lpstr>
      <vt:lpstr>An email can be sent to users which picks up the relevant attachments from a blob storage</vt:lpstr>
      <vt:lpstr>Tools Data Flow Logic App   </vt:lpstr>
      <vt:lpstr>The Logic App can be triggered intelligently based on other actions or can be set on recurrence </vt:lpstr>
      <vt:lpstr>Variable can be initialized in Logic App which can be various types</vt:lpstr>
      <vt:lpstr>Variable can be initialized in Logic App which can be various types</vt:lpstr>
      <vt:lpstr>4. Embedding images in email body sent via Logic App</vt:lpstr>
      <vt:lpstr>Embedding images in the body of the email</vt:lpstr>
      <vt:lpstr>5. Automating the trigger for a flow Logic App</vt:lpstr>
      <vt:lpstr>Tools Data Flow Screenshots   </vt:lpstr>
      <vt:lpstr>PowerApps + Logic App enables the user to pass context-aware data to trigger a series of dependent actions</vt:lpstr>
      <vt:lpstr>Tools Data Flow Screenshots   </vt:lpstr>
      <vt:lpstr>A Logic App can be triggered as soon as there is a modification in a SQL table</vt:lpstr>
      <vt:lpstr>Tools Data Flow Logic App   </vt:lpstr>
      <vt:lpstr>Changes in special tables in SQL can trigger LogicApps </vt:lpstr>
      <vt:lpstr>6. Power BI dataset refresh MS Flow Custom Connector</vt:lpstr>
      <vt:lpstr>Tools Data Flow MS Flow   </vt:lpstr>
      <vt:lpstr>Custom connectors can be built in MS Flow and can be used at an org level</vt:lpstr>
      <vt:lpstr>Tools Data Flow MS Flow   </vt:lpstr>
      <vt:lpstr>A Power BI import/extract dataset can be triggered as soon as the SQL table is refreshed</vt:lpstr>
      <vt:lpstr>Tools Data Flow MS Flow custom connector   </vt:lpstr>
      <vt:lpstr>A custom connector can be built in MS Flow which triggers Power BI dataset refresh on-demand</vt:lpstr>
      <vt:lpstr>A custom connector can be built in MS Flow which triggers Power BI dataset refresh on-demand</vt:lpstr>
      <vt:lpstr>A custom connector can be built in MS Flow which triggers Power BI dataset refresh on-demand</vt:lpstr>
      <vt:lpstr>A custom connector can be built in MS Flow which triggers Power BI dataset refresh on-demand</vt:lpstr>
      <vt:lpstr>7. Bug tracking and logging MS Forms + Logic App + DevOps</vt:lpstr>
      <vt:lpstr>Tools Data Flow MS Flow   </vt:lpstr>
      <vt:lpstr>PowerApps + Logic App enables the user to pass context-aware data to trigger a series of dependent actions</vt:lpstr>
      <vt:lpstr>Tools Data Flow MS Flow   </vt:lpstr>
      <vt:lpstr>A Logic App can be triggered as soon as there is a modification in a SQL table</vt:lpstr>
      <vt:lpstr>Tools Data Flow Logic App   </vt:lpstr>
      <vt:lpstr>MS Forms provide a friendly interface for the end-users to provide feedback</vt:lpstr>
      <vt:lpstr>MS Forms provide a friendly interface for the end-users to provide feedback</vt:lpstr>
      <vt:lpstr>8. Azure Data Factory Pipeline trigger PowerApp/MS Teams + MS Flow</vt:lpstr>
      <vt:lpstr>Tools Data Flow MS Flow   </vt:lpstr>
      <vt:lpstr>PowerApps + Logic App enables the user to pass context-aware data to trigger a series of dependent actions</vt:lpstr>
      <vt:lpstr>Tools Data Flow MS Flow   </vt:lpstr>
      <vt:lpstr>An Azure pipeline can be triggered easily by PowerApps or Teams</vt:lpstr>
      <vt:lpstr>Tools Data Flow Power App/Teams + Flow  </vt:lpstr>
      <vt:lpstr>A pipeline can be triggered  by a button in a Power App </vt:lpstr>
      <vt:lpstr>A pipeline can be triggered  by the Flow chatbot inside Teams</vt:lpstr>
      <vt:lpstr>9. Modifying manual Mapping Tables PowerApp + SQL + Logic App</vt:lpstr>
      <vt:lpstr>Tools Data Flow MS Flow   </vt:lpstr>
      <vt:lpstr>PowerApps + Logic App enables the user to pass context-aware data to trigger a series of dependent actions</vt:lpstr>
      <vt:lpstr>Tools Data Flow MS Flow   </vt:lpstr>
      <vt:lpstr>Rows can be inserted/deleted in SQL mapping tables via PowerApp + Logic App</vt:lpstr>
      <vt:lpstr>Tools Data Flow Power App+ Logic App  </vt:lpstr>
      <vt:lpstr>A visual interface in a PowerApp enables end users to insert new values to the mapping/reference table</vt:lpstr>
      <vt:lpstr>The user also has the option of viewing the users and removing a user from the front end via the PowerApp</vt:lpstr>
      <vt:lpstr>10. Difference between Logic App &amp; MS Flow </vt:lpstr>
      <vt:lpstr>Flow vs Logic Apps- similarities and differences</vt:lpstr>
      <vt:lpstr>Flow vs Logic Apps- similarities and differences</vt:lpstr>
      <vt:lpstr>Flow vs Logic Apps- differences</vt:lpstr>
      <vt:lpstr>Flow vs Logic Apps- differences</vt:lpstr>
      <vt:lpstr>Flow vs Logic Apps- what to choose?</vt:lpstr>
      <vt:lpstr>Flow vs Logic Apps-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goes here onto three lines</dc:title>
  <dc:creator>Anthony Batt</dc:creator>
  <cp:lastModifiedBy>Aritra Mondal</cp:lastModifiedBy>
  <cp:revision>251</cp:revision>
  <dcterms:created xsi:type="dcterms:W3CDTF">2018-10-23T11:32:20Z</dcterms:created>
  <dcterms:modified xsi:type="dcterms:W3CDTF">2019-07-17T13:19:17Z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0x01010080238261E73C88439BB98AF91E7C8BB9</vt:lpwstr>
  </property>
</Properties>
</file>