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4" r:id="rId4"/>
    <p:sldId id="265" r:id="rId5"/>
    <p:sldId id="283" r:id="rId6"/>
    <p:sldId id="266" r:id="rId7"/>
    <p:sldId id="267" r:id="rId8"/>
    <p:sldId id="268" r:id="rId9"/>
    <p:sldId id="284" r:id="rId10"/>
    <p:sldId id="285" r:id="rId11"/>
    <p:sldId id="286" r:id="rId12"/>
    <p:sldId id="269" r:id="rId13"/>
    <p:sldId id="270" r:id="rId14"/>
    <p:sldId id="274" r:id="rId15"/>
    <p:sldId id="272" r:id="rId16"/>
    <p:sldId id="273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6" r:id="rId28"/>
    <p:sldId id="271" r:id="rId29"/>
    <p:sldId id="296" r:id="rId30"/>
    <p:sldId id="277" r:id="rId31"/>
    <p:sldId id="279" r:id="rId32"/>
    <p:sldId id="278" r:id="rId33"/>
    <p:sldId id="280" r:id="rId34"/>
    <p:sldId id="258" r:id="rId35"/>
    <p:sldId id="297" r:id="rId36"/>
    <p:sldId id="262" r:id="rId37"/>
    <p:sldId id="263" r:id="rId3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2E1C0"/>
    <a:srgbClr val="800000"/>
    <a:srgbClr val="666666"/>
    <a:srgbClr val="006666"/>
    <a:srgbClr val="102040"/>
    <a:srgbClr val="106080"/>
    <a:srgbClr val="D8CBCB"/>
    <a:srgbClr val="EDE7E7"/>
    <a:srgbClr val="CB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81" d="100"/>
          <a:sy n="81" d="100"/>
        </p:scale>
        <p:origin x="1434" y="90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6BDF0-3947-4F79-92B5-4BB71F445241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727849-99D0-4621-A158-9EAED6143AF9}">
      <dgm:prSet phldrT="[Text]"/>
      <dgm:spPr/>
      <dgm:t>
        <a:bodyPr/>
        <a:lstStyle/>
        <a:p>
          <a:r>
            <a:rPr lang="en-US" dirty="0"/>
            <a:t>Types of Dimensions</a:t>
          </a:r>
        </a:p>
      </dgm:t>
    </dgm:pt>
    <dgm:pt modelId="{F78D88C8-320E-49F5-8B0A-38CB8F47879C}" type="parTrans" cxnId="{4DB00E67-9649-47E9-83E0-EBE768309965}">
      <dgm:prSet/>
      <dgm:spPr/>
      <dgm:t>
        <a:bodyPr/>
        <a:lstStyle/>
        <a:p>
          <a:endParaRPr lang="en-US"/>
        </a:p>
      </dgm:t>
    </dgm:pt>
    <dgm:pt modelId="{9C2D35C6-9525-43EF-AB75-C20EF0B1E5FE}" type="sibTrans" cxnId="{4DB00E67-9649-47E9-83E0-EBE768309965}">
      <dgm:prSet/>
      <dgm:spPr/>
      <dgm:t>
        <a:bodyPr/>
        <a:lstStyle/>
        <a:p>
          <a:endParaRPr lang="en-US"/>
        </a:p>
      </dgm:t>
    </dgm:pt>
    <dgm:pt modelId="{03BA5C59-D938-4693-B06A-13D0506436DF}">
      <dgm:prSet phldrT="[Text]"/>
      <dgm:spPr/>
      <dgm:t>
        <a:bodyPr/>
        <a:lstStyle/>
        <a:p>
          <a:r>
            <a:rPr lang="en-US" dirty="0"/>
            <a:t>Conformed Dimension</a:t>
          </a:r>
        </a:p>
      </dgm:t>
    </dgm:pt>
    <dgm:pt modelId="{249BE898-8423-47E9-A268-0A124526DC84}" type="parTrans" cxnId="{9CC0111D-D84F-4762-8FB5-A0C16DA0B428}">
      <dgm:prSet/>
      <dgm:spPr/>
      <dgm:t>
        <a:bodyPr/>
        <a:lstStyle/>
        <a:p>
          <a:endParaRPr lang="en-US"/>
        </a:p>
      </dgm:t>
    </dgm:pt>
    <dgm:pt modelId="{0F2901BC-D3F2-40F9-8195-4D725373E6F6}" type="sibTrans" cxnId="{9CC0111D-D84F-4762-8FB5-A0C16DA0B428}">
      <dgm:prSet/>
      <dgm:spPr/>
      <dgm:t>
        <a:bodyPr/>
        <a:lstStyle/>
        <a:p>
          <a:endParaRPr lang="en-US"/>
        </a:p>
      </dgm:t>
    </dgm:pt>
    <dgm:pt modelId="{45F667D0-1480-48F1-A9AC-A92F5B71B00D}">
      <dgm:prSet phldrT="[Text]"/>
      <dgm:spPr/>
      <dgm:t>
        <a:bodyPr/>
        <a:lstStyle/>
        <a:p>
          <a:r>
            <a:rPr lang="en-US" dirty="0"/>
            <a:t>Junk Dimension</a:t>
          </a:r>
        </a:p>
      </dgm:t>
    </dgm:pt>
    <dgm:pt modelId="{08661D6C-F14D-4593-9A6A-CB9B4960BFDE}" type="parTrans" cxnId="{144D4EBA-D59E-4EA9-BA93-366EB54BAC27}">
      <dgm:prSet/>
      <dgm:spPr/>
      <dgm:t>
        <a:bodyPr/>
        <a:lstStyle/>
        <a:p>
          <a:endParaRPr lang="en-US"/>
        </a:p>
      </dgm:t>
    </dgm:pt>
    <dgm:pt modelId="{A664D6D0-9343-49EB-B31C-9D3D205887C0}" type="sibTrans" cxnId="{144D4EBA-D59E-4EA9-BA93-366EB54BAC27}">
      <dgm:prSet/>
      <dgm:spPr/>
      <dgm:t>
        <a:bodyPr/>
        <a:lstStyle/>
        <a:p>
          <a:endParaRPr lang="en-US"/>
        </a:p>
      </dgm:t>
    </dgm:pt>
    <dgm:pt modelId="{9B0FDEF2-2A10-4A76-81F3-65FB2690F098}">
      <dgm:prSet phldrT="[Text]"/>
      <dgm:spPr/>
      <dgm:t>
        <a:bodyPr/>
        <a:lstStyle/>
        <a:p>
          <a:r>
            <a:rPr lang="en-US" dirty="0"/>
            <a:t>Role playing Dimension</a:t>
          </a:r>
        </a:p>
      </dgm:t>
    </dgm:pt>
    <dgm:pt modelId="{FB972324-B129-4CB8-8ACF-BCA7CA692395}" type="parTrans" cxnId="{C0B23BC3-B5F5-4E21-B522-CFDC4567697F}">
      <dgm:prSet/>
      <dgm:spPr/>
      <dgm:t>
        <a:bodyPr/>
        <a:lstStyle/>
        <a:p>
          <a:endParaRPr lang="en-US"/>
        </a:p>
      </dgm:t>
    </dgm:pt>
    <dgm:pt modelId="{C3F7D910-7DA9-4F7D-896B-31B3DABC5906}" type="sibTrans" cxnId="{C0B23BC3-B5F5-4E21-B522-CFDC4567697F}">
      <dgm:prSet/>
      <dgm:spPr/>
      <dgm:t>
        <a:bodyPr/>
        <a:lstStyle/>
        <a:p>
          <a:endParaRPr lang="en-US"/>
        </a:p>
      </dgm:t>
    </dgm:pt>
    <dgm:pt modelId="{E47D9764-E8EE-4AEC-95C8-ABA015AFA970}">
      <dgm:prSet phldrT="[Text]"/>
      <dgm:spPr/>
      <dgm:t>
        <a:bodyPr/>
        <a:lstStyle/>
        <a:p>
          <a:r>
            <a:rPr lang="en-US" dirty="0"/>
            <a:t>Degenerated Dimension</a:t>
          </a:r>
        </a:p>
      </dgm:t>
    </dgm:pt>
    <dgm:pt modelId="{1CEB724D-9858-4453-AD94-01B33FC9C8EA}" type="parTrans" cxnId="{73962A8E-F862-4A45-8605-D5AD7C0D67E3}">
      <dgm:prSet/>
      <dgm:spPr/>
      <dgm:t>
        <a:bodyPr/>
        <a:lstStyle/>
        <a:p>
          <a:endParaRPr lang="en-US"/>
        </a:p>
      </dgm:t>
    </dgm:pt>
    <dgm:pt modelId="{34BD561F-A4F5-4C65-BF21-5B1486F18A90}" type="sibTrans" cxnId="{73962A8E-F862-4A45-8605-D5AD7C0D67E3}">
      <dgm:prSet/>
      <dgm:spPr/>
      <dgm:t>
        <a:bodyPr/>
        <a:lstStyle/>
        <a:p>
          <a:endParaRPr lang="en-US"/>
        </a:p>
      </dgm:t>
    </dgm:pt>
    <dgm:pt modelId="{0B620BB2-58BB-486E-9F68-906CD7BB9F6F}">
      <dgm:prSet phldrT="[Text]"/>
      <dgm:spPr/>
      <dgm:t>
        <a:bodyPr/>
        <a:lstStyle/>
        <a:p>
          <a:r>
            <a:rPr lang="en-US" dirty="0"/>
            <a:t>Slow Changing Dimension</a:t>
          </a:r>
        </a:p>
      </dgm:t>
    </dgm:pt>
    <dgm:pt modelId="{D0A3353B-7996-464F-A0B4-05230ECBF868}" type="parTrans" cxnId="{6FEE85C0-B799-40CE-A572-97BCB6E304B3}">
      <dgm:prSet/>
      <dgm:spPr/>
      <dgm:t>
        <a:bodyPr/>
        <a:lstStyle/>
        <a:p>
          <a:endParaRPr lang="en-US"/>
        </a:p>
      </dgm:t>
    </dgm:pt>
    <dgm:pt modelId="{7377AF26-F027-4576-BA38-9AA9C5F4E06E}" type="sibTrans" cxnId="{6FEE85C0-B799-40CE-A572-97BCB6E304B3}">
      <dgm:prSet/>
      <dgm:spPr/>
      <dgm:t>
        <a:bodyPr/>
        <a:lstStyle/>
        <a:p>
          <a:endParaRPr lang="en-US"/>
        </a:p>
      </dgm:t>
    </dgm:pt>
    <dgm:pt modelId="{5897EF37-CD6B-4A48-8C95-94A962CB68AF}" type="pres">
      <dgm:prSet presAssocID="{A8F6BDF0-3947-4F79-92B5-4BB71F4452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EFB0DF-7A94-4A15-92FE-07D936C08C76}" type="pres">
      <dgm:prSet presAssocID="{17727849-99D0-4621-A158-9EAED6143AF9}" presName="centerShape" presStyleLbl="node0" presStyleIdx="0" presStyleCnt="1"/>
      <dgm:spPr/>
    </dgm:pt>
    <dgm:pt modelId="{73E82585-AC89-4CBB-88BA-B9592C4E099C}" type="pres">
      <dgm:prSet presAssocID="{249BE898-8423-47E9-A268-0A124526DC84}" presName="Name9" presStyleLbl="parChTrans1D2" presStyleIdx="0" presStyleCnt="5"/>
      <dgm:spPr/>
    </dgm:pt>
    <dgm:pt modelId="{3F8057A8-32C6-4900-BB26-CE6F0BB9033A}" type="pres">
      <dgm:prSet presAssocID="{249BE898-8423-47E9-A268-0A124526DC84}" presName="connTx" presStyleLbl="parChTrans1D2" presStyleIdx="0" presStyleCnt="5"/>
      <dgm:spPr/>
    </dgm:pt>
    <dgm:pt modelId="{71353C5F-9DBD-43E5-8A41-609840493199}" type="pres">
      <dgm:prSet presAssocID="{03BA5C59-D938-4693-B06A-13D0506436DF}" presName="node" presStyleLbl="node1" presStyleIdx="0" presStyleCnt="5">
        <dgm:presLayoutVars>
          <dgm:bulletEnabled val="1"/>
        </dgm:presLayoutVars>
      </dgm:prSet>
      <dgm:spPr/>
    </dgm:pt>
    <dgm:pt modelId="{B44D2E25-D716-44C5-9C2D-E2D55F0685FB}" type="pres">
      <dgm:prSet presAssocID="{08661D6C-F14D-4593-9A6A-CB9B4960BFDE}" presName="Name9" presStyleLbl="parChTrans1D2" presStyleIdx="1" presStyleCnt="5"/>
      <dgm:spPr/>
    </dgm:pt>
    <dgm:pt modelId="{C57CE34B-35A2-4D77-8833-62480F5BF80F}" type="pres">
      <dgm:prSet presAssocID="{08661D6C-F14D-4593-9A6A-CB9B4960BFDE}" presName="connTx" presStyleLbl="parChTrans1D2" presStyleIdx="1" presStyleCnt="5"/>
      <dgm:spPr/>
    </dgm:pt>
    <dgm:pt modelId="{436E9CC5-A2FC-47E8-91AB-D283DE0CB951}" type="pres">
      <dgm:prSet presAssocID="{45F667D0-1480-48F1-A9AC-A92F5B71B00D}" presName="node" presStyleLbl="node1" presStyleIdx="1" presStyleCnt="5">
        <dgm:presLayoutVars>
          <dgm:bulletEnabled val="1"/>
        </dgm:presLayoutVars>
      </dgm:prSet>
      <dgm:spPr/>
    </dgm:pt>
    <dgm:pt modelId="{04D3A147-6DD9-479B-90F4-DEEC2592DC1A}" type="pres">
      <dgm:prSet presAssocID="{FB972324-B129-4CB8-8ACF-BCA7CA692395}" presName="Name9" presStyleLbl="parChTrans1D2" presStyleIdx="2" presStyleCnt="5"/>
      <dgm:spPr/>
    </dgm:pt>
    <dgm:pt modelId="{DFC1E136-CBCF-4F46-9A65-DD62BDA3E749}" type="pres">
      <dgm:prSet presAssocID="{FB972324-B129-4CB8-8ACF-BCA7CA692395}" presName="connTx" presStyleLbl="parChTrans1D2" presStyleIdx="2" presStyleCnt="5"/>
      <dgm:spPr/>
    </dgm:pt>
    <dgm:pt modelId="{A468D2AC-687C-44B6-852D-4204E8140427}" type="pres">
      <dgm:prSet presAssocID="{9B0FDEF2-2A10-4A76-81F3-65FB2690F098}" presName="node" presStyleLbl="node1" presStyleIdx="2" presStyleCnt="5">
        <dgm:presLayoutVars>
          <dgm:bulletEnabled val="1"/>
        </dgm:presLayoutVars>
      </dgm:prSet>
      <dgm:spPr/>
    </dgm:pt>
    <dgm:pt modelId="{20960DD8-7FAD-480F-BB74-202281BBDA3D}" type="pres">
      <dgm:prSet presAssocID="{1CEB724D-9858-4453-AD94-01B33FC9C8EA}" presName="Name9" presStyleLbl="parChTrans1D2" presStyleIdx="3" presStyleCnt="5"/>
      <dgm:spPr/>
    </dgm:pt>
    <dgm:pt modelId="{88A3D4E6-D13E-402D-99F5-EDCCC2D3730F}" type="pres">
      <dgm:prSet presAssocID="{1CEB724D-9858-4453-AD94-01B33FC9C8EA}" presName="connTx" presStyleLbl="parChTrans1D2" presStyleIdx="3" presStyleCnt="5"/>
      <dgm:spPr/>
    </dgm:pt>
    <dgm:pt modelId="{AC6CAABE-EC02-408C-BEEF-28CEBFBE6D94}" type="pres">
      <dgm:prSet presAssocID="{E47D9764-E8EE-4AEC-95C8-ABA015AFA970}" presName="node" presStyleLbl="node1" presStyleIdx="3" presStyleCnt="5">
        <dgm:presLayoutVars>
          <dgm:bulletEnabled val="1"/>
        </dgm:presLayoutVars>
      </dgm:prSet>
      <dgm:spPr/>
    </dgm:pt>
    <dgm:pt modelId="{F35AF608-742F-4BB5-A2E6-325C042245BA}" type="pres">
      <dgm:prSet presAssocID="{D0A3353B-7996-464F-A0B4-05230ECBF868}" presName="Name9" presStyleLbl="parChTrans1D2" presStyleIdx="4" presStyleCnt="5"/>
      <dgm:spPr/>
    </dgm:pt>
    <dgm:pt modelId="{6DDC3B7B-13D5-433B-9D87-05BF42B2EFEE}" type="pres">
      <dgm:prSet presAssocID="{D0A3353B-7996-464F-A0B4-05230ECBF868}" presName="connTx" presStyleLbl="parChTrans1D2" presStyleIdx="4" presStyleCnt="5"/>
      <dgm:spPr/>
    </dgm:pt>
    <dgm:pt modelId="{CF40D62F-5A49-4CC6-9491-D5EEAA4FF4ED}" type="pres">
      <dgm:prSet presAssocID="{0B620BB2-58BB-486E-9F68-906CD7BB9F6F}" presName="node" presStyleLbl="node1" presStyleIdx="4" presStyleCnt="5">
        <dgm:presLayoutVars>
          <dgm:bulletEnabled val="1"/>
        </dgm:presLayoutVars>
      </dgm:prSet>
      <dgm:spPr/>
    </dgm:pt>
  </dgm:ptLst>
  <dgm:cxnLst>
    <dgm:cxn modelId="{F5A81404-9A79-4851-AA33-CF6B8962F9E2}" type="presOf" srcId="{9B0FDEF2-2A10-4A76-81F3-65FB2690F098}" destId="{A468D2AC-687C-44B6-852D-4204E8140427}" srcOrd="0" destOrd="0" presId="urn:microsoft.com/office/officeart/2005/8/layout/radial1"/>
    <dgm:cxn modelId="{F6F6670A-C968-40F2-85D4-89434B241B2D}" type="presOf" srcId="{E47D9764-E8EE-4AEC-95C8-ABA015AFA970}" destId="{AC6CAABE-EC02-408C-BEEF-28CEBFBE6D94}" srcOrd="0" destOrd="0" presId="urn:microsoft.com/office/officeart/2005/8/layout/radial1"/>
    <dgm:cxn modelId="{D0A50F19-7621-4883-B8FC-E8B762DD3264}" type="presOf" srcId="{45F667D0-1480-48F1-A9AC-A92F5B71B00D}" destId="{436E9CC5-A2FC-47E8-91AB-D283DE0CB951}" srcOrd="0" destOrd="0" presId="urn:microsoft.com/office/officeart/2005/8/layout/radial1"/>
    <dgm:cxn modelId="{B7B66F1B-522B-4F64-A2D6-B2F473B91670}" type="presOf" srcId="{08661D6C-F14D-4593-9A6A-CB9B4960BFDE}" destId="{C57CE34B-35A2-4D77-8833-62480F5BF80F}" srcOrd="1" destOrd="0" presId="urn:microsoft.com/office/officeart/2005/8/layout/radial1"/>
    <dgm:cxn modelId="{9CC0111D-D84F-4762-8FB5-A0C16DA0B428}" srcId="{17727849-99D0-4621-A158-9EAED6143AF9}" destId="{03BA5C59-D938-4693-B06A-13D0506436DF}" srcOrd="0" destOrd="0" parTransId="{249BE898-8423-47E9-A268-0A124526DC84}" sibTransId="{0F2901BC-D3F2-40F9-8195-4D725373E6F6}"/>
    <dgm:cxn modelId="{1D5B371E-7868-4698-8F94-4541A7D83AFE}" type="presOf" srcId="{A8F6BDF0-3947-4F79-92B5-4BB71F445241}" destId="{5897EF37-CD6B-4A48-8C95-94A962CB68AF}" srcOrd="0" destOrd="0" presId="urn:microsoft.com/office/officeart/2005/8/layout/radial1"/>
    <dgm:cxn modelId="{7326DA24-82AE-44A8-B2FD-E7EEF305ADCF}" type="presOf" srcId="{249BE898-8423-47E9-A268-0A124526DC84}" destId="{73E82585-AC89-4CBB-88BA-B9592C4E099C}" srcOrd="0" destOrd="0" presId="urn:microsoft.com/office/officeart/2005/8/layout/radial1"/>
    <dgm:cxn modelId="{4DB00E67-9649-47E9-83E0-EBE768309965}" srcId="{A8F6BDF0-3947-4F79-92B5-4BB71F445241}" destId="{17727849-99D0-4621-A158-9EAED6143AF9}" srcOrd="0" destOrd="0" parTransId="{F78D88C8-320E-49F5-8B0A-38CB8F47879C}" sibTransId="{9C2D35C6-9525-43EF-AB75-C20EF0B1E5FE}"/>
    <dgm:cxn modelId="{64273369-4E6F-4246-BF25-4F802611C5D0}" type="presOf" srcId="{1CEB724D-9858-4453-AD94-01B33FC9C8EA}" destId="{88A3D4E6-D13E-402D-99F5-EDCCC2D3730F}" srcOrd="1" destOrd="0" presId="urn:microsoft.com/office/officeart/2005/8/layout/radial1"/>
    <dgm:cxn modelId="{05366D73-AD52-4CA0-BF29-D23E48923C8A}" type="presOf" srcId="{17727849-99D0-4621-A158-9EAED6143AF9}" destId="{0FEFB0DF-7A94-4A15-92FE-07D936C08C76}" srcOrd="0" destOrd="0" presId="urn:microsoft.com/office/officeart/2005/8/layout/radial1"/>
    <dgm:cxn modelId="{62E4887C-F816-47E0-B0B1-08ED04E3BEC9}" type="presOf" srcId="{D0A3353B-7996-464F-A0B4-05230ECBF868}" destId="{F35AF608-742F-4BB5-A2E6-325C042245BA}" srcOrd="0" destOrd="0" presId="urn:microsoft.com/office/officeart/2005/8/layout/radial1"/>
    <dgm:cxn modelId="{793C6781-1392-473B-8D03-DA5AC4EA234B}" type="presOf" srcId="{249BE898-8423-47E9-A268-0A124526DC84}" destId="{3F8057A8-32C6-4900-BB26-CE6F0BB9033A}" srcOrd="1" destOrd="0" presId="urn:microsoft.com/office/officeart/2005/8/layout/radial1"/>
    <dgm:cxn modelId="{B6C6E584-4C9F-4B49-B572-3F18805642E5}" type="presOf" srcId="{D0A3353B-7996-464F-A0B4-05230ECBF868}" destId="{6DDC3B7B-13D5-433B-9D87-05BF42B2EFEE}" srcOrd="1" destOrd="0" presId="urn:microsoft.com/office/officeart/2005/8/layout/radial1"/>
    <dgm:cxn modelId="{F508E085-BDF4-434B-8C1A-2FA82B7450FF}" type="presOf" srcId="{1CEB724D-9858-4453-AD94-01B33FC9C8EA}" destId="{20960DD8-7FAD-480F-BB74-202281BBDA3D}" srcOrd="0" destOrd="0" presId="urn:microsoft.com/office/officeart/2005/8/layout/radial1"/>
    <dgm:cxn modelId="{53E9FA8B-3375-4652-8E98-B299A668E15D}" type="presOf" srcId="{03BA5C59-D938-4693-B06A-13D0506436DF}" destId="{71353C5F-9DBD-43E5-8A41-609840493199}" srcOrd="0" destOrd="0" presId="urn:microsoft.com/office/officeart/2005/8/layout/radial1"/>
    <dgm:cxn modelId="{90563C8C-B3C3-4F34-820A-35BF1D5C98EA}" type="presOf" srcId="{FB972324-B129-4CB8-8ACF-BCA7CA692395}" destId="{04D3A147-6DD9-479B-90F4-DEEC2592DC1A}" srcOrd="0" destOrd="0" presId="urn:microsoft.com/office/officeart/2005/8/layout/radial1"/>
    <dgm:cxn modelId="{73962A8E-F862-4A45-8605-D5AD7C0D67E3}" srcId="{17727849-99D0-4621-A158-9EAED6143AF9}" destId="{E47D9764-E8EE-4AEC-95C8-ABA015AFA970}" srcOrd="3" destOrd="0" parTransId="{1CEB724D-9858-4453-AD94-01B33FC9C8EA}" sibTransId="{34BD561F-A4F5-4C65-BF21-5B1486F18A90}"/>
    <dgm:cxn modelId="{5B3C55A0-5F77-48FE-89AE-04ADE6E99CC2}" type="presOf" srcId="{0B620BB2-58BB-486E-9F68-906CD7BB9F6F}" destId="{CF40D62F-5A49-4CC6-9491-D5EEAA4FF4ED}" srcOrd="0" destOrd="0" presId="urn:microsoft.com/office/officeart/2005/8/layout/radial1"/>
    <dgm:cxn modelId="{B21AA7A9-C99C-4DAF-8A89-7A01AE8A695D}" type="presOf" srcId="{FB972324-B129-4CB8-8ACF-BCA7CA692395}" destId="{DFC1E136-CBCF-4F46-9A65-DD62BDA3E749}" srcOrd="1" destOrd="0" presId="urn:microsoft.com/office/officeart/2005/8/layout/radial1"/>
    <dgm:cxn modelId="{144D4EBA-D59E-4EA9-BA93-366EB54BAC27}" srcId="{17727849-99D0-4621-A158-9EAED6143AF9}" destId="{45F667D0-1480-48F1-A9AC-A92F5B71B00D}" srcOrd="1" destOrd="0" parTransId="{08661D6C-F14D-4593-9A6A-CB9B4960BFDE}" sibTransId="{A664D6D0-9343-49EB-B31C-9D3D205887C0}"/>
    <dgm:cxn modelId="{6FEE85C0-B799-40CE-A572-97BCB6E304B3}" srcId="{17727849-99D0-4621-A158-9EAED6143AF9}" destId="{0B620BB2-58BB-486E-9F68-906CD7BB9F6F}" srcOrd="4" destOrd="0" parTransId="{D0A3353B-7996-464F-A0B4-05230ECBF868}" sibTransId="{7377AF26-F027-4576-BA38-9AA9C5F4E06E}"/>
    <dgm:cxn modelId="{EAF653C2-1625-4A5C-9A92-67C8C9B850EA}" type="presOf" srcId="{08661D6C-F14D-4593-9A6A-CB9B4960BFDE}" destId="{B44D2E25-D716-44C5-9C2D-E2D55F0685FB}" srcOrd="0" destOrd="0" presId="urn:microsoft.com/office/officeart/2005/8/layout/radial1"/>
    <dgm:cxn modelId="{C0B23BC3-B5F5-4E21-B522-CFDC4567697F}" srcId="{17727849-99D0-4621-A158-9EAED6143AF9}" destId="{9B0FDEF2-2A10-4A76-81F3-65FB2690F098}" srcOrd="2" destOrd="0" parTransId="{FB972324-B129-4CB8-8ACF-BCA7CA692395}" sibTransId="{C3F7D910-7DA9-4F7D-896B-31B3DABC5906}"/>
    <dgm:cxn modelId="{A43611D6-E0C4-4879-928C-DB17962C54E5}" type="presParOf" srcId="{5897EF37-CD6B-4A48-8C95-94A962CB68AF}" destId="{0FEFB0DF-7A94-4A15-92FE-07D936C08C76}" srcOrd="0" destOrd="0" presId="urn:microsoft.com/office/officeart/2005/8/layout/radial1"/>
    <dgm:cxn modelId="{11CFCF59-4912-419E-924C-22A9DCDEA4B1}" type="presParOf" srcId="{5897EF37-CD6B-4A48-8C95-94A962CB68AF}" destId="{73E82585-AC89-4CBB-88BA-B9592C4E099C}" srcOrd="1" destOrd="0" presId="urn:microsoft.com/office/officeart/2005/8/layout/radial1"/>
    <dgm:cxn modelId="{4C04947C-3C89-4CF8-AE4E-F9771D4D0E6B}" type="presParOf" srcId="{73E82585-AC89-4CBB-88BA-B9592C4E099C}" destId="{3F8057A8-32C6-4900-BB26-CE6F0BB9033A}" srcOrd="0" destOrd="0" presId="urn:microsoft.com/office/officeart/2005/8/layout/radial1"/>
    <dgm:cxn modelId="{3A22D535-0CBC-4B85-9AF8-3B7E69D391DD}" type="presParOf" srcId="{5897EF37-CD6B-4A48-8C95-94A962CB68AF}" destId="{71353C5F-9DBD-43E5-8A41-609840493199}" srcOrd="2" destOrd="0" presId="urn:microsoft.com/office/officeart/2005/8/layout/radial1"/>
    <dgm:cxn modelId="{1C024635-8133-4795-AB37-0024F82C732C}" type="presParOf" srcId="{5897EF37-CD6B-4A48-8C95-94A962CB68AF}" destId="{B44D2E25-D716-44C5-9C2D-E2D55F0685FB}" srcOrd="3" destOrd="0" presId="urn:microsoft.com/office/officeart/2005/8/layout/radial1"/>
    <dgm:cxn modelId="{9940CF34-4730-45D3-B639-98F8C75E53AA}" type="presParOf" srcId="{B44D2E25-D716-44C5-9C2D-E2D55F0685FB}" destId="{C57CE34B-35A2-4D77-8833-62480F5BF80F}" srcOrd="0" destOrd="0" presId="urn:microsoft.com/office/officeart/2005/8/layout/radial1"/>
    <dgm:cxn modelId="{75D74622-A915-4C29-BB97-C96CAE35188C}" type="presParOf" srcId="{5897EF37-CD6B-4A48-8C95-94A962CB68AF}" destId="{436E9CC5-A2FC-47E8-91AB-D283DE0CB951}" srcOrd="4" destOrd="0" presId="urn:microsoft.com/office/officeart/2005/8/layout/radial1"/>
    <dgm:cxn modelId="{3FAD4F4C-62AC-497F-83AC-1E2CFF9D8CD5}" type="presParOf" srcId="{5897EF37-CD6B-4A48-8C95-94A962CB68AF}" destId="{04D3A147-6DD9-479B-90F4-DEEC2592DC1A}" srcOrd="5" destOrd="0" presId="urn:microsoft.com/office/officeart/2005/8/layout/radial1"/>
    <dgm:cxn modelId="{CEB9B750-179D-4E6A-8EB8-B32209F7A5BF}" type="presParOf" srcId="{04D3A147-6DD9-479B-90F4-DEEC2592DC1A}" destId="{DFC1E136-CBCF-4F46-9A65-DD62BDA3E749}" srcOrd="0" destOrd="0" presId="urn:microsoft.com/office/officeart/2005/8/layout/radial1"/>
    <dgm:cxn modelId="{6D3320A6-9BE9-479D-8C50-A9274CFEAA06}" type="presParOf" srcId="{5897EF37-CD6B-4A48-8C95-94A962CB68AF}" destId="{A468D2AC-687C-44B6-852D-4204E8140427}" srcOrd="6" destOrd="0" presId="urn:microsoft.com/office/officeart/2005/8/layout/radial1"/>
    <dgm:cxn modelId="{538D0BB2-99FC-4929-ADE5-6A4D14334B28}" type="presParOf" srcId="{5897EF37-CD6B-4A48-8C95-94A962CB68AF}" destId="{20960DD8-7FAD-480F-BB74-202281BBDA3D}" srcOrd="7" destOrd="0" presId="urn:microsoft.com/office/officeart/2005/8/layout/radial1"/>
    <dgm:cxn modelId="{EC14D419-B55E-4D33-AD38-B367F01C6357}" type="presParOf" srcId="{20960DD8-7FAD-480F-BB74-202281BBDA3D}" destId="{88A3D4E6-D13E-402D-99F5-EDCCC2D3730F}" srcOrd="0" destOrd="0" presId="urn:microsoft.com/office/officeart/2005/8/layout/radial1"/>
    <dgm:cxn modelId="{B341CBED-03FE-483F-9E5C-54EEF60FBBB5}" type="presParOf" srcId="{5897EF37-CD6B-4A48-8C95-94A962CB68AF}" destId="{AC6CAABE-EC02-408C-BEEF-28CEBFBE6D94}" srcOrd="8" destOrd="0" presId="urn:microsoft.com/office/officeart/2005/8/layout/radial1"/>
    <dgm:cxn modelId="{39419F11-27AD-4B66-BE3B-7B15C7055958}" type="presParOf" srcId="{5897EF37-CD6B-4A48-8C95-94A962CB68AF}" destId="{F35AF608-742F-4BB5-A2E6-325C042245BA}" srcOrd="9" destOrd="0" presId="urn:microsoft.com/office/officeart/2005/8/layout/radial1"/>
    <dgm:cxn modelId="{5E7390A9-BAE9-401A-A298-6076A17869EC}" type="presParOf" srcId="{F35AF608-742F-4BB5-A2E6-325C042245BA}" destId="{6DDC3B7B-13D5-433B-9D87-05BF42B2EFEE}" srcOrd="0" destOrd="0" presId="urn:microsoft.com/office/officeart/2005/8/layout/radial1"/>
    <dgm:cxn modelId="{2F65A116-1D1A-484D-920C-B0129D6170C3}" type="presParOf" srcId="{5897EF37-CD6B-4A48-8C95-94A962CB68AF}" destId="{CF40D62F-5A49-4CC6-9491-D5EEAA4FF4E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FB0DF-7A94-4A15-92FE-07D936C08C76}">
      <dsp:nvSpPr>
        <dsp:cNvPr id="0" name=""/>
        <dsp:cNvSpPr/>
      </dsp:nvSpPr>
      <dsp:spPr>
        <a:xfrm>
          <a:off x="3526655" y="2044433"/>
          <a:ext cx="1555700" cy="1555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 of Dimensions</a:t>
          </a:r>
        </a:p>
      </dsp:txBody>
      <dsp:txXfrm>
        <a:off x="3754482" y="2272260"/>
        <a:ext cx="1100046" cy="1100046"/>
      </dsp:txXfrm>
    </dsp:sp>
    <dsp:sp modelId="{73E82585-AC89-4CBB-88BA-B9592C4E099C}">
      <dsp:nvSpPr>
        <dsp:cNvPr id="0" name=""/>
        <dsp:cNvSpPr/>
      </dsp:nvSpPr>
      <dsp:spPr>
        <a:xfrm rot="16200000">
          <a:off x="4069783" y="1793448"/>
          <a:ext cx="469444" cy="32527"/>
        </a:xfrm>
        <a:custGeom>
          <a:avLst/>
          <a:gdLst/>
          <a:ahLst/>
          <a:cxnLst/>
          <a:rect l="0" t="0" r="0" b="0"/>
          <a:pathLst>
            <a:path>
              <a:moveTo>
                <a:pt x="0" y="16263"/>
              </a:moveTo>
              <a:lnTo>
                <a:pt x="469444" y="162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2769" y="1797975"/>
        <a:ext cx="23472" cy="23472"/>
      </dsp:txXfrm>
    </dsp:sp>
    <dsp:sp modelId="{71353C5F-9DBD-43E5-8A41-609840493199}">
      <dsp:nvSpPr>
        <dsp:cNvPr id="0" name=""/>
        <dsp:cNvSpPr/>
      </dsp:nvSpPr>
      <dsp:spPr>
        <a:xfrm>
          <a:off x="3526655" y="19288"/>
          <a:ext cx="1555700" cy="1555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Conformed Dimension</a:t>
          </a:r>
        </a:p>
      </dsp:txBody>
      <dsp:txXfrm>
        <a:off x="3754482" y="247115"/>
        <a:ext cx="1100046" cy="1100046"/>
      </dsp:txXfrm>
    </dsp:sp>
    <dsp:sp modelId="{B44D2E25-D716-44C5-9C2D-E2D55F0685FB}">
      <dsp:nvSpPr>
        <dsp:cNvPr id="0" name=""/>
        <dsp:cNvSpPr/>
      </dsp:nvSpPr>
      <dsp:spPr>
        <a:xfrm rot="20520000">
          <a:off x="5032797" y="2493118"/>
          <a:ext cx="469444" cy="32527"/>
        </a:xfrm>
        <a:custGeom>
          <a:avLst/>
          <a:gdLst/>
          <a:ahLst/>
          <a:cxnLst/>
          <a:rect l="0" t="0" r="0" b="0"/>
          <a:pathLst>
            <a:path>
              <a:moveTo>
                <a:pt x="0" y="16263"/>
              </a:moveTo>
              <a:lnTo>
                <a:pt x="469444" y="162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5783" y="2497645"/>
        <a:ext cx="23472" cy="23472"/>
      </dsp:txXfrm>
    </dsp:sp>
    <dsp:sp modelId="{436E9CC5-A2FC-47E8-91AB-D283DE0CB951}">
      <dsp:nvSpPr>
        <dsp:cNvPr id="0" name=""/>
        <dsp:cNvSpPr/>
      </dsp:nvSpPr>
      <dsp:spPr>
        <a:xfrm>
          <a:off x="5452683" y="1418629"/>
          <a:ext cx="1555700" cy="1555700"/>
        </a:xfrm>
        <a:prstGeom prst="ellipse">
          <a:avLst/>
        </a:prstGeom>
        <a:solidFill>
          <a:schemeClr val="accent2">
            <a:hueOff val="-1826464"/>
            <a:satOff val="-15761"/>
            <a:lumOff val="1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Junk Dimension</a:t>
          </a:r>
        </a:p>
      </dsp:txBody>
      <dsp:txXfrm>
        <a:off x="5680510" y="1646456"/>
        <a:ext cx="1100046" cy="1100046"/>
      </dsp:txXfrm>
    </dsp:sp>
    <dsp:sp modelId="{04D3A147-6DD9-479B-90F4-DEEC2592DC1A}">
      <dsp:nvSpPr>
        <dsp:cNvPr id="0" name=""/>
        <dsp:cNvSpPr/>
      </dsp:nvSpPr>
      <dsp:spPr>
        <a:xfrm rot="3240000">
          <a:off x="4664958" y="3625209"/>
          <a:ext cx="469444" cy="32527"/>
        </a:xfrm>
        <a:custGeom>
          <a:avLst/>
          <a:gdLst/>
          <a:ahLst/>
          <a:cxnLst/>
          <a:rect l="0" t="0" r="0" b="0"/>
          <a:pathLst>
            <a:path>
              <a:moveTo>
                <a:pt x="0" y="16263"/>
              </a:moveTo>
              <a:lnTo>
                <a:pt x="469444" y="162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7945" y="3629736"/>
        <a:ext cx="23472" cy="23472"/>
      </dsp:txXfrm>
    </dsp:sp>
    <dsp:sp modelId="{A468D2AC-687C-44B6-852D-4204E8140427}">
      <dsp:nvSpPr>
        <dsp:cNvPr id="0" name=""/>
        <dsp:cNvSpPr/>
      </dsp:nvSpPr>
      <dsp:spPr>
        <a:xfrm>
          <a:off x="4717006" y="3682810"/>
          <a:ext cx="1555700" cy="1555700"/>
        </a:xfrm>
        <a:prstGeom prst="ellipse">
          <a:avLst/>
        </a:prstGeom>
        <a:solidFill>
          <a:schemeClr val="accent2">
            <a:hueOff val="-3652927"/>
            <a:satOff val="-31523"/>
            <a:lumOff val="30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Role playing Dimension</a:t>
          </a:r>
        </a:p>
      </dsp:txBody>
      <dsp:txXfrm>
        <a:off x="4944833" y="3910637"/>
        <a:ext cx="1100046" cy="1100046"/>
      </dsp:txXfrm>
    </dsp:sp>
    <dsp:sp modelId="{20960DD8-7FAD-480F-BB74-202281BBDA3D}">
      <dsp:nvSpPr>
        <dsp:cNvPr id="0" name=""/>
        <dsp:cNvSpPr/>
      </dsp:nvSpPr>
      <dsp:spPr>
        <a:xfrm rot="7560000">
          <a:off x="3474608" y="3625209"/>
          <a:ext cx="469444" cy="32527"/>
        </a:xfrm>
        <a:custGeom>
          <a:avLst/>
          <a:gdLst/>
          <a:ahLst/>
          <a:cxnLst/>
          <a:rect l="0" t="0" r="0" b="0"/>
          <a:pathLst>
            <a:path>
              <a:moveTo>
                <a:pt x="0" y="16263"/>
              </a:moveTo>
              <a:lnTo>
                <a:pt x="469444" y="162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97594" y="3629736"/>
        <a:ext cx="23472" cy="23472"/>
      </dsp:txXfrm>
    </dsp:sp>
    <dsp:sp modelId="{AC6CAABE-EC02-408C-BEEF-28CEBFBE6D94}">
      <dsp:nvSpPr>
        <dsp:cNvPr id="0" name=""/>
        <dsp:cNvSpPr/>
      </dsp:nvSpPr>
      <dsp:spPr>
        <a:xfrm>
          <a:off x="2336305" y="3682810"/>
          <a:ext cx="1555700" cy="1555700"/>
        </a:xfrm>
        <a:prstGeom prst="ellipse">
          <a:avLst/>
        </a:prstGeom>
        <a:solidFill>
          <a:schemeClr val="accent2">
            <a:hueOff val="-5479391"/>
            <a:satOff val="-47284"/>
            <a:lumOff val="4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Degenerated Dimension</a:t>
          </a:r>
        </a:p>
      </dsp:txBody>
      <dsp:txXfrm>
        <a:off x="2564132" y="3910637"/>
        <a:ext cx="1100046" cy="1100046"/>
      </dsp:txXfrm>
    </dsp:sp>
    <dsp:sp modelId="{F35AF608-742F-4BB5-A2E6-325C042245BA}">
      <dsp:nvSpPr>
        <dsp:cNvPr id="0" name=""/>
        <dsp:cNvSpPr/>
      </dsp:nvSpPr>
      <dsp:spPr>
        <a:xfrm rot="11880000">
          <a:off x="3106769" y="2493118"/>
          <a:ext cx="469444" cy="32527"/>
        </a:xfrm>
        <a:custGeom>
          <a:avLst/>
          <a:gdLst/>
          <a:ahLst/>
          <a:cxnLst/>
          <a:rect l="0" t="0" r="0" b="0"/>
          <a:pathLst>
            <a:path>
              <a:moveTo>
                <a:pt x="0" y="16263"/>
              </a:moveTo>
              <a:lnTo>
                <a:pt x="469444" y="162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29756" y="2497645"/>
        <a:ext cx="23472" cy="23472"/>
      </dsp:txXfrm>
    </dsp:sp>
    <dsp:sp modelId="{CF40D62F-5A49-4CC6-9491-D5EEAA4FF4ED}">
      <dsp:nvSpPr>
        <dsp:cNvPr id="0" name=""/>
        <dsp:cNvSpPr/>
      </dsp:nvSpPr>
      <dsp:spPr>
        <a:xfrm>
          <a:off x="1600628" y="1418629"/>
          <a:ext cx="1555700" cy="1555700"/>
        </a:xfrm>
        <a:prstGeom prst="ellipse">
          <a:avLst/>
        </a:prstGeom>
        <a:solidFill>
          <a:schemeClr val="accent2">
            <a:hueOff val="-7305854"/>
            <a:satOff val="-63045"/>
            <a:lumOff val="6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Slow Changing Dimension</a:t>
          </a:r>
        </a:p>
      </dsp:txBody>
      <dsp:txXfrm>
        <a:off x="1828455" y="1646456"/>
        <a:ext cx="1100046" cy="110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6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6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1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4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8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6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9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2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54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5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61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1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40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wmf"/><Relationship Id="rId4" Type="http://schemas.openxmlformats.org/officeDocument/2006/relationships/package" Target="../embeddings/Microsoft_Excel_Worksheet.xls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b="0" dirty="0"/>
              <a:t>Powered by Techknow</a:t>
            </a:r>
          </a:p>
        </p:txBody>
      </p:sp>
    </p:spTree>
    <p:extLst>
      <p:ext uri="{BB962C8B-B14F-4D97-AF65-F5344CB8AC3E}">
        <p14:creationId xmlns:p14="http://schemas.microsoft.com/office/powerpoint/2010/main" val="323696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52883"/>
              </p:ext>
            </p:extLst>
          </p:nvPr>
        </p:nvGraphicFramePr>
        <p:xfrm>
          <a:off x="734745" y="2133600"/>
          <a:ext cx="45811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2310"/>
              </p:ext>
            </p:extLst>
          </p:nvPr>
        </p:nvGraphicFramePr>
        <p:xfrm>
          <a:off x="5119442" y="4238268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414842" y="3527881"/>
            <a:ext cx="215163" cy="710387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Elbow Connector 7"/>
          <p:cNvCxnSpPr>
            <a:endCxn id="6" idx="1"/>
          </p:cNvCxnSpPr>
          <p:nvPr/>
        </p:nvCxnSpPr>
        <p:spPr bwMode="auto">
          <a:xfrm>
            <a:off x="1233242" y="4023360"/>
            <a:ext cx="3886200" cy="400328"/>
          </a:xfrm>
          <a:prstGeom prst="bentConnector3">
            <a:avLst>
              <a:gd name="adj1" fmla="val -373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316"/>
              </p:ext>
            </p:extLst>
          </p:nvPr>
        </p:nvGraphicFramePr>
        <p:xfrm>
          <a:off x="6418620" y="4989838"/>
          <a:ext cx="243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7100643" y="3527881"/>
            <a:ext cx="457199" cy="1461957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7200" y="1295400"/>
            <a:ext cx="4233852" cy="493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ebdings" panose="05030102010509060703" pitchFamily="18" charset="2"/>
              <a:buChar char="4"/>
            </a:pPr>
            <a:r>
              <a:rPr lang="en-US" sz="1400" dirty="0"/>
              <a:t>It is in 3NF and no multiple value dependencies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6794"/>
              </p:ext>
            </p:extLst>
          </p:nvPr>
        </p:nvGraphicFramePr>
        <p:xfrm>
          <a:off x="6018212" y="2136963"/>
          <a:ext cx="2819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4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2000"/>
              </p:ext>
            </p:extLst>
          </p:nvPr>
        </p:nvGraphicFramePr>
        <p:xfrm>
          <a:off x="3742519" y="3450240"/>
          <a:ext cx="2142511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</a:t>
                      </a:r>
                      <a:r>
                        <a:rPr lang="en-US" sz="1100" baseline="0" dirty="0"/>
                        <a:t> One</a:t>
                      </a:r>
                      <a:endParaRPr 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 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 bwMode="auto">
          <a:xfrm>
            <a:off x="1217612" y="3154680"/>
            <a:ext cx="2534008" cy="518160"/>
          </a:xfrm>
          <a:prstGeom prst="bentConnector3">
            <a:avLst>
              <a:gd name="adj1" fmla="val 192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3785"/>
              </p:ext>
            </p:extLst>
          </p:nvPr>
        </p:nvGraphicFramePr>
        <p:xfrm>
          <a:off x="6418620" y="4380238"/>
          <a:ext cx="243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53173"/>
              </p:ext>
            </p:extLst>
          </p:nvPr>
        </p:nvGraphicFramePr>
        <p:xfrm>
          <a:off x="6018212" y="1546681"/>
          <a:ext cx="2819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13278"/>
              </p:ext>
            </p:extLst>
          </p:nvPr>
        </p:nvGraphicFramePr>
        <p:xfrm>
          <a:off x="542077" y="4191000"/>
          <a:ext cx="22951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68586"/>
              </p:ext>
            </p:extLst>
          </p:nvPr>
        </p:nvGraphicFramePr>
        <p:xfrm>
          <a:off x="542077" y="1524000"/>
          <a:ext cx="3209543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>
            <a:off x="890342" y="3154680"/>
            <a:ext cx="1" cy="103632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Elbow Connector 25"/>
          <p:cNvCxnSpPr/>
          <p:nvPr/>
        </p:nvCxnSpPr>
        <p:spPr bwMode="auto">
          <a:xfrm rot="10800000" flipV="1">
            <a:off x="5885031" y="2895600"/>
            <a:ext cx="819049" cy="777240"/>
          </a:xfrm>
          <a:prstGeom prst="bentConnector3">
            <a:avLst>
              <a:gd name="adj1" fmla="val 2828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 rot="5400000">
            <a:off x="6602312" y="3302101"/>
            <a:ext cx="1484638" cy="671637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323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457200" y="1421070"/>
            <a:ext cx="4189412" cy="4791075"/>
          </a:xfrm>
          <a:prstGeom prst="rect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84" y="1622940"/>
            <a:ext cx="4037012" cy="4791075"/>
          </a:xfrm>
        </p:spPr>
        <p:txBody>
          <a:bodyPr/>
          <a:lstStyle/>
          <a:p>
            <a:r>
              <a:rPr lang="en-US" sz="1400" b="1" dirty="0"/>
              <a:t>Business intelligence</a:t>
            </a:r>
            <a:r>
              <a:rPr lang="en-US" sz="1400" dirty="0"/>
              <a:t> (</a:t>
            </a:r>
            <a:r>
              <a:rPr lang="en-US" sz="1400" b="1" dirty="0"/>
              <a:t>BI</a:t>
            </a:r>
            <a:r>
              <a:rPr lang="en-US" sz="1400" dirty="0"/>
              <a:t>) can be described as "a set of techniques and tools for the acquisition and transformation of raw data into meaningful and useful information for business analysis purposes“</a:t>
            </a:r>
          </a:p>
          <a:p>
            <a:r>
              <a:rPr lang="en-US" sz="1400" dirty="0"/>
              <a:t>In the BI environment we can found these types of product: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OLAP (PowerPlay) 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Reporting (Impromptu)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Scorecarding (KPI) 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Dashboards (Visualizer)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ETL (Decision stream)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DW (Data warehouse, your favorite RDBMS)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dirty="0"/>
              <a:t>And other products like alerters, schedulers, datamining, ……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49825" y="1332064"/>
            <a:ext cx="4713145" cy="4623490"/>
            <a:chOff x="4562025" y="1146299"/>
            <a:chExt cx="4713145" cy="4623490"/>
          </a:xfrm>
        </p:grpSpPr>
        <p:sp>
          <p:nvSpPr>
            <p:cNvPr id="31" name="Oval 30"/>
            <p:cNvSpPr/>
            <p:nvPr/>
          </p:nvSpPr>
          <p:spPr bwMode="auto">
            <a:xfrm>
              <a:off x="5747182" y="2441891"/>
              <a:ext cx="2362199" cy="216318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Hexagon 31"/>
            <p:cNvSpPr/>
            <p:nvPr/>
          </p:nvSpPr>
          <p:spPr bwMode="auto">
            <a:xfrm>
              <a:off x="6112871" y="2773225"/>
              <a:ext cx="1627632" cy="1417320"/>
            </a:xfrm>
            <a:prstGeom prst="hexagon">
              <a:avLst/>
            </a:prstGeom>
            <a:solidFill>
              <a:srgbClr val="8000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Hexagon 32"/>
            <p:cNvSpPr/>
            <p:nvPr/>
          </p:nvSpPr>
          <p:spPr bwMode="auto">
            <a:xfrm>
              <a:off x="7610899" y="1992702"/>
              <a:ext cx="1627632" cy="1417320"/>
            </a:xfrm>
            <a:prstGeom prst="hexagon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Hexagon 33"/>
            <p:cNvSpPr/>
            <p:nvPr/>
          </p:nvSpPr>
          <p:spPr bwMode="auto">
            <a:xfrm>
              <a:off x="6112871" y="1146299"/>
              <a:ext cx="1627632" cy="1417320"/>
            </a:xfrm>
            <a:prstGeom prst="hexagon">
              <a:avLst/>
            </a:prstGeom>
            <a:solidFill>
              <a:srgbClr val="006666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Hexagon 34"/>
            <p:cNvSpPr/>
            <p:nvPr/>
          </p:nvSpPr>
          <p:spPr bwMode="auto">
            <a:xfrm>
              <a:off x="4562025" y="2040724"/>
              <a:ext cx="1627632" cy="1417320"/>
            </a:xfrm>
            <a:prstGeom prst="hexagon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600" dirty="0"/>
            </a:p>
          </p:txBody>
        </p:sp>
        <p:sp>
          <p:nvSpPr>
            <p:cNvPr id="36" name="Hexagon 35"/>
            <p:cNvSpPr/>
            <p:nvPr/>
          </p:nvSpPr>
          <p:spPr bwMode="auto">
            <a:xfrm>
              <a:off x="4616902" y="3643809"/>
              <a:ext cx="1627632" cy="1417320"/>
            </a:xfrm>
            <a:prstGeom prst="hexagon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Hexagon 36"/>
            <p:cNvSpPr/>
            <p:nvPr/>
          </p:nvSpPr>
          <p:spPr bwMode="auto">
            <a:xfrm>
              <a:off x="7647538" y="3562847"/>
              <a:ext cx="1627632" cy="1417320"/>
            </a:xfrm>
            <a:prstGeom prst="hexagon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Hexagon 37"/>
            <p:cNvSpPr/>
            <p:nvPr/>
          </p:nvSpPr>
          <p:spPr bwMode="auto">
            <a:xfrm>
              <a:off x="6130398" y="4352469"/>
              <a:ext cx="1627632" cy="1417320"/>
            </a:xfrm>
            <a:prstGeom prst="hexagon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5964" y="2348016"/>
              <a:ext cx="117852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endParaRPr lang="en-US" dirty="0"/>
            </a:p>
            <a:p>
              <a:pPr lvl="0" algn="r">
                <a:spcBef>
                  <a:spcPts val="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Helps to know </a:t>
              </a:r>
            </a:p>
            <a:p>
              <a:pPr lvl="0" algn="r">
                <a:spcBef>
                  <a:spcPts val="0"/>
                </a:spcBef>
              </a:pPr>
              <a:r>
                <a:rPr lang="en-US" b="1" dirty="0">
                  <a:solidFill>
                    <a:schemeClr val="bg1"/>
                  </a:solidFill>
                </a:rPr>
                <a:t>your business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77231" y="1621627"/>
              <a:ext cx="137569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Easy to access &amp;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share information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73942" y="4156820"/>
              <a:ext cx="1382110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Improve decision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making process</a:t>
              </a:r>
            </a:p>
            <a:p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74119" y="2242466"/>
              <a:ext cx="1574470" cy="1006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endParaRPr lang="en-US" dirty="0">
                <a:solidFill>
                  <a:schemeClr val="bg1"/>
                </a:solidFill>
              </a:endParaRP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Enables real-time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analytics with Quick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navigation</a:t>
              </a:r>
            </a:p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8181" y="4815982"/>
              <a:ext cx="1608134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Helps identify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waste in your system</a:t>
              </a:r>
            </a:p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99284" y="3923743"/>
              <a:ext cx="1234633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endParaRPr lang="en-US" dirty="0"/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Reduce the risk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 of bottlenecks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5778" y="3234136"/>
              <a:ext cx="1452642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How Business </a:t>
              </a:r>
            </a:p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Intelligence helps?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57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DWBI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6" y="1600200"/>
            <a:ext cx="89106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Warehouse and DataMart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7691" y="1530597"/>
            <a:ext cx="9249497" cy="1888360"/>
            <a:chOff x="273915" y="1676400"/>
            <a:chExt cx="9249497" cy="1888360"/>
          </a:xfrm>
          <a:effectLst/>
        </p:grpSpPr>
        <p:sp>
          <p:nvSpPr>
            <p:cNvPr id="5" name="Rectangle 4"/>
            <p:cNvSpPr/>
            <p:nvPr/>
          </p:nvSpPr>
          <p:spPr bwMode="auto">
            <a:xfrm>
              <a:off x="303212" y="1676400"/>
              <a:ext cx="9220200" cy="1888360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indent="-234950" algn="l" eaLnBrk="1" hangingPunct="1">
                <a:spcBef>
                  <a:spcPct val="100000"/>
                </a:spcBef>
                <a:buClrTx/>
                <a:buFont typeface="Webdings" pitchFamily="18" charset="2"/>
                <a:buChar char="4"/>
              </a:pPr>
              <a:endPara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3915" y="1718101"/>
              <a:ext cx="913923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 eaLnBrk="1" hangingPunct="1">
                <a:spcBef>
                  <a:spcPts val="600"/>
                </a:spcBef>
                <a:buClrTx/>
                <a:buFont typeface="Webdings" panose="05030102010509060703" pitchFamily="18" charset="2"/>
                <a:buChar char="4"/>
              </a:pPr>
              <a:r>
                <a:rPr lang="en-US" sz="1200" dirty="0">
                  <a:latin typeface="+mn-lt"/>
                  <a:cs typeface="+mn-cs"/>
                </a:rPr>
                <a:t>A data warehouse is a relational database that is designed for query and analysis rather than for transaction processing</a:t>
              </a:r>
            </a:p>
            <a:p>
              <a:pPr marL="285750" indent="-285750" algn="l" eaLnBrk="1" hangingPunct="1">
                <a:spcBef>
                  <a:spcPts val="600"/>
                </a:spcBef>
                <a:buClrTx/>
                <a:buFont typeface="Webdings" panose="05030102010509060703" pitchFamily="18" charset="2"/>
                <a:buChar char="4"/>
              </a:pPr>
              <a:r>
                <a:rPr lang="en-US" sz="1200" dirty="0">
                  <a:latin typeface="+mn-lt"/>
                  <a:cs typeface="+mn-cs"/>
                </a:rPr>
                <a:t>It usually contains historical data derived from transaction data, but it can include data from other sources. </a:t>
              </a:r>
            </a:p>
            <a:p>
              <a:pPr marL="285750" indent="-285750" algn="l" eaLnBrk="1" hangingPunct="1">
                <a:spcBef>
                  <a:spcPts val="600"/>
                </a:spcBef>
                <a:buClrTx/>
                <a:buFont typeface="Webdings" panose="05030102010509060703" pitchFamily="18" charset="2"/>
                <a:buChar char="4"/>
              </a:pPr>
              <a:r>
                <a:rPr lang="en-US" sz="1200" dirty="0">
                  <a:latin typeface="+mn-lt"/>
                  <a:cs typeface="+mn-cs"/>
                </a:rPr>
                <a:t>It separates analysis workload from transaction workload and enables an organization to consolidate data from several sources</a:t>
              </a:r>
            </a:p>
            <a:p>
              <a:pPr marL="285750" indent="-285750" algn="l" eaLnBrk="1" hangingPunct="1">
                <a:spcBef>
                  <a:spcPts val="600"/>
                </a:spcBef>
                <a:buClrTx/>
                <a:buFont typeface="Webdings" panose="05030102010509060703" pitchFamily="18" charset="2"/>
                <a:buChar char="4"/>
              </a:pPr>
              <a:r>
                <a:rPr lang="en-US" sz="1200" dirty="0">
                  <a:latin typeface="+mn-lt"/>
                  <a:cs typeface="+mn-cs"/>
                </a:rPr>
                <a:t>Characteristics of Data warehouse:</a:t>
              </a:r>
            </a:p>
            <a:p>
              <a:pPr marL="742950" lvl="1" indent="-285750" algn="l" eaLnBrk="1" hangingPunct="1"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+mn-lt"/>
                  <a:cs typeface="+mn-cs"/>
                </a:rPr>
                <a:t>Subject Oriented</a:t>
              </a:r>
            </a:p>
            <a:p>
              <a:pPr marL="742950" lvl="1" indent="-285750" algn="l" eaLnBrk="1" hangingPunct="1"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+mn-lt"/>
                  <a:cs typeface="+mn-cs"/>
                </a:rPr>
                <a:t>Non-volatile</a:t>
              </a:r>
            </a:p>
            <a:p>
              <a:pPr marL="742950" lvl="1" indent="-285750" algn="l" eaLnBrk="1" hangingPunct="1"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+mn-lt"/>
                  <a:cs typeface="+mn-cs"/>
                </a:rPr>
                <a:t>Time variant</a:t>
              </a:r>
            </a:p>
          </p:txBody>
        </p:sp>
      </p:grpSp>
      <p:sp>
        <p:nvSpPr>
          <p:cNvPr id="4" name="Rounded Rectangle 3"/>
          <p:cNvSpPr/>
          <p:nvPr/>
        </p:nvSpPr>
        <p:spPr bwMode="auto">
          <a:xfrm>
            <a:off x="227011" y="1275314"/>
            <a:ext cx="1600200" cy="30480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warehouse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4205" y="3751273"/>
            <a:ext cx="9220200" cy="1692771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7011" y="3474416"/>
            <a:ext cx="1600200" cy="30480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mart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724" y="3751273"/>
            <a:ext cx="91392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eaLnBrk="1" hangingPunct="1">
              <a:spcBef>
                <a:spcPts val="600"/>
              </a:spcBef>
              <a:buClrTx/>
              <a:buFont typeface="Webdings" panose="05030102010509060703" pitchFamily="18" charset="2"/>
              <a:buChar char="4"/>
            </a:pPr>
            <a:r>
              <a:rPr lang="en-US" sz="1200" dirty="0">
                <a:latin typeface="+mn-lt"/>
                <a:cs typeface="+mn-cs"/>
              </a:rPr>
              <a:t>A data mart is subset of data warehouse and it supports a particular region, business unit or business function</a:t>
            </a:r>
          </a:p>
          <a:p>
            <a:pPr marL="285750" indent="-285750" algn="l" eaLnBrk="1" hangingPunct="1">
              <a:spcBef>
                <a:spcPts val="600"/>
              </a:spcBef>
              <a:buClrTx/>
              <a:buFont typeface="Webdings" panose="05030102010509060703" pitchFamily="18" charset="2"/>
              <a:buChar char="4"/>
            </a:pPr>
            <a:r>
              <a:rPr lang="en-US" sz="1200" dirty="0">
                <a:latin typeface="+mn-lt"/>
                <a:cs typeface="+mn-cs"/>
              </a:rPr>
              <a:t>Types of Data marts:</a:t>
            </a:r>
          </a:p>
          <a:p>
            <a:pPr marL="742950" lvl="1" indent="-28575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Dependent data mart (Top-down/Bill Inmon’s approach) – Data first extracted from OLTP systems into DWH and then travels down to the data mart</a:t>
            </a:r>
          </a:p>
          <a:p>
            <a:pPr marL="742950" lvl="1" indent="-28575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Independent data mart (Bottom-up/Ralph Kimball’s approach) – Data extracted from OLTP systems directly to the data marts</a:t>
            </a:r>
          </a:p>
          <a:p>
            <a:pPr marL="742950" lvl="1" indent="-285750" algn="l" eaLnBrk="1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Hybrid data mart – Data is fed both OLTP systems as well as Data warehouse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0326" y="5767366"/>
            <a:ext cx="9220200" cy="7620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ct val="100000"/>
              </a:spcBef>
              <a:buClrTx/>
              <a:buFont typeface="Webdings" pitchFamily="18" charset="2"/>
              <a:buChar char="4"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725" y="5771251"/>
            <a:ext cx="9037204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sz="1200" dirty="0"/>
              <a:t>An operational data store (or "</a:t>
            </a:r>
            <a:r>
              <a:rPr lang="en-US" sz="1200" b="1" dirty="0"/>
              <a:t>ODS</a:t>
            </a:r>
            <a:r>
              <a:rPr lang="en-US" sz="1200" dirty="0"/>
              <a:t>") is a database designed to integrate data from multiple sources for additional operations on the data. Unlike a master data store the data is not passed back to operational systems. It may be passed for further operations and to the data warehouse for reporting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29466" y="5498766"/>
            <a:ext cx="1600200" cy="30480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ODS</a:t>
            </a:r>
          </a:p>
        </p:txBody>
      </p:sp>
    </p:spTree>
    <p:extLst>
      <p:ext uri="{BB962C8B-B14F-4D97-AF65-F5344CB8AC3E}">
        <p14:creationId xmlns:p14="http://schemas.microsoft.com/office/powerpoint/2010/main" val="52494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Data mart vs Data warehouse and Inmon’s vs Kimball’s approaches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3592"/>
              </p:ext>
            </p:extLst>
          </p:nvPr>
        </p:nvGraphicFramePr>
        <p:xfrm>
          <a:off x="646113" y="1381125"/>
          <a:ext cx="84962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warehouses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Marts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Enterprise wide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Department wide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Multiple subject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Single</a:t>
                      </a:r>
                      <a:r>
                        <a:rPr lang="en-US" sz="1400" baseline="0" dirty="0"/>
                        <a:t> subject area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Multiple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Limited</a:t>
                      </a:r>
                      <a:r>
                        <a:rPr lang="en-US" sz="1400" baseline="0" dirty="0"/>
                        <a:t> data sources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Occupies large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Occupies limited</a:t>
                      </a:r>
                      <a:r>
                        <a:rPr lang="en-US" sz="1400" baseline="0" dirty="0"/>
                        <a:t> memory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Longer time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Shorter time</a:t>
                      </a:r>
                      <a:r>
                        <a:rPr lang="en-US" sz="1400" baseline="0" dirty="0"/>
                        <a:t> to implement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114800"/>
            <a:ext cx="8496300" cy="19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5207"/>
            <a:ext cx="20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Third Normal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5" y="3488323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Star schema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10" y="514184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Snowflake schema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2959894"/>
            <a:ext cx="4371263" cy="1395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4519612"/>
            <a:ext cx="4444708" cy="1957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219200"/>
            <a:ext cx="4574738" cy="178987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608012" y="2865091"/>
            <a:ext cx="8153400" cy="1"/>
          </a:xfrm>
          <a:prstGeom prst="line">
            <a:avLst/>
          </a:prstGeom>
          <a:ln w="12700">
            <a:solidFill>
              <a:srgbClr val="75757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8012" y="4435338"/>
            <a:ext cx="8153400" cy="1"/>
          </a:xfrm>
          <a:prstGeom prst="line">
            <a:avLst/>
          </a:prstGeom>
          <a:ln w="12700">
            <a:solidFill>
              <a:srgbClr val="75757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70212" y="1469410"/>
            <a:ext cx="0" cy="5007590"/>
          </a:xfrm>
          <a:prstGeom prst="line">
            <a:avLst/>
          </a:prstGeom>
          <a:ln w="12700">
            <a:solidFill>
              <a:srgbClr val="75757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8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Dimensions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736565"/>
              </p:ext>
            </p:extLst>
          </p:nvPr>
        </p:nvGraphicFramePr>
        <p:xfrm>
          <a:off x="457200" y="1219200"/>
          <a:ext cx="8609012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12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Slowing Changing Dimension (SCD)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1666875"/>
          </a:xfrm>
        </p:spPr>
        <p:txBody>
          <a:bodyPr/>
          <a:lstStyle/>
          <a:p>
            <a:r>
              <a:rPr lang="en-US" dirty="0"/>
              <a:t>Dimension attributes(columns) that change slowly over a period of time rather than changing regularly</a:t>
            </a:r>
          </a:p>
          <a:p>
            <a:r>
              <a:rPr lang="en-US" dirty="0"/>
              <a:t>Example: A person changing his/her city </a:t>
            </a:r>
          </a:p>
          <a:p>
            <a:r>
              <a:rPr lang="en-US" dirty="0"/>
              <a:t>There are 3 types in which these types of attributes are handled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171235" y="3441073"/>
            <a:ext cx="1219200" cy="381000"/>
          </a:xfrm>
          <a:prstGeom prst="round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33793" y="4800599"/>
            <a:ext cx="2362200" cy="5334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Type 1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Overwrite the old value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97610" y="4800599"/>
            <a:ext cx="2362200" cy="5334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Type 2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Add a new row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682169" y="4800599"/>
            <a:ext cx="2362200" cy="5334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Type 3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>
                <a:solidFill>
                  <a:schemeClr val="bg1"/>
                </a:solidFill>
              </a:rPr>
              <a:t>Add a new column</a:t>
            </a:r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 bwMode="auto">
          <a:xfrm rot="5400000">
            <a:off x="2808601" y="2828365"/>
            <a:ext cx="978526" cy="2965942"/>
          </a:xfrm>
          <a:prstGeom prst="bentConnector3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 bwMode="auto">
          <a:xfrm rot="16200000" flipH="1">
            <a:off x="5832789" y="2770119"/>
            <a:ext cx="978526" cy="3082434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Elbow Connector 16"/>
          <p:cNvCxnSpPr>
            <a:stCxn id="4" idx="2"/>
            <a:endCxn id="6" idx="0"/>
          </p:cNvCxnSpPr>
          <p:nvPr/>
        </p:nvCxnSpPr>
        <p:spPr bwMode="auto">
          <a:xfrm rot="5400000">
            <a:off x="4290510" y="4310274"/>
            <a:ext cx="978526" cy="2125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39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Type 1 – Overwrite the old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1490662"/>
            <a:ext cx="8763000" cy="219075"/>
          </a:xfrm>
        </p:spPr>
        <p:txBody>
          <a:bodyPr/>
          <a:lstStyle/>
          <a:p>
            <a:r>
              <a:rPr lang="en-US" dirty="0"/>
              <a:t>Before Change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3087"/>
              </p:ext>
            </p:extLst>
          </p:nvPr>
        </p:nvGraphicFramePr>
        <p:xfrm>
          <a:off x="1444624" y="1938337"/>
          <a:ext cx="6601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7810" y="2962274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After Change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9731"/>
              </p:ext>
            </p:extLst>
          </p:nvPr>
        </p:nvGraphicFramePr>
        <p:xfrm>
          <a:off x="1453768" y="3343274"/>
          <a:ext cx="6601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4657725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</a:t>
            </a:r>
            <a:r>
              <a:rPr lang="en-US" u="sng" kern="0" dirty="0"/>
              <a:t>advantage</a:t>
            </a:r>
            <a:r>
              <a:rPr lang="en-US" kern="0" dirty="0"/>
              <a:t> of this approach is that it is very easy to follow and results in huge space saving</a:t>
            </a:r>
          </a:p>
          <a:p>
            <a:r>
              <a:rPr lang="en-US" kern="0" dirty="0"/>
              <a:t>The </a:t>
            </a:r>
            <a:r>
              <a:rPr lang="en-US" u="sng" kern="0" dirty="0"/>
              <a:t>disadvantage</a:t>
            </a:r>
            <a:r>
              <a:rPr lang="en-US" kern="0" dirty="0"/>
              <a:t> is that no history is maintained</a:t>
            </a:r>
          </a:p>
        </p:txBody>
      </p:sp>
    </p:spTree>
    <p:extLst>
      <p:ext uri="{BB962C8B-B14F-4D97-AF65-F5344CB8AC3E}">
        <p14:creationId xmlns:p14="http://schemas.microsoft.com/office/powerpoint/2010/main" val="29464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of data in an organization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6870" y="2882721"/>
            <a:ext cx="8065909" cy="2069206"/>
            <a:chOff x="576931" y="2705100"/>
            <a:chExt cx="8065909" cy="2069206"/>
          </a:xfrm>
          <a:solidFill>
            <a:schemeClr val="bg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576931" y="2705100"/>
              <a:ext cx="7608709" cy="2286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Block Arc 4"/>
            <p:cNvSpPr/>
            <p:nvPr/>
          </p:nvSpPr>
          <p:spPr bwMode="auto">
            <a:xfrm rot="5400000">
              <a:off x="7156940" y="3276600"/>
              <a:ext cx="2057400" cy="914400"/>
            </a:xfrm>
            <a:prstGeom prst="blockArc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90368" y="4545706"/>
              <a:ext cx="7608709" cy="2286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Isosceles Triangle 8"/>
          <p:cNvSpPr/>
          <p:nvPr/>
        </p:nvSpPr>
        <p:spPr bwMode="auto">
          <a:xfrm rot="5400000">
            <a:off x="1400393" y="2843097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5400000">
            <a:off x="3112066" y="2843097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5400000">
            <a:off x="4722749" y="2843097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10800000">
            <a:off x="8596736" y="3800512"/>
            <a:ext cx="545676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6200000">
            <a:off x="6834754" y="4674500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6200000">
            <a:off x="4973410" y="4710933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16200000">
            <a:off x="3112066" y="4731852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 rot="16200000">
            <a:off x="1400393" y="4656473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2521" y="2466444"/>
            <a:ext cx="922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58" y="1661772"/>
            <a:ext cx="1045665" cy="8046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5" y="1638261"/>
            <a:ext cx="1151128" cy="8046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69694" y="246461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2139" y="2442933"/>
            <a:ext cx="120577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storage </a:t>
            </a:r>
          </a:p>
          <a:p>
            <a:r>
              <a:rPr lang="en-US" sz="800" b="1" dirty="0"/>
              <a:t>at transactional level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12" y="1604940"/>
            <a:ext cx="846357" cy="846357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 bwMode="auto">
          <a:xfrm rot="5400000">
            <a:off x="6971757" y="2856820"/>
            <a:ext cx="454152" cy="30784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82526" y="1911494"/>
            <a:ext cx="2032614" cy="575951"/>
            <a:chOff x="5956050" y="1911494"/>
            <a:chExt cx="2032614" cy="5759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050" y="1911494"/>
              <a:ext cx="1295888" cy="57595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529" y="1965770"/>
              <a:ext cx="493135" cy="46955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990396" y="3649811"/>
            <a:ext cx="912429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</a:t>
            </a:r>
          </a:p>
          <a:p>
            <a:r>
              <a:rPr lang="en-US" b="1" dirty="0"/>
              <a:t>Integration</a:t>
            </a:r>
            <a:endParaRPr lang="en-US" sz="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01" y="3451531"/>
            <a:ext cx="2035474" cy="8443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37401" y="5055500"/>
            <a:ext cx="1516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Warehousing</a:t>
            </a:r>
            <a:endParaRPr lang="en-US" sz="8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73" y="5360943"/>
            <a:ext cx="1071562" cy="10715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TextBox 36"/>
          <p:cNvSpPr txBox="1"/>
          <p:nvPr/>
        </p:nvSpPr>
        <p:spPr>
          <a:xfrm>
            <a:off x="4795901" y="5091932"/>
            <a:ext cx="96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OLAP</a:t>
            </a:r>
            <a:endParaRPr lang="en-US" sz="800" b="1" i="1" u="sng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92" y="5433865"/>
            <a:ext cx="1219200" cy="933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69694" y="5099333"/>
            <a:ext cx="169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Data/Decision Science</a:t>
            </a:r>
            <a:endParaRPr lang="en-US" sz="8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40" y="5412182"/>
            <a:ext cx="1003671" cy="100367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76397" y="5062091"/>
            <a:ext cx="169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Support</a:t>
            </a:r>
            <a:endParaRPr lang="en-US" sz="8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43" y="5589637"/>
            <a:ext cx="789032" cy="50723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1" y="2888720"/>
            <a:ext cx="611251" cy="5125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0" y="4315883"/>
            <a:ext cx="611251" cy="5125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808228" y="3359800"/>
            <a:ext cx="169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Governance</a:t>
            </a:r>
            <a:endParaRPr 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131049" y="2518226"/>
            <a:ext cx="2299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Operational Reporting on </a:t>
            </a:r>
            <a:r>
              <a:rPr lang="en-US" b="1" i="1" u="sng" dirty="0"/>
              <a:t>OLTP</a:t>
            </a:r>
            <a:endParaRPr lang="en-US" sz="800" b="1" i="1" u="sng" dirty="0"/>
          </a:p>
        </p:txBody>
      </p:sp>
    </p:spTree>
    <p:extLst>
      <p:ext uri="{BB962C8B-B14F-4D97-AF65-F5344CB8AC3E}">
        <p14:creationId xmlns:p14="http://schemas.microsoft.com/office/powerpoint/2010/main" val="5896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Type 2 – Add a new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1490662"/>
            <a:ext cx="8763000" cy="219075"/>
          </a:xfrm>
        </p:spPr>
        <p:txBody>
          <a:bodyPr/>
          <a:lstStyle/>
          <a:p>
            <a:r>
              <a:rPr lang="en-US" dirty="0"/>
              <a:t>Before Change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4624" y="1938337"/>
          <a:ext cx="6601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7810" y="2962274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After Change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21780"/>
              </p:ext>
            </p:extLst>
          </p:nvPr>
        </p:nvGraphicFramePr>
        <p:xfrm>
          <a:off x="1453768" y="3343274"/>
          <a:ext cx="66018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8325" y="4940855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</a:t>
            </a:r>
            <a:r>
              <a:rPr lang="en-US" u="sng" kern="0" dirty="0"/>
              <a:t>advantage</a:t>
            </a:r>
            <a:r>
              <a:rPr lang="en-US" kern="0" dirty="0"/>
              <a:t> of this approach is that complete history is maintained</a:t>
            </a:r>
          </a:p>
          <a:p>
            <a:r>
              <a:rPr lang="en-US" kern="0" dirty="0"/>
              <a:t>The </a:t>
            </a:r>
            <a:r>
              <a:rPr lang="en-US" u="sng" kern="0" dirty="0"/>
              <a:t>disadvantage</a:t>
            </a:r>
            <a:r>
              <a:rPr lang="en-US" kern="0" dirty="0"/>
              <a:t> is that it results in huge space allocation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8081825" y="4163817"/>
            <a:ext cx="222387" cy="21983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4212" y="4122045"/>
            <a:ext cx="1306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row is added</a:t>
            </a:r>
          </a:p>
        </p:txBody>
      </p:sp>
    </p:spTree>
    <p:extLst>
      <p:ext uri="{BB962C8B-B14F-4D97-AF65-F5344CB8AC3E}">
        <p14:creationId xmlns:p14="http://schemas.microsoft.com/office/powerpoint/2010/main" val="213859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 Type 2 – Add a new row (Challenges)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1490662"/>
            <a:ext cx="8763000" cy="219075"/>
          </a:xfrm>
        </p:spPr>
        <p:txBody>
          <a:bodyPr/>
          <a:lstStyle/>
          <a:p>
            <a:r>
              <a:rPr lang="en-US" dirty="0"/>
              <a:t>It is relatively difficult to determine which record is the most recent</a:t>
            </a:r>
          </a:p>
          <a:p>
            <a:r>
              <a:rPr lang="en-US" dirty="0"/>
              <a:t>To overcome this, there are 2 approaches to indicate the most recent record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8325" y="2615684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Approach 1 – Use start and end dates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23798"/>
              </p:ext>
            </p:extLst>
          </p:nvPr>
        </p:nvGraphicFramePr>
        <p:xfrm>
          <a:off x="1041042" y="2988111"/>
          <a:ext cx="66018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2012-01-01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2016-01-31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2016-02-01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9999-12-31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91237"/>
              </p:ext>
            </p:extLst>
          </p:nvPr>
        </p:nvGraphicFramePr>
        <p:xfrm>
          <a:off x="1097454" y="4836764"/>
          <a:ext cx="6903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Flag/Indicator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94127" y="4437682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Approach 2 -  Use an indicator</a:t>
            </a:r>
          </a:p>
        </p:txBody>
      </p:sp>
    </p:spTree>
    <p:extLst>
      <p:ext uri="{BB962C8B-B14F-4D97-AF65-F5344CB8AC3E}">
        <p14:creationId xmlns:p14="http://schemas.microsoft.com/office/powerpoint/2010/main" val="31638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Type 3 – Add a new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1362075"/>
          </a:xfrm>
        </p:spPr>
        <p:txBody>
          <a:bodyPr/>
          <a:lstStyle/>
          <a:p>
            <a:r>
              <a:rPr lang="en-US" dirty="0"/>
              <a:t>Some times it is not required to maintain the entire history </a:t>
            </a:r>
          </a:p>
          <a:p>
            <a:r>
              <a:rPr lang="en-US" dirty="0"/>
              <a:t>We might want to retain the current record and the immediate previous record</a:t>
            </a:r>
          </a:p>
          <a:p>
            <a:r>
              <a:rPr lang="en-US" dirty="0"/>
              <a:t>In such cases instead of adding rows, it is beneficial to add columns as below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80009"/>
              </p:ext>
            </p:extLst>
          </p:nvPr>
        </p:nvGraphicFramePr>
        <p:xfrm>
          <a:off x="912812" y="2971800"/>
          <a:ext cx="762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Old 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Old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James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4127" y="4437682"/>
            <a:ext cx="8763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</a:t>
            </a:r>
            <a:r>
              <a:rPr lang="en-US" u="sng" kern="0" dirty="0"/>
              <a:t>disadvantage</a:t>
            </a:r>
            <a:r>
              <a:rPr lang="en-US" kern="0" dirty="0"/>
              <a:t> of the above approach is, for each attribute there must be 2 columns</a:t>
            </a:r>
          </a:p>
        </p:txBody>
      </p:sp>
    </p:spTree>
    <p:extLst>
      <p:ext uri="{BB962C8B-B14F-4D97-AF65-F5344CB8AC3E}">
        <p14:creationId xmlns:p14="http://schemas.microsoft.com/office/powerpoint/2010/main" val="9010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Conformed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1133475"/>
          </a:xfrm>
        </p:spPr>
        <p:txBody>
          <a:bodyPr/>
          <a:lstStyle/>
          <a:p>
            <a:r>
              <a:rPr lang="en-US" dirty="0"/>
              <a:t>Conformed dimension means the exact same thing every possible fact table to which they are joined</a:t>
            </a:r>
          </a:p>
          <a:p>
            <a:r>
              <a:rPr lang="en-US" dirty="0"/>
              <a:t>Example: A date dimension table connected to the sales fact as well as inventory and so 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74812" y="4419600"/>
            <a:ext cx="15240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Sales Fact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84612" y="4419600"/>
            <a:ext cx="15240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Inventory Fact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62773" y="4419600"/>
            <a:ext cx="15240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Claim Fact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56012" y="3009900"/>
            <a:ext cx="1981200" cy="457200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Dimension</a:t>
            </a:r>
          </a:p>
        </p:txBody>
      </p:sp>
      <p:cxnSp>
        <p:nvCxnSpPr>
          <p:cNvPr id="10" name="Elbow Connector 9"/>
          <p:cNvCxnSpPr>
            <a:stCxn id="8" idx="2"/>
            <a:endCxn id="4" idx="0"/>
          </p:cNvCxnSpPr>
          <p:nvPr/>
        </p:nvCxnSpPr>
        <p:spPr bwMode="auto">
          <a:xfrm rot="5400000">
            <a:off x="3065462" y="2838450"/>
            <a:ext cx="952500" cy="2209800"/>
          </a:xfrm>
          <a:prstGeom prst="bentConnector3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Elbow Connector 13"/>
          <p:cNvCxnSpPr>
            <a:stCxn id="8" idx="2"/>
            <a:endCxn id="6" idx="0"/>
          </p:cNvCxnSpPr>
          <p:nvPr/>
        </p:nvCxnSpPr>
        <p:spPr bwMode="auto">
          <a:xfrm rot="16200000" flipH="1">
            <a:off x="5259442" y="2854269"/>
            <a:ext cx="952500" cy="2178161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8" idx="2"/>
            <a:endCxn id="5" idx="0"/>
          </p:cNvCxnSpPr>
          <p:nvPr/>
        </p:nvCxnSpPr>
        <p:spPr bwMode="auto">
          <a:xfrm rot="5400000">
            <a:off x="4170362" y="3943350"/>
            <a:ext cx="952500" cy="12700"/>
          </a:xfrm>
          <a:prstGeom prst="bentConnector3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535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828675"/>
          </a:xfrm>
        </p:spPr>
        <p:txBody>
          <a:bodyPr/>
          <a:lstStyle/>
          <a:p>
            <a:r>
              <a:rPr lang="en-US" dirty="0"/>
              <a:t>A dimension which is stored in a fact table and has no association with any dimension table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12611"/>
              </p:ext>
            </p:extLst>
          </p:nvPr>
        </p:nvGraphicFramePr>
        <p:xfrm>
          <a:off x="912812" y="2286000"/>
          <a:ext cx="815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Invoice_nbr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1112223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1225544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1234533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6671" y="4038600"/>
            <a:ext cx="8763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Above table is a fact table that has quantity and amount as measures</a:t>
            </a:r>
          </a:p>
          <a:p>
            <a:r>
              <a:rPr lang="en-US" kern="0" dirty="0"/>
              <a:t>Product_id comes from Product dimension table. Invoice number is a standalone number. It has no other attributes associated with it</a:t>
            </a:r>
          </a:p>
          <a:p>
            <a:r>
              <a:rPr lang="en-US" kern="0" dirty="0"/>
              <a:t>But sometimes if we would want to know the quantity of products and amount spent per invoice, we need to add invoice to fact table</a:t>
            </a:r>
          </a:p>
        </p:txBody>
      </p:sp>
    </p:spTree>
    <p:extLst>
      <p:ext uri="{BB962C8B-B14F-4D97-AF65-F5344CB8AC3E}">
        <p14:creationId xmlns:p14="http://schemas.microsoft.com/office/powerpoint/2010/main" val="347677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523875"/>
          </a:xfrm>
        </p:spPr>
        <p:txBody>
          <a:bodyPr/>
          <a:lstStyle/>
          <a:p>
            <a:r>
              <a:rPr lang="en-US" dirty="0"/>
              <a:t>Consider web page visits, there are multiple flags that are set when a transaction tales place like single page visits and multiple page visits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25384"/>
              </p:ext>
            </p:extLst>
          </p:nvPr>
        </p:nvGraphicFramePr>
        <p:xfrm>
          <a:off x="457203" y="2057400"/>
          <a:ext cx="898524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Browser_id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Visit_cnt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Clicks_cnt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Page_flag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Support_flag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88400"/>
              </p:ext>
            </p:extLst>
          </p:nvPr>
        </p:nvGraphicFramePr>
        <p:xfrm>
          <a:off x="5637212" y="3794760"/>
          <a:ext cx="4038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Page_flag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Support_flag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187" y="3533150"/>
            <a:ext cx="1566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Junk Dimension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75408"/>
              </p:ext>
            </p:extLst>
          </p:nvPr>
        </p:nvGraphicFramePr>
        <p:xfrm>
          <a:off x="1936746" y="5334000"/>
          <a:ext cx="731044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Browser_id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Visit_cnt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Clicks_cnt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Junk_id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980796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763542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7423" y="3657600"/>
            <a:ext cx="492657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Accommodating them in a fact table will make the no of fields in a fact table huge and results in performance</a:t>
            </a:r>
          </a:p>
          <a:p>
            <a:r>
              <a:rPr lang="en-US" sz="1400" kern="0" dirty="0"/>
              <a:t>These flags don’t integrate with the common dimension like Date, OS, Browser,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392" y="5042951"/>
            <a:ext cx="1277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 change</a:t>
            </a:r>
          </a:p>
        </p:txBody>
      </p:sp>
    </p:spTree>
    <p:extLst>
      <p:ext uri="{BB962C8B-B14F-4D97-AF65-F5344CB8AC3E}">
        <p14:creationId xmlns:p14="http://schemas.microsoft.com/office/powerpoint/2010/main" val="115326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Playing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8763000" cy="1514475"/>
          </a:xfrm>
        </p:spPr>
        <p:txBody>
          <a:bodyPr/>
          <a:lstStyle/>
          <a:p>
            <a:r>
              <a:rPr lang="en-US" dirty="0"/>
              <a:t>A dimension table that has multiple valid relationships with a fact table</a:t>
            </a:r>
          </a:p>
          <a:p>
            <a:r>
              <a:rPr lang="en-US" dirty="0"/>
              <a:t>Example: Date dimension can be used to fetch order placed date, order shipment date, order closure date</a:t>
            </a:r>
          </a:p>
          <a:p>
            <a:r>
              <a:rPr lang="en-US" dirty="0"/>
              <a:t>As can be seen below, there are multiple keys in the fact table pointing to the same dimension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44435" y="3495234"/>
            <a:ext cx="1981200" cy="457200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key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03812" y="3209484"/>
            <a:ext cx="1981200" cy="148590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Order placed key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Shipment date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Closure data</a:t>
            </a:r>
          </a:p>
        </p:txBody>
      </p:sp>
      <p:cxnSp>
        <p:nvCxnSpPr>
          <p:cNvPr id="7" name="Elbow Connector 6"/>
          <p:cNvCxnSpPr>
            <a:stCxn id="4" idx="3"/>
          </p:cNvCxnSpPr>
          <p:nvPr/>
        </p:nvCxnSpPr>
        <p:spPr bwMode="auto">
          <a:xfrm flipV="1">
            <a:off x="3525635" y="3428559"/>
            <a:ext cx="1578177" cy="295275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 bwMode="auto">
          <a:xfrm>
            <a:off x="3525635" y="3723834"/>
            <a:ext cx="1578177" cy="228600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>
            <a:stCxn id="4" idx="3"/>
          </p:cNvCxnSpPr>
          <p:nvPr/>
        </p:nvCxnSpPr>
        <p:spPr bwMode="auto">
          <a:xfrm>
            <a:off x="3525635" y="3723834"/>
            <a:ext cx="1578177" cy="695325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760007" y="3233624"/>
            <a:ext cx="12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Dimension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46113" y="4991101"/>
            <a:ext cx="8763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Hence we need not create three dimensions tables to link to the three columns in the fact table</a:t>
            </a:r>
          </a:p>
          <a:p>
            <a:r>
              <a:rPr lang="en-US" kern="0" dirty="0"/>
              <a:t>It saves time and memory space</a:t>
            </a:r>
          </a:p>
        </p:txBody>
      </p:sp>
    </p:spTree>
    <p:extLst>
      <p:ext uri="{BB962C8B-B14F-4D97-AF65-F5344CB8AC3E}">
        <p14:creationId xmlns:p14="http://schemas.microsoft.com/office/powerpoint/2010/main" val="109155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Facts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 bwMode="auto">
          <a:xfrm>
            <a:off x="4949825" y="1219200"/>
            <a:ext cx="0" cy="525780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8012" y="3581400"/>
            <a:ext cx="8834438" cy="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" y="1332011"/>
            <a:ext cx="889987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Additive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0037" y="1332011"/>
            <a:ext cx="129715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Non-Additive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012" y="5943843"/>
            <a:ext cx="1378904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Semi-Additive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2076" y="5943601"/>
            <a:ext cx="1266693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Factless fact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1481" y="1765578"/>
            <a:ext cx="383513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of products sold on Day 1            =  500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No of products sold on Day 2            =  350</a:t>
            </a:r>
          </a:p>
          <a:p>
            <a:r>
              <a:rPr lang="en-US" sz="1400" dirty="0"/>
              <a:t>-----------------------------------------------------------</a:t>
            </a:r>
          </a:p>
          <a:p>
            <a:r>
              <a:rPr lang="en-US" sz="1400" dirty="0"/>
              <a:t>Total no of products sold                   =   850</a:t>
            </a:r>
          </a:p>
        </p:txBody>
      </p:sp>
      <p:sp>
        <p:nvSpPr>
          <p:cNvPr id="4" name="Plus 3"/>
          <p:cNvSpPr/>
          <p:nvPr/>
        </p:nvSpPr>
        <p:spPr bwMode="auto">
          <a:xfrm>
            <a:off x="2208212" y="2057400"/>
            <a:ext cx="457200" cy="381000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0423" y="1750533"/>
            <a:ext cx="427121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Profit margin on Day 1            =  50%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Profit margin on Day 2            =  35%</a:t>
            </a:r>
          </a:p>
          <a:p>
            <a:r>
              <a:rPr lang="en-US" sz="1400" dirty="0"/>
              <a:t>-----------------------------------------------------------------</a:t>
            </a:r>
          </a:p>
          <a:p>
            <a:r>
              <a:rPr lang="en-US" sz="1400" dirty="0"/>
              <a:t>Total profit margin for two days  =      85%</a:t>
            </a:r>
          </a:p>
        </p:txBody>
      </p:sp>
      <p:sp>
        <p:nvSpPr>
          <p:cNvPr id="12" name="Plus 11"/>
          <p:cNvSpPr/>
          <p:nvPr/>
        </p:nvSpPr>
        <p:spPr bwMode="auto">
          <a:xfrm>
            <a:off x="6435724" y="2046070"/>
            <a:ext cx="457200" cy="381000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4710" y="4505980"/>
            <a:ext cx="3042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dimension ID's are present, no measurable attribute i.e. No fact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648" y="3778716"/>
            <a:ext cx="18005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Balance of Account A on Day 1 = 5000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Balance of Account B on Day 1 = 3000</a:t>
            </a:r>
          </a:p>
          <a:p>
            <a:r>
              <a:rPr lang="en-US" sz="1200" dirty="0"/>
              <a:t>-------------------------------</a:t>
            </a:r>
          </a:p>
          <a:p>
            <a:r>
              <a:rPr lang="en-US" sz="1200" dirty="0"/>
              <a:t>Tot balance in two acct on Day 1 = 8000</a:t>
            </a:r>
          </a:p>
        </p:txBody>
      </p:sp>
      <p:sp>
        <p:nvSpPr>
          <p:cNvPr id="17" name="Plus 16"/>
          <p:cNvSpPr/>
          <p:nvPr/>
        </p:nvSpPr>
        <p:spPr bwMode="auto">
          <a:xfrm>
            <a:off x="1118587" y="4194221"/>
            <a:ext cx="457200" cy="381000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5412" y="3778716"/>
            <a:ext cx="18005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Balance of Account A on Day 1 = 2000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Balance of Account A on Day 2 = 5000</a:t>
            </a:r>
          </a:p>
          <a:p>
            <a:r>
              <a:rPr lang="en-US" sz="1200" dirty="0"/>
              <a:t>-------------------------------</a:t>
            </a:r>
          </a:p>
          <a:p>
            <a:r>
              <a:rPr lang="en-US" sz="1200" dirty="0"/>
              <a:t>Tot balance in acct A in two Days = 7000</a:t>
            </a:r>
          </a:p>
        </p:txBody>
      </p:sp>
      <p:sp>
        <p:nvSpPr>
          <p:cNvPr id="19" name="Plus 18"/>
          <p:cNvSpPr/>
          <p:nvPr/>
        </p:nvSpPr>
        <p:spPr bwMode="auto">
          <a:xfrm>
            <a:off x="3337102" y="4194221"/>
            <a:ext cx="457200" cy="381000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" y="2918083"/>
            <a:ext cx="402336" cy="383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79" y="2888986"/>
            <a:ext cx="398285" cy="3982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" y="5110754"/>
            <a:ext cx="402336" cy="3830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20" y="5127264"/>
            <a:ext cx="398285" cy="3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large technology firms have their ETL tools on the market with a small smattering of open source tools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8378"/>
              </p:ext>
            </p:extLst>
          </p:nvPr>
        </p:nvGraphicFramePr>
        <p:xfrm>
          <a:off x="405871" y="1333503"/>
          <a:ext cx="9119128" cy="511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1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ETL Tool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ETL 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ETL Tool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ETL 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Ab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Ab</a:t>
                      </a:r>
                      <a:r>
                        <a:rPr lang="en-US" sz="1200" b="0" baseline="0" dirty="0"/>
                        <a:t> Initio Corporation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Oracle Data Integrator (ODI)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Power Center Informatica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Informatica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Manager/Decision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IBM (Cognos)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Data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Clover ETL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Javlin*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SAP Business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Oracle Warehouse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Astera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SAS Data Integration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SAS Institute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DB2 Infosphere Warehouse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Elixir Repertoire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Pentaho 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Pentaho*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Migrator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Information Builders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Adeptia Integration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Adeptia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Talend Studio for 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Talend*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DMExpress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Syncsort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Dataflow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Pitney Bowes Business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Expressor 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QlikTech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Pervasive Data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Pervasive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Open text Integration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3924" y="6409018"/>
            <a:ext cx="1841500" cy="26161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b="1" dirty="0"/>
              <a:t>* open source ETL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63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ETL Tools List</a:t>
            </a:r>
          </a:p>
        </p:txBody>
      </p:sp>
    </p:spTree>
    <p:extLst>
      <p:ext uri="{BB962C8B-B14F-4D97-AF65-F5344CB8AC3E}">
        <p14:creationId xmlns:p14="http://schemas.microsoft.com/office/powerpoint/2010/main" val="238603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large technology firms have their BI tools on the market with a small smattering of open source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61999"/>
              </p:ext>
            </p:extLst>
          </p:nvPr>
        </p:nvGraphicFramePr>
        <p:xfrm>
          <a:off x="646113" y="1381125"/>
          <a:ext cx="8763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 Tool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 Tool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Vendor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Cognos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Jasper*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Jasper Soft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Business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Oracle Enterprise BI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Oracle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Hyperion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Webfocus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Information Builder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Microsoft BI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Microsoft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SAS Enterprise BI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SAP NetWeaver</a:t>
                      </a:r>
                      <a:r>
                        <a:rPr lang="en-US" sz="1200" baseline="0" dirty="0"/>
                        <a:t> BI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QlikView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Qlik</a:t>
                      </a:r>
                      <a:r>
                        <a:rPr lang="en-US" sz="1200" baseline="0" dirty="0"/>
                        <a:t> T</a:t>
                      </a:r>
                      <a:r>
                        <a:rPr lang="en-US" sz="1200" dirty="0"/>
                        <a:t>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Style intelligence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InetSoft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Spotfire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Tibco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Pentaho BI*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Pentaho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7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75336"/>
              </p:ext>
            </p:extLst>
          </p:nvPr>
        </p:nvGraphicFramePr>
        <p:xfrm>
          <a:off x="457200" y="1371600"/>
          <a:ext cx="9066213" cy="504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Online Transaction</a:t>
                      </a:r>
                      <a:r>
                        <a:rPr lang="en-US" sz="1400" baseline="0" dirty="0"/>
                        <a:t> Processing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Online Analytical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Source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data; OLTPs are the original source of the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Consolidation data; OLAP data comes from the various OLTP Databases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Purpose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control and run fundamental business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help with planning, problem solving and decision support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What the</a:t>
                      </a:r>
                      <a:r>
                        <a:rPr lang="en-US" sz="1200" baseline="0" dirty="0"/>
                        <a:t> data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Reveals a snapshot of ongoing business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Multi-dimensional views of various kinds of business    activities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Inserts</a:t>
                      </a:r>
                      <a:r>
                        <a:rPr lang="en-US" sz="1200" baseline="0" dirty="0"/>
                        <a:t> and Updates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and fast inserts and updates initiated by end users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Periodic long-running batch jobs refresh the data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standardized and simple queries Returning relatively few records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complex queries involving aggregations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Processing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very fast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Depends on the amount of data involved; query speed can be improved by creating indexes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Space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relatively small if historical data is archived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due to the existence of aggregation structures and history data; requires more indexes than OLTP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sng" dirty="0"/>
                        <a:t>Database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normalized with many tables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de-normalized with fewer tables; use of star and/or snowflake schemas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Backup and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religiously; operational data is critical to run the business, data loss is likely to entail significant monetary loss and legal liability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regular backups, some environments may consider simply reloading the OLTP data as a recovery method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44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SiteCat Entity Relationship(ER)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5" y="1447800"/>
            <a:ext cx="9039225" cy="4876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42765"/>
              </p:ext>
            </p:extLst>
          </p:nvPr>
        </p:nvGraphicFramePr>
        <p:xfrm>
          <a:off x="8151812" y="57816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3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1812" y="57816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199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SiteCat System Architecture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295400"/>
            <a:ext cx="9144000" cy="502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114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0600"/>
            <a:ext cx="984091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52819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SiteCat ETL work flow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1295400"/>
            <a:ext cx="9296400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62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Enterprise client &amp; server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350137"/>
            <a:ext cx="4568032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57200" y="1524000"/>
            <a:ext cx="4418012" cy="2362200"/>
          </a:xfrm>
          <a:prstGeom prst="rect">
            <a:avLst/>
          </a:prstGeom>
          <a:solidFill>
            <a:srgbClr val="66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4191000"/>
            <a:ext cx="4418012" cy="1752600"/>
          </a:xfrm>
          <a:prstGeom prst="rect">
            <a:avLst/>
          </a:prstGeom>
          <a:solidFill>
            <a:srgbClr val="66666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1000" y="1301233"/>
            <a:ext cx="1527048" cy="304800"/>
          </a:xfrm>
          <a:prstGeom prst="roundRect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1000" y="3993822"/>
            <a:ext cx="1522412" cy="353857"/>
          </a:xfrm>
          <a:prstGeom prst="roundRect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299" y="1627211"/>
            <a:ext cx="4422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Managing data is independent from the physical storage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Migration to new graphical environments is faster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It is possible to make changes on the presentation level without affecting the other two (business or data access layer)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As each tier is independent it is possible to use different sets of developers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Since the client doesn’t have direct access to the database business logic is more secure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When one tier fails there is no data loss, because you are always secure by accessing the other tier.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80392"/>
            <a:ext cx="4422913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It is more complex structure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More difficult to set up and maintain it as well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The physical separation of the tiers may affect the performance between the three</a:t>
            </a:r>
          </a:p>
          <a:p>
            <a:pPr marL="171450" indent="-171450" algn="l">
              <a:buClr>
                <a:schemeClr val="bg1"/>
              </a:buClr>
              <a:buFont typeface="Webdings" panose="05030102010509060703" pitchFamily="18" charset="2"/>
              <a:buChar char="4"/>
            </a:pPr>
            <a:r>
              <a:rPr lang="en-US" sz="1200" dirty="0">
                <a:solidFill>
                  <a:schemeClr val="bg1"/>
                </a:solidFill>
              </a:rPr>
              <a:t>It is more difficult to built a 3-tier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955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vendors using 3-tier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1" y="1822878"/>
            <a:ext cx="1493274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8" y="3023028"/>
            <a:ext cx="16383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91" y="1809999"/>
            <a:ext cx="2314575" cy="490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66" y="2665840"/>
            <a:ext cx="2519366" cy="3571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91" y="2888518"/>
            <a:ext cx="1333500" cy="688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82" y="3576638"/>
            <a:ext cx="1885950" cy="419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5" y="4113831"/>
            <a:ext cx="213360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41" y="4319588"/>
            <a:ext cx="2133600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668367"/>
            <a:ext cx="2146166" cy="5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MapReduce solutions are being deployed in enterprises together with data warehouses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98525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6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DWH: When to use which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6" y="1522927"/>
            <a:ext cx="8639176" cy="4619625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58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Normalization is a technique of organizing the data in the database</a:t>
            </a:r>
          </a:p>
          <a:p>
            <a:r>
              <a:rPr lang="en-US" dirty="0"/>
              <a:t>It is a systematic approach of decomposing tables to eliminate data redundancy, ensuring data  dependencies make sense and undesirable characteristics like Insertion, Update and Delete anomalies</a:t>
            </a:r>
          </a:p>
          <a:p>
            <a:r>
              <a:rPr lang="en-US" dirty="0"/>
              <a:t>It is a multi-step process that puts data into tabular form by removing duplicated data from the relation tables</a:t>
            </a:r>
          </a:p>
          <a:p>
            <a:r>
              <a:rPr lang="en-US" dirty="0"/>
              <a:t>Without normalization, it becomes difficult to handle and update the database</a:t>
            </a:r>
          </a:p>
          <a:p>
            <a:r>
              <a:rPr lang="en-US" dirty="0"/>
              <a:t>Normalization rule are divided into;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/>
              <a:t>Third normal form</a:t>
            </a:r>
          </a:p>
          <a:p>
            <a:pPr lvl="1"/>
            <a:r>
              <a:rPr lang="en-US" dirty="0"/>
              <a:t>Fourth Normal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88" y="3886200"/>
            <a:ext cx="4343400" cy="27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update and delete anomalies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007080"/>
              </p:ext>
            </p:extLst>
          </p:nvPr>
        </p:nvGraphicFramePr>
        <p:xfrm>
          <a:off x="588964" y="1447800"/>
          <a:ext cx="86582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Emp_address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Emp_dept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Chennai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0886" y="4643070"/>
            <a:ext cx="2651760" cy="12942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71450" indent="-1714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dirty="0"/>
              <a:t>Suppose a new employee joins the company, who is under training and currently not assigned to any department</a:t>
            </a:r>
          </a:p>
          <a:p>
            <a:pPr marL="171450" indent="-1714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dirty="0"/>
              <a:t>We would not be able to insert the data into the table if emp_dept field doesn’t allow nulls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9540" y="4643070"/>
            <a:ext cx="2651760" cy="13111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If the above table, two rows are presented for employee Rick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If we want to update the address for Rick, we have to update two rows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dirty="0"/>
              <a:t>Else data will be inconsistent and Rick will have two different addresses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8194" y="4643237"/>
            <a:ext cx="2647839" cy="112492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Webdings" pitchFamily="18" charset="2"/>
              <a:buChar char="4"/>
            </a:pPr>
            <a:r>
              <a:rPr lang="en-US" dirty="0"/>
              <a:t>Suppose if department Sales closes and we have to delete the department entry</a:t>
            </a:r>
          </a:p>
          <a:p>
            <a:pPr marL="171450" indent="-171450" algn="l">
              <a:buFont typeface="Webdings" pitchFamily="18" charset="2"/>
              <a:buChar char="4"/>
            </a:pPr>
            <a:r>
              <a:rPr lang="en-US" dirty="0"/>
              <a:t>What will happen to employee information, how are working in that department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0244" y="427373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Insert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1954" y="4271453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Update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3532" y="42414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719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269" y="1295400"/>
            <a:ext cx="584397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sz="1200" dirty="0"/>
              <a:t>Each</a:t>
            </a:r>
            <a:r>
              <a:rPr lang="en-US" sz="1200" b="1" dirty="0"/>
              <a:t> </a:t>
            </a:r>
            <a:r>
              <a:rPr lang="en-US" sz="1200" dirty="0"/>
              <a:t>cell to be single valued</a:t>
            </a:r>
          </a:p>
          <a:p>
            <a:pPr marL="285750" indent="-2857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sz="1200" dirty="0"/>
              <a:t>Entries in columns are same type</a:t>
            </a:r>
          </a:p>
          <a:p>
            <a:pPr marL="285750" indent="-2857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sz="1200" dirty="0"/>
              <a:t>Rows uniquely identified – Add unique ID or Add more columns to make unique</a:t>
            </a:r>
          </a:p>
          <a:p>
            <a:pPr marL="285750" indent="-2857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endParaRPr lang="en-US" sz="1200" dirty="0"/>
          </a:p>
          <a:p>
            <a:pPr marL="285750" indent="-285750">
              <a:buClr>
                <a:schemeClr val="tx1"/>
              </a:buClr>
              <a:buFont typeface="Webdings" panose="05030102010509060703" pitchFamily="18" charset="2"/>
              <a:buChar char="4"/>
            </a:pPr>
            <a:endParaRPr lang="en-US" sz="1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10207"/>
              </p:ext>
            </p:extLst>
          </p:nvPr>
        </p:nvGraphicFramePr>
        <p:xfrm>
          <a:off x="370268" y="2133600"/>
          <a:ext cx="930554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9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Supplier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Supplier phone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One, PS vita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Wholesale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Toll-free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13154"/>
              </p:ext>
            </p:extLst>
          </p:nvPr>
        </p:nvGraphicFramePr>
        <p:xfrm>
          <a:off x="615057" y="4191000"/>
          <a:ext cx="88483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Address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000-111-1234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874-432-1234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000-111-1234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057" y="39293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4016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552" y="1403796"/>
            <a:ext cx="854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tx1"/>
              </a:buClr>
              <a:buFont typeface="Webdings" panose="05030102010509060703" pitchFamily="18" charset="2"/>
              <a:buChar char="4"/>
            </a:pPr>
            <a:r>
              <a:rPr lang="en-US" sz="1400" dirty="0"/>
              <a:t>It is in 1NF and </a:t>
            </a:r>
            <a:r>
              <a:rPr lang="en-US" sz="1400" dirty="0">
                <a:solidFill>
                  <a:srgbClr val="777777"/>
                </a:solidFill>
                <a:latin typeface="Droid Sans"/>
              </a:rPr>
              <a:t>no partial dependency exists between non-key attributes and key attributes</a:t>
            </a:r>
            <a:r>
              <a:rPr lang="en-US" sz="1400" dirty="0"/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77249"/>
              </p:ext>
            </p:extLst>
          </p:nvPr>
        </p:nvGraphicFramePr>
        <p:xfrm>
          <a:off x="351552" y="1828800"/>
          <a:ext cx="88483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Address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250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250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9613"/>
              </p:ext>
            </p:extLst>
          </p:nvPr>
        </p:nvGraphicFramePr>
        <p:xfrm>
          <a:off x="351552" y="4114800"/>
          <a:ext cx="45811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15110"/>
              </p:ext>
            </p:extLst>
          </p:nvPr>
        </p:nvGraphicFramePr>
        <p:xfrm>
          <a:off x="5165634" y="4137481"/>
          <a:ext cx="426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22377"/>
              </p:ext>
            </p:extLst>
          </p:nvPr>
        </p:nvGraphicFramePr>
        <p:xfrm>
          <a:off x="6018212" y="60045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6246812" y="5410200"/>
            <a:ext cx="990600" cy="495479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Elbow Connector 23"/>
          <p:cNvCxnSpPr>
            <a:endCxn id="14" idx="1"/>
          </p:cNvCxnSpPr>
          <p:nvPr/>
        </p:nvCxnSpPr>
        <p:spPr bwMode="auto">
          <a:xfrm>
            <a:off x="836612" y="6004560"/>
            <a:ext cx="5181600" cy="185420"/>
          </a:xfrm>
          <a:prstGeom prst="bentConnector3">
            <a:avLst>
              <a:gd name="adj1" fmla="val -207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443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099" y="1295400"/>
            <a:ext cx="8103244" cy="493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ebdings" panose="05030102010509060703" pitchFamily="18" charset="2"/>
              <a:buChar char="4"/>
            </a:pPr>
            <a:r>
              <a:rPr lang="en-US" sz="1400" dirty="0"/>
              <a:t>It is in 2NF and All columns can be determined only by the key in the table and no other columns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79040"/>
              </p:ext>
            </p:extLst>
          </p:nvPr>
        </p:nvGraphicFramePr>
        <p:xfrm>
          <a:off x="361168" y="2284860"/>
          <a:ext cx="45811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95819"/>
              </p:ext>
            </p:extLst>
          </p:nvPr>
        </p:nvGraphicFramePr>
        <p:xfrm>
          <a:off x="5175250" y="2307541"/>
          <a:ext cx="426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69287"/>
              </p:ext>
            </p:extLst>
          </p:nvPr>
        </p:nvGraphicFramePr>
        <p:xfrm>
          <a:off x="6027828" y="417462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6256428" y="3679141"/>
            <a:ext cx="990600" cy="495479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Elbow Connector 9"/>
          <p:cNvCxnSpPr>
            <a:endCxn id="8" idx="1"/>
          </p:cNvCxnSpPr>
          <p:nvPr/>
        </p:nvCxnSpPr>
        <p:spPr bwMode="auto">
          <a:xfrm>
            <a:off x="846228" y="4174620"/>
            <a:ext cx="5181600" cy="185420"/>
          </a:xfrm>
          <a:prstGeom prst="bentConnector3">
            <a:avLst>
              <a:gd name="adj1" fmla="val -207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10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55014"/>
              </p:ext>
            </p:extLst>
          </p:nvPr>
        </p:nvGraphicFramePr>
        <p:xfrm>
          <a:off x="338115" y="1410962"/>
          <a:ext cx="458114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Newsletter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Roger 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New Jersey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Xbox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Alan</a:t>
                      </a:r>
                      <a:r>
                        <a:rPr lang="en-US" sz="1100" baseline="0" dirty="0"/>
                        <a:t> Smith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PlayStation News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95820"/>
              </p:ext>
            </p:extLst>
          </p:nvPr>
        </p:nvGraphicFramePr>
        <p:xfrm>
          <a:off x="5561012" y="1433643"/>
          <a:ext cx="2819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Xbox One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 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PlayStation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52309"/>
              </p:ext>
            </p:extLst>
          </p:nvPr>
        </p:nvGraphicFramePr>
        <p:xfrm>
          <a:off x="4722812" y="351563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Cust_ID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018212" y="2805243"/>
            <a:ext cx="215163" cy="710387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Elbow Connector 7"/>
          <p:cNvCxnSpPr>
            <a:endCxn id="6" idx="1"/>
          </p:cNvCxnSpPr>
          <p:nvPr/>
        </p:nvCxnSpPr>
        <p:spPr bwMode="auto">
          <a:xfrm>
            <a:off x="836612" y="3300722"/>
            <a:ext cx="3886200" cy="400328"/>
          </a:xfrm>
          <a:prstGeom prst="bentConnector3">
            <a:avLst>
              <a:gd name="adj1" fmla="val -373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67562"/>
              </p:ext>
            </p:extLst>
          </p:nvPr>
        </p:nvGraphicFramePr>
        <p:xfrm>
          <a:off x="6021990" y="4267200"/>
          <a:ext cx="243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Supplier 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Microsoft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123-321-0001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Sony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321-432-1234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flipH="1">
            <a:off x="6704013" y="2805243"/>
            <a:ext cx="457199" cy="1461957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24593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2496</TotalTime>
  <Pages>8</Pages>
  <Words>2731</Words>
  <Application>Microsoft Office PowerPoint</Application>
  <PresentationFormat>Custom</PresentationFormat>
  <Paragraphs>911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Unicode MS</vt:lpstr>
      <vt:lpstr>Droid Sans</vt:lpstr>
      <vt:lpstr>Tahoma</vt:lpstr>
      <vt:lpstr>Times New Roman</vt:lpstr>
      <vt:lpstr>Webdings</vt:lpstr>
      <vt:lpstr>Wingdings</vt:lpstr>
      <vt:lpstr>blank</vt:lpstr>
      <vt:lpstr>Worksheet</vt:lpstr>
      <vt:lpstr>Data warehouse 101</vt:lpstr>
      <vt:lpstr>Journey of data in an organization</vt:lpstr>
      <vt:lpstr>OLTP vs OLAP</vt:lpstr>
      <vt:lpstr>Normalization of Database</vt:lpstr>
      <vt:lpstr>Insert, update and delete anomalies</vt:lpstr>
      <vt:lpstr>First Normal Form (1NF)</vt:lpstr>
      <vt:lpstr>Second Normal Form (2NF)</vt:lpstr>
      <vt:lpstr>Third Normal Form (3NF)</vt:lpstr>
      <vt:lpstr>Cont.</vt:lpstr>
      <vt:lpstr>Fourth Normal Form (4NF)</vt:lpstr>
      <vt:lpstr>Cont.</vt:lpstr>
      <vt:lpstr>What is Business Intelligence?</vt:lpstr>
      <vt:lpstr>DWBI Architecture</vt:lpstr>
      <vt:lpstr>What is Data Warehouse and DataMart</vt:lpstr>
      <vt:lpstr>Difference between Data mart vs Data warehouse and Inmon’s vs Kimball’s approaches</vt:lpstr>
      <vt:lpstr>Data Modelling Techniques</vt:lpstr>
      <vt:lpstr>Types of Dimensions</vt:lpstr>
      <vt:lpstr>Slowing Changing Dimension (SCD)</vt:lpstr>
      <vt:lpstr>SCT Type 1 – Overwrite the old value</vt:lpstr>
      <vt:lpstr>SCT Type 2 – Add a new row</vt:lpstr>
      <vt:lpstr>SCT Type 2 – Add a new row (Challenges)</vt:lpstr>
      <vt:lpstr>SCD Type 3 – Add a new column</vt:lpstr>
      <vt:lpstr>Conformed Dimension</vt:lpstr>
      <vt:lpstr>Degenerate Dimension</vt:lpstr>
      <vt:lpstr>Junk Dimension</vt:lpstr>
      <vt:lpstr>Role Playing Dimension</vt:lpstr>
      <vt:lpstr>Types of Facts</vt:lpstr>
      <vt:lpstr>Most large technology firms have their ETL tools on the market with a small smattering of open source tools</vt:lpstr>
      <vt:lpstr>Most large technology firms have their BI tools on the market with a small smattering of open source tools</vt:lpstr>
      <vt:lpstr>SiteCat Entity Relationship(ER) Diagram</vt:lpstr>
      <vt:lpstr>SiteCat System Architecture</vt:lpstr>
      <vt:lpstr>Logical Data Model</vt:lpstr>
      <vt:lpstr>SiteCat ETL work flow diagram</vt:lpstr>
      <vt:lpstr>Common Enterprise client &amp; server Architecture</vt:lpstr>
      <vt:lpstr>Database vendors using 3-tier Architecture</vt:lpstr>
      <vt:lpstr>Hadoop and MapReduce solutions are being deployed in enterprises together with data warehouses</vt:lpstr>
      <vt:lpstr>Hadoop and DWH: When to use which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learning hour</dc:title>
  <dc:creator>Srinivas Rakonda</dc:creator>
  <cp:lastModifiedBy>Mohit Dhamecha</cp:lastModifiedBy>
  <cp:revision>211</cp:revision>
  <cp:lastPrinted>2001-09-28T15:01:44Z</cp:lastPrinted>
  <dcterms:created xsi:type="dcterms:W3CDTF">2016-06-14T04:36:01Z</dcterms:created>
  <dcterms:modified xsi:type="dcterms:W3CDTF">2018-09-11T11:35:52Z</dcterms:modified>
</cp:coreProperties>
</file>