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17"/>
  </p:notesMasterIdLst>
  <p:handoutMasterIdLst>
    <p:handoutMasterId r:id="rId18"/>
  </p:handoutMasterIdLst>
  <p:sldIdLst>
    <p:sldId id="256" r:id="rId2"/>
    <p:sldId id="274" r:id="rId3"/>
    <p:sldId id="257" r:id="rId4"/>
    <p:sldId id="280" r:id="rId5"/>
    <p:sldId id="271" r:id="rId6"/>
    <p:sldId id="273" r:id="rId7"/>
    <p:sldId id="259" r:id="rId8"/>
    <p:sldId id="275" r:id="rId9"/>
    <p:sldId id="258" r:id="rId10"/>
    <p:sldId id="269" r:id="rId11"/>
    <p:sldId id="264" r:id="rId12"/>
    <p:sldId id="276" r:id="rId13"/>
    <p:sldId id="277" r:id="rId14"/>
    <p:sldId id="278" r:id="rId15"/>
    <p:sldId id="279" r:id="rId16"/>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36" userDrawn="1">
          <p15:clr>
            <a:srgbClr val="A4A3A4"/>
          </p15:clr>
        </p15:guide>
        <p15:guide id="2" pos="314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BCB"/>
    <a:srgbClr val="006666"/>
    <a:srgbClr val="016666"/>
    <a:srgbClr val="0B1F65"/>
    <a:srgbClr val="360157"/>
    <a:srgbClr val="7ECCBD"/>
    <a:srgbClr val="E7C707"/>
    <a:srgbClr val="FF6600"/>
    <a:srgbClr val="DE5A00"/>
    <a:srgbClr val="8E2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810" autoAdjust="0"/>
  </p:normalViewPr>
  <p:slideViewPr>
    <p:cSldViewPr snapToGrid="0">
      <p:cViewPr varScale="1">
        <p:scale>
          <a:sx n="64" d="100"/>
          <a:sy n="64" d="100"/>
        </p:scale>
        <p:origin x="1140" y="56"/>
      </p:cViewPr>
      <p:guideLst>
        <p:guide orient="horz" pos="2136"/>
        <p:guide pos="314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a:p>
        </p:txBody>
      </p:sp>
    </p:spTree>
    <p:extLst>
      <p:ext uri="{BB962C8B-B14F-4D97-AF65-F5344CB8AC3E}">
        <p14:creationId xmlns:p14="http://schemas.microsoft.com/office/powerpoint/2010/main" val="397783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223"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224"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0" cy="13716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942167"/>
            <a:ext cx="5905500" cy="13716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601634"/>
            <a:ext cx="5905500" cy="13716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49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0" cy="109728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7" name="Text Placeholder 14"/>
          <p:cNvSpPr>
            <a:spLocks noGrp="1"/>
          </p:cNvSpPr>
          <p:nvPr>
            <p:ph type="body" sz="quarter" idx="15" hasCustomPrompt="1"/>
          </p:nvPr>
        </p:nvSpPr>
        <p:spPr>
          <a:xfrm>
            <a:off x="3225800" y="2617893"/>
            <a:ext cx="5905500" cy="109728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9" name="Text Placeholder 14"/>
          <p:cNvSpPr>
            <a:spLocks noGrp="1"/>
          </p:cNvSpPr>
          <p:nvPr>
            <p:ph type="body" sz="quarter" idx="16" hasCustomPrompt="1"/>
          </p:nvPr>
        </p:nvSpPr>
        <p:spPr>
          <a:xfrm>
            <a:off x="3225800" y="3903134"/>
            <a:ext cx="5905500" cy="109728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1" name="Text Placeholder 14"/>
          <p:cNvSpPr>
            <a:spLocks noGrp="1"/>
          </p:cNvSpPr>
          <p:nvPr>
            <p:ph type="body" sz="quarter" idx="17" hasCustomPrompt="1"/>
          </p:nvPr>
        </p:nvSpPr>
        <p:spPr>
          <a:xfrm>
            <a:off x="3225800" y="5181600"/>
            <a:ext cx="5905500" cy="109728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51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4" name="Chevron 3"/>
          <p:cNvSpPr/>
          <p:nvPr userDrawn="1"/>
        </p:nvSpPr>
        <p:spPr bwMode="auto">
          <a:xfrm>
            <a:off x="2696633"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5" name="Chevron 4"/>
          <p:cNvSpPr/>
          <p:nvPr userDrawn="1"/>
        </p:nvSpPr>
        <p:spPr bwMode="auto">
          <a:xfrm>
            <a:off x="4936066"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043767" y="1524000"/>
            <a:ext cx="1549400" cy="800100"/>
          </a:xfrm>
        </p:spPr>
        <p:txBody>
          <a:bodyPr anchor="ctr"/>
          <a:lstStyle>
            <a:lvl1pPr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00100" y="1524000"/>
            <a:ext cx="1549400" cy="800100"/>
          </a:xfrm>
        </p:spPr>
        <p:txBody>
          <a:bodyPr anchor="ctr"/>
          <a:lstStyle>
            <a:lvl1pPr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531100" y="1524000"/>
            <a:ext cx="1549400" cy="800100"/>
          </a:xfrm>
        </p:spPr>
        <p:txBody>
          <a:bodyPr anchor="ctr"/>
          <a:lstStyle>
            <a:lvl1pPr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287434" y="1524000"/>
            <a:ext cx="1549400" cy="800100"/>
          </a:xfrm>
        </p:spPr>
        <p:txBody>
          <a:bodyPr anchor="ctr"/>
          <a:lstStyle>
            <a:lvl1pPr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54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22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25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0"/>
            <a:ext cx="1828800" cy="276999"/>
          </a:xfrm>
          <a:prstGeom prst="rect">
            <a:avLst/>
          </a:prstGeom>
          <a:noFill/>
        </p:spPr>
        <p:txBody>
          <a:bodyPr wrap="square" rtlCol="0">
            <a:spAutoFit/>
          </a:bodyPr>
          <a:lstStyle/>
          <a:p>
            <a:pPr algn="l"/>
            <a:r>
              <a:rPr lang="en-US" sz="1200" i="1" dirty="0"/>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27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30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32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34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44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rm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717800"/>
            <a:ext cx="2781300" cy="2933700"/>
          </a:xfrm>
        </p:spPr>
        <p:txBody>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65760">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65760">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468"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2" r:id="rId10"/>
    <p:sldLayoutId id="2147483770" r:id="rId11"/>
    <p:sldLayoutId id="2147483771" r:id="rId12"/>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tatskingdom.com/220VarF2.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www.statisticshowto.datasciencecentral.com/kruskal-wall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ba.ualr.edu/smartstat/topics/anova/example.pdf"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3.w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2" Type="http://schemas.openxmlformats.org/officeDocument/2006/relationships/hyperlink" Target="https://newonlinecourses.science.psu.edu/stat505/node/15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blog.minitab.com/blog/adventures-in-statistics-2/understanding-hypothesis-tests-significance-levels-alpha-and-p-values-in-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15.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ocscistatistics.com/tests/ztest/zscorecalculator.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ewonlinecourses.science.psu.edu/stat500/node/50/"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hyperlink" Target="http://onlinestatbook.com/2/calculators/chi_square_prob.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Everyday Statistics</a:t>
            </a:r>
          </a:p>
        </p:txBody>
      </p:sp>
      <p:sp>
        <p:nvSpPr>
          <p:cNvPr id="3" name="Text Placeholder 2"/>
          <p:cNvSpPr>
            <a:spLocks noGrp="1"/>
          </p:cNvSpPr>
          <p:nvPr>
            <p:ph type="body" sz="quarter" idx="11"/>
          </p:nvPr>
        </p:nvSpPr>
        <p:spPr/>
        <p:txBody>
          <a:bodyPr/>
          <a:lstStyle/>
          <a:p>
            <a:r>
              <a:rPr lang="en-US" dirty="0"/>
              <a:t>February 2019</a:t>
            </a:r>
          </a:p>
        </p:txBody>
      </p:sp>
      <p:sp>
        <p:nvSpPr>
          <p:cNvPr id="4" name="Text Placeholder 3"/>
          <p:cNvSpPr>
            <a:spLocks noGrp="1"/>
          </p:cNvSpPr>
          <p:nvPr>
            <p:ph type="body" sz="quarter" idx="12"/>
          </p:nvPr>
        </p:nvSpPr>
        <p:spPr/>
        <p:txBody>
          <a:bodyPr/>
          <a:lstStyle/>
          <a:p>
            <a:r>
              <a:rPr lang="en-US" dirty="0"/>
              <a:t>Common significance/hypotheses tests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(Contingency Tables)</a:t>
            </a:r>
          </a:p>
        </p:txBody>
      </p:sp>
      <p:sp>
        <p:nvSpPr>
          <p:cNvPr id="3" name="Content Placeholder 2"/>
          <p:cNvSpPr>
            <a:spLocks noGrp="1"/>
          </p:cNvSpPr>
          <p:nvPr>
            <p:ph idx="1"/>
          </p:nvPr>
        </p:nvSpPr>
        <p:spPr/>
        <p:txBody>
          <a:bodyPr/>
          <a:lstStyle/>
          <a:p>
            <a:r>
              <a:rPr lang="en-US" b="1" dirty="0"/>
              <a:t>Contingency tables</a:t>
            </a:r>
            <a:r>
              <a:rPr lang="en-US" dirty="0"/>
              <a:t>: relationship between categorical variables</a:t>
            </a:r>
          </a:p>
          <a:p>
            <a:pPr lvl="1"/>
            <a:r>
              <a:rPr lang="en-US" u="sng" dirty="0"/>
              <a:t>Example:</a:t>
            </a:r>
            <a:r>
              <a:rPr lang="en-US" dirty="0"/>
              <a:t> Out of a population of 100 people we need to see if littering behavior is affected by gender. There can be 4 cases that exist:</a:t>
            </a:r>
          </a:p>
          <a:p>
            <a:pPr lvl="2"/>
            <a:r>
              <a:rPr lang="en-US" dirty="0"/>
              <a:t>Male who litters</a:t>
            </a:r>
          </a:p>
          <a:p>
            <a:pPr lvl="2"/>
            <a:r>
              <a:rPr lang="en-US" dirty="0"/>
              <a:t>Male who do not litter</a:t>
            </a:r>
          </a:p>
          <a:p>
            <a:pPr lvl="2"/>
            <a:r>
              <a:rPr lang="en-US" dirty="0"/>
              <a:t>Female who litters</a:t>
            </a:r>
          </a:p>
          <a:p>
            <a:pPr lvl="2"/>
            <a:r>
              <a:rPr lang="en-US" dirty="0"/>
              <a:t>Female who do not litter</a:t>
            </a:r>
          </a:p>
        </p:txBody>
      </p:sp>
      <p:graphicFrame>
        <p:nvGraphicFramePr>
          <p:cNvPr id="4" name="Table 3"/>
          <p:cNvGraphicFramePr>
            <a:graphicFrameLocks noGrp="1"/>
          </p:cNvGraphicFramePr>
          <p:nvPr>
            <p:extLst/>
          </p:nvPr>
        </p:nvGraphicFramePr>
        <p:xfrm>
          <a:off x="847165" y="3455893"/>
          <a:ext cx="3227293" cy="1035424"/>
        </p:xfrm>
        <a:graphic>
          <a:graphicData uri="http://schemas.openxmlformats.org/drawingml/2006/table">
            <a:tbl>
              <a:tblPr firstRow="1" firstCol="1">
                <a:tableStyleId>{5C22544A-7EE6-4342-B048-85BDC9FD1C3A}</a:tableStyleId>
              </a:tblPr>
              <a:tblGrid>
                <a:gridCol w="811047">
                  <a:extLst>
                    <a:ext uri="{9D8B030D-6E8A-4147-A177-3AD203B41FA5}">
                      <a16:colId xmlns:a16="http://schemas.microsoft.com/office/drawing/2014/main" val="20000"/>
                    </a:ext>
                  </a:extLst>
                </a:gridCol>
                <a:gridCol w="1098294">
                  <a:extLst>
                    <a:ext uri="{9D8B030D-6E8A-4147-A177-3AD203B41FA5}">
                      <a16:colId xmlns:a16="http://schemas.microsoft.com/office/drawing/2014/main" val="20001"/>
                    </a:ext>
                  </a:extLst>
                </a:gridCol>
                <a:gridCol w="506905">
                  <a:extLst>
                    <a:ext uri="{9D8B030D-6E8A-4147-A177-3AD203B41FA5}">
                      <a16:colId xmlns:a16="http://schemas.microsoft.com/office/drawing/2014/main" val="20002"/>
                    </a:ext>
                  </a:extLst>
                </a:gridCol>
                <a:gridCol w="811047">
                  <a:extLst>
                    <a:ext uri="{9D8B030D-6E8A-4147-A177-3AD203B41FA5}">
                      <a16:colId xmlns:a16="http://schemas.microsoft.com/office/drawing/2014/main" val="20003"/>
                    </a:ext>
                  </a:extLst>
                </a:gridCol>
              </a:tblGrid>
              <a:tr h="258856">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Do Not Litter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Litter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l-GR" sz="1600" b="1" i="0" u="none" strike="noStrike" dirty="0">
                          <a:solidFill>
                            <a:schemeClr val="tx1"/>
                          </a:solidFill>
                          <a:effectLst/>
                          <a:latin typeface="Calibri" panose="020F0502020204030204" pitchFamily="34" charset="0"/>
                        </a:rPr>
                        <a:t>Σ</a:t>
                      </a:r>
                      <a:endParaRPr lang="en-US" sz="1050" b="1" i="0" u="none" strike="noStrike" dirty="0">
                        <a:solidFill>
                          <a:schemeClr val="tx1"/>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0"/>
                  </a:ext>
                </a:extLst>
              </a:tr>
              <a:tr h="258856">
                <a:tc>
                  <a:txBody>
                    <a:bodyPr/>
                    <a:lstStyle/>
                    <a:p>
                      <a:pPr algn="ctr" fontAlgn="b"/>
                      <a:r>
                        <a:rPr lang="en-US" sz="1200" u="none" strike="noStrike" dirty="0">
                          <a:effectLst/>
                        </a:rPr>
                        <a:t>Male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18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25</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1"/>
                  </a:ext>
                </a:extLst>
              </a:tr>
              <a:tr h="258856">
                <a:tc>
                  <a:txBody>
                    <a:bodyPr/>
                    <a:lstStyle/>
                    <a:p>
                      <a:pPr algn="ctr" fontAlgn="b"/>
                      <a:r>
                        <a:rPr lang="en-US" sz="1200" u="none" strike="noStrike" dirty="0">
                          <a:effectLst/>
                        </a:rPr>
                        <a:t>Female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42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75</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2"/>
                  </a:ext>
                </a:extLst>
              </a:tr>
              <a:tr h="258856">
                <a:tc>
                  <a:txBody>
                    <a:bodyPr/>
                    <a:lstStyle/>
                    <a:p>
                      <a:pPr algn="ctr" fontAlgn="b"/>
                      <a:r>
                        <a:rPr lang="el-GR" sz="1600" b="1" i="0" u="none" strike="noStrike" dirty="0">
                          <a:solidFill>
                            <a:schemeClr val="tx1"/>
                          </a:solidFill>
                          <a:effectLst/>
                          <a:latin typeface="Calibri" panose="020F0502020204030204" pitchFamily="34" charset="0"/>
                        </a:rPr>
                        <a:t>Σ</a:t>
                      </a:r>
                      <a:endParaRPr lang="en-US" sz="1200" b="1" i="0" u="none" strike="noStrike" dirty="0">
                        <a:solidFill>
                          <a:schemeClr val="tx1"/>
                        </a:solidFill>
                        <a:effectLst/>
                        <a:latin typeface="Calibri" panose="020F0502020204030204" pitchFamily="34" charset="0"/>
                      </a:endParaRPr>
                    </a:p>
                  </a:txBody>
                  <a:tcPr marL="9525" marR="9525" marT="9525" marB="0" anchor="ctr">
                    <a:solidFill>
                      <a:schemeClr val="accent3">
                        <a:lumMod val="90000"/>
                      </a:schemeClr>
                    </a:solidFill>
                  </a:tcPr>
                </a:tc>
                <a:tc>
                  <a:txBody>
                    <a:bodyPr/>
                    <a:lstStyle/>
                    <a:p>
                      <a:pPr algn="ct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tc>
                  <a:txBody>
                    <a:bodyPr/>
                    <a:lstStyle/>
                    <a:p>
                      <a:pPr algn="ctr" fontAlgn="b"/>
                      <a:r>
                        <a:rPr lang="en-US" sz="1200" u="none" strike="noStrike" dirty="0">
                          <a:effectLst/>
                        </a:rPr>
                        <a:t>40</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tc>
                  <a:txBody>
                    <a:bodyPr/>
                    <a:lstStyle/>
                    <a:p>
                      <a:pPr algn="ct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nvPr>
        </p:nvGraphicFramePr>
        <p:xfrm>
          <a:off x="6042211" y="3455893"/>
          <a:ext cx="3227293" cy="1035424"/>
        </p:xfrm>
        <a:graphic>
          <a:graphicData uri="http://schemas.openxmlformats.org/drawingml/2006/table">
            <a:tbl>
              <a:tblPr firstRow="1" firstCol="1">
                <a:tableStyleId>{5C22544A-7EE6-4342-B048-85BDC9FD1C3A}</a:tableStyleId>
              </a:tblPr>
              <a:tblGrid>
                <a:gridCol w="811047">
                  <a:extLst>
                    <a:ext uri="{9D8B030D-6E8A-4147-A177-3AD203B41FA5}">
                      <a16:colId xmlns:a16="http://schemas.microsoft.com/office/drawing/2014/main" val="20000"/>
                    </a:ext>
                  </a:extLst>
                </a:gridCol>
                <a:gridCol w="1098294">
                  <a:extLst>
                    <a:ext uri="{9D8B030D-6E8A-4147-A177-3AD203B41FA5}">
                      <a16:colId xmlns:a16="http://schemas.microsoft.com/office/drawing/2014/main" val="20001"/>
                    </a:ext>
                  </a:extLst>
                </a:gridCol>
                <a:gridCol w="506905">
                  <a:extLst>
                    <a:ext uri="{9D8B030D-6E8A-4147-A177-3AD203B41FA5}">
                      <a16:colId xmlns:a16="http://schemas.microsoft.com/office/drawing/2014/main" val="20002"/>
                    </a:ext>
                  </a:extLst>
                </a:gridCol>
                <a:gridCol w="811047">
                  <a:extLst>
                    <a:ext uri="{9D8B030D-6E8A-4147-A177-3AD203B41FA5}">
                      <a16:colId xmlns:a16="http://schemas.microsoft.com/office/drawing/2014/main" val="20003"/>
                    </a:ext>
                  </a:extLst>
                </a:gridCol>
              </a:tblGrid>
              <a:tr h="258856">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Do Not Litter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Litter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l-GR" sz="1600" b="1" i="0" u="none" strike="noStrike" dirty="0">
                          <a:solidFill>
                            <a:schemeClr val="tx1"/>
                          </a:solidFill>
                          <a:effectLst/>
                          <a:latin typeface="Calibri" panose="020F0502020204030204" pitchFamily="34" charset="0"/>
                        </a:rPr>
                        <a:t>Σ</a:t>
                      </a:r>
                      <a:endParaRPr lang="en-US" sz="1050" b="1" i="0" u="none" strike="noStrike" dirty="0">
                        <a:solidFill>
                          <a:schemeClr val="tx1"/>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0"/>
                  </a:ext>
                </a:extLst>
              </a:tr>
              <a:tr h="258856">
                <a:tc>
                  <a:txBody>
                    <a:bodyPr/>
                    <a:lstStyle/>
                    <a:p>
                      <a:pPr algn="ctr" fontAlgn="b"/>
                      <a:r>
                        <a:rPr lang="en-US" sz="1200" u="none" strike="noStrike" dirty="0">
                          <a:effectLst/>
                        </a:rPr>
                        <a:t>Male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0" i="0" u="none" strike="noStrike" dirty="0">
                          <a:solidFill>
                            <a:schemeClr val="dk1"/>
                          </a:solidFill>
                          <a:effectLst/>
                          <a:latin typeface="+mn-lt"/>
                        </a:rPr>
                        <a:t>10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25</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1"/>
                  </a:ext>
                </a:extLst>
              </a:tr>
              <a:tr h="258856">
                <a:tc>
                  <a:txBody>
                    <a:bodyPr/>
                    <a:lstStyle/>
                    <a:p>
                      <a:pPr algn="ctr" fontAlgn="b"/>
                      <a:r>
                        <a:rPr lang="en-US" sz="1200" u="none" strike="noStrike" dirty="0">
                          <a:effectLst/>
                        </a:rPr>
                        <a:t>Female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45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75</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2"/>
                  </a:ext>
                </a:extLst>
              </a:tr>
              <a:tr h="258856">
                <a:tc>
                  <a:txBody>
                    <a:bodyPr/>
                    <a:lstStyle/>
                    <a:p>
                      <a:pPr algn="ctr" fontAlgn="b"/>
                      <a:r>
                        <a:rPr lang="el-GR" sz="1600" b="1" i="0" u="none" strike="noStrike" dirty="0">
                          <a:solidFill>
                            <a:schemeClr val="tx1"/>
                          </a:solidFill>
                          <a:effectLst/>
                          <a:latin typeface="Calibri" panose="020F0502020204030204" pitchFamily="34" charset="0"/>
                        </a:rPr>
                        <a:t>Σ</a:t>
                      </a:r>
                      <a:endParaRPr lang="en-US" sz="1200" b="1" i="0" u="none" strike="noStrike" dirty="0">
                        <a:solidFill>
                          <a:schemeClr val="tx1"/>
                        </a:solidFill>
                        <a:effectLst/>
                        <a:latin typeface="Calibri" panose="020F0502020204030204" pitchFamily="34" charset="0"/>
                      </a:endParaRPr>
                    </a:p>
                  </a:txBody>
                  <a:tcPr marL="9525" marR="9525" marT="9525" marB="0" anchor="ctr">
                    <a:solidFill>
                      <a:schemeClr val="accent3">
                        <a:lumMod val="90000"/>
                      </a:schemeClr>
                    </a:solidFill>
                  </a:tcPr>
                </a:tc>
                <a:tc>
                  <a:txBody>
                    <a:bodyPr/>
                    <a:lstStyle/>
                    <a:p>
                      <a:pPr algn="ct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tc>
                  <a:txBody>
                    <a:bodyPr/>
                    <a:lstStyle/>
                    <a:p>
                      <a:pPr algn="ctr" fontAlgn="b"/>
                      <a:r>
                        <a:rPr lang="en-US" sz="1200" u="none" strike="noStrike" dirty="0">
                          <a:effectLst/>
                        </a:rPr>
                        <a:t>40</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tc>
                  <a:txBody>
                    <a:bodyPr/>
                    <a:lstStyle/>
                    <a:p>
                      <a:pPr algn="ct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860611" y="3148854"/>
            <a:ext cx="2743200" cy="307777"/>
          </a:xfrm>
          <a:prstGeom prst="rect">
            <a:avLst/>
          </a:prstGeom>
          <a:noFill/>
        </p:spPr>
        <p:txBody>
          <a:bodyPr wrap="square" rtlCol="0">
            <a:spAutoFit/>
          </a:bodyPr>
          <a:lstStyle/>
          <a:p>
            <a:pPr algn="l"/>
            <a:r>
              <a:rPr lang="en-US" sz="1400" b="1" dirty="0"/>
              <a:t>Observed Value:</a:t>
            </a:r>
          </a:p>
        </p:txBody>
      </p:sp>
      <p:sp>
        <p:nvSpPr>
          <p:cNvPr id="7" name="TextBox 6"/>
          <p:cNvSpPr txBox="1"/>
          <p:nvPr/>
        </p:nvSpPr>
        <p:spPr>
          <a:xfrm>
            <a:off x="6028763" y="3161372"/>
            <a:ext cx="2743200" cy="307777"/>
          </a:xfrm>
          <a:prstGeom prst="rect">
            <a:avLst/>
          </a:prstGeom>
          <a:noFill/>
        </p:spPr>
        <p:txBody>
          <a:bodyPr wrap="square" rtlCol="0">
            <a:spAutoFit/>
          </a:bodyPr>
          <a:lstStyle/>
          <a:p>
            <a:pPr algn="l"/>
            <a:r>
              <a:rPr lang="en-US" sz="1400" b="1" dirty="0"/>
              <a:t>Expected Value:</a:t>
            </a:r>
          </a:p>
        </p:txBody>
      </p:sp>
      <p:sp>
        <p:nvSpPr>
          <p:cNvPr id="8" name="Oval 7"/>
          <p:cNvSpPr/>
          <p:nvPr/>
        </p:nvSpPr>
        <p:spPr bwMode="auto">
          <a:xfrm>
            <a:off x="3503475" y="3673324"/>
            <a:ext cx="308248" cy="324460"/>
          </a:xfrm>
          <a:prstGeom prst="ellipse">
            <a:avLst/>
          </a:prstGeom>
          <a:noFill/>
          <a:ln>
            <a:solidFill>
              <a:schemeClr val="tx2"/>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9" name="Oval 8"/>
          <p:cNvSpPr/>
          <p:nvPr/>
        </p:nvSpPr>
        <p:spPr bwMode="auto">
          <a:xfrm>
            <a:off x="2051193" y="4217678"/>
            <a:ext cx="308248" cy="324460"/>
          </a:xfrm>
          <a:prstGeom prst="ellipse">
            <a:avLst/>
          </a:prstGeom>
          <a:noFill/>
          <a:ln>
            <a:solidFill>
              <a:schemeClr val="tx2"/>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0" name="Oval 9"/>
          <p:cNvSpPr/>
          <p:nvPr/>
        </p:nvSpPr>
        <p:spPr bwMode="auto">
          <a:xfrm>
            <a:off x="3516922" y="4197642"/>
            <a:ext cx="308248" cy="324460"/>
          </a:xfrm>
          <a:prstGeom prst="ellipse">
            <a:avLst/>
          </a:prstGeom>
          <a:noFill/>
          <a:ln>
            <a:solidFill>
              <a:schemeClr val="tx2"/>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cxnSp>
        <p:nvCxnSpPr>
          <p:cNvPr id="13" name="Straight Arrow Connector 12"/>
          <p:cNvCxnSpPr>
            <a:stCxn id="8" idx="5"/>
          </p:cNvCxnSpPr>
          <p:nvPr/>
        </p:nvCxnSpPr>
        <p:spPr bwMode="auto">
          <a:xfrm>
            <a:off x="3766581" y="3950268"/>
            <a:ext cx="45142" cy="1265709"/>
          </a:xfrm>
          <a:prstGeom prst="straightConnector1">
            <a:avLst/>
          </a:prstGeom>
          <a:pattFill prst="pct50">
            <a:fgClr>
              <a:schemeClr val="hlink"/>
            </a:fgClr>
            <a:bgClr>
              <a:srgbClr val="FFFFFF"/>
            </a:bgClr>
          </a:pattFill>
          <a:ln w="9525" cap="flat" cmpd="sng" algn="ctr">
            <a:solidFill>
              <a:schemeClr val="tx1">
                <a:lumMod val="50000"/>
                <a:lumOff val="50000"/>
              </a:schemeClr>
            </a:solidFill>
            <a:prstDash val="dash"/>
            <a:round/>
            <a:headEnd type="none" w="med" len="med"/>
            <a:tailEnd type="triangle"/>
          </a:ln>
          <a:effectLst/>
        </p:spPr>
      </p:cxnSp>
      <p:cxnSp>
        <p:nvCxnSpPr>
          <p:cNvPr id="14" name="Straight Arrow Connector 13"/>
          <p:cNvCxnSpPr>
            <a:stCxn id="9" idx="6"/>
          </p:cNvCxnSpPr>
          <p:nvPr/>
        </p:nvCxnSpPr>
        <p:spPr bwMode="auto">
          <a:xfrm>
            <a:off x="2359441" y="4379908"/>
            <a:ext cx="1782253" cy="836069"/>
          </a:xfrm>
          <a:prstGeom prst="straightConnector1">
            <a:avLst/>
          </a:prstGeom>
          <a:pattFill prst="pct50">
            <a:fgClr>
              <a:schemeClr val="hlink"/>
            </a:fgClr>
            <a:bgClr>
              <a:srgbClr val="FFFFFF"/>
            </a:bgClr>
          </a:pattFill>
          <a:ln w="9525" cap="flat" cmpd="sng" algn="ctr">
            <a:solidFill>
              <a:schemeClr val="tx1">
                <a:lumMod val="50000"/>
                <a:lumOff val="50000"/>
              </a:schemeClr>
            </a:solidFill>
            <a:prstDash val="dash"/>
            <a:round/>
            <a:headEnd type="none" w="med" len="med"/>
            <a:tailEnd type="triangle"/>
          </a:ln>
          <a:effectLst/>
        </p:spPr>
      </p:cxnSp>
      <p:cxnSp>
        <p:nvCxnSpPr>
          <p:cNvPr id="21" name="Straight Arrow Connector 20"/>
          <p:cNvCxnSpPr>
            <a:stCxn id="10" idx="4"/>
          </p:cNvCxnSpPr>
          <p:nvPr/>
        </p:nvCxnSpPr>
        <p:spPr bwMode="auto">
          <a:xfrm>
            <a:off x="3671046" y="4522102"/>
            <a:ext cx="118106" cy="1045812"/>
          </a:xfrm>
          <a:prstGeom prst="straightConnector1">
            <a:avLst/>
          </a:prstGeom>
          <a:pattFill prst="pct50">
            <a:fgClr>
              <a:schemeClr val="hlink"/>
            </a:fgClr>
            <a:bgClr>
              <a:srgbClr val="FFFFFF"/>
            </a:bgClr>
          </a:pattFill>
          <a:ln w="9525" cap="flat" cmpd="sng" algn="ctr">
            <a:solidFill>
              <a:schemeClr val="tx1">
                <a:lumMod val="50000"/>
                <a:lumOff val="50000"/>
              </a:schemeClr>
            </a:solidFill>
            <a:prstDash val="dash"/>
            <a:round/>
            <a:headEnd type="none" w="med" len="med"/>
            <a:tailEnd type="triangle"/>
          </a:ln>
          <a:effectLst/>
        </p:spPr>
      </p:cxnSp>
      <mc:AlternateContent xmlns:mc="http://schemas.openxmlformats.org/markup-compatibility/2006" xmlns:a14="http://schemas.microsoft.com/office/drawing/2010/main">
        <mc:Choice Requires="a14">
          <p:sp>
            <p:nvSpPr>
              <p:cNvPr id="11" name="TextBox 10"/>
              <p:cNvSpPr txBox="1"/>
              <p:nvPr/>
            </p:nvSpPr>
            <p:spPr>
              <a:xfrm>
                <a:off x="-564777" y="5130615"/>
                <a:ext cx="6979023" cy="874598"/>
              </a:xfrm>
              <a:prstGeom prst="rect">
                <a:avLst/>
              </a:prstGeom>
              <a:noFill/>
            </p:spPr>
            <p:txBody>
              <a:bodyPr wrap="square" rtlCol="0">
                <a:spAutoFit/>
              </a:bodyPr>
              <a:lstStyle/>
              <a:p>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𝑅𝑜𝑤</m:t>
                        </m:r>
                        <m:r>
                          <a:rPr lang="en-US" sz="2000" b="0" i="1" smtClean="0">
                            <a:latin typeface="Cambria Math" panose="02040503050406030204" pitchFamily="18" charset="0"/>
                          </a:rPr>
                          <m:t> </m:t>
                        </m:r>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𝐶𝑜𝑙𝑢𝑚𝑛</m:t>
                        </m:r>
                        <m:r>
                          <a:rPr lang="en-US" sz="2000" b="0" i="1" smtClean="0">
                            <a:latin typeface="Cambria Math" panose="02040503050406030204" pitchFamily="18" charset="0"/>
                          </a:rPr>
                          <m:t> </m:t>
                        </m:r>
                        <m:r>
                          <a:rPr lang="en-US" sz="2000" b="0" i="1" smtClean="0">
                            <a:latin typeface="Cambria Math" panose="02040503050406030204" pitchFamily="18" charset="0"/>
                          </a:rPr>
                          <m:t>𝑇𝑜𝑡𝑎𝑙</m:t>
                        </m:r>
                      </m:num>
                      <m:den>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𝐶𝑜𝑢𝑛𝑡</m:t>
                        </m:r>
                      </m:den>
                    </m:f>
                    <m:r>
                      <a:rPr lang="en-US" sz="2000" b="0" i="1" smtClean="0">
                        <a:latin typeface="Cambria Math" panose="02040503050406030204" pitchFamily="18" charset="0"/>
                      </a:rPr>
                      <m:t> = </m:t>
                    </m:r>
                    <m:f>
                      <m:fPr>
                        <m:ctrlPr>
                          <a:rPr lang="en-US" sz="2000" i="1">
                            <a:latin typeface="Cambria Math" panose="02040503050406030204" pitchFamily="18" charset="0"/>
                          </a:rPr>
                        </m:ctrlPr>
                      </m:fPr>
                      <m:num>
                        <m:r>
                          <a:rPr lang="en-US" sz="2000" b="0" i="1" smtClean="0">
                            <a:latin typeface="Cambria Math" panose="02040503050406030204" pitchFamily="18" charset="0"/>
                          </a:rPr>
                          <m:t>25</m:t>
                        </m:r>
                        <m:r>
                          <a:rPr lang="en-US" sz="2000" i="1">
                            <a:latin typeface="Cambria Math" panose="02040503050406030204" pitchFamily="18" charset="0"/>
                          </a:rPr>
                          <m:t>∗</m:t>
                        </m:r>
                        <m:r>
                          <a:rPr lang="en-US" sz="2000" b="0" i="1" smtClean="0">
                            <a:latin typeface="Cambria Math" panose="02040503050406030204" pitchFamily="18" charset="0"/>
                          </a:rPr>
                          <m:t>60</m:t>
                        </m:r>
                      </m:num>
                      <m:den>
                        <m:r>
                          <a:rPr lang="en-US" sz="2000" b="0" i="1" smtClean="0">
                            <a:latin typeface="Cambria Math" panose="02040503050406030204" pitchFamily="18" charset="0"/>
                          </a:rPr>
                          <m:t>100</m:t>
                        </m:r>
                      </m:den>
                    </m:f>
                    <m:r>
                      <a:rPr lang="en-US" sz="2000" b="0" i="0" smtClean="0">
                        <a:latin typeface="Cambria Math" panose="02040503050406030204" pitchFamily="18" charset="0"/>
                      </a:rPr>
                      <m:t> </m:t>
                    </m:r>
                    <m:r>
                      <a:rPr lang="en-US" sz="2000" b="1" i="0" smtClean="0">
                        <a:latin typeface="Cambria Math" panose="02040503050406030204" pitchFamily="18" charset="0"/>
                      </a:rPr>
                      <m:t>= </m:t>
                    </m:r>
                  </m:oMath>
                </a14:m>
                <a:r>
                  <a:rPr lang="en-US" sz="2000" dirty="0"/>
                  <a:t>15</a:t>
                </a:r>
              </a:p>
              <a:p>
                <a:endParaRPr lang="en-US" sz="2000" b="0" dirty="0"/>
              </a:p>
            </p:txBody>
          </p:sp>
        </mc:Choice>
        <mc:Fallback xmlns="">
          <p:sp>
            <p:nvSpPr>
              <p:cNvPr id="11" name="TextBox 10"/>
              <p:cNvSpPr txBox="1">
                <a:spLocks noRot="1" noChangeAspect="1" noMove="1" noResize="1" noEditPoints="1" noAdjustHandles="1" noChangeArrowheads="1" noChangeShapeType="1" noTextEdit="1"/>
              </p:cNvSpPr>
              <p:nvPr/>
            </p:nvSpPr>
            <p:spPr>
              <a:xfrm>
                <a:off x="-564777" y="5130615"/>
                <a:ext cx="6979023" cy="874598"/>
              </a:xfrm>
              <a:prstGeom prst="rect">
                <a:avLst/>
              </a:prstGeom>
              <a:blipFill rotWithShape="0">
                <a:blip r:embed="rId2"/>
                <a:stretch>
                  <a:fillRect/>
                </a:stretch>
              </a:blipFill>
            </p:spPr>
            <p:txBody>
              <a:bodyPr/>
              <a:lstStyle/>
              <a:p>
                <a:r>
                  <a:rPr lang="en-US">
                    <a:noFill/>
                  </a:rPr>
                  <a:t> </a:t>
                </a:r>
              </a:p>
            </p:txBody>
          </p:sp>
        </mc:Fallback>
      </mc:AlternateContent>
      <p:sp>
        <p:nvSpPr>
          <p:cNvPr id="29" name="Oval 28"/>
          <p:cNvSpPr/>
          <p:nvPr/>
        </p:nvSpPr>
        <p:spPr bwMode="auto">
          <a:xfrm>
            <a:off x="4540729" y="5162279"/>
            <a:ext cx="410278" cy="431857"/>
          </a:xfrm>
          <a:prstGeom prst="ellipse">
            <a:avLst/>
          </a:prstGeom>
          <a:noFill/>
          <a:ln>
            <a:solidFill>
              <a:schemeClr val="tx2"/>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cxnSp>
        <p:nvCxnSpPr>
          <p:cNvPr id="30" name="Straight Arrow Connector 29"/>
          <p:cNvCxnSpPr>
            <a:stCxn id="29" idx="6"/>
          </p:cNvCxnSpPr>
          <p:nvPr/>
        </p:nvCxnSpPr>
        <p:spPr bwMode="auto">
          <a:xfrm flipV="1">
            <a:off x="4951007" y="3835554"/>
            <a:ext cx="2337299" cy="1542654"/>
          </a:xfrm>
          <a:prstGeom prst="straightConnector1">
            <a:avLst/>
          </a:prstGeom>
          <a:pattFill prst="pct50">
            <a:fgClr>
              <a:schemeClr val="hlink"/>
            </a:fgClr>
            <a:bgClr>
              <a:srgbClr val="FFFFFF"/>
            </a:bgClr>
          </a:pattFill>
          <a:ln w="9525" cap="flat" cmpd="sng" algn="ctr">
            <a:solidFill>
              <a:schemeClr val="tx1">
                <a:lumMod val="50000"/>
                <a:lumOff val="50000"/>
              </a:schemeClr>
            </a:solidFill>
            <a:prstDash val="dash"/>
            <a:round/>
            <a:headEnd type="none" w="med" len="med"/>
            <a:tailEnd type="triangle"/>
          </a:ln>
          <a:effectLst/>
        </p:spPr>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91" y="4966539"/>
            <a:ext cx="1752845" cy="771633"/>
          </a:xfrm>
          <a:prstGeom prst="rect">
            <a:avLst/>
          </a:prstGeom>
        </p:spPr>
      </p:pic>
      <p:sp>
        <p:nvSpPr>
          <p:cNvPr id="34" name="TextBox 33"/>
          <p:cNvSpPr txBox="1"/>
          <p:nvPr/>
        </p:nvSpPr>
        <p:spPr>
          <a:xfrm>
            <a:off x="5851959" y="4510691"/>
            <a:ext cx="3967432" cy="523220"/>
          </a:xfrm>
          <a:prstGeom prst="rect">
            <a:avLst/>
          </a:prstGeom>
          <a:noFill/>
        </p:spPr>
        <p:txBody>
          <a:bodyPr wrap="square" rtlCol="0">
            <a:spAutoFit/>
          </a:bodyPr>
          <a:lstStyle/>
          <a:p>
            <a:pPr algn="l"/>
            <a:r>
              <a:rPr lang="en-US" sz="1400" dirty="0"/>
              <a:t>Again using the below equation we get the chi value as 2.0</a:t>
            </a:r>
          </a:p>
        </p:txBody>
      </p:sp>
      <p:sp>
        <p:nvSpPr>
          <p:cNvPr id="35" name="TextBox 34"/>
          <p:cNvSpPr txBox="1"/>
          <p:nvPr/>
        </p:nvSpPr>
        <p:spPr>
          <a:xfrm>
            <a:off x="2741552" y="5849069"/>
            <a:ext cx="5101363" cy="760208"/>
          </a:xfrm>
          <a:prstGeom prst="rect">
            <a:avLst/>
          </a:prstGeom>
          <a:noFill/>
        </p:spPr>
        <p:txBody>
          <a:bodyPr wrap="square" rtlCol="0">
            <a:spAutoFit/>
          </a:bodyPr>
          <a:lstStyle/>
          <a:p>
            <a:pPr algn="l"/>
            <a:r>
              <a:rPr lang="en-US" sz="1400" dirty="0"/>
              <a:t>Degree of freedom is </a:t>
            </a:r>
            <a:r>
              <a:rPr lang="en-US" sz="1400" b="1" dirty="0"/>
              <a:t>(#rows-1)*(#columns-1)</a:t>
            </a:r>
          </a:p>
          <a:p>
            <a:pPr algn="l"/>
            <a:r>
              <a:rPr lang="en-US" sz="1400" dirty="0"/>
              <a:t>So with chi value as 2.0 and </a:t>
            </a:r>
            <a:r>
              <a:rPr lang="en-US" sz="1400" dirty="0" err="1"/>
              <a:t>df</a:t>
            </a:r>
            <a:r>
              <a:rPr lang="en-US" sz="1400" dirty="0"/>
              <a:t>=1 then probability is 0.1573 which means that the null hypothesis can’t be rejected</a:t>
            </a:r>
          </a:p>
        </p:txBody>
      </p:sp>
    </p:spTree>
    <p:extLst>
      <p:ext uri="{BB962C8B-B14F-4D97-AF65-F5344CB8AC3E}">
        <p14:creationId xmlns:p14="http://schemas.microsoft.com/office/powerpoint/2010/main" val="109928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Ratio</a:t>
            </a:r>
          </a:p>
        </p:txBody>
      </p:sp>
      <p:sp>
        <p:nvSpPr>
          <p:cNvPr id="3" name="Content Placeholder 2"/>
          <p:cNvSpPr>
            <a:spLocks noGrp="1"/>
          </p:cNvSpPr>
          <p:nvPr>
            <p:ph idx="1"/>
          </p:nvPr>
        </p:nvSpPr>
        <p:spPr/>
        <p:txBody>
          <a:bodyPr/>
          <a:lstStyle/>
          <a:p>
            <a:r>
              <a:rPr lang="en-US" dirty="0"/>
              <a:t>When we want to compare 2 samples and see if they are statistically similar or from the same population we use a F-Test</a:t>
            </a:r>
          </a:p>
          <a:p>
            <a:r>
              <a:rPr lang="en-US" dirty="0"/>
              <a:t>F-Test compares the variance between the 2 samples</a:t>
            </a:r>
          </a:p>
          <a:p>
            <a:endParaRPr lang="en-US" dirty="0"/>
          </a:p>
          <a:p>
            <a:endParaRPr lang="en-US" dirty="0"/>
          </a:p>
          <a:p>
            <a:endParaRPr lang="en-US" dirty="0"/>
          </a:p>
          <a:p>
            <a:endParaRPr lang="en-US" dirty="0"/>
          </a:p>
          <a:p>
            <a:endParaRPr lang="en-US" dirty="0"/>
          </a:p>
          <a:p>
            <a:r>
              <a:rPr lang="en-US" dirty="0"/>
              <a:t>F ratio = s</a:t>
            </a:r>
            <a:r>
              <a:rPr lang="en-US" baseline="-25000" dirty="0"/>
              <a:t>1</a:t>
            </a:r>
            <a:r>
              <a:rPr lang="en-US" baseline="30000" dirty="0"/>
              <a:t>2</a:t>
            </a:r>
            <a:r>
              <a:rPr lang="en-US" dirty="0"/>
              <a:t>/s</a:t>
            </a:r>
            <a:r>
              <a:rPr lang="en-US" baseline="-25000" dirty="0"/>
              <a:t>2</a:t>
            </a:r>
            <a:r>
              <a:rPr lang="en-US" baseline="30000" dirty="0"/>
              <a:t>2</a:t>
            </a:r>
          </a:p>
          <a:p>
            <a:r>
              <a:rPr lang="en-US" dirty="0">
                <a:hlinkClick r:id="rId2"/>
              </a:rPr>
              <a:t>http://www.statskingdom.com/220VarF2.html</a:t>
            </a:r>
            <a:endParaRPr lang="en-US" dirty="0"/>
          </a:p>
          <a:p>
            <a:r>
              <a:rPr lang="en-US" dirty="0"/>
              <a:t>F Ratio forms the basis of ANOVA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02" y="2617090"/>
            <a:ext cx="4371797" cy="21617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095" y="2547453"/>
            <a:ext cx="4755741" cy="2300974"/>
          </a:xfrm>
          <a:prstGeom prst="rect">
            <a:avLst/>
          </a:prstGeom>
        </p:spPr>
      </p:pic>
    </p:spTree>
    <p:extLst>
      <p:ext uri="{BB962C8B-B14F-4D97-AF65-F5344CB8AC3E}">
        <p14:creationId xmlns:p14="http://schemas.microsoft.com/office/powerpoint/2010/main" val="418922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7A68-9ADC-412A-90E5-C47DCEF40B31}"/>
              </a:ext>
            </a:extLst>
          </p:cNvPr>
          <p:cNvSpPr>
            <a:spLocks noGrp="1"/>
          </p:cNvSpPr>
          <p:nvPr>
            <p:ph type="title"/>
          </p:nvPr>
        </p:nvSpPr>
        <p:spPr/>
        <p:txBody>
          <a:bodyPr/>
          <a:lstStyle/>
          <a:p>
            <a:r>
              <a:rPr lang="en-US" dirty="0"/>
              <a:t>Kruskal Wallis Test</a:t>
            </a:r>
          </a:p>
        </p:txBody>
      </p:sp>
      <p:sp>
        <p:nvSpPr>
          <p:cNvPr id="3" name="Content Placeholder 2">
            <a:extLst>
              <a:ext uri="{FF2B5EF4-FFF2-40B4-BE49-F238E27FC236}">
                <a16:creationId xmlns:a16="http://schemas.microsoft.com/office/drawing/2014/main" id="{4FAEB98E-FAD4-4636-AF14-225C9A46C2C8}"/>
              </a:ext>
            </a:extLst>
          </p:cNvPr>
          <p:cNvSpPr>
            <a:spLocks noGrp="1"/>
          </p:cNvSpPr>
          <p:nvPr>
            <p:ph idx="1"/>
          </p:nvPr>
        </p:nvSpPr>
        <p:spPr/>
        <p:txBody>
          <a:bodyPr/>
          <a:lstStyle/>
          <a:p>
            <a:r>
              <a:rPr lang="en-US" dirty="0"/>
              <a:t>The Kruskal Wallis test is the non parametric alternative to the One Way ANOVA. Non parametric means that the test doesn’t assume your data comes from a particular distribution. </a:t>
            </a:r>
          </a:p>
          <a:p>
            <a:r>
              <a:rPr lang="en-US" dirty="0"/>
              <a:t>The Kruskal-Wallis test is most commonly used when there is one attribute variable and one measurement variable, and the measurement variable does not meet the assumptions of  ANOVA (normality and homoscedasticity).  Like most non-parametric tests, it is performed on ranked data, so the measurement observations are converted to their ranks in the overall data set</a:t>
            </a:r>
          </a:p>
          <a:p>
            <a:r>
              <a:rPr lang="en-US" dirty="0"/>
              <a:t>Non parametric tests are not usually common in business cases and most of the information collected make it parametric in nature</a:t>
            </a:r>
          </a:p>
          <a:p>
            <a:r>
              <a:rPr lang="en-US" dirty="0"/>
              <a:t>For further details: </a:t>
            </a:r>
            <a:r>
              <a:rPr lang="en-US" dirty="0">
                <a:hlinkClick r:id="rId2"/>
              </a:rPr>
              <a:t>https://www.statisticshowto.datasciencecentral.com/kruskal-wallis/</a:t>
            </a:r>
            <a:endParaRPr lang="en-US" dirty="0"/>
          </a:p>
          <a:p>
            <a:pPr marL="0" indent="0">
              <a:buNone/>
            </a:pPr>
            <a:endParaRPr lang="en-US" dirty="0"/>
          </a:p>
        </p:txBody>
      </p:sp>
    </p:spTree>
    <p:extLst>
      <p:ext uri="{BB962C8B-B14F-4D97-AF65-F5344CB8AC3E}">
        <p14:creationId xmlns:p14="http://schemas.microsoft.com/office/powerpoint/2010/main" val="325075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EF14-C916-44DE-B54C-DFA92E22DD28}"/>
              </a:ext>
            </a:extLst>
          </p:cNvPr>
          <p:cNvSpPr>
            <a:spLocks noGrp="1"/>
          </p:cNvSpPr>
          <p:nvPr>
            <p:ph type="title"/>
          </p:nvPr>
        </p:nvSpPr>
        <p:spPr/>
        <p:txBody>
          <a:bodyPr/>
          <a:lstStyle/>
          <a:p>
            <a:r>
              <a:rPr lang="en-US" dirty="0"/>
              <a:t>Binomial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7DB22D-4091-4F7B-B0FF-0F329161F3EA}"/>
                  </a:ext>
                </a:extLst>
              </p:cNvPr>
              <p:cNvSpPr>
                <a:spLocks noGrp="1"/>
              </p:cNvSpPr>
              <p:nvPr>
                <p:ph idx="1"/>
              </p:nvPr>
            </p:nvSpPr>
            <p:spPr/>
            <p:txBody>
              <a:bodyPr/>
              <a:lstStyle/>
              <a:p>
                <a:r>
                  <a:rPr lang="en-US" dirty="0"/>
                  <a:t>The binomial test is used when an experiment has two possible outcomes (i.e. success/failure) and you have an idea about what the probability of success is. A binomial test is run to see if observed test results differ from what was expected.</a:t>
                </a:r>
              </a:p>
              <a:p>
                <a:r>
                  <a:rPr lang="en-US" dirty="0"/>
                  <a:t>Example: you theorize that 75% of physics students are male. You survey a random sample of 12 physics students and find that 7 are male. Do your results significantly differ from the expected results?</a:t>
                </a:r>
              </a:p>
              <a:p>
                <a:r>
                  <a:rPr lang="en-US" dirty="0"/>
                  <a:t>P(X)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d>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t> </a:t>
                </a:r>
                <a:r>
                  <a:rPr lang="en-US" dirty="0"/>
                  <a:t>* (p)</a:t>
                </a:r>
                <a:r>
                  <a:rPr lang="en-US" baseline="30000" dirty="0"/>
                  <a:t>x</a:t>
                </a:r>
                <a:r>
                  <a:rPr lang="en-US" dirty="0"/>
                  <a:t> * (q)</a:t>
                </a:r>
                <a:r>
                  <a:rPr lang="en-US" baseline="30000" dirty="0"/>
                  <a:t>n-x</a:t>
                </a:r>
              </a:p>
              <a:p>
                <a:pPr marL="0" indent="0">
                  <a:buNone/>
                </a:pPr>
                <a:r>
                  <a:rPr lang="en-US" dirty="0"/>
                  <a:t>p is the observed proportion = 7/12 = 0.47; q=1-p = 0.53; x is expected number of success = 9</a:t>
                </a:r>
              </a:p>
              <a:p>
                <a:pPr marL="0" indent="0">
                  <a:buNone/>
                </a:pPr>
                <a:r>
                  <a:rPr lang="en-US" dirty="0"/>
                  <a:t>P(X) = 0.158 which is greater than the alpha level of 0.05 and hence null hypotheses cannot be rejected, i.e., 7 is not outside the range of expectations </a:t>
                </a:r>
              </a:p>
            </p:txBody>
          </p:sp>
        </mc:Choice>
        <mc:Fallback xmlns="">
          <p:sp>
            <p:nvSpPr>
              <p:cNvPr id="3" name="Content Placeholder 2">
                <a:extLst>
                  <a:ext uri="{FF2B5EF4-FFF2-40B4-BE49-F238E27FC236}">
                    <a16:creationId xmlns:a16="http://schemas.microsoft.com/office/drawing/2014/main" id="{EF7DB22D-4091-4F7B-B0FF-0F329161F3EA}"/>
                  </a:ext>
                </a:extLst>
              </p:cNvPr>
              <p:cNvSpPr>
                <a:spLocks noGrp="1" noRot="1" noChangeAspect="1" noMove="1" noResize="1" noEditPoints="1" noAdjustHandles="1" noChangeArrowheads="1" noChangeShapeType="1" noTextEdit="1"/>
              </p:cNvSpPr>
              <p:nvPr>
                <p:ph idx="1"/>
              </p:nvPr>
            </p:nvSpPr>
            <p:spPr>
              <a:blipFill>
                <a:blip r:embed="rId2"/>
                <a:stretch>
                  <a:fillRect l="-1461" t="-1601" r="-1740"/>
                </a:stretch>
              </a:blipFill>
            </p:spPr>
            <p:txBody>
              <a:bodyPr/>
              <a:lstStyle/>
              <a:p>
                <a:r>
                  <a:rPr lang="en-US">
                    <a:noFill/>
                  </a:rPr>
                  <a:t> </a:t>
                </a:r>
              </a:p>
            </p:txBody>
          </p:sp>
        </mc:Fallback>
      </mc:AlternateContent>
    </p:spTree>
    <p:extLst>
      <p:ext uri="{BB962C8B-B14F-4D97-AF65-F5344CB8AC3E}">
        <p14:creationId xmlns:p14="http://schemas.microsoft.com/office/powerpoint/2010/main" val="135528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(Analysis of Variance)</a:t>
            </a:r>
          </a:p>
        </p:txBody>
      </p:sp>
      <p:sp>
        <p:nvSpPr>
          <p:cNvPr id="3" name="Content Placeholder 2"/>
          <p:cNvSpPr>
            <a:spLocks noGrp="1"/>
          </p:cNvSpPr>
          <p:nvPr>
            <p:ph idx="1"/>
          </p:nvPr>
        </p:nvSpPr>
        <p:spPr/>
        <p:txBody>
          <a:bodyPr/>
          <a:lstStyle/>
          <a:p>
            <a:pPr>
              <a:spcBef>
                <a:spcPts val="600"/>
              </a:spcBef>
            </a:pPr>
            <a:r>
              <a:rPr lang="en-US" dirty="0"/>
              <a:t>Limiting ourselves to comparing only 2 samples is well… limiting</a:t>
            </a:r>
          </a:p>
          <a:p>
            <a:pPr>
              <a:spcBef>
                <a:spcPts val="600"/>
              </a:spcBef>
            </a:pPr>
            <a:r>
              <a:rPr lang="en-US" dirty="0"/>
              <a:t>We could run multiple t-tests but the error gets compounded</a:t>
            </a:r>
          </a:p>
          <a:p>
            <a:pPr lvl="1"/>
            <a:r>
              <a:rPr lang="en-US" dirty="0"/>
              <a:t>If confidence is 0.05 then on doing 3 t tests the error gets compounded and the new confidence is 0.95*0.95*0.95 = .857</a:t>
            </a:r>
          </a:p>
          <a:p>
            <a:pPr>
              <a:spcBef>
                <a:spcPts val="600"/>
              </a:spcBef>
            </a:pPr>
            <a:r>
              <a:rPr lang="en-US" dirty="0"/>
              <a:t>Types of ANOVA test:</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1948325A-C5EF-4052-8E5A-2FC92BB92BC4}"/>
              </a:ext>
            </a:extLst>
          </p:cNvPr>
          <p:cNvGraphicFramePr>
            <a:graphicFrameLocks noGrp="1"/>
          </p:cNvGraphicFramePr>
          <p:nvPr>
            <p:extLst>
              <p:ext uri="{D42A27DB-BD31-4B8C-83A1-F6EECF244321}">
                <p14:modId xmlns:p14="http://schemas.microsoft.com/office/powerpoint/2010/main" val="3180066550"/>
              </p:ext>
            </p:extLst>
          </p:nvPr>
        </p:nvGraphicFramePr>
        <p:xfrm>
          <a:off x="301485" y="2854212"/>
          <a:ext cx="9256713" cy="3732117"/>
        </p:xfrm>
        <a:graphic>
          <a:graphicData uri="http://schemas.openxmlformats.org/drawingml/2006/table">
            <a:tbl>
              <a:tblPr firstRow="1" bandRow="1">
                <a:tableStyleId>{5C22544A-7EE6-4342-B048-85BDC9FD1C3A}</a:tableStyleId>
              </a:tblPr>
              <a:tblGrid>
                <a:gridCol w="1908244">
                  <a:extLst>
                    <a:ext uri="{9D8B030D-6E8A-4147-A177-3AD203B41FA5}">
                      <a16:colId xmlns:a16="http://schemas.microsoft.com/office/drawing/2014/main" val="1670353340"/>
                    </a:ext>
                  </a:extLst>
                </a:gridCol>
                <a:gridCol w="3488632">
                  <a:extLst>
                    <a:ext uri="{9D8B030D-6E8A-4147-A177-3AD203B41FA5}">
                      <a16:colId xmlns:a16="http://schemas.microsoft.com/office/drawing/2014/main" val="1596559509"/>
                    </a:ext>
                  </a:extLst>
                </a:gridCol>
                <a:gridCol w="3859837">
                  <a:extLst>
                    <a:ext uri="{9D8B030D-6E8A-4147-A177-3AD203B41FA5}">
                      <a16:colId xmlns:a16="http://schemas.microsoft.com/office/drawing/2014/main" val="4041051740"/>
                    </a:ext>
                  </a:extLst>
                </a:gridCol>
              </a:tblGrid>
              <a:tr h="373648">
                <a:tc>
                  <a:txBody>
                    <a:bodyPr/>
                    <a:lstStyle/>
                    <a:p>
                      <a:pPr algn="ctr"/>
                      <a:r>
                        <a:rPr lang="en-US" dirty="0"/>
                        <a:t>Type</a:t>
                      </a:r>
                    </a:p>
                  </a:txBody>
                  <a:tcPr/>
                </a:tc>
                <a:tc>
                  <a:txBody>
                    <a:bodyPr/>
                    <a:lstStyle/>
                    <a:p>
                      <a:pPr algn="ctr"/>
                      <a:r>
                        <a:rPr lang="en-US" dirty="0"/>
                        <a:t>Details</a:t>
                      </a:r>
                    </a:p>
                  </a:txBody>
                  <a:tcPr/>
                </a:tc>
                <a:tc>
                  <a:txBody>
                    <a:bodyPr/>
                    <a:lstStyle/>
                    <a:p>
                      <a:pPr algn="ctr"/>
                      <a:r>
                        <a:rPr lang="en-US" dirty="0"/>
                        <a:t>Examples</a:t>
                      </a:r>
                    </a:p>
                  </a:txBody>
                  <a:tcPr/>
                </a:tc>
                <a:extLst>
                  <a:ext uri="{0D108BD9-81ED-4DB2-BD59-A6C34878D82A}">
                    <a16:rowId xmlns:a16="http://schemas.microsoft.com/office/drawing/2014/main" val="2541287086"/>
                  </a:ext>
                </a:extLst>
              </a:tr>
              <a:tr h="735100">
                <a:tc>
                  <a:txBody>
                    <a:bodyPr/>
                    <a:lstStyle/>
                    <a:p>
                      <a:r>
                        <a:rPr lang="en-US" sz="1400" dirty="0"/>
                        <a:t>One-way ANOVA</a:t>
                      </a:r>
                    </a:p>
                  </a:txBody>
                  <a:tcPr anchor="ctr"/>
                </a:tc>
                <a:tc>
                  <a:txBody>
                    <a:bodyPr/>
                    <a:lstStyle/>
                    <a:p>
                      <a:r>
                        <a:rPr lang="en-US" sz="1100" dirty="0"/>
                        <a:t>used when you want to test two or more  groups to see if there’s a difference between them</a:t>
                      </a:r>
                    </a:p>
                  </a:txBody>
                  <a:tcPr anchor="ctr"/>
                </a:tc>
                <a:tc>
                  <a:txBody>
                    <a:bodyPr/>
                    <a:lstStyle/>
                    <a:p>
                      <a:r>
                        <a:rPr lang="en-US" sz="1100" dirty="0"/>
                        <a:t>Suppose the National Transportation Safety Board (NTSB) wants to examine the safety of compact cars, midsize cars, and full-size cars. It collects a sample of three for each of the treatments (cars types). Using the hypothetical data provided below, test whether the mean pressure applied to the driver’s head during a crash test is equal for each types of car.  </a:t>
                      </a:r>
                    </a:p>
                    <a:p>
                      <a:r>
                        <a:rPr lang="en-US" sz="1100" dirty="0">
                          <a:hlinkClick r:id="rId3"/>
                        </a:rPr>
                        <a:t>http://cba.ualr.edu/smartstat/topics/anova/example.pdf</a:t>
                      </a:r>
                      <a:r>
                        <a:rPr lang="en-US" sz="1100" dirty="0"/>
                        <a:t> </a:t>
                      </a:r>
                    </a:p>
                  </a:txBody>
                  <a:tcPr anchor="ctr"/>
                </a:tc>
                <a:extLst>
                  <a:ext uri="{0D108BD9-81ED-4DB2-BD59-A6C34878D82A}">
                    <a16:rowId xmlns:a16="http://schemas.microsoft.com/office/drawing/2014/main" val="2182692524"/>
                  </a:ext>
                </a:extLst>
              </a:tr>
              <a:tr h="1163909">
                <a:tc>
                  <a:txBody>
                    <a:bodyPr/>
                    <a:lstStyle/>
                    <a:p>
                      <a:r>
                        <a:rPr lang="en-US" sz="1400" dirty="0"/>
                        <a:t>Two-way ANOVA without replication</a:t>
                      </a:r>
                    </a:p>
                  </a:txBody>
                  <a:tcPr anchor="ctr"/>
                </a:tc>
                <a:tc>
                  <a:txBody>
                    <a:bodyPr/>
                    <a:lstStyle/>
                    <a:p>
                      <a:r>
                        <a:rPr lang="en-US" sz="1100" dirty="0"/>
                        <a:t>used when you have one group and you’re double-testing that same group. For example, you’re testing one set of individuals before and after they take a medication to see if it works or not</a:t>
                      </a:r>
                    </a:p>
                  </a:txBody>
                  <a:tcPr anchor="ctr"/>
                </a:tc>
                <a:tc>
                  <a:txBody>
                    <a:bodyPr/>
                    <a:lstStyle/>
                    <a:p>
                      <a:r>
                        <a:rPr lang="en-US" sz="1100" dirty="0"/>
                        <a:t>A group of students go to 3 different test centers to give tests. We need to study if there is an impact of the test center on the results of the student</a:t>
                      </a:r>
                    </a:p>
                  </a:txBody>
                  <a:tcPr anchor="ctr"/>
                </a:tc>
                <a:extLst>
                  <a:ext uri="{0D108BD9-81ED-4DB2-BD59-A6C34878D82A}">
                    <a16:rowId xmlns:a16="http://schemas.microsoft.com/office/drawing/2014/main" val="1245676531"/>
                  </a:ext>
                </a:extLst>
              </a:tr>
              <a:tr h="659386">
                <a:tc>
                  <a:txBody>
                    <a:bodyPr/>
                    <a:lstStyle/>
                    <a:p>
                      <a:r>
                        <a:rPr lang="en-US" sz="1400" dirty="0"/>
                        <a:t>Two-way ANOVA with replication</a:t>
                      </a:r>
                    </a:p>
                  </a:txBody>
                  <a:tcPr anchor="ctr"/>
                </a:tc>
                <a:tc>
                  <a:txBody>
                    <a:bodyPr/>
                    <a:lstStyle/>
                    <a:p>
                      <a:r>
                        <a:rPr lang="en-US" sz="1100" dirty="0"/>
                        <a:t>Two groups, and the members of those groups are doing more than one thing. For example, two groups of patients from different hospitals trying two different therapies.</a:t>
                      </a:r>
                    </a:p>
                  </a:txBody>
                  <a:tcPr anchor="ctr"/>
                </a:tc>
                <a:tc>
                  <a:txBody>
                    <a:bodyPr/>
                    <a:lstStyle/>
                    <a:p>
                      <a:r>
                        <a:rPr lang="en-US" sz="1100" dirty="0"/>
                        <a:t>Effectiveness of fertilizer on 3 different plant groups need to be analyzed across number of feeding periods in a day to find out the most effective plant feed combination</a:t>
                      </a:r>
                    </a:p>
                  </a:txBody>
                  <a:tcPr anchor="ctr"/>
                </a:tc>
                <a:extLst>
                  <a:ext uri="{0D108BD9-81ED-4DB2-BD59-A6C34878D82A}">
                    <a16:rowId xmlns:a16="http://schemas.microsoft.com/office/drawing/2014/main" val="3053372626"/>
                  </a:ext>
                </a:extLst>
              </a:tr>
            </a:tbl>
          </a:graphicData>
        </a:graphic>
      </p:graphicFrame>
      <p:graphicFrame>
        <p:nvGraphicFramePr>
          <p:cNvPr id="7" name="Object 6">
            <a:extLst>
              <a:ext uri="{FF2B5EF4-FFF2-40B4-BE49-F238E27FC236}">
                <a16:creationId xmlns:a16="http://schemas.microsoft.com/office/drawing/2014/main" id="{AFCCBF46-44F6-4945-ACD3-189C7505909C}"/>
              </a:ext>
            </a:extLst>
          </p:cNvPr>
          <p:cNvGraphicFramePr>
            <a:graphicFrameLocks noChangeAspect="1"/>
          </p:cNvGraphicFramePr>
          <p:nvPr>
            <p:extLst>
              <p:ext uri="{D42A27DB-BD31-4B8C-83A1-F6EECF244321}">
                <p14:modId xmlns:p14="http://schemas.microsoft.com/office/powerpoint/2010/main" val="3296193136"/>
              </p:ext>
            </p:extLst>
          </p:nvPr>
        </p:nvGraphicFramePr>
        <p:xfrm>
          <a:off x="7057749" y="443336"/>
          <a:ext cx="1217066" cy="1026901"/>
        </p:xfrm>
        <a:graphic>
          <a:graphicData uri="http://schemas.openxmlformats.org/presentationml/2006/ole">
            <mc:AlternateContent xmlns:mc="http://schemas.openxmlformats.org/markup-compatibility/2006">
              <mc:Choice xmlns:v="urn:schemas-microsoft-com:vml" Requires="v">
                <p:oleObj spid="_x0000_s1134598" name="Worksheet" showAsIcon="1" r:id="rId4" imgW="914400" imgH="771480" progId="Excel.Sheet.12">
                  <p:embed/>
                </p:oleObj>
              </mc:Choice>
              <mc:Fallback>
                <p:oleObj name="Worksheet" showAsIcon="1" r:id="rId4" imgW="914400" imgH="771480" progId="Excel.Sheet.12">
                  <p:embed/>
                  <p:pic>
                    <p:nvPicPr>
                      <p:cNvPr id="5" name="Object 4"/>
                      <p:cNvPicPr/>
                      <p:nvPr/>
                    </p:nvPicPr>
                    <p:blipFill>
                      <a:blip r:embed="rId5"/>
                      <a:stretch>
                        <a:fillRect/>
                      </a:stretch>
                    </p:blipFill>
                    <p:spPr>
                      <a:xfrm>
                        <a:off x="7057749" y="443336"/>
                        <a:ext cx="1217066" cy="1026901"/>
                      </a:xfrm>
                      <a:prstGeom prst="rect">
                        <a:avLst/>
                      </a:prstGeom>
                    </p:spPr>
                  </p:pic>
                </p:oleObj>
              </mc:Fallback>
            </mc:AlternateContent>
          </a:graphicData>
        </a:graphic>
      </p:graphicFrame>
    </p:spTree>
    <p:extLst>
      <p:ext uri="{BB962C8B-B14F-4D97-AF65-F5344CB8AC3E}">
        <p14:creationId xmlns:p14="http://schemas.microsoft.com/office/powerpoint/2010/main" val="93205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B920-5263-4AD6-ABC0-118D995067AD}"/>
              </a:ext>
            </a:extLst>
          </p:cNvPr>
          <p:cNvSpPr>
            <a:spLocks noGrp="1"/>
          </p:cNvSpPr>
          <p:nvPr>
            <p:ph type="title"/>
          </p:nvPr>
        </p:nvSpPr>
        <p:spPr/>
        <p:txBody>
          <a:bodyPr/>
          <a:lstStyle/>
          <a:p>
            <a:r>
              <a:rPr lang="en-US" dirty="0"/>
              <a:t>MANOVA (Multivariate Analysis of Variance)</a:t>
            </a:r>
          </a:p>
        </p:txBody>
      </p:sp>
      <p:sp>
        <p:nvSpPr>
          <p:cNvPr id="3" name="Content Placeholder 2">
            <a:extLst>
              <a:ext uri="{FF2B5EF4-FFF2-40B4-BE49-F238E27FC236}">
                <a16:creationId xmlns:a16="http://schemas.microsoft.com/office/drawing/2014/main" id="{F43F8D58-2FFA-49EC-9A16-BE2321948827}"/>
              </a:ext>
            </a:extLst>
          </p:cNvPr>
          <p:cNvSpPr>
            <a:spLocks noGrp="1"/>
          </p:cNvSpPr>
          <p:nvPr>
            <p:ph idx="1"/>
          </p:nvPr>
        </p:nvSpPr>
        <p:spPr/>
        <p:txBody>
          <a:bodyPr/>
          <a:lstStyle/>
          <a:p>
            <a:r>
              <a:rPr lang="en-US" dirty="0"/>
              <a:t>The basic application of MANOVA is to identify if there is any difference in various categories of subjects in terms of two or more dependent variables</a:t>
            </a:r>
          </a:p>
          <a:p>
            <a:r>
              <a:rPr lang="en-US" dirty="0"/>
              <a:t>No. of dependent variables should at least be 2. </a:t>
            </a:r>
          </a:p>
          <a:p>
            <a:r>
              <a:rPr lang="en-US" dirty="0"/>
              <a:t>At least one of the independent variable should be categorical </a:t>
            </a:r>
          </a:p>
          <a:p>
            <a:r>
              <a:rPr lang="en-US" dirty="0"/>
              <a:t>Dependent variables should be normal in nature and have linear relationships with each other </a:t>
            </a:r>
          </a:p>
          <a:p>
            <a:r>
              <a:rPr lang="en-US" dirty="0"/>
              <a:t>MANOVA is most effective when dependent variables are moderately correlated (.4 - .7). If dependent variables are too highly correlated it could be assumed that they may be measuring the same variable. </a:t>
            </a:r>
          </a:p>
          <a:p>
            <a:r>
              <a:rPr lang="en-US" dirty="0"/>
              <a:t>Example:</a:t>
            </a:r>
          </a:p>
          <a:p>
            <a:pPr lvl="1"/>
            <a:r>
              <a:rPr lang="en-US" dirty="0"/>
              <a:t>we may conduct a study where we try two different textbooks, and we are interested in the students’ improvements in math and physics. In that case, improvements in math and physics are the two dependent variables, and our hypothesis is that both together are affected by the difference in textbooks</a:t>
            </a:r>
          </a:p>
          <a:p>
            <a:pPr lvl="1"/>
            <a:r>
              <a:rPr lang="en-US" dirty="0"/>
              <a:t>Analyze if there is a difference between classes of students in terms of Height, IQ and Weight. We can use MANOVA with dependent variables as Height, Weight and IQ and independent variable as Class</a:t>
            </a:r>
          </a:p>
          <a:p>
            <a:r>
              <a:rPr lang="en-US" dirty="0"/>
              <a:t>Not used very often, for details: </a:t>
            </a:r>
            <a:r>
              <a:rPr lang="en-US" dirty="0">
                <a:hlinkClick r:id="rId2"/>
              </a:rPr>
              <a:t>https://newonlinecourses.science.psu.edu/stat505/node/159/</a:t>
            </a:r>
            <a:r>
              <a:rPr lang="en-US" dirty="0"/>
              <a:t> </a:t>
            </a:r>
          </a:p>
        </p:txBody>
      </p:sp>
    </p:spTree>
    <p:extLst>
      <p:ext uri="{BB962C8B-B14F-4D97-AF65-F5344CB8AC3E}">
        <p14:creationId xmlns:p14="http://schemas.microsoft.com/office/powerpoint/2010/main" val="42594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194-C2EC-4CA0-A0F4-6DB8CF1E00A7}"/>
              </a:ext>
            </a:extLst>
          </p:cNvPr>
          <p:cNvSpPr>
            <a:spLocks noGrp="1"/>
          </p:cNvSpPr>
          <p:nvPr>
            <p:ph type="title"/>
          </p:nvPr>
        </p:nvSpPr>
        <p:spPr/>
        <p:txBody>
          <a:bodyPr/>
          <a:lstStyle/>
          <a:p>
            <a:r>
              <a:rPr lang="en-US" dirty="0"/>
              <a:t>What is a null hypothesis</a:t>
            </a:r>
          </a:p>
        </p:txBody>
      </p:sp>
      <p:sp>
        <p:nvSpPr>
          <p:cNvPr id="3" name="Content Placeholder 2">
            <a:extLst>
              <a:ext uri="{FF2B5EF4-FFF2-40B4-BE49-F238E27FC236}">
                <a16:creationId xmlns:a16="http://schemas.microsoft.com/office/drawing/2014/main" id="{D0FEAF8D-84FE-4790-8C7C-3BC7E55E3BAA}"/>
              </a:ext>
            </a:extLst>
          </p:cNvPr>
          <p:cNvSpPr>
            <a:spLocks noGrp="1"/>
          </p:cNvSpPr>
          <p:nvPr>
            <p:ph idx="1"/>
          </p:nvPr>
        </p:nvSpPr>
        <p:spPr/>
        <p:txBody>
          <a:bodyPr/>
          <a:lstStyle/>
          <a:p>
            <a:r>
              <a:rPr lang="en-US" dirty="0"/>
              <a:t>Hypothesis testing was introduced by Ronald Fisher, Jerzy </a:t>
            </a:r>
            <a:r>
              <a:rPr lang="en-US" dirty="0" err="1"/>
              <a:t>Neyman</a:t>
            </a:r>
            <a:r>
              <a:rPr lang="en-US" dirty="0"/>
              <a:t>, Karl Pearson and Pearson’s son, Egon Pearson</a:t>
            </a:r>
          </a:p>
          <a:p>
            <a:r>
              <a:rPr lang="en-US" dirty="0"/>
              <a:t> Hypothesis testing is a statistical method that is used in making statistical decisions using experimental data</a:t>
            </a:r>
          </a:p>
          <a:p>
            <a:r>
              <a:rPr lang="en-US" dirty="0"/>
              <a:t>The </a:t>
            </a:r>
            <a:r>
              <a:rPr lang="en-US" b="1" dirty="0"/>
              <a:t>null hypothesis (H</a:t>
            </a:r>
            <a:r>
              <a:rPr lang="en-US" b="1" baseline="-25000" dirty="0"/>
              <a:t>0</a:t>
            </a:r>
            <a:r>
              <a:rPr lang="en-US" b="1" dirty="0"/>
              <a:t>) </a:t>
            </a:r>
            <a:r>
              <a:rPr lang="en-US" dirty="0"/>
              <a:t>is a hypothesis which the researcher tries to disprove, rectify or nullify. ‘NULL’ often refers to the common view of something</a:t>
            </a:r>
          </a:p>
          <a:p>
            <a:r>
              <a:rPr lang="en-US" b="1" dirty="0"/>
              <a:t>Alternative hypothesis (H</a:t>
            </a:r>
            <a:r>
              <a:rPr lang="en-US" b="1" baseline="-25000" dirty="0"/>
              <a:t>1</a:t>
            </a:r>
            <a:r>
              <a:rPr lang="en-US" b="1" dirty="0"/>
              <a:t>) </a:t>
            </a:r>
            <a:r>
              <a:rPr lang="en-US" dirty="0"/>
              <a:t>is what the researcher really thinks is the cause of the phenomenon</a:t>
            </a:r>
          </a:p>
          <a:p>
            <a:r>
              <a:rPr lang="en-US" dirty="0"/>
              <a:t>Example:</a:t>
            </a:r>
          </a:p>
          <a:p>
            <a:pPr lvl="1"/>
            <a:r>
              <a:rPr lang="en-US" b="1" dirty="0"/>
              <a:t>H</a:t>
            </a:r>
            <a:r>
              <a:rPr lang="en-US" b="1" baseline="-25000" dirty="0"/>
              <a:t>1 </a:t>
            </a:r>
            <a:r>
              <a:rPr lang="en-US" dirty="0"/>
              <a:t>: Tomato plants exhibit a higher rate of growth when planted in compost rather than in soil.</a:t>
            </a:r>
          </a:p>
          <a:p>
            <a:pPr lvl="1"/>
            <a:r>
              <a:rPr lang="en-US" b="1" dirty="0"/>
              <a:t>H</a:t>
            </a:r>
            <a:r>
              <a:rPr lang="en-US" b="1" baseline="-25000" dirty="0"/>
              <a:t>0 </a:t>
            </a:r>
            <a:r>
              <a:rPr lang="en-US" dirty="0"/>
              <a:t>: Tomato plants show no difference in growth rates when planted in compost rather than soil.</a:t>
            </a:r>
            <a:endParaRPr lang="en-US" b="1" dirty="0"/>
          </a:p>
        </p:txBody>
      </p:sp>
    </p:spTree>
    <p:extLst>
      <p:ext uri="{BB962C8B-B14F-4D97-AF65-F5344CB8AC3E}">
        <p14:creationId xmlns:p14="http://schemas.microsoft.com/office/powerpoint/2010/main" val="338568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test a null hypothesis?</a:t>
            </a:r>
          </a:p>
        </p:txBody>
      </p:sp>
      <p:sp>
        <p:nvSpPr>
          <p:cNvPr id="3" name="Content Placeholder 2"/>
          <p:cNvSpPr>
            <a:spLocks noGrp="1"/>
          </p:cNvSpPr>
          <p:nvPr>
            <p:ph idx="1"/>
          </p:nvPr>
        </p:nvSpPr>
        <p:spPr>
          <a:xfrm>
            <a:off x="646113" y="1381125"/>
            <a:ext cx="8763000" cy="4191000"/>
          </a:xfrm>
        </p:spPr>
        <p:txBody>
          <a:bodyPr/>
          <a:lstStyle/>
          <a:p>
            <a:r>
              <a:rPr lang="en-US" dirty="0"/>
              <a:t>Science is based on the logic of falsification</a:t>
            </a:r>
          </a:p>
          <a:p>
            <a:r>
              <a:rPr lang="en-US" dirty="0"/>
              <a:t>Types of errors in hypothesis testing</a:t>
            </a:r>
          </a:p>
          <a:p>
            <a:pPr lvl="1"/>
            <a:r>
              <a:rPr lang="en-US" dirty="0"/>
              <a:t>Type I error</a:t>
            </a:r>
          </a:p>
          <a:p>
            <a:pPr lvl="1"/>
            <a:r>
              <a:rPr lang="en-US" dirty="0"/>
              <a:t>Type II error</a:t>
            </a:r>
          </a:p>
          <a:p>
            <a:endParaRPr lang="en-US" dirty="0"/>
          </a:p>
          <a:p>
            <a:endParaRPr lang="en-US" dirty="0"/>
          </a:p>
          <a:p>
            <a:endParaRPr lang="en-US" dirty="0"/>
          </a:p>
          <a:p>
            <a:endParaRPr lang="en-US" dirty="0"/>
          </a:p>
          <a:p>
            <a:endParaRPr lang="en-US" dirty="0"/>
          </a:p>
          <a:p>
            <a:r>
              <a:rPr lang="en-US" dirty="0"/>
              <a:t>Which of these errors is more dangerous?</a:t>
            </a:r>
          </a:p>
          <a:p>
            <a:pPr lvl="1"/>
            <a:r>
              <a:rPr lang="en-US" dirty="0"/>
              <a:t>In almost all cases that exist in nature not rejecting the null hypothesis (Type II) is more dangerous</a:t>
            </a:r>
          </a:p>
        </p:txBody>
      </p:sp>
      <p:pic>
        <p:nvPicPr>
          <p:cNvPr id="15" name="Picture 14">
            <a:extLst>
              <a:ext uri="{FF2B5EF4-FFF2-40B4-BE49-F238E27FC236}">
                <a16:creationId xmlns:a16="http://schemas.microsoft.com/office/drawing/2014/main" id="{789A076B-1488-4C14-8A1E-DA789BE5A30E}"/>
              </a:ext>
            </a:extLst>
          </p:cNvPr>
          <p:cNvPicPr>
            <a:picLocks noChangeAspect="1"/>
          </p:cNvPicPr>
          <p:nvPr/>
        </p:nvPicPr>
        <p:blipFill rotWithShape="1">
          <a:blip r:embed="rId2">
            <a:extLst>
              <a:ext uri="{28A0092B-C50C-407E-A947-70E740481C1C}">
                <a14:useLocalDpi xmlns:a14="http://schemas.microsoft.com/office/drawing/2010/main" val="0"/>
              </a:ext>
            </a:extLst>
          </a:blip>
          <a:srcRect t="22436" b="7727"/>
          <a:stretch/>
        </p:blipFill>
        <p:spPr>
          <a:xfrm>
            <a:off x="3001929" y="2473277"/>
            <a:ext cx="3100475" cy="2703499"/>
          </a:xfrm>
          <a:prstGeom prst="rect">
            <a:avLst/>
          </a:prstGeom>
        </p:spPr>
      </p:pic>
    </p:spTree>
    <p:extLst>
      <p:ext uri="{BB962C8B-B14F-4D97-AF65-F5344CB8AC3E}">
        <p14:creationId xmlns:p14="http://schemas.microsoft.com/office/powerpoint/2010/main" val="296144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9EA-2802-434B-96DC-13E403600CBC}"/>
              </a:ext>
            </a:extLst>
          </p:cNvPr>
          <p:cNvSpPr>
            <a:spLocks noGrp="1"/>
          </p:cNvSpPr>
          <p:nvPr>
            <p:ph type="title"/>
          </p:nvPr>
        </p:nvSpPr>
        <p:spPr/>
        <p:txBody>
          <a:bodyPr/>
          <a:lstStyle/>
          <a:p>
            <a:r>
              <a:rPr lang="en-US" dirty="0"/>
              <a:t>Significance Level (alpha)</a:t>
            </a:r>
          </a:p>
        </p:txBody>
      </p:sp>
      <p:sp>
        <p:nvSpPr>
          <p:cNvPr id="3" name="Content Placeholder 2">
            <a:extLst>
              <a:ext uri="{FF2B5EF4-FFF2-40B4-BE49-F238E27FC236}">
                <a16:creationId xmlns:a16="http://schemas.microsoft.com/office/drawing/2014/main" id="{939AF6F2-5BA2-4A60-91B9-A266460E9163}"/>
              </a:ext>
            </a:extLst>
          </p:cNvPr>
          <p:cNvSpPr>
            <a:spLocks noGrp="1"/>
          </p:cNvSpPr>
          <p:nvPr>
            <p:ph idx="1"/>
          </p:nvPr>
        </p:nvSpPr>
        <p:spPr/>
        <p:txBody>
          <a:bodyPr/>
          <a:lstStyle/>
          <a:p>
            <a:r>
              <a:rPr lang="en-US" dirty="0"/>
              <a:t>The significance level, also denoted as alpha or α, is the probability of rejecting the null hypothesis when it is true. For example, a significance level of 0.05 indicates a 5% risk of concluding that a difference exists when there is no actual difference.</a:t>
            </a:r>
          </a:p>
          <a:p>
            <a:r>
              <a:rPr lang="en-US" dirty="0"/>
              <a:t>The significance level determines how far out from the null hypothesis value we'll draw that line on the graph. To graph a significance level of 0.05, we need to shade the 5% of the distribution that is furthest away from the null hypothesis.\</a:t>
            </a:r>
          </a:p>
          <a:p>
            <a:r>
              <a:rPr lang="en-US" dirty="0"/>
              <a:t>P-values are the probability of obtaining an effect at least as extreme as the one in your sample data, assuming the truth of the null hypothesis.</a:t>
            </a:r>
          </a:p>
          <a:p>
            <a:endParaRPr lang="en-US" dirty="0">
              <a:hlinkClick r:id="rId2"/>
            </a:endParaRPr>
          </a:p>
          <a:p>
            <a:endParaRPr lang="en-US" dirty="0">
              <a:hlinkClick r:id="rId2"/>
            </a:endParaRPr>
          </a:p>
          <a:p>
            <a:endParaRPr lang="en-US" dirty="0">
              <a:hlinkClick r:id="rId2"/>
            </a:endParaRPr>
          </a:p>
          <a:p>
            <a:endParaRPr lang="en-US" dirty="0">
              <a:hlinkClick r:id="rId2"/>
            </a:endParaRPr>
          </a:p>
          <a:p>
            <a:pPr marL="0" indent="0">
              <a:buNone/>
            </a:pPr>
            <a:r>
              <a:rPr lang="en-US" dirty="0">
                <a:hlinkClick r:id="rId2"/>
              </a:rPr>
              <a:t>http://blog.minitab.com/blog/adventures-in-statistics-2/understanding-hypothesis-tests-significance-levels-alpha-and-p-values-in-statistics</a:t>
            </a:r>
            <a:endParaRPr lang="en-US" dirty="0"/>
          </a:p>
          <a:p>
            <a:endParaRPr lang="en-US" dirty="0"/>
          </a:p>
        </p:txBody>
      </p:sp>
      <p:pic>
        <p:nvPicPr>
          <p:cNvPr id="7" name="Picture 6" descr="A close up of a logo&#10;&#10;Description generated with high confidence">
            <a:extLst>
              <a:ext uri="{FF2B5EF4-FFF2-40B4-BE49-F238E27FC236}">
                <a16:creationId xmlns:a16="http://schemas.microsoft.com/office/drawing/2014/main" id="{01F36645-7CD9-44C2-8AE1-154111E751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7915" y="3952798"/>
            <a:ext cx="3470880" cy="1952370"/>
          </a:xfrm>
          <a:prstGeom prst="rect">
            <a:avLst/>
          </a:prstGeom>
        </p:spPr>
      </p:pic>
    </p:spTree>
    <p:extLst>
      <p:ext uri="{BB962C8B-B14F-4D97-AF65-F5344CB8AC3E}">
        <p14:creationId xmlns:p14="http://schemas.microsoft.com/office/powerpoint/2010/main" val="317331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is a method of testing a hypothesis about a parameter in a population using data from a selected sample</a:t>
            </a:r>
          </a:p>
        </p:txBody>
      </p:sp>
      <p:sp>
        <p:nvSpPr>
          <p:cNvPr id="5" name="Rectangle 4"/>
          <p:cNvSpPr/>
          <p:nvPr/>
        </p:nvSpPr>
        <p:spPr bwMode="auto">
          <a:xfrm>
            <a:off x="381000" y="2654300"/>
            <a:ext cx="18288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0" dirty="0">
                <a:solidFill>
                  <a:schemeClr val="bg1"/>
                </a:solidFill>
                <a:latin typeface="+mn-lt"/>
                <a:ea typeface="+mn-ea"/>
                <a:cs typeface="+mn-cs"/>
              </a:rPr>
              <a:t>Test of mean</a:t>
            </a:r>
          </a:p>
        </p:txBody>
      </p:sp>
      <p:sp>
        <p:nvSpPr>
          <p:cNvPr id="7" name="Flowchart: Decision 6"/>
          <p:cNvSpPr/>
          <p:nvPr/>
        </p:nvSpPr>
        <p:spPr bwMode="auto">
          <a:xfrm>
            <a:off x="336550" y="4826000"/>
            <a:ext cx="1005840" cy="548640"/>
          </a:xfrm>
          <a:prstGeom prst="flowChartDecisi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200" dirty="0">
                <a:solidFill>
                  <a:schemeClr val="bg1"/>
                </a:solidFill>
              </a:rPr>
              <a:t>N&gt;30</a:t>
            </a:r>
          </a:p>
        </p:txBody>
      </p:sp>
      <p:sp>
        <p:nvSpPr>
          <p:cNvPr id="9" name="Rectangle 8">
            <a:hlinkClick r:id="rId2" action="ppaction://hlinksldjump"/>
          </p:cNvPr>
          <p:cNvSpPr/>
          <p:nvPr/>
        </p:nvSpPr>
        <p:spPr bwMode="auto">
          <a:xfrm>
            <a:off x="381000" y="57023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200" b="0" dirty="0">
                <a:solidFill>
                  <a:schemeClr val="bg1"/>
                </a:solidFill>
                <a:latin typeface="+mn-lt"/>
                <a:ea typeface="+mn-ea"/>
                <a:cs typeface="+mn-cs"/>
              </a:rPr>
              <a:t>Z Test</a:t>
            </a:r>
          </a:p>
        </p:txBody>
      </p:sp>
      <p:sp>
        <p:nvSpPr>
          <p:cNvPr id="10" name="Rectangle 9">
            <a:hlinkClick r:id="rId2" action="ppaction://hlinksldjump"/>
          </p:cNvPr>
          <p:cNvSpPr/>
          <p:nvPr/>
        </p:nvSpPr>
        <p:spPr bwMode="auto">
          <a:xfrm>
            <a:off x="1790700" y="57023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dirty="0">
                <a:solidFill>
                  <a:schemeClr val="bg1"/>
                </a:solidFill>
              </a:rPr>
              <a:t>T</a:t>
            </a:r>
            <a:r>
              <a:rPr lang="en-US" sz="1400" b="0" dirty="0">
                <a:solidFill>
                  <a:schemeClr val="bg1"/>
                </a:solidFill>
                <a:latin typeface="+mn-lt"/>
                <a:ea typeface="+mn-ea"/>
                <a:cs typeface="+mn-cs"/>
              </a:rPr>
              <a:t> Test</a:t>
            </a:r>
          </a:p>
        </p:txBody>
      </p:sp>
      <p:sp>
        <p:nvSpPr>
          <p:cNvPr id="11" name="Rectangle 10">
            <a:hlinkClick r:id="rId3" action="ppaction://hlinksldjump"/>
          </p:cNvPr>
          <p:cNvSpPr/>
          <p:nvPr/>
        </p:nvSpPr>
        <p:spPr bwMode="auto">
          <a:xfrm>
            <a:off x="3098800" y="5689600"/>
            <a:ext cx="100584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dirty="0">
                <a:solidFill>
                  <a:schemeClr val="bg1"/>
                </a:solidFill>
              </a:rPr>
              <a:t>Chi Square </a:t>
            </a:r>
            <a:r>
              <a:rPr lang="en-US" sz="1200" b="0" dirty="0">
                <a:solidFill>
                  <a:schemeClr val="bg1"/>
                </a:solidFill>
                <a:latin typeface="+mn-lt"/>
                <a:ea typeface="+mn-ea"/>
                <a:cs typeface="+mn-cs"/>
              </a:rPr>
              <a:t>Test</a:t>
            </a:r>
          </a:p>
        </p:txBody>
      </p:sp>
      <p:sp>
        <p:nvSpPr>
          <p:cNvPr id="12" name="Rectangle 11">
            <a:hlinkClick r:id="rId4" action="ppaction://hlinksldjump"/>
          </p:cNvPr>
          <p:cNvSpPr/>
          <p:nvPr/>
        </p:nvSpPr>
        <p:spPr bwMode="auto">
          <a:xfrm>
            <a:off x="4279900" y="56896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200" dirty="0">
                <a:solidFill>
                  <a:schemeClr val="bg1"/>
                </a:solidFill>
              </a:rPr>
              <a:t>F</a:t>
            </a:r>
            <a:r>
              <a:rPr lang="en-US" sz="1200" b="0" dirty="0">
                <a:solidFill>
                  <a:schemeClr val="bg1"/>
                </a:solidFill>
                <a:latin typeface="+mn-lt"/>
                <a:ea typeface="+mn-ea"/>
                <a:cs typeface="+mn-cs"/>
              </a:rPr>
              <a:t> Test</a:t>
            </a:r>
          </a:p>
        </p:txBody>
      </p:sp>
      <p:cxnSp>
        <p:nvCxnSpPr>
          <p:cNvPr id="14" name="Elbow Connector 13"/>
          <p:cNvCxnSpPr>
            <a:stCxn id="79" idx="2"/>
            <a:endCxn id="5" idx="0"/>
          </p:cNvCxnSpPr>
          <p:nvPr/>
        </p:nvCxnSpPr>
        <p:spPr bwMode="auto">
          <a:xfrm rot="5400000">
            <a:off x="2641600" y="995680"/>
            <a:ext cx="312420" cy="3004820"/>
          </a:xfrm>
          <a:prstGeom prst="bentConnector3">
            <a:avLst>
              <a:gd name="adj1" fmla="val 50000"/>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22" name="Shape 21"/>
          <p:cNvCxnSpPr>
            <a:stCxn id="28" idx="3"/>
            <a:endCxn id="10" idx="0"/>
          </p:cNvCxnSpPr>
          <p:nvPr/>
        </p:nvCxnSpPr>
        <p:spPr bwMode="auto">
          <a:xfrm>
            <a:off x="1974850" y="4218940"/>
            <a:ext cx="273050" cy="1483360"/>
          </a:xfrm>
          <a:prstGeom prst="bentConnector2">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39" name="Elbow Connector 38"/>
          <p:cNvCxnSpPr>
            <a:stCxn id="79" idx="2"/>
            <a:endCxn id="62" idx="0"/>
          </p:cNvCxnSpPr>
          <p:nvPr/>
        </p:nvCxnSpPr>
        <p:spPr bwMode="auto">
          <a:xfrm rot="16200000" flipH="1">
            <a:off x="5600700" y="1041400"/>
            <a:ext cx="312420" cy="2913380"/>
          </a:xfrm>
          <a:prstGeom prst="bentConnector3">
            <a:avLst>
              <a:gd name="adj1" fmla="val 50000"/>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44" name="Rectangle 43"/>
          <p:cNvSpPr/>
          <p:nvPr/>
        </p:nvSpPr>
        <p:spPr bwMode="auto">
          <a:xfrm>
            <a:off x="381000" y="2882900"/>
            <a:ext cx="1828800" cy="731520"/>
          </a:xfrm>
          <a:prstGeom prst="rect">
            <a:avLst/>
          </a:prstGeom>
          <a:noFill/>
          <a:ln w="12700">
            <a:solidFill>
              <a:schemeClr val="accent1"/>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14300" indent="-114300" algn="l" eaLnBrk="1" hangingPunct="1">
              <a:spcBef>
                <a:spcPct val="100000"/>
              </a:spcBef>
              <a:buClrTx/>
              <a:buFont typeface="Webdings" pitchFamily="18" charset="2"/>
              <a:buChar char="4"/>
            </a:pPr>
            <a:r>
              <a:rPr lang="en-US" sz="1000" dirty="0">
                <a:solidFill>
                  <a:schemeClr val="tx1"/>
                </a:solidFill>
              </a:rPr>
              <a:t>An insurance company would like to understand if the average claim amount has changed since last year</a:t>
            </a:r>
          </a:p>
        </p:txBody>
      </p:sp>
      <p:cxnSp>
        <p:nvCxnSpPr>
          <p:cNvPr id="50" name="Shape 49"/>
          <p:cNvCxnSpPr>
            <a:stCxn id="28" idx="2"/>
            <a:endCxn id="7" idx="0"/>
          </p:cNvCxnSpPr>
          <p:nvPr/>
        </p:nvCxnSpPr>
        <p:spPr bwMode="auto">
          <a:xfrm rot="5400000">
            <a:off x="920750" y="4457700"/>
            <a:ext cx="287020" cy="449580"/>
          </a:xfrm>
          <a:prstGeom prst="bentConnector3">
            <a:avLst>
              <a:gd name="adj1" fmla="val 50000"/>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53" name="Rectangle 52"/>
          <p:cNvSpPr/>
          <p:nvPr/>
        </p:nvSpPr>
        <p:spPr bwMode="auto">
          <a:xfrm>
            <a:off x="3187700" y="2654300"/>
            <a:ext cx="18288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0" dirty="0">
                <a:solidFill>
                  <a:schemeClr val="bg1"/>
                </a:solidFill>
                <a:latin typeface="+mn-lt"/>
                <a:ea typeface="+mn-ea"/>
                <a:cs typeface="+mn-cs"/>
              </a:rPr>
              <a:t>Test of variance</a:t>
            </a:r>
          </a:p>
        </p:txBody>
      </p:sp>
      <p:sp>
        <p:nvSpPr>
          <p:cNvPr id="54" name="Rectangle 53"/>
          <p:cNvSpPr/>
          <p:nvPr/>
        </p:nvSpPr>
        <p:spPr bwMode="auto">
          <a:xfrm>
            <a:off x="3175000" y="2882900"/>
            <a:ext cx="1828800" cy="731520"/>
          </a:xfrm>
          <a:prstGeom prst="rect">
            <a:avLst/>
          </a:prstGeom>
          <a:noFill/>
          <a:ln w="12700">
            <a:solidFill>
              <a:schemeClr val="accent1"/>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14300" marR="0" indent="-114300" algn="l" defTabSz="914400" eaLnBrk="1" latinLnBrk="0" hangingPunct="1">
              <a:lnSpc>
                <a:spcPct val="100000"/>
              </a:lnSpc>
              <a:spcBef>
                <a:spcPct val="100000"/>
              </a:spcBef>
              <a:buClrTx/>
              <a:buSzTx/>
              <a:buFont typeface="Webdings" pitchFamily="18" charset="2"/>
              <a:buChar char="4"/>
              <a:tabLst/>
            </a:pPr>
            <a:r>
              <a:rPr lang="en-US" sz="1000" dirty="0">
                <a:solidFill>
                  <a:schemeClr val="tx1"/>
                </a:solidFill>
              </a:rPr>
              <a:t>A Bank wants to understand if the sample obtained from satisfaction survey represents population on gender and age group</a:t>
            </a:r>
          </a:p>
        </p:txBody>
      </p:sp>
      <p:sp>
        <p:nvSpPr>
          <p:cNvPr id="55" name="TextBox 54"/>
          <p:cNvSpPr txBox="1"/>
          <p:nvPr/>
        </p:nvSpPr>
        <p:spPr>
          <a:xfrm>
            <a:off x="584200" y="4406900"/>
            <a:ext cx="711200" cy="261610"/>
          </a:xfrm>
          <a:prstGeom prst="rect">
            <a:avLst/>
          </a:prstGeom>
          <a:noFill/>
        </p:spPr>
        <p:txBody>
          <a:bodyPr wrap="square" rtlCol="0">
            <a:spAutoFit/>
          </a:bodyPr>
          <a:lstStyle/>
          <a:p>
            <a:r>
              <a:rPr lang="en-US" dirty="0"/>
              <a:t>Yes</a:t>
            </a:r>
          </a:p>
        </p:txBody>
      </p:sp>
      <p:sp>
        <p:nvSpPr>
          <p:cNvPr id="57" name="TextBox 56"/>
          <p:cNvSpPr txBox="1"/>
          <p:nvPr/>
        </p:nvSpPr>
        <p:spPr>
          <a:xfrm>
            <a:off x="1892300" y="3987800"/>
            <a:ext cx="711200" cy="261610"/>
          </a:xfrm>
          <a:prstGeom prst="rect">
            <a:avLst/>
          </a:prstGeom>
          <a:noFill/>
        </p:spPr>
        <p:txBody>
          <a:bodyPr wrap="square" rtlCol="0">
            <a:spAutoFit/>
          </a:bodyPr>
          <a:lstStyle/>
          <a:p>
            <a:r>
              <a:rPr lang="en-US" dirty="0"/>
              <a:t>No</a:t>
            </a:r>
          </a:p>
        </p:txBody>
      </p:sp>
      <p:sp>
        <p:nvSpPr>
          <p:cNvPr id="62" name="Rectangle 61"/>
          <p:cNvSpPr/>
          <p:nvPr/>
        </p:nvSpPr>
        <p:spPr bwMode="auto">
          <a:xfrm>
            <a:off x="6299200" y="2654300"/>
            <a:ext cx="1828800" cy="2286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400" b="0" dirty="0">
                <a:solidFill>
                  <a:schemeClr val="bg1"/>
                </a:solidFill>
                <a:latin typeface="+mn-lt"/>
                <a:ea typeface="+mn-ea"/>
                <a:cs typeface="+mn-cs"/>
              </a:rPr>
              <a:t>Test of Probability</a:t>
            </a:r>
          </a:p>
        </p:txBody>
      </p:sp>
      <p:sp>
        <p:nvSpPr>
          <p:cNvPr id="63" name="Rectangle 62"/>
          <p:cNvSpPr/>
          <p:nvPr/>
        </p:nvSpPr>
        <p:spPr bwMode="auto">
          <a:xfrm>
            <a:off x="6299200" y="2882900"/>
            <a:ext cx="1828800" cy="731520"/>
          </a:xfrm>
          <a:prstGeom prst="rect">
            <a:avLst/>
          </a:prstGeom>
          <a:noFill/>
          <a:ln w="12700">
            <a:solidFill>
              <a:schemeClr val="accent1"/>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L="114300" indent="-114300" algn="l" eaLnBrk="1" hangingPunct="1">
              <a:spcBef>
                <a:spcPct val="100000"/>
              </a:spcBef>
              <a:buClrTx/>
              <a:buChar char="4"/>
            </a:pPr>
            <a:r>
              <a:rPr lang="en-US" sz="1000" dirty="0">
                <a:solidFill>
                  <a:schemeClr val="tx1"/>
                </a:solidFill>
              </a:rPr>
              <a:t>For a direct mail campaign, bank wants to understand if probability of response increases with increasing mail send</a:t>
            </a:r>
          </a:p>
        </p:txBody>
      </p:sp>
      <p:cxnSp>
        <p:nvCxnSpPr>
          <p:cNvPr id="67" name="Elbow Connector 66"/>
          <p:cNvCxnSpPr>
            <a:stCxn id="79" idx="2"/>
            <a:endCxn id="53" idx="0"/>
          </p:cNvCxnSpPr>
          <p:nvPr/>
        </p:nvCxnSpPr>
        <p:spPr bwMode="auto">
          <a:xfrm rot="5400000">
            <a:off x="4044950" y="2399030"/>
            <a:ext cx="312420" cy="198120"/>
          </a:xfrm>
          <a:prstGeom prst="bentConnector3">
            <a:avLst>
              <a:gd name="adj1" fmla="val 50000"/>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43" name="Elbow Connector 42"/>
          <p:cNvCxnSpPr>
            <a:stCxn id="54" idx="2"/>
            <a:endCxn id="11" idx="0"/>
          </p:cNvCxnSpPr>
          <p:nvPr/>
        </p:nvCxnSpPr>
        <p:spPr bwMode="auto">
          <a:xfrm rot="5400000">
            <a:off x="2807970" y="4408170"/>
            <a:ext cx="2075180" cy="487680"/>
          </a:xfrm>
          <a:prstGeom prst="bentConnector3">
            <a:avLst>
              <a:gd name="adj1" fmla="val 28580"/>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46" name="Elbow Connector 45"/>
          <p:cNvCxnSpPr>
            <a:stCxn id="54" idx="2"/>
            <a:endCxn id="48" idx="0"/>
          </p:cNvCxnSpPr>
          <p:nvPr/>
        </p:nvCxnSpPr>
        <p:spPr bwMode="auto">
          <a:xfrm rot="16200000" flipH="1">
            <a:off x="3819525" y="3884295"/>
            <a:ext cx="1186180" cy="646430"/>
          </a:xfrm>
          <a:prstGeom prst="bentConnector3">
            <a:avLst>
              <a:gd name="adj1" fmla="val 50000"/>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52" name="TextBox 51"/>
          <p:cNvSpPr txBox="1"/>
          <p:nvPr/>
        </p:nvSpPr>
        <p:spPr>
          <a:xfrm>
            <a:off x="2754314" y="3838545"/>
            <a:ext cx="1371600" cy="400110"/>
          </a:xfrm>
          <a:prstGeom prst="rect">
            <a:avLst/>
          </a:prstGeom>
          <a:noFill/>
        </p:spPr>
        <p:txBody>
          <a:bodyPr wrap="square" rtlCol="0">
            <a:spAutoFit/>
          </a:bodyPr>
          <a:lstStyle/>
          <a:p>
            <a:r>
              <a:rPr lang="en-US" sz="1000" dirty="0"/>
              <a:t>Test variance of sample to population</a:t>
            </a:r>
          </a:p>
        </p:txBody>
      </p:sp>
      <p:sp>
        <p:nvSpPr>
          <p:cNvPr id="60" name="TextBox 59"/>
          <p:cNvSpPr txBox="1"/>
          <p:nvPr/>
        </p:nvSpPr>
        <p:spPr>
          <a:xfrm>
            <a:off x="4037014" y="3825845"/>
            <a:ext cx="1371600" cy="400110"/>
          </a:xfrm>
          <a:prstGeom prst="rect">
            <a:avLst/>
          </a:prstGeom>
          <a:noFill/>
        </p:spPr>
        <p:txBody>
          <a:bodyPr wrap="square" rtlCol="0">
            <a:spAutoFit/>
          </a:bodyPr>
          <a:lstStyle/>
          <a:p>
            <a:r>
              <a:rPr lang="en-US" sz="1000" dirty="0"/>
              <a:t>Two sample test for equality of variance</a:t>
            </a:r>
          </a:p>
        </p:txBody>
      </p:sp>
      <p:sp>
        <p:nvSpPr>
          <p:cNvPr id="28" name="Flowchart: Decision 27"/>
          <p:cNvSpPr/>
          <p:nvPr/>
        </p:nvSpPr>
        <p:spPr bwMode="auto">
          <a:xfrm>
            <a:off x="603250" y="3898900"/>
            <a:ext cx="1371600" cy="640080"/>
          </a:xfrm>
          <a:prstGeom prst="flowChartDecisi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200" dirty="0">
                <a:solidFill>
                  <a:schemeClr val="bg1"/>
                </a:solidFill>
              </a:rPr>
              <a:t>Known Variance</a:t>
            </a:r>
          </a:p>
        </p:txBody>
      </p:sp>
      <p:cxnSp>
        <p:nvCxnSpPr>
          <p:cNvPr id="30" name="Straight Arrow Connector 29"/>
          <p:cNvCxnSpPr>
            <a:stCxn id="44" idx="2"/>
            <a:endCxn id="28" idx="0"/>
          </p:cNvCxnSpPr>
          <p:nvPr/>
        </p:nvCxnSpPr>
        <p:spPr bwMode="auto">
          <a:xfrm flipH="1">
            <a:off x="1289050" y="3614420"/>
            <a:ext cx="6350" cy="28448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arrow"/>
          </a:ln>
          <a:effectLst/>
        </p:spPr>
      </p:cxnSp>
      <p:cxnSp>
        <p:nvCxnSpPr>
          <p:cNvPr id="35" name="Straight Arrow Connector 34"/>
          <p:cNvCxnSpPr>
            <a:stCxn id="7" idx="2"/>
            <a:endCxn id="9" idx="0"/>
          </p:cNvCxnSpPr>
          <p:nvPr/>
        </p:nvCxnSpPr>
        <p:spPr bwMode="auto">
          <a:xfrm flipH="1">
            <a:off x="838200" y="5374640"/>
            <a:ext cx="1270" cy="32766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36" name="TextBox 35"/>
          <p:cNvSpPr txBox="1"/>
          <p:nvPr/>
        </p:nvSpPr>
        <p:spPr>
          <a:xfrm>
            <a:off x="292100" y="5308600"/>
            <a:ext cx="711200" cy="261610"/>
          </a:xfrm>
          <a:prstGeom prst="rect">
            <a:avLst/>
          </a:prstGeom>
          <a:noFill/>
        </p:spPr>
        <p:txBody>
          <a:bodyPr wrap="square" rtlCol="0">
            <a:spAutoFit/>
          </a:bodyPr>
          <a:lstStyle/>
          <a:p>
            <a:r>
              <a:rPr lang="en-US" dirty="0"/>
              <a:t>Yes</a:t>
            </a:r>
          </a:p>
        </p:txBody>
      </p:sp>
      <p:cxnSp>
        <p:nvCxnSpPr>
          <p:cNvPr id="38" name="Straight Arrow Connector 37"/>
          <p:cNvCxnSpPr/>
          <p:nvPr/>
        </p:nvCxnSpPr>
        <p:spPr bwMode="auto">
          <a:xfrm flipV="1">
            <a:off x="1314450" y="5092700"/>
            <a:ext cx="914400" cy="254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41" name="TextBox 40"/>
          <p:cNvSpPr txBox="1"/>
          <p:nvPr/>
        </p:nvSpPr>
        <p:spPr>
          <a:xfrm>
            <a:off x="1016000" y="4762500"/>
            <a:ext cx="1206500" cy="261610"/>
          </a:xfrm>
          <a:prstGeom prst="rect">
            <a:avLst/>
          </a:prstGeom>
          <a:noFill/>
        </p:spPr>
        <p:txBody>
          <a:bodyPr wrap="square" rtlCol="0">
            <a:spAutoFit/>
          </a:bodyPr>
          <a:lstStyle/>
          <a:p>
            <a:r>
              <a:rPr lang="en-US" dirty="0"/>
              <a:t>No*</a:t>
            </a:r>
          </a:p>
        </p:txBody>
      </p:sp>
      <p:sp>
        <p:nvSpPr>
          <p:cNvPr id="42" name="TextBox 41"/>
          <p:cNvSpPr txBox="1"/>
          <p:nvPr/>
        </p:nvSpPr>
        <p:spPr>
          <a:xfrm>
            <a:off x="2120900" y="6532890"/>
            <a:ext cx="2717800" cy="261610"/>
          </a:xfrm>
          <a:prstGeom prst="rect">
            <a:avLst/>
          </a:prstGeom>
          <a:noFill/>
        </p:spPr>
        <p:txBody>
          <a:bodyPr wrap="square" rtlCol="0">
            <a:spAutoFit/>
          </a:bodyPr>
          <a:lstStyle/>
          <a:p>
            <a:r>
              <a:rPr lang="en-US" dirty="0"/>
              <a:t>* if data is normally distributed</a:t>
            </a:r>
          </a:p>
        </p:txBody>
      </p:sp>
      <p:sp>
        <p:nvSpPr>
          <p:cNvPr id="45" name="Rectangle 44">
            <a:hlinkClick r:id="rId5" action="ppaction://hlinksldjump"/>
          </p:cNvPr>
          <p:cNvSpPr/>
          <p:nvPr/>
        </p:nvSpPr>
        <p:spPr bwMode="auto">
          <a:xfrm>
            <a:off x="5410200" y="56896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dirty="0">
                <a:solidFill>
                  <a:schemeClr val="bg1"/>
                </a:solidFill>
              </a:rPr>
              <a:t>Kruskal Wallis</a:t>
            </a:r>
            <a:endParaRPr lang="en-US" sz="1200" b="0" dirty="0">
              <a:solidFill>
                <a:schemeClr val="bg1"/>
              </a:solidFill>
              <a:latin typeface="+mn-lt"/>
              <a:ea typeface="+mn-ea"/>
              <a:cs typeface="+mn-cs"/>
            </a:endParaRPr>
          </a:p>
        </p:txBody>
      </p:sp>
      <p:sp>
        <p:nvSpPr>
          <p:cNvPr id="48" name="Flowchart: Decision 47"/>
          <p:cNvSpPr/>
          <p:nvPr/>
        </p:nvSpPr>
        <p:spPr bwMode="auto">
          <a:xfrm>
            <a:off x="3867150" y="4800600"/>
            <a:ext cx="1737360" cy="548640"/>
          </a:xfrm>
          <a:prstGeom prst="flowChartDecisi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200" dirty="0">
                <a:solidFill>
                  <a:schemeClr val="bg1"/>
                </a:solidFill>
              </a:rPr>
              <a:t>Parametric</a:t>
            </a:r>
          </a:p>
        </p:txBody>
      </p:sp>
      <p:cxnSp>
        <p:nvCxnSpPr>
          <p:cNvPr id="58" name="Straight Arrow Connector 57"/>
          <p:cNvCxnSpPr>
            <a:stCxn id="48" idx="2"/>
            <a:endCxn id="12" idx="0"/>
          </p:cNvCxnSpPr>
          <p:nvPr/>
        </p:nvCxnSpPr>
        <p:spPr bwMode="auto">
          <a:xfrm>
            <a:off x="4735830" y="5349240"/>
            <a:ext cx="1270" cy="34036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64" name="Shape 63"/>
          <p:cNvCxnSpPr>
            <a:stCxn id="48" idx="3"/>
            <a:endCxn id="45" idx="0"/>
          </p:cNvCxnSpPr>
          <p:nvPr/>
        </p:nvCxnSpPr>
        <p:spPr bwMode="auto">
          <a:xfrm>
            <a:off x="5604510" y="5074920"/>
            <a:ext cx="262890" cy="614680"/>
          </a:xfrm>
          <a:prstGeom prst="bentConnector2">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66" name="TextBox 65"/>
          <p:cNvSpPr txBox="1"/>
          <p:nvPr/>
        </p:nvSpPr>
        <p:spPr>
          <a:xfrm>
            <a:off x="4737100" y="5410200"/>
            <a:ext cx="711200" cy="261610"/>
          </a:xfrm>
          <a:prstGeom prst="rect">
            <a:avLst/>
          </a:prstGeom>
          <a:noFill/>
        </p:spPr>
        <p:txBody>
          <a:bodyPr wrap="square" rtlCol="0">
            <a:spAutoFit/>
          </a:bodyPr>
          <a:lstStyle/>
          <a:p>
            <a:r>
              <a:rPr lang="en-US" dirty="0"/>
              <a:t>Yes</a:t>
            </a:r>
          </a:p>
        </p:txBody>
      </p:sp>
      <p:sp>
        <p:nvSpPr>
          <p:cNvPr id="68" name="TextBox 67"/>
          <p:cNvSpPr txBox="1"/>
          <p:nvPr/>
        </p:nvSpPr>
        <p:spPr>
          <a:xfrm>
            <a:off x="5448300" y="4864100"/>
            <a:ext cx="711200" cy="261610"/>
          </a:xfrm>
          <a:prstGeom prst="rect">
            <a:avLst/>
          </a:prstGeom>
          <a:noFill/>
        </p:spPr>
        <p:txBody>
          <a:bodyPr wrap="square" rtlCol="0">
            <a:spAutoFit/>
          </a:bodyPr>
          <a:lstStyle/>
          <a:p>
            <a:r>
              <a:rPr lang="en-US" dirty="0"/>
              <a:t>No</a:t>
            </a:r>
          </a:p>
        </p:txBody>
      </p:sp>
      <p:sp>
        <p:nvSpPr>
          <p:cNvPr id="78" name="Rectangle 77"/>
          <p:cNvSpPr/>
          <p:nvPr/>
        </p:nvSpPr>
        <p:spPr bwMode="auto">
          <a:xfrm>
            <a:off x="3289300" y="1320800"/>
            <a:ext cx="2011680" cy="27432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600" b="0" dirty="0">
                <a:solidFill>
                  <a:schemeClr val="bg1"/>
                </a:solidFill>
                <a:latin typeface="+mn-lt"/>
                <a:ea typeface="+mn-ea"/>
                <a:cs typeface="+mn-cs"/>
              </a:rPr>
              <a:t>Hypothesis Testing</a:t>
            </a:r>
          </a:p>
        </p:txBody>
      </p:sp>
      <p:sp>
        <p:nvSpPr>
          <p:cNvPr id="79" name="Flowchart: Decision 78"/>
          <p:cNvSpPr/>
          <p:nvPr/>
        </p:nvSpPr>
        <p:spPr bwMode="auto">
          <a:xfrm>
            <a:off x="3340100" y="1701800"/>
            <a:ext cx="1920240" cy="640080"/>
          </a:xfrm>
          <a:prstGeom prst="flowChartDecisi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b="0" dirty="0">
                <a:solidFill>
                  <a:schemeClr val="bg1"/>
                </a:solidFill>
                <a:latin typeface="+mn-lt"/>
                <a:ea typeface="+mn-ea"/>
                <a:cs typeface="+mn-cs"/>
              </a:rPr>
              <a:t>1 dependent variable</a:t>
            </a:r>
          </a:p>
        </p:txBody>
      </p:sp>
      <p:cxnSp>
        <p:nvCxnSpPr>
          <p:cNvPr id="81" name="Straight Arrow Connector 80"/>
          <p:cNvCxnSpPr>
            <a:stCxn id="78" idx="2"/>
            <a:endCxn id="79" idx="0"/>
          </p:cNvCxnSpPr>
          <p:nvPr/>
        </p:nvCxnSpPr>
        <p:spPr bwMode="auto">
          <a:xfrm>
            <a:off x="4295140" y="1595120"/>
            <a:ext cx="5080" cy="10668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85" name="Rectangle 84">
            <a:hlinkClick r:id="rId6" action="ppaction://hlinksldjump"/>
          </p:cNvPr>
          <p:cNvSpPr/>
          <p:nvPr/>
        </p:nvSpPr>
        <p:spPr bwMode="auto">
          <a:xfrm>
            <a:off x="8636000" y="56896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defTabSz="914400" rtl="0" eaLnBrk="1" fontAlgn="base" latinLnBrk="0" hangingPunct="1">
              <a:lnSpc>
                <a:spcPct val="100000"/>
              </a:lnSpc>
              <a:spcBef>
                <a:spcPct val="100000"/>
              </a:spcBef>
              <a:spcAft>
                <a:spcPct val="0"/>
              </a:spcAft>
              <a:buClrTx/>
              <a:buSzTx/>
              <a:tabLst/>
            </a:pPr>
            <a:r>
              <a:rPr lang="en-US" sz="1200" b="0" dirty="0">
                <a:solidFill>
                  <a:schemeClr val="bg1"/>
                </a:solidFill>
                <a:latin typeface="+mn-lt"/>
                <a:ea typeface="+mn-ea"/>
                <a:cs typeface="+mn-cs"/>
              </a:rPr>
              <a:t>MANOVA</a:t>
            </a:r>
          </a:p>
        </p:txBody>
      </p:sp>
      <p:sp>
        <p:nvSpPr>
          <p:cNvPr id="88" name="TextBox 87"/>
          <p:cNvSpPr txBox="1"/>
          <p:nvPr/>
        </p:nvSpPr>
        <p:spPr>
          <a:xfrm>
            <a:off x="6438900" y="1752600"/>
            <a:ext cx="711200" cy="261610"/>
          </a:xfrm>
          <a:prstGeom prst="rect">
            <a:avLst/>
          </a:prstGeom>
          <a:noFill/>
        </p:spPr>
        <p:txBody>
          <a:bodyPr wrap="square" rtlCol="0">
            <a:spAutoFit/>
          </a:bodyPr>
          <a:lstStyle/>
          <a:p>
            <a:r>
              <a:rPr lang="en-US" dirty="0"/>
              <a:t>No</a:t>
            </a:r>
          </a:p>
        </p:txBody>
      </p:sp>
      <p:sp>
        <p:nvSpPr>
          <p:cNvPr id="89" name="TextBox 88"/>
          <p:cNvSpPr txBox="1"/>
          <p:nvPr/>
        </p:nvSpPr>
        <p:spPr>
          <a:xfrm>
            <a:off x="4152900" y="2235200"/>
            <a:ext cx="711200" cy="261610"/>
          </a:xfrm>
          <a:prstGeom prst="rect">
            <a:avLst/>
          </a:prstGeom>
          <a:noFill/>
        </p:spPr>
        <p:txBody>
          <a:bodyPr wrap="square" rtlCol="0">
            <a:spAutoFit/>
          </a:bodyPr>
          <a:lstStyle/>
          <a:p>
            <a:r>
              <a:rPr lang="en-US" dirty="0"/>
              <a:t>Yes</a:t>
            </a:r>
          </a:p>
        </p:txBody>
      </p:sp>
      <p:cxnSp>
        <p:nvCxnSpPr>
          <p:cNvPr id="94" name="Shape 93"/>
          <p:cNvCxnSpPr>
            <a:stCxn id="79" idx="3"/>
            <a:endCxn id="85" idx="0"/>
          </p:cNvCxnSpPr>
          <p:nvPr/>
        </p:nvCxnSpPr>
        <p:spPr bwMode="auto">
          <a:xfrm>
            <a:off x="5260340" y="2021840"/>
            <a:ext cx="3832860" cy="3667760"/>
          </a:xfrm>
          <a:prstGeom prst="bentConnector2">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95" name="Flowchart: Decision 94"/>
          <p:cNvSpPr/>
          <p:nvPr/>
        </p:nvSpPr>
        <p:spPr bwMode="auto">
          <a:xfrm>
            <a:off x="6301815" y="4013200"/>
            <a:ext cx="1835150" cy="548640"/>
          </a:xfrm>
          <a:prstGeom prst="flowChartDecisi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eaLnBrk="1" hangingPunct="1">
              <a:spcBef>
                <a:spcPct val="100000"/>
              </a:spcBef>
              <a:buClrTx/>
            </a:pPr>
            <a:r>
              <a:rPr lang="en-US" sz="1200" dirty="0">
                <a:solidFill>
                  <a:schemeClr val="bg1"/>
                </a:solidFill>
              </a:rPr>
              <a:t>2 categories</a:t>
            </a:r>
          </a:p>
        </p:txBody>
      </p:sp>
      <p:sp>
        <p:nvSpPr>
          <p:cNvPr id="96" name="Rectangle 95">
            <a:hlinkClick r:id="rId3" action="ppaction://hlinksldjump"/>
          </p:cNvPr>
          <p:cNvSpPr/>
          <p:nvPr/>
        </p:nvSpPr>
        <p:spPr bwMode="auto">
          <a:xfrm>
            <a:off x="6451600" y="56896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dirty="0">
                <a:solidFill>
                  <a:schemeClr val="bg1"/>
                </a:solidFill>
              </a:rPr>
              <a:t>Binomial Test</a:t>
            </a:r>
            <a:endParaRPr lang="en-US" sz="1200" b="0" dirty="0">
              <a:solidFill>
                <a:schemeClr val="bg1"/>
              </a:solidFill>
              <a:latin typeface="+mn-lt"/>
              <a:ea typeface="+mn-ea"/>
              <a:cs typeface="+mn-cs"/>
            </a:endParaRPr>
          </a:p>
        </p:txBody>
      </p:sp>
      <p:sp>
        <p:nvSpPr>
          <p:cNvPr id="97" name="Rectangle 96">
            <a:hlinkClick r:id="rId3" action="ppaction://hlinksldjump"/>
          </p:cNvPr>
          <p:cNvSpPr/>
          <p:nvPr/>
        </p:nvSpPr>
        <p:spPr bwMode="auto">
          <a:xfrm>
            <a:off x="7556500" y="5689600"/>
            <a:ext cx="914400" cy="4572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ct val="100000"/>
              </a:spcBef>
              <a:spcAft>
                <a:spcPct val="0"/>
              </a:spcAft>
              <a:buClrTx/>
              <a:buSzTx/>
              <a:tabLst/>
            </a:pPr>
            <a:r>
              <a:rPr lang="en-US" sz="1200" dirty="0">
                <a:solidFill>
                  <a:schemeClr val="bg1"/>
                </a:solidFill>
              </a:rPr>
              <a:t>Multinomial Test</a:t>
            </a:r>
            <a:endParaRPr lang="en-US" sz="1200" b="0" dirty="0">
              <a:solidFill>
                <a:schemeClr val="bg1"/>
              </a:solidFill>
              <a:latin typeface="+mn-lt"/>
              <a:ea typeface="+mn-ea"/>
              <a:cs typeface="+mn-cs"/>
            </a:endParaRPr>
          </a:p>
        </p:txBody>
      </p:sp>
      <p:cxnSp>
        <p:nvCxnSpPr>
          <p:cNvPr id="4" name="Elbow Connector 3"/>
          <p:cNvCxnSpPr>
            <a:stCxn id="95" idx="2"/>
            <a:endCxn id="96" idx="0"/>
          </p:cNvCxnSpPr>
          <p:nvPr/>
        </p:nvCxnSpPr>
        <p:spPr bwMode="auto">
          <a:xfrm rot="5400000">
            <a:off x="6500215" y="4970425"/>
            <a:ext cx="1127760" cy="310590"/>
          </a:xfrm>
          <a:prstGeom prst="bentConnector3">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8" name="Elbow Connector 7"/>
          <p:cNvCxnSpPr>
            <a:stCxn id="95" idx="3"/>
            <a:endCxn id="97" idx="0"/>
          </p:cNvCxnSpPr>
          <p:nvPr/>
        </p:nvCxnSpPr>
        <p:spPr bwMode="auto">
          <a:xfrm flipH="1">
            <a:off x="8013700" y="4287520"/>
            <a:ext cx="123265" cy="1402080"/>
          </a:xfrm>
          <a:prstGeom prst="bentConnector4">
            <a:avLst>
              <a:gd name="adj1" fmla="val -185454"/>
              <a:gd name="adj2" fmla="val 59783"/>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cxnSp>
        <p:nvCxnSpPr>
          <p:cNvPr id="15" name="Straight Arrow Connector 14"/>
          <p:cNvCxnSpPr>
            <a:stCxn id="63" idx="2"/>
            <a:endCxn id="95" idx="0"/>
          </p:cNvCxnSpPr>
          <p:nvPr/>
        </p:nvCxnSpPr>
        <p:spPr bwMode="auto">
          <a:xfrm>
            <a:off x="7213600" y="3614420"/>
            <a:ext cx="5790" cy="398780"/>
          </a:xfrm>
          <a:prstGeom prst="straightConnector1">
            <a:avLst/>
          </a:prstGeom>
          <a:pattFill prst="pct50">
            <a:fgClr>
              <a:schemeClr val="hlink"/>
            </a:fgClr>
            <a:bgClr>
              <a:srgbClr val="FFFFFF"/>
            </a:bgClr>
          </a:pattFill>
          <a:ln w="9525" cap="flat" cmpd="sng" algn="ctr">
            <a:solidFill>
              <a:schemeClr val="hlink"/>
            </a:solidFill>
            <a:prstDash val="solid"/>
            <a:round/>
            <a:headEnd type="none" w="med" len="med"/>
            <a:tailEnd type="triangle"/>
          </a:ln>
          <a:effectLst/>
        </p:spPr>
      </p:cxnSp>
      <p:sp>
        <p:nvSpPr>
          <p:cNvPr id="56" name="TextBox 55"/>
          <p:cNvSpPr txBox="1"/>
          <p:nvPr/>
        </p:nvSpPr>
        <p:spPr>
          <a:xfrm>
            <a:off x="6593989" y="4675682"/>
            <a:ext cx="711200" cy="261610"/>
          </a:xfrm>
          <a:prstGeom prst="rect">
            <a:avLst/>
          </a:prstGeom>
          <a:noFill/>
        </p:spPr>
        <p:txBody>
          <a:bodyPr wrap="square" rtlCol="0">
            <a:spAutoFit/>
          </a:bodyPr>
          <a:lstStyle/>
          <a:p>
            <a:r>
              <a:rPr lang="en-US" dirty="0"/>
              <a:t>Yes</a:t>
            </a:r>
          </a:p>
        </p:txBody>
      </p:sp>
      <p:sp>
        <p:nvSpPr>
          <p:cNvPr id="61" name="TextBox 60"/>
          <p:cNvSpPr txBox="1"/>
          <p:nvPr/>
        </p:nvSpPr>
        <p:spPr>
          <a:xfrm>
            <a:off x="7847405" y="4076704"/>
            <a:ext cx="711200" cy="261610"/>
          </a:xfrm>
          <a:prstGeom prst="rect">
            <a:avLst/>
          </a:prstGeom>
          <a:noFill/>
        </p:spPr>
        <p:txBody>
          <a:bodyPr wrap="square" rtlCol="0">
            <a:spAutoFit/>
          </a:bodyPr>
          <a:lstStyle/>
          <a:p>
            <a:r>
              <a:rPr lang="en-US" dirty="0"/>
              <a:t>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A98-B530-498D-B15E-32A1B04BBE58}"/>
              </a:ext>
            </a:extLst>
          </p:cNvPr>
          <p:cNvSpPr>
            <a:spLocks noGrp="1"/>
          </p:cNvSpPr>
          <p:nvPr>
            <p:ph type="title"/>
          </p:nvPr>
        </p:nvSpPr>
        <p:spPr/>
        <p:txBody>
          <a:bodyPr/>
          <a:lstStyle/>
          <a:p>
            <a:r>
              <a:rPr lang="en-US" dirty="0"/>
              <a:t>Z-test</a:t>
            </a:r>
          </a:p>
        </p:txBody>
      </p:sp>
      <p:sp>
        <p:nvSpPr>
          <p:cNvPr id="3" name="Content Placeholder 2">
            <a:extLst>
              <a:ext uri="{FF2B5EF4-FFF2-40B4-BE49-F238E27FC236}">
                <a16:creationId xmlns:a16="http://schemas.microsoft.com/office/drawing/2014/main" id="{8A05D010-B744-4039-A0F8-8F57AD157665}"/>
              </a:ext>
            </a:extLst>
          </p:cNvPr>
          <p:cNvSpPr>
            <a:spLocks noGrp="1"/>
          </p:cNvSpPr>
          <p:nvPr>
            <p:ph idx="1"/>
          </p:nvPr>
        </p:nvSpPr>
        <p:spPr/>
        <p:txBody>
          <a:bodyPr/>
          <a:lstStyle/>
          <a:p>
            <a:r>
              <a:rPr lang="en-US" dirty="0"/>
              <a:t>Z test is used when variance is known. Variance is the expected value of the squared variation from the mean</a:t>
            </a:r>
          </a:p>
          <a:p>
            <a:r>
              <a:rPr lang="en-US" dirty="0"/>
              <a:t>If the sample size is large (N&gt;30 based on standard text books) the sample deviation is considered reflective of the population. In such cases a Z-test can be used</a:t>
            </a:r>
          </a:p>
        </p:txBody>
      </p:sp>
      <p:sp>
        <p:nvSpPr>
          <p:cNvPr id="6" name="Rectangle 5">
            <a:extLst>
              <a:ext uri="{FF2B5EF4-FFF2-40B4-BE49-F238E27FC236}">
                <a16:creationId xmlns:a16="http://schemas.microsoft.com/office/drawing/2014/main" id="{F616020C-295F-448D-A90E-81AFD861FE77}"/>
              </a:ext>
            </a:extLst>
          </p:cNvPr>
          <p:cNvSpPr/>
          <p:nvPr/>
        </p:nvSpPr>
        <p:spPr bwMode="auto">
          <a:xfrm>
            <a:off x="457200" y="2699716"/>
            <a:ext cx="9104243" cy="3777284"/>
          </a:xfrm>
          <a:prstGeom prst="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tx1"/>
                </a:solidFill>
                <a:latin typeface="+mn-lt"/>
                <a:ea typeface="+mn-ea"/>
                <a:cs typeface="+mn-cs"/>
              </a:rPr>
              <a:t>Example:</a:t>
            </a: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b="0" dirty="0">
                <a:solidFill>
                  <a:schemeClr val="tx1"/>
                </a:solidFill>
                <a:latin typeface="+mn-lt"/>
                <a:ea typeface="+mn-ea"/>
                <a:cs typeface="+mn-cs"/>
              </a:rPr>
              <a:t>A principle in a school claims that student are </a:t>
            </a:r>
            <a:r>
              <a:rPr lang="en-US" sz="1600" dirty="0">
                <a:solidFill>
                  <a:schemeClr val="tx1"/>
                </a:solidFill>
              </a:rPr>
              <a:t>above average intelligence. </a:t>
            </a:r>
            <a:r>
              <a:rPr lang="en-US" sz="1600" b="0" dirty="0">
                <a:solidFill>
                  <a:schemeClr val="tx1"/>
                </a:solidFill>
                <a:latin typeface="+mn-lt"/>
                <a:ea typeface="+mn-ea"/>
                <a:cs typeface="+mn-cs"/>
              </a:rPr>
              <a:t>A ran</a:t>
            </a:r>
            <a:r>
              <a:rPr lang="en-US" sz="1600" dirty="0">
                <a:solidFill>
                  <a:schemeClr val="tx1"/>
                </a:solidFill>
              </a:rPr>
              <a:t>dom sample of 30 students’ IQ scores have a mean of 112.5. IS there sufficient evidence to prove the claim. </a:t>
            </a:r>
            <a:r>
              <a:rPr lang="en-US" sz="1600" b="0" dirty="0">
                <a:solidFill>
                  <a:schemeClr val="tx1"/>
                </a:solidFill>
                <a:latin typeface="+mn-lt"/>
                <a:ea typeface="+mn-ea"/>
                <a:cs typeface="+mn-cs"/>
              </a:rPr>
              <a:t>Mean population IQ is 100 with standar</a:t>
            </a:r>
            <a:r>
              <a:rPr lang="en-US" sz="1600" dirty="0">
                <a:solidFill>
                  <a:schemeClr val="tx1"/>
                </a:solidFill>
              </a:rPr>
              <a:t>d deviation of 15</a:t>
            </a: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b="0" dirty="0">
                <a:solidFill>
                  <a:schemeClr val="tx1"/>
                </a:solidFill>
                <a:latin typeface="+mn-lt"/>
                <a:ea typeface="+mn-ea"/>
                <a:cs typeface="+mn-cs"/>
              </a:rPr>
              <a:t>H</a:t>
            </a:r>
            <a:r>
              <a:rPr lang="en-US" sz="1600" b="0" baseline="-25000" dirty="0">
                <a:solidFill>
                  <a:schemeClr val="tx1"/>
                </a:solidFill>
                <a:latin typeface="+mn-lt"/>
                <a:ea typeface="+mn-ea"/>
                <a:cs typeface="+mn-cs"/>
              </a:rPr>
              <a:t>0</a:t>
            </a:r>
            <a:r>
              <a:rPr lang="en-US" sz="1600" dirty="0">
                <a:solidFill>
                  <a:schemeClr val="tx1"/>
                </a:solidFill>
              </a:rPr>
              <a:t>: mean=100; H</a:t>
            </a:r>
            <a:r>
              <a:rPr lang="en-US" sz="1600" baseline="-25000" dirty="0">
                <a:solidFill>
                  <a:schemeClr val="tx1"/>
                </a:solidFill>
              </a:rPr>
              <a:t>1</a:t>
            </a:r>
            <a:r>
              <a:rPr lang="en-US" sz="1600" dirty="0">
                <a:solidFill>
                  <a:schemeClr val="tx1"/>
                </a:solidFill>
              </a:rPr>
              <a:t>: mean&gt;100</a:t>
            </a:r>
          </a:p>
          <a:p>
            <a:pPr marL="234950" indent="-234950" algn="l" eaLnBrk="1" hangingPunct="1">
              <a:spcBef>
                <a:spcPct val="100000"/>
              </a:spcBef>
              <a:buClrTx/>
              <a:buFont typeface="Webdings" pitchFamily="18" charset="2"/>
              <a:buChar char="4"/>
            </a:pPr>
            <a:r>
              <a:rPr lang="en-US" sz="1600" dirty="0">
                <a:solidFill>
                  <a:schemeClr val="tx1"/>
                </a:solidFill>
              </a:rPr>
              <a:t>State alpha level: 0.05 and calculate Z</a:t>
            </a:r>
            <a:r>
              <a:rPr lang="en-US" sz="1600" baseline="-25000" dirty="0">
                <a:solidFill>
                  <a:schemeClr val="tx1"/>
                </a:solidFill>
              </a:rPr>
              <a:t>0 </a:t>
            </a:r>
            <a:r>
              <a:rPr lang="en-US" sz="1600" dirty="0">
                <a:solidFill>
                  <a:schemeClr val="tx1"/>
                </a:solidFill>
              </a:rPr>
              <a:t>= 1.64 (</a:t>
            </a:r>
            <a:r>
              <a:rPr lang="en-US" sz="1600" dirty="0">
                <a:solidFill>
                  <a:schemeClr val="tx1"/>
                </a:solidFill>
                <a:hlinkClick r:id="rId2"/>
              </a:rPr>
              <a:t>https://www.socscistatistics.com/tests/ztest/zscorecalculator.aspx</a:t>
            </a:r>
            <a:r>
              <a:rPr lang="en-US" sz="1600" dirty="0">
                <a:solidFill>
                  <a:schemeClr val="tx1"/>
                </a:solidFill>
              </a:rPr>
              <a:t> )</a:t>
            </a: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b="0" dirty="0">
                <a:solidFill>
                  <a:schemeClr val="tx1"/>
                </a:solidFill>
                <a:latin typeface="+mn-lt"/>
                <a:ea typeface="+mn-ea"/>
                <a:cs typeface="+mn-cs"/>
              </a:rPr>
              <a:t>Calculate Z value:	          = (112.5-100)/(15/√30) = 4.56</a:t>
            </a:r>
          </a:p>
          <a:p>
            <a:pPr marL="234950" indent="-234950" algn="l" eaLnBrk="1" hangingPunct="1">
              <a:spcBef>
                <a:spcPct val="100000"/>
              </a:spcBef>
              <a:buClrTx/>
              <a:buFont typeface="Webdings" pitchFamily="18" charset="2"/>
              <a:buChar char="4"/>
            </a:pPr>
            <a:r>
              <a:rPr lang="en-US" sz="1600" b="0" dirty="0">
                <a:solidFill>
                  <a:schemeClr val="tx1"/>
                </a:solidFill>
                <a:latin typeface="+mn-lt"/>
                <a:ea typeface="+mn-ea"/>
                <a:cs typeface="+mn-cs"/>
              </a:rPr>
              <a:t>If the first Z</a:t>
            </a:r>
            <a:r>
              <a:rPr lang="en-US" sz="1600" b="0" baseline="-25000" dirty="0">
                <a:solidFill>
                  <a:schemeClr val="tx1"/>
                </a:solidFill>
                <a:latin typeface="+mn-lt"/>
                <a:ea typeface="+mn-ea"/>
                <a:cs typeface="+mn-cs"/>
              </a:rPr>
              <a:t>1</a:t>
            </a:r>
            <a:r>
              <a:rPr lang="en-US" sz="1600" b="0" dirty="0">
                <a:solidFill>
                  <a:schemeClr val="tx1"/>
                </a:solidFill>
                <a:latin typeface="+mn-lt"/>
                <a:ea typeface="+mn-ea"/>
                <a:cs typeface="+mn-cs"/>
              </a:rPr>
              <a:t>&gt;Z</a:t>
            </a:r>
            <a:r>
              <a:rPr lang="en-US" sz="1600" b="0" baseline="-25000" dirty="0">
                <a:solidFill>
                  <a:schemeClr val="tx1"/>
                </a:solidFill>
                <a:latin typeface="+mn-lt"/>
                <a:ea typeface="+mn-ea"/>
                <a:cs typeface="+mn-cs"/>
              </a:rPr>
              <a:t>0</a:t>
            </a:r>
            <a:r>
              <a:rPr lang="en-US" sz="1600" b="0" dirty="0">
                <a:solidFill>
                  <a:schemeClr val="tx1"/>
                </a:solidFill>
                <a:latin typeface="+mn-lt"/>
                <a:ea typeface="+mn-ea"/>
                <a:cs typeface="+mn-cs"/>
              </a:rPr>
              <a:t> then null hypothesis can be rejected</a:t>
            </a:r>
          </a:p>
        </p:txBody>
      </p:sp>
      <p:pic>
        <p:nvPicPr>
          <p:cNvPr id="8" name="Picture 7">
            <a:extLst>
              <a:ext uri="{FF2B5EF4-FFF2-40B4-BE49-F238E27FC236}">
                <a16:creationId xmlns:a16="http://schemas.microsoft.com/office/drawing/2014/main" id="{C25801D5-FD95-47BC-9C79-4A0189C22ED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63159" y="5129675"/>
            <a:ext cx="1359882" cy="884899"/>
          </a:xfrm>
          <a:prstGeom prst="rect">
            <a:avLst/>
          </a:prstGeom>
        </p:spPr>
      </p:pic>
    </p:spTree>
    <p:extLst>
      <p:ext uri="{BB962C8B-B14F-4D97-AF65-F5344CB8AC3E}">
        <p14:creationId xmlns:p14="http://schemas.microsoft.com/office/powerpoint/2010/main" val="39863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a:t>
            </a:r>
          </a:p>
        </p:txBody>
      </p:sp>
      <p:sp>
        <p:nvSpPr>
          <p:cNvPr id="3" name="Content Placeholder 2"/>
          <p:cNvSpPr>
            <a:spLocks noGrp="1"/>
          </p:cNvSpPr>
          <p:nvPr>
            <p:ph idx="1"/>
          </p:nvPr>
        </p:nvSpPr>
        <p:spPr/>
        <p:txBody>
          <a:bodyPr/>
          <a:lstStyle/>
          <a:p>
            <a:r>
              <a:rPr lang="en-US" dirty="0"/>
              <a:t>A t-test’s statistical significance indicates whether or not the difference between two groups’ averages most likely reflects a “real” difference in the population from which the groups were sampled</a:t>
            </a:r>
          </a:p>
          <a:p>
            <a:endParaRPr lang="en-US" dirty="0"/>
          </a:p>
        </p:txBody>
      </p:sp>
      <p:sp>
        <p:nvSpPr>
          <p:cNvPr id="8" name="Rectangle 7">
            <a:extLst>
              <a:ext uri="{FF2B5EF4-FFF2-40B4-BE49-F238E27FC236}">
                <a16:creationId xmlns:a16="http://schemas.microsoft.com/office/drawing/2014/main" id="{6680AAAC-9A91-4789-8A6F-D65BA6B565AD}"/>
              </a:ext>
            </a:extLst>
          </p:cNvPr>
          <p:cNvSpPr/>
          <p:nvPr/>
        </p:nvSpPr>
        <p:spPr bwMode="auto">
          <a:xfrm>
            <a:off x="457200" y="2172941"/>
            <a:ext cx="9104243" cy="4304059"/>
          </a:xfrm>
          <a:prstGeom prst="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a:solidFill>
                  <a:schemeClr val="tx1"/>
                </a:solidFill>
                <a:latin typeface="+mn-lt"/>
                <a:ea typeface="+mn-ea"/>
                <a:cs typeface="+mn-cs"/>
              </a:rPr>
              <a:t>Example:</a:t>
            </a:r>
            <a:endParaRPr lang="en-US" sz="1600" b="1" dirty="0">
              <a:solidFill>
                <a:schemeClr val="tx1"/>
              </a:solidFill>
              <a:latin typeface="+mn-lt"/>
              <a:ea typeface="+mn-ea"/>
              <a:cs typeface="+mn-cs"/>
            </a:endParaRP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b="0" dirty="0">
                <a:solidFill>
                  <a:schemeClr val="tx1"/>
                </a:solidFill>
                <a:latin typeface="+mn-lt"/>
                <a:ea typeface="+mn-ea"/>
                <a:cs typeface="+mn-cs"/>
              </a:rPr>
              <a:t>A report from 6 years ago indicated that the average gross salary for a BA was $98,873. The Bureau of Labor Statistics wishes to test this figure against current salaries to see if it is statistically different from old ones. Based on this sample we found, s=$14,985. In this case BLS will take a sample of 12 current salaries where mean is $79,180</a:t>
            </a:r>
            <a:endParaRPr lang="en-US" sz="1600" dirty="0">
              <a:solidFill>
                <a:schemeClr val="tx1"/>
              </a:solidFill>
            </a:endParaRP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b="0" dirty="0">
                <a:solidFill>
                  <a:schemeClr val="tx1"/>
                </a:solidFill>
                <a:latin typeface="+mn-lt"/>
                <a:ea typeface="+mn-ea"/>
                <a:cs typeface="+mn-cs"/>
              </a:rPr>
              <a:t>H</a:t>
            </a:r>
            <a:r>
              <a:rPr lang="en-US" sz="1600" b="0" baseline="-25000" dirty="0">
                <a:solidFill>
                  <a:schemeClr val="tx1"/>
                </a:solidFill>
                <a:latin typeface="+mn-lt"/>
                <a:ea typeface="+mn-ea"/>
                <a:cs typeface="+mn-cs"/>
              </a:rPr>
              <a:t>0</a:t>
            </a:r>
            <a:r>
              <a:rPr lang="en-US" sz="1600" dirty="0">
                <a:solidFill>
                  <a:schemeClr val="tx1"/>
                </a:solidFill>
              </a:rPr>
              <a:t>: mean = 69,873; H</a:t>
            </a:r>
            <a:r>
              <a:rPr lang="en-US" sz="1600" baseline="-25000" dirty="0">
                <a:solidFill>
                  <a:schemeClr val="tx1"/>
                </a:solidFill>
              </a:rPr>
              <a:t>1</a:t>
            </a:r>
            <a:r>
              <a:rPr lang="en-US" sz="1600" dirty="0">
                <a:solidFill>
                  <a:schemeClr val="tx1"/>
                </a:solidFill>
              </a:rPr>
              <a:t>: mean != 69,873</a:t>
            </a: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r>
              <a:rPr lang="en-US" sz="1600" dirty="0">
                <a:solidFill>
                  <a:schemeClr val="tx1"/>
                </a:solidFill>
              </a:rPr>
              <a:t>Determine type of test: In this case as value can be larger or lower it is a 2 tailed test</a:t>
            </a:r>
          </a:p>
          <a:p>
            <a:pPr marL="234950" indent="-234950" algn="l" eaLnBrk="1" hangingPunct="1">
              <a:spcBef>
                <a:spcPct val="100000"/>
              </a:spcBef>
              <a:buClrTx/>
              <a:buFont typeface="Webdings" pitchFamily="18" charset="2"/>
              <a:buChar char="4"/>
            </a:pPr>
            <a:r>
              <a:rPr lang="en-US" sz="1600" b="0" dirty="0">
                <a:solidFill>
                  <a:schemeClr val="tx1"/>
                </a:solidFill>
                <a:latin typeface="+mn-lt"/>
                <a:ea typeface="+mn-ea"/>
                <a:cs typeface="+mn-cs"/>
              </a:rPr>
              <a:t>State alpha level = 0.5 and find t</a:t>
            </a:r>
            <a:r>
              <a:rPr lang="en-US" sz="1600" b="0" baseline="-25000" dirty="0">
                <a:solidFill>
                  <a:schemeClr val="tx1"/>
                </a:solidFill>
                <a:latin typeface="+mn-lt"/>
                <a:ea typeface="+mn-ea"/>
                <a:cs typeface="+mn-cs"/>
              </a:rPr>
              <a:t>0 </a:t>
            </a:r>
            <a:r>
              <a:rPr lang="en-US" sz="1600" b="0" dirty="0">
                <a:solidFill>
                  <a:schemeClr val="tx1"/>
                </a:solidFill>
                <a:latin typeface="+mn-lt"/>
                <a:ea typeface="+mn-ea"/>
                <a:cs typeface="+mn-cs"/>
              </a:rPr>
              <a:t>for df=11 : t</a:t>
            </a:r>
            <a:r>
              <a:rPr lang="en-US" sz="1600" b="0" baseline="-25000" dirty="0">
                <a:solidFill>
                  <a:schemeClr val="tx1"/>
                </a:solidFill>
                <a:latin typeface="+mn-lt"/>
                <a:ea typeface="+mn-ea"/>
                <a:cs typeface="+mn-cs"/>
              </a:rPr>
              <a:t>0</a:t>
            </a:r>
            <a:r>
              <a:rPr lang="en-US" sz="1600" b="0" dirty="0">
                <a:solidFill>
                  <a:schemeClr val="tx1"/>
                </a:solidFill>
                <a:latin typeface="+mn-lt"/>
                <a:ea typeface="+mn-ea"/>
                <a:cs typeface="+mn-cs"/>
              </a:rPr>
              <a:t> </a:t>
            </a:r>
            <a:r>
              <a:rPr lang="en-US" sz="1600" dirty="0">
                <a:solidFill>
                  <a:schemeClr val="tx1"/>
                </a:solidFill>
              </a:rPr>
              <a:t>= +/- 2.200985</a:t>
            </a:r>
          </a:p>
          <a:p>
            <a:pPr marL="234950" indent="-234950" algn="l" eaLnBrk="1" hangingPunct="1">
              <a:spcBef>
                <a:spcPct val="100000"/>
              </a:spcBef>
              <a:buClrTx/>
              <a:buFont typeface="Webdings" pitchFamily="18" charset="2"/>
              <a:buChar char="4"/>
            </a:pPr>
            <a:r>
              <a:rPr lang="en-US" sz="1600" dirty="0">
                <a:solidFill>
                  <a:schemeClr val="tx1"/>
                </a:solidFill>
              </a:rPr>
              <a:t>Calculate t value: 	  = (79180-69873)/(14985/√12) = 4.56 = 2.15</a:t>
            </a:r>
          </a:p>
          <a:p>
            <a:pPr marL="234950" indent="-234950" algn="l" eaLnBrk="1" hangingPunct="1">
              <a:spcBef>
                <a:spcPct val="100000"/>
              </a:spcBef>
              <a:buClrTx/>
              <a:buFont typeface="Webdings" pitchFamily="18" charset="2"/>
              <a:buChar char="4"/>
            </a:pPr>
            <a:r>
              <a:rPr lang="en-US" sz="1600" dirty="0">
                <a:solidFill>
                  <a:schemeClr val="tx1"/>
                </a:solidFill>
              </a:rPr>
              <a:t>If  t&gt;+t</a:t>
            </a:r>
            <a:r>
              <a:rPr lang="en-US" sz="1600" baseline="-25000" dirty="0">
                <a:solidFill>
                  <a:schemeClr val="tx1"/>
                </a:solidFill>
              </a:rPr>
              <a:t>0</a:t>
            </a:r>
            <a:r>
              <a:rPr lang="en-US" sz="1600" dirty="0">
                <a:solidFill>
                  <a:schemeClr val="tx1"/>
                </a:solidFill>
              </a:rPr>
              <a:t> or t&lt;-t</a:t>
            </a:r>
            <a:r>
              <a:rPr lang="en-US" sz="1600" baseline="-25000" dirty="0">
                <a:solidFill>
                  <a:schemeClr val="tx1"/>
                </a:solidFill>
              </a:rPr>
              <a:t>0</a:t>
            </a:r>
            <a:r>
              <a:rPr lang="en-US" sz="1600" dirty="0">
                <a:solidFill>
                  <a:schemeClr val="tx1"/>
                </a:solidFill>
              </a:rPr>
              <a:t> then reject null hypothesis, i.e., as t&lt;t</a:t>
            </a:r>
            <a:r>
              <a:rPr lang="en-US" sz="1600" baseline="-25000" dirty="0">
                <a:solidFill>
                  <a:schemeClr val="tx1"/>
                </a:solidFill>
              </a:rPr>
              <a:t>0 </a:t>
            </a:r>
            <a:r>
              <a:rPr lang="en-US" sz="1600" dirty="0">
                <a:solidFill>
                  <a:schemeClr val="tx1"/>
                </a:solidFill>
              </a:rPr>
              <a:t>the null hypothesis cannot be rejected </a:t>
            </a:r>
          </a:p>
          <a:p>
            <a:pPr marL="234950" indent="-234950" algn="l" eaLnBrk="1" hangingPunct="1">
              <a:spcBef>
                <a:spcPct val="100000"/>
              </a:spcBef>
              <a:buClrTx/>
              <a:buFont typeface="Webdings" pitchFamily="18" charset="2"/>
              <a:buChar char="4"/>
            </a:pPr>
            <a:endParaRPr lang="en-US" sz="1600" dirty="0">
              <a:solidFill>
                <a:schemeClr val="tx1"/>
              </a:solidFill>
            </a:endParaRPr>
          </a:p>
          <a:p>
            <a:pPr marL="234950" indent="-234950" algn="l" eaLnBrk="1" hangingPunct="1">
              <a:spcBef>
                <a:spcPct val="100000"/>
              </a:spcBef>
              <a:buClrTx/>
              <a:buFont typeface="Webdings" pitchFamily="18" charset="2"/>
              <a:buChar char="4"/>
            </a:pPr>
            <a:endParaRPr lang="en-US" sz="1600" b="0" baseline="-25000" dirty="0">
              <a:solidFill>
                <a:schemeClr val="tx1"/>
              </a:solidFill>
              <a:latin typeface="+mn-lt"/>
              <a:ea typeface="+mn-ea"/>
              <a:cs typeface="+mn-cs"/>
            </a:endParaRPr>
          </a:p>
        </p:txBody>
      </p:sp>
      <p:pic>
        <p:nvPicPr>
          <p:cNvPr id="10" name="Picture 9" descr="A drawing of a person&#10;&#10;Description generated with high confidence">
            <a:extLst>
              <a:ext uri="{FF2B5EF4-FFF2-40B4-BE49-F238E27FC236}">
                <a16:creationId xmlns:a16="http://schemas.microsoft.com/office/drawing/2014/main" id="{CDC2B080-1510-45CD-8F42-BEF0E3C4E3F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1502" y="5290493"/>
            <a:ext cx="745630" cy="424119"/>
          </a:xfrm>
          <a:prstGeom prst="rect">
            <a:avLst/>
          </a:prstGeom>
        </p:spPr>
      </p:pic>
    </p:spTree>
    <p:extLst>
      <p:ext uri="{BB962C8B-B14F-4D97-AF65-F5344CB8AC3E}">
        <p14:creationId xmlns:p14="http://schemas.microsoft.com/office/powerpoint/2010/main" val="340782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C98C-3E61-4956-86FA-59AFF08A4559}"/>
              </a:ext>
            </a:extLst>
          </p:cNvPr>
          <p:cNvSpPr>
            <a:spLocks noGrp="1"/>
          </p:cNvSpPr>
          <p:nvPr>
            <p:ph type="title"/>
          </p:nvPr>
        </p:nvSpPr>
        <p:spPr/>
        <p:txBody>
          <a:bodyPr/>
          <a:lstStyle/>
          <a:p>
            <a:r>
              <a:rPr lang="en-US" dirty="0"/>
              <a:t>T-test contd.</a:t>
            </a:r>
          </a:p>
        </p:txBody>
      </p:sp>
      <p:pic>
        <p:nvPicPr>
          <p:cNvPr id="5" name="Picture 4">
            <a:extLst>
              <a:ext uri="{FF2B5EF4-FFF2-40B4-BE49-F238E27FC236}">
                <a16:creationId xmlns:a16="http://schemas.microsoft.com/office/drawing/2014/main" id="{2B1FF9F2-5299-4C8E-940D-F3BA67418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98" y="1402299"/>
            <a:ext cx="4826052" cy="2032453"/>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8E2B58E-CAF5-443B-ABA7-2D3FD5EE7C6F}"/>
                  </a:ext>
                </a:extLst>
              </p:cNvPr>
              <p:cNvSpPr/>
              <p:nvPr/>
            </p:nvSpPr>
            <p:spPr bwMode="auto">
              <a:xfrm>
                <a:off x="457200" y="3707297"/>
                <a:ext cx="9104243" cy="2769704"/>
              </a:xfrm>
              <a:prstGeom prst="rect">
                <a:avLst/>
              </a:prstGeom>
              <a:solidFill>
                <a:srgbClr val="D8CBCB"/>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tx1"/>
                    </a:solidFill>
                    <a:latin typeface="+mn-lt"/>
                    <a:ea typeface="+mn-ea"/>
                    <a:cs typeface="+mn-cs"/>
                  </a:rPr>
                  <a:t>Example 2:</a:t>
                </a:r>
              </a:p>
              <a:p>
                <a:pPr marL="234950" indent="-234950" algn="l" eaLnBrk="1" hangingPunct="1">
                  <a:spcBef>
                    <a:spcPct val="100000"/>
                  </a:spcBef>
                  <a:buClrTx/>
                  <a:buFont typeface="Webdings" pitchFamily="18" charset="2"/>
                  <a:buChar char="4"/>
                </a:pPr>
                <a:r>
                  <a:rPr lang="en-US" sz="1600" b="0" dirty="0">
                    <a:solidFill>
                      <a:schemeClr val="tx1"/>
                    </a:solidFill>
                    <a:latin typeface="+mn-lt"/>
                    <a:ea typeface="+mn-ea"/>
                    <a:cs typeface="+mn-cs"/>
                  </a:rPr>
                  <a:t>T </a:t>
                </a:r>
                <a:r>
                  <a:rPr lang="en-US" sz="1600" dirty="0">
                    <a:solidFill>
                      <a:schemeClr val="tx1"/>
                    </a:solidFill>
                  </a:rPr>
                  <a:t>test can also be used to compare mean of 2 samples </a:t>
                </a:r>
                <a:r>
                  <a:rPr lang="en-US" sz="1600" dirty="0" err="1">
                    <a:solidFill>
                      <a:schemeClr val="tx1"/>
                    </a:solidFill>
                  </a:rPr>
                  <a:t>eg.</a:t>
                </a:r>
                <a:r>
                  <a:rPr lang="en-US" sz="1600" dirty="0">
                    <a:solidFill>
                      <a:schemeClr val="tx1"/>
                    </a:solidFill>
                  </a:rPr>
                  <a:t>, In a packing plant, a machine packs cartons with jars. It is supposed that a new machine will pack faster on the average than the machine currently used. To test that hypothesis, the times it takes each machine to pack ten cartons are recorded. </a:t>
                </a:r>
                <a:r>
                  <a:rPr lang="en-US" sz="1600" dirty="0">
                    <a:solidFill>
                      <a:schemeClr val="tx1"/>
                    </a:solidFill>
                    <a:hlinkClick r:id="rId3"/>
                  </a:rPr>
                  <a:t>https://newonlinecourses.science.psu.edu/stat500/node/50/</a:t>
                </a:r>
                <a:endParaRPr lang="en-US" sz="1600" dirty="0">
                  <a:solidFill>
                    <a:schemeClr val="tx1"/>
                  </a:solidFill>
                </a:endParaRPr>
              </a:p>
              <a:p>
                <a:pPr marL="234950" indent="-234950" algn="l" eaLnBrk="1" hangingPunct="1">
                  <a:spcBef>
                    <a:spcPct val="100000"/>
                  </a:spcBef>
                  <a:buClrTx/>
                  <a:buFont typeface="Webdings" pitchFamily="18" charset="2"/>
                  <a:buChar char="4"/>
                </a:pPr>
                <a:r>
                  <a:rPr lang="pt-BR" sz="1600" dirty="0">
                    <a:solidFill>
                      <a:schemeClr val="tx1"/>
                    </a:solidFill>
                  </a:rPr>
                  <a:t>s</a:t>
                </a:r>
                <a:r>
                  <a:rPr lang="pt-BR" sz="1600" baseline="-25000" dirty="0">
                    <a:solidFill>
                      <a:schemeClr val="tx1"/>
                    </a:solidFill>
                  </a:rPr>
                  <a:t>p</a:t>
                </a:r>
                <a:r>
                  <a:rPr lang="pt-BR" sz="1600" dirty="0">
                    <a:solidFill>
                      <a:schemeClr val="tx1"/>
                    </a:solidFill>
                  </a:rPr>
                  <a:t>= </a:t>
                </a:r>
                <a:r>
                  <a:rPr lang="pt-BR" sz="2400" dirty="0">
                    <a:solidFill>
                      <a:schemeClr val="tx1"/>
                    </a:solidFill>
                  </a:rPr>
                  <a:t>√</a:t>
                </a:r>
                <a14:m>
                  <m:oMath xmlns:m="http://schemas.openxmlformats.org/officeDocument/2006/math">
                    <m:f>
                      <m:fPr>
                        <m:ctrlPr>
                          <a:rPr lang="pt-BR" sz="1600" i="1" smtClean="0">
                            <a:solidFill>
                              <a:schemeClr val="tx1"/>
                            </a:solidFill>
                            <a:latin typeface="Cambria Math" panose="02040503050406030204" pitchFamily="18" charset="0"/>
                          </a:rPr>
                        </m:ctrlPr>
                      </m:fPr>
                      <m:num>
                        <m:r>
                          <m:rPr>
                            <m:nor/>
                          </m:rPr>
                          <a:rPr lang="pt-BR" sz="1600" dirty="0">
                            <a:solidFill>
                              <a:schemeClr val="tx1"/>
                            </a:solidFill>
                          </a:rPr>
                          <m:t>(</m:t>
                        </m:r>
                        <m:r>
                          <m:rPr>
                            <m:nor/>
                          </m:rPr>
                          <a:rPr lang="pt-BR" sz="1600" dirty="0">
                            <a:solidFill>
                              <a:schemeClr val="tx1"/>
                            </a:solidFill>
                          </a:rPr>
                          <m:t>n</m:t>
                        </m:r>
                        <m:r>
                          <m:rPr>
                            <m:nor/>
                          </m:rPr>
                          <a:rPr lang="pt-BR" sz="1600" baseline="-25000" dirty="0">
                            <a:solidFill>
                              <a:schemeClr val="tx1"/>
                            </a:solidFill>
                          </a:rPr>
                          <m:t>1</m:t>
                        </m:r>
                        <m:r>
                          <m:rPr>
                            <m:nor/>
                          </m:rPr>
                          <a:rPr lang="pt-BR" sz="1600" dirty="0">
                            <a:solidFill>
                              <a:schemeClr val="tx1"/>
                            </a:solidFill>
                          </a:rPr>
                          <m:t>−1)</m:t>
                        </m:r>
                        <m:r>
                          <m:rPr>
                            <m:nor/>
                          </m:rPr>
                          <a:rPr lang="pt-BR" sz="1600" dirty="0">
                            <a:solidFill>
                              <a:schemeClr val="tx1"/>
                            </a:solidFill>
                          </a:rPr>
                          <m:t>s</m:t>
                        </m:r>
                        <m:r>
                          <m:rPr>
                            <m:nor/>
                          </m:rPr>
                          <a:rPr lang="pt-BR" sz="1600" baseline="-25000" dirty="0">
                            <a:solidFill>
                              <a:schemeClr val="tx1"/>
                            </a:solidFill>
                          </a:rPr>
                          <m:t>1</m:t>
                        </m:r>
                        <m:r>
                          <m:rPr>
                            <m:nor/>
                          </m:rPr>
                          <a:rPr lang="pt-BR" sz="1600" baseline="30000" dirty="0">
                            <a:solidFill>
                              <a:schemeClr val="tx1"/>
                            </a:solidFill>
                          </a:rPr>
                          <m:t>2 </m:t>
                        </m:r>
                        <m:r>
                          <m:rPr>
                            <m:nor/>
                          </m:rPr>
                          <a:rPr lang="pt-BR" sz="1600" dirty="0">
                            <a:solidFill>
                              <a:schemeClr val="tx1"/>
                            </a:solidFill>
                          </a:rPr>
                          <m:t>+ (</m:t>
                        </m:r>
                        <m:r>
                          <m:rPr>
                            <m:nor/>
                          </m:rPr>
                          <a:rPr lang="pt-BR" sz="1600" dirty="0">
                            <a:solidFill>
                              <a:schemeClr val="tx1"/>
                            </a:solidFill>
                          </a:rPr>
                          <m:t>n</m:t>
                        </m:r>
                        <m:r>
                          <m:rPr>
                            <m:nor/>
                          </m:rPr>
                          <a:rPr lang="pt-BR" sz="1600" baseline="-25000" dirty="0">
                            <a:solidFill>
                              <a:schemeClr val="tx1"/>
                            </a:solidFill>
                          </a:rPr>
                          <m:t>2</m:t>
                        </m:r>
                        <m:r>
                          <m:rPr>
                            <m:nor/>
                          </m:rPr>
                          <a:rPr lang="pt-BR" sz="1600" dirty="0">
                            <a:solidFill>
                              <a:schemeClr val="tx1"/>
                            </a:solidFill>
                          </a:rPr>
                          <m:t>−1)</m:t>
                        </m:r>
                        <m:r>
                          <m:rPr>
                            <m:nor/>
                          </m:rPr>
                          <a:rPr lang="pt-BR" sz="1600" dirty="0">
                            <a:solidFill>
                              <a:schemeClr val="tx1"/>
                            </a:solidFill>
                          </a:rPr>
                          <m:t>s</m:t>
                        </m:r>
                        <m:r>
                          <m:rPr>
                            <m:nor/>
                          </m:rPr>
                          <a:rPr lang="pt-BR" sz="1600" baseline="-25000" dirty="0">
                            <a:solidFill>
                              <a:schemeClr val="tx1"/>
                            </a:solidFill>
                          </a:rPr>
                          <m:t>2</m:t>
                        </m:r>
                        <m:r>
                          <m:rPr>
                            <m:nor/>
                          </m:rPr>
                          <a:rPr lang="pt-BR" sz="1600" baseline="30000" dirty="0">
                            <a:solidFill>
                              <a:schemeClr val="tx1"/>
                            </a:solidFill>
                          </a:rPr>
                          <m:t>2</m:t>
                        </m:r>
                      </m:num>
                      <m:den>
                        <m:r>
                          <m:rPr>
                            <m:nor/>
                          </m:rPr>
                          <a:rPr lang="pt-BR" sz="1600" dirty="0">
                            <a:solidFill>
                              <a:schemeClr val="tx1"/>
                            </a:solidFill>
                          </a:rPr>
                          <m:t>n</m:t>
                        </m:r>
                        <m:r>
                          <m:rPr>
                            <m:nor/>
                          </m:rPr>
                          <a:rPr lang="pt-BR" sz="1600" baseline="-25000" dirty="0">
                            <a:solidFill>
                              <a:schemeClr val="tx1"/>
                            </a:solidFill>
                          </a:rPr>
                          <m:t>1</m:t>
                        </m:r>
                        <m:r>
                          <m:rPr>
                            <m:nor/>
                          </m:rPr>
                          <a:rPr lang="pt-BR" sz="1600" dirty="0">
                            <a:solidFill>
                              <a:schemeClr val="tx1"/>
                            </a:solidFill>
                          </a:rPr>
                          <m:t>+</m:t>
                        </m:r>
                        <m:r>
                          <m:rPr>
                            <m:nor/>
                          </m:rPr>
                          <a:rPr lang="pt-BR" sz="1600" dirty="0">
                            <a:solidFill>
                              <a:schemeClr val="tx1"/>
                            </a:solidFill>
                          </a:rPr>
                          <m:t>n</m:t>
                        </m:r>
                        <m:r>
                          <m:rPr>
                            <m:nor/>
                          </m:rPr>
                          <a:rPr lang="pt-BR" sz="1600" baseline="-25000" dirty="0">
                            <a:solidFill>
                              <a:schemeClr val="tx1"/>
                            </a:solidFill>
                          </a:rPr>
                          <m:t>2</m:t>
                        </m:r>
                        <m:r>
                          <m:rPr>
                            <m:nor/>
                          </m:rPr>
                          <a:rPr lang="pt-BR" sz="1600" dirty="0">
                            <a:solidFill>
                              <a:schemeClr val="tx1"/>
                            </a:solidFill>
                          </a:rPr>
                          <m:t>−2</m:t>
                        </m:r>
                      </m:den>
                    </m:f>
                  </m:oMath>
                </a14:m>
                <a:r>
                  <a:rPr lang="pt-BR" sz="1600" dirty="0"/>
                  <a:t>     </a:t>
                </a:r>
                <a:r>
                  <a:rPr lang="pt-BR" sz="1600" dirty="0">
                    <a:solidFill>
                      <a:schemeClr val="tx1"/>
                    </a:solidFill>
                  </a:rPr>
                  <a:t>t=		df = n</a:t>
                </a:r>
                <a:r>
                  <a:rPr lang="pt-BR" sz="1600" baseline="-25000" dirty="0">
                    <a:solidFill>
                      <a:schemeClr val="tx1"/>
                    </a:solidFill>
                  </a:rPr>
                  <a:t>1</a:t>
                </a:r>
                <a:r>
                  <a:rPr lang="pt-BR" sz="1600" dirty="0">
                    <a:solidFill>
                      <a:schemeClr val="tx1"/>
                    </a:solidFill>
                  </a:rPr>
                  <a:t>+n</a:t>
                </a:r>
                <a:r>
                  <a:rPr lang="pt-BR" sz="1600" baseline="-25000" dirty="0">
                    <a:solidFill>
                      <a:schemeClr val="tx1"/>
                    </a:solidFill>
                  </a:rPr>
                  <a:t>2</a:t>
                </a:r>
                <a:r>
                  <a:rPr lang="pt-BR" sz="1600" dirty="0">
                    <a:solidFill>
                      <a:schemeClr val="tx1"/>
                    </a:solidFill>
                  </a:rPr>
                  <a:t>-2</a:t>
                </a:r>
                <a:br>
                  <a:rPr lang="pt-BR" sz="1600" dirty="0"/>
                </a:br>
                <a:endParaRPr lang="en-US" sz="1600" dirty="0">
                  <a:solidFill>
                    <a:schemeClr val="tx1"/>
                  </a:solidFill>
                </a:endParaRPr>
              </a:p>
              <a:p>
                <a:pPr marL="234950" indent="-234950" algn="l" eaLnBrk="1" hangingPunct="1">
                  <a:spcBef>
                    <a:spcPct val="100000"/>
                  </a:spcBef>
                  <a:buClrTx/>
                  <a:buFont typeface="Webdings" pitchFamily="18" charset="2"/>
                  <a:buChar char="4"/>
                </a:pPr>
                <a:br>
                  <a:rPr lang="pt-BR" sz="1600" dirty="0"/>
                </a:br>
                <a:endParaRPr lang="en-US" sz="1600" dirty="0">
                  <a:solidFill>
                    <a:schemeClr val="tx1"/>
                  </a:solidFill>
                </a:endParaRPr>
              </a:p>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dirty="0">
                  <a:solidFill>
                    <a:schemeClr val="tx1"/>
                  </a:solidFill>
                </a:endParaRPr>
              </a:p>
              <a:p>
                <a:pPr marL="234950" indent="-234950" algn="l" eaLnBrk="1" hangingPunct="1">
                  <a:spcBef>
                    <a:spcPct val="100000"/>
                  </a:spcBef>
                  <a:buClrTx/>
                  <a:buFont typeface="Webdings" pitchFamily="18" charset="2"/>
                  <a:buChar char="4"/>
                </a:pPr>
                <a:endParaRPr lang="en-US" sz="1600" dirty="0">
                  <a:solidFill>
                    <a:schemeClr val="tx1"/>
                  </a:solidFill>
                </a:endParaRPr>
              </a:p>
              <a:p>
                <a:pPr marL="234950" indent="-234950" algn="l" eaLnBrk="1" hangingPunct="1">
                  <a:spcBef>
                    <a:spcPct val="100000"/>
                  </a:spcBef>
                  <a:buClrTx/>
                  <a:buFont typeface="Webdings" pitchFamily="18" charset="2"/>
                  <a:buChar char="4"/>
                </a:pPr>
                <a:endParaRPr lang="en-US" sz="1600" b="0" baseline="-25000" dirty="0">
                  <a:solidFill>
                    <a:schemeClr val="tx1"/>
                  </a:solidFill>
                  <a:latin typeface="+mn-lt"/>
                  <a:ea typeface="+mn-ea"/>
                  <a:cs typeface="+mn-cs"/>
                </a:endParaRPr>
              </a:p>
            </p:txBody>
          </p:sp>
        </mc:Choice>
        <mc:Fallback xmlns="">
          <p:sp>
            <p:nvSpPr>
              <p:cNvPr id="6" name="Rectangle 5">
                <a:extLst>
                  <a:ext uri="{FF2B5EF4-FFF2-40B4-BE49-F238E27FC236}">
                    <a16:creationId xmlns:a16="http://schemas.microsoft.com/office/drawing/2014/main" id="{18E2B58E-CAF5-443B-ABA7-2D3FD5EE7C6F}"/>
                  </a:ext>
                </a:extLst>
              </p:cNvPr>
              <p:cNvSpPr>
                <a:spLocks noRot="1" noChangeAspect="1" noMove="1" noResize="1" noEditPoints="1" noAdjustHandles="1" noChangeArrowheads="1" noChangeShapeType="1" noTextEdit="1"/>
              </p:cNvSpPr>
              <p:nvPr/>
            </p:nvSpPr>
            <p:spPr bwMode="auto">
              <a:xfrm>
                <a:off x="457200" y="3707297"/>
                <a:ext cx="9104243" cy="2769704"/>
              </a:xfrm>
              <a:prstGeom prst="rect">
                <a:avLst/>
              </a:prstGeom>
              <a:blipFill>
                <a:blip r:embed="rId4"/>
                <a:stretch>
                  <a:fillRect/>
                </a:stretch>
              </a:blipFill>
              <a:ln>
                <a:noFill/>
                <a:headEnd type="none" w="med" len="med"/>
                <a:tailEnd type="none" w="med" len="me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8" name="Picture 7" descr="A screenshot of a cell phone&#10;&#10;Description generated with very high confidence">
            <a:extLst>
              <a:ext uri="{FF2B5EF4-FFF2-40B4-BE49-F238E27FC236}">
                <a16:creationId xmlns:a16="http://schemas.microsoft.com/office/drawing/2014/main" id="{84C6ED82-338C-4AFA-924C-D97D751F6396}"/>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3778" r="13914" b="67171"/>
          <a:stretch/>
        </p:blipFill>
        <p:spPr>
          <a:xfrm>
            <a:off x="3647374" y="5438459"/>
            <a:ext cx="1322479" cy="816624"/>
          </a:xfrm>
          <a:prstGeom prst="rect">
            <a:avLst/>
          </a:prstGeom>
        </p:spPr>
      </p:pic>
    </p:spTree>
    <p:extLst>
      <p:ext uri="{BB962C8B-B14F-4D97-AF65-F5344CB8AC3E}">
        <p14:creationId xmlns:p14="http://schemas.microsoft.com/office/powerpoint/2010/main" val="129224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(One Way Tables)</a:t>
            </a:r>
          </a:p>
        </p:txBody>
      </p:sp>
      <p:sp>
        <p:nvSpPr>
          <p:cNvPr id="3" name="Content Placeholder 2"/>
          <p:cNvSpPr>
            <a:spLocks noGrp="1"/>
          </p:cNvSpPr>
          <p:nvPr>
            <p:ph idx="1"/>
          </p:nvPr>
        </p:nvSpPr>
        <p:spPr/>
        <p:txBody>
          <a:bodyPr/>
          <a:lstStyle/>
          <a:p>
            <a:r>
              <a:rPr lang="en-US" dirty="0"/>
              <a:t>The Chi Square distribution is the distribution of the sum of squared standard normal deviates</a:t>
            </a:r>
          </a:p>
          <a:p>
            <a:r>
              <a:rPr lang="en-US" dirty="0"/>
              <a:t>Common tests using Chi Square distribution are:</a:t>
            </a:r>
          </a:p>
          <a:p>
            <a:pPr lvl="1"/>
            <a:r>
              <a:rPr lang="en-US" b="1" dirty="0"/>
              <a:t>One-Way tables: </a:t>
            </a:r>
            <a:r>
              <a:rPr lang="en-US" dirty="0"/>
              <a:t>tests of deviations of differences between theoretically expected and observed frequencies </a:t>
            </a:r>
          </a:p>
          <a:p>
            <a:pPr lvl="2"/>
            <a:r>
              <a:rPr lang="en-US" dirty="0"/>
              <a:t>If we need to check if a dice in unbiased, i.e., the probability of getting a 6 is 1/6 in a dice rolled 36 times</a:t>
            </a:r>
          </a:p>
          <a:p>
            <a:pPr lvl="2"/>
            <a:r>
              <a:rPr lang="en-US" dirty="0"/>
              <a:t>Now just based on chance there is a high chance that number of times you get 6 is not 6	</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For a chi-square value of 5.33 and a degree of freedom of 5 (no. of categories-1) the probability of value being greater than 5.33 in 0.377 (</a:t>
            </a:r>
            <a:r>
              <a:rPr lang="en-US" dirty="0">
                <a:hlinkClick r:id="rId2"/>
              </a:rPr>
              <a:t>http://onlinestatbook.com/2/calculators/chi_square_prob.html</a:t>
            </a:r>
            <a:r>
              <a:rPr lang="en-US" dirty="0"/>
              <a:t>)  which means that the null hypothesis that the dice is fair cannot be rejected </a:t>
            </a:r>
          </a:p>
          <a:p>
            <a:pPr lvl="2"/>
            <a:endParaRPr lang="en-US" dirty="0"/>
          </a:p>
          <a:p>
            <a:endParaRPr lang="en-US" dirty="0"/>
          </a:p>
        </p:txBody>
      </p:sp>
      <p:graphicFrame>
        <p:nvGraphicFramePr>
          <p:cNvPr id="4" name="Table 3"/>
          <p:cNvGraphicFramePr>
            <a:graphicFrameLocks noGrp="1"/>
          </p:cNvGraphicFramePr>
          <p:nvPr>
            <p:extLst/>
          </p:nvPr>
        </p:nvGraphicFramePr>
        <p:xfrm>
          <a:off x="1143000" y="3148853"/>
          <a:ext cx="3254188" cy="1539240"/>
        </p:xfrm>
        <a:graphic>
          <a:graphicData uri="http://schemas.openxmlformats.org/drawingml/2006/table">
            <a:tbl>
              <a:tblPr firstRow="1">
                <a:tableStyleId>{5C22544A-7EE6-4342-B048-85BDC9FD1C3A}</a:tableStyleId>
              </a:tblPr>
              <a:tblGrid>
                <a:gridCol w="813547">
                  <a:extLst>
                    <a:ext uri="{9D8B030D-6E8A-4147-A177-3AD203B41FA5}">
                      <a16:colId xmlns:a16="http://schemas.microsoft.com/office/drawing/2014/main" val="20000"/>
                    </a:ext>
                  </a:extLst>
                </a:gridCol>
                <a:gridCol w="813547">
                  <a:extLst>
                    <a:ext uri="{9D8B030D-6E8A-4147-A177-3AD203B41FA5}">
                      <a16:colId xmlns:a16="http://schemas.microsoft.com/office/drawing/2014/main" val="20001"/>
                    </a:ext>
                  </a:extLst>
                </a:gridCol>
                <a:gridCol w="813547">
                  <a:extLst>
                    <a:ext uri="{9D8B030D-6E8A-4147-A177-3AD203B41FA5}">
                      <a16:colId xmlns:a16="http://schemas.microsoft.com/office/drawing/2014/main" val="20002"/>
                    </a:ext>
                  </a:extLst>
                </a:gridCol>
                <a:gridCol w="813547">
                  <a:extLst>
                    <a:ext uri="{9D8B030D-6E8A-4147-A177-3AD203B41FA5}">
                      <a16:colId xmlns:a16="http://schemas.microsoft.com/office/drawing/2014/main" val="20003"/>
                    </a:ext>
                  </a:extLst>
                </a:gridCol>
              </a:tblGrid>
              <a:tr h="190500">
                <a:tc>
                  <a:txBody>
                    <a:bodyPr/>
                    <a:lstStyle/>
                    <a:p>
                      <a:pPr algn="ctr" fontAlgn="b"/>
                      <a:r>
                        <a:rPr lang="en-US" sz="1200" b="1" u="none" strike="noStrike" dirty="0">
                          <a:effectLst/>
                        </a:rPr>
                        <a:t>Outcome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Expected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Observed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effectLst/>
                        </a:rPr>
                        <a:t>(E-O)^2/E</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0.67</a:t>
                      </a:r>
                    </a:p>
                  </a:txBody>
                  <a:tcPr marL="9525" marR="9525" marT="9525" marB="0" anchor="b"/>
                </a:tc>
                <a:extLst>
                  <a:ext uri="{0D108BD9-81ED-4DB2-BD59-A6C34878D82A}">
                    <a16:rowId xmlns:a16="http://schemas.microsoft.com/office/drawing/2014/main" val="10001"/>
                  </a:ext>
                </a:extLst>
              </a:tr>
              <a:tr h="190500">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0.17</a:t>
                      </a:r>
                    </a:p>
                  </a:txBody>
                  <a:tcPr marL="9525" marR="9525" marT="9525" marB="0" anchor="b"/>
                </a:tc>
                <a:extLst>
                  <a:ext uri="{0D108BD9-81ED-4DB2-BD59-A6C34878D82A}">
                    <a16:rowId xmlns:a16="http://schemas.microsoft.com/office/drawing/2014/main" val="10002"/>
                  </a:ext>
                </a:extLst>
              </a:tr>
              <a:tr h="1905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1.50</a:t>
                      </a:r>
                    </a:p>
                  </a:txBody>
                  <a:tcPr marL="9525" marR="9525" marT="9525" marB="0" anchor="b"/>
                </a:tc>
                <a:extLst>
                  <a:ext uri="{0D108BD9-81ED-4DB2-BD59-A6C34878D82A}">
                    <a16:rowId xmlns:a16="http://schemas.microsoft.com/office/drawing/2014/main" val="10003"/>
                  </a:ext>
                </a:extLst>
              </a:tr>
              <a:tr h="190500">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a:solidFill>
                            <a:srgbClr val="000000"/>
                          </a:solidFill>
                          <a:effectLst/>
                          <a:latin typeface="Calibri" panose="020F0502020204030204" pitchFamily="34" charset="0"/>
                        </a:rPr>
                        <a:t>2.67</a:t>
                      </a:r>
                    </a:p>
                  </a:txBody>
                  <a:tcPr marL="9525" marR="9525" marT="9525" marB="0" anchor="b"/>
                </a:tc>
                <a:extLst>
                  <a:ext uri="{0D108BD9-81ED-4DB2-BD59-A6C34878D82A}">
                    <a16:rowId xmlns:a16="http://schemas.microsoft.com/office/drawing/2014/main" val="10004"/>
                  </a:ext>
                </a:extLst>
              </a:tr>
              <a:tr h="190500">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0.17</a:t>
                      </a:r>
                    </a:p>
                  </a:txBody>
                  <a:tcPr marL="9525" marR="9525" marT="9525" marB="0" anchor="b"/>
                </a:tc>
                <a:extLst>
                  <a:ext uri="{0D108BD9-81ED-4DB2-BD59-A6C34878D82A}">
                    <a16:rowId xmlns:a16="http://schemas.microsoft.com/office/drawing/2014/main" val="10005"/>
                  </a:ext>
                </a:extLst>
              </a:tr>
              <a:tr h="190500">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0.17</a:t>
                      </a:r>
                    </a:p>
                  </a:txBody>
                  <a:tcPr marL="9525" marR="9525" marT="9525" marB="0" anchor="b"/>
                </a:tc>
                <a:extLst>
                  <a:ext uri="{0D108BD9-81ED-4DB2-BD59-A6C34878D82A}">
                    <a16:rowId xmlns:a16="http://schemas.microsoft.com/office/drawing/2014/main" val="10006"/>
                  </a:ext>
                </a:extLst>
              </a:tr>
              <a:tr h="190500">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b="1" i="0" u="none" strike="noStrike" dirty="0">
                          <a:solidFill>
                            <a:srgbClr val="000000"/>
                          </a:solidFill>
                          <a:effectLst/>
                          <a:latin typeface="Calibri" panose="020F0502020204030204" pitchFamily="34" charset="0"/>
                        </a:rPr>
                        <a:t>Sum:</a:t>
                      </a:r>
                    </a:p>
                  </a:txBody>
                  <a:tcPr marL="9525" marR="9525" marT="9525" marB="0" anchor="b"/>
                </a:tc>
                <a:tc>
                  <a:txBody>
                    <a:bodyPr/>
                    <a:lstStyle/>
                    <a:p>
                      <a:pPr algn="ctr" fontAlgn="b"/>
                      <a:r>
                        <a:rPr lang="en-US" sz="1200" b="1" i="0" u="none" strike="noStrike" dirty="0">
                          <a:solidFill>
                            <a:srgbClr val="000000"/>
                          </a:solidFill>
                          <a:effectLst/>
                          <a:latin typeface="Calibri" panose="020F0502020204030204" pitchFamily="34" charset="0"/>
                        </a:rPr>
                        <a:t>5.33</a:t>
                      </a: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86460032"/>
      </p:ext>
    </p:extLst>
  </p:cSld>
  <p:clrMapOvr>
    <a:masterClrMapping/>
  </p:clrMapOvr>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5807</TotalTime>
  <Pages>8</Pages>
  <Words>2032</Words>
  <Application>Microsoft Office PowerPoint</Application>
  <PresentationFormat>Custom</PresentationFormat>
  <Paragraphs>227</Paragraphs>
  <Slides>15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Arial Unicode MS</vt:lpstr>
      <vt:lpstr>Calibri</vt:lpstr>
      <vt:lpstr>Cambria Math</vt:lpstr>
      <vt:lpstr>Times New Roman</vt:lpstr>
      <vt:lpstr>Webdings</vt:lpstr>
      <vt:lpstr>blank</vt:lpstr>
      <vt:lpstr>Worksheet</vt:lpstr>
      <vt:lpstr>Everyday Statistics</vt:lpstr>
      <vt:lpstr>What is a null hypothesis</vt:lpstr>
      <vt:lpstr>Why do we test a null hypothesis?</vt:lpstr>
      <vt:lpstr>Significance Level (alpha)</vt:lpstr>
      <vt:lpstr>Hypothesis testing is a method of testing a hypothesis about a parameter in a population using data from a selected sample</vt:lpstr>
      <vt:lpstr>Z-test</vt:lpstr>
      <vt:lpstr>T-test</vt:lpstr>
      <vt:lpstr>T-test contd.</vt:lpstr>
      <vt:lpstr>Chi-Square Test (One Way Tables)</vt:lpstr>
      <vt:lpstr>Chi-Square Test (Contingency Tables)</vt:lpstr>
      <vt:lpstr>F Ratio</vt:lpstr>
      <vt:lpstr>Kruskal Wallis Test</vt:lpstr>
      <vt:lpstr>Binomial Test</vt:lpstr>
      <vt:lpstr>ANOVA (Analysis of Variance)</vt:lpstr>
      <vt:lpstr>MANOVA (Multivariate Analysis of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Everyday Statistics</dc:title>
  <dc:creator>Ishan Basu</dc:creator>
  <cp:lastModifiedBy>Ishan Basu</cp:lastModifiedBy>
  <cp:revision>49</cp:revision>
  <cp:lastPrinted>2001-09-28T15:01:44Z</cp:lastPrinted>
  <dcterms:created xsi:type="dcterms:W3CDTF">2015-11-06T04:23:39Z</dcterms:created>
  <dcterms:modified xsi:type="dcterms:W3CDTF">2019-02-04T16:01:58Z</dcterms:modified>
</cp:coreProperties>
</file>