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4"/>
  </p:notesMasterIdLst>
  <p:handoutMasterIdLst>
    <p:handoutMasterId r:id="rId5"/>
  </p:handoutMasterIdLst>
  <p:sldIdLst>
    <p:sldId id="256" r:id="rId2"/>
    <p:sldId id="265" r:id="rId3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BCB"/>
    <a:srgbClr val="EDE7E7"/>
    <a:srgbClr val="CBD3D3"/>
    <a:srgbClr val="FF0000"/>
    <a:srgbClr val="D40000"/>
    <a:srgbClr val="AA0000"/>
    <a:srgbClr val="006666"/>
    <a:srgbClr val="016666"/>
    <a:srgbClr val="0B1F65"/>
    <a:srgbClr val="360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10" autoAdjust="0"/>
  </p:normalViewPr>
  <p:slideViewPr>
    <p:cSldViewPr snapToObjects="1">
      <p:cViewPr>
        <p:scale>
          <a:sx n="110" d="100"/>
          <a:sy n="110" d="100"/>
        </p:scale>
        <p:origin x="606" y="-336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91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92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MuKyun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1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457200" y="1282761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330" y="1379891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Who is the end consumer?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7200" y="2351195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330" y="2448325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is the business question?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57200" y="3419629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4330" y="3516759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400" b="1" dirty="0"/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7200" y="4488063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4330" y="4585193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intend to do with the output?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57200" y="5556497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4330" y="5653627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‘expect’ as the outcomes?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351379" y="1311212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who the end consumer of the request would be – in several cases, this may not be the requestor himself/herself</a:t>
            </a:r>
          </a:p>
          <a:p>
            <a:pPr lvl="1"/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351379" y="2379646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351379" y="3445029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351379" y="4513463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351379" y="5581897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expected ‘takeaways’ from this request – this can be used to validate the output and also define the sniff checks that need to be defined</a:t>
            </a:r>
          </a:p>
        </p:txBody>
      </p:sp>
    </p:spTree>
    <p:extLst>
      <p:ext uri="{BB962C8B-B14F-4D97-AF65-F5344CB8AC3E}">
        <p14:creationId xmlns:p14="http://schemas.microsoft.com/office/powerpoint/2010/main" val="2653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QFIRe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3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 userDrawn="1"/>
        </p:nvSpPr>
        <p:spPr>
          <a:xfrm>
            <a:off x="495300" y="1566331"/>
            <a:ext cx="8641080" cy="762001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82880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400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49530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495300" y="5524500"/>
            <a:ext cx="8641080" cy="9525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524500"/>
            <a:ext cx="8622792" cy="9525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566331"/>
            <a:ext cx="8622792" cy="762001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Question</a:t>
            </a:r>
          </a:p>
          <a:p>
            <a:pPr lvl="1"/>
            <a:r>
              <a:rPr lang="en-US" dirty="0"/>
              <a:t>Sub Question</a:t>
            </a:r>
          </a:p>
        </p:txBody>
      </p:sp>
      <p:sp>
        <p:nvSpPr>
          <p:cNvPr id="38" name="Rounded Rectangle 37"/>
          <p:cNvSpPr/>
          <p:nvPr userDrawn="1"/>
        </p:nvSpPr>
        <p:spPr bwMode="auto">
          <a:xfrm>
            <a:off x="590232" y="1308100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 userDrawn="1"/>
        </p:nvSpPr>
        <p:spPr bwMode="auto">
          <a:xfrm>
            <a:off x="59023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 bwMode="auto">
          <a:xfrm>
            <a:off x="590232" y="52451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58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43" name="Rounded Rectangle 42"/>
          <p:cNvSpPr/>
          <p:nvPr userDrawn="1"/>
        </p:nvSpPr>
        <p:spPr bwMode="auto">
          <a:xfrm>
            <a:off x="498951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5587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5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 userDrawn="1"/>
        </p:nvSpPr>
        <p:spPr>
          <a:xfrm>
            <a:off x="49530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95300" y="5067300"/>
            <a:ext cx="8641080" cy="13843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067300"/>
            <a:ext cx="8622792" cy="13843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59023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590232" y="47879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9458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498951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80978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4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0187848"/>
              </p:ext>
            </p:extLst>
          </p:nvPr>
        </p:nvGraphicFramePr>
        <p:xfrm>
          <a:off x="443967" y="1431572"/>
          <a:ext cx="4297680" cy="2911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0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975410"/>
              </p:ext>
            </p:extLst>
          </p:nvPr>
        </p:nvGraphicFramePr>
        <p:xfrm>
          <a:off x="443967" y="4466872"/>
          <a:ext cx="4297680" cy="1857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9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2501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relevant facts that serve as the background for this project?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851400"/>
            <a:ext cx="4297680" cy="147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key project objectives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4382110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Approach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approach used by Mu Sigma in this project.  You can insert text or paste graphics in this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2895600"/>
            <a:ext cx="274320" cy="1828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6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896122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Analysis</a:t>
                      </a:r>
                      <a:r>
                        <a:rPr lang="en-US" sz="1400" baseline="0" dirty="0"/>
                        <a:t> Illustrations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Paste charts/graphics that illustrate key analysis outputs and support the key findings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19812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88452680"/>
              </p:ext>
            </p:extLst>
          </p:nvPr>
        </p:nvGraphicFramePr>
        <p:xfrm>
          <a:off x="443967" y="1431572"/>
          <a:ext cx="4297680" cy="2378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8217573"/>
              </p:ext>
            </p:extLst>
          </p:nvPr>
        </p:nvGraphicFramePr>
        <p:xfrm>
          <a:off x="443967" y="3933472"/>
          <a:ext cx="4297680" cy="23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Business Impact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3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993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findings/insights obtained from the analysis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20066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was the real/projected impact of the project on the business?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ight Arrow 17"/>
          <p:cNvSpPr/>
          <p:nvPr userDrawn="1"/>
        </p:nvSpPr>
        <p:spPr bwMode="auto">
          <a:xfrm rot="10800000">
            <a:off x="4829492" y="44196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8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0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 userDrawn="1"/>
        </p:nvSpPr>
        <p:spPr bwMode="auto">
          <a:xfrm>
            <a:off x="3149600" y="3490815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3149600" y="2440109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268730" y="749324"/>
            <a:ext cx="100584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268730" y="1800876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557020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608582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3149600" y="1389403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716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4257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4798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268730" y="2852428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3660144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268730" y="3903980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00" y="4711707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3149600" y="4541521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225800" y="45339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251937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811768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131570" y="868681"/>
            <a:ext cx="128016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31570" y="2308849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45917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086085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71600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97000"/>
            <a:ext cx="5852160" cy="118872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837168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277337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7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hevron 18"/>
          <p:cNvSpPr/>
          <p:nvPr userDrawn="1"/>
        </p:nvSpPr>
        <p:spPr bwMode="auto">
          <a:xfrm rot="5400000">
            <a:off x="1131570" y="3749017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526254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3716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27879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415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171546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2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D4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254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4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7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1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1827213" y="1295400"/>
            <a:ext cx="6248400" cy="3962400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graphicFrame>
        <p:nvGraphicFramePr>
          <p:cNvPr id="113459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9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33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36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38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40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43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2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company in terms of their business presence etc.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How has the company been performing?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Imperatives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state of the market that the company is in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According to the company, what are the key focus areas or strategies for the near and distant future?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MPDNA – 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5560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Situation – Current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undisputed facts about the client and project?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Where would the client like to be?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764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Explain the cause of the gap between the current state and desired future state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730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746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5303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Questions – which</a:t>
                      </a:r>
                      <a:r>
                        <a:rPr lang="en-US" sz="1400" baseline="0" dirty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49022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is the one key question that we should answer to get from current to desired future state?</a:t>
            </a:r>
          </a:p>
          <a:p>
            <a:pPr lvl="1"/>
            <a:r>
              <a:rPr lang="en-US" dirty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53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9" r:id="rId10"/>
    <p:sldLayoutId id="2147483780" r:id="rId11"/>
    <p:sldLayoutId id="2147483781" r:id="rId12"/>
    <p:sldLayoutId id="2147483776" r:id="rId13"/>
    <p:sldLayoutId id="2147483777" r:id="rId14"/>
    <p:sldLayoutId id="2147483770" r:id="rId15"/>
    <p:sldLayoutId id="2147483772" r:id="rId16"/>
    <p:sldLayoutId id="2147483771" r:id="rId17"/>
    <p:sldLayoutId id="2147483773" r:id="rId18"/>
    <p:sldLayoutId id="2147483774" r:id="rId19"/>
    <p:sldLayoutId id="21474837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 &amp; Johnson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July 10, 2018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Client Context</a:t>
            </a:r>
          </a:p>
        </p:txBody>
      </p:sp>
    </p:spTree>
    <p:extLst>
      <p:ext uri="{BB962C8B-B14F-4D97-AF65-F5344CB8AC3E}">
        <p14:creationId xmlns:p14="http://schemas.microsoft.com/office/powerpoint/2010/main" val="361195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AEDDD-A7A6-425A-8ACC-F2D56689C8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4318000"/>
            <a:ext cx="4202112" cy="1778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J&amp;J recorded a consistent increase in revenues with $70.2 billion in 2015, $71.94 billion in 2016 and $76.48 billion in 2017.</a:t>
            </a:r>
          </a:p>
          <a:p>
            <a:pPr algn="just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Earnings per share grew by 12.6%  versus 2017 with current share price of 126.05 USD and in last 5 years, J&amp;J delivered more than $38 billion in dividends.</a:t>
            </a:r>
          </a:p>
          <a:p>
            <a:pPr algn="just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In 2017, J&amp;J recorded a revenue of $76.5 billion and in 2018, first quarter sales amounted to $20 billion.</a:t>
            </a:r>
          </a:p>
          <a:p>
            <a:pPr algn="just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J&amp;J recorded a revenue of $3.4 billion in worldwide customer sales, $9.8 billion in pharmaceuticals and $6.8 billion in medical devices with first quarter sale increasing by 12.6%.</a:t>
            </a:r>
            <a:endParaRPr lang="en-US" sz="1100" dirty="0">
              <a:highlight>
                <a:srgbClr val="D8CBCB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B0EDA-7BC0-477B-9AD1-CC64DA77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30" y="395288"/>
            <a:ext cx="8985250" cy="457200"/>
          </a:xfrm>
        </p:spPr>
        <p:txBody>
          <a:bodyPr/>
          <a:lstStyle/>
          <a:p>
            <a:r>
              <a:rPr lang="en-US" dirty="0"/>
              <a:t>                        Johnson &amp; Johnson-Client 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C985-62C1-44D5-BEC9-BA92273FD7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684" y="1816100"/>
            <a:ext cx="4297496" cy="1816100"/>
          </a:xfrm>
        </p:spPr>
        <p:txBody>
          <a:bodyPr/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J&amp;J  is an American multinational medical devices, pharmaceutical and consumer packaged goods manufacturing company founded in 1886.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Spread across 60 countries with 265 manufacturing facilities and over 100 companies acting autonomously under its banner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Listed among the Fortune 500 companies.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World’s most comprehensive medical device business.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4A0E4-8B11-4AC0-ACD2-9A9CB5AB21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1600" y="1816100"/>
            <a:ext cx="4297680" cy="1816100"/>
          </a:xfrm>
        </p:spPr>
        <p:txBody>
          <a:bodyPr/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Only company in pharmaceutical sector with a AAA credit rating in US.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Highest revenue recorded in financial year 2017 followed by Pfizer and Novartis which are J&amp;J’s major competitors.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Amazon along with JPMorgan Chase &amp; Co. ventured to provide high quality, simplified and transparent healthcare at a reasonable cost. This is a major threat to J&amp;J’s consumer health segment which accounted for 17% of its revenue.</a:t>
            </a:r>
          </a:p>
          <a:p>
            <a:pPr marL="0" indent="0">
              <a:buNone/>
            </a:pP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838445-F248-42C3-9F11-3AC2ED3116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1600" y="4318000"/>
            <a:ext cx="4297680" cy="1778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J&amp;J highlights strategies for growth through differentiated medicines, transformational pipeline &amp; global product launches.</a:t>
            </a:r>
          </a:p>
          <a:p>
            <a:pPr algn="just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The core values are: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) Credo: Guides their decision making. Ii)Engagement: Making important financial investments. Iii) Sustainability: Commitment to social causes.</a:t>
            </a:r>
          </a:p>
          <a:p>
            <a:pPr algn="just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J&amp;J contributed a total of 1,194 billion USD in charitable causes. Through J&amp;J innovation JLABS Model, they are incubating 160 companies across 7 JLABS sites in North America.</a:t>
            </a:r>
          </a:p>
          <a:p>
            <a:pPr algn="just"/>
            <a:r>
              <a:rPr lang="en-US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J&amp;J and its partners had announced the first efficacy study for Investigational Mosaic HIV-1 Preventive Vaccine.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17013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999</TotalTime>
  <Pages>8</Pages>
  <Words>321</Words>
  <Application>Microsoft Office PowerPoint</Application>
  <PresentationFormat>Custom</PresentationFormat>
  <Paragraphs>19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Unicode MS</vt:lpstr>
      <vt:lpstr>Calibri</vt:lpstr>
      <vt:lpstr>Times New Roman</vt:lpstr>
      <vt:lpstr>Webdings</vt:lpstr>
      <vt:lpstr>blank</vt:lpstr>
      <vt:lpstr>Johnson &amp; Johnson</vt:lpstr>
      <vt:lpstr>                        Johnson &amp; Johnson-Client 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Context</dc:title>
  <dc:creator>Ashika</dc:creator>
  <cp:lastModifiedBy>Kumar Ranjan</cp:lastModifiedBy>
  <cp:revision>72</cp:revision>
  <cp:lastPrinted>2001-09-28T15:01:44Z</cp:lastPrinted>
  <dcterms:created xsi:type="dcterms:W3CDTF">2016-02-24T12:01:36Z</dcterms:created>
  <dcterms:modified xsi:type="dcterms:W3CDTF">2018-08-08T09:54:22Z</dcterms:modified>
</cp:coreProperties>
</file>