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1755" r:id="rId3"/>
    <p:sldId id="272" r:id="rId4"/>
    <p:sldId id="1917" r:id="rId5"/>
    <p:sldId id="274" r:id="rId6"/>
    <p:sldId id="273" r:id="rId7"/>
    <p:sldId id="275" r:id="rId8"/>
    <p:sldId id="276" r:id="rId9"/>
    <p:sldId id="277" r:id="rId10"/>
    <p:sldId id="279" r:id="rId11"/>
    <p:sldId id="278" r:id="rId12"/>
    <p:sldId id="280" r:id="rId13"/>
    <p:sldId id="1927" r:id="rId14"/>
    <p:sldId id="269" r:id="rId15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a.S\Documents\Book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a.S\Documents\Book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[Book4.csv]Sheet2!PivotTable4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A935373-3501-4880-8454-E3C3406F0B57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F21-4EC6-A947-C3693A1E4D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4E3BED2-7E93-462D-B355-1338651BD7A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F21-4EC6-A947-C3693A1E4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Sheet2!$B$5:$B$7</c:f>
              <c:numCache>
                <c:formatCode>0.00%</c:formatCode>
                <c:ptCount val="2"/>
                <c:pt idx="0">
                  <c:v>0.4416602783755576</c:v>
                </c:pt>
                <c:pt idx="1">
                  <c:v>0.26902277178520273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1-4EC6-A947-C3693A1E4DF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30D555B-84FE-4EDB-A6D6-3B207E4F428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F21-4EC6-A947-C3693A1E4D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8041CFA-FDD9-418E-9E09-9A13D40BDDB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F21-4EC6-A947-C3693A1E4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Sheet2!$C$5:$C$7</c:f>
              <c:numCache>
                <c:formatCode>0.00%</c:formatCode>
                <c:ptCount val="2"/>
                <c:pt idx="0">
                  <c:v>0.55833972162444234</c:v>
                </c:pt>
                <c:pt idx="1">
                  <c:v>0.73097722821479727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21-4EC6-A947-C3693A1E4D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27879760"/>
        <c:axId val="701236704"/>
      </c:barChart>
      <c:catAx>
        <c:axId val="72787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Holiday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236704"/>
        <c:crosses val="autoZero"/>
        <c:auto val="1"/>
        <c:lblAlgn val="ctr"/>
        <c:lblOffset val="100"/>
        <c:noMultiLvlLbl val="0"/>
      </c:catAx>
      <c:valAx>
        <c:axId val="7012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Sales in</a:t>
                </a:r>
                <a:r>
                  <a:rPr lang="en-US" sz="1400" baseline="0" dirty="0"/>
                  <a:t> %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87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[Book4.csv]Sheet3!PivotTable5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66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61-4D13-898A-BDEC5311F8FD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2"/>
                <c:pt idx="0">
                  <c:v>57022</c:v>
                </c:pt>
                <c:pt idx="1">
                  <c:v>85458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61-4D13-898A-BDEC5311F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374880"/>
        <c:axId val="674548816"/>
      </c:barChart>
      <c:catAx>
        <c:axId val="86937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Promotion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548816"/>
        <c:crosses val="autoZero"/>
        <c:auto val="1"/>
        <c:lblAlgn val="ctr"/>
        <c:lblOffset val="100"/>
        <c:noMultiLvlLbl val="0"/>
      </c:catAx>
      <c:valAx>
        <c:axId val="6745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Sales in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37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438CE-93D0-4EB8-9769-82DE0DF7347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8411-8347-45C5-BB6D-E14B8689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3" y="220663"/>
            <a:ext cx="7273926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9EEA-19B9-4F6C-9F87-B6E2C6923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" y="3492501"/>
            <a:ext cx="12192000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425501" y="1058864"/>
          <a:ext cx="133685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501" y="1058864"/>
                        <a:ext cx="1336859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36890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20625" y="5785754"/>
            <a:ext cx="9318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2305161" y="2467429"/>
            <a:ext cx="844332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30790" y="5108573"/>
            <a:ext cx="3289377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31964" y="6045652"/>
            <a:ext cx="101007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306277" y="2971800"/>
            <a:ext cx="8443322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3492501"/>
            <a:ext cx="12192000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2425501" y="1058864"/>
          <a:ext cx="133685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501" y="1058864"/>
                        <a:ext cx="1336859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536890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420625" y="5785754"/>
            <a:ext cx="9318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031964" y="6045652"/>
            <a:ext cx="101007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3991033" y="3556000"/>
            <a:ext cx="419038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/>
        </p:nvCxnSpPr>
        <p:spPr bwMode="auto">
          <a:xfrm flipV="1">
            <a:off x="5118764" y="3951288"/>
            <a:ext cx="191342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681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562888" y="1282762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2472" y="1379891"/>
            <a:ext cx="2212462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2888" y="2351196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2472" y="2448325"/>
            <a:ext cx="2212462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2888" y="3419629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2472" y="3516759"/>
            <a:ext cx="2212462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562888" y="4488064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2472" y="4585193"/>
            <a:ext cx="2212462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62888" y="5556498"/>
            <a:ext cx="11062312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2472" y="5653627"/>
            <a:ext cx="2212462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894933" y="1311212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94933" y="2379646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894933" y="3445029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94933" y="4513463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894933" y="5581897"/>
            <a:ext cx="8714632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3986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9796" y="1566331"/>
            <a:ext cx="10638585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796" y="2662763"/>
            <a:ext cx="5216096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796" y="5524500"/>
            <a:ext cx="10638585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9795" y="5524500"/>
            <a:ext cx="10616070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796" y="2662764"/>
            <a:ext cx="5216096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9795" y="1566331"/>
            <a:ext cx="10616070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6673" y="1308100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26673" y="2396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26673" y="5245100"/>
            <a:ext cx="2392274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6030" y="2662763"/>
            <a:ext cx="5216096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26030" y="2662764"/>
            <a:ext cx="5216096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6142907" y="2396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95836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796" y="1646763"/>
            <a:ext cx="5216096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9796" y="5067300"/>
            <a:ext cx="10638585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9795" y="5067300"/>
            <a:ext cx="10616070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796" y="1646764"/>
            <a:ext cx="5216096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726673" y="1380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26673" y="4787900"/>
            <a:ext cx="2392274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6030" y="1646763"/>
            <a:ext cx="5216096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26030" y="1646764"/>
            <a:ext cx="5216096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142907" y="1380064"/>
            <a:ext cx="2392274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4126462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51913"/>
              </p:ext>
            </p:extLst>
          </p:nvPr>
        </p:nvGraphicFramePr>
        <p:xfrm>
          <a:off x="546596" y="1431572"/>
          <a:ext cx="5291148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80416"/>
              </p:ext>
            </p:extLst>
          </p:nvPr>
        </p:nvGraphicFramePr>
        <p:xfrm>
          <a:off x="546596" y="4466872"/>
          <a:ext cx="5291148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851400"/>
            <a:ext cx="5291148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70100"/>
              </p:ext>
            </p:extLst>
          </p:nvPr>
        </p:nvGraphicFramePr>
        <p:xfrm>
          <a:off x="6378742" y="1431572"/>
          <a:ext cx="5291148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945896" y="2895600"/>
            <a:ext cx="337733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96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84159"/>
              </p:ext>
            </p:extLst>
          </p:nvPr>
        </p:nvGraphicFramePr>
        <p:xfrm>
          <a:off x="6378742" y="1431572"/>
          <a:ext cx="5291148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945896" y="1981200"/>
            <a:ext cx="337733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18141"/>
              </p:ext>
            </p:extLst>
          </p:nvPr>
        </p:nvGraphicFramePr>
        <p:xfrm>
          <a:off x="546596" y="1431572"/>
          <a:ext cx="5291148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5749"/>
              </p:ext>
            </p:extLst>
          </p:nvPr>
        </p:nvGraphicFramePr>
        <p:xfrm>
          <a:off x="546596" y="3933472"/>
          <a:ext cx="5291148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318000"/>
            <a:ext cx="5291148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5945896" y="4419600"/>
            <a:ext cx="337733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0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049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3877674" y="3490815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877674" y="2440109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/>
        </p:nvSpPr>
        <p:spPr bwMode="auto">
          <a:xfrm rot="5400000">
            <a:off x="1678271" y="485104"/>
            <a:ext cx="1005840" cy="281444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/>
        </p:nvSpPr>
        <p:spPr bwMode="auto">
          <a:xfrm rot="5400000">
            <a:off x="1678271" y="1536656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66153" y="1557020"/>
            <a:ext cx="2814441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6153" y="2608582"/>
            <a:ext cx="2814441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3877674" y="1389403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971488" y="1371600"/>
            <a:ext cx="7204968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488" y="2425700"/>
            <a:ext cx="7204968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971488" y="3479800"/>
            <a:ext cx="7204968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/>
        </p:nvSpPr>
        <p:spPr bwMode="auto">
          <a:xfrm rot="5400000">
            <a:off x="1678271" y="2588208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66153" y="3660144"/>
            <a:ext cx="2814441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/>
        </p:nvSpPr>
        <p:spPr bwMode="auto">
          <a:xfrm rot="5400000">
            <a:off x="1678271" y="3639760"/>
            <a:ext cx="100584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66153" y="4711707"/>
            <a:ext cx="2814441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77674" y="4541521"/>
            <a:ext cx="7430123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971488" y="4533900"/>
            <a:ext cx="7204968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297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77674" y="4251937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877674" y="2811768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/>
        </p:nvSpPr>
        <p:spPr bwMode="auto">
          <a:xfrm rot="5400000">
            <a:off x="1541111" y="604461"/>
            <a:ext cx="1280160" cy="281444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 bwMode="auto">
          <a:xfrm rot="5400000">
            <a:off x="1541111" y="2044629"/>
            <a:ext cx="128016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66153" y="1645917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6153" y="3086085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877674" y="1371600"/>
            <a:ext cx="7430123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971488" y="1397000"/>
            <a:ext cx="7204968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488" y="2837168"/>
            <a:ext cx="7204968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971488" y="4277337"/>
            <a:ext cx="7204968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947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/>
        </p:nvSpPr>
        <p:spPr bwMode="auto">
          <a:xfrm rot="5400000">
            <a:off x="1541111" y="3484797"/>
            <a:ext cx="1280160" cy="281444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66153" y="4526254"/>
            <a:ext cx="2814441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  <p:extLst>
      <p:ext uri="{BB962C8B-B14F-4D97-AF65-F5344CB8AC3E}">
        <p14:creationId xmlns:p14="http://schemas.microsoft.com/office/powerpoint/2010/main" val="888618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/>
        </p:nvSpPr>
        <p:spPr bwMode="auto">
          <a:xfrm>
            <a:off x="562888" y="1371600"/>
            <a:ext cx="2720626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/>
        </p:nvSpPr>
        <p:spPr bwMode="auto">
          <a:xfrm>
            <a:off x="3319997" y="1371600"/>
            <a:ext cx="2720626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/>
        </p:nvSpPr>
        <p:spPr bwMode="auto">
          <a:xfrm>
            <a:off x="6077106" y="1371600"/>
            <a:ext cx="2720626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/>
        </p:nvSpPr>
        <p:spPr bwMode="auto">
          <a:xfrm>
            <a:off x="8834216" y="1371600"/>
            <a:ext cx="2720626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1617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7252" y="2451100"/>
            <a:ext cx="2658083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04361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19997" y="2451100"/>
            <a:ext cx="2658083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77106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092742" y="2451100"/>
            <a:ext cx="2658083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8849852" y="2362200"/>
            <a:ext cx="2673718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65488" y="2451100"/>
            <a:ext cx="2658083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4699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42377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129341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367020" y="1409700"/>
            <a:ext cx="2138975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152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474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/>
        </p:nvSpPr>
        <p:spPr bwMode="auto">
          <a:xfrm>
            <a:off x="3750632" y="1752599"/>
            <a:ext cx="4690734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/>
        </p:nvSpPr>
        <p:spPr bwMode="auto">
          <a:xfrm rot="5400000">
            <a:off x="4190999" y="1312232"/>
            <a:ext cx="3810000" cy="4690734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/>
        </p:nvSpPr>
        <p:spPr bwMode="auto">
          <a:xfrm rot="10800000">
            <a:off x="3750634" y="1752599"/>
            <a:ext cx="4690734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/>
        </p:nvSpPr>
        <p:spPr bwMode="auto">
          <a:xfrm rot="16200000">
            <a:off x="4191001" y="1312232"/>
            <a:ext cx="3810000" cy="4690734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6444242" y="2483485"/>
            <a:ext cx="1674812" cy="422166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879366" y="2523117"/>
            <a:ext cx="2061968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4072944" y="4388486"/>
            <a:ext cx="1674812" cy="42216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6250664" y="4449181"/>
            <a:ext cx="2061968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0933" y="12954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9" y="13107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8149369" y="12954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165004" y="13107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60933" y="41148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76569" y="41301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8149369" y="41148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165004" y="41301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254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26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/>
        </p:nvSpPr>
        <p:spPr bwMode="auto">
          <a:xfrm>
            <a:off x="3750632" y="1752599"/>
            <a:ext cx="4690734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/>
        </p:nvSpPr>
        <p:spPr bwMode="auto">
          <a:xfrm rot="5400000">
            <a:off x="4190999" y="1312232"/>
            <a:ext cx="3810000" cy="4690734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/>
        </p:nvSpPr>
        <p:spPr bwMode="auto">
          <a:xfrm rot="10800000">
            <a:off x="3750634" y="1752599"/>
            <a:ext cx="4690734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/>
        </p:nvSpPr>
        <p:spPr bwMode="auto">
          <a:xfrm rot="16200000">
            <a:off x="4191001" y="1312232"/>
            <a:ext cx="3810000" cy="4690734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6444242" y="2483485"/>
            <a:ext cx="1674812" cy="42216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879366" y="2523117"/>
            <a:ext cx="2061968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4072944" y="4388486"/>
            <a:ext cx="1674812" cy="42216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6250664" y="4449181"/>
            <a:ext cx="2061968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0933" y="12954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9" y="13107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8149369" y="12954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165004" y="13107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60933" y="41148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76569" y="41301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8149369" y="4114800"/>
            <a:ext cx="3475834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165004" y="4130186"/>
            <a:ext cx="3377329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357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0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1821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391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2249599" y="1295400"/>
            <a:ext cx="7692804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459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817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2006600"/>
            <a:ext cx="10972801" cy="3556000"/>
          </a:xfrm>
          <a:prstGeom prst="rect">
            <a:avLst/>
          </a:prstGeom>
        </p:spPr>
        <p:txBody>
          <a:bodyPr/>
          <a:lstStyle>
            <a:lvl1pPr marL="0" marR="0" indent="0" algn="ctr" defTabSz="990210" rtl="0" eaLnBrk="1" fontAlgn="auto" latinLnBrk="0" hangingPunct="1">
              <a:lnSpc>
                <a:spcPts val="2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99" baseline="0">
                <a:solidFill>
                  <a:srgbClr val="00666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5105" indent="0">
              <a:spcBef>
                <a:spcPts val="0"/>
              </a:spcBef>
              <a:buNone/>
              <a:defRPr sz="2166">
                <a:solidFill>
                  <a:srgbClr val="E2E1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90210" indent="0">
              <a:buNone/>
              <a:defRPr/>
            </a:lvl3pPr>
          </a:lstStyle>
          <a:p>
            <a:pPr lvl="0"/>
            <a:r>
              <a:rPr lang="en-US" dirty="0"/>
              <a:t>Agenda Item 1</a:t>
            </a:r>
            <a:br>
              <a:rPr lang="en-US" dirty="0"/>
            </a:br>
            <a:r>
              <a:rPr lang="en-US" dirty="0"/>
              <a:t>◦</a:t>
            </a:r>
            <a:br>
              <a:rPr lang="en-US" dirty="0"/>
            </a:br>
            <a:r>
              <a:rPr lang="en-US" dirty="0"/>
              <a:t>Agenda Item 2</a:t>
            </a:r>
            <a:br>
              <a:rPr lang="en-US" dirty="0"/>
            </a:br>
            <a:r>
              <a:rPr lang="en-US" dirty="0"/>
              <a:t>◦</a:t>
            </a:r>
            <a:br>
              <a:rPr lang="en-US" dirty="0"/>
            </a:br>
            <a:r>
              <a:rPr lang="en-US" dirty="0"/>
              <a:t>Agenda Item 3</a:t>
            </a:r>
            <a:br>
              <a:rPr lang="en-US" dirty="0"/>
            </a:br>
            <a:r>
              <a:rPr lang="en-US" dirty="0"/>
              <a:t>◦</a:t>
            </a:r>
            <a:br>
              <a:rPr lang="en-US" dirty="0"/>
            </a:br>
            <a:r>
              <a:rPr lang="en-US" dirty="0"/>
              <a:t>Agenda Item 4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990600"/>
            <a:ext cx="1097280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-108" baseline="0">
                <a:solidFill>
                  <a:srgbClr val="8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Agenda Slide Header</a:t>
            </a:r>
          </a:p>
        </p:txBody>
      </p:sp>
    </p:spTree>
    <p:extLst>
      <p:ext uri="{BB962C8B-B14F-4D97-AF65-F5344CB8AC3E}">
        <p14:creationId xmlns:p14="http://schemas.microsoft.com/office/powerpoint/2010/main" val="3804914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3" y="1447800"/>
            <a:ext cx="7620489" cy="22860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dirty="0">
              <a:solidFill>
                <a:srgbClr val="000000"/>
              </a:solidFill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8941714" y="1974972"/>
          <a:ext cx="1421487" cy="122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1714" y="1974972"/>
                        <a:ext cx="1421487" cy="1225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 userDrawn="1"/>
        </p:nvSpPr>
        <p:spPr bwMode="auto">
          <a:xfrm>
            <a:off x="3860085" y="3733800"/>
            <a:ext cx="8331916" cy="22860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5689473" y="4343400"/>
            <a:ext cx="4978041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THANK YOU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70108" y="2743200"/>
            <a:ext cx="8255692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70108" y="1219200"/>
            <a:ext cx="8255692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751207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751428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51428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1923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5155" y="6492241"/>
            <a:ext cx="225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37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025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26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5471" y="1381125"/>
            <a:ext cx="530053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630" y="1381125"/>
            <a:ext cx="530053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128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1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96" y="1371337"/>
            <a:ext cx="5386526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96" y="2174875"/>
            <a:ext cx="5386526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725" y="1371337"/>
            <a:ext cx="538848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725" y="2174875"/>
            <a:ext cx="538848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2888" y="381000"/>
            <a:ext cx="11062315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230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8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333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4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6596" y="14315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6596" y="39334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7252" y="18161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7252" y="43180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378742" y="14315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78742" y="3933472"/>
          <a:ext cx="5291148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79399" y="18161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379399" y="4318000"/>
            <a:ext cx="5291148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913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0562" y="3556001"/>
            <a:ext cx="329915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6602" y="2155472"/>
          <a:ext cx="3440523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7252" y="2540000"/>
            <a:ext cx="3424236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208134" y="2155472"/>
          <a:ext cx="3440523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08785" y="2540000"/>
            <a:ext cx="3424236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052794" y="3251200"/>
            <a:ext cx="337733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7805382" y="3251200"/>
            <a:ext cx="337733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159118" y="1304572"/>
          <a:ext cx="3877672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4753" y="1676400"/>
            <a:ext cx="3846402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5960794" y="2593106"/>
            <a:ext cx="274320" cy="146350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400000">
            <a:off x="5960794" y="3609106"/>
            <a:ext cx="274320" cy="146350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159118" y="4530372"/>
          <a:ext cx="3877672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marL="112578" marR="1125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112578" marR="112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74753" y="4902200"/>
            <a:ext cx="3846402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11384804" y="76200"/>
          <a:ext cx="73097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112845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804" y="76200"/>
                        <a:ext cx="73097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9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5471" y="1381125"/>
            <a:ext cx="1078868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2888" y="381000"/>
            <a:ext cx="110623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5462752" y="2957513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sz="1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4864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5155" y="6492241"/>
            <a:ext cx="225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55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30F8-8B8C-4994-BF7A-A095D0A43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0790" y="5108573"/>
            <a:ext cx="3289377" cy="522288"/>
          </a:xfrm>
        </p:spPr>
        <p:txBody>
          <a:bodyPr/>
          <a:lstStyle/>
          <a:p>
            <a:r>
              <a:rPr lang="en-US" dirty="0"/>
              <a:t>18/12/2018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AEE3A-4361-4608-8CA4-04C8BD0B7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79B579-4EFA-4592-B0F5-5107293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5317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5869-57A0-4E82-8D83-ABA726FC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2" y="95566"/>
            <a:ext cx="11062315" cy="838200"/>
          </a:xfrm>
        </p:spPr>
        <p:txBody>
          <a:bodyPr/>
          <a:lstStyle/>
          <a:p>
            <a:r>
              <a:rPr lang="en-US" sz="2400" dirty="0"/>
              <a:t>ARIMA Model was used to do the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6AF7-66EF-499C-830E-701B1E55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865" y="1632585"/>
            <a:ext cx="10788689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 Seasonal ARIMA model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FFC28-6EFD-40CC-9313-5A702A618DB8}"/>
              </a:ext>
            </a:extLst>
          </p:cNvPr>
          <p:cNvSpPr/>
          <p:nvPr/>
        </p:nvSpPr>
        <p:spPr bwMode="auto">
          <a:xfrm>
            <a:off x="1188720" y="2457450"/>
            <a:ext cx="1760220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solidFill>
                  <a:schemeClr val="bg1"/>
                </a:solidFill>
              </a:rPr>
              <a:t>p</a:t>
            </a:r>
            <a:endParaRPr lang="en-US" sz="1600" b="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FD24D-72C3-454B-B087-061CE699FCCC}"/>
              </a:ext>
            </a:extLst>
          </p:cNvPr>
          <p:cNvSpPr/>
          <p:nvPr/>
        </p:nvSpPr>
        <p:spPr bwMode="auto">
          <a:xfrm>
            <a:off x="4884420" y="2457450"/>
            <a:ext cx="1760220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D2CE8-242D-4C2B-8CB7-70A21B82C58C}"/>
              </a:ext>
            </a:extLst>
          </p:cNvPr>
          <p:cNvSpPr/>
          <p:nvPr/>
        </p:nvSpPr>
        <p:spPr bwMode="auto">
          <a:xfrm>
            <a:off x="8420100" y="2457450"/>
            <a:ext cx="1760220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06EA6-DFEF-433F-8496-DFD0237FB087}"/>
              </a:ext>
            </a:extLst>
          </p:cNvPr>
          <p:cNvSpPr txBox="1"/>
          <p:nvPr/>
        </p:nvSpPr>
        <p:spPr>
          <a:xfrm>
            <a:off x="971414" y="5116190"/>
            <a:ext cx="2194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autoregressive terms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E2BF2-E701-4BC5-93C9-4F6D80B30F08}"/>
              </a:ext>
            </a:extLst>
          </p:cNvPr>
          <p:cNvSpPr txBox="1"/>
          <p:nvPr/>
        </p:nvSpPr>
        <p:spPr>
          <a:xfrm>
            <a:off x="4208684" y="5116815"/>
            <a:ext cx="3111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differencing needed for stationarity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C4F43-E2BD-4F31-9319-5A3D64DBBDB9}"/>
              </a:ext>
            </a:extLst>
          </p:cNvPr>
          <p:cNvSpPr txBox="1"/>
          <p:nvPr/>
        </p:nvSpPr>
        <p:spPr>
          <a:xfrm>
            <a:off x="7793152" y="5116190"/>
            <a:ext cx="3214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Lagged forecast errors in the prediction equation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D42FD-C26E-4C8F-9BED-FD30AFC49A16}"/>
              </a:ext>
            </a:extLst>
          </p:cNvPr>
          <p:cNvCxnSpPr/>
          <p:nvPr/>
        </p:nvCxnSpPr>
        <p:spPr bwMode="auto">
          <a:xfrm>
            <a:off x="2068830" y="3728085"/>
            <a:ext cx="0" cy="1312545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991C1-87B4-43D6-88EE-746DC882A89F}"/>
              </a:ext>
            </a:extLst>
          </p:cNvPr>
          <p:cNvCxnSpPr/>
          <p:nvPr/>
        </p:nvCxnSpPr>
        <p:spPr bwMode="auto">
          <a:xfrm>
            <a:off x="5764530" y="3728084"/>
            <a:ext cx="0" cy="1312545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A9261-D90A-4E85-8D57-EEDDBA719CAC}"/>
              </a:ext>
            </a:extLst>
          </p:cNvPr>
          <p:cNvCxnSpPr/>
          <p:nvPr/>
        </p:nvCxnSpPr>
        <p:spPr bwMode="auto">
          <a:xfrm>
            <a:off x="9402089" y="3728084"/>
            <a:ext cx="0" cy="1312545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F23981-AF0A-4B40-B825-DB44AB7EA529}"/>
              </a:ext>
            </a:extLst>
          </p:cNvPr>
          <p:cNvSpPr txBox="1"/>
          <p:nvPr/>
        </p:nvSpPr>
        <p:spPr>
          <a:xfrm>
            <a:off x="1694261" y="5760087"/>
            <a:ext cx="542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2E5A1-B73E-43E8-9D10-5ECC60C9C707}"/>
              </a:ext>
            </a:extLst>
          </p:cNvPr>
          <p:cNvSpPr txBox="1"/>
          <p:nvPr/>
        </p:nvSpPr>
        <p:spPr>
          <a:xfrm>
            <a:off x="5640016" y="578486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B5E9D3-888C-4F82-ACA9-61DE4176E37D}"/>
              </a:ext>
            </a:extLst>
          </p:cNvPr>
          <p:cNvSpPr txBox="1"/>
          <p:nvPr/>
        </p:nvSpPr>
        <p:spPr>
          <a:xfrm>
            <a:off x="9229444" y="578486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210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AFBE-91D1-422D-90C8-E4EAECE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Validating the trained model gave MAPE value of 10(test) which shows the model is apt and is not overfitting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5A50-F1C4-4A6B-B0B1-F82486B8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0E8EC-735E-4F3A-A829-8008F9FE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96" y="1642432"/>
            <a:ext cx="9311638" cy="3024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48DD4-B749-44D3-9AFF-BAC30E72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85" y="5343525"/>
            <a:ext cx="1343025" cy="78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90852-2BD9-4AB2-9638-EA1354F4D864}"/>
              </a:ext>
            </a:extLst>
          </p:cNvPr>
          <p:cNvSpPr txBox="1"/>
          <p:nvPr/>
        </p:nvSpPr>
        <p:spPr>
          <a:xfrm>
            <a:off x="4177116" y="1349702"/>
            <a:ext cx="2938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Forecasts from non-seasonal ARIMA (0,2,2)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0BFB6-D497-494D-8F44-1285D0D4FBB8}"/>
              </a:ext>
            </a:extLst>
          </p:cNvPr>
          <p:cNvSpPr txBox="1"/>
          <p:nvPr/>
        </p:nvSpPr>
        <p:spPr>
          <a:xfrm rot="16200000">
            <a:off x="1074656" y="294330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in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47F0F-23D3-4234-9DC7-0DA91DE1C855}"/>
              </a:ext>
            </a:extLst>
          </p:cNvPr>
          <p:cNvSpPr txBox="1"/>
          <p:nvPr/>
        </p:nvSpPr>
        <p:spPr>
          <a:xfrm>
            <a:off x="5433970" y="4484224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6DFE3-7B35-4EBA-9C0B-6AEA6139387A}"/>
              </a:ext>
            </a:extLst>
          </p:cNvPr>
          <p:cNvSpPr txBox="1"/>
          <p:nvPr/>
        </p:nvSpPr>
        <p:spPr>
          <a:xfrm>
            <a:off x="5272867" y="495395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182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AFBE-91D1-422D-90C8-E4EAECE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Further predictions on test data revealed forecasted sales for next 6 weeks to be $9345 per 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5A50-F1C4-4A6B-B0B1-F82486B8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0A9E0-0F54-43D1-B663-D8872B9E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1" y="1986041"/>
            <a:ext cx="10976318" cy="3771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854AE-F021-46A5-B0D6-786A9B939B10}"/>
              </a:ext>
            </a:extLst>
          </p:cNvPr>
          <p:cNvSpPr txBox="1"/>
          <p:nvPr/>
        </p:nvSpPr>
        <p:spPr>
          <a:xfrm>
            <a:off x="5690959" y="5572125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7085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79EDF-183C-4C3F-97EC-7CA634EC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With access to more in-depth data, Mu Sigma can provide XYZ with a more exhaustive framework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1D0B460-EFED-4870-AE1C-246BA780DD9A}"/>
              </a:ext>
            </a:extLst>
          </p:cNvPr>
          <p:cNvGrpSpPr/>
          <p:nvPr/>
        </p:nvGrpSpPr>
        <p:grpSpPr>
          <a:xfrm>
            <a:off x="7242068" y="3197656"/>
            <a:ext cx="2883251" cy="1384881"/>
            <a:chOff x="5684457" y="2205191"/>
            <a:chExt cx="2814123" cy="1346897"/>
          </a:xfrm>
        </p:grpSpPr>
        <p:sp>
          <p:nvSpPr>
            <p:cNvPr id="28" name="Rounded Rectangle 64">
              <a:extLst>
                <a:ext uri="{FF2B5EF4-FFF2-40B4-BE49-F238E27FC236}">
                  <a16:creationId xmlns:a16="http://schemas.microsoft.com/office/drawing/2014/main" id="{505B36C5-73C0-4ABD-A01B-589929F07618}"/>
                </a:ext>
              </a:extLst>
            </p:cNvPr>
            <p:cNvSpPr/>
            <p:nvPr/>
          </p:nvSpPr>
          <p:spPr>
            <a:xfrm>
              <a:off x="5684457" y="2245158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ounded Rectangle 65">
              <a:extLst>
                <a:ext uri="{FF2B5EF4-FFF2-40B4-BE49-F238E27FC236}">
                  <a16:creationId xmlns:a16="http://schemas.microsoft.com/office/drawing/2014/main" id="{4D42C798-7F15-4E74-8D65-C1A2B35E8C40}"/>
                </a:ext>
              </a:extLst>
            </p:cNvPr>
            <p:cNvSpPr/>
            <p:nvPr/>
          </p:nvSpPr>
          <p:spPr>
            <a:xfrm>
              <a:off x="5684457" y="2205191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rgbClr val="8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52AA96-737D-4A25-BE30-6D3B338B3F7B}"/>
              </a:ext>
            </a:extLst>
          </p:cNvPr>
          <p:cNvSpPr txBox="1">
            <a:spLocks/>
          </p:cNvSpPr>
          <p:nvPr/>
        </p:nvSpPr>
        <p:spPr>
          <a:xfrm>
            <a:off x="7488866" y="3397843"/>
            <a:ext cx="2389650" cy="102560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" dirty="0">
                <a:solidFill>
                  <a:schemeClr val="bg1"/>
                </a:solidFill>
              </a:rPr>
              <a:t>Promotions must be encouraged in the event when store is open and there’s a school holiday which can increase sales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4C087B-0E88-4854-83E5-DC1E475AFCBC}"/>
              </a:ext>
            </a:extLst>
          </p:cNvPr>
          <p:cNvGrpSpPr/>
          <p:nvPr/>
        </p:nvGrpSpPr>
        <p:grpSpPr>
          <a:xfrm>
            <a:off x="2066682" y="3197656"/>
            <a:ext cx="2883251" cy="1384881"/>
            <a:chOff x="633156" y="2205191"/>
            <a:chExt cx="2814123" cy="1346897"/>
          </a:xfrm>
        </p:grpSpPr>
        <p:sp>
          <p:nvSpPr>
            <p:cNvPr id="26" name="Rounded Rectangle 61">
              <a:extLst>
                <a:ext uri="{FF2B5EF4-FFF2-40B4-BE49-F238E27FC236}">
                  <a16:creationId xmlns:a16="http://schemas.microsoft.com/office/drawing/2014/main" id="{17A2E72F-5B22-498A-B831-386946E15173}"/>
                </a:ext>
              </a:extLst>
            </p:cNvPr>
            <p:cNvSpPr/>
            <p:nvPr/>
          </p:nvSpPr>
          <p:spPr>
            <a:xfrm>
              <a:off x="633156" y="2245158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E7CBFE42-B2D5-4DC5-8CD0-9AC851C00873}"/>
                </a:ext>
              </a:extLst>
            </p:cNvPr>
            <p:cNvSpPr/>
            <p:nvPr/>
          </p:nvSpPr>
          <p:spPr>
            <a:xfrm>
              <a:off x="633156" y="2205191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D01D917-1D2D-4D67-A93E-247EC1337753}"/>
              </a:ext>
            </a:extLst>
          </p:cNvPr>
          <p:cNvSpPr txBox="1">
            <a:spLocks/>
          </p:cNvSpPr>
          <p:nvPr/>
        </p:nvSpPr>
        <p:spPr>
          <a:xfrm>
            <a:off x="2289788" y="3602961"/>
            <a:ext cx="2389650" cy="6153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" dirty="0">
                <a:solidFill>
                  <a:schemeClr val="bg1"/>
                </a:solidFill>
              </a:rPr>
              <a:t>Incorporate the identified features to build a new model with better accuracy </a:t>
            </a: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0903F9C1-7802-4C08-9886-76D5973DEAAD}"/>
              </a:ext>
            </a:extLst>
          </p:cNvPr>
          <p:cNvSpPr/>
          <p:nvPr/>
        </p:nvSpPr>
        <p:spPr>
          <a:xfrm>
            <a:off x="7217377" y="3320527"/>
            <a:ext cx="1030792" cy="1034451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8A901B7-4102-453B-8E14-EC393A8514FA}"/>
              </a:ext>
            </a:extLst>
          </p:cNvPr>
          <p:cNvSpPr>
            <a:spLocks/>
          </p:cNvSpPr>
          <p:nvPr/>
        </p:nvSpPr>
        <p:spPr bwMode="auto">
          <a:xfrm>
            <a:off x="3775957" y="4760392"/>
            <a:ext cx="637045" cy="767166"/>
          </a:xfrm>
          <a:custGeom>
            <a:avLst/>
            <a:gdLst/>
            <a:ahLst/>
            <a:cxnLst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  <a:cxn ang="0">
                <a:pos x="321" y="335"/>
              </a:cxn>
              <a:cxn ang="0">
                <a:pos x="437" y="401"/>
              </a:cxn>
              <a:cxn ang="0">
                <a:pos x="496" y="408"/>
              </a:cxn>
              <a:cxn ang="0">
                <a:pos x="496" y="595"/>
              </a:cxn>
              <a:cxn ang="0">
                <a:pos x="430" y="591"/>
              </a:cxn>
              <a:cxn ang="0">
                <a:pos x="189" y="468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</a:cxnLst>
            <a:rect l="0" t="0" r="r" b="b"/>
            <a:pathLst>
              <a:path w="496" h="595">
                <a:moveTo>
                  <a:pt x="248" y="158"/>
                </a:move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ubicBezTo>
                  <a:pt x="257" y="247"/>
                  <a:pt x="281" y="295"/>
                  <a:pt x="321" y="335"/>
                </a:cubicBezTo>
                <a:cubicBezTo>
                  <a:pt x="355" y="369"/>
                  <a:pt x="393" y="391"/>
                  <a:pt x="437" y="401"/>
                </a:cubicBezTo>
                <a:cubicBezTo>
                  <a:pt x="456" y="406"/>
                  <a:pt x="475" y="408"/>
                  <a:pt x="496" y="408"/>
                </a:cubicBezTo>
                <a:cubicBezTo>
                  <a:pt x="496" y="595"/>
                  <a:pt x="496" y="595"/>
                  <a:pt x="496" y="595"/>
                </a:cubicBezTo>
                <a:cubicBezTo>
                  <a:pt x="474" y="595"/>
                  <a:pt x="452" y="594"/>
                  <a:pt x="430" y="591"/>
                </a:cubicBezTo>
                <a:cubicBezTo>
                  <a:pt x="338" y="578"/>
                  <a:pt x="258" y="537"/>
                  <a:pt x="189" y="468"/>
                </a:cubicBezTo>
                <a:cubicBezTo>
                  <a:pt x="112" y="390"/>
                  <a:pt x="69" y="299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lnTo>
                  <a:pt x="248" y="158"/>
                </a:lnTo>
                <a:close/>
              </a:path>
            </a:pathLst>
          </a:custGeom>
          <a:solidFill>
            <a:srgbClr val="0066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B91448-AFE5-4912-8794-E42667F4177C}"/>
              </a:ext>
            </a:extLst>
          </p:cNvPr>
          <p:cNvSpPr>
            <a:spLocks/>
          </p:cNvSpPr>
          <p:nvPr/>
        </p:nvSpPr>
        <p:spPr bwMode="auto">
          <a:xfrm>
            <a:off x="7671213" y="4823508"/>
            <a:ext cx="766619" cy="640937"/>
          </a:xfrm>
          <a:custGeom>
            <a:avLst/>
            <a:gdLst/>
            <a:ahLst/>
            <a:cxnLst>
              <a:cxn ang="0">
                <a:pos x="403" y="61"/>
              </a:cxn>
              <a:cxn ang="0">
                <a:pos x="410" y="2"/>
              </a:cxn>
              <a:cxn ang="0">
                <a:pos x="410" y="0"/>
              </a:cxn>
              <a:cxn ang="0">
                <a:pos x="597" y="0"/>
              </a:cxn>
              <a:cxn ang="0">
                <a:pos x="597" y="2"/>
              </a:cxn>
              <a:cxn ang="0">
                <a:pos x="592" y="68"/>
              </a:cxn>
              <a:cxn ang="0">
                <a:pos x="469" y="310"/>
              </a:cxn>
              <a:cxn ang="0">
                <a:pos x="161" y="437"/>
              </a:cxn>
              <a:cxn ang="0">
                <a:pos x="160" y="437"/>
              </a:cxn>
              <a:cxn ang="0">
                <a:pos x="160" y="497"/>
              </a:cxn>
              <a:cxn ang="0">
                <a:pos x="0" y="341"/>
              </a:cxn>
              <a:cxn ang="0">
                <a:pos x="160" y="185"/>
              </a:cxn>
              <a:cxn ang="0">
                <a:pos x="160" y="250"/>
              </a:cxn>
              <a:cxn ang="0">
                <a:pos x="161" y="250"/>
              </a:cxn>
              <a:cxn ang="0">
                <a:pos x="337" y="177"/>
              </a:cxn>
              <a:cxn ang="0">
                <a:pos x="403" y="61"/>
              </a:cxn>
            </a:cxnLst>
            <a:rect l="0" t="0" r="r" b="b"/>
            <a:pathLst>
              <a:path w="597" h="497">
                <a:moveTo>
                  <a:pt x="403" y="61"/>
                </a:moveTo>
                <a:cubicBezTo>
                  <a:pt x="408" y="42"/>
                  <a:pt x="410" y="22"/>
                  <a:pt x="410" y="2"/>
                </a:cubicBezTo>
                <a:cubicBezTo>
                  <a:pt x="410" y="1"/>
                  <a:pt x="410" y="0"/>
                  <a:pt x="4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97" y="0"/>
                  <a:pt x="597" y="1"/>
                  <a:pt x="597" y="2"/>
                </a:cubicBezTo>
                <a:cubicBezTo>
                  <a:pt x="597" y="24"/>
                  <a:pt x="595" y="46"/>
                  <a:pt x="592" y="68"/>
                </a:cubicBezTo>
                <a:cubicBezTo>
                  <a:pt x="579" y="160"/>
                  <a:pt x="538" y="241"/>
                  <a:pt x="469" y="310"/>
                </a:cubicBezTo>
                <a:cubicBezTo>
                  <a:pt x="384" y="395"/>
                  <a:pt x="281" y="437"/>
                  <a:pt x="161" y="437"/>
                </a:cubicBezTo>
                <a:cubicBezTo>
                  <a:pt x="161" y="437"/>
                  <a:pt x="160" y="437"/>
                  <a:pt x="160" y="437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0" y="341"/>
                  <a:pt x="0" y="341"/>
                  <a:pt x="0" y="341"/>
                </a:cubicBezTo>
                <a:cubicBezTo>
                  <a:pt x="160" y="185"/>
                  <a:pt x="160" y="185"/>
                  <a:pt x="160" y="185"/>
                </a:cubicBezTo>
                <a:cubicBezTo>
                  <a:pt x="160" y="250"/>
                  <a:pt x="160" y="250"/>
                  <a:pt x="160" y="250"/>
                </a:cubicBezTo>
                <a:cubicBezTo>
                  <a:pt x="160" y="250"/>
                  <a:pt x="161" y="250"/>
                  <a:pt x="161" y="250"/>
                </a:cubicBezTo>
                <a:cubicBezTo>
                  <a:pt x="230" y="250"/>
                  <a:pt x="288" y="226"/>
                  <a:pt x="337" y="177"/>
                </a:cubicBezTo>
                <a:cubicBezTo>
                  <a:pt x="371" y="143"/>
                  <a:pt x="393" y="104"/>
                  <a:pt x="403" y="61"/>
                </a:cubicBez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8A8D686-DB14-441A-802D-54417C855125}"/>
              </a:ext>
            </a:extLst>
          </p:cNvPr>
          <p:cNvSpPr>
            <a:spLocks/>
          </p:cNvSpPr>
          <p:nvPr/>
        </p:nvSpPr>
        <p:spPr bwMode="auto">
          <a:xfrm>
            <a:off x="7734916" y="2302227"/>
            <a:ext cx="639212" cy="769887"/>
          </a:xfrm>
          <a:custGeom>
            <a:avLst/>
            <a:gdLst/>
            <a:ahLst/>
            <a:cxnLst>
              <a:cxn ang="0">
                <a:pos x="67" y="5"/>
              </a:cxn>
              <a:cxn ang="0">
                <a:pos x="309" y="129"/>
              </a:cxn>
              <a:cxn ang="0">
                <a:pos x="437" y="435"/>
              </a:cxn>
              <a:cxn ang="0">
                <a:pos x="498" y="435"/>
              </a:cxn>
              <a:cxn ang="0">
                <a:pos x="341" y="597"/>
              </a:cxn>
              <a:cxn ang="0">
                <a:pos x="184" y="435"/>
              </a:cxn>
              <a:cxn ang="0">
                <a:pos x="250" y="435"/>
              </a:cxn>
              <a:cxn ang="0">
                <a:pos x="177" y="261"/>
              </a:cxn>
              <a:cxn ang="0">
                <a:pos x="60" y="194"/>
              </a:cxn>
              <a:cxn ang="0">
                <a:pos x="1" y="188"/>
              </a:cxn>
              <a:cxn ang="0">
                <a:pos x="0" y="188"/>
              </a:cxn>
              <a:cxn ang="0">
                <a:pos x="0" y="0"/>
              </a:cxn>
              <a:cxn ang="0">
                <a:pos x="1" y="0"/>
              </a:cxn>
              <a:cxn ang="0">
                <a:pos x="67" y="5"/>
              </a:cxn>
            </a:cxnLst>
            <a:rect l="0" t="0" r="r" b="b"/>
            <a:pathLst>
              <a:path w="498" h="597">
                <a:moveTo>
                  <a:pt x="67" y="5"/>
                </a:moveTo>
                <a:cubicBezTo>
                  <a:pt x="159" y="18"/>
                  <a:pt x="240" y="59"/>
                  <a:pt x="309" y="129"/>
                </a:cubicBezTo>
                <a:cubicBezTo>
                  <a:pt x="394" y="213"/>
                  <a:pt x="436" y="315"/>
                  <a:pt x="437" y="435"/>
                </a:cubicBezTo>
                <a:cubicBezTo>
                  <a:pt x="498" y="435"/>
                  <a:pt x="498" y="435"/>
                  <a:pt x="498" y="435"/>
                </a:cubicBezTo>
                <a:cubicBezTo>
                  <a:pt x="341" y="597"/>
                  <a:pt x="341" y="597"/>
                  <a:pt x="341" y="597"/>
                </a:cubicBezTo>
                <a:cubicBezTo>
                  <a:pt x="184" y="435"/>
                  <a:pt x="184" y="435"/>
                  <a:pt x="184" y="435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249" y="367"/>
                  <a:pt x="225" y="309"/>
                  <a:pt x="177" y="261"/>
                </a:cubicBezTo>
                <a:cubicBezTo>
                  <a:pt x="143" y="227"/>
                  <a:pt x="104" y="205"/>
                  <a:pt x="60" y="194"/>
                </a:cubicBezTo>
                <a:cubicBezTo>
                  <a:pt x="41" y="190"/>
                  <a:pt x="21" y="188"/>
                  <a:pt x="1" y="188"/>
                </a:cubicBezTo>
                <a:cubicBezTo>
                  <a:pt x="1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4" y="0"/>
                  <a:pt x="46" y="2"/>
                  <a:pt x="67" y="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82A9DF20-6922-4D25-8E2F-8873E844F41A}"/>
              </a:ext>
            </a:extLst>
          </p:cNvPr>
          <p:cNvSpPr>
            <a:spLocks noEditPoints="1"/>
          </p:cNvSpPr>
          <p:nvPr/>
        </p:nvSpPr>
        <p:spPr bwMode="auto">
          <a:xfrm>
            <a:off x="3712253" y="2367516"/>
            <a:ext cx="764452" cy="639306"/>
          </a:xfrm>
          <a:custGeom>
            <a:avLst/>
            <a:gdLst/>
            <a:ahLst/>
            <a:cxnLst>
              <a:cxn ang="0">
                <a:pos x="96" y="338"/>
              </a:cxn>
              <a:cxn ang="0">
                <a:pos x="95" y="338"/>
              </a:cxn>
              <a:cxn ang="0">
                <a:pos x="96" y="338"/>
              </a:cxn>
              <a:cxn ang="0">
                <a:pos x="435" y="0"/>
              </a:cxn>
              <a:cxn ang="0">
                <a:pos x="595" y="157"/>
              </a:cxn>
              <a:cxn ang="0">
                <a:pos x="435" y="314"/>
              </a:cxn>
              <a:cxn ang="0">
                <a:pos x="435" y="249"/>
              </a:cxn>
              <a:cxn ang="0">
                <a:pos x="260" y="322"/>
              </a:cxn>
              <a:cxn ang="0">
                <a:pos x="194" y="437"/>
              </a:cxn>
              <a:cxn ang="0">
                <a:pos x="187" y="496"/>
              </a:cxn>
              <a:cxn ang="0">
                <a:pos x="0" y="496"/>
              </a:cxn>
              <a:cxn ang="0">
                <a:pos x="5" y="429"/>
              </a:cxn>
              <a:cxn ang="0">
                <a:pos x="128" y="190"/>
              </a:cxn>
              <a:cxn ang="0">
                <a:pos x="435" y="61"/>
              </a:cxn>
              <a:cxn ang="0">
                <a:pos x="435" y="0"/>
              </a:cxn>
            </a:cxnLst>
            <a:rect l="0" t="0" r="r" b="b"/>
            <a:pathLst>
              <a:path w="595" h="496">
                <a:moveTo>
                  <a:pt x="96" y="338"/>
                </a:moveTo>
                <a:cubicBezTo>
                  <a:pt x="96" y="338"/>
                  <a:pt x="95" y="338"/>
                  <a:pt x="95" y="338"/>
                </a:cubicBezTo>
                <a:cubicBezTo>
                  <a:pt x="96" y="338"/>
                  <a:pt x="96" y="338"/>
                  <a:pt x="96" y="338"/>
                </a:cubicBezTo>
                <a:close/>
                <a:moveTo>
                  <a:pt x="435" y="0"/>
                </a:moveTo>
                <a:cubicBezTo>
                  <a:pt x="595" y="157"/>
                  <a:pt x="595" y="157"/>
                  <a:pt x="595" y="157"/>
                </a:cubicBezTo>
                <a:cubicBezTo>
                  <a:pt x="435" y="314"/>
                  <a:pt x="435" y="314"/>
                  <a:pt x="435" y="314"/>
                </a:cubicBezTo>
                <a:cubicBezTo>
                  <a:pt x="435" y="249"/>
                  <a:pt x="435" y="249"/>
                  <a:pt x="435" y="249"/>
                </a:cubicBezTo>
                <a:cubicBezTo>
                  <a:pt x="367" y="249"/>
                  <a:pt x="309" y="273"/>
                  <a:pt x="260" y="322"/>
                </a:cubicBezTo>
                <a:cubicBezTo>
                  <a:pt x="227" y="356"/>
                  <a:pt x="204" y="394"/>
                  <a:pt x="194" y="437"/>
                </a:cubicBezTo>
                <a:cubicBezTo>
                  <a:pt x="190" y="456"/>
                  <a:pt x="187" y="475"/>
                  <a:pt x="187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473"/>
                  <a:pt x="2" y="451"/>
                  <a:pt x="5" y="429"/>
                </a:cubicBezTo>
                <a:cubicBezTo>
                  <a:pt x="18" y="338"/>
                  <a:pt x="59" y="258"/>
                  <a:pt x="128" y="190"/>
                </a:cubicBezTo>
                <a:cubicBezTo>
                  <a:pt x="213" y="104"/>
                  <a:pt x="315" y="62"/>
                  <a:pt x="435" y="61"/>
                </a:cubicBezTo>
                <a:lnTo>
                  <a:pt x="435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EA3665D0-9798-499B-A65F-DE82DFFDD809}"/>
              </a:ext>
            </a:extLst>
          </p:cNvPr>
          <p:cNvGrpSpPr/>
          <p:nvPr/>
        </p:nvGrpSpPr>
        <p:grpSpPr>
          <a:xfrm>
            <a:off x="4653825" y="1685949"/>
            <a:ext cx="2883251" cy="1384881"/>
            <a:chOff x="3158270" y="823748"/>
            <a:chExt cx="2814123" cy="1346897"/>
          </a:xfrm>
        </p:grpSpPr>
        <p:sp>
          <p:nvSpPr>
            <p:cNvPr id="24" name="Rounded Rectangle 70">
              <a:extLst>
                <a:ext uri="{FF2B5EF4-FFF2-40B4-BE49-F238E27FC236}">
                  <a16:creationId xmlns:a16="http://schemas.microsoft.com/office/drawing/2014/main" id="{A0E7DC77-3807-4021-80E2-4F00236041BE}"/>
                </a:ext>
              </a:extLst>
            </p:cNvPr>
            <p:cNvSpPr/>
            <p:nvPr/>
          </p:nvSpPr>
          <p:spPr>
            <a:xfrm>
              <a:off x="3158270" y="863715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rgbClr val="00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ounded Rectangle 71">
              <a:extLst>
                <a:ext uri="{FF2B5EF4-FFF2-40B4-BE49-F238E27FC236}">
                  <a16:creationId xmlns:a16="http://schemas.microsoft.com/office/drawing/2014/main" id="{C57DC9DC-8374-4234-B9DF-3B8389750A71}"/>
                </a:ext>
              </a:extLst>
            </p:cNvPr>
            <p:cNvSpPr/>
            <p:nvPr/>
          </p:nvSpPr>
          <p:spPr>
            <a:xfrm>
              <a:off x="3158270" y="823748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A7BD6B6-777F-46DD-AE2D-D3F62A3160AB}"/>
              </a:ext>
            </a:extLst>
          </p:cNvPr>
          <p:cNvSpPr txBox="1">
            <a:spLocks/>
          </p:cNvSpPr>
          <p:nvPr/>
        </p:nvSpPr>
        <p:spPr>
          <a:xfrm>
            <a:off x="4900624" y="2148137"/>
            <a:ext cx="2389650" cy="41024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" dirty="0">
                <a:solidFill>
                  <a:schemeClr val="bg1"/>
                </a:solidFill>
              </a:rPr>
              <a:t>Monitor performance of stores when there is a holiday</a:t>
            </a:r>
          </a:p>
        </p:txBody>
      </p:sp>
      <p:grpSp>
        <p:nvGrpSpPr>
          <p:cNvPr id="16" name="Group 76">
            <a:extLst>
              <a:ext uri="{FF2B5EF4-FFF2-40B4-BE49-F238E27FC236}">
                <a16:creationId xmlns:a16="http://schemas.microsoft.com/office/drawing/2014/main" id="{4EBAB23B-4F33-4600-8C06-4B29C33CFFB2}"/>
              </a:ext>
            </a:extLst>
          </p:cNvPr>
          <p:cNvGrpSpPr/>
          <p:nvPr/>
        </p:nvGrpSpPr>
        <p:grpSpPr>
          <a:xfrm>
            <a:off x="4653825" y="4682233"/>
            <a:ext cx="2883251" cy="1384881"/>
            <a:chOff x="3158270" y="823748"/>
            <a:chExt cx="2814123" cy="1346897"/>
          </a:xfrm>
        </p:grpSpPr>
        <p:sp>
          <p:nvSpPr>
            <p:cNvPr id="22" name="Rounded Rectangle 77">
              <a:extLst>
                <a:ext uri="{FF2B5EF4-FFF2-40B4-BE49-F238E27FC236}">
                  <a16:creationId xmlns:a16="http://schemas.microsoft.com/office/drawing/2014/main" id="{433B8246-5426-451F-A780-BD668CC6CD33}"/>
                </a:ext>
              </a:extLst>
            </p:cNvPr>
            <p:cNvSpPr/>
            <p:nvPr/>
          </p:nvSpPr>
          <p:spPr>
            <a:xfrm>
              <a:off x="3158270" y="863715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rgbClr val="006666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ounded Rectangle 78">
              <a:extLst>
                <a:ext uri="{FF2B5EF4-FFF2-40B4-BE49-F238E27FC236}">
                  <a16:creationId xmlns:a16="http://schemas.microsoft.com/office/drawing/2014/main" id="{49FD18B1-414D-4C62-8E3D-C9ED8B096B4A}"/>
                </a:ext>
              </a:extLst>
            </p:cNvPr>
            <p:cNvSpPr/>
            <p:nvPr/>
          </p:nvSpPr>
          <p:spPr>
            <a:xfrm>
              <a:off x="3158270" y="823748"/>
              <a:ext cx="2814123" cy="1306930"/>
            </a:xfrm>
            <a:prstGeom prst="roundRect">
              <a:avLst>
                <a:gd name="adj" fmla="val 4147"/>
              </a:avLst>
            </a:prstGeom>
            <a:solidFill>
              <a:srgbClr val="006666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0E28025-8F80-4490-A3DE-3E9B3492CF5F}"/>
              </a:ext>
            </a:extLst>
          </p:cNvPr>
          <p:cNvSpPr txBox="1">
            <a:spLocks/>
          </p:cNvSpPr>
          <p:nvPr/>
        </p:nvSpPr>
        <p:spPr>
          <a:xfrm>
            <a:off x="4900622" y="5007304"/>
            <a:ext cx="2389650" cy="82048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" dirty="0">
                <a:solidFill>
                  <a:schemeClr val="bg1"/>
                </a:solidFill>
              </a:rPr>
              <a:t>Identify other metrics like doing promotions on a state holiday to increase sales of stores as soon as they open the next day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4FFFCD32-FEA4-4E48-81D1-A398009AAA51}"/>
              </a:ext>
            </a:extLst>
          </p:cNvPr>
          <p:cNvGrpSpPr/>
          <p:nvPr/>
        </p:nvGrpSpPr>
        <p:grpSpPr>
          <a:xfrm>
            <a:off x="5490747" y="3225055"/>
            <a:ext cx="1243932" cy="1292074"/>
            <a:chOff x="4053625" y="2445103"/>
            <a:chExt cx="1052778" cy="108965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E6202A-359E-4128-A6D0-4BD2762BACD1}"/>
                </a:ext>
              </a:extLst>
            </p:cNvPr>
            <p:cNvSpPr/>
            <p:nvPr/>
          </p:nvSpPr>
          <p:spPr>
            <a:xfrm>
              <a:off x="4053625" y="2481979"/>
              <a:ext cx="1052778" cy="10527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D15E70-2B9F-445E-9659-8E9711AB1BEC}"/>
                </a:ext>
              </a:extLst>
            </p:cNvPr>
            <p:cNvSpPr/>
            <p:nvPr/>
          </p:nvSpPr>
          <p:spPr>
            <a:xfrm>
              <a:off x="4053625" y="2445103"/>
              <a:ext cx="1052778" cy="10527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Freeform 52">
            <a:extLst>
              <a:ext uri="{FF2B5EF4-FFF2-40B4-BE49-F238E27FC236}">
                <a16:creationId xmlns:a16="http://schemas.microsoft.com/office/drawing/2014/main" id="{960866BC-73B6-4D34-9FFB-C8497E13B733}"/>
              </a:ext>
            </a:extLst>
          </p:cNvPr>
          <p:cNvSpPr>
            <a:spLocks noEditPoints="1"/>
          </p:cNvSpPr>
          <p:nvPr/>
        </p:nvSpPr>
        <p:spPr bwMode="auto">
          <a:xfrm>
            <a:off x="5793735" y="3529502"/>
            <a:ext cx="636961" cy="63922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C5E6A-E73A-4FF4-BF1D-5AA27DB6D5AA}"/>
              </a:ext>
            </a:extLst>
          </p:cNvPr>
          <p:cNvSpPr txBox="1"/>
          <p:nvPr/>
        </p:nvSpPr>
        <p:spPr>
          <a:xfrm>
            <a:off x="1322286" y="137243"/>
            <a:ext cx="1978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85670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3949"/>
            <a:ext cx="6858000" cy="457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0113FE4-31E6-4C5F-BD93-84826551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084" y="2295387"/>
            <a:ext cx="5344304" cy="2888324"/>
          </a:xfrm>
        </p:spPr>
        <p:txBody>
          <a:bodyPr/>
          <a:lstStyle/>
          <a:p>
            <a:pPr marL="371329" lvl="1" indent="-3713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62" dirty="0">
                <a:solidFill>
                  <a:schemeClr val="tx1"/>
                </a:solidFill>
              </a:rPr>
              <a:t>Discussion of the problem statement</a:t>
            </a:r>
          </a:p>
          <a:p>
            <a:pPr marL="371329" lvl="1" indent="-3713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62" dirty="0">
                <a:solidFill>
                  <a:schemeClr val="tx1"/>
                </a:solidFill>
              </a:rPr>
              <a:t>Data Overview</a:t>
            </a:r>
          </a:p>
          <a:p>
            <a:pPr marL="371329" lvl="1" indent="-3713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62" dirty="0">
                <a:solidFill>
                  <a:schemeClr val="tx1"/>
                </a:solidFill>
              </a:rPr>
              <a:t>Examining the findings and insights from the data</a:t>
            </a:r>
          </a:p>
          <a:p>
            <a:pPr marL="371329" lvl="1" indent="-3713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62" dirty="0">
                <a:solidFill>
                  <a:schemeClr val="tx1"/>
                </a:solidFill>
              </a:rPr>
              <a:t>About the model to be used for prediction </a:t>
            </a:r>
          </a:p>
          <a:p>
            <a:pPr marL="371329" lvl="1" indent="-3713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62" dirty="0">
                <a:solidFill>
                  <a:schemeClr val="tx1"/>
                </a:solidFill>
              </a:rPr>
              <a:t>Showcasing the prediction model</a:t>
            </a:r>
          </a:p>
          <a:p>
            <a:pPr marL="371329" lvl="1" indent="-3713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62" dirty="0">
                <a:solidFill>
                  <a:schemeClr val="tx1"/>
                </a:solidFill>
              </a:rPr>
              <a:t>Discussion of the next steps to be followed</a:t>
            </a:r>
          </a:p>
          <a:p>
            <a:pPr marL="0" lvl="1">
              <a:lnSpc>
                <a:spcPct val="150000"/>
              </a:lnSpc>
            </a:pPr>
            <a:endParaRPr lang="en-US" sz="1462" dirty="0">
              <a:solidFill>
                <a:srgbClr val="800000"/>
              </a:solidFill>
            </a:endParaRPr>
          </a:p>
          <a:p>
            <a:pPr marL="371329" lvl="1" indent="-37132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62" dirty="0">
              <a:solidFill>
                <a:srgbClr val="8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6CE1-0C17-4943-9FDF-CAD78D4E4A93}"/>
              </a:ext>
            </a:extLst>
          </p:cNvPr>
          <p:cNvSpPr/>
          <p:nvPr/>
        </p:nvSpPr>
        <p:spPr bwMode="auto">
          <a:xfrm>
            <a:off x="1144591" y="3"/>
            <a:ext cx="3916993" cy="6857999"/>
          </a:xfrm>
          <a:prstGeom prst="rect">
            <a:avLst/>
          </a:prstGeom>
          <a:solidFill>
            <a:srgbClr val="8000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37136" tIns="37136" rIns="37136" bIns="37136" numCol="1" rtlCol="0" anchor="ctr" anchorCtr="0" compatLnSpc="1">
            <a:prstTxWarp prst="textNoShape">
              <a:avLst/>
            </a:prstTxWarp>
          </a:bodyPr>
          <a:lstStyle/>
          <a:p>
            <a:pPr marL="190826" indent="-190826" algn="l" defTabSz="742676" eaLnBrk="1" hangingPunct="1">
              <a:spcBef>
                <a:spcPct val="100000"/>
              </a:spcBef>
              <a:buClrTx/>
              <a:buFont typeface="Webdings" pitchFamily="18" charset="2"/>
              <a:buChar char="4"/>
              <a:defRPr/>
            </a:pPr>
            <a:endParaRPr lang="en-US" sz="1300" kern="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3" name="Picture 2" descr="https://www.mu-sigma.com/sites/all/themes/musigma/images/problem-solving-bg.png">
            <a:extLst>
              <a:ext uri="{FF2B5EF4-FFF2-40B4-BE49-F238E27FC236}">
                <a16:creationId xmlns:a16="http://schemas.microsoft.com/office/drawing/2014/main" id="{90E355A3-22D0-411F-ABAF-11884ACB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77" y="643834"/>
            <a:ext cx="3916993" cy="5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A5A44FC-E60E-417E-A9CB-7E7A6E87B003}"/>
              </a:ext>
            </a:extLst>
          </p:cNvPr>
          <p:cNvSpPr txBox="1">
            <a:spLocks/>
          </p:cNvSpPr>
          <p:nvPr/>
        </p:nvSpPr>
        <p:spPr>
          <a:xfrm>
            <a:off x="5395085" y="1331165"/>
            <a:ext cx="5250780" cy="742712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267" kern="1200" spc="-133" baseline="0">
                <a:solidFill>
                  <a:srgbClr val="80000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90210" fontAlgn="auto">
              <a:spcAft>
                <a:spcPts val="0"/>
              </a:spcAft>
              <a:buClrTx/>
              <a:defRPr/>
            </a:pPr>
            <a:r>
              <a:rPr lang="en-US" sz="4467" spc="-108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Segoe UI"/>
              </a:rPr>
              <a:t>|</a:t>
            </a:r>
            <a:r>
              <a:rPr lang="en-US" sz="3466" spc="-108" dirty="0">
                <a:solidFill>
                  <a:sysClr val="window" lastClr="FFFFFF">
                    <a:lumMod val="95000"/>
                  </a:sysClr>
                </a:solidFill>
                <a:latin typeface="Segoe UI"/>
              </a:rPr>
              <a:t> </a:t>
            </a:r>
            <a:r>
              <a:rPr lang="en-US" sz="3466" spc="-108" dirty="0">
                <a:latin typeface="Segoe UI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556528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B5BC9-1BCA-4859-96A7-FAA31A68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2" y="357225"/>
            <a:ext cx="11062315" cy="838200"/>
          </a:xfrm>
        </p:spPr>
        <p:txBody>
          <a:bodyPr/>
          <a:lstStyle/>
          <a:p>
            <a:r>
              <a:rPr lang="en-US" sz="2400" dirty="0"/>
              <a:t>XYZ Pharma approached Mu Sigma to forecast sales of a drug for the next six weeks across Germany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A911C-B2A5-4E81-83D8-23769A0C6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463" y="2540000"/>
            <a:ext cx="3424236" cy="2933700"/>
          </a:xfrm>
        </p:spPr>
        <p:txBody>
          <a:bodyPr/>
          <a:lstStyle/>
          <a:p>
            <a:r>
              <a:rPr lang="en-US" sz="1200" dirty="0"/>
              <a:t>The store managers at XYZ Pharma are responsible for predicting of sales for different stores</a:t>
            </a:r>
          </a:p>
          <a:p>
            <a:r>
              <a:rPr lang="en-US" sz="1200" dirty="0"/>
              <a:t>The store managers are unable to predict the  sales accurately </a:t>
            </a:r>
          </a:p>
          <a:p>
            <a:r>
              <a:rPr lang="en-US" sz="1200" dirty="0"/>
              <a:t>XYZ Pharma wants help in predicting 6 weeks of sales  across Germany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EE590-5F08-4A9C-B866-74E661E968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b="1" dirty="0"/>
              <a:t>Outcomes </a:t>
            </a:r>
            <a:r>
              <a:rPr lang="en-US" sz="1200" dirty="0"/>
              <a:t>- Store managers of XYZ Pharma were able to create effective staff schedules that increase productivity and motivation</a:t>
            </a:r>
          </a:p>
          <a:p>
            <a:r>
              <a:rPr lang="en-US" sz="1200" b="1" dirty="0"/>
              <a:t>Behavior </a:t>
            </a:r>
            <a:r>
              <a:rPr lang="en-US" sz="1200" dirty="0"/>
              <a:t>- The team has incorporated the model provided by Mu Sigma to predict daily sales across Germany</a:t>
            </a:r>
          </a:p>
          <a:p>
            <a:r>
              <a:rPr lang="en-US" sz="1200" b="1" dirty="0"/>
              <a:t>Insights</a:t>
            </a:r>
            <a:r>
              <a:rPr lang="en-US" sz="1200" dirty="0"/>
              <a:t> - Mu Sigma has designed a framework to predict the daily sales accurately based on the identified factors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092D09-D93D-41FA-9988-34E346849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41" y="1816100"/>
            <a:ext cx="2884802" cy="1447800"/>
          </a:xfrm>
        </p:spPr>
        <p:txBody>
          <a:bodyPr/>
          <a:lstStyle/>
          <a:p>
            <a:r>
              <a:rPr lang="en-US" sz="1200" dirty="0"/>
              <a:t>Team is unable to get an accurate model for predicting sales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EB00B-923B-465D-A5C1-E763886A6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41" y="5114851"/>
            <a:ext cx="2884802" cy="1447800"/>
          </a:xfrm>
        </p:spPr>
        <p:txBody>
          <a:bodyPr/>
          <a:lstStyle/>
          <a:p>
            <a:r>
              <a:rPr lang="en-US" sz="1200" dirty="0"/>
              <a:t>Which model is needed to predict the sales accurately</a:t>
            </a:r>
          </a:p>
        </p:txBody>
      </p:sp>
    </p:spTree>
    <p:extLst>
      <p:ext uri="{BB962C8B-B14F-4D97-AF65-F5344CB8AC3E}">
        <p14:creationId xmlns:p14="http://schemas.microsoft.com/office/powerpoint/2010/main" val="31188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68A9-3A4F-4944-A013-E5E50A01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training data was analyzed and the identified factors were used to train the model to predict sales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DEFDB7-1C46-4EFD-BF46-EF7FE974C4A3}"/>
              </a:ext>
            </a:extLst>
          </p:cNvPr>
          <p:cNvGrpSpPr/>
          <p:nvPr/>
        </p:nvGrpSpPr>
        <p:grpSpPr>
          <a:xfrm>
            <a:off x="1601788" y="1308934"/>
            <a:ext cx="3966610" cy="1727275"/>
            <a:chOff x="963741" y="4393385"/>
            <a:chExt cx="2990792" cy="2069176"/>
          </a:xfrm>
          <a:solidFill>
            <a:srgbClr val="C1BF78"/>
          </a:solidFill>
        </p:grpSpPr>
        <p:sp>
          <p:nvSpPr>
            <p:cNvPr id="4" name="Rounded Rectangle 12">
              <a:extLst>
                <a:ext uri="{FF2B5EF4-FFF2-40B4-BE49-F238E27FC236}">
                  <a16:creationId xmlns:a16="http://schemas.microsoft.com/office/drawing/2014/main" id="{AA30C59C-92C5-4948-B20B-6AD07202E528}"/>
                </a:ext>
              </a:extLst>
            </p:cNvPr>
            <p:cNvSpPr/>
            <p:nvPr/>
          </p:nvSpPr>
          <p:spPr>
            <a:xfrm>
              <a:off x="963741" y="4753143"/>
              <a:ext cx="2990792" cy="1709418"/>
            </a:xfrm>
            <a:prstGeom prst="roundRect">
              <a:avLst/>
            </a:prstGeom>
            <a:grpFill/>
            <a:ln>
              <a:solidFill>
                <a:srgbClr val="ED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EBF276-D189-4103-A006-F25C6F45B76D}"/>
                </a:ext>
              </a:extLst>
            </p:cNvPr>
            <p:cNvSpPr/>
            <p:nvPr/>
          </p:nvSpPr>
          <p:spPr>
            <a:xfrm>
              <a:off x="1873593" y="4393385"/>
              <a:ext cx="882992" cy="405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Train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7DA6A-4BEC-4294-AE5B-F1EB2985539C}"/>
              </a:ext>
            </a:extLst>
          </p:cNvPr>
          <p:cNvGrpSpPr/>
          <p:nvPr/>
        </p:nvGrpSpPr>
        <p:grpSpPr>
          <a:xfrm>
            <a:off x="1603272" y="3166647"/>
            <a:ext cx="3959329" cy="1481555"/>
            <a:chOff x="5055299" y="4357149"/>
            <a:chExt cx="2403799" cy="2150410"/>
          </a:xfrm>
        </p:grpSpPr>
        <p:sp>
          <p:nvSpPr>
            <p:cNvPr id="9" name="Rounded Rectangle 29">
              <a:extLst>
                <a:ext uri="{FF2B5EF4-FFF2-40B4-BE49-F238E27FC236}">
                  <a16:creationId xmlns:a16="http://schemas.microsoft.com/office/drawing/2014/main" id="{2D3253ED-3575-4682-AC20-029BDFBFCEA1}"/>
                </a:ext>
              </a:extLst>
            </p:cNvPr>
            <p:cNvSpPr/>
            <p:nvPr/>
          </p:nvSpPr>
          <p:spPr>
            <a:xfrm>
              <a:off x="5055299" y="4799148"/>
              <a:ext cx="2403799" cy="1708411"/>
            </a:xfrm>
            <a:prstGeom prst="roundRect">
              <a:avLst/>
            </a:prstGeom>
            <a:solidFill>
              <a:srgbClr val="D8CBCB"/>
            </a:solidFill>
            <a:ln>
              <a:solidFill>
                <a:srgbClr val="ED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8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845D2C-FB5A-4214-B16B-5B5847562BEE}"/>
                </a:ext>
              </a:extLst>
            </p:cNvPr>
            <p:cNvSpPr/>
            <p:nvPr/>
          </p:nvSpPr>
          <p:spPr>
            <a:xfrm>
              <a:off x="5805848" y="4357149"/>
              <a:ext cx="1277802" cy="491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Model Run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15A095-6BFD-4DC1-A373-8A239F805BBB}"/>
              </a:ext>
            </a:extLst>
          </p:cNvPr>
          <p:cNvGrpSpPr/>
          <p:nvPr/>
        </p:nvGrpSpPr>
        <p:grpSpPr>
          <a:xfrm>
            <a:off x="1627055" y="4838701"/>
            <a:ext cx="3959328" cy="1420415"/>
            <a:chOff x="8822604" y="4404313"/>
            <a:chExt cx="3035103" cy="2201028"/>
          </a:xfrm>
        </p:grpSpPr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99EA98D6-0956-4C00-8811-15EFBB88B03E}"/>
                </a:ext>
              </a:extLst>
            </p:cNvPr>
            <p:cNvSpPr/>
            <p:nvPr/>
          </p:nvSpPr>
          <p:spPr>
            <a:xfrm>
              <a:off x="8822604" y="4888453"/>
              <a:ext cx="3035103" cy="1716888"/>
            </a:xfrm>
            <a:prstGeom prst="roundRect">
              <a:avLst/>
            </a:prstGeom>
            <a:solidFill>
              <a:srgbClr val="C1BF78"/>
            </a:solidFill>
            <a:ln>
              <a:solidFill>
                <a:srgbClr val="ED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8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796A32-C4E0-4D0A-B1F0-482B48055F94}"/>
                </a:ext>
              </a:extLst>
            </p:cNvPr>
            <p:cNvSpPr/>
            <p:nvPr/>
          </p:nvSpPr>
          <p:spPr>
            <a:xfrm>
              <a:off x="9791042" y="4404313"/>
              <a:ext cx="824142" cy="524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Test Data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C384ED-9729-4EAD-B0C8-5C09E874CBF8}"/>
              </a:ext>
            </a:extLst>
          </p:cNvPr>
          <p:cNvGrpSpPr/>
          <p:nvPr/>
        </p:nvGrpSpPr>
        <p:grpSpPr>
          <a:xfrm>
            <a:off x="5791025" y="2384429"/>
            <a:ext cx="2355416" cy="3253464"/>
            <a:chOff x="3993969" y="3104905"/>
            <a:chExt cx="4484383" cy="10963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28F722-AA31-4B17-B1F9-E5077B7DCC8C}"/>
                </a:ext>
              </a:extLst>
            </p:cNvPr>
            <p:cNvSpPr/>
            <p:nvPr/>
          </p:nvSpPr>
          <p:spPr>
            <a:xfrm>
              <a:off x="3993969" y="3104905"/>
              <a:ext cx="4484382" cy="114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Factors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8597C90-B1D1-463A-934C-EFD7F88410CA}"/>
                </a:ext>
              </a:extLst>
            </p:cNvPr>
            <p:cNvGrpSpPr/>
            <p:nvPr/>
          </p:nvGrpSpPr>
          <p:grpSpPr>
            <a:xfrm>
              <a:off x="4159705" y="3221474"/>
              <a:ext cx="4318647" cy="979826"/>
              <a:chOff x="2171500" y="2880998"/>
              <a:chExt cx="7431439" cy="1238135"/>
            </a:xfrm>
          </p:grpSpPr>
          <p:sp>
            <p:nvSpPr>
              <p:cNvPr id="24" name="Rounded Rectangle 31">
                <a:extLst>
                  <a:ext uri="{FF2B5EF4-FFF2-40B4-BE49-F238E27FC236}">
                    <a16:creationId xmlns:a16="http://schemas.microsoft.com/office/drawing/2014/main" id="{351166D0-D891-4DED-BBAF-F0F26663E441}"/>
                  </a:ext>
                </a:extLst>
              </p:cNvPr>
              <p:cNvSpPr/>
              <p:nvPr/>
            </p:nvSpPr>
            <p:spPr>
              <a:xfrm>
                <a:off x="2171500" y="2880998"/>
                <a:ext cx="7431439" cy="1238135"/>
              </a:xfrm>
              <a:prstGeom prst="roundRect">
                <a:avLst/>
              </a:prstGeom>
              <a:solidFill>
                <a:srgbClr val="D8CBCB"/>
              </a:solidFill>
              <a:ln>
                <a:solidFill>
                  <a:srgbClr val="EDE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996F13-0DDD-4C85-BE48-685CE94804B8}"/>
                  </a:ext>
                </a:extLst>
              </p:cNvPr>
              <p:cNvSpPr txBox="1"/>
              <p:nvPr/>
            </p:nvSpPr>
            <p:spPr>
              <a:xfrm>
                <a:off x="3192763" y="3334152"/>
                <a:ext cx="6410175" cy="63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State Holiday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School Holiday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Open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Promotion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Customers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Sales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  <a:defRPr/>
                </a:pP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A6085D-8D5D-43BD-B74F-B67D07C35936}"/>
              </a:ext>
            </a:extLst>
          </p:cNvPr>
          <p:cNvGrpSpPr/>
          <p:nvPr/>
        </p:nvGrpSpPr>
        <p:grpSpPr>
          <a:xfrm>
            <a:off x="8534340" y="1892612"/>
            <a:ext cx="2140817" cy="4334143"/>
            <a:chOff x="-201623" y="1505749"/>
            <a:chExt cx="7770966" cy="886625"/>
          </a:xfrm>
        </p:grpSpPr>
        <p:sp>
          <p:nvSpPr>
            <p:cNvPr id="27" name="Rounded Rectangle 5">
              <a:extLst>
                <a:ext uri="{FF2B5EF4-FFF2-40B4-BE49-F238E27FC236}">
                  <a16:creationId xmlns:a16="http://schemas.microsoft.com/office/drawing/2014/main" id="{E702F21B-CE5F-4F49-854C-E6A22B80E229}"/>
                </a:ext>
              </a:extLst>
            </p:cNvPr>
            <p:cNvSpPr/>
            <p:nvPr/>
          </p:nvSpPr>
          <p:spPr>
            <a:xfrm>
              <a:off x="-36448" y="1572225"/>
              <a:ext cx="7605791" cy="820149"/>
            </a:xfrm>
            <a:prstGeom prst="roundRect">
              <a:avLst/>
            </a:prstGeom>
            <a:solidFill>
              <a:srgbClr val="D8CBCB"/>
            </a:solidFill>
            <a:ln>
              <a:solidFill>
                <a:srgbClr val="ED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8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AB608E-1DB4-48F9-A690-F207E0CB7781}"/>
                </a:ext>
              </a:extLst>
            </p:cNvPr>
            <p:cNvSpPr txBox="1"/>
            <p:nvPr/>
          </p:nvSpPr>
          <p:spPr>
            <a:xfrm>
              <a:off x="-201623" y="1505749"/>
              <a:ext cx="7605791" cy="6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Outcomes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8D7E82-DA7F-4E43-907A-84B53D957979}"/>
                </a:ext>
              </a:extLst>
            </p:cNvPr>
            <p:cNvSpPr txBox="1"/>
            <p:nvPr/>
          </p:nvSpPr>
          <p:spPr>
            <a:xfrm>
              <a:off x="591755" y="1796114"/>
              <a:ext cx="6156648" cy="41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Store managers are able to effectively manage staff schedules based on the predictions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XYZ firm has a more accurate model for predicting sales of stores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6C845CF-E8D2-4692-B1A4-3EE1B8E8E0BF}"/>
              </a:ext>
            </a:extLst>
          </p:cNvPr>
          <p:cNvSpPr txBox="1"/>
          <p:nvPr/>
        </p:nvSpPr>
        <p:spPr>
          <a:xfrm>
            <a:off x="2743201" y="1851932"/>
            <a:ext cx="2653615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Calibri" panose="020F0502020204030204"/>
              </a:rPr>
              <a:t>Out of all sales data, 70% of the data was considered to train the model</a:t>
            </a:r>
          </a:p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Calibri" panose="020F0502020204030204"/>
              </a:rPr>
              <a:t>On an average, there was sales of $9498 per day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811FF-0375-4E03-9542-1BCD79835759}"/>
              </a:ext>
            </a:extLst>
          </p:cNvPr>
          <p:cNvSpPr txBox="1"/>
          <p:nvPr/>
        </p:nvSpPr>
        <p:spPr>
          <a:xfrm>
            <a:off x="2756585" y="3634953"/>
            <a:ext cx="2653615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Calibri" panose="020F0502020204030204"/>
              </a:rPr>
              <a:t>The model selected for predicting sales of store is </a:t>
            </a:r>
            <a:r>
              <a:rPr lang="en-US" sz="1200" b="1" dirty="0">
                <a:latin typeface="Calibri" panose="020F0502020204030204"/>
              </a:rPr>
              <a:t>‘ARIMA’</a:t>
            </a:r>
          </a:p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Calibri" panose="020F0502020204030204"/>
              </a:rPr>
              <a:t>The model chosen was based on accuracy calculated from MAPE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7BAE2-0AAB-444C-AB41-F218724A10AC}"/>
              </a:ext>
            </a:extLst>
          </p:cNvPr>
          <p:cNvSpPr txBox="1"/>
          <p:nvPr/>
        </p:nvSpPr>
        <p:spPr>
          <a:xfrm>
            <a:off x="2756586" y="5290291"/>
            <a:ext cx="265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Calibri" panose="020F0502020204030204"/>
              </a:rPr>
              <a:t>When the model was applied on the 10% test data, the predicted value for next 6 weeks came out to be $9345 per day</a:t>
            </a:r>
            <a:endParaRPr lang="en-US" sz="1200" b="1" u="sng" dirty="0">
              <a:latin typeface="Calibri" panose="020F0502020204030204"/>
            </a:endParaRPr>
          </a:p>
        </p:txBody>
      </p:sp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69530948-2A6F-44EC-B951-4CF5E4D6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6483" y="2890873"/>
            <a:ext cx="777482" cy="77748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E03E34-693D-4597-B288-A4E46C16B00D}"/>
              </a:ext>
            </a:extLst>
          </p:cNvPr>
          <p:cNvSpPr txBox="1"/>
          <p:nvPr/>
        </p:nvSpPr>
        <p:spPr>
          <a:xfrm>
            <a:off x="562888" y="119390"/>
            <a:ext cx="1978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</a:p>
        </p:txBody>
      </p:sp>
      <p:pic>
        <p:nvPicPr>
          <p:cNvPr id="47" name="Graphic 46" descr="Handshake">
            <a:extLst>
              <a:ext uri="{FF2B5EF4-FFF2-40B4-BE49-F238E27FC236}">
                <a16:creationId xmlns:a16="http://schemas.microsoft.com/office/drawing/2014/main" id="{517B9A5F-9F92-451D-AD93-2CFD585D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7549" y="2194693"/>
            <a:ext cx="914400" cy="914400"/>
          </a:xfrm>
          <a:prstGeom prst="rect">
            <a:avLst/>
          </a:prstGeom>
        </p:spPr>
      </p:pic>
      <p:pic>
        <p:nvPicPr>
          <p:cNvPr id="51" name="Graphic 50" descr="Upward trend">
            <a:extLst>
              <a:ext uri="{FF2B5EF4-FFF2-40B4-BE49-F238E27FC236}">
                <a16:creationId xmlns:a16="http://schemas.microsoft.com/office/drawing/2014/main" id="{99957468-09D9-461F-91C9-E3AD7CA63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0424" y="3578084"/>
            <a:ext cx="914400" cy="914400"/>
          </a:xfrm>
          <a:prstGeom prst="rect">
            <a:avLst/>
          </a:prstGeom>
        </p:spPr>
      </p:pic>
      <p:pic>
        <p:nvPicPr>
          <p:cNvPr id="53" name="Graphic 52" descr="Database">
            <a:extLst>
              <a:ext uri="{FF2B5EF4-FFF2-40B4-BE49-F238E27FC236}">
                <a16:creationId xmlns:a16="http://schemas.microsoft.com/office/drawing/2014/main" id="{6ED03AC1-CC7B-46A1-B21D-1034117BC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8800" y="1819464"/>
            <a:ext cx="914400" cy="914400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9BE113DE-7004-4B5B-B38E-468F81EC4D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7307" y="52162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A7B8-2B97-4628-9F3A-35C386EC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data was sliced only for days when store was open as on closed days no sales was made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74356C-551F-42EA-96E4-601144F2C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884041"/>
              </p:ext>
            </p:extLst>
          </p:nvPr>
        </p:nvGraphicFramePr>
        <p:xfrm>
          <a:off x="562888" y="1516380"/>
          <a:ext cx="11062314" cy="425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720">
                  <a:extLst>
                    <a:ext uri="{9D8B030D-6E8A-4147-A177-3AD203B41FA5}">
                      <a16:colId xmlns:a16="http://schemas.microsoft.com/office/drawing/2014/main" val="2349168254"/>
                    </a:ext>
                  </a:extLst>
                </a:gridCol>
                <a:gridCol w="7954594">
                  <a:extLst>
                    <a:ext uri="{9D8B030D-6E8A-4147-A177-3AD203B41FA5}">
                      <a16:colId xmlns:a16="http://schemas.microsoft.com/office/drawing/2014/main" val="362618576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877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r>
                        <a:rPr lang="en-US" dirty="0"/>
                        <a:t>State Holiday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value=1 there was a state holiday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value=0 there was no state holiday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80054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School Holiday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value=1 there was a school holiday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value=0 there was no school holiday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43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value=1 the store was open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value=0 the store was not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778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Promo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value=1 promotion was run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value=0 promotion was not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653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m/d/y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5449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No.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customers visiting the store on a given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120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sales of that store for the given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2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5DE8-376B-4BFE-9ED6-4EC5DC21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Exploration of data showed that the number of customers is strongly correlated with sales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D0233-F59A-4268-A284-7AE6FBB40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707"/>
            <a:ext cx="6413446" cy="4010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656F4-DED9-47AB-B4A3-4068D3205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30" y="1756820"/>
            <a:ext cx="6800850" cy="388197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62897F-273F-4BAB-A347-32F13E106646}"/>
              </a:ext>
            </a:extLst>
          </p:cNvPr>
          <p:cNvSpPr/>
          <p:nvPr/>
        </p:nvSpPr>
        <p:spPr bwMode="auto">
          <a:xfrm>
            <a:off x="2423887" y="4709160"/>
            <a:ext cx="754742" cy="502920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84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0FE-A37D-45A4-84E5-57A0CA2F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1" y="331561"/>
            <a:ext cx="11062315" cy="838200"/>
          </a:xfrm>
        </p:spPr>
        <p:txBody>
          <a:bodyPr/>
          <a:lstStyle/>
          <a:p>
            <a:r>
              <a:rPr lang="en-US" sz="2400" dirty="0"/>
              <a:t>Initial analysis showed promotions have a positive affect on sales especially when combined with holiday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07F6A-519B-42D3-A78A-36B3B73E8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192526"/>
              </p:ext>
            </p:extLst>
          </p:nvPr>
        </p:nvGraphicFramePr>
        <p:xfrm>
          <a:off x="301852" y="1497239"/>
          <a:ext cx="5053919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D2FFA6-CE98-40A6-B25E-0396BBD72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396"/>
              </p:ext>
            </p:extLst>
          </p:nvPr>
        </p:nvGraphicFramePr>
        <p:xfrm>
          <a:off x="6095999" y="1497239"/>
          <a:ext cx="5053919" cy="3974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F699B4-99A9-426A-9E2C-73BC91CDF8EF}"/>
              </a:ext>
            </a:extLst>
          </p:cNvPr>
          <p:cNvSpPr txBox="1"/>
          <p:nvPr/>
        </p:nvSpPr>
        <p:spPr>
          <a:xfrm>
            <a:off x="4709885" y="3175084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Promotion</a:t>
            </a:r>
          </a:p>
        </p:txBody>
      </p:sp>
    </p:spTree>
    <p:extLst>
      <p:ext uri="{BB962C8B-B14F-4D97-AF65-F5344CB8AC3E}">
        <p14:creationId xmlns:p14="http://schemas.microsoft.com/office/powerpoint/2010/main" val="167048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FBFB-489D-41CA-8CD8-F573B032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2" y="83734"/>
            <a:ext cx="11062315" cy="838200"/>
          </a:xfrm>
        </p:spPr>
        <p:txBody>
          <a:bodyPr/>
          <a:lstStyle/>
          <a:p>
            <a:r>
              <a:rPr lang="en-US" sz="2400" dirty="0"/>
              <a:t>Double differencing was done on the data to make the time series stationary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AA371-76D6-41BA-AE31-DB7CCE060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72" y="1857819"/>
            <a:ext cx="4363059" cy="847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sx="45000" sy="45000" algn="tl" rotWithShape="0">
              <a:srgbClr val="000000">
                <a:alpha val="13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B1367-5FA8-4B7B-A1DB-522D2C603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40" y="4348832"/>
            <a:ext cx="4458322" cy="1124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sx="60000" sy="6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188A3CDF-DBA6-4B8C-A8FA-36CA4484DAB0}"/>
              </a:ext>
            </a:extLst>
          </p:cNvPr>
          <p:cNvSpPr/>
          <p:nvPr/>
        </p:nvSpPr>
        <p:spPr bwMode="auto">
          <a:xfrm>
            <a:off x="5326380" y="2926080"/>
            <a:ext cx="377190" cy="1226259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015BC-6B86-460F-BDB3-833D29B2BF17}"/>
              </a:ext>
            </a:extLst>
          </p:cNvPr>
          <p:cNvSpPr txBox="1"/>
          <p:nvPr/>
        </p:nvSpPr>
        <p:spPr>
          <a:xfrm>
            <a:off x="5581827" y="3344281"/>
            <a:ext cx="1935146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Differencing needed</a:t>
            </a:r>
          </a:p>
          <a:p>
            <a:r>
              <a:rPr lang="en-US" dirty="0"/>
              <a:t>for stationarity</a:t>
            </a:r>
          </a:p>
        </p:txBody>
      </p:sp>
    </p:spTree>
    <p:extLst>
      <p:ext uri="{BB962C8B-B14F-4D97-AF65-F5344CB8AC3E}">
        <p14:creationId xmlns:p14="http://schemas.microsoft.com/office/powerpoint/2010/main" val="332219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497C-E306-4490-8A28-CCBDE272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2" y="83820"/>
            <a:ext cx="11062315" cy="838200"/>
          </a:xfrm>
        </p:spPr>
        <p:txBody>
          <a:bodyPr/>
          <a:lstStyle/>
          <a:p>
            <a:r>
              <a:rPr lang="en-US" sz="2400" dirty="0"/>
              <a:t>The ACF and PACF plots show that the data is non-seasonal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874B8-D2EF-4B2D-AF82-3CD84D61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82" y="1754230"/>
            <a:ext cx="7697274" cy="3943900"/>
          </a:xfrm>
        </p:spPr>
      </p:pic>
    </p:spTree>
    <p:extLst>
      <p:ext uri="{BB962C8B-B14F-4D97-AF65-F5344CB8AC3E}">
        <p14:creationId xmlns:p14="http://schemas.microsoft.com/office/powerpoint/2010/main" val="39763601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FD1F147F-CC8C-4780-AD9D-F55CF51401A4}" vid="{9DDF58CC-7AFF-4674-9B1F-18E3DB7DE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1315</TotalTime>
  <Words>630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Segoe UI</vt:lpstr>
      <vt:lpstr>Segoe UI Semibold</vt:lpstr>
      <vt:lpstr>Times New Roman</vt:lpstr>
      <vt:lpstr>Webdings</vt:lpstr>
      <vt:lpstr>Theme1</vt:lpstr>
      <vt:lpstr>Demand Forecasting</vt:lpstr>
      <vt:lpstr>PowerPoint Presentation</vt:lpstr>
      <vt:lpstr>XYZ Pharma approached Mu Sigma to forecast sales of a drug for the next six weeks across Germany</vt:lpstr>
      <vt:lpstr>The training data was analyzed and the identified factors were used to train the model to predict sales</vt:lpstr>
      <vt:lpstr>The data was sliced only for days when store was open as on closed days no sales was made</vt:lpstr>
      <vt:lpstr>Exploration of data showed that the number of customers is strongly correlated with sales </vt:lpstr>
      <vt:lpstr>Initial analysis showed promotions have a positive affect on sales especially when combined with holiday </vt:lpstr>
      <vt:lpstr>Double differencing was done on the data to make the time series stationary</vt:lpstr>
      <vt:lpstr>The ACF and PACF plots show that the data is non-seasonal</vt:lpstr>
      <vt:lpstr>ARIMA Model was used to do the forecasting</vt:lpstr>
      <vt:lpstr>Validating the trained model gave MAPE value of 10(test) which shows the model is apt and is not overfitting</vt:lpstr>
      <vt:lpstr>Further predictions on test data revealed forecasted sales for next 6 weeks to be $9345 per day</vt:lpstr>
      <vt:lpstr>With access to more in-depth data, Mu Sigma can provide XYZ with a more exhaustive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Project – Demand Forecasting</dc:title>
  <dc:creator>Manish Jain</dc:creator>
  <cp:lastModifiedBy>Amitoz S Sidhu</cp:lastModifiedBy>
  <cp:revision>47</cp:revision>
  <dcterms:created xsi:type="dcterms:W3CDTF">2018-07-09T12:51:06Z</dcterms:created>
  <dcterms:modified xsi:type="dcterms:W3CDTF">2018-12-19T10:10:30Z</dcterms:modified>
</cp:coreProperties>
</file>