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9" r:id="rId6"/>
    <p:sldId id="294" r:id="rId7"/>
    <p:sldId id="295" r:id="rId8"/>
    <p:sldId id="321" r:id="rId9"/>
    <p:sldId id="320" r:id="rId10"/>
    <p:sldId id="297" r:id="rId11"/>
    <p:sldId id="300" r:id="rId12"/>
    <p:sldId id="317" r:id="rId13"/>
    <p:sldId id="303" r:id="rId14"/>
    <p:sldId id="325" r:id="rId15"/>
    <p:sldId id="322" r:id="rId16"/>
    <p:sldId id="324" r:id="rId17"/>
    <p:sldId id="323" r:id="rId18"/>
    <p:sldId id="306" r:id="rId19"/>
    <p:sldId id="308" r:id="rId20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Prabuddha Kumar Ghosh" initials="PKG" lastIdx="1" clrIdx="1">
    <p:extLst>
      <p:ext uri="{19B8F6BF-5375-455C-9EA6-DF929625EA0E}">
        <p15:presenceInfo xmlns:p15="http://schemas.microsoft.com/office/powerpoint/2012/main" userId="S-1-5-21-2393973392-930299080-4041974831-527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D8CBCB"/>
    <a:srgbClr val="EDE7E7"/>
    <a:srgbClr val="CBD3D3"/>
    <a:srgbClr val="FF0000"/>
    <a:srgbClr val="D40000"/>
    <a:srgbClr val="AA0000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5810" autoAdjust="0"/>
  </p:normalViewPr>
  <p:slideViewPr>
    <p:cSldViewPr snapToObjects="1">
      <p:cViewPr>
        <p:scale>
          <a:sx n="95" d="100"/>
          <a:sy n="95" d="100"/>
        </p:scale>
        <p:origin x="372" y="-126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thikeyan.PTR\Desktop\EDA%20with%20bricks\PPT\drug_promo_with_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thikeyan.PTR\Desktop\EDA%20with%20bricks\PPT\drug_promo_with_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thikeyan.PTR\Desktop\EDA%20with%20bricks\promo_data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Sheet14!$R$1</c:f>
              <c:strCache>
                <c:ptCount val="1"/>
                <c:pt idx="0">
                  <c:v>Total Outliers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Sheet14!$A$2:$A$12</c:f>
              <c:strCache>
                <c:ptCount val="11"/>
                <c:pt idx="0">
                  <c:v>promo1</c:v>
                </c:pt>
                <c:pt idx="1">
                  <c:v>promo2</c:v>
                </c:pt>
                <c:pt idx="2">
                  <c:v>promo3</c:v>
                </c:pt>
                <c:pt idx="3">
                  <c:v>promo4</c:v>
                </c:pt>
                <c:pt idx="4">
                  <c:v>promo5</c:v>
                </c:pt>
                <c:pt idx="5">
                  <c:v>promo6</c:v>
                </c:pt>
                <c:pt idx="6">
                  <c:v>promo7</c:v>
                </c:pt>
                <c:pt idx="7">
                  <c:v>promo8</c:v>
                </c:pt>
                <c:pt idx="8">
                  <c:v>promo9</c:v>
                </c:pt>
                <c:pt idx="9">
                  <c:v>promo10</c:v>
                </c:pt>
                <c:pt idx="10">
                  <c:v>promo11</c:v>
                </c:pt>
              </c:strCache>
            </c:strRef>
          </c:cat>
          <c:val>
            <c:numRef>
              <c:f>Sheet14!$R$2:$R$12</c:f>
              <c:numCache>
                <c:formatCode>General</c:formatCode>
                <c:ptCount val="11"/>
                <c:pt idx="0">
                  <c:v>19</c:v>
                </c:pt>
                <c:pt idx="1">
                  <c:v>19</c:v>
                </c:pt>
                <c:pt idx="2">
                  <c:v>5</c:v>
                </c:pt>
                <c:pt idx="3">
                  <c:v>27</c:v>
                </c:pt>
                <c:pt idx="4">
                  <c:v>11</c:v>
                </c:pt>
                <c:pt idx="5">
                  <c:v>8</c:v>
                </c:pt>
                <c:pt idx="6">
                  <c:v>21</c:v>
                </c:pt>
                <c:pt idx="7">
                  <c:v>17</c:v>
                </c:pt>
                <c:pt idx="8">
                  <c:v>9</c:v>
                </c:pt>
                <c:pt idx="9">
                  <c:v>25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5-481F-8FE6-3DB4E27325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90215087"/>
        <c:axId val="1313743167"/>
      </c:barChart>
      <c:catAx>
        <c:axId val="1190215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743167"/>
        <c:crosses val="autoZero"/>
        <c:auto val="1"/>
        <c:lblAlgn val="ctr"/>
        <c:lblOffset val="100"/>
        <c:noMultiLvlLbl val="0"/>
      </c:catAx>
      <c:valAx>
        <c:axId val="1313743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215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[drug_promo_with_graph.xlsx]Drug Set 1!PivotTable9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Sales ($) of drug set 1 over the years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'Drug Set 1'!$H$3</c:f>
              <c:strCache>
                <c:ptCount val="1"/>
                <c:pt idx="0">
                  <c:v>Afirudin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'Drug Set 1'!$G$4:$G$11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1'!$H$4:$H$11</c:f>
              <c:numCache>
                <c:formatCode>General</c:formatCode>
                <c:ptCount val="7"/>
                <c:pt idx="0">
                  <c:v>1540233</c:v>
                </c:pt>
                <c:pt idx="1">
                  <c:v>1498252</c:v>
                </c:pt>
                <c:pt idx="2">
                  <c:v>1673554</c:v>
                </c:pt>
                <c:pt idx="3">
                  <c:v>1516969</c:v>
                </c:pt>
                <c:pt idx="4">
                  <c:v>1473115</c:v>
                </c:pt>
                <c:pt idx="5">
                  <c:v>1703736</c:v>
                </c:pt>
                <c:pt idx="6">
                  <c:v>1467063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0A-4EB6-90EF-A400EF84E995}"/>
            </c:ext>
          </c:extLst>
        </c:ser>
        <c:ser>
          <c:idx val="1"/>
          <c:order val="1"/>
          <c:tx>
            <c:strRef>
              <c:f>'Drug Set 1'!$I$3</c:f>
              <c:strCache>
                <c:ptCount val="1"/>
                <c:pt idx="0">
                  <c:v>Tetapril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'Drug Set 1'!$G$4:$G$11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1'!$I$4:$I$11</c:f>
              <c:numCache>
                <c:formatCode>General</c:formatCode>
                <c:ptCount val="7"/>
                <c:pt idx="0">
                  <c:v>1315530</c:v>
                </c:pt>
                <c:pt idx="1">
                  <c:v>1209413</c:v>
                </c:pt>
                <c:pt idx="2">
                  <c:v>1282137</c:v>
                </c:pt>
                <c:pt idx="3">
                  <c:v>1288397</c:v>
                </c:pt>
                <c:pt idx="4">
                  <c:v>1290529</c:v>
                </c:pt>
                <c:pt idx="5">
                  <c:v>1426098</c:v>
                </c:pt>
                <c:pt idx="6">
                  <c:v>1130258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0A-4EB6-90EF-A400EF84E995}"/>
            </c:ext>
          </c:extLst>
        </c:ser>
        <c:ser>
          <c:idx val="2"/>
          <c:order val="2"/>
          <c:tx>
            <c:strRef>
              <c:f>'Drug Set 1'!$J$3</c:f>
              <c:strCache>
                <c:ptCount val="1"/>
                <c:pt idx="0">
                  <c:v>Pentranil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'Drug Set 1'!$G$4:$G$11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1'!$J$4:$J$11</c:f>
              <c:numCache>
                <c:formatCode>General</c:formatCode>
                <c:ptCount val="7"/>
                <c:pt idx="0">
                  <c:v>2252473</c:v>
                </c:pt>
                <c:pt idx="1">
                  <c:v>2202922</c:v>
                </c:pt>
                <c:pt idx="2">
                  <c:v>2546215</c:v>
                </c:pt>
                <c:pt idx="3">
                  <c:v>2548979</c:v>
                </c:pt>
                <c:pt idx="4">
                  <c:v>2414445</c:v>
                </c:pt>
                <c:pt idx="5">
                  <c:v>2617133</c:v>
                </c:pt>
                <c:pt idx="6">
                  <c:v>2179827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0A-4EB6-90EF-A400EF84E995}"/>
            </c:ext>
          </c:extLst>
        </c:ser>
        <c:ser>
          <c:idx val="3"/>
          <c:order val="3"/>
          <c:tx>
            <c:strRef>
              <c:f>'Drug Set 1'!$K$3</c:f>
              <c:strCache>
                <c:ptCount val="1"/>
                <c:pt idx="0">
                  <c:v>Oxozone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'Drug Set 1'!$G$4:$G$11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1'!$K$4:$K$11</c:f>
              <c:numCache>
                <c:formatCode>General</c:formatCode>
                <c:ptCount val="7"/>
                <c:pt idx="0">
                  <c:v>1258494</c:v>
                </c:pt>
                <c:pt idx="1">
                  <c:v>1344738</c:v>
                </c:pt>
                <c:pt idx="2">
                  <c:v>1346178</c:v>
                </c:pt>
                <c:pt idx="3">
                  <c:v>1208396</c:v>
                </c:pt>
                <c:pt idx="4">
                  <c:v>1307395</c:v>
                </c:pt>
                <c:pt idx="5">
                  <c:v>1537610</c:v>
                </c:pt>
                <c:pt idx="6">
                  <c:v>1114992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0A-4EB6-90EF-A400EF84E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9861839"/>
        <c:axId val="1086652463"/>
      </c:lineChart>
      <c:catAx>
        <c:axId val="118986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52463"/>
        <c:crosses val="autoZero"/>
        <c:auto val="1"/>
        <c:lblAlgn val="ctr"/>
        <c:lblOffset val="100"/>
        <c:noMultiLvlLbl val="0"/>
      </c:catAx>
      <c:valAx>
        <c:axId val="10866524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8618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[drug_promo_with_graph.xlsx]Drug Set 2!PivotTable10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Total Sales ($) of drug set 2 over the years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'Drug Set 2'!$I$2</c:f>
              <c:strCache>
                <c:ptCount val="1"/>
                <c:pt idx="0">
                  <c:v>Cortimentin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'Drug Set 2'!$H$3:$H$10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2'!$I$3:$I$10</c:f>
              <c:numCache>
                <c:formatCode>General</c:formatCode>
                <c:ptCount val="7"/>
                <c:pt idx="0">
                  <c:v>10618098.09</c:v>
                </c:pt>
                <c:pt idx="1">
                  <c:v>8962960.5800000001</c:v>
                </c:pt>
                <c:pt idx="2">
                  <c:v>9368220.1199999992</c:v>
                </c:pt>
                <c:pt idx="3">
                  <c:v>10368557.299999999</c:v>
                </c:pt>
                <c:pt idx="4">
                  <c:v>9367170.9399999995</c:v>
                </c:pt>
                <c:pt idx="5">
                  <c:v>9458464.7800000012</c:v>
                </c:pt>
                <c:pt idx="6">
                  <c:v>8545870.0600000005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9F-4790-A375-1B2B522A7E9F}"/>
            </c:ext>
          </c:extLst>
        </c:ser>
        <c:ser>
          <c:idx val="1"/>
          <c:order val="1"/>
          <c:tx>
            <c:strRef>
              <c:f>'Drug Set 2'!$J$2</c:f>
              <c:strCache>
                <c:ptCount val="1"/>
                <c:pt idx="0">
                  <c:v>Formoprodol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'Drug Set 2'!$H$3:$H$10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2'!$J$3:$J$10</c:f>
              <c:numCache>
                <c:formatCode>General</c:formatCode>
                <c:ptCount val="7"/>
                <c:pt idx="0">
                  <c:v>9164644.1400000006</c:v>
                </c:pt>
                <c:pt idx="1">
                  <c:v>7129799.5899999999</c:v>
                </c:pt>
                <c:pt idx="2">
                  <c:v>7419874.0599999996</c:v>
                </c:pt>
                <c:pt idx="3">
                  <c:v>8590146.7599999998</c:v>
                </c:pt>
                <c:pt idx="4">
                  <c:v>8340551.3400000008</c:v>
                </c:pt>
                <c:pt idx="5">
                  <c:v>7748909.8800000008</c:v>
                </c:pt>
                <c:pt idx="6">
                  <c:v>6810070.0099999998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9F-4790-A375-1B2B522A7E9F}"/>
            </c:ext>
          </c:extLst>
        </c:ser>
        <c:ser>
          <c:idx val="2"/>
          <c:order val="2"/>
          <c:tx>
            <c:strRef>
              <c:f>'Drug Set 2'!$K$2</c:f>
              <c:strCache>
                <c:ptCount val="1"/>
                <c:pt idx="0">
                  <c:v>Trantalol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'Drug Set 2'!$H$3:$H$10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2'!$K$3:$K$10</c:f>
              <c:numCache>
                <c:formatCode>General</c:formatCode>
                <c:ptCount val="7"/>
                <c:pt idx="0">
                  <c:v>16161677.99</c:v>
                </c:pt>
                <c:pt idx="1">
                  <c:v>13172616.949999999</c:v>
                </c:pt>
                <c:pt idx="2">
                  <c:v>14422081.260000002</c:v>
                </c:pt>
                <c:pt idx="3">
                  <c:v>16770744.079999998</c:v>
                </c:pt>
                <c:pt idx="4">
                  <c:v>15653100.820000004</c:v>
                </c:pt>
                <c:pt idx="5">
                  <c:v>14158193.650000002</c:v>
                </c:pt>
                <c:pt idx="6">
                  <c:v>13050446.819999998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9F-4790-A375-1B2B522A7E9F}"/>
            </c:ext>
          </c:extLst>
        </c:ser>
        <c:ser>
          <c:idx val="3"/>
          <c:order val="3"/>
          <c:tx>
            <c:strRef>
              <c:f>'Drug Set 2'!$L$2</c:f>
              <c:strCache>
                <c:ptCount val="1"/>
                <c:pt idx="0">
                  <c:v>Multilinum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'Drug Set 2'!$H$3:$H$10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2'!$L$3:$L$10</c:f>
              <c:numCache>
                <c:formatCode>General</c:formatCode>
                <c:ptCount val="7"/>
                <c:pt idx="0">
                  <c:v>8662081.6600000001</c:v>
                </c:pt>
                <c:pt idx="1">
                  <c:v>8043825.7999999998</c:v>
                </c:pt>
                <c:pt idx="2">
                  <c:v>7405585.2799999993</c:v>
                </c:pt>
                <c:pt idx="3">
                  <c:v>7891678.5100000007</c:v>
                </c:pt>
                <c:pt idx="4">
                  <c:v>8336858.5000000019</c:v>
                </c:pt>
                <c:pt idx="5">
                  <c:v>8304325.1499999994</c:v>
                </c:pt>
                <c:pt idx="6">
                  <c:v>6627963.3299999991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9F-4790-A375-1B2B522A7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448015"/>
        <c:axId val="1188980767"/>
      </c:lineChart>
      <c:catAx>
        <c:axId val="124944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980767"/>
        <c:crosses val="autoZero"/>
        <c:auto val="1"/>
        <c:lblAlgn val="ctr"/>
        <c:lblOffset val="100"/>
        <c:noMultiLvlLbl val="0"/>
      </c:catAx>
      <c:valAx>
        <c:axId val="1188980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44801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anchor="t" anchorCtr="0"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[drug_promo_with_graph.xlsx]Drug Set 3!PivotTable11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Total Sales ($) of drug set 3 over the years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'Drug Set 3'!$I$2</c:f>
              <c:strCache>
                <c:ptCount val="1"/>
                <c:pt idx="0">
                  <c:v>Novastral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'Drug Set 3'!$H$3:$H$10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3'!$I$3:$I$10</c:f>
              <c:numCache>
                <c:formatCode>General</c:formatCode>
                <c:ptCount val="7"/>
                <c:pt idx="0">
                  <c:v>16307296.409999998</c:v>
                </c:pt>
                <c:pt idx="1">
                  <c:v>15841418.420000002</c:v>
                </c:pt>
                <c:pt idx="2">
                  <c:v>18083101.440000001</c:v>
                </c:pt>
                <c:pt idx="3">
                  <c:v>16246083.01</c:v>
                </c:pt>
                <c:pt idx="4">
                  <c:v>15157292</c:v>
                </c:pt>
                <c:pt idx="5">
                  <c:v>14814600.549999999</c:v>
                </c:pt>
                <c:pt idx="6">
                  <c:v>15828630.630000001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7F-41CF-B353-C0AF84F9BEBC}"/>
            </c:ext>
          </c:extLst>
        </c:ser>
        <c:ser>
          <c:idx val="1"/>
          <c:order val="1"/>
          <c:tx>
            <c:strRef>
              <c:f>'Drug Set 3'!$J$2</c:f>
              <c:strCache>
                <c:ptCount val="1"/>
                <c:pt idx="0">
                  <c:v>Halocadren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'Drug Set 3'!$H$3:$H$10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3'!$J$3:$J$10</c:f>
              <c:numCache>
                <c:formatCode>General</c:formatCode>
                <c:ptCount val="7"/>
                <c:pt idx="0">
                  <c:v>14460751.33</c:v>
                </c:pt>
                <c:pt idx="1">
                  <c:v>13130158.43</c:v>
                </c:pt>
                <c:pt idx="2">
                  <c:v>13952993.729999999</c:v>
                </c:pt>
                <c:pt idx="3">
                  <c:v>13407576.630000003</c:v>
                </c:pt>
                <c:pt idx="4">
                  <c:v>12916556.620000001</c:v>
                </c:pt>
                <c:pt idx="5">
                  <c:v>12084095.209999999</c:v>
                </c:pt>
                <c:pt idx="6">
                  <c:v>12362908.660000002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7F-41CF-B353-C0AF84F9BEBC}"/>
            </c:ext>
          </c:extLst>
        </c:ser>
        <c:ser>
          <c:idx val="2"/>
          <c:order val="2"/>
          <c:tx>
            <c:strRef>
              <c:f>'Drug Set 3'!$K$2</c:f>
              <c:strCache>
                <c:ptCount val="1"/>
                <c:pt idx="0">
                  <c:v>Adapazide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'Drug Set 3'!$H$3:$H$10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3'!$K$3:$K$10</c:f>
              <c:numCache>
                <c:formatCode>General</c:formatCode>
                <c:ptCount val="7"/>
                <c:pt idx="0">
                  <c:v>24697277.219999999</c:v>
                </c:pt>
                <c:pt idx="1">
                  <c:v>23113415.190000001</c:v>
                </c:pt>
                <c:pt idx="2">
                  <c:v>27105323.340000004</c:v>
                </c:pt>
                <c:pt idx="3">
                  <c:v>26463442.080000002</c:v>
                </c:pt>
                <c:pt idx="4">
                  <c:v>25007272.91</c:v>
                </c:pt>
                <c:pt idx="5">
                  <c:v>22398772.099999998</c:v>
                </c:pt>
                <c:pt idx="6">
                  <c:v>23612526.960000001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7F-41CF-B353-C0AF84F9BEBC}"/>
            </c:ext>
          </c:extLst>
        </c:ser>
        <c:ser>
          <c:idx val="3"/>
          <c:order val="3"/>
          <c:tx>
            <c:strRef>
              <c:f>'Drug Set 3'!$L$2</c:f>
              <c:strCache>
                <c:ptCount val="1"/>
                <c:pt idx="0">
                  <c:v>Nalopex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'Drug Set 3'!$H$3:$H$10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3'!$L$3:$L$10</c:f>
              <c:numCache>
                <c:formatCode>General</c:formatCode>
                <c:ptCount val="7"/>
                <c:pt idx="0">
                  <c:v>13359412.030000001</c:v>
                </c:pt>
                <c:pt idx="1">
                  <c:v>14159080.879999999</c:v>
                </c:pt>
                <c:pt idx="2">
                  <c:v>14488226.260000002</c:v>
                </c:pt>
                <c:pt idx="3">
                  <c:v>12450880.99</c:v>
                </c:pt>
                <c:pt idx="4">
                  <c:v>13208064.339999998</c:v>
                </c:pt>
                <c:pt idx="5">
                  <c:v>13198154.020000001</c:v>
                </c:pt>
                <c:pt idx="6">
                  <c:v>11497650.380000003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7F-41CF-B353-C0AF84F9B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1193551"/>
        <c:axId val="1300342447"/>
      </c:lineChart>
      <c:catAx>
        <c:axId val="118119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342447"/>
        <c:crosses val="autoZero"/>
        <c:auto val="1"/>
        <c:lblAlgn val="ctr"/>
        <c:lblOffset val="100"/>
        <c:noMultiLvlLbl val="0"/>
      </c:catAx>
      <c:valAx>
        <c:axId val="1300342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19355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[drug_promo_with_graph.xlsx]Drug Set 4!PivotTable12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Total Sales ($) of drug set 4 over the years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'Drug Set 4'!$I$3</c:f>
              <c:strCache>
                <c:ptCount val="1"/>
                <c:pt idx="0">
                  <c:v>Verarotec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'Drug Set 4'!$H$4:$H$11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4'!$I$4:$I$11</c:f>
              <c:numCache>
                <c:formatCode>General</c:formatCode>
                <c:ptCount val="7"/>
                <c:pt idx="0">
                  <c:v>7823766.6900000004</c:v>
                </c:pt>
                <c:pt idx="1">
                  <c:v>7397041.5300000012</c:v>
                </c:pt>
                <c:pt idx="2">
                  <c:v>8815625.9199999999</c:v>
                </c:pt>
                <c:pt idx="3">
                  <c:v>8981641.4499999993</c:v>
                </c:pt>
                <c:pt idx="4">
                  <c:v>8791052.5700000003</c:v>
                </c:pt>
                <c:pt idx="5">
                  <c:v>9411930.7799999993</c:v>
                </c:pt>
                <c:pt idx="6">
                  <c:v>11004258.779999999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04-43DB-A97E-5F145059B160}"/>
            </c:ext>
          </c:extLst>
        </c:ser>
        <c:ser>
          <c:idx val="1"/>
          <c:order val="1"/>
          <c:tx>
            <c:strRef>
              <c:f>'Drug Set 4'!$J$3</c:f>
              <c:strCache>
                <c:ptCount val="1"/>
                <c:pt idx="0">
                  <c:v>Divinesin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'Drug Set 4'!$H$4:$H$11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4'!$J$4:$J$11</c:f>
              <c:numCache>
                <c:formatCode>General</c:formatCode>
                <c:ptCount val="7"/>
                <c:pt idx="0">
                  <c:v>6609862.3499999996</c:v>
                </c:pt>
                <c:pt idx="1">
                  <c:v>6099005.1799999997</c:v>
                </c:pt>
                <c:pt idx="2">
                  <c:v>6940378.6399999997</c:v>
                </c:pt>
                <c:pt idx="3">
                  <c:v>7520164.7800000012</c:v>
                </c:pt>
                <c:pt idx="4">
                  <c:v>7818451.1600000001</c:v>
                </c:pt>
                <c:pt idx="5">
                  <c:v>7736147.7700000005</c:v>
                </c:pt>
                <c:pt idx="6">
                  <c:v>8470488.6300000008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04-43DB-A97E-5F145059B160}"/>
            </c:ext>
          </c:extLst>
        </c:ser>
        <c:ser>
          <c:idx val="2"/>
          <c:order val="2"/>
          <c:tx>
            <c:strRef>
              <c:f>'Drug Set 4'!$K$3</c:f>
              <c:strCache>
                <c:ptCount val="1"/>
                <c:pt idx="0">
                  <c:v>Lansoprofen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'Drug Set 4'!$H$4:$H$11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4'!$K$4:$K$11</c:f>
              <c:numCache>
                <c:formatCode>General</c:formatCode>
                <c:ptCount val="7"/>
                <c:pt idx="0">
                  <c:v>11624949.210000001</c:v>
                </c:pt>
                <c:pt idx="1">
                  <c:v>10795210.470000001</c:v>
                </c:pt>
                <c:pt idx="2">
                  <c:v>13519561.030000001</c:v>
                </c:pt>
                <c:pt idx="3">
                  <c:v>14921449.550000001</c:v>
                </c:pt>
                <c:pt idx="4">
                  <c:v>14509596.84</c:v>
                </c:pt>
                <c:pt idx="5">
                  <c:v>14328537.49</c:v>
                </c:pt>
                <c:pt idx="6">
                  <c:v>16434918.140000002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04-43DB-A97E-5F145059B160}"/>
            </c:ext>
          </c:extLst>
        </c:ser>
        <c:ser>
          <c:idx val="3"/>
          <c:order val="3"/>
          <c:tx>
            <c:strRef>
              <c:f>'Drug Set 4'!$L$3</c:f>
              <c:strCache>
                <c:ptCount val="1"/>
                <c:pt idx="0">
                  <c:v>Fentaprine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'Drug Set 4'!$H$4:$H$11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'Drug Set 4'!$L$4:$L$11</c:f>
              <c:numCache>
                <c:formatCode>General</c:formatCode>
                <c:ptCount val="7"/>
                <c:pt idx="0">
                  <c:v>6313992.5699999994</c:v>
                </c:pt>
                <c:pt idx="1">
                  <c:v>6608980.7300000004</c:v>
                </c:pt>
                <c:pt idx="2">
                  <c:v>7180545.4400000004</c:v>
                </c:pt>
                <c:pt idx="3">
                  <c:v>7036281.8400000008</c:v>
                </c:pt>
                <c:pt idx="4">
                  <c:v>7688493.0600000005</c:v>
                </c:pt>
                <c:pt idx="5">
                  <c:v>8229398.7599999998</c:v>
                </c:pt>
                <c:pt idx="6">
                  <c:v>8219108.3199999994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04-43DB-A97E-5F145059B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2325151"/>
        <c:axId val="1305381119"/>
      </c:lineChart>
      <c:catAx>
        <c:axId val="126232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381119"/>
        <c:crosses val="autoZero"/>
        <c:auto val="1"/>
        <c:lblAlgn val="ctr"/>
        <c:lblOffset val="100"/>
        <c:noMultiLvlLbl val="0"/>
      </c:catAx>
      <c:valAx>
        <c:axId val="1305381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32515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[drug_promo_with_graph.xlsx]Best performing drugs!PivotTable13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Drugs</a:t>
            </a:r>
            <a:r>
              <a:rPr lang="en-US" baseline="0" dirty="0"/>
              <a:t> with maximum sales in different sets over the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'Best performing drugs'!$H$2</c:f>
              <c:strCache>
                <c:ptCount val="1"/>
                <c:pt idx="0">
                  <c:v>Pentranil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'Best performing drugs'!$G$3:$G$10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'Best performing drugs'!$H$3:$H$10</c:f>
              <c:numCache>
                <c:formatCode>General</c:formatCode>
                <c:ptCount val="7"/>
                <c:pt idx="0">
                  <c:v>2252473</c:v>
                </c:pt>
                <c:pt idx="1">
                  <c:v>2202922</c:v>
                </c:pt>
                <c:pt idx="2">
                  <c:v>2546215</c:v>
                </c:pt>
                <c:pt idx="3">
                  <c:v>2548979</c:v>
                </c:pt>
                <c:pt idx="4">
                  <c:v>2414445</c:v>
                </c:pt>
                <c:pt idx="5">
                  <c:v>2617133</c:v>
                </c:pt>
                <c:pt idx="6">
                  <c:v>2179827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3A-4EBC-BC7D-3B259A4A4178}"/>
            </c:ext>
          </c:extLst>
        </c:ser>
        <c:ser>
          <c:idx val="1"/>
          <c:order val="1"/>
          <c:tx>
            <c:strRef>
              <c:f>'Best performing drugs'!$I$2</c:f>
              <c:strCache>
                <c:ptCount val="1"/>
                <c:pt idx="0">
                  <c:v>Trantalol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'Best performing drugs'!$G$3:$G$10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'Best performing drugs'!$I$3:$I$10</c:f>
              <c:numCache>
                <c:formatCode>General</c:formatCode>
                <c:ptCount val="7"/>
                <c:pt idx="0">
                  <c:v>16161677.99</c:v>
                </c:pt>
                <c:pt idx="1">
                  <c:v>13172616.949999999</c:v>
                </c:pt>
                <c:pt idx="2">
                  <c:v>14422081.260000002</c:v>
                </c:pt>
                <c:pt idx="3">
                  <c:v>16770744.079999998</c:v>
                </c:pt>
                <c:pt idx="4">
                  <c:v>15653100.820000004</c:v>
                </c:pt>
                <c:pt idx="5">
                  <c:v>14158193.650000002</c:v>
                </c:pt>
                <c:pt idx="6">
                  <c:v>13050446.819999998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3A-4EBC-BC7D-3B259A4A4178}"/>
            </c:ext>
          </c:extLst>
        </c:ser>
        <c:ser>
          <c:idx val="2"/>
          <c:order val="2"/>
          <c:tx>
            <c:strRef>
              <c:f>'Best performing drugs'!$J$2</c:f>
              <c:strCache>
                <c:ptCount val="1"/>
                <c:pt idx="0">
                  <c:v>Adapazide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'Best performing drugs'!$G$3:$G$10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'Best performing drugs'!$J$3:$J$10</c:f>
              <c:numCache>
                <c:formatCode>General</c:formatCode>
                <c:ptCount val="7"/>
                <c:pt idx="0">
                  <c:v>24697277.219999999</c:v>
                </c:pt>
                <c:pt idx="1">
                  <c:v>23113415.190000001</c:v>
                </c:pt>
                <c:pt idx="2">
                  <c:v>27105323.340000004</c:v>
                </c:pt>
                <c:pt idx="3">
                  <c:v>26463442.080000002</c:v>
                </c:pt>
                <c:pt idx="4">
                  <c:v>25007272.91</c:v>
                </c:pt>
                <c:pt idx="5">
                  <c:v>22398772.099999998</c:v>
                </c:pt>
                <c:pt idx="6">
                  <c:v>23612526.960000001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3A-4EBC-BC7D-3B259A4A4178}"/>
            </c:ext>
          </c:extLst>
        </c:ser>
        <c:ser>
          <c:idx val="3"/>
          <c:order val="3"/>
          <c:tx>
            <c:strRef>
              <c:f>'Best performing drugs'!$K$2</c:f>
              <c:strCache>
                <c:ptCount val="1"/>
                <c:pt idx="0">
                  <c:v>Lansoprofen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'Best performing drugs'!$G$3:$G$10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'Best performing drugs'!$K$3:$K$10</c:f>
              <c:numCache>
                <c:formatCode>General</c:formatCode>
                <c:ptCount val="7"/>
                <c:pt idx="0">
                  <c:v>11624949.210000001</c:v>
                </c:pt>
                <c:pt idx="1">
                  <c:v>10795210.470000001</c:v>
                </c:pt>
                <c:pt idx="2">
                  <c:v>13519561.030000001</c:v>
                </c:pt>
                <c:pt idx="3">
                  <c:v>14921449.550000001</c:v>
                </c:pt>
                <c:pt idx="4">
                  <c:v>14509596.84</c:v>
                </c:pt>
                <c:pt idx="5">
                  <c:v>14328537.49</c:v>
                </c:pt>
                <c:pt idx="6">
                  <c:v>16434918.140000002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3A-4EBC-BC7D-3B259A4A4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6321647"/>
        <c:axId val="1259237231"/>
      </c:lineChart>
      <c:catAx>
        <c:axId val="117632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237231"/>
        <c:crosses val="autoZero"/>
        <c:auto val="1"/>
        <c:lblAlgn val="ctr"/>
        <c:lblOffset val="100"/>
        <c:noMultiLvlLbl val="0"/>
      </c:catAx>
      <c:valAx>
        <c:axId val="1259237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32164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[drug_promo_with_graph.xlsx]Worst performing drugs!PivotTable14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Drugs with least sales in different sets </a:t>
            </a:r>
          </a:p>
          <a:p>
            <a:pPr algn="ctr" rtl="0">
              <a:defRPr lang="en-US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 the years </a:t>
            </a:r>
          </a:p>
        </c:rich>
      </c:tx>
      <c:layout>
        <c:manualLayout>
          <c:xMode val="edge"/>
          <c:yMode val="edge"/>
          <c:x val="0.26833322834645668"/>
          <c:y val="5.2930770017384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'Worst performing drugs'!$H$3</c:f>
              <c:strCache>
                <c:ptCount val="1"/>
                <c:pt idx="0">
                  <c:v>Tetapril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'Worst performing drugs'!$G$4:$G$11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'Worst performing drugs'!$H$4:$H$11</c:f>
              <c:numCache>
                <c:formatCode>General</c:formatCode>
                <c:ptCount val="7"/>
                <c:pt idx="0">
                  <c:v>1315530</c:v>
                </c:pt>
                <c:pt idx="1">
                  <c:v>1209413</c:v>
                </c:pt>
                <c:pt idx="2">
                  <c:v>1282137</c:v>
                </c:pt>
                <c:pt idx="3">
                  <c:v>1288397</c:v>
                </c:pt>
                <c:pt idx="4">
                  <c:v>1290529</c:v>
                </c:pt>
                <c:pt idx="5">
                  <c:v>1426098</c:v>
                </c:pt>
                <c:pt idx="6">
                  <c:v>1130258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09-4B6F-9361-894B2B940AD1}"/>
            </c:ext>
          </c:extLst>
        </c:ser>
        <c:ser>
          <c:idx val="1"/>
          <c:order val="1"/>
          <c:tx>
            <c:strRef>
              <c:f>'Worst performing drugs'!$I$3</c:f>
              <c:strCache>
                <c:ptCount val="1"/>
                <c:pt idx="0">
                  <c:v>Formoprodol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'Worst performing drugs'!$G$4:$G$11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'Worst performing drugs'!$I$4:$I$11</c:f>
              <c:numCache>
                <c:formatCode>General</c:formatCode>
                <c:ptCount val="7"/>
                <c:pt idx="0">
                  <c:v>9164644.1400000006</c:v>
                </c:pt>
                <c:pt idx="1">
                  <c:v>7129799.5899999999</c:v>
                </c:pt>
                <c:pt idx="2">
                  <c:v>7419874.0599999996</c:v>
                </c:pt>
                <c:pt idx="3">
                  <c:v>8590146.7599999998</c:v>
                </c:pt>
                <c:pt idx="4">
                  <c:v>8340551.3400000008</c:v>
                </c:pt>
                <c:pt idx="5">
                  <c:v>7748909.8800000008</c:v>
                </c:pt>
                <c:pt idx="6">
                  <c:v>6810070.0099999998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09-4B6F-9361-894B2B940AD1}"/>
            </c:ext>
          </c:extLst>
        </c:ser>
        <c:ser>
          <c:idx val="2"/>
          <c:order val="2"/>
          <c:tx>
            <c:strRef>
              <c:f>'Worst performing drugs'!$J$3</c:f>
              <c:strCache>
                <c:ptCount val="1"/>
                <c:pt idx="0">
                  <c:v>Halocadren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'Worst performing drugs'!$G$4:$G$11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'Worst performing drugs'!$J$4:$J$11</c:f>
              <c:numCache>
                <c:formatCode>General</c:formatCode>
                <c:ptCount val="7"/>
                <c:pt idx="0">
                  <c:v>14460751.33</c:v>
                </c:pt>
                <c:pt idx="1">
                  <c:v>13130158.43</c:v>
                </c:pt>
                <c:pt idx="2">
                  <c:v>13952993.729999999</c:v>
                </c:pt>
                <c:pt idx="3">
                  <c:v>13407576.630000003</c:v>
                </c:pt>
                <c:pt idx="4">
                  <c:v>12916556.620000001</c:v>
                </c:pt>
                <c:pt idx="5">
                  <c:v>12084095.209999999</c:v>
                </c:pt>
                <c:pt idx="6">
                  <c:v>12362908.660000002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09-4B6F-9361-894B2B940AD1}"/>
            </c:ext>
          </c:extLst>
        </c:ser>
        <c:ser>
          <c:idx val="3"/>
          <c:order val="3"/>
          <c:tx>
            <c:strRef>
              <c:f>'Worst performing drugs'!$K$3</c:f>
              <c:strCache>
                <c:ptCount val="1"/>
                <c:pt idx="0">
                  <c:v>Divinesin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'Worst performing drugs'!$G$4:$G$11</c:f>
              <c:strCach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strCache>
            </c:strRef>
          </c:cat>
          <c:val>
            <c:numRef>
              <c:f>'Worst performing drugs'!$K$4:$K$11</c:f>
              <c:numCache>
                <c:formatCode>General</c:formatCode>
                <c:ptCount val="7"/>
                <c:pt idx="0">
                  <c:v>6609862.3499999996</c:v>
                </c:pt>
                <c:pt idx="1">
                  <c:v>6099005.1799999997</c:v>
                </c:pt>
                <c:pt idx="2">
                  <c:v>6940378.6399999997</c:v>
                </c:pt>
                <c:pt idx="3">
                  <c:v>7520164.7800000012</c:v>
                </c:pt>
                <c:pt idx="4">
                  <c:v>7818451.1600000001</c:v>
                </c:pt>
                <c:pt idx="5">
                  <c:v>7736147.7700000005</c:v>
                </c:pt>
                <c:pt idx="6">
                  <c:v>8470488.6300000008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09-4B6F-9361-894B2B940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910319"/>
        <c:axId val="1263089503"/>
      </c:lineChart>
      <c:catAx>
        <c:axId val="119091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089503"/>
        <c:crosses val="autoZero"/>
        <c:auto val="1"/>
        <c:lblAlgn val="ctr"/>
        <c:lblOffset val="100"/>
        <c:noMultiLvlLbl val="0"/>
      </c:catAx>
      <c:valAx>
        <c:axId val="1263089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1031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Promotions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'Total promos over the month'!$B$1</c:f>
              <c:strCache>
                <c:ptCount val="1"/>
                <c:pt idx="0">
                  <c:v>Total Promos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'Total promos over the month'!$A$2:$A$13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'Total promos over the month'!$B$2:$B$13</c:f>
              <c:numCache>
                <c:formatCode>General</c:formatCode>
                <c:ptCount val="12"/>
                <c:pt idx="0">
                  <c:v>12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  <c:pt idx="4">
                  <c:v>14</c:v>
                </c:pt>
                <c:pt idx="5">
                  <c:v>13</c:v>
                </c:pt>
                <c:pt idx="6">
                  <c:v>9</c:v>
                </c:pt>
                <c:pt idx="7">
                  <c:v>8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DD-44AD-87AF-7A89B28284B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10743567"/>
        <c:axId val="1302892703"/>
      </c:lineChart>
      <c:catAx>
        <c:axId val="131074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892703"/>
        <c:crosses val="autoZero"/>
        <c:auto val="1"/>
        <c:lblAlgn val="ctr"/>
        <c:lblOffset val="100"/>
        <c:noMultiLvlLbl val="0"/>
      </c:catAx>
      <c:valAx>
        <c:axId val="1302892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74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promos over the years'!$B$1</c:f>
              <c:strCache>
                <c:ptCount val="1"/>
                <c:pt idx="0">
                  <c:v>Total Count</c:v>
                </c:pt>
              </c:strCache>
            </c:strRef>
          </c:tx>
          <c:spPr>
            <a:solidFill>
              <a:srgbClr val="0066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promos over the years'!$A$2:$A$12</c:f>
              <c:strCache>
                <c:ptCount val="11"/>
                <c:pt idx="0">
                  <c:v>Promo 1</c:v>
                </c:pt>
                <c:pt idx="1">
                  <c:v>Promo 2</c:v>
                </c:pt>
                <c:pt idx="2">
                  <c:v>Promo 3</c:v>
                </c:pt>
                <c:pt idx="3">
                  <c:v>Promo 4</c:v>
                </c:pt>
                <c:pt idx="4">
                  <c:v>Promo 5</c:v>
                </c:pt>
                <c:pt idx="5">
                  <c:v>Promo 6</c:v>
                </c:pt>
                <c:pt idx="6">
                  <c:v>Promo 7</c:v>
                </c:pt>
                <c:pt idx="7">
                  <c:v>Promo 8</c:v>
                </c:pt>
                <c:pt idx="8">
                  <c:v>Promo 9</c:v>
                </c:pt>
                <c:pt idx="9">
                  <c:v>Promo 10</c:v>
                </c:pt>
                <c:pt idx="10">
                  <c:v>Promo 11</c:v>
                </c:pt>
              </c:strCache>
            </c:strRef>
          </c:cat>
          <c:val>
            <c:numRef>
              <c:f>'Total promos over the years'!$B$2:$B$12</c:f>
              <c:numCache>
                <c:formatCode>General</c:formatCode>
                <c:ptCount val="11"/>
                <c:pt idx="0">
                  <c:v>11</c:v>
                </c:pt>
                <c:pt idx="1">
                  <c:v>27</c:v>
                </c:pt>
                <c:pt idx="2">
                  <c:v>12</c:v>
                </c:pt>
                <c:pt idx="3">
                  <c:v>20</c:v>
                </c:pt>
                <c:pt idx="4">
                  <c:v>11</c:v>
                </c:pt>
                <c:pt idx="5">
                  <c:v>30</c:v>
                </c:pt>
                <c:pt idx="6">
                  <c:v>25</c:v>
                </c:pt>
                <c:pt idx="7">
                  <c:v>25</c:v>
                </c:pt>
                <c:pt idx="8">
                  <c:v>20</c:v>
                </c:pt>
                <c:pt idx="9">
                  <c:v>23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D-4C05-A2A0-31428C67D7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90201359"/>
        <c:axId val="1314876063"/>
      </c:barChart>
      <c:catAx>
        <c:axId val="119020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876063"/>
        <c:crosses val="autoZero"/>
        <c:auto val="1"/>
        <c:lblAlgn val="ctr"/>
        <c:lblOffset val="100"/>
        <c:noMultiLvlLbl val="0"/>
      </c:catAx>
      <c:valAx>
        <c:axId val="1314876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201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29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Proprietary Information</a:t>
            </a:r>
            <a:endParaRPr lang="en-US" sz="1000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0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Proprietary Information</a:t>
            </a:r>
            <a:endParaRPr lang="en-US" sz="1000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7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0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2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1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3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6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4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9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1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4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8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6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0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42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45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47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0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9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22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oc.mu-sigma.com/search/app/info/Brick/2caeb5f2-8af2-4402-bc6f-e221645be7cf" TargetMode="External"/><Relationship Id="rId2" Type="http://schemas.openxmlformats.org/officeDocument/2006/relationships/hyperlink" Target="https://eoc.mu-sigma.com/search/app/info/Room/3fac1765-0af4-4cc2-83d6-9aa7f6328b6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s.com/en_us/insights/analytics/statistical-analysis.html" TargetMode="External"/><Relationship Id="rId5" Type="http://schemas.openxmlformats.org/officeDocument/2006/relationships/hyperlink" Target="https://whatis.techtarget.com/definition/statistical-analysis" TargetMode="External"/><Relationship Id="rId4" Type="http://schemas.openxmlformats.org/officeDocument/2006/relationships/hyperlink" Target="https://eoc.mu-sigma.com/search/app/info/Brick/57023de1-2cd8-46b9-a8a5-150529808a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25079BD5-208E-4426-AD93-ED9620032587}" type="datetime4">
              <a:rPr lang="en-US" smtClean="0"/>
              <a:t>July 24, 2018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Analyzing dataset for Brainer</a:t>
            </a:r>
          </a:p>
        </p:txBody>
      </p:sp>
    </p:spTree>
    <p:extLst>
      <p:ext uri="{BB962C8B-B14F-4D97-AF65-F5344CB8AC3E}">
        <p14:creationId xmlns:p14="http://schemas.microsoft.com/office/powerpoint/2010/main" val="332002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  <a:p>
            <a:r>
              <a:rPr lang="en-US" dirty="0"/>
              <a:t>Univariate analysis of different drugs and promotions</a:t>
            </a:r>
          </a:p>
          <a:p>
            <a:r>
              <a:rPr lang="en-US" dirty="0"/>
              <a:t>Correlation among different drugs</a:t>
            </a:r>
          </a:p>
          <a:p>
            <a:r>
              <a:rPr lang="en-US" b="1" dirty="0"/>
              <a:t>Time series analysis on drugs </a:t>
            </a:r>
          </a:p>
          <a:p>
            <a:r>
              <a:rPr lang="en-US" dirty="0"/>
              <a:t>Analysis of promotion and its influence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9293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D9F1-16D2-4B22-9699-B5D747A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342900"/>
          </a:xfrm>
        </p:spPr>
        <p:txBody>
          <a:bodyPr/>
          <a:lstStyle/>
          <a:p>
            <a:r>
              <a:rPr lang="en-US" dirty="0"/>
              <a:t>Time series analysis on drugs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1B67831-D584-48CE-A588-4A771AC862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553047"/>
              </p:ext>
            </p:extLst>
          </p:nvPr>
        </p:nvGraphicFramePr>
        <p:xfrm>
          <a:off x="227012" y="723900"/>
          <a:ext cx="50673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5499B4D-2205-40BA-AEA6-232F4CD43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876945"/>
              </p:ext>
            </p:extLst>
          </p:nvPr>
        </p:nvGraphicFramePr>
        <p:xfrm>
          <a:off x="4875212" y="723900"/>
          <a:ext cx="5027613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A16677B-6B78-452F-913D-69F0BFE5C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205766"/>
              </p:ext>
            </p:extLst>
          </p:nvPr>
        </p:nvGraphicFramePr>
        <p:xfrm>
          <a:off x="22225" y="3619500"/>
          <a:ext cx="5272088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FFDA223-70C5-4526-9526-FF07418A4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020433"/>
              </p:ext>
            </p:extLst>
          </p:nvPr>
        </p:nvGraphicFramePr>
        <p:xfrm>
          <a:off x="4833850" y="3619499"/>
          <a:ext cx="5007063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4346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D9F1-16D2-4B22-9699-B5D747A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2438"/>
            <a:ext cx="8985250" cy="342900"/>
          </a:xfrm>
        </p:spPr>
        <p:txBody>
          <a:bodyPr/>
          <a:lstStyle/>
          <a:p>
            <a:r>
              <a:rPr lang="en-US" dirty="0"/>
              <a:t>Time series analysis on drugs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4253D3D-BAD4-4CB1-9B5F-FF470515E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480356"/>
              </p:ext>
            </p:extLst>
          </p:nvPr>
        </p:nvGraphicFramePr>
        <p:xfrm>
          <a:off x="59425" y="1181100"/>
          <a:ext cx="4724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6AF0A80-28A4-46F5-8C7E-B93699D62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352514"/>
              </p:ext>
            </p:extLst>
          </p:nvPr>
        </p:nvGraphicFramePr>
        <p:xfrm>
          <a:off x="4951412" y="1143000"/>
          <a:ext cx="47625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E0B1EAE-0969-4D4B-8936-458C915B0024}"/>
              </a:ext>
            </a:extLst>
          </p:cNvPr>
          <p:cNvSpPr/>
          <p:nvPr/>
        </p:nvSpPr>
        <p:spPr>
          <a:xfrm>
            <a:off x="457200" y="4152900"/>
            <a:ext cx="89852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lvl="0" indent="-234950" algn="l" eaLnBrk="1" hangingPunct="1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</a:rPr>
              <a:t>Pentranil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</a:rPr>
              <a:t>Trantalol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</a:rPr>
              <a:t>Adapazide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 and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  <a:cs typeface="+mn-cs"/>
              </a:rPr>
              <a:t>Lansoprofen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 are the best performing drug in respective groups</a:t>
            </a:r>
          </a:p>
          <a:p>
            <a:pPr marL="234950" lvl="0" indent="-234950" algn="l" eaLnBrk="1" hangingPunct="1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Overall </a:t>
            </a:r>
            <a:r>
              <a:rPr lang="en-US" sz="1600" b="1" kern="0" dirty="0" err="1">
                <a:solidFill>
                  <a:srgbClr val="000000"/>
                </a:solidFill>
                <a:latin typeface="Arial"/>
                <a:cs typeface="+mn-cs"/>
              </a:rPr>
              <a:t>Adapazide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has the highest sales over the years</a:t>
            </a:r>
          </a:p>
          <a:p>
            <a:pPr marL="234950" lvl="0" indent="-234950" algn="l" eaLnBrk="1" hangingPunct="1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Overall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1600" b="1" kern="0" dirty="0" err="1">
                <a:solidFill>
                  <a:srgbClr val="000000"/>
                </a:solidFill>
                <a:latin typeface="Arial"/>
                <a:cs typeface="+mn-cs"/>
              </a:rPr>
              <a:t>Tetapril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 has the least sales over the years</a:t>
            </a:r>
          </a:p>
          <a:p>
            <a:pPr marL="234950" lvl="0" indent="-234950" algn="l" eaLnBrk="1" hangingPunct="1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600" b="1" kern="0" dirty="0" err="1">
                <a:solidFill>
                  <a:srgbClr val="000000"/>
                </a:solidFill>
                <a:latin typeface="Arial"/>
                <a:cs typeface="+mn-cs"/>
              </a:rPr>
              <a:t>Trantalol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has a declining trend and </a:t>
            </a:r>
            <a:r>
              <a:rPr lang="en-US" sz="1600" b="1" kern="0" dirty="0" err="1">
                <a:solidFill>
                  <a:srgbClr val="000000"/>
                </a:solidFill>
                <a:latin typeface="Arial"/>
                <a:cs typeface="+mn-cs"/>
              </a:rPr>
              <a:t>Lansoprofen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Arial"/>
                <a:cs typeface="+mn-cs"/>
              </a:rPr>
              <a:t>has a growing trend</a:t>
            </a:r>
          </a:p>
        </p:txBody>
      </p:sp>
    </p:spTree>
    <p:extLst>
      <p:ext uri="{BB962C8B-B14F-4D97-AF65-F5344CB8AC3E}">
        <p14:creationId xmlns:p14="http://schemas.microsoft.com/office/powerpoint/2010/main" val="281281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  <a:p>
            <a:r>
              <a:rPr lang="en-US" dirty="0"/>
              <a:t>Univariate analysis of different drugs and promotions</a:t>
            </a:r>
          </a:p>
          <a:p>
            <a:r>
              <a:rPr lang="en-US" dirty="0"/>
              <a:t>Correlation among different drugs</a:t>
            </a:r>
          </a:p>
          <a:p>
            <a:r>
              <a:rPr lang="en-US" dirty="0"/>
              <a:t>Time series analysis on drugs </a:t>
            </a:r>
          </a:p>
          <a:p>
            <a:r>
              <a:rPr lang="en-US" b="1" dirty="0"/>
              <a:t>Analysis of promotion and its influence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294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5984C-7DAC-4084-A5C2-F011AD5D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342900"/>
          </a:xfrm>
        </p:spPr>
        <p:txBody>
          <a:bodyPr/>
          <a:lstStyle/>
          <a:p>
            <a:r>
              <a:rPr lang="en-US" dirty="0"/>
              <a:t>Analysis on promotion and its influence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FD6D635-63C8-4F7E-B61C-E4C8FFB45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261040"/>
              </p:ext>
            </p:extLst>
          </p:nvPr>
        </p:nvGraphicFramePr>
        <p:xfrm>
          <a:off x="341312" y="914401"/>
          <a:ext cx="4943091" cy="2705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EEA0F3B-531A-4D9D-BD45-BC70CC510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410623"/>
              </p:ext>
            </p:extLst>
          </p:nvPr>
        </p:nvGraphicFramePr>
        <p:xfrm>
          <a:off x="407603" y="3619500"/>
          <a:ext cx="4876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4D1C0AE-3D13-4CF8-9A71-ADB99D7A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611" y="1381125"/>
            <a:ext cx="3238501" cy="4191000"/>
          </a:xfrm>
        </p:spPr>
        <p:txBody>
          <a:bodyPr/>
          <a:lstStyle/>
          <a:p>
            <a:r>
              <a:rPr lang="en-US" dirty="0"/>
              <a:t>Irrespective of the type of promotion over the months, the total promotion count remains the same (12) for every year</a:t>
            </a:r>
          </a:p>
          <a:p>
            <a:r>
              <a:rPr lang="en-US" dirty="0"/>
              <a:t>The most targeted months for promotion over 7 years are Jan, May, June and Dec</a:t>
            </a:r>
          </a:p>
          <a:p>
            <a:r>
              <a:rPr lang="en-US" dirty="0"/>
              <a:t>The trend line helps us to predict the number of promotion that might happen next year</a:t>
            </a:r>
          </a:p>
          <a:p>
            <a:r>
              <a:rPr lang="en-US" dirty="0"/>
              <a:t>Most used promotion type – Promo 6 and Least used promotion type – 1 &amp; 5</a:t>
            </a:r>
          </a:p>
        </p:txBody>
      </p:sp>
    </p:spTree>
    <p:extLst>
      <p:ext uri="{BB962C8B-B14F-4D97-AF65-F5344CB8AC3E}">
        <p14:creationId xmlns:p14="http://schemas.microsoft.com/office/powerpoint/2010/main" val="265431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  <a:p>
            <a:r>
              <a:rPr lang="en-US" dirty="0"/>
              <a:t>Univariate analysis of different drugs and promotions</a:t>
            </a:r>
          </a:p>
          <a:p>
            <a:r>
              <a:rPr lang="en-US" dirty="0"/>
              <a:t>Correlation among different drugs</a:t>
            </a:r>
          </a:p>
          <a:p>
            <a:r>
              <a:rPr lang="en-US" dirty="0"/>
              <a:t>Time series analysis on drugs</a:t>
            </a:r>
          </a:p>
          <a:p>
            <a:r>
              <a:rPr lang="en-US" dirty="0"/>
              <a:t>Analysis of promotion and its influence</a:t>
            </a:r>
          </a:p>
          <a:p>
            <a:r>
              <a:rPr lang="en-US" b="1" dirty="0"/>
              <a:t>References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1326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7EB61E-C00C-47BA-86A1-505D830A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685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A62214C9-4522-45FD-8B3E-F53BEB29C68B}"/>
              </a:ext>
            </a:extLst>
          </p:cNvPr>
          <p:cNvSpPr txBox="1">
            <a:spLocks/>
          </p:cNvSpPr>
          <p:nvPr/>
        </p:nvSpPr>
        <p:spPr bwMode="auto">
          <a:xfrm>
            <a:off x="608012" y="1496488"/>
            <a:ext cx="8496300" cy="400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hlinkClick r:id="rId2"/>
              </a:rPr>
              <a:t>https://eoc.mu-sigma.com/search/app/info/Room/3fac1765-0af4-4cc2-83d6-9aa7f6328b6d</a:t>
            </a:r>
            <a:endParaRPr lang="en-US" kern="0" dirty="0"/>
          </a:p>
          <a:p>
            <a:r>
              <a:rPr lang="en-US" kern="0" dirty="0">
                <a:hlinkClick r:id="rId3"/>
              </a:rPr>
              <a:t>https://eoc.mu-sigma.com/search/app/info/Brick/2caeb5f2-8af2-4402-bc6f-e221645be7cf</a:t>
            </a:r>
            <a:endParaRPr lang="en-US" kern="0" dirty="0"/>
          </a:p>
          <a:p>
            <a:r>
              <a:rPr lang="en-US" kern="0" dirty="0">
                <a:hlinkClick r:id="rId4"/>
              </a:rPr>
              <a:t>https://eoc.mu-sigma.com/search/app/info/Brick/57023de1-2cd8-46b9-a8a5-150529808a44</a:t>
            </a:r>
            <a:endParaRPr lang="en-US" kern="0" dirty="0"/>
          </a:p>
          <a:p>
            <a:r>
              <a:rPr lang="en-US" kern="0" dirty="0">
                <a:hlinkClick r:id="rId5"/>
              </a:rPr>
              <a:t>https://whatis.techtarget.com/definition/statistical-analysis</a:t>
            </a:r>
            <a:endParaRPr lang="en-US" kern="0" dirty="0"/>
          </a:p>
          <a:p>
            <a:r>
              <a:rPr lang="en-US" kern="0" dirty="0">
                <a:hlinkClick r:id="rId6"/>
              </a:rPr>
              <a:t>https://www.sas.com/en_us/insights/analytics/statistical-analysis.html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658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Descriptive analysis</a:t>
            </a:r>
          </a:p>
          <a:p>
            <a:r>
              <a:rPr lang="en-US" dirty="0"/>
              <a:t>Univariate analysis of different drugs and promotions</a:t>
            </a:r>
          </a:p>
          <a:p>
            <a:r>
              <a:rPr lang="en-US" dirty="0"/>
              <a:t>Correlation among different drugs</a:t>
            </a:r>
          </a:p>
          <a:p>
            <a:r>
              <a:rPr lang="en-US" dirty="0"/>
              <a:t>Time series analysis on drugs and promotion</a:t>
            </a:r>
          </a:p>
          <a:p>
            <a:r>
              <a:rPr lang="en-US" dirty="0"/>
              <a:t>Analysis of promotion and its influence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425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38" y="-75552"/>
            <a:ext cx="8985250" cy="838200"/>
          </a:xfrm>
        </p:spPr>
        <p:txBody>
          <a:bodyPr/>
          <a:lstStyle/>
          <a:p>
            <a:pPr>
              <a:buClrTx/>
              <a:buFontTx/>
            </a:pPr>
            <a:r>
              <a:rPr lang="en-US" dirty="0"/>
              <a:t>Adapazide is the leader in terms of sales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40023" y="886484"/>
            <a:ext cx="3744071" cy="331060"/>
          </a:xfrm>
          <a:prstGeom prst="rect">
            <a:avLst/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</a:rPr>
              <a:t>Top 3 Drugs and their sales (7 years)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217" y="1205063"/>
            <a:ext cx="3728181" cy="19587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dirty="0" err="1"/>
              <a:t>Adapazide</a:t>
            </a:r>
            <a:r>
              <a:rPr lang="en-US" sz="1400" dirty="0"/>
              <a:t> - US $173 million </a:t>
            </a:r>
          </a:p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dirty="0" err="1"/>
              <a:t>Trantalol</a:t>
            </a:r>
            <a:r>
              <a:rPr lang="en-US" sz="1400" dirty="0"/>
              <a:t> - US $103 million</a:t>
            </a:r>
          </a:p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dirty="0" err="1"/>
              <a:t>Lansoprofen</a:t>
            </a:r>
            <a:r>
              <a:rPr lang="en-US" sz="1400" dirty="0"/>
              <a:t> -  US $96 million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913" y="3739518"/>
            <a:ext cx="3716322" cy="19767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dirty="0" err="1"/>
              <a:t>Tetrapil</a:t>
            </a:r>
            <a:r>
              <a:rPr lang="en-US" sz="1400" dirty="0"/>
              <a:t> - US $8.9 million </a:t>
            </a:r>
          </a:p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dirty="0"/>
              <a:t> </a:t>
            </a:r>
            <a:r>
              <a:rPr lang="en-US" sz="1400" dirty="0" err="1"/>
              <a:t>Oxozone</a:t>
            </a:r>
            <a:r>
              <a:rPr lang="en-US" sz="1400" dirty="0"/>
              <a:t> – US $9.1 million </a:t>
            </a:r>
          </a:p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dirty="0" err="1"/>
              <a:t>Afirudin</a:t>
            </a:r>
            <a:r>
              <a:rPr lang="en-US" sz="1400" dirty="0"/>
              <a:t> -  US $10.8 million</a:t>
            </a:r>
          </a:p>
          <a:p>
            <a:pPr lvl="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defRPr/>
            </a:pP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-1"/>
            <a:ext cx="2191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i="1" dirty="0">
                <a:solidFill>
                  <a:schemeClr val="bg1">
                    <a:lumMod val="65000"/>
                  </a:schemeClr>
                </a:solidFill>
              </a:rPr>
              <a:t>Background and Objectives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1751012" cy="23083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913" y="3417106"/>
            <a:ext cx="3728181" cy="331060"/>
          </a:xfrm>
          <a:prstGeom prst="rect">
            <a:avLst/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</a:rPr>
              <a:t>Drugs with the least sales (7 years)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05347" y="886484"/>
            <a:ext cx="3749040" cy="331060"/>
          </a:xfrm>
          <a:prstGeom prst="rect">
            <a:avLst/>
          </a:prstGeom>
          <a:solidFill>
            <a:srgbClr val="006666"/>
          </a:solidFill>
          <a:ln w="12700">
            <a:solidFill>
              <a:srgbClr val="006666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r>
              <a:rPr lang="en-US" sz="1400" b="1" dirty="0">
                <a:solidFill>
                  <a:schemeClr val="bg1"/>
                </a:solidFill>
              </a:rPr>
              <a:t>More findings from the dataset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1651" y="1261584"/>
            <a:ext cx="3725322" cy="441798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</a:rPr>
              <a:t>Adapazide 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contributes the most to the overall revenue with the highest median (monthly) of US $</a:t>
            </a:r>
            <a:r>
              <a:rPr lang="en-US" sz="1400" kern="0" dirty="0">
                <a:solidFill>
                  <a:srgbClr val="333333"/>
                </a:solidFill>
                <a:latin typeface="Arial" panose="020B0604020202020204" pitchFamily="34" charset="0"/>
              </a:rPr>
              <a:t>1,911,382 </a:t>
            </a:r>
            <a:endParaRPr lang="en-US" sz="1400" dirty="0"/>
          </a:p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b="1" kern="0" dirty="0" err="1">
                <a:solidFill>
                  <a:srgbClr val="000000"/>
                </a:solidFill>
                <a:latin typeface="Arial"/>
              </a:rPr>
              <a:t>Oxozone</a:t>
            </a:r>
            <a:r>
              <a:rPr lang="en-US" sz="1400" b="1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is the poorest performer with just US $98,889 as median</a:t>
            </a:r>
          </a:p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b="1" dirty="0"/>
              <a:t>Adapazide’s </a:t>
            </a:r>
            <a:r>
              <a:rPr lang="en-US" sz="1400" dirty="0"/>
              <a:t>sales skyrockets the most with a record sale of US $4,124,399 which is also reflected on its standard deviation (US $ 596,939) and skewness of 1.64</a:t>
            </a:r>
          </a:p>
          <a:p>
            <a:pPr marL="228600" lvl="0" indent="-228600" algn="l" eaLnBrk="1" hangingPunct="1">
              <a:spcBef>
                <a:spcPts val="11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  <a:defRPr/>
            </a:pPr>
            <a:r>
              <a:rPr lang="en-US" sz="1400" dirty="0"/>
              <a:t>Average skewness of all the drugs is 1.21 (Positively skewed)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10452" y="1227483"/>
            <a:ext cx="3749040" cy="449131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 rot="5400000">
            <a:off x="3561814" y="2989690"/>
            <a:ext cx="2877671" cy="457199"/>
          </a:xfrm>
          <a:prstGeom prst="triangle">
            <a:avLst>
              <a:gd name="adj" fmla="val 51402"/>
            </a:avLst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49BB39-1FCA-488B-A226-64ED9881D7BF}"/>
              </a:ext>
            </a:extLst>
          </p:cNvPr>
          <p:cNvGrpSpPr/>
          <p:nvPr/>
        </p:nvGrpSpPr>
        <p:grpSpPr>
          <a:xfrm>
            <a:off x="457200" y="5780005"/>
            <a:ext cx="8992195" cy="696993"/>
            <a:chOff x="457200" y="5407343"/>
            <a:chExt cx="8992195" cy="1069656"/>
          </a:xfrm>
        </p:grpSpPr>
        <p:sp>
          <p:nvSpPr>
            <p:cNvPr id="27" name="Rounded Rectangle 16">
              <a:extLst>
                <a:ext uri="{FF2B5EF4-FFF2-40B4-BE49-F238E27FC236}">
                  <a16:creationId xmlns:a16="http://schemas.microsoft.com/office/drawing/2014/main" id="{E0890E85-B191-40B3-A9CD-5BE58C547060}"/>
                </a:ext>
              </a:extLst>
            </p:cNvPr>
            <p:cNvSpPr/>
            <p:nvPr/>
          </p:nvSpPr>
          <p:spPr bwMode="auto">
            <a:xfrm>
              <a:off x="457200" y="5547788"/>
              <a:ext cx="8992195" cy="929211"/>
            </a:xfrm>
            <a:prstGeom prst="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endParaRPr lang="en-US" sz="12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0A77FF-2F77-4FCC-8F5D-E2768D08F213}"/>
                </a:ext>
              </a:extLst>
            </p:cNvPr>
            <p:cNvSpPr txBox="1"/>
            <p:nvPr/>
          </p:nvSpPr>
          <p:spPr>
            <a:xfrm>
              <a:off x="457200" y="5674659"/>
              <a:ext cx="8992195" cy="538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28600" lvl="0" indent="-228600" algn="l" eaLnBrk="1" fontAlgn="auto" hangingPunct="1">
                <a:spcBef>
                  <a:spcPts val="6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No missing values found</a:t>
              </a:r>
            </a:p>
            <a:p>
              <a:pPr marL="228600" lvl="0" indent="-228600" algn="l" eaLnBrk="1" fontAlgn="auto" hangingPunct="1">
                <a:spcBef>
                  <a:spcPts val="600"/>
                </a:spcBef>
                <a:spcAft>
                  <a:spcPts val="0"/>
                </a:spcAft>
                <a:buClr>
                  <a:srgbClr val="003399"/>
                </a:buClr>
                <a:buFont typeface="Webdings" pitchFamily="18" charset="2"/>
                <a:buChar char="4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No duplicate rows found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42E432-8392-43CA-8051-581C301FE952}"/>
                </a:ext>
              </a:extLst>
            </p:cNvPr>
            <p:cNvSpPr/>
            <p:nvPr/>
          </p:nvSpPr>
          <p:spPr bwMode="auto">
            <a:xfrm>
              <a:off x="608012" y="5407343"/>
              <a:ext cx="1114100" cy="26731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Note: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8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  <a:p>
            <a:r>
              <a:rPr lang="en-US" b="1" dirty="0"/>
              <a:t>Univariate Outlier analysis of different drugs</a:t>
            </a:r>
          </a:p>
          <a:p>
            <a:r>
              <a:rPr lang="en-US" dirty="0"/>
              <a:t>Correlation among different drugs</a:t>
            </a:r>
            <a:endParaRPr lang="en-US" b="1" dirty="0"/>
          </a:p>
          <a:p>
            <a:r>
              <a:rPr lang="en-US" dirty="0"/>
              <a:t>Time series analysis on drugs</a:t>
            </a:r>
          </a:p>
          <a:p>
            <a:r>
              <a:rPr lang="en-US" dirty="0"/>
              <a:t>Analysis of promotion and its influence</a:t>
            </a:r>
            <a:endParaRPr lang="en-US" b="1" dirty="0"/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337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EDB66-B51D-4A1A-AA6F-79E7568BC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9" y="1457325"/>
            <a:ext cx="4263013" cy="39147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7B162E0-383B-42EB-BD5F-8046BBD0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Outlier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546063-61DA-4604-8191-32472D0A0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468428"/>
              </p:ext>
            </p:extLst>
          </p:nvPr>
        </p:nvGraphicFramePr>
        <p:xfrm>
          <a:off x="4893722" y="1457325"/>
          <a:ext cx="4800600" cy="39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866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3BB83-D8C6-4DDB-8F10-F36AD90D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4900"/>
            <a:ext cx="8951913" cy="5143500"/>
          </a:xfrm>
        </p:spPr>
        <p:txBody>
          <a:bodyPr/>
          <a:lstStyle/>
          <a:p>
            <a:r>
              <a:rPr lang="en-US" dirty="0"/>
              <a:t>The boxplot helps us in detecting the outliers for a particular drug. The boundary or the extreme lines are at +1.5IQR and -1.5IQR. Any value outside of this range is treated as an outlier. </a:t>
            </a:r>
          </a:p>
          <a:p>
            <a:r>
              <a:rPr lang="en-US" dirty="0"/>
              <a:t>From the boxplot, the total outliers (67) have been identified.</a:t>
            </a:r>
          </a:p>
          <a:p>
            <a:r>
              <a:rPr lang="en-US" dirty="0"/>
              <a:t>After analyzing the outliers, it has been identified that there is no outlier for a month where there is no promotion. </a:t>
            </a:r>
          </a:p>
          <a:p>
            <a:r>
              <a:rPr lang="en-US" dirty="0"/>
              <a:t>The effect of promotion on the outliers are identified and plotted into the bar graph in previous slide.</a:t>
            </a:r>
          </a:p>
          <a:p>
            <a:r>
              <a:rPr lang="en-US" dirty="0"/>
              <a:t>Promotion 4 has caused the maximum outliers (27) and promotion 3 has caused the minimum outliers (5).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B162E0-383B-42EB-BD5F-8046BBD0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381000"/>
          </a:xfrm>
        </p:spPr>
        <p:txBody>
          <a:bodyPr/>
          <a:lstStyle/>
          <a:p>
            <a:r>
              <a:rPr lang="en-US" dirty="0"/>
              <a:t>Inference from univariate outlier analysis</a:t>
            </a:r>
          </a:p>
        </p:txBody>
      </p:sp>
    </p:spTree>
    <p:extLst>
      <p:ext uri="{BB962C8B-B14F-4D97-AF65-F5344CB8AC3E}">
        <p14:creationId xmlns:p14="http://schemas.microsoft.com/office/powerpoint/2010/main" val="346646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  <a:p>
            <a:r>
              <a:rPr lang="en-US" dirty="0"/>
              <a:t>Univariate analysis of different drugs and promotions</a:t>
            </a:r>
          </a:p>
          <a:p>
            <a:r>
              <a:rPr lang="en-US" b="1" dirty="0"/>
              <a:t>Correlation among different drugs and promotions</a:t>
            </a:r>
          </a:p>
          <a:p>
            <a:r>
              <a:rPr lang="en-US" dirty="0"/>
              <a:t>Time series analysis on drugs</a:t>
            </a:r>
          </a:p>
          <a:p>
            <a:r>
              <a:rPr lang="en-US" dirty="0"/>
              <a:t>Analysis of promotion and its influence</a:t>
            </a:r>
            <a:endParaRPr lang="en-US" b="1" dirty="0"/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2581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D9F1-16D2-4B22-9699-B5D747A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28" y="277291"/>
            <a:ext cx="8985250" cy="609600"/>
          </a:xfrm>
        </p:spPr>
        <p:txBody>
          <a:bodyPr/>
          <a:lstStyle/>
          <a:p>
            <a:r>
              <a:rPr lang="en-US" dirty="0"/>
              <a:t>Correlation among different drugs and promotions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54FB0-3F50-492F-AA80-27146209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044058"/>
            <a:ext cx="8458200" cy="58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CFBE7F-F611-44DB-AFC4-D896A0CE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individual drugs in the set have high positive correlation among them.</a:t>
            </a:r>
          </a:p>
          <a:p>
            <a:r>
              <a:rPr lang="en-US" dirty="0"/>
              <a:t>Drug set 1 is highly correlated with promotion type 10.</a:t>
            </a:r>
          </a:p>
          <a:p>
            <a:r>
              <a:rPr lang="en-US" dirty="0"/>
              <a:t>Drug set 2 is highly correlated with promotion type 7.</a:t>
            </a:r>
          </a:p>
          <a:p>
            <a:r>
              <a:rPr lang="en-US" dirty="0"/>
              <a:t>Drug set 3 is highly correlated with promotion type 4.</a:t>
            </a:r>
          </a:p>
          <a:p>
            <a:r>
              <a:rPr lang="en-US" dirty="0"/>
              <a:t>Drug set 4 is highly correlated with promotion type 1.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91267-8DB2-4A04-92C0-D1EDC2D2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from 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19741916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562C98A485CB469A12663951503103" ma:contentTypeVersion="4" ma:contentTypeDescription="Create a new document." ma:contentTypeScope="" ma:versionID="bc38d8c2a93366a78efe1f1f396eb6b4">
  <xsd:schema xmlns:xsd="http://www.w3.org/2001/XMLSchema" xmlns:xs="http://www.w3.org/2001/XMLSchema" xmlns:p="http://schemas.microsoft.com/office/2006/metadata/properties" xmlns:ns2="5b5198ae-24eb-4670-bec2-793866227e5a" targetNamespace="http://schemas.microsoft.com/office/2006/metadata/properties" ma:root="true" ma:fieldsID="3d2bac2eab4d07df58a8e93e9584b237" ns2:_="">
    <xsd:import namespace="5b5198ae-24eb-4670-bec2-79386622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198ae-24eb-4670-bec2-793866227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406ED4-5439-4A22-871E-07C0F58352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5C7553-52FF-4F10-98E5-D1CD2E19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198ae-24eb-4670-bec2-793866227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86287-E388-44A0-9F29-AFD32C333516}">
  <ds:schemaRefs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b5198ae-24eb-4670-bec2-793866227e5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3161</TotalTime>
  <Pages>8</Pages>
  <Words>794</Words>
  <Application>Microsoft Office PowerPoint</Application>
  <PresentationFormat>Custom</PresentationFormat>
  <Paragraphs>104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Segoe UI</vt:lpstr>
      <vt:lpstr>Times New Roman</vt:lpstr>
      <vt:lpstr>Webdings</vt:lpstr>
      <vt:lpstr>blank</vt:lpstr>
      <vt:lpstr>Exploratory Data Analysis</vt:lpstr>
      <vt:lpstr>Agenda</vt:lpstr>
      <vt:lpstr>Adapazide is the leader in terms of sales</vt:lpstr>
      <vt:lpstr>Agenda</vt:lpstr>
      <vt:lpstr>Univariate Outlier analysis</vt:lpstr>
      <vt:lpstr>Inference from univariate outlier analysis</vt:lpstr>
      <vt:lpstr>Agenda</vt:lpstr>
      <vt:lpstr>Correlation among different drugs and promotions</vt:lpstr>
      <vt:lpstr>Inference from Correlation matrix</vt:lpstr>
      <vt:lpstr>Agenda</vt:lpstr>
      <vt:lpstr>Time series analysis on drugs</vt:lpstr>
      <vt:lpstr>Time series analysis on drugs</vt:lpstr>
      <vt:lpstr>Agenda</vt:lpstr>
      <vt:lpstr>Analysis on promotion and its influence</vt:lpstr>
      <vt:lpstr>Agenda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an EDA?</dc:title>
  <dc:creator>Aditya Gautam</dc:creator>
  <cp:lastModifiedBy>Karthikeyan P T R</cp:lastModifiedBy>
  <cp:revision>152</cp:revision>
  <cp:lastPrinted>2001-09-28T15:01:44Z</cp:lastPrinted>
  <dcterms:created xsi:type="dcterms:W3CDTF">2016-12-05T13:24:40Z</dcterms:created>
  <dcterms:modified xsi:type="dcterms:W3CDTF">2018-07-24T14:40:39Z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0x01010054562C98A485CB469A12663951503103</vt:lpwstr>
  </property>
</Properties>
</file>