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4"/>
  </p:notesMasterIdLst>
  <p:handoutMasterIdLst>
    <p:handoutMasterId r:id="rId5"/>
  </p:handoutMasterIdLst>
  <p:sldIdLst>
    <p:sldId id="268" r:id="rId2"/>
    <p:sldId id="275" r:id="rId3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shnu Vijayakumar" initials="JV" lastIdx="2" clrIdx="0">
    <p:extLst>
      <p:ext uri="{19B8F6BF-5375-455C-9EA6-DF929625EA0E}">
        <p15:presenceInfo xmlns:p15="http://schemas.microsoft.com/office/powerpoint/2012/main" userId="S-1-5-21-2146773085-903363285-719344707-2215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8CBCB"/>
    <a:srgbClr val="006666"/>
    <a:srgbClr val="016666"/>
    <a:srgbClr val="0B1F65"/>
    <a:srgbClr val="360157"/>
    <a:srgbClr val="7ECCBD"/>
    <a:srgbClr val="E7C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1867" autoAdjust="0"/>
  </p:normalViewPr>
  <p:slideViewPr>
    <p:cSldViewPr snapToGrid="0">
      <p:cViewPr varScale="1">
        <p:scale>
          <a:sx n="75" d="100"/>
          <a:sy n="75" d="100"/>
        </p:scale>
        <p:origin x="1650" y="6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defRPr sz="800"/>
            </a:lvl1pPr>
          </a:lstStyle>
          <a:p>
            <a:pPr>
              <a:defRPr/>
            </a:pPr>
            <a:fld id="{5B73C35F-EF2A-44B5-BFC8-807BDD81D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305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defRPr sz="800"/>
            </a:lvl1pPr>
          </a:lstStyle>
          <a:p>
            <a:pPr>
              <a:defRPr/>
            </a:pPr>
            <a:fld id="{13765770-424D-4347-A8D4-80A1DB3DE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78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anose="05030102010509060703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anose="05030102010509060703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8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 u="sng">
                <a:solidFill>
                  <a:schemeClr val="bg1"/>
                </a:solidFill>
              </a:rPr>
              <a:t>Proprietary Information</a:t>
            </a:r>
            <a:endParaRPr lang="en-US" alt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1000" u="sng">
              <a:solidFill>
                <a:schemeClr val="bg1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38200" y="6045200"/>
            <a:ext cx="820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>
                <a:solidFill>
                  <a:schemeClr val="bg1"/>
                </a:solidFill>
              </a:rPr>
              <a:t>	</a:t>
            </a:r>
            <a:r>
              <a:rPr lang="en-US" alt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 userDrawn="1"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 u="sng">
                <a:solidFill>
                  <a:schemeClr val="bg1"/>
                </a:solidFill>
              </a:rPr>
              <a:t>Proprietary Information</a:t>
            </a:r>
            <a:endParaRPr lang="en-US" alt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1000" u="sng">
              <a:solidFill>
                <a:schemeClr val="bg1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838200" y="6045200"/>
            <a:ext cx="820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>
                <a:solidFill>
                  <a:schemeClr val="bg1"/>
                </a:solidFill>
              </a:rPr>
              <a:t>	</a:t>
            </a:r>
            <a:r>
              <a:rPr lang="en-US" alt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1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0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0188453[1]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721100"/>
            <a:ext cx="2679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4500" y="2333625"/>
          <a:ext cx="2794000" cy="3330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marL="91423" marR="91423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1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23" marR="91423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67500" y="2333625"/>
          <a:ext cx="2794000" cy="3330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marL="91423" marR="91423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1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23" marR="91423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 userDrawn="1"/>
        </p:nvSpPr>
        <p:spPr bwMode="auto">
          <a:xfrm>
            <a:off x="3292475" y="3416300"/>
            <a:ext cx="273050" cy="1189038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 bwMode="auto">
          <a:xfrm>
            <a:off x="6340475" y="3416300"/>
            <a:ext cx="273050" cy="1189038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78200" y="1304925"/>
          <a:ext cx="3149600" cy="195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7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 userDrawn="1"/>
        </p:nvSpPr>
        <p:spPr bwMode="auto">
          <a:xfrm rot="5400000">
            <a:off x="4815681" y="2896394"/>
            <a:ext cx="274638" cy="11874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 userDrawn="1"/>
        </p:nvSpPr>
        <p:spPr bwMode="auto">
          <a:xfrm rot="5400000">
            <a:off x="4815681" y="3912394"/>
            <a:ext cx="274638" cy="11874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78200" y="4708525"/>
          <a:ext cx="3149600" cy="195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7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313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 bwMode="auto">
          <a:xfrm>
            <a:off x="3149600" y="4594225"/>
            <a:ext cx="6070600" cy="14351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2935288"/>
            <a:ext cx="6070600" cy="14351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 userDrawn="1"/>
        </p:nvSpPr>
        <p:spPr bwMode="auto">
          <a:xfrm rot="5400000">
            <a:off x="994568" y="973932"/>
            <a:ext cx="1554163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 rot="5400000">
            <a:off x="994569" y="2569369"/>
            <a:ext cx="1554162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 rot="5400000">
            <a:off x="994568" y="4228307"/>
            <a:ext cx="1554163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3149600" y="1339850"/>
            <a:ext cx="6070600" cy="14351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1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2072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 bwMode="auto">
          <a:xfrm>
            <a:off x="3149600" y="5173663"/>
            <a:ext cx="6070600" cy="118903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3895725"/>
            <a:ext cx="6070600" cy="118903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3149600" y="2617788"/>
            <a:ext cx="6070600" cy="118903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 userDrawn="1"/>
        </p:nvSpPr>
        <p:spPr bwMode="auto">
          <a:xfrm rot="5400000">
            <a:off x="1186656" y="800894"/>
            <a:ext cx="1189038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 bwMode="auto">
          <a:xfrm rot="5400000">
            <a:off x="1186656" y="2078832"/>
            <a:ext cx="1189037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 bwMode="auto">
          <a:xfrm rot="5400000">
            <a:off x="1186656" y="3356769"/>
            <a:ext cx="1189038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 bwMode="auto">
          <a:xfrm rot="5400000">
            <a:off x="1186656" y="4634707"/>
            <a:ext cx="1189037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3149600" y="1339850"/>
            <a:ext cx="6070600" cy="118903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828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269716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4935538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268446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35538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5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19448"/>
              </p:ext>
            </p:extLst>
          </p:nvPr>
        </p:nvGraphicFramePr>
        <p:xfrm>
          <a:off x="8994775" y="-200025"/>
          <a:ext cx="11001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Bitmap Image" r:id="rId3" imgW="1800360" imgH="1800360" progId="Paint.Picture">
                  <p:embed/>
                </p:oleObj>
              </mc:Choice>
              <mc:Fallback>
                <p:oleObj name="Bitmap Image" r:id="rId3" imgW="1800360" imgH="18003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775" y="-200025"/>
                        <a:ext cx="11001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6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509125" y="6492875"/>
            <a:ext cx="1889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172A07AE-CC1D-4517-B859-9AC77F1E9A46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9509125" y="6492875"/>
            <a:ext cx="1889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162C2A3A-22C8-4F6F-9213-3D3094FA5BCB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/>
          </a:p>
        </p:txBody>
      </p:sp>
      <p:graphicFrame>
        <p:nvGraphicFramePr>
          <p:cNvPr id="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182563" y="6492875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1"/>
              <a:t>Mu Sigma Confidential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8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4709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2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4709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2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178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4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6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4500" y="1431925"/>
          <a:ext cx="4297363" cy="22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marL="91433" marR="91433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59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33" marR="91433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4500" y="3933825"/>
          <a:ext cx="4297363" cy="22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marL="91433" marR="91433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59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33" marR="91433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431925"/>
          <a:ext cx="4297363" cy="22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marL="91433" marR="91433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59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33" marR="91433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81600" y="3933825"/>
          <a:ext cx="4297363" cy="22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marL="91433" marR="91433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59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91433" marR="91433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82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Supporting Points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3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What is the Key Takeaway from the Slide?</a:t>
            </a:r>
          </a:p>
        </p:txBody>
      </p:sp>
      <p:sp>
        <p:nvSpPr>
          <p:cNvPr id="1028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507538" y="6492875"/>
            <a:ext cx="1873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F7E38F3B-C97D-494B-9582-8D2B6FA9E401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182563" y="6492875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n-US" sz="1200" i="1">
                <a:solidFill>
                  <a:srgbClr val="7F7F7F"/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77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100000"/>
        </a:spcBef>
        <a:spcAft>
          <a:spcPct val="0"/>
        </a:spcAft>
        <a:buClr>
          <a:srgbClr val="003399"/>
        </a:buClr>
        <a:buFont typeface="Webdings" panose="05030102010509060703" pitchFamily="18" charset="2"/>
        <a:buChar char="4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anose="020B0604020202020204" pitchFamily="34" charset="0"/>
        <a:buChar char="»"/>
        <a:defRPr sz="1300">
          <a:solidFill>
            <a:schemeClr val="tx1"/>
          </a:solidFill>
          <a:latin typeface="+mn-lt"/>
        </a:defRPr>
      </a:lvl3pPr>
      <a:lvl4pPr marL="855663" indent="-17303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674972"/>
              </p:ext>
            </p:extLst>
          </p:nvPr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 u="sng">
                <a:solidFill>
                  <a:schemeClr val="bg1"/>
                </a:solidFill>
              </a:rPr>
              <a:t>Proprietary Information</a:t>
            </a:r>
            <a:endParaRPr lang="en-US" alt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1000" u="sng">
              <a:solidFill>
                <a:schemeClr val="bg1"/>
              </a:solidFill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38200" y="6045200"/>
            <a:ext cx="820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alt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>
                <a:solidFill>
                  <a:schemeClr val="bg1"/>
                </a:solidFill>
              </a:rPr>
              <a:t>	</a:t>
            </a:r>
            <a:r>
              <a:rPr lang="en-US" alt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94859"/>
              </p:ext>
            </p:extLst>
          </p:nvPr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684588" y="4094163"/>
            <a:ext cx="25098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54113" y="5786438"/>
            <a:ext cx="756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tabLst>
                <a:tab pos="2971800" algn="ctr"/>
                <a:tab pos="5943600" algn="r"/>
              </a:tabLst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 u="sng">
                <a:solidFill>
                  <a:schemeClr val="bg1"/>
                </a:solidFill>
              </a:rPr>
              <a:t>Proprietary Information</a:t>
            </a:r>
            <a:endParaRPr lang="en-US" alt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1000" u="sng">
              <a:solidFill>
                <a:schemeClr val="bg1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38200" y="6045200"/>
            <a:ext cx="820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alt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1" dirty="0">
                <a:solidFill>
                  <a:schemeClr val="bg1"/>
                </a:solidFill>
              </a:rPr>
              <a:t>	</a:t>
            </a:r>
            <a:r>
              <a:rPr lang="en-US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algn="ctr"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Font typeface="Webdings" pitchFamily="18" charset="2"/>
              <a:defRPr sz="110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16" name="Straight Connector 25"/>
          <p:cNvCxnSpPr>
            <a:cxnSpLocks noChangeShapeType="1"/>
          </p:cNvCxnSpPr>
          <p:nvPr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itle Placeholder 13"/>
          <p:cNvSpPr txBox="1">
            <a:spLocks/>
          </p:cNvSpPr>
          <p:nvPr/>
        </p:nvSpPr>
        <p:spPr bwMode="auto">
          <a:xfrm>
            <a:off x="1872343" y="2467429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/>
              <a:t>Empathy Map</a:t>
            </a:r>
            <a:endParaRPr lang="en-US" kern="0" dirty="0"/>
          </a:p>
        </p:txBody>
      </p:sp>
      <p:sp>
        <p:nvSpPr>
          <p:cNvPr id="18" name="Text Placeholder 10"/>
          <p:cNvSpPr txBox="1">
            <a:spLocks/>
          </p:cNvSpPr>
          <p:nvPr/>
        </p:nvSpPr>
        <p:spPr>
          <a:xfrm>
            <a:off x="3598863" y="5108573"/>
            <a:ext cx="2671762" cy="5222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4950" indent="-234950" algn="ctr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anose="05030102010509060703" pitchFamily="18" charset="2"/>
              <a:buNone/>
              <a:defRPr sz="18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Char char="»"/>
              <a:defRPr sz="130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Date</a:t>
            </a:r>
          </a:p>
        </p:txBody>
      </p:sp>
      <p:sp>
        <p:nvSpPr>
          <p:cNvPr id="19" name="Text Placeholder 14"/>
          <p:cNvSpPr txBox="1">
            <a:spLocks/>
          </p:cNvSpPr>
          <p:nvPr/>
        </p:nvSpPr>
        <p:spPr>
          <a:xfrm>
            <a:off x="1873250" y="2971800"/>
            <a:ext cx="6858000" cy="457200"/>
          </a:xfrm>
          <a:prstGeom prst="rect">
            <a:avLst/>
          </a:prstGeo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Font typeface="Webdings" panose="05030102010509060703" pitchFamily="18" charset="2"/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Char char="»"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Font typeface="Arial" panose="020B0604020202020204" pitchFamily="34" charset="0"/>
              <a:buChar char="•"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Arial" panose="020B0604020202020204" pitchFamily="34" charset="0"/>
              <a:buChar char="»"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855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30639" y="1373748"/>
            <a:ext cx="7920880" cy="4104455"/>
            <a:chOff x="846956" y="1728000"/>
            <a:chExt cx="7920880" cy="4536504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846956" y="1844824"/>
              <a:ext cx="7920880" cy="432048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846956" y="1728000"/>
              <a:ext cx="7920880" cy="453650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42787" name="TextBox 1142786"/>
          <p:cNvSpPr txBox="1"/>
          <p:nvPr/>
        </p:nvSpPr>
        <p:spPr>
          <a:xfrm>
            <a:off x="2821996" y="4792180"/>
            <a:ext cx="4047033" cy="769441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Currently working in healthcare data sciences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Helping salesforce to better understand their data using interactive dashboard 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21996" y="1392317"/>
            <a:ext cx="4047033" cy="600164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Ashika thinks in a positive manner. 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Feels nothing is unachievable.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Practical approach towards problem solving.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9863" y="2801244"/>
            <a:ext cx="3335996" cy="600164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Listens to factual data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Prefers concise and to the point presentations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Accepts innovative ideas if the results are met.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10469" y="2877283"/>
            <a:ext cx="3335996" cy="600164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dirty="0"/>
              <a:t>Clear vision about the end result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dirty="0"/>
              <a:t>Further improvements to the solution in          hand</a:t>
            </a:r>
          </a:p>
        </p:txBody>
      </p:sp>
      <p:cxnSp>
        <p:nvCxnSpPr>
          <p:cNvPr id="1142791" name="Straight Connector 1142790"/>
          <p:cNvCxnSpPr/>
          <p:nvPr/>
        </p:nvCxnSpPr>
        <p:spPr bwMode="auto">
          <a:xfrm>
            <a:off x="0" y="5517232"/>
            <a:ext cx="99028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2793" name="Straight Connector 1142792"/>
          <p:cNvCxnSpPr/>
          <p:nvPr/>
        </p:nvCxnSpPr>
        <p:spPr bwMode="auto">
          <a:xfrm flipH="1">
            <a:off x="4804350" y="5517232"/>
            <a:ext cx="3046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0639" y="5627941"/>
            <a:ext cx="3820737" cy="430887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Pains :-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Wants the work to be done within the stipulated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30783" y="5631912"/>
            <a:ext cx="3983030" cy="600164"/>
          </a:xfrm>
          <a:prstGeom prst="rect">
            <a:avLst/>
          </a:prstGeom>
          <a:noFill/>
          <a:ln>
            <a:solidFill>
              <a:schemeClr val="hlink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Gains:-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Follows the right approach every time.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Team player as well as an effective individual worker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3039" y="3838313"/>
            <a:ext cx="3584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>
                <a:latin typeface="+mj-lt"/>
                <a:cs typeface="Arial" panose="020B0604020202020204" pitchFamily="34" charset="0"/>
              </a:rPr>
              <a:t>Ashika</a:t>
            </a:r>
            <a:r>
              <a:rPr lang="en-US" sz="12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latin typeface="+mj-lt"/>
                <a:cs typeface="Arial" panose="020B0604020202020204" pitchFamily="34" charset="0"/>
              </a:rPr>
              <a:t>Kudiri</a:t>
            </a:r>
            <a:endParaRPr lang="en-US" sz="1200" b="1" i="1" dirty="0">
              <a:latin typeface="+mj-lt"/>
              <a:cs typeface="Arial" panose="020B0604020202020204" pitchFamily="34" charset="0"/>
            </a:endParaRPr>
          </a:p>
          <a:p>
            <a:r>
              <a:rPr lang="en-US" sz="1200" b="1" i="1" dirty="0">
                <a:latin typeface="+mj-lt"/>
                <a:cs typeface="Arial" panose="020B0604020202020204" pitchFamily="34" charset="0"/>
              </a:rPr>
              <a:t>TDS, J &amp; J Account, Medical Devices &amp; Diagnostics Global Services LLC,  Mu Sigma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7084" y="1143000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does she think &amp; feel?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0912" y="450403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does she do?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0713" y="2453327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does she see?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0721" y="2522663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does she listen?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2560320" cy="261610"/>
          </a:xfrm>
          <a:prstGeom prst="rect">
            <a:avLst/>
          </a:prstGeom>
          <a:solidFill>
            <a:srgbClr val="D8CBC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</a:rPr>
              <a:t>Empathy Map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913" y="227954"/>
            <a:ext cx="8470900" cy="711200"/>
          </a:xfrm>
        </p:spPr>
        <p:txBody>
          <a:bodyPr/>
          <a:lstStyle/>
          <a:p>
            <a:pPr algn="ctr"/>
            <a:r>
              <a:rPr lang="en-US" dirty="0"/>
              <a:t>Empathy Map – </a:t>
            </a:r>
            <a:r>
              <a:rPr lang="en-US" dirty="0" err="1"/>
              <a:t>Ashika</a:t>
            </a:r>
            <a:r>
              <a:rPr lang="en-US" dirty="0"/>
              <a:t> </a:t>
            </a:r>
            <a:r>
              <a:rPr lang="en-US" dirty="0" err="1"/>
              <a:t>Kudiri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157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2275</TotalTime>
  <Pages>8</Pages>
  <Words>226</Words>
  <Application>Microsoft Office PowerPoint</Application>
  <PresentationFormat>Custom</PresentationFormat>
  <Paragraphs>39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Unicode MS</vt:lpstr>
      <vt:lpstr>Times New Roman</vt:lpstr>
      <vt:lpstr>Webdings</vt:lpstr>
      <vt:lpstr>Wingdings</vt:lpstr>
      <vt:lpstr>blank</vt:lpstr>
      <vt:lpstr>Bitmap Image</vt:lpstr>
      <vt:lpstr>PowerPoint Presentation</vt:lpstr>
      <vt:lpstr>Empathy Map – Ashika Kudiri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Ashika K</dc:creator>
  <cp:lastModifiedBy>Karthikeyan P T R</cp:lastModifiedBy>
  <cp:revision>126</cp:revision>
  <cp:lastPrinted>2001-09-28T15:01:44Z</cp:lastPrinted>
  <dcterms:created xsi:type="dcterms:W3CDTF">2014-11-22T10:15:23Z</dcterms:created>
  <dcterms:modified xsi:type="dcterms:W3CDTF">2018-08-01T12:57:08Z</dcterms:modified>
</cp:coreProperties>
</file>