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19"/>
  </p:notesMasterIdLst>
  <p:handoutMasterIdLst>
    <p:handoutMasterId r:id="rId20"/>
  </p:handoutMasterIdLst>
  <p:sldIdLst>
    <p:sldId id="256" r:id="rId2"/>
    <p:sldId id="268" r:id="rId3"/>
    <p:sldId id="258" r:id="rId4"/>
    <p:sldId id="262" r:id="rId5"/>
    <p:sldId id="271" r:id="rId6"/>
    <p:sldId id="269" r:id="rId7"/>
    <p:sldId id="272" r:id="rId8"/>
    <p:sldId id="273" r:id="rId9"/>
    <p:sldId id="274" r:id="rId10"/>
    <p:sldId id="275" r:id="rId11"/>
    <p:sldId id="276" r:id="rId12"/>
    <p:sldId id="277" r:id="rId13"/>
    <p:sldId id="278" r:id="rId14"/>
    <p:sldId id="279" r:id="rId15"/>
    <p:sldId id="280" r:id="rId16"/>
    <p:sldId id="281" r:id="rId17"/>
    <p:sldId id="282" r:id="rId18"/>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BCB"/>
    <a:srgbClr val="EDE7E7"/>
    <a:srgbClr val="CBD3D3"/>
    <a:srgbClr val="FF0000"/>
    <a:srgbClr val="D40000"/>
    <a:srgbClr val="AA0000"/>
    <a:srgbClr val="006666"/>
    <a:srgbClr val="016666"/>
    <a:srgbClr val="0B1F65"/>
    <a:srgbClr val="360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810" autoAdjust="0"/>
  </p:normalViewPr>
  <p:slideViewPr>
    <p:cSldViewPr snapToObjects="1">
      <p:cViewPr varScale="1">
        <p:scale>
          <a:sx n="74" d="100"/>
          <a:sy n="74" d="100"/>
        </p:scale>
        <p:origin x="1110" y="72"/>
      </p:cViewPr>
      <p:guideLst>
        <p:guide orient="horz" pos="2160"/>
        <p:guide pos="3119"/>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3.v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4.v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vmlDrawing" Target="../drawings/vmlDrawing15.v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vmlDrawing" Target="../drawings/vmlDrawing16.v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17.v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vmlDrawing" Target="../drawings/vmlDrawing18.v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vmlDrawing" Target="../drawings/vmlDrawing19.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20.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303" r:id="rId3" imgW="1085714" imgH="1286055" progId="PBrush">
                  <p:embed/>
                </p:oleObj>
              </mc:Choice>
              <mc:Fallback>
                <p:oleObj r:id="rId3" imgW="1085714" imgH="128605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smtClean="0"/>
              <a:t>Project Title</a:t>
            </a:r>
            <a:endParaRPr lang="en-US" dirty="0"/>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smtClean="0"/>
              <a:t>Insert Date</a:t>
            </a:r>
            <a:endParaRPr lang="en-US" dirty="0"/>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smtClean="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304" r:id="rId5" imgW="1085714" imgH="1286055" progId="PBrush">
                  <p:embed/>
                </p:oleObj>
              </mc:Choice>
              <mc:Fallback>
                <p:oleObj r:id="rId5" imgW="1085714"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smtClean="0"/>
              <a:t>MuKyun</a:t>
            </a:r>
            <a:r>
              <a:rPr lang="en-US" dirty="0" smtClean="0"/>
              <a:t> – What is the Key Takeaway from the Slide?</a:t>
            </a:r>
            <a:endParaRPr lang="en-US" dirty="0"/>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9766"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457200" y="1282761"/>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smtClean="0">
              <a:solidFill>
                <a:schemeClr val="tx1"/>
              </a:solidFill>
            </a:endParaRPr>
          </a:p>
        </p:txBody>
      </p:sp>
      <p:sp>
        <p:nvSpPr>
          <p:cNvPr id="12" name="Rounded Rectangle 11"/>
          <p:cNvSpPr/>
          <p:nvPr/>
        </p:nvSpPr>
        <p:spPr>
          <a:xfrm>
            <a:off x="554330" y="1379891"/>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smtClean="0">
                <a:solidFill>
                  <a:schemeClr val="bg1"/>
                </a:solidFill>
              </a:rPr>
              <a:t>Who is the end consumer?</a:t>
            </a:r>
            <a:endParaRPr lang="en-US" sz="1400" b="1" dirty="0" smtClean="0">
              <a:solidFill>
                <a:schemeClr val="bg1"/>
              </a:solidFill>
              <a:latin typeface="+mn-lt"/>
              <a:ea typeface="+mn-ea"/>
              <a:cs typeface="+mn-cs"/>
            </a:endParaRPr>
          </a:p>
        </p:txBody>
      </p:sp>
      <p:sp>
        <p:nvSpPr>
          <p:cNvPr id="16" name="Freeform 15"/>
          <p:cNvSpPr/>
          <p:nvPr/>
        </p:nvSpPr>
        <p:spPr>
          <a:xfrm>
            <a:off x="457200" y="2351195"/>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smtClean="0">
              <a:solidFill>
                <a:schemeClr val="tx1"/>
              </a:solidFill>
            </a:endParaRPr>
          </a:p>
        </p:txBody>
      </p:sp>
      <p:sp>
        <p:nvSpPr>
          <p:cNvPr id="21" name="Rounded Rectangle 20"/>
          <p:cNvSpPr/>
          <p:nvPr/>
        </p:nvSpPr>
        <p:spPr>
          <a:xfrm>
            <a:off x="554330" y="2448325"/>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smtClean="0">
                <a:solidFill>
                  <a:schemeClr val="bg1"/>
                </a:solidFill>
              </a:rPr>
              <a:t>What is the business question?</a:t>
            </a:r>
            <a:endParaRPr lang="en-US" sz="1400" b="1" dirty="0" smtClean="0">
              <a:solidFill>
                <a:schemeClr val="bg1"/>
              </a:solidFill>
              <a:latin typeface="+mn-lt"/>
              <a:ea typeface="+mn-ea"/>
              <a:cs typeface="+mn-cs"/>
            </a:endParaRPr>
          </a:p>
        </p:txBody>
      </p:sp>
      <p:sp>
        <p:nvSpPr>
          <p:cNvPr id="22" name="Freeform 21"/>
          <p:cNvSpPr/>
          <p:nvPr/>
        </p:nvSpPr>
        <p:spPr>
          <a:xfrm>
            <a:off x="457200" y="3419629"/>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3" name="Rounded Rectangle 22"/>
          <p:cNvSpPr/>
          <p:nvPr/>
        </p:nvSpPr>
        <p:spPr>
          <a:xfrm>
            <a:off x="554330" y="3516759"/>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400" b="1" dirty="0" smtClean="0"/>
              <a:t>What triggered the question?</a:t>
            </a:r>
          </a:p>
        </p:txBody>
      </p:sp>
      <p:sp>
        <p:nvSpPr>
          <p:cNvPr id="24" name="Freeform 23"/>
          <p:cNvSpPr/>
          <p:nvPr/>
        </p:nvSpPr>
        <p:spPr>
          <a:xfrm>
            <a:off x="457200" y="4488063"/>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5" name="Rounded Rectangle 24"/>
          <p:cNvSpPr/>
          <p:nvPr/>
        </p:nvSpPr>
        <p:spPr>
          <a:xfrm>
            <a:off x="554330" y="4585193"/>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smtClean="0">
                <a:solidFill>
                  <a:schemeClr val="bg1"/>
                </a:solidFill>
              </a:rPr>
              <a:t>What do you intend to do with the output?</a:t>
            </a:r>
            <a:endParaRPr lang="en-US" sz="1400" b="1" dirty="0" smtClean="0">
              <a:solidFill>
                <a:schemeClr val="bg1"/>
              </a:solidFill>
              <a:latin typeface="+mn-lt"/>
              <a:ea typeface="+mn-ea"/>
              <a:cs typeface="+mn-cs"/>
            </a:endParaRPr>
          </a:p>
        </p:txBody>
      </p:sp>
      <p:sp>
        <p:nvSpPr>
          <p:cNvPr id="26" name="Freeform 25"/>
          <p:cNvSpPr/>
          <p:nvPr/>
        </p:nvSpPr>
        <p:spPr>
          <a:xfrm>
            <a:off x="457200" y="5556497"/>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smtClean="0">
              <a:solidFill>
                <a:schemeClr val="tx1"/>
              </a:solidFill>
            </a:endParaRPr>
          </a:p>
        </p:txBody>
      </p:sp>
      <p:sp>
        <p:nvSpPr>
          <p:cNvPr id="27" name="Rounded Rectangle 26"/>
          <p:cNvSpPr/>
          <p:nvPr/>
        </p:nvSpPr>
        <p:spPr>
          <a:xfrm>
            <a:off x="554330" y="5653627"/>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smtClean="0">
                <a:solidFill>
                  <a:schemeClr val="bg1"/>
                </a:solidFill>
              </a:rPr>
              <a:t>What do you ‘expect’ as the outcomes?</a:t>
            </a:r>
            <a:endParaRPr lang="en-US" sz="1400" b="1" dirty="0" smtClean="0">
              <a:solidFill>
                <a:schemeClr val="bg1"/>
              </a:solidFill>
              <a:latin typeface="+mn-lt"/>
              <a:ea typeface="+mn-ea"/>
              <a:cs typeface="+mn-cs"/>
            </a:endParaRPr>
          </a:p>
        </p:txBody>
      </p:sp>
      <p:sp>
        <p:nvSpPr>
          <p:cNvPr id="14" name="Text Placeholder 14"/>
          <p:cNvSpPr>
            <a:spLocks noGrp="1"/>
          </p:cNvSpPr>
          <p:nvPr>
            <p:ph type="body" sz="quarter" idx="14" hasCustomPrompt="1"/>
          </p:nvPr>
        </p:nvSpPr>
        <p:spPr>
          <a:xfrm>
            <a:off x="2351379" y="1311212"/>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who the end consumer of the request would be – in several cases, this may not be the requestor himself/herself</a:t>
            </a:r>
          </a:p>
          <a:p>
            <a:pPr lvl="1"/>
            <a:endParaRPr lang="en-US" dirty="0" smtClean="0"/>
          </a:p>
        </p:txBody>
      </p:sp>
      <p:sp>
        <p:nvSpPr>
          <p:cNvPr id="17" name="Text Placeholder 14"/>
          <p:cNvSpPr>
            <a:spLocks noGrp="1"/>
          </p:cNvSpPr>
          <p:nvPr>
            <p:ph type="body" sz="quarter" idx="15" hasCustomPrompt="1"/>
          </p:nvPr>
        </p:nvSpPr>
        <p:spPr>
          <a:xfrm>
            <a:off x="2351379" y="2379646"/>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request in business terms and not the specific data or refresh request</a:t>
            </a:r>
          </a:p>
        </p:txBody>
      </p:sp>
      <p:sp>
        <p:nvSpPr>
          <p:cNvPr id="18" name="Text Placeholder 14"/>
          <p:cNvSpPr>
            <a:spLocks noGrp="1"/>
          </p:cNvSpPr>
          <p:nvPr>
            <p:ph type="body" sz="quarter" idx="16" hasCustomPrompt="1"/>
          </p:nvPr>
        </p:nvSpPr>
        <p:spPr>
          <a:xfrm>
            <a:off x="2351379" y="3445029"/>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factors that drove the requestor to ask this question</a:t>
            </a:r>
          </a:p>
        </p:txBody>
      </p:sp>
      <p:sp>
        <p:nvSpPr>
          <p:cNvPr id="19" name="Text Placeholder 14"/>
          <p:cNvSpPr>
            <a:spLocks noGrp="1"/>
          </p:cNvSpPr>
          <p:nvPr>
            <p:ph type="body" sz="quarter" idx="17" hasCustomPrompt="1"/>
          </p:nvPr>
        </p:nvSpPr>
        <p:spPr>
          <a:xfrm>
            <a:off x="2351379" y="4513463"/>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351379" y="5581897"/>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smtClean="0"/>
              <a:t>QFIRe</a:t>
            </a:r>
            <a:r>
              <a:rPr lang="en-US" dirty="0" smtClean="0"/>
              <a:t> – What is the Key Takeaway from the Slide?</a:t>
            </a:r>
            <a:endParaRPr lang="en-US" dirty="0"/>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0787"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userDrawn="1"/>
        </p:nvSpPr>
        <p:spPr>
          <a:xfrm>
            <a:off x="495300" y="1566331"/>
            <a:ext cx="8641080" cy="762001"/>
          </a:xfrm>
          <a:prstGeom prst="rect">
            <a:avLst/>
          </a:prstGeom>
          <a:solidFill>
            <a:srgbClr val="D8CBCB"/>
          </a:solidFill>
          <a:ln>
            <a:noFill/>
            <a:prstDash val="sysDash"/>
          </a:ln>
        </p:spPr>
        <p:txBody>
          <a:bodyPr wrap="square" tIns="182880" rtlCol="0">
            <a:noAutofit/>
          </a:bodyPr>
          <a:lstStyle/>
          <a:p>
            <a:pPr marL="0" indent="0" algn="l">
              <a:buFont typeface="Webdings" pitchFamily="18" charset="2"/>
              <a:buNone/>
            </a:pPr>
            <a:endParaRPr lang="en-US" sz="1400" dirty="0" smtClean="0"/>
          </a:p>
        </p:txBody>
      </p:sp>
      <p:sp>
        <p:nvSpPr>
          <p:cNvPr id="33" name="TextBox 32"/>
          <p:cNvSpPr txBox="1"/>
          <p:nvPr userDrawn="1"/>
        </p:nvSpPr>
        <p:spPr>
          <a:xfrm>
            <a:off x="49530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34" name="TextBox 33"/>
          <p:cNvSpPr txBox="1"/>
          <p:nvPr userDrawn="1"/>
        </p:nvSpPr>
        <p:spPr>
          <a:xfrm>
            <a:off x="495300" y="5524500"/>
            <a:ext cx="8641080" cy="9525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35" name="Text Placeholder 14"/>
          <p:cNvSpPr>
            <a:spLocks noGrp="1"/>
          </p:cNvSpPr>
          <p:nvPr>
            <p:ph type="body" sz="quarter" idx="17" hasCustomPrompt="1"/>
          </p:nvPr>
        </p:nvSpPr>
        <p:spPr>
          <a:xfrm>
            <a:off x="495300" y="5524500"/>
            <a:ext cx="8622792" cy="9525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Recommendation 1</a:t>
            </a:r>
          </a:p>
          <a:p>
            <a:pPr lvl="1"/>
            <a:r>
              <a:rPr lang="en-US" dirty="0" smtClean="0"/>
              <a:t>Sub-recommendation 1</a:t>
            </a:r>
          </a:p>
          <a:p>
            <a:pPr lvl="0"/>
            <a:r>
              <a:rPr lang="en-US" dirty="0" smtClean="0"/>
              <a:t>Recommendation 2</a:t>
            </a:r>
          </a:p>
        </p:txBody>
      </p:sp>
      <p:sp>
        <p:nvSpPr>
          <p:cNvPr id="36" name="Text Placeholder 14"/>
          <p:cNvSpPr>
            <a:spLocks noGrp="1"/>
          </p:cNvSpPr>
          <p:nvPr>
            <p:ph type="body" sz="quarter" idx="15" hasCustomPrompt="1"/>
          </p:nvPr>
        </p:nvSpPr>
        <p:spPr>
          <a:xfrm>
            <a:off x="495300" y="2662763"/>
            <a:ext cx="4236720" cy="252306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Finding 1</a:t>
            </a:r>
          </a:p>
          <a:p>
            <a:pPr lvl="1"/>
            <a:r>
              <a:rPr lang="en-US" dirty="0" smtClean="0"/>
              <a:t>Sub-finding 1</a:t>
            </a:r>
          </a:p>
          <a:p>
            <a:pPr lvl="1"/>
            <a:r>
              <a:rPr lang="en-US" dirty="0" smtClean="0"/>
              <a:t>Sub-finding 2</a:t>
            </a:r>
          </a:p>
          <a:p>
            <a:pPr lvl="0"/>
            <a:r>
              <a:rPr lang="en-US" dirty="0" smtClean="0"/>
              <a:t>Finding 2</a:t>
            </a:r>
          </a:p>
          <a:p>
            <a:pPr lvl="1"/>
            <a:r>
              <a:rPr lang="en-US" dirty="0" smtClean="0"/>
              <a:t>Sub-finding 1</a:t>
            </a:r>
          </a:p>
          <a:p>
            <a:pPr lvl="1"/>
            <a:r>
              <a:rPr lang="en-US" dirty="0" smtClean="0"/>
              <a:t>Sub-finding 2</a:t>
            </a:r>
          </a:p>
          <a:p>
            <a:pPr lvl="0"/>
            <a:r>
              <a:rPr lang="en-US" dirty="0" smtClean="0"/>
              <a:t>Finding 3</a:t>
            </a:r>
          </a:p>
          <a:p>
            <a:pPr lvl="0"/>
            <a:r>
              <a:rPr lang="en-US" dirty="0" smtClean="0"/>
              <a:t>Finding 4</a:t>
            </a:r>
          </a:p>
        </p:txBody>
      </p:sp>
      <p:sp>
        <p:nvSpPr>
          <p:cNvPr id="37" name="Text Placeholder 14"/>
          <p:cNvSpPr>
            <a:spLocks noGrp="1"/>
          </p:cNvSpPr>
          <p:nvPr>
            <p:ph type="body" sz="quarter" idx="14" hasCustomPrompt="1"/>
          </p:nvPr>
        </p:nvSpPr>
        <p:spPr>
          <a:xfrm>
            <a:off x="495300" y="1566331"/>
            <a:ext cx="8622792" cy="762001"/>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Question</a:t>
            </a:r>
          </a:p>
          <a:p>
            <a:pPr lvl="1"/>
            <a:r>
              <a:rPr lang="en-US" dirty="0" smtClean="0"/>
              <a:t>Sub Question</a:t>
            </a:r>
          </a:p>
        </p:txBody>
      </p:sp>
      <p:sp>
        <p:nvSpPr>
          <p:cNvPr id="38" name="Rounded Rectangle 37"/>
          <p:cNvSpPr/>
          <p:nvPr userDrawn="1"/>
        </p:nvSpPr>
        <p:spPr bwMode="auto">
          <a:xfrm>
            <a:off x="590232" y="1308100"/>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Questions</a:t>
            </a:r>
          </a:p>
        </p:txBody>
      </p:sp>
      <p:sp>
        <p:nvSpPr>
          <p:cNvPr id="39" name="Rounded Rectangle 38"/>
          <p:cNvSpPr/>
          <p:nvPr userDrawn="1"/>
        </p:nvSpPr>
        <p:spPr bwMode="auto">
          <a:xfrm>
            <a:off x="59023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rPr>
              <a:t>Findings</a:t>
            </a:r>
            <a:endParaRPr lang="en-US" sz="1600" b="1" dirty="0" smtClean="0">
              <a:solidFill>
                <a:schemeClr val="bg1"/>
              </a:solidFill>
              <a:latin typeface="+mn-lt"/>
              <a:ea typeface="+mn-ea"/>
              <a:cs typeface="+mn-cs"/>
            </a:endParaRPr>
          </a:p>
        </p:txBody>
      </p:sp>
      <p:sp>
        <p:nvSpPr>
          <p:cNvPr id="40" name="Rounded Rectangle 39"/>
          <p:cNvSpPr/>
          <p:nvPr userDrawn="1"/>
        </p:nvSpPr>
        <p:spPr bwMode="auto">
          <a:xfrm>
            <a:off x="590232" y="52451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rPr>
              <a:t>Recommendations</a:t>
            </a:r>
            <a:endParaRPr lang="en-US" sz="1600" b="1" dirty="0" smtClean="0">
              <a:solidFill>
                <a:schemeClr val="bg1"/>
              </a:solidFill>
              <a:latin typeface="+mn-lt"/>
              <a:ea typeface="+mn-ea"/>
              <a:cs typeface="+mn-cs"/>
            </a:endParaRPr>
          </a:p>
        </p:txBody>
      </p:sp>
      <p:sp>
        <p:nvSpPr>
          <p:cNvPr id="41" name="TextBox 40"/>
          <p:cNvSpPr txBox="1"/>
          <p:nvPr userDrawn="1"/>
        </p:nvSpPr>
        <p:spPr>
          <a:xfrm>
            <a:off x="489458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42" name="Text Placeholder 14"/>
          <p:cNvSpPr>
            <a:spLocks noGrp="1"/>
          </p:cNvSpPr>
          <p:nvPr>
            <p:ph type="body" sz="quarter" idx="18" hasCustomPrompt="1"/>
          </p:nvPr>
        </p:nvSpPr>
        <p:spPr>
          <a:xfrm>
            <a:off x="4894580" y="2662763"/>
            <a:ext cx="4236720" cy="252306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smtClean="0"/>
              <a:t>Insight 1</a:t>
            </a:r>
          </a:p>
          <a:p>
            <a:pPr lvl="1"/>
            <a:r>
              <a:rPr lang="en-US" dirty="0" smtClean="0"/>
              <a:t>Sub-insight</a:t>
            </a:r>
          </a:p>
          <a:p>
            <a:pPr lvl="1"/>
            <a:r>
              <a:rPr lang="en-US" dirty="0" smtClean="0"/>
              <a:t>Sub-insight</a:t>
            </a:r>
          </a:p>
          <a:p>
            <a:pPr lvl="0"/>
            <a:r>
              <a:rPr lang="en-US" dirty="0" smtClean="0"/>
              <a:t>Insight 2</a:t>
            </a:r>
          </a:p>
          <a:p>
            <a:pPr lvl="0"/>
            <a:r>
              <a:rPr lang="en-US" dirty="0" smtClean="0"/>
              <a:t>Insight 3</a:t>
            </a:r>
          </a:p>
          <a:p>
            <a:pPr lvl="0"/>
            <a:r>
              <a:rPr lang="en-US" dirty="0" smtClean="0"/>
              <a:t>Insight 4</a:t>
            </a:r>
          </a:p>
        </p:txBody>
      </p:sp>
      <p:sp>
        <p:nvSpPr>
          <p:cNvPr id="43" name="Rounded Rectangle 42"/>
          <p:cNvSpPr/>
          <p:nvPr userDrawn="1"/>
        </p:nvSpPr>
        <p:spPr bwMode="auto">
          <a:xfrm>
            <a:off x="498951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Insights</a:t>
            </a:r>
          </a:p>
        </p:txBody>
      </p:sp>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smtClean="0"/>
              <a:t>FIRe</a:t>
            </a:r>
            <a:r>
              <a:rPr lang="en-US" dirty="0" smtClean="0"/>
              <a:t> – What is the Key Takeaway from the Slide?</a:t>
            </a:r>
            <a:endParaRPr lang="en-US" dirty="0"/>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1811"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49530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17" name="TextBox 16"/>
          <p:cNvSpPr txBox="1"/>
          <p:nvPr userDrawn="1"/>
        </p:nvSpPr>
        <p:spPr>
          <a:xfrm>
            <a:off x="495300" y="5067300"/>
            <a:ext cx="8641080" cy="13843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18" name="Text Placeholder 14"/>
          <p:cNvSpPr>
            <a:spLocks noGrp="1"/>
          </p:cNvSpPr>
          <p:nvPr>
            <p:ph type="body" sz="quarter" idx="17" hasCustomPrompt="1"/>
          </p:nvPr>
        </p:nvSpPr>
        <p:spPr>
          <a:xfrm>
            <a:off x="495300" y="5067300"/>
            <a:ext cx="8622792" cy="13843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Recommendation 1</a:t>
            </a:r>
          </a:p>
          <a:p>
            <a:pPr lvl="1"/>
            <a:r>
              <a:rPr lang="en-US" dirty="0" smtClean="0"/>
              <a:t>Sub-recommendation 1</a:t>
            </a:r>
          </a:p>
          <a:p>
            <a:pPr lvl="0"/>
            <a:r>
              <a:rPr lang="en-US" dirty="0" smtClean="0"/>
              <a:t>Recommendation 2</a:t>
            </a:r>
          </a:p>
        </p:txBody>
      </p:sp>
      <p:sp>
        <p:nvSpPr>
          <p:cNvPr id="19" name="Text Placeholder 14"/>
          <p:cNvSpPr>
            <a:spLocks noGrp="1"/>
          </p:cNvSpPr>
          <p:nvPr>
            <p:ph type="body" sz="quarter" idx="15" hasCustomPrompt="1"/>
          </p:nvPr>
        </p:nvSpPr>
        <p:spPr>
          <a:xfrm>
            <a:off x="495300" y="1646763"/>
            <a:ext cx="4236720" cy="300143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Finding 1</a:t>
            </a:r>
          </a:p>
          <a:p>
            <a:pPr lvl="1"/>
            <a:r>
              <a:rPr lang="en-US" dirty="0" smtClean="0"/>
              <a:t>Sub-finding 1</a:t>
            </a:r>
          </a:p>
          <a:p>
            <a:pPr lvl="1"/>
            <a:r>
              <a:rPr lang="en-US" dirty="0" smtClean="0"/>
              <a:t>Sub-finding 2</a:t>
            </a:r>
          </a:p>
          <a:p>
            <a:pPr lvl="0"/>
            <a:r>
              <a:rPr lang="en-US" dirty="0" smtClean="0"/>
              <a:t>Finding 2</a:t>
            </a:r>
          </a:p>
          <a:p>
            <a:pPr lvl="1"/>
            <a:r>
              <a:rPr lang="en-US" dirty="0" smtClean="0"/>
              <a:t>Sub-finding 1</a:t>
            </a:r>
          </a:p>
          <a:p>
            <a:pPr lvl="1"/>
            <a:r>
              <a:rPr lang="en-US" dirty="0" smtClean="0"/>
              <a:t>Sub-finding 2</a:t>
            </a:r>
          </a:p>
          <a:p>
            <a:pPr lvl="0"/>
            <a:r>
              <a:rPr lang="en-US" dirty="0" smtClean="0"/>
              <a:t>Finding 3</a:t>
            </a:r>
          </a:p>
          <a:p>
            <a:pPr lvl="0"/>
            <a:r>
              <a:rPr lang="en-US" dirty="0" smtClean="0"/>
              <a:t>Finding 4</a:t>
            </a:r>
          </a:p>
        </p:txBody>
      </p:sp>
      <p:sp>
        <p:nvSpPr>
          <p:cNvPr id="20" name="Rounded Rectangle 19"/>
          <p:cNvSpPr/>
          <p:nvPr userDrawn="1"/>
        </p:nvSpPr>
        <p:spPr bwMode="auto">
          <a:xfrm>
            <a:off x="59023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rPr>
              <a:t>Findings</a:t>
            </a:r>
            <a:endParaRPr lang="en-US" sz="1600" b="1" dirty="0" smtClean="0">
              <a:solidFill>
                <a:schemeClr val="bg1"/>
              </a:solidFill>
              <a:latin typeface="+mn-lt"/>
              <a:ea typeface="+mn-ea"/>
              <a:cs typeface="+mn-cs"/>
            </a:endParaRPr>
          </a:p>
        </p:txBody>
      </p:sp>
      <p:sp>
        <p:nvSpPr>
          <p:cNvPr id="21" name="Rounded Rectangle 20"/>
          <p:cNvSpPr/>
          <p:nvPr userDrawn="1"/>
        </p:nvSpPr>
        <p:spPr bwMode="auto">
          <a:xfrm>
            <a:off x="590232" y="47879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rPr>
              <a:t>Recommendations</a:t>
            </a:r>
            <a:endParaRPr lang="en-US" sz="1600" b="1" dirty="0" smtClean="0">
              <a:solidFill>
                <a:schemeClr val="bg1"/>
              </a:solidFill>
              <a:latin typeface="+mn-lt"/>
              <a:ea typeface="+mn-ea"/>
              <a:cs typeface="+mn-cs"/>
            </a:endParaRPr>
          </a:p>
        </p:txBody>
      </p:sp>
      <p:sp>
        <p:nvSpPr>
          <p:cNvPr id="22" name="TextBox 21"/>
          <p:cNvSpPr txBox="1"/>
          <p:nvPr userDrawn="1"/>
        </p:nvSpPr>
        <p:spPr>
          <a:xfrm>
            <a:off x="489458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23" name="Text Placeholder 14"/>
          <p:cNvSpPr>
            <a:spLocks noGrp="1"/>
          </p:cNvSpPr>
          <p:nvPr>
            <p:ph type="body" sz="quarter" idx="18" hasCustomPrompt="1"/>
          </p:nvPr>
        </p:nvSpPr>
        <p:spPr>
          <a:xfrm>
            <a:off x="4894580" y="1646763"/>
            <a:ext cx="4236720" cy="300143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smtClean="0"/>
              <a:t>Insight 1</a:t>
            </a:r>
          </a:p>
          <a:p>
            <a:pPr lvl="1"/>
            <a:r>
              <a:rPr lang="en-US" dirty="0" smtClean="0"/>
              <a:t>Sub-insight</a:t>
            </a:r>
          </a:p>
          <a:p>
            <a:pPr lvl="1"/>
            <a:r>
              <a:rPr lang="en-US" dirty="0" smtClean="0"/>
              <a:t>Sub-insight</a:t>
            </a:r>
          </a:p>
          <a:p>
            <a:pPr lvl="0"/>
            <a:r>
              <a:rPr lang="en-US" dirty="0" smtClean="0"/>
              <a:t>Insight 2</a:t>
            </a:r>
          </a:p>
          <a:p>
            <a:pPr lvl="0"/>
            <a:r>
              <a:rPr lang="en-US" dirty="0" smtClean="0"/>
              <a:t>Insight 3</a:t>
            </a:r>
          </a:p>
          <a:p>
            <a:pPr lvl="0"/>
            <a:r>
              <a:rPr lang="en-US" dirty="0" smtClean="0"/>
              <a:t>Insight 4</a:t>
            </a:r>
          </a:p>
        </p:txBody>
      </p:sp>
      <p:sp>
        <p:nvSpPr>
          <p:cNvPr id="24" name="Rounded Rectangle 23"/>
          <p:cNvSpPr/>
          <p:nvPr userDrawn="1"/>
        </p:nvSpPr>
        <p:spPr bwMode="auto">
          <a:xfrm>
            <a:off x="498951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Insights</a:t>
            </a:r>
          </a:p>
        </p:txBody>
      </p:sp>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6700"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extLst>
              <p:ext uri="{D42A27DB-BD31-4B8C-83A1-F6EECF244321}">
                <p14:modId xmlns:p14="http://schemas.microsoft.com/office/powerpoint/2010/main" val="1190187848"/>
              </p:ext>
            </p:extLst>
          </p:nvPr>
        </p:nvGraphicFramePr>
        <p:xfrm>
          <a:off x="443967" y="1431572"/>
          <a:ext cx="4297680" cy="29118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Background</a:t>
                      </a:r>
                      <a:endParaRPr lang="en-US" sz="1400" dirty="0"/>
                    </a:p>
                  </a:txBody>
                  <a:tcPr anchor="ctr"/>
                </a:tc>
              </a:tr>
              <a:tr h="25460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25975410"/>
              </p:ext>
            </p:extLst>
          </p:nvPr>
        </p:nvGraphicFramePr>
        <p:xfrm>
          <a:off x="443967" y="4466872"/>
          <a:ext cx="4297680" cy="18577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Objectives</a:t>
                      </a:r>
                      <a:endParaRPr lang="en-US" sz="1400" dirty="0"/>
                    </a:p>
                  </a:txBody>
                  <a:tcPr anchor="ctr"/>
                </a:tc>
              </a:tr>
              <a:tr h="14919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What are the relevant facts that serve as the background for this project?</a:t>
            </a:r>
          </a:p>
          <a:p>
            <a:pPr lvl="1"/>
            <a:r>
              <a:rPr lang="en-US" dirty="0" smtClean="0"/>
              <a:t>Second level</a:t>
            </a:r>
          </a:p>
        </p:txBody>
      </p:sp>
      <p:sp>
        <p:nvSpPr>
          <p:cNvPr id="24" name="Text Placeholder 13"/>
          <p:cNvSpPr>
            <a:spLocks noGrp="1"/>
          </p:cNvSpPr>
          <p:nvPr>
            <p:ph type="body" sz="quarter" idx="13" hasCustomPrompt="1"/>
          </p:nvPr>
        </p:nvSpPr>
        <p:spPr>
          <a:xfrm>
            <a:off x="444500" y="4851400"/>
            <a:ext cx="4297680" cy="1473200"/>
          </a:xfrm>
        </p:spPr>
        <p:txBody>
          <a:bodyPr>
            <a:noAutofit/>
          </a:bodyPr>
          <a:lstStyle>
            <a:lvl1pPr>
              <a:spcBef>
                <a:spcPts val="600"/>
              </a:spcBef>
              <a:defRPr sz="1400"/>
            </a:lvl1pPr>
            <a:lvl2pPr>
              <a:spcBef>
                <a:spcPts val="300"/>
              </a:spcBef>
              <a:defRPr sz="1200"/>
            </a:lvl2pPr>
          </a:lstStyle>
          <a:p>
            <a:pPr lvl="0"/>
            <a:r>
              <a:rPr lang="en-US" dirty="0" smtClean="0"/>
              <a:t>Describe the key project objectives</a:t>
            </a:r>
          </a:p>
          <a:p>
            <a:pPr lvl="1"/>
            <a:r>
              <a:rPr lang="en-US" dirty="0" smtClean="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2624382110"/>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Approach</a:t>
                      </a:r>
                      <a:endParaRPr lang="en-US" sz="1400" dirty="0"/>
                    </a:p>
                  </a:txBody>
                  <a:tcPr anchor="ctr"/>
                </a:tc>
              </a:tr>
              <a:tr h="45272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approach used by Mu Sigma in this project.  You can insert text or paste graphics in this box</a:t>
            </a:r>
          </a:p>
          <a:p>
            <a:pPr lvl="1"/>
            <a:r>
              <a:rPr lang="en-US" dirty="0" smtClean="0"/>
              <a:t>Second level</a:t>
            </a:r>
          </a:p>
        </p:txBody>
      </p:sp>
      <p:sp>
        <p:nvSpPr>
          <p:cNvPr id="2" name="Right Arrow 1"/>
          <p:cNvSpPr/>
          <p:nvPr userDrawn="1"/>
        </p:nvSpPr>
        <p:spPr bwMode="auto">
          <a:xfrm>
            <a:off x="4829492" y="2895600"/>
            <a:ext cx="274320"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7722"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1682896122"/>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Analysis</a:t>
                      </a:r>
                      <a:r>
                        <a:rPr lang="en-US" sz="1400" baseline="0" dirty="0" smtClean="0"/>
                        <a:t> Illustrations</a:t>
                      </a:r>
                      <a:endParaRPr lang="en-US" sz="1400" dirty="0"/>
                    </a:p>
                  </a:txBody>
                  <a:tcPr anchor="ctr"/>
                </a:tc>
              </a:tr>
              <a:tr h="45272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Paste charts/graphics that illustrate key analysis outputs and support the key findings</a:t>
            </a:r>
          </a:p>
          <a:p>
            <a:pPr lvl="1"/>
            <a:r>
              <a:rPr lang="en-US" dirty="0" smtClean="0"/>
              <a:t>Second level</a:t>
            </a:r>
          </a:p>
        </p:txBody>
      </p:sp>
      <p:sp>
        <p:nvSpPr>
          <p:cNvPr id="2" name="Right Arrow 1"/>
          <p:cNvSpPr/>
          <p:nvPr userDrawn="1"/>
        </p:nvSpPr>
        <p:spPr bwMode="auto">
          <a:xfrm>
            <a:off x="4829492" y="19812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2388452680"/>
              </p:ext>
            </p:extLst>
          </p:nvPr>
        </p:nvGraphicFramePr>
        <p:xfrm>
          <a:off x="443967" y="1431572"/>
          <a:ext cx="4297680" cy="23784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Key Findings</a:t>
                      </a:r>
                      <a:endParaRPr lang="en-US" sz="1400" dirty="0"/>
                    </a:p>
                  </a:txBody>
                  <a:tcPr anchor="ctr"/>
                </a:tc>
              </a:tr>
              <a:tr h="20126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1848217573"/>
              </p:ext>
            </p:extLst>
          </p:nvPr>
        </p:nvGraphicFramePr>
        <p:xfrm>
          <a:off x="443967" y="3933472"/>
          <a:ext cx="4297680" cy="23911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Business Impact</a:t>
                      </a:r>
                      <a:endParaRPr lang="en-US" sz="1400" dirty="0"/>
                    </a:p>
                  </a:txBody>
                  <a:tcPr anchor="ctr"/>
                </a:tc>
              </a:tr>
              <a:tr h="20253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6" name="Text Placeholder 13"/>
          <p:cNvSpPr>
            <a:spLocks noGrp="1"/>
          </p:cNvSpPr>
          <p:nvPr>
            <p:ph type="body" sz="quarter" idx="11" hasCustomPrompt="1"/>
          </p:nvPr>
        </p:nvSpPr>
        <p:spPr>
          <a:xfrm>
            <a:off x="444500" y="1816100"/>
            <a:ext cx="4297680"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findings/insights obtained from the analysis</a:t>
            </a:r>
          </a:p>
          <a:p>
            <a:pPr lvl="1"/>
            <a:r>
              <a:rPr lang="en-US" dirty="0" smtClean="0"/>
              <a:t>Second level</a:t>
            </a:r>
          </a:p>
        </p:txBody>
      </p:sp>
      <p:sp>
        <p:nvSpPr>
          <p:cNvPr id="17" name="Text Placeholder 13"/>
          <p:cNvSpPr>
            <a:spLocks noGrp="1"/>
          </p:cNvSpPr>
          <p:nvPr>
            <p:ph type="body" sz="quarter" idx="13" hasCustomPrompt="1"/>
          </p:nvPr>
        </p:nvSpPr>
        <p:spPr>
          <a:xfrm>
            <a:off x="444500" y="4318000"/>
            <a:ext cx="4297680" cy="2006600"/>
          </a:xfrm>
        </p:spPr>
        <p:txBody>
          <a:bodyPr>
            <a:noAutofit/>
          </a:bodyPr>
          <a:lstStyle>
            <a:lvl1pPr>
              <a:spcBef>
                <a:spcPts val="600"/>
              </a:spcBef>
              <a:defRPr sz="1400" baseline="0"/>
            </a:lvl1pPr>
            <a:lvl2pPr>
              <a:spcBef>
                <a:spcPts val="300"/>
              </a:spcBef>
              <a:defRPr sz="1200"/>
            </a:lvl2pPr>
          </a:lstStyle>
          <a:p>
            <a:pPr lvl="0"/>
            <a:r>
              <a:rPr lang="en-US" dirty="0" smtClean="0"/>
              <a:t>What was the real/projected impact of the project on the business?</a:t>
            </a:r>
          </a:p>
          <a:p>
            <a:pPr lvl="1"/>
            <a:r>
              <a:rPr lang="en-US" dirty="0" smtClean="0"/>
              <a:t>Second level</a:t>
            </a:r>
          </a:p>
        </p:txBody>
      </p:sp>
      <p:sp>
        <p:nvSpPr>
          <p:cNvPr id="18" name="Right Arrow 17"/>
          <p:cNvSpPr/>
          <p:nvPr userDrawn="1"/>
        </p:nvSpPr>
        <p:spPr bwMode="auto">
          <a:xfrm rot="10800000">
            <a:off x="4829492" y="44196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55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149600" y="3490815"/>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5" name="Rounded Rectangle 24"/>
          <p:cNvSpPr/>
          <p:nvPr userDrawn="1"/>
        </p:nvSpPr>
        <p:spPr bwMode="auto">
          <a:xfrm>
            <a:off x="3149600" y="2440109"/>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6" name="Pentagon 25"/>
          <p:cNvSpPr/>
          <p:nvPr userDrawn="1"/>
        </p:nvSpPr>
        <p:spPr bwMode="auto">
          <a:xfrm rot="5400000">
            <a:off x="1268730" y="749324"/>
            <a:ext cx="100584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7" name="Chevron 26"/>
          <p:cNvSpPr/>
          <p:nvPr userDrawn="1"/>
        </p:nvSpPr>
        <p:spPr bwMode="auto">
          <a:xfrm rot="5400000">
            <a:off x="1268730" y="1800876"/>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8" name="Text Placeholder 8"/>
          <p:cNvSpPr>
            <a:spLocks noGrp="1"/>
          </p:cNvSpPr>
          <p:nvPr>
            <p:ph type="body" sz="quarter" idx="10" hasCustomPrompt="1"/>
          </p:nvPr>
        </p:nvSpPr>
        <p:spPr>
          <a:xfrm>
            <a:off x="622300" y="1557020"/>
            <a:ext cx="2286000" cy="640080"/>
          </a:xfrm>
        </p:spPr>
        <p:txBody>
          <a:bodyPr anchor="ctr"/>
          <a:lstStyle>
            <a:lvl1pPr marL="0" indent="0" algn="ctr">
              <a:buNone/>
              <a:defRPr sz="1400" b="1">
                <a:solidFill>
                  <a:schemeClr val="bg1"/>
                </a:solidFill>
              </a:defRPr>
            </a:lvl1pPr>
          </a:lstStyle>
          <a:p>
            <a:pPr lvl="0"/>
            <a:r>
              <a:rPr lang="en-US" dirty="0" smtClean="0"/>
              <a:t>Add step 1</a:t>
            </a:r>
          </a:p>
        </p:txBody>
      </p:sp>
      <p:sp>
        <p:nvSpPr>
          <p:cNvPr id="29" name="Text Placeholder 8"/>
          <p:cNvSpPr>
            <a:spLocks noGrp="1"/>
          </p:cNvSpPr>
          <p:nvPr>
            <p:ph type="body" sz="quarter" idx="11" hasCustomPrompt="1"/>
          </p:nvPr>
        </p:nvSpPr>
        <p:spPr>
          <a:xfrm>
            <a:off x="622300" y="2608582"/>
            <a:ext cx="2286000" cy="640080"/>
          </a:xfrm>
        </p:spPr>
        <p:txBody>
          <a:bodyPr anchor="ctr"/>
          <a:lstStyle>
            <a:lvl1pPr marL="0" indent="0" algn="ctr">
              <a:buNone/>
              <a:defRPr sz="1400" b="1" baseline="0">
                <a:solidFill>
                  <a:schemeClr val="bg1"/>
                </a:solidFill>
              </a:defRPr>
            </a:lvl1pPr>
          </a:lstStyle>
          <a:p>
            <a:pPr lvl="0"/>
            <a:r>
              <a:rPr lang="en-US" dirty="0" smtClean="0"/>
              <a:t>Add step 2</a:t>
            </a:r>
          </a:p>
        </p:txBody>
      </p:sp>
      <p:sp>
        <p:nvSpPr>
          <p:cNvPr id="30" name="Rounded Rectangle 29"/>
          <p:cNvSpPr/>
          <p:nvPr userDrawn="1"/>
        </p:nvSpPr>
        <p:spPr bwMode="auto">
          <a:xfrm>
            <a:off x="3149600" y="1389403"/>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225800" y="1371600"/>
            <a:ext cx="5852160" cy="91440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32" name="Text Placeholder 14"/>
          <p:cNvSpPr>
            <a:spLocks noGrp="1"/>
          </p:cNvSpPr>
          <p:nvPr>
            <p:ph type="body" sz="quarter" idx="15" hasCustomPrompt="1"/>
          </p:nvPr>
        </p:nvSpPr>
        <p:spPr>
          <a:xfrm>
            <a:off x="3225800" y="24257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33" name="Text Placeholder 14"/>
          <p:cNvSpPr>
            <a:spLocks noGrp="1"/>
          </p:cNvSpPr>
          <p:nvPr>
            <p:ph type="body" sz="quarter" idx="16" hasCustomPrompt="1"/>
          </p:nvPr>
        </p:nvSpPr>
        <p:spPr>
          <a:xfrm>
            <a:off x="3225800" y="34798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34" name="Chevron 33"/>
          <p:cNvSpPr/>
          <p:nvPr userDrawn="1"/>
        </p:nvSpPr>
        <p:spPr bwMode="auto">
          <a:xfrm rot="5400000">
            <a:off x="1268730" y="2852428"/>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622300" y="3660144"/>
            <a:ext cx="2286000" cy="640080"/>
          </a:xfrm>
        </p:spPr>
        <p:txBody>
          <a:bodyPr anchor="ctr"/>
          <a:lstStyle>
            <a:lvl1pPr marL="0" indent="0" algn="ctr">
              <a:buNone/>
              <a:defRPr sz="1400" b="1">
                <a:solidFill>
                  <a:schemeClr val="bg1"/>
                </a:solidFill>
              </a:defRPr>
            </a:lvl1pPr>
          </a:lstStyle>
          <a:p>
            <a:pPr lvl="0"/>
            <a:r>
              <a:rPr lang="en-US" dirty="0" smtClean="0"/>
              <a:t>Add step 3</a:t>
            </a:r>
          </a:p>
        </p:txBody>
      </p:sp>
      <p:sp>
        <p:nvSpPr>
          <p:cNvPr id="38" name="Chevron 37"/>
          <p:cNvSpPr/>
          <p:nvPr userDrawn="1"/>
        </p:nvSpPr>
        <p:spPr bwMode="auto">
          <a:xfrm rot="5400000">
            <a:off x="1268730" y="3903980"/>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622300" y="4711707"/>
            <a:ext cx="2286000" cy="640080"/>
          </a:xfrm>
        </p:spPr>
        <p:txBody>
          <a:bodyPr anchor="ctr"/>
          <a:lstStyle>
            <a:lvl1pPr marL="0" indent="0" algn="ctr">
              <a:buNone/>
              <a:defRPr sz="1400" b="1">
                <a:solidFill>
                  <a:schemeClr val="bg1"/>
                </a:solidFill>
              </a:defRPr>
            </a:lvl1pPr>
          </a:lstStyle>
          <a:p>
            <a:pPr lvl="0"/>
            <a:r>
              <a:rPr lang="en-US" dirty="0" smtClean="0"/>
              <a:t>Add step 4</a:t>
            </a:r>
          </a:p>
        </p:txBody>
      </p:sp>
      <p:sp>
        <p:nvSpPr>
          <p:cNvPr id="42" name="Rounded Rectangle 41"/>
          <p:cNvSpPr/>
          <p:nvPr userDrawn="1"/>
        </p:nvSpPr>
        <p:spPr bwMode="auto">
          <a:xfrm>
            <a:off x="3149600" y="4541521"/>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225800" y="45339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4" name="Rounded Rectangle 3"/>
          <p:cNvSpPr/>
          <p:nvPr userDrawn="1"/>
        </p:nvSpPr>
        <p:spPr bwMode="auto">
          <a:xfrm>
            <a:off x="3149600" y="4251937"/>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 name="Rounded Rectangle 4"/>
          <p:cNvSpPr/>
          <p:nvPr userDrawn="1"/>
        </p:nvSpPr>
        <p:spPr bwMode="auto">
          <a:xfrm>
            <a:off x="3149600" y="2811768"/>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Pentagon 5"/>
          <p:cNvSpPr/>
          <p:nvPr userDrawn="1"/>
        </p:nvSpPr>
        <p:spPr bwMode="auto">
          <a:xfrm rot="5400000">
            <a:off x="1131570" y="868681"/>
            <a:ext cx="128016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hevron 6"/>
          <p:cNvSpPr/>
          <p:nvPr userDrawn="1"/>
        </p:nvSpPr>
        <p:spPr bwMode="auto">
          <a:xfrm rot="5400000">
            <a:off x="1131570" y="2308849"/>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645917"/>
            <a:ext cx="2286000" cy="640080"/>
          </a:xfrm>
        </p:spPr>
        <p:txBody>
          <a:bodyPr anchor="ctr">
            <a:noAutofit/>
          </a:bodyPr>
          <a:lstStyle>
            <a:lvl1pPr marL="0" indent="0" algn="ctr">
              <a:buNone/>
              <a:defRPr sz="1400" b="1">
                <a:solidFill>
                  <a:schemeClr val="bg1"/>
                </a:solidFill>
              </a:defRPr>
            </a:lvl1pPr>
          </a:lstStyle>
          <a:p>
            <a:pPr lvl="0"/>
            <a:r>
              <a:rPr lang="en-US" dirty="0" smtClean="0"/>
              <a:t>Add step 1</a:t>
            </a:r>
          </a:p>
        </p:txBody>
      </p:sp>
      <p:sp>
        <p:nvSpPr>
          <p:cNvPr id="11" name="Text Placeholder 8"/>
          <p:cNvSpPr>
            <a:spLocks noGrp="1"/>
          </p:cNvSpPr>
          <p:nvPr>
            <p:ph type="body" sz="quarter" idx="11" hasCustomPrompt="1"/>
          </p:nvPr>
        </p:nvSpPr>
        <p:spPr>
          <a:xfrm>
            <a:off x="622300" y="3086085"/>
            <a:ext cx="2286000" cy="640080"/>
          </a:xfrm>
        </p:spPr>
        <p:txBody>
          <a:bodyPr anchor="ctr">
            <a:noAutofit/>
          </a:bodyPr>
          <a:lstStyle>
            <a:lvl1pPr marL="0" indent="0" algn="ctr">
              <a:buNone/>
              <a:defRPr sz="1400" b="1">
                <a:solidFill>
                  <a:schemeClr val="bg1"/>
                </a:solidFill>
              </a:defRPr>
            </a:lvl1pPr>
          </a:lstStyle>
          <a:p>
            <a:pPr lvl="0"/>
            <a:r>
              <a:rPr lang="en-US" dirty="0" smtClean="0"/>
              <a:t>Add step 2</a:t>
            </a:r>
          </a:p>
        </p:txBody>
      </p:sp>
      <p:sp>
        <p:nvSpPr>
          <p:cNvPr id="14" name="Rounded Rectangle 13"/>
          <p:cNvSpPr/>
          <p:nvPr userDrawn="1"/>
        </p:nvSpPr>
        <p:spPr bwMode="auto">
          <a:xfrm>
            <a:off x="3149600" y="1371600"/>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noAutofit/>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97000"/>
            <a:ext cx="5852160" cy="118872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6" name="Text Placeholder 14"/>
          <p:cNvSpPr>
            <a:spLocks noGrp="1"/>
          </p:cNvSpPr>
          <p:nvPr>
            <p:ph type="body" sz="quarter" idx="15" hasCustomPrompt="1"/>
          </p:nvPr>
        </p:nvSpPr>
        <p:spPr>
          <a:xfrm>
            <a:off x="3225800" y="2837168"/>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7" name="Text Placeholder 14"/>
          <p:cNvSpPr>
            <a:spLocks noGrp="1"/>
          </p:cNvSpPr>
          <p:nvPr>
            <p:ph type="body" sz="quarter" idx="16" hasCustomPrompt="1"/>
          </p:nvPr>
        </p:nvSpPr>
        <p:spPr>
          <a:xfrm>
            <a:off x="3225800" y="4277337"/>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53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131570" y="3749017"/>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622300" y="4526254"/>
            <a:ext cx="2286000" cy="640080"/>
          </a:xfrm>
        </p:spPr>
        <p:txBody>
          <a:bodyPr anchor="ctr">
            <a:noAutofit/>
          </a:bodyPr>
          <a:lstStyle>
            <a:lvl1pPr marL="0" indent="0" algn="ctr">
              <a:buNone/>
              <a:defRPr sz="1400" b="1">
                <a:solidFill>
                  <a:schemeClr val="bg1"/>
                </a:solidFill>
              </a:defRPr>
            </a:lvl1pPr>
          </a:lstStyle>
          <a:p>
            <a:pPr lvl="0"/>
            <a:r>
              <a:rPr lang="en-US" dirty="0" smtClean="0"/>
              <a:t>Add step 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a:off x="457200" y="13716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 name="Chevron 3"/>
          <p:cNvSpPr/>
          <p:nvPr userDrawn="1"/>
        </p:nvSpPr>
        <p:spPr bwMode="auto">
          <a:xfrm>
            <a:off x="2696633"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 name="Chevron 4"/>
          <p:cNvSpPr/>
          <p:nvPr userDrawn="1"/>
        </p:nvSpPr>
        <p:spPr bwMode="auto">
          <a:xfrm>
            <a:off x="4936066"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hevron 5"/>
          <p:cNvSpPr/>
          <p:nvPr userDrawn="1"/>
        </p:nvSpPr>
        <p:spPr bwMode="auto">
          <a:xfrm>
            <a:off x="7175500"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Rounded Rectangle 6"/>
          <p:cNvSpPr/>
          <p:nvPr userDrawn="1"/>
        </p:nvSpPr>
        <p:spPr bwMode="auto">
          <a:xfrm>
            <a:off x="4318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1" name="Rounded Rectangle 10"/>
          <p:cNvSpPr/>
          <p:nvPr userDrawn="1"/>
        </p:nvSpPr>
        <p:spPr bwMode="auto">
          <a:xfrm>
            <a:off x="2683933"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3" name="Rounded Rectangle 12"/>
          <p:cNvSpPr/>
          <p:nvPr userDrawn="1"/>
        </p:nvSpPr>
        <p:spPr bwMode="auto">
          <a:xfrm>
            <a:off x="4936066"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15" name="Rounded Rectangle 14"/>
          <p:cNvSpPr/>
          <p:nvPr userDrawn="1"/>
        </p:nvSpPr>
        <p:spPr bwMode="auto">
          <a:xfrm>
            <a:off x="71882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7" name="Text Placeholder 8"/>
          <p:cNvSpPr>
            <a:spLocks noGrp="1"/>
          </p:cNvSpPr>
          <p:nvPr>
            <p:ph type="body" sz="quarter" idx="14" hasCustomPrompt="1"/>
          </p:nvPr>
        </p:nvSpPr>
        <p:spPr>
          <a:xfrm>
            <a:off x="2927879" y="1409700"/>
            <a:ext cx="1737360" cy="800100"/>
          </a:xfrm>
        </p:spPr>
        <p:txBody>
          <a:bodyPr anchor="ctr"/>
          <a:lstStyle>
            <a:lvl1pPr marL="0" indent="0" algn="ctr">
              <a:buNone/>
              <a:defRPr sz="1400" b="1">
                <a:solidFill>
                  <a:schemeClr val="bg1"/>
                </a:solidFill>
              </a:defRPr>
            </a:lvl1pPr>
          </a:lstStyle>
          <a:p>
            <a:pPr lvl="0"/>
            <a:r>
              <a:rPr lang="en-US" dirty="0" smtClean="0"/>
              <a:t>Add step 2</a:t>
            </a:r>
          </a:p>
        </p:txBody>
      </p:sp>
      <p:sp>
        <p:nvSpPr>
          <p:cNvPr id="18" name="Text Placeholder 8"/>
          <p:cNvSpPr>
            <a:spLocks noGrp="1"/>
          </p:cNvSpPr>
          <p:nvPr>
            <p:ph type="body" sz="quarter" idx="15" hasCustomPrompt="1"/>
          </p:nvPr>
        </p:nvSpPr>
        <p:spPr>
          <a:xfrm>
            <a:off x="684212" y="1409700"/>
            <a:ext cx="1737360" cy="800100"/>
          </a:xfrm>
        </p:spPr>
        <p:txBody>
          <a:bodyPr anchor="ctr"/>
          <a:lstStyle>
            <a:lvl1pPr marL="0" indent="0" algn="ctr">
              <a:buNone/>
              <a:defRPr sz="1400" b="1">
                <a:solidFill>
                  <a:schemeClr val="bg1"/>
                </a:solidFill>
              </a:defRPr>
            </a:lvl1pPr>
          </a:lstStyle>
          <a:p>
            <a:pPr lvl="0"/>
            <a:r>
              <a:rPr lang="en-US" dirty="0" smtClean="0"/>
              <a:t>Add step 1</a:t>
            </a:r>
          </a:p>
        </p:txBody>
      </p:sp>
      <p:sp>
        <p:nvSpPr>
          <p:cNvPr id="19" name="Text Placeholder 8"/>
          <p:cNvSpPr>
            <a:spLocks noGrp="1"/>
          </p:cNvSpPr>
          <p:nvPr>
            <p:ph type="body" sz="quarter" idx="16" hasCustomPrompt="1"/>
          </p:nvPr>
        </p:nvSpPr>
        <p:spPr>
          <a:xfrm>
            <a:off x="7415212" y="1409700"/>
            <a:ext cx="1737360" cy="800100"/>
          </a:xfrm>
        </p:spPr>
        <p:txBody>
          <a:bodyPr anchor="ctr"/>
          <a:lstStyle>
            <a:lvl1pPr marL="0" indent="0" algn="ctr">
              <a:buNone/>
              <a:defRPr sz="1400" b="1">
                <a:solidFill>
                  <a:schemeClr val="bg1"/>
                </a:solidFill>
              </a:defRPr>
            </a:lvl1pPr>
          </a:lstStyle>
          <a:p>
            <a:pPr lvl="0"/>
            <a:r>
              <a:rPr lang="en-US" dirty="0" smtClean="0"/>
              <a:t>Add step 4</a:t>
            </a:r>
          </a:p>
        </p:txBody>
      </p:sp>
      <p:sp>
        <p:nvSpPr>
          <p:cNvPr id="20" name="Text Placeholder 8"/>
          <p:cNvSpPr>
            <a:spLocks noGrp="1"/>
          </p:cNvSpPr>
          <p:nvPr>
            <p:ph type="body" sz="quarter" idx="17" hasCustomPrompt="1"/>
          </p:nvPr>
        </p:nvSpPr>
        <p:spPr>
          <a:xfrm>
            <a:off x="5171546" y="1409700"/>
            <a:ext cx="1737360" cy="800100"/>
          </a:xfrm>
        </p:spPr>
        <p:txBody>
          <a:bodyPr anchor="ctr"/>
          <a:lstStyle>
            <a:lvl1pPr marL="0" indent="0" algn="ctr">
              <a:buNone/>
              <a:defRPr sz="1400" b="1">
                <a:solidFill>
                  <a:schemeClr val="bg1"/>
                </a:solidFill>
              </a:defRPr>
            </a:lvl1pPr>
          </a:lstStyle>
          <a:p>
            <a:pPr lvl="0"/>
            <a:r>
              <a:rPr lang="en-US" dirty="0" smtClean="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581"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tx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graphicFrame>
        <p:nvGraphicFramePr>
          <p:cNvPr id="113254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2605"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graphicFrame>
        <p:nvGraphicFramePr>
          <p:cNvPr id="113357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363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26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8" name="Chart Placeholder 7"/>
          <p:cNvSpPr>
            <a:spLocks noGrp="1"/>
          </p:cNvSpPr>
          <p:nvPr>
            <p:ph type="chart" sz="quarter" idx="10"/>
          </p:nvPr>
        </p:nvSpPr>
        <p:spPr>
          <a:xfrm>
            <a:off x="1827213" y="1295400"/>
            <a:ext cx="6248400" cy="3962400"/>
          </a:xfrm>
        </p:spPr>
        <p:txBody>
          <a:bodyPr/>
          <a:lstStyle/>
          <a:p>
            <a:r>
              <a:rPr lang="en-US" smtClean="0"/>
              <a:t>Click icon to add chart</a:t>
            </a:r>
            <a:endParaRPr lang="en-US" dirty="0"/>
          </a:p>
        </p:txBody>
      </p:sp>
      <p:graphicFrame>
        <p:nvGraphicFramePr>
          <p:cNvPr id="113459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4653"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smtClean="0"/>
              <a:t>Click to edit Master subtitle style</a:t>
            </a:r>
            <a:endParaRPr lang="en-US"/>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smtClean="0"/>
              <a:t>Click to edit Master title style</a:t>
            </a:r>
            <a:endParaRPr lang="en-US"/>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29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userDrawn="1"/>
        </p:nvSpPr>
        <p:spPr>
          <a:xfrm>
            <a:off x="182880" y="6492240"/>
            <a:ext cx="1828800" cy="276999"/>
          </a:xfrm>
          <a:prstGeom prst="rect">
            <a:avLst/>
          </a:prstGeom>
          <a:noFill/>
        </p:spPr>
        <p:txBody>
          <a:bodyPr wrap="square" rtlCol="0">
            <a:spAutoFit/>
          </a:bodyPr>
          <a:lstStyle/>
          <a:p>
            <a:pPr algn="l"/>
            <a:r>
              <a:rPr lang="en-US" sz="1200" i="1" dirty="0" smtClean="0">
                <a:solidFill>
                  <a:schemeClr val="tx1">
                    <a:lumMod val="50000"/>
                    <a:lumOff val="50000"/>
                  </a:schemeClr>
                </a:solidFill>
              </a:rPr>
              <a:t>Mu Sigma Confidential</a:t>
            </a:r>
            <a:endParaRPr lang="en-US" sz="1200" i="1" dirty="0">
              <a:solidFill>
                <a:schemeClr val="tx1">
                  <a:lumMod val="50000"/>
                  <a:lumOff val="5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31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34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1"/>
          <p:cNvSpPr>
            <a:spLocks noGrp="1"/>
          </p:cNvSpPr>
          <p:nvPr>
            <p:ph type="title" hasCustomPrompt="1"/>
          </p:nvPr>
        </p:nvSpPr>
        <p:spPr>
          <a:xfrm>
            <a:off x="457200" y="381000"/>
            <a:ext cx="8985250" cy="838200"/>
          </a:xfrm>
        </p:spPr>
        <p:txBody>
          <a:bodyPr/>
          <a:lstStyle/>
          <a:p>
            <a:r>
              <a:rPr lang="en-US" dirty="0" smtClean="0"/>
              <a:t>What is the Key Takeaway from the Slide?</a:t>
            </a:r>
            <a:endParaRPr lang="en-US" dirty="0"/>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36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38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48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Facts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Performance</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company in terms of their business presence etc.</a:t>
            </a:r>
          </a:p>
          <a:p>
            <a:pPr lvl="1"/>
            <a:r>
              <a:rPr lang="en-US" dirty="0" smtClean="0"/>
              <a:t>Second level</a:t>
            </a:r>
          </a:p>
        </p:txBody>
      </p:sp>
      <p:sp>
        <p:nvSpPr>
          <p:cNvPr id="24" name="Text Placeholder 13"/>
          <p:cNvSpPr>
            <a:spLocks noGrp="1"/>
          </p:cNvSpPr>
          <p:nvPr>
            <p:ph type="body" sz="quarter" idx="13" hasCustomPrompt="1"/>
          </p:nvPr>
        </p:nvSpPr>
        <p:spPr>
          <a:xfrm>
            <a:off x="444500" y="4318000"/>
            <a:ext cx="4297680" cy="1816100"/>
          </a:xfrm>
        </p:spPr>
        <p:txBody>
          <a:bodyPr>
            <a:noAutofit/>
          </a:bodyPr>
          <a:lstStyle>
            <a:lvl1pPr>
              <a:spcBef>
                <a:spcPts val="600"/>
              </a:spcBef>
              <a:defRPr sz="1400"/>
            </a:lvl1pPr>
            <a:lvl2pPr>
              <a:spcBef>
                <a:spcPts val="300"/>
              </a:spcBef>
              <a:defRPr sz="1200"/>
            </a:lvl2pPr>
          </a:lstStyle>
          <a:p>
            <a:pPr lvl="0"/>
            <a:r>
              <a:rPr lang="en-US" dirty="0" smtClean="0"/>
              <a:t>How has the company been performing?</a:t>
            </a:r>
          </a:p>
          <a:p>
            <a:pPr lvl="1"/>
            <a:r>
              <a:rPr lang="en-US" dirty="0" smtClean="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Market Situation</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Key Imperatives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the state of the market that the company is in</a:t>
            </a:r>
          </a:p>
          <a:p>
            <a:pPr lvl="1"/>
            <a:r>
              <a:rPr lang="en-US" dirty="0" smtClean="0"/>
              <a:t>Second level</a:t>
            </a:r>
          </a:p>
        </p:txBody>
      </p:sp>
      <p:sp>
        <p:nvSpPr>
          <p:cNvPr id="15" name="Text Placeholder 13"/>
          <p:cNvSpPr>
            <a:spLocks noGrp="1"/>
          </p:cNvSpPr>
          <p:nvPr>
            <p:ph type="body" sz="quarter" idx="15" hasCustomPrompt="1"/>
          </p:nvPr>
        </p:nvSpPr>
        <p:spPr>
          <a:xfrm>
            <a:off x="5181600" y="4318000"/>
            <a:ext cx="4297680" cy="1816100"/>
          </a:xfrm>
        </p:spPr>
        <p:txBody>
          <a:bodyPr>
            <a:noAutofit/>
          </a:bodyPr>
          <a:lstStyle>
            <a:lvl1pPr>
              <a:spcBef>
                <a:spcPts val="600"/>
              </a:spcBef>
              <a:defRPr sz="1400" baseline="0"/>
            </a:lvl1pPr>
            <a:lvl2pPr>
              <a:spcBef>
                <a:spcPts val="300"/>
              </a:spcBef>
              <a:defRPr sz="1200"/>
            </a:lvl2pPr>
          </a:lstStyle>
          <a:p>
            <a:pPr lvl="0"/>
            <a:r>
              <a:rPr lang="en-US" dirty="0" smtClean="0"/>
              <a:t>According to the company, what are the key focus areas or strategies for the near and distant future?</a:t>
            </a:r>
          </a:p>
          <a:p>
            <a:pPr lvl="1"/>
            <a:r>
              <a:rPr lang="en-US" dirty="0" smtClean="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MPDNA – What is the Key Takeaway from the Slide?</a:t>
            </a:r>
            <a:endParaRPr lang="en-US" dirty="0"/>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5560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1554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Situation – Current</a:t>
                      </a:r>
                      <a:r>
                        <a:rPr lang="en-US" sz="1400" baseline="0" dirty="0" smtClean="0"/>
                        <a:t>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7" name="Text Placeholder 6"/>
          <p:cNvSpPr>
            <a:spLocks noGrp="1"/>
          </p:cNvSpPr>
          <p:nvPr>
            <p:ph type="body" sz="quarter" idx="10" hasCustomPrompt="1"/>
          </p:nvPr>
        </p:nvSpPr>
        <p:spPr>
          <a:xfrm>
            <a:off x="444500" y="2540000"/>
            <a:ext cx="2781300" cy="29337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What are the undisputed facts about the client and project?</a:t>
            </a:r>
          </a:p>
          <a:p>
            <a:pPr lvl="1"/>
            <a:r>
              <a:rPr lang="en-US" dirty="0" smtClean="0"/>
              <a:t>Second level</a:t>
            </a:r>
          </a:p>
        </p:txBody>
      </p:sp>
      <p:graphicFrame>
        <p:nvGraphicFramePr>
          <p:cNvPr id="8" name="Table 7"/>
          <p:cNvGraphicFramePr>
            <a:graphicFrameLocks noGrp="1"/>
          </p:cNvGraphicFramePr>
          <p:nvPr userDrawn="1"/>
        </p:nvGraphicFramePr>
        <p:xfrm>
          <a:off x="6666971" y="21554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Desired Future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9" name="Text Placeholder 6"/>
          <p:cNvSpPr>
            <a:spLocks noGrp="1"/>
          </p:cNvSpPr>
          <p:nvPr>
            <p:ph type="body" sz="quarter" idx="11" hasCustomPrompt="1"/>
          </p:nvPr>
        </p:nvSpPr>
        <p:spPr>
          <a:xfrm>
            <a:off x="6667500" y="2540000"/>
            <a:ext cx="2781300" cy="2933700"/>
          </a:xfrm>
        </p:spPr>
        <p:txBody>
          <a:bodyPr>
            <a:noAutofit/>
          </a:bodyPr>
          <a:lstStyle>
            <a:lvl1pPr>
              <a:spcBef>
                <a:spcPts val="600"/>
              </a:spcBef>
              <a:defRPr sz="1400"/>
            </a:lvl1pPr>
            <a:lvl2pPr>
              <a:lnSpc>
                <a:spcPct val="100000"/>
              </a:lnSpc>
              <a:spcBef>
                <a:spcPts val="300"/>
              </a:spcBef>
              <a:defRPr sz="1200"/>
            </a:lvl2pPr>
          </a:lstStyle>
          <a:p>
            <a:pPr lvl="0"/>
            <a:r>
              <a:rPr lang="en-US" dirty="0" smtClean="0"/>
              <a:t>Where would the client like to be?</a:t>
            </a:r>
          </a:p>
          <a:p>
            <a:pPr lvl="1"/>
            <a:r>
              <a:rPr lang="en-US" dirty="0" smtClean="0"/>
              <a:t>Second level</a:t>
            </a:r>
          </a:p>
        </p:txBody>
      </p:sp>
      <p:sp>
        <p:nvSpPr>
          <p:cNvPr id="10" name="Right Arrow 9"/>
          <p:cNvSpPr/>
          <p:nvPr userDrawn="1"/>
        </p:nvSpPr>
        <p:spPr bwMode="auto">
          <a:xfrm>
            <a:off x="3291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Right Arrow 11"/>
          <p:cNvSpPr/>
          <p:nvPr userDrawn="1"/>
        </p:nvSpPr>
        <p:spPr bwMode="auto">
          <a:xfrm>
            <a:off x="6339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832328"/>
        </p:xfrm>
        <a:graphic>
          <a:graphicData uri="http://schemas.openxmlformats.org/drawingml/2006/table">
            <a:tbl>
              <a:tblPr firstRow="1" bandRow="1">
                <a:tableStyleId>{5C22544A-7EE6-4342-B048-85BDC9FD1C3A}</a:tableStyleId>
              </a:tblPr>
              <a:tblGrid>
                <a:gridCol w="3149599"/>
              </a:tblGrid>
              <a:tr h="341962">
                <a:tc>
                  <a:txBody>
                    <a:bodyPr/>
                    <a:lstStyle/>
                    <a:p>
                      <a:pPr algn="ctr"/>
                      <a:r>
                        <a:rPr lang="en-US" sz="1400" dirty="0" smtClean="0"/>
                        <a:t>Complications – The Gap / Trigger</a:t>
                      </a:r>
                      <a:endParaRPr lang="en-US" sz="1400" dirty="0"/>
                    </a:p>
                  </a:txBody>
                  <a:tcPr anchor="ctr"/>
                </a:tc>
              </a:tr>
              <a:tr h="1490366">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6"/>
          <p:cNvSpPr>
            <a:spLocks noGrp="1"/>
          </p:cNvSpPr>
          <p:nvPr>
            <p:ph type="body" sz="quarter" idx="12" hasCustomPrompt="1"/>
          </p:nvPr>
        </p:nvSpPr>
        <p:spPr>
          <a:xfrm>
            <a:off x="3390900" y="1676400"/>
            <a:ext cx="3124200" cy="14478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Explain the cause of the gap between the current state and desired future state</a:t>
            </a:r>
          </a:p>
          <a:p>
            <a:pPr lvl="1"/>
            <a:r>
              <a:rPr lang="en-US" dirty="0" smtClean="0"/>
              <a:t>Second level</a:t>
            </a:r>
          </a:p>
        </p:txBody>
      </p:sp>
      <p:sp>
        <p:nvSpPr>
          <p:cNvPr id="15" name="Right Arrow 14"/>
          <p:cNvSpPr/>
          <p:nvPr userDrawn="1"/>
        </p:nvSpPr>
        <p:spPr bwMode="auto">
          <a:xfrm rot="5400000">
            <a:off x="4815840" y="2730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6" name="Right Arrow 15"/>
          <p:cNvSpPr/>
          <p:nvPr userDrawn="1"/>
        </p:nvSpPr>
        <p:spPr bwMode="auto">
          <a:xfrm rot="5400000">
            <a:off x="4815840" y="3746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530372"/>
          <a:ext cx="3149599" cy="1832328"/>
        </p:xfrm>
        <a:graphic>
          <a:graphicData uri="http://schemas.openxmlformats.org/drawingml/2006/table">
            <a:tbl>
              <a:tblPr firstRow="1" bandRow="1">
                <a:tableStyleId>{5C22544A-7EE6-4342-B048-85BDC9FD1C3A}</a:tableStyleId>
              </a:tblPr>
              <a:tblGrid>
                <a:gridCol w="3149599"/>
              </a:tblGrid>
              <a:tr h="341962">
                <a:tc>
                  <a:txBody>
                    <a:bodyPr/>
                    <a:lstStyle/>
                    <a:p>
                      <a:pPr algn="ctr"/>
                      <a:r>
                        <a:rPr lang="en-US" sz="1400" dirty="0" smtClean="0"/>
                        <a:t>Questions – which</a:t>
                      </a:r>
                      <a:r>
                        <a:rPr lang="en-US" sz="1400" baseline="0" dirty="0" smtClean="0"/>
                        <a:t> need answers</a:t>
                      </a:r>
                      <a:endParaRPr lang="en-US" sz="1400" dirty="0"/>
                    </a:p>
                  </a:txBody>
                  <a:tcPr anchor="ctr"/>
                </a:tc>
              </a:tr>
              <a:tr h="1490366">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9" name="Text Placeholder 6"/>
          <p:cNvSpPr>
            <a:spLocks noGrp="1"/>
          </p:cNvSpPr>
          <p:nvPr>
            <p:ph type="body" sz="quarter" idx="13" hasCustomPrompt="1"/>
          </p:nvPr>
        </p:nvSpPr>
        <p:spPr>
          <a:xfrm>
            <a:off x="3390900" y="4902200"/>
            <a:ext cx="3124200" cy="1447800"/>
          </a:xfrm>
        </p:spPr>
        <p:txBody>
          <a:bodyPr>
            <a:noAutofit/>
          </a:bodyPr>
          <a:lstStyle>
            <a:lvl1pPr>
              <a:spcBef>
                <a:spcPts val="600"/>
              </a:spcBef>
              <a:defRPr sz="1400"/>
            </a:lvl1pPr>
            <a:lvl2pPr>
              <a:lnSpc>
                <a:spcPct val="100000"/>
              </a:lnSpc>
              <a:spcBef>
                <a:spcPts val="300"/>
              </a:spcBef>
              <a:defRPr sz="1200"/>
            </a:lvl2pPr>
          </a:lstStyle>
          <a:p>
            <a:pPr lvl="0"/>
            <a:r>
              <a:rPr lang="en-US" dirty="0" smtClean="0"/>
              <a:t>What is the one key question that we should answer to get from current to desired future state?</a:t>
            </a:r>
          </a:p>
          <a:p>
            <a:pPr lvl="1"/>
            <a:r>
              <a:rPr lang="en-US" dirty="0" smtClean="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509" r:id="rId4" imgW="971686" imgH="895238" progId="PBrush">
                  <p:embed/>
                </p:oleObj>
              </mc:Choice>
              <mc:Fallback>
                <p:oleObj r:id="rId4" imgW="971686" imgH="895238" progId="PBrush">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dirty="0"/>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smtClean="0">
                <a:solidFill>
                  <a:schemeClr val="tx1">
                    <a:lumMod val="50000"/>
                    <a:lumOff val="50000"/>
                  </a:schemeClr>
                </a:solidFill>
              </a:rPr>
              <a:t>Mu Sigma Confidential</a:t>
            </a:r>
            <a:endParaRPr lang="en-US" sz="1200" i="1"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3" r:id="rId18"/>
    <p:sldLayoutId id="2147483774" r:id="rId19"/>
    <p:sldLayoutId id="2147483775" r:id="rId20"/>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1.png"/><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gif"/><Relationship Id="rId5" Type="http://schemas.openxmlformats.org/officeDocument/2006/relationships/image" Target="../media/image11.png"/><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gif"/><Relationship Id="rId5" Type="http://schemas.openxmlformats.org/officeDocument/2006/relationships/image" Target="../media/image11.png"/><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gif"/><Relationship Id="rId5" Type="http://schemas.openxmlformats.org/officeDocument/2006/relationships/image" Target="../media/image11.png"/><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14.png"/><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14.png"/><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gif"/><Relationship Id="rId5" Type="http://schemas.openxmlformats.org/officeDocument/2006/relationships/image" Target="../media/image11.png"/><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gif"/><Relationship Id="rId5" Type="http://schemas.openxmlformats.org/officeDocument/2006/relationships/image" Target="../media/image11.png"/><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pp.vk.me/c620530/v620530770/bda6/TtqHkGWSpfc.jpg" TargetMode="External"/><Relationship Id="rId3" Type="http://schemas.openxmlformats.org/officeDocument/2006/relationships/oleObject" Target="../embeddings/oleObject22.bin"/><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hyperlink" Target="https://pp.vk.me/c620530/v620530770/bd9f/8g1uuy_MbBI.jpg" TargetMode="External"/><Relationship Id="rId5" Type="http://schemas.openxmlformats.org/officeDocument/2006/relationships/image" Target="../media/image6.jpeg"/><Relationship Id="rId4" Type="http://schemas.openxmlformats.org/officeDocument/2006/relationships/image" Target="../media/image5.wmf"/><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0.jpeg"/><Relationship Id="rId5" Type="http://schemas.openxmlformats.org/officeDocument/2006/relationships/image" Target="../media/image9.gif"/><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9.gi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MSU SQL</a:t>
            </a:r>
            <a:endParaRPr lang="en-US" dirty="0"/>
          </a:p>
        </p:txBody>
      </p:sp>
      <p:sp>
        <p:nvSpPr>
          <p:cNvPr id="3" name="Text Placeholder 2"/>
          <p:cNvSpPr>
            <a:spLocks noGrp="1"/>
          </p:cNvSpPr>
          <p:nvPr>
            <p:ph type="body" sz="quarter" idx="11"/>
          </p:nvPr>
        </p:nvSpPr>
        <p:spPr/>
        <p:txBody>
          <a:bodyPr/>
          <a:lstStyle/>
          <a:p>
            <a:r>
              <a:rPr lang="en-US" dirty="0" smtClean="0"/>
              <a:t>May 2016</a:t>
            </a:r>
            <a:endParaRPr lang="en-US" dirty="0"/>
          </a:p>
        </p:txBody>
      </p:sp>
      <p:sp>
        <p:nvSpPr>
          <p:cNvPr id="4" name="Text Placeholder 3"/>
          <p:cNvSpPr>
            <a:spLocks noGrp="1"/>
          </p:cNvSpPr>
          <p:nvPr>
            <p:ph type="body" sz="quarter" idx="12"/>
          </p:nvPr>
        </p:nvSpPr>
        <p:spPr/>
        <p:txBody>
          <a:bodyPr/>
          <a:lstStyle/>
          <a:p>
            <a:r>
              <a:rPr lang="en-US" dirty="0" smtClean="0"/>
              <a:t>Building good programming habits</a:t>
            </a:r>
            <a:endParaRPr lang="en-US" dirty="0"/>
          </a:p>
        </p:txBody>
      </p:sp>
    </p:spTree>
    <p:extLst>
      <p:ext uri="{BB962C8B-B14F-4D97-AF65-F5344CB8AC3E}">
        <p14:creationId xmlns:p14="http://schemas.microsoft.com/office/powerpoint/2010/main" val="3189073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NULLs and NOT IN(contd.)</a:t>
            </a:r>
          </a:p>
        </p:txBody>
      </p:sp>
      <p:sp>
        <p:nvSpPr>
          <p:cNvPr id="3" name="Content Placeholder 2"/>
          <p:cNvSpPr>
            <a:spLocks noGrp="1"/>
          </p:cNvSpPr>
          <p:nvPr>
            <p:ph idx="1"/>
          </p:nvPr>
        </p:nvSpPr>
        <p:spPr>
          <a:xfrm>
            <a:off x="646113" y="2311400"/>
            <a:ext cx="8891587" cy="3784600"/>
          </a:xfrm>
        </p:spPr>
        <p:txBody>
          <a:bodyPr numCol="4"/>
          <a:lstStyle/>
          <a:p>
            <a:pPr marL="0" indent="0">
              <a:buNone/>
            </a:pPr>
            <a:r>
              <a:rPr lang="en-US" dirty="0" smtClean="0">
                <a:latin typeface="Calibri" panose="020F0502020204030204" pitchFamily="34" charset="0"/>
              </a:rPr>
              <a:t>/* </a:t>
            </a:r>
            <a:r>
              <a:rPr lang="en-US" dirty="0">
                <a:latin typeface="Calibri" panose="020F0502020204030204" pitchFamily="34" charset="0"/>
              </a:rPr>
              <a:t>EXISTS */ </a:t>
            </a:r>
          </a:p>
          <a:p>
            <a:pPr marL="0" indent="0">
              <a:buNone/>
            </a:pPr>
            <a:r>
              <a:rPr lang="en-US" dirty="0" smtClean="0">
                <a:latin typeface="Calibri" panose="020F0502020204030204" pitchFamily="34" charset="0"/>
              </a:rPr>
              <a:t>SELECT </a:t>
            </a:r>
            <a:r>
              <a:rPr lang="en-US" dirty="0" err="1">
                <a:latin typeface="Calibri" panose="020F0502020204030204" pitchFamily="34" charset="0"/>
              </a:rPr>
              <a:t>C.color</a:t>
            </a:r>
            <a:r>
              <a:rPr lang="en-US" dirty="0">
                <a:latin typeface="Calibri" panose="020F0502020204030204" pitchFamily="34" charset="0"/>
              </a:rPr>
              <a:t> </a:t>
            </a:r>
            <a:r>
              <a:rPr lang="en-US" dirty="0" smtClean="0">
                <a:latin typeface="Calibri" panose="020F0502020204030204" pitchFamily="34" charset="0"/>
              </a:rPr>
              <a:t>           FROM </a:t>
            </a:r>
            <a:r>
              <a:rPr lang="en-US" dirty="0">
                <a:latin typeface="Calibri" panose="020F0502020204030204" pitchFamily="34" charset="0"/>
              </a:rPr>
              <a:t>Colors AS C </a:t>
            </a:r>
            <a:r>
              <a:rPr lang="en-US" dirty="0" smtClean="0">
                <a:latin typeface="Calibri" panose="020F0502020204030204" pitchFamily="34" charset="0"/>
              </a:rPr>
              <a:t>   WHERE </a:t>
            </a:r>
            <a:r>
              <a:rPr lang="en-US" dirty="0">
                <a:latin typeface="Calibri" panose="020F0502020204030204" pitchFamily="34" charset="0"/>
              </a:rPr>
              <a:t>NOT </a:t>
            </a:r>
            <a:r>
              <a:rPr lang="en-US" dirty="0" smtClean="0">
                <a:latin typeface="Calibri" panose="020F0502020204030204" pitchFamily="34" charset="0"/>
              </a:rPr>
              <a:t>EXISTS            (                                   SELECT </a:t>
            </a:r>
            <a:r>
              <a:rPr lang="en-US" dirty="0">
                <a:latin typeface="Calibri" panose="020F0502020204030204" pitchFamily="34" charset="0"/>
              </a:rPr>
              <a:t>* </a:t>
            </a:r>
            <a:r>
              <a:rPr lang="en-US" dirty="0" smtClean="0">
                <a:latin typeface="Calibri" panose="020F0502020204030204" pitchFamily="34" charset="0"/>
              </a:rPr>
              <a:t>                     FROM </a:t>
            </a:r>
            <a:r>
              <a:rPr lang="en-US" dirty="0">
                <a:latin typeface="Calibri" panose="020F0502020204030204" pitchFamily="34" charset="0"/>
              </a:rPr>
              <a:t>Products AS P </a:t>
            </a:r>
            <a:r>
              <a:rPr lang="en-US" dirty="0" smtClean="0">
                <a:latin typeface="Calibri" panose="020F0502020204030204" pitchFamily="34" charset="0"/>
              </a:rPr>
              <a:t>WHERE </a:t>
            </a:r>
            <a:r>
              <a:rPr lang="en-US" dirty="0" err="1">
                <a:latin typeface="Calibri" panose="020F0502020204030204" pitchFamily="34" charset="0"/>
              </a:rPr>
              <a:t>C.color</a:t>
            </a:r>
            <a:r>
              <a:rPr lang="en-US" dirty="0">
                <a:latin typeface="Calibri" panose="020F0502020204030204" pitchFamily="34" charset="0"/>
              </a:rPr>
              <a:t> = </a:t>
            </a:r>
            <a:r>
              <a:rPr lang="en-US" dirty="0" err="1" smtClean="0">
                <a:latin typeface="Calibri" panose="020F0502020204030204" pitchFamily="34" charset="0"/>
              </a:rPr>
              <a:t>P.color</a:t>
            </a:r>
            <a:r>
              <a:rPr lang="en-US" dirty="0" smtClean="0">
                <a:latin typeface="Calibri" panose="020F0502020204030204" pitchFamily="34" charset="0"/>
              </a:rPr>
              <a:t>    ); </a:t>
            </a:r>
          </a:p>
          <a:p>
            <a:pPr marL="0" indent="0">
              <a:buNone/>
            </a:pPr>
            <a:endParaRPr lang="en-US" dirty="0" smtClean="0">
              <a:latin typeface="Calibri" panose="020F0502020204030204" pitchFamily="34" charset="0"/>
            </a:endParaRPr>
          </a:p>
          <a:p>
            <a:pPr marL="0" indent="0">
              <a:buNone/>
            </a:pPr>
            <a:endParaRPr lang="en-US" dirty="0">
              <a:latin typeface="Calibri" panose="020F0502020204030204" pitchFamily="34" charset="0"/>
            </a:endParaRPr>
          </a:p>
          <a:p>
            <a:pPr marL="0" indent="0">
              <a:buNone/>
            </a:pPr>
            <a:r>
              <a:rPr lang="en-US" dirty="0" smtClean="0">
                <a:latin typeface="Calibri" panose="020F0502020204030204" pitchFamily="34" charset="0"/>
              </a:rPr>
              <a:t>/* </a:t>
            </a:r>
            <a:r>
              <a:rPr lang="en-US" dirty="0">
                <a:latin typeface="Calibri" panose="020F0502020204030204" pitchFamily="34" charset="0"/>
              </a:rPr>
              <a:t>IS NOT NULL in the subquery */ </a:t>
            </a:r>
          </a:p>
          <a:p>
            <a:pPr marL="0" indent="0">
              <a:buNone/>
            </a:pPr>
            <a:r>
              <a:rPr lang="en-US" dirty="0" smtClean="0">
                <a:latin typeface="Calibri" panose="020F0502020204030204" pitchFamily="34" charset="0"/>
              </a:rPr>
              <a:t>SELECT </a:t>
            </a:r>
            <a:r>
              <a:rPr lang="en-US" dirty="0" err="1" smtClean="0">
                <a:latin typeface="Calibri" panose="020F0502020204030204" pitchFamily="34" charset="0"/>
              </a:rPr>
              <a:t>C.color</a:t>
            </a:r>
            <a:r>
              <a:rPr lang="en-US" dirty="0" smtClean="0">
                <a:latin typeface="Calibri" panose="020F0502020204030204" pitchFamily="34" charset="0"/>
              </a:rPr>
              <a:t>           FROM Colors AS C    WHERE </a:t>
            </a:r>
            <a:r>
              <a:rPr lang="en-US" dirty="0" err="1">
                <a:latin typeface="Calibri" panose="020F0502020204030204" pitchFamily="34" charset="0"/>
              </a:rPr>
              <a:t>C.color</a:t>
            </a:r>
            <a:r>
              <a:rPr lang="en-US" dirty="0">
                <a:latin typeface="Calibri" panose="020F0502020204030204" pitchFamily="34" charset="0"/>
              </a:rPr>
              <a:t> NOT IN (SELECT </a:t>
            </a:r>
            <a:r>
              <a:rPr lang="en-US" dirty="0" err="1">
                <a:latin typeface="Calibri" panose="020F0502020204030204" pitchFamily="34" charset="0"/>
              </a:rPr>
              <a:t>P.color</a:t>
            </a:r>
            <a:r>
              <a:rPr lang="en-US" dirty="0">
                <a:latin typeface="Calibri" panose="020F0502020204030204" pitchFamily="34" charset="0"/>
              </a:rPr>
              <a:t> </a:t>
            </a:r>
            <a:r>
              <a:rPr lang="en-US" dirty="0" smtClean="0">
                <a:latin typeface="Calibri" panose="020F0502020204030204" pitchFamily="34" charset="0"/>
              </a:rPr>
              <a:t>         FROM </a:t>
            </a:r>
            <a:r>
              <a:rPr lang="en-US" dirty="0">
                <a:latin typeface="Calibri" panose="020F0502020204030204" pitchFamily="34" charset="0"/>
              </a:rPr>
              <a:t>Products AS P </a:t>
            </a:r>
            <a:r>
              <a:rPr lang="en-US" dirty="0" smtClean="0">
                <a:latin typeface="Calibri" panose="020F0502020204030204" pitchFamily="34" charset="0"/>
              </a:rPr>
              <a:t>WHERE </a:t>
            </a:r>
            <a:r>
              <a:rPr lang="en-US" dirty="0" err="1">
                <a:latin typeface="Calibri" panose="020F0502020204030204" pitchFamily="34" charset="0"/>
              </a:rPr>
              <a:t>P.color</a:t>
            </a:r>
            <a:r>
              <a:rPr lang="en-US" dirty="0">
                <a:latin typeface="Calibri" panose="020F0502020204030204" pitchFamily="34" charset="0"/>
              </a:rPr>
              <a:t> IS NOT NULL);</a:t>
            </a:r>
          </a:p>
          <a:p>
            <a:pPr marL="0" indent="0">
              <a:buNone/>
            </a:pPr>
            <a:endParaRPr lang="en-US" dirty="0" smtClean="0">
              <a:latin typeface="Calibri" panose="020F0502020204030204" pitchFamily="34" charset="0"/>
            </a:endParaRPr>
          </a:p>
          <a:p>
            <a:pPr marL="0" indent="0">
              <a:buNone/>
            </a:pPr>
            <a:endParaRPr lang="en-US" dirty="0" smtClean="0">
              <a:latin typeface="Calibri" panose="020F0502020204030204" pitchFamily="34" charset="0"/>
            </a:endParaRPr>
          </a:p>
          <a:p>
            <a:pPr marL="0" indent="0">
              <a:buNone/>
            </a:pPr>
            <a:r>
              <a:rPr lang="en-US" dirty="0" smtClean="0">
                <a:latin typeface="Calibri" panose="020F0502020204030204" pitchFamily="34" charset="0"/>
              </a:rPr>
              <a:t>/* </a:t>
            </a:r>
            <a:r>
              <a:rPr lang="en-US" dirty="0">
                <a:latin typeface="Calibri" panose="020F0502020204030204" pitchFamily="34" charset="0"/>
              </a:rPr>
              <a:t>LEFT OUTER JOIN */ </a:t>
            </a:r>
          </a:p>
          <a:p>
            <a:pPr marL="0" indent="0">
              <a:buNone/>
            </a:pPr>
            <a:r>
              <a:rPr lang="en-US" dirty="0">
                <a:latin typeface="Calibri" panose="020F0502020204030204" pitchFamily="34" charset="0"/>
              </a:rPr>
              <a:t>SELECT </a:t>
            </a:r>
            <a:r>
              <a:rPr lang="en-US" dirty="0" err="1">
                <a:latin typeface="Calibri" panose="020F0502020204030204" pitchFamily="34" charset="0"/>
              </a:rPr>
              <a:t>C.color</a:t>
            </a:r>
            <a:r>
              <a:rPr lang="en-US" dirty="0">
                <a:latin typeface="Calibri" panose="020F0502020204030204" pitchFamily="34" charset="0"/>
              </a:rPr>
              <a:t> </a:t>
            </a:r>
            <a:r>
              <a:rPr lang="en-US" dirty="0" smtClean="0">
                <a:latin typeface="Calibri" panose="020F0502020204030204" pitchFamily="34" charset="0"/>
              </a:rPr>
              <a:t>          FROM </a:t>
            </a:r>
            <a:r>
              <a:rPr lang="en-US" dirty="0">
                <a:latin typeface="Calibri" panose="020F0502020204030204" pitchFamily="34" charset="0"/>
              </a:rPr>
              <a:t>Colors AS C </a:t>
            </a:r>
            <a:r>
              <a:rPr lang="en-US" dirty="0" smtClean="0">
                <a:latin typeface="Calibri" panose="020F0502020204030204" pitchFamily="34" charset="0"/>
              </a:rPr>
              <a:t>        LEFT </a:t>
            </a:r>
            <a:r>
              <a:rPr lang="en-US" dirty="0">
                <a:latin typeface="Calibri" panose="020F0502020204030204" pitchFamily="34" charset="0"/>
              </a:rPr>
              <a:t>OUTER JOIN </a:t>
            </a:r>
            <a:r>
              <a:rPr lang="en-US" dirty="0" smtClean="0">
                <a:latin typeface="Calibri" panose="020F0502020204030204" pitchFamily="34" charset="0"/>
              </a:rPr>
              <a:t>  Products </a:t>
            </a:r>
            <a:r>
              <a:rPr lang="en-US" dirty="0">
                <a:latin typeface="Calibri" panose="020F0502020204030204" pitchFamily="34" charset="0"/>
              </a:rPr>
              <a:t>AS P </a:t>
            </a:r>
            <a:r>
              <a:rPr lang="en-US" dirty="0" smtClean="0">
                <a:latin typeface="Calibri" panose="020F0502020204030204" pitchFamily="34" charset="0"/>
              </a:rPr>
              <a:t>                  ON </a:t>
            </a:r>
            <a:r>
              <a:rPr lang="en-US" dirty="0" err="1">
                <a:latin typeface="Calibri" panose="020F0502020204030204" pitchFamily="34" charset="0"/>
              </a:rPr>
              <a:t>C.color</a:t>
            </a:r>
            <a:r>
              <a:rPr lang="en-US" dirty="0">
                <a:latin typeface="Calibri" panose="020F0502020204030204" pitchFamily="34" charset="0"/>
              </a:rPr>
              <a:t> = </a:t>
            </a:r>
            <a:r>
              <a:rPr lang="en-US" dirty="0" err="1">
                <a:latin typeface="Calibri" panose="020F0502020204030204" pitchFamily="34" charset="0"/>
              </a:rPr>
              <a:t>P.color</a:t>
            </a:r>
            <a:r>
              <a:rPr lang="en-US" dirty="0">
                <a:latin typeface="Calibri" panose="020F0502020204030204" pitchFamily="34" charset="0"/>
              </a:rPr>
              <a:t> </a:t>
            </a:r>
            <a:r>
              <a:rPr lang="en-US" dirty="0" smtClean="0">
                <a:latin typeface="Calibri" panose="020F0502020204030204" pitchFamily="34" charset="0"/>
              </a:rPr>
              <a:t>WHERE </a:t>
            </a:r>
            <a:r>
              <a:rPr lang="en-US" dirty="0" err="1">
                <a:latin typeface="Calibri" panose="020F0502020204030204" pitchFamily="34" charset="0"/>
              </a:rPr>
              <a:t>P.color</a:t>
            </a:r>
            <a:r>
              <a:rPr lang="en-US" dirty="0">
                <a:latin typeface="Calibri" panose="020F0502020204030204" pitchFamily="34" charset="0"/>
              </a:rPr>
              <a:t> IS NULL; </a:t>
            </a:r>
          </a:p>
          <a:p>
            <a:pPr marL="0" indent="0">
              <a:buNone/>
            </a:pPr>
            <a:endParaRPr lang="en-US" dirty="0" smtClean="0">
              <a:latin typeface="Calibri" panose="020F0502020204030204" pitchFamily="34" charset="0"/>
            </a:endParaRPr>
          </a:p>
          <a:p>
            <a:pPr marL="0" indent="0">
              <a:buNone/>
            </a:pPr>
            <a:endParaRPr lang="en-US" dirty="0">
              <a:latin typeface="Calibri" panose="020F0502020204030204" pitchFamily="34" charset="0"/>
            </a:endParaRPr>
          </a:p>
          <a:p>
            <a:pPr marL="0" indent="0">
              <a:buNone/>
            </a:pPr>
            <a:endParaRPr lang="en-US" dirty="0" smtClean="0">
              <a:latin typeface="Calibri" panose="020F0502020204030204" pitchFamily="34" charset="0"/>
            </a:endParaRPr>
          </a:p>
          <a:p>
            <a:pPr marL="0" indent="0">
              <a:buNone/>
            </a:pPr>
            <a:r>
              <a:rPr lang="en-US" dirty="0" smtClean="0">
                <a:latin typeface="Calibri" panose="020F0502020204030204" pitchFamily="34" charset="0"/>
              </a:rPr>
              <a:t>/* </a:t>
            </a:r>
            <a:r>
              <a:rPr lang="en-US" dirty="0">
                <a:latin typeface="Calibri" panose="020F0502020204030204" pitchFamily="34" charset="0"/>
              </a:rPr>
              <a:t>EXCEPT */ </a:t>
            </a:r>
          </a:p>
          <a:p>
            <a:pPr marL="0" indent="0">
              <a:buNone/>
            </a:pPr>
            <a:r>
              <a:rPr lang="en-US" dirty="0">
                <a:latin typeface="Calibri" panose="020F0502020204030204" pitchFamily="34" charset="0"/>
              </a:rPr>
              <a:t>SELECT color </a:t>
            </a:r>
            <a:r>
              <a:rPr lang="en-US" dirty="0" smtClean="0">
                <a:latin typeface="Calibri" panose="020F0502020204030204" pitchFamily="34" charset="0"/>
              </a:rPr>
              <a:t>                FROM </a:t>
            </a:r>
            <a:r>
              <a:rPr lang="en-US" dirty="0">
                <a:latin typeface="Calibri" panose="020F0502020204030204" pitchFamily="34" charset="0"/>
              </a:rPr>
              <a:t>Colors </a:t>
            </a:r>
            <a:r>
              <a:rPr lang="en-US" dirty="0" smtClean="0">
                <a:latin typeface="Calibri" panose="020F0502020204030204" pitchFamily="34" charset="0"/>
              </a:rPr>
              <a:t>           EXCEPT                       SELECT color               FROM </a:t>
            </a:r>
            <a:r>
              <a:rPr lang="en-US" dirty="0">
                <a:latin typeface="Calibri" panose="020F0502020204030204" pitchFamily="34" charset="0"/>
              </a:rPr>
              <a:t>Products; </a:t>
            </a:r>
          </a:p>
          <a:p>
            <a:pPr marL="0" indent="0">
              <a:buNone/>
            </a:pPr>
            <a:endParaRPr lang="en-US" dirty="0">
              <a:latin typeface="Calibri" panose="020F0502020204030204" pitchFamily="34" charset="0"/>
            </a:endParaRPr>
          </a:p>
        </p:txBody>
      </p:sp>
      <p:graphicFrame>
        <p:nvGraphicFramePr>
          <p:cNvPr id="4" name="Object 3"/>
          <p:cNvGraphicFramePr>
            <a:graphicFrameLocks noChangeAspect="1"/>
          </p:cNvGraphicFramePr>
          <p:nvPr>
            <p:extLst/>
          </p:nvPr>
        </p:nvGraphicFramePr>
        <p:xfrm>
          <a:off x="3122613" y="3338513"/>
          <a:ext cx="3657600" cy="180975"/>
        </p:xfrm>
        <a:graphic>
          <a:graphicData uri="http://schemas.openxmlformats.org/presentationml/2006/ole">
            <mc:AlternateContent xmlns:mc="http://schemas.openxmlformats.org/markup-compatibility/2006">
              <mc:Choice xmlns:v="urn:schemas-microsoft-com:vml" Requires="v">
                <p:oleObj spid="_x0000_s1161220" name="Wordpad Document" r:id="rId3" imgW="3657600" imgH="181440" progId="WordPad.Document.1">
                  <p:embed/>
                </p:oleObj>
              </mc:Choice>
              <mc:Fallback>
                <p:oleObj name="Wordpad Document" r:id="rId3" imgW="3657600" imgH="181440" progId="WordPad.Document.1">
                  <p:embed/>
                  <p:pic>
                    <p:nvPicPr>
                      <p:cNvPr id="0" name=""/>
                      <p:cNvPicPr/>
                      <p:nvPr/>
                    </p:nvPicPr>
                    <p:blipFill>
                      <a:blip r:embed="rId4"/>
                      <a:stretch>
                        <a:fillRect/>
                      </a:stretch>
                    </p:blipFill>
                    <p:spPr>
                      <a:xfrm>
                        <a:off x="3122613" y="3338513"/>
                        <a:ext cx="3657600" cy="180975"/>
                      </a:xfrm>
                      <a:prstGeom prst="rect">
                        <a:avLst/>
                      </a:prstGeom>
                    </p:spPr>
                  </p:pic>
                </p:oleObj>
              </mc:Fallback>
            </mc:AlternateContent>
          </a:graphicData>
        </a:graphic>
      </p:graphicFrame>
      <p:pic>
        <p:nvPicPr>
          <p:cNvPr id="1135622" name="Picture 6" descr="https://cdn3.iconfinder.com/data/icons/toolbar-signs/512/correct-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6913" y="1052512"/>
            <a:ext cx="712787" cy="71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94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existing construct instead of </a:t>
            </a:r>
            <a:r>
              <a:rPr lang="en-US" dirty="0" smtClean="0"/>
              <a:t>sub-query</a:t>
            </a:r>
            <a:endParaRPr lang="en-US" dirty="0"/>
          </a:p>
        </p:txBody>
      </p:sp>
      <p:sp>
        <p:nvSpPr>
          <p:cNvPr id="3" name="Content Placeholder 2"/>
          <p:cNvSpPr>
            <a:spLocks noGrp="1"/>
          </p:cNvSpPr>
          <p:nvPr>
            <p:ph idx="1"/>
          </p:nvPr>
        </p:nvSpPr>
        <p:spPr>
          <a:xfrm>
            <a:off x="646113" y="1358900"/>
            <a:ext cx="5678487" cy="4737100"/>
          </a:xfrm>
        </p:spPr>
        <p:txBody>
          <a:bodyPr numCol="1"/>
          <a:lstStyle/>
          <a:p>
            <a:r>
              <a:rPr lang="en-US" sz="1400" dirty="0"/>
              <a:t>Let us take a look at the two queries, which do exactly the same: select items, which cost more than 100 and were bought more than 1000 times.</a:t>
            </a:r>
          </a:p>
          <a:p>
            <a:r>
              <a:rPr lang="en-US" sz="1400" dirty="0" smtClean="0">
                <a:latin typeface="Calibri" panose="020F0502020204030204" pitchFamily="34" charset="0"/>
              </a:rPr>
              <a:t>SUB-QUERY(INEFFICIENT)</a:t>
            </a:r>
          </a:p>
          <a:p>
            <a:pPr marL="0" indent="0">
              <a:buNone/>
            </a:pPr>
            <a:r>
              <a:rPr lang="en-US" sz="1400" dirty="0" smtClean="0">
                <a:latin typeface="Calibri" panose="020F0502020204030204" pitchFamily="34" charset="0"/>
              </a:rPr>
              <a:t>SELECT </a:t>
            </a:r>
            <a:r>
              <a:rPr lang="en-US" sz="1400" dirty="0" err="1" smtClean="0">
                <a:latin typeface="Calibri" panose="020F0502020204030204" pitchFamily="34" charset="0"/>
              </a:rPr>
              <a:t>t.ProductID</a:t>
            </a:r>
            <a:r>
              <a:rPr lang="en-US" sz="1400" dirty="0" smtClean="0">
                <a:latin typeface="Calibri" panose="020F0502020204030204" pitchFamily="34" charset="0"/>
              </a:rPr>
              <a:t>, COUNT(*) AS </a:t>
            </a:r>
            <a:r>
              <a:rPr lang="en-US" sz="1400" dirty="0" err="1" smtClean="0">
                <a:latin typeface="Calibri" panose="020F0502020204030204" pitchFamily="34" charset="0"/>
              </a:rPr>
              <a:t>TransactionCount</a:t>
            </a:r>
            <a:r>
              <a:rPr lang="en-US" sz="1400" dirty="0" smtClean="0">
                <a:latin typeface="Calibri" panose="020F0502020204030204" pitchFamily="34" charset="0"/>
              </a:rPr>
              <a:t>                                                                                          FROM </a:t>
            </a:r>
            <a:r>
              <a:rPr lang="en-US" sz="1400" dirty="0" err="1" smtClean="0">
                <a:latin typeface="Calibri" panose="020F0502020204030204" pitchFamily="34" charset="0"/>
              </a:rPr>
              <a:t>Sales.SalesOrderDetail</a:t>
            </a:r>
            <a:r>
              <a:rPr lang="en-US" sz="1400" dirty="0" smtClean="0">
                <a:latin typeface="Calibri" panose="020F0502020204030204" pitchFamily="34" charset="0"/>
              </a:rPr>
              <a:t> t                                                                                     WHERE (                                                                                                                   SELECT COUNT(*) FROM </a:t>
            </a:r>
            <a:r>
              <a:rPr lang="en-US" sz="1400" dirty="0" err="1" smtClean="0">
                <a:latin typeface="Calibri" panose="020F0502020204030204" pitchFamily="34" charset="0"/>
              </a:rPr>
              <a:t>Sales.SalesOrderDetail</a:t>
            </a:r>
            <a:r>
              <a:rPr lang="en-US" sz="1400" dirty="0" smtClean="0">
                <a:latin typeface="Calibri" panose="020F0502020204030204" pitchFamily="34" charset="0"/>
              </a:rPr>
              <a:t> t1                                                                                           WHERE t1.ProductId = </a:t>
            </a:r>
            <a:r>
              <a:rPr lang="en-US" sz="1400" dirty="0" err="1" smtClean="0">
                <a:latin typeface="Calibri" panose="020F0502020204030204" pitchFamily="34" charset="0"/>
              </a:rPr>
              <a:t>t.ProductId</a:t>
            </a:r>
            <a:r>
              <a:rPr lang="en-US" sz="1400" dirty="0" smtClean="0">
                <a:latin typeface="Calibri" panose="020F0502020204030204" pitchFamily="34" charset="0"/>
              </a:rPr>
              <a:t> AND t1.UnitPrice &gt; 100                                     ) &gt; 1000                                                                                                                   GROUP BY </a:t>
            </a:r>
            <a:r>
              <a:rPr lang="en-US" sz="1400" dirty="0" err="1">
                <a:latin typeface="Calibri" panose="020F0502020204030204" pitchFamily="34" charset="0"/>
              </a:rPr>
              <a:t>t.ProductId</a:t>
            </a:r>
            <a:endParaRPr lang="en-US" sz="1400" dirty="0">
              <a:latin typeface="Calibri" panose="020F0502020204030204" pitchFamily="34" charset="0"/>
            </a:endParaRPr>
          </a:p>
          <a:p>
            <a:r>
              <a:rPr lang="en-US" sz="1400" dirty="0" smtClean="0">
                <a:latin typeface="Calibri" panose="020F0502020204030204" pitchFamily="34" charset="0"/>
              </a:rPr>
              <a:t>USE </a:t>
            </a:r>
            <a:r>
              <a:rPr lang="en-US" sz="1400" dirty="0">
                <a:latin typeface="Calibri" panose="020F0502020204030204" pitchFamily="34" charset="0"/>
              </a:rPr>
              <a:t>OF HAVING</a:t>
            </a:r>
          </a:p>
          <a:p>
            <a:pPr marL="0" indent="0">
              <a:buNone/>
            </a:pPr>
            <a:r>
              <a:rPr lang="en-US" sz="1400" dirty="0" smtClean="0">
                <a:latin typeface="Calibri" panose="020F0502020204030204" pitchFamily="34" charset="0"/>
              </a:rPr>
              <a:t>SELECT </a:t>
            </a:r>
            <a:r>
              <a:rPr lang="en-US" sz="1400" dirty="0" err="1" smtClean="0">
                <a:latin typeface="Calibri" panose="020F0502020204030204" pitchFamily="34" charset="0"/>
              </a:rPr>
              <a:t>ProductID</a:t>
            </a:r>
            <a:r>
              <a:rPr lang="en-US" sz="1400" dirty="0">
                <a:latin typeface="Calibri" panose="020F0502020204030204" pitchFamily="34" charset="0"/>
              </a:rPr>
              <a:t>, </a:t>
            </a:r>
            <a:r>
              <a:rPr lang="en-US" sz="1400" dirty="0" smtClean="0">
                <a:latin typeface="Calibri" panose="020F0502020204030204" pitchFamily="34" charset="0"/>
              </a:rPr>
              <a:t>COUNT(*) </a:t>
            </a:r>
            <a:r>
              <a:rPr lang="en-US" sz="1400" dirty="0">
                <a:latin typeface="Calibri" panose="020F0502020204030204" pitchFamily="34" charset="0"/>
              </a:rPr>
              <a:t>AS </a:t>
            </a:r>
            <a:r>
              <a:rPr lang="en-US" sz="1400" dirty="0" err="1" smtClean="0">
                <a:latin typeface="Calibri" panose="020F0502020204030204" pitchFamily="34" charset="0"/>
              </a:rPr>
              <a:t>TransactionCount</a:t>
            </a:r>
            <a:r>
              <a:rPr lang="en-US" sz="1400" dirty="0" smtClean="0">
                <a:latin typeface="Calibri" panose="020F0502020204030204" pitchFamily="34" charset="0"/>
              </a:rPr>
              <a:t>                                         FROM </a:t>
            </a:r>
            <a:r>
              <a:rPr lang="en-US" sz="1400" dirty="0" err="1" smtClean="0">
                <a:latin typeface="Calibri" panose="020F0502020204030204" pitchFamily="34" charset="0"/>
              </a:rPr>
              <a:t>Sales.SalesOrderDetail</a:t>
            </a:r>
            <a:r>
              <a:rPr lang="en-US" sz="1400" dirty="0">
                <a:latin typeface="Calibri" panose="020F0502020204030204" pitchFamily="34" charset="0"/>
              </a:rPr>
              <a:t> </a:t>
            </a:r>
            <a:r>
              <a:rPr lang="en-US" sz="1400" dirty="0" smtClean="0">
                <a:latin typeface="Calibri" panose="020F0502020204030204" pitchFamily="34" charset="0"/>
              </a:rPr>
              <a:t>WHERE </a:t>
            </a:r>
            <a:r>
              <a:rPr lang="en-US" sz="1400" dirty="0" err="1" smtClean="0">
                <a:latin typeface="Calibri" panose="020F0502020204030204" pitchFamily="34" charset="0"/>
              </a:rPr>
              <a:t>UnitPrice</a:t>
            </a:r>
            <a:r>
              <a:rPr lang="en-US" sz="1400" dirty="0" smtClean="0">
                <a:latin typeface="Calibri" panose="020F0502020204030204" pitchFamily="34" charset="0"/>
              </a:rPr>
              <a:t> </a:t>
            </a:r>
            <a:r>
              <a:rPr lang="en-US" sz="1400" dirty="0">
                <a:latin typeface="Calibri" panose="020F0502020204030204" pitchFamily="34" charset="0"/>
              </a:rPr>
              <a:t>&gt; </a:t>
            </a:r>
            <a:r>
              <a:rPr lang="en-US" sz="1400" dirty="0" smtClean="0">
                <a:latin typeface="Calibri" panose="020F0502020204030204" pitchFamily="34" charset="0"/>
              </a:rPr>
              <a:t>100                                                                       GROUP BY </a:t>
            </a:r>
            <a:r>
              <a:rPr lang="en-US" sz="1400" dirty="0" err="1" smtClean="0">
                <a:latin typeface="Calibri" panose="020F0502020204030204" pitchFamily="34" charset="0"/>
              </a:rPr>
              <a:t>ProductID</a:t>
            </a:r>
            <a:r>
              <a:rPr lang="en-US" sz="1400" dirty="0" smtClean="0">
                <a:latin typeface="Calibri" panose="020F0502020204030204" pitchFamily="34" charset="0"/>
              </a:rPr>
              <a:t>                                                                                            HAVING COUNT(*) </a:t>
            </a:r>
            <a:r>
              <a:rPr lang="en-US" sz="1400" dirty="0">
                <a:latin typeface="Calibri" panose="020F0502020204030204" pitchFamily="34" charset="0"/>
              </a:rPr>
              <a:t>&gt; </a:t>
            </a:r>
            <a:r>
              <a:rPr lang="en-US" sz="1400" dirty="0" smtClean="0">
                <a:latin typeface="Calibri" panose="020F0502020204030204" pitchFamily="34" charset="0"/>
              </a:rPr>
              <a:t>1000</a:t>
            </a:r>
            <a:endParaRPr lang="en-US" sz="1400" dirty="0">
              <a:latin typeface="Calibri" panose="020F0502020204030204" pitchFamily="34" charset="0"/>
            </a:endParaRPr>
          </a:p>
        </p:txBody>
      </p:sp>
      <p:graphicFrame>
        <p:nvGraphicFramePr>
          <p:cNvPr id="4" name="Object 3"/>
          <p:cNvGraphicFramePr>
            <a:graphicFrameLocks noChangeAspect="1"/>
          </p:cNvGraphicFramePr>
          <p:nvPr>
            <p:extLst/>
          </p:nvPr>
        </p:nvGraphicFramePr>
        <p:xfrm>
          <a:off x="3122613" y="3338513"/>
          <a:ext cx="3657600" cy="180975"/>
        </p:xfrm>
        <a:graphic>
          <a:graphicData uri="http://schemas.openxmlformats.org/presentationml/2006/ole">
            <mc:AlternateContent xmlns:mc="http://schemas.openxmlformats.org/markup-compatibility/2006">
              <mc:Choice xmlns:v="urn:schemas-microsoft-com:vml" Requires="v">
                <p:oleObj spid="_x0000_s1162244" name="Wordpad Document" r:id="rId3" imgW="3657600" imgH="181440" progId="WordPad.Document.1">
                  <p:embed/>
                </p:oleObj>
              </mc:Choice>
              <mc:Fallback>
                <p:oleObj name="Wordpad Document" r:id="rId3" imgW="3657600" imgH="181440" progId="WordPad.Document.1">
                  <p:embed/>
                  <p:pic>
                    <p:nvPicPr>
                      <p:cNvPr id="0" name=""/>
                      <p:cNvPicPr/>
                      <p:nvPr/>
                    </p:nvPicPr>
                    <p:blipFill>
                      <a:blip r:embed="rId4"/>
                      <a:stretch>
                        <a:fillRect/>
                      </a:stretch>
                    </p:blipFill>
                    <p:spPr>
                      <a:xfrm>
                        <a:off x="3122613" y="3338513"/>
                        <a:ext cx="3657600" cy="180975"/>
                      </a:xfrm>
                      <a:prstGeom prst="rect">
                        <a:avLst/>
                      </a:prstGeom>
                    </p:spPr>
                  </p:pic>
                </p:oleObj>
              </mc:Fallback>
            </mc:AlternateContent>
          </a:graphicData>
        </a:graphic>
      </p:graphicFrame>
      <p:pic>
        <p:nvPicPr>
          <p:cNvPr id="1135622" name="Picture 6" descr="https://cdn3.iconfinder.com/data/icons/toolbar-signs/512/correct-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005" y="4763293"/>
            <a:ext cx="611187" cy="6111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static.abplive.in/wp-content/plugins/like-dislike-counter-for-posts-pages-and-comments/images/dow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006" y="2908299"/>
            <a:ext cx="611187" cy="61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95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on indexed columns in predicates</a:t>
            </a:r>
          </a:p>
        </p:txBody>
      </p:sp>
      <p:sp>
        <p:nvSpPr>
          <p:cNvPr id="3" name="Content Placeholder 2"/>
          <p:cNvSpPr>
            <a:spLocks noGrp="1"/>
          </p:cNvSpPr>
          <p:nvPr>
            <p:ph idx="1"/>
          </p:nvPr>
        </p:nvSpPr>
        <p:spPr>
          <a:xfrm>
            <a:off x="646113" y="1358900"/>
            <a:ext cx="8078787" cy="4737100"/>
          </a:xfrm>
        </p:spPr>
        <p:txBody>
          <a:bodyPr numCol="1"/>
          <a:lstStyle/>
          <a:p>
            <a:r>
              <a:rPr lang="en-US" sz="1400" dirty="0"/>
              <a:t>We often tend to write code as a direct translation of given request. For example, if we are asked to retrieve all customers whose name starts with the letter L, it feels very natural to write the query like this, </a:t>
            </a:r>
            <a:r>
              <a:rPr lang="en-US" sz="1400" dirty="0" smtClean="0"/>
              <a:t>using </a:t>
            </a:r>
            <a:r>
              <a:rPr lang="en-US" sz="1400" dirty="0"/>
              <a:t>the </a:t>
            </a:r>
            <a:r>
              <a:rPr lang="en-US" sz="1400" b="1" dirty="0"/>
              <a:t>LEFT</a:t>
            </a:r>
            <a:r>
              <a:rPr lang="en-US" sz="1400" dirty="0"/>
              <a:t> function to return the first character of their name</a:t>
            </a:r>
            <a:r>
              <a:rPr lang="en-US" sz="1400" dirty="0" smtClean="0"/>
              <a:t>:</a:t>
            </a:r>
          </a:p>
          <a:p>
            <a:pPr marL="0" indent="0">
              <a:buNone/>
            </a:pPr>
            <a:r>
              <a:rPr lang="en-GB" sz="1400" dirty="0"/>
              <a:t>SELECT </a:t>
            </a:r>
            <a:r>
              <a:rPr lang="en-GB" sz="1400" dirty="0" err="1" smtClean="0"/>
              <a:t>customer_name</a:t>
            </a:r>
            <a:r>
              <a:rPr lang="en-US" sz="1400" dirty="0"/>
              <a:t> </a:t>
            </a:r>
            <a:r>
              <a:rPr lang="en-GB" sz="1400" dirty="0" smtClean="0"/>
              <a:t>FROM Customers</a:t>
            </a:r>
            <a:r>
              <a:rPr lang="en-US" sz="1400" dirty="0"/>
              <a:t> </a:t>
            </a:r>
            <a:r>
              <a:rPr lang="en-US" sz="1400" dirty="0" smtClean="0"/>
              <a:t>                                                                                </a:t>
            </a:r>
            <a:r>
              <a:rPr lang="en-GB" sz="1400" dirty="0" smtClean="0"/>
              <a:t>WHERE </a:t>
            </a:r>
            <a:r>
              <a:rPr lang="en-GB" sz="1400" dirty="0"/>
              <a:t>LEFT(</a:t>
            </a:r>
            <a:r>
              <a:rPr lang="en-GB" sz="1400" dirty="0" err="1"/>
              <a:t>customer_name</a:t>
            </a:r>
            <a:r>
              <a:rPr lang="en-GB" sz="1400" dirty="0"/>
              <a:t>, 1) = 'L</a:t>
            </a:r>
            <a:r>
              <a:rPr lang="en-GB" sz="1400" dirty="0" smtClean="0"/>
              <a:t>'</a:t>
            </a:r>
            <a:endParaRPr lang="en-US" sz="1400" dirty="0"/>
          </a:p>
          <a:p>
            <a:r>
              <a:rPr lang="en-US" sz="1400" dirty="0"/>
              <a:t>In cases such as these, the </a:t>
            </a:r>
            <a:r>
              <a:rPr lang="en-US" sz="1400" b="1" dirty="0"/>
              <a:t>WHERE</a:t>
            </a:r>
            <a:r>
              <a:rPr lang="en-US" sz="1400" dirty="0"/>
              <a:t> clause predicate is deemed "non-</a:t>
            </a:r>
            <a:r>
              <a:rPr lang="en-US" sz="1400" dirty="0" err="1"/>
              <a:t>SARGable</a:t>
            </a:r>
            <a:r>
              <a:rPr lang="en-US" sz="1400" dirty="0"/>
              <a:t>" and the best that the query optimizer can do is perform a full index or table scan.</a:t>
            </a:r>
          </a:p>
          <a:p>
            <a:r>
              <a:rPr lang="en-US" sz="1400" dirty="0"/>
              <a:t>To make sure the indexes get used, we need to avoid the use of functions on the indexed columns. In our two examples, it is a relatively simple task to rewrite the queries to use SARG-able predicates. The first requested can be expressed with this logically equivalent query</a:t>
            </a:r>
            <a:r>
              <a:rPr lang="en-US" sz="1400" dirty="0" smtClean="0"/>
              <a:t>:</a:t>
            </a:r>
          </a:p>
          <a:p>
            <a:pPr marL="0" indent="0">
              <a:buNone/>
            </a:pPr>
            <a:r>
              <a:rPr lang="en-US" sz="1400" dirty="0"/>
              <a:t>SELECT </a:t>
            </a:r>
            <a:r>
              <a:rPr lang="en-US" sz="1400" dirty="0" err="1" smtClean="0"/>
              <a:t>customer_name</a:t>
            </a:r>
            <a:r>
              <a:rPr lang="en-US" sz="1400" dirty="0"/>
              <a:t> </a:t>
            </a:r>
            <a:r>
              <a:rPr lang="en-US" sz="1400" dirty="0" smtClean="0"/>
              <a:t>FROM Customers                                                                                 WHERE </a:t>
            </a:r>
            <a:r>
              <a:rPr lang="en-US" sz="1400" dirty="0" err="1"/>
              <a:t>customer_name</a:t>
            </a:r>
            <a:r>
              <a:rPr lang="en-US" sz="1400" dirty="0"/>
              <a:t> LIKE 'L%';</a:t>
            </a:r>
          </a:p>
          <a:p>
            <a:pPr marL="0" indent="0">
              <a:buNone/>
            </a:pPr>
            <a:endParaRPr lang="en-US" sz="1400" b="1" dirty="0">
              <a:latin typeface="Calibri" panose="020F0502020204030204" pitchFamily="34" charset="0"/>
            </a:endParaRPr>
          </a:p>
        </p:txBody>
      </p:sp>
      <p:graphicFrame>
        <p:nvGraphicFramePr>
          <p:cNvPr id="4" name="Object 3"/>
          <p:cNvGraphicFramePr>
            <a:graphicFrameLocks noChangeAspect="1"/>
          </p:cNvGraphicFramePr>
          <p:nvPr>
            <p:extLst/>
          </p:nvPr>
        </p:nvGraphicFramePr>
        <p:xfrm>
          <a:off x="3122613" y="3338513"/>
          <a:ext cx="3657600" cy="180975"/>
        </p:xfrm>
        <a:graphic>
          <a:graphicData uri="http://schemas.openxmlformats.org/presentationml/2006/ole">
            <mc:AlternateContent xmlns:mc="http://schemas.openxmlformats.org/markup-compatibility/2006">
              <mc:Choice xmlns:v="urn:schemas-microsoft-com:vml" Requires="v">
                <p:oleObj spid="_x0000_s1163268" name="Wordpad Document" r:id="rId3" imgW="3657600" imgH="181440" progId="WordPad.Document.1">
                  <p:embed/>
                </p:oleObj>
              </mc:Choice>
              <mc:Fallback>
                <p:oleObj name="Wordpad Document" r:id="rId3" imgW="3657600" imgH="181440" progId="WordPad.Document.1">
                  <p:embed/>
                  <p:pic>
                    <p:nvPicPr>
                      <p:cNvPr id="0" name=""/>
                      <p:cNvPicPr/>
                      <p:nvPr/>
                    </p:nvPicPr>
                    <p:blipFill>
                      <a:blip r:embed="rId4"/>
                      <a:stretch>
                        <a:fillRect/>
                      </a:stretch>
                    </p:blipFill>
                    <p:spPr>
                      <a:xfrm>
                        <a:off x="3122613" y="3338513"/>
                        <a:ext cx="3657600" cy="180975"/>
                      </a:xfrm>
                      <a:prstGeom prst="rect">
                        <a:avLst/>
                      </a:prstGeom>
                    </p:spPr>
                  </p:pic>
                </p:oleObj>
              </mc:Fallback>
            </mc:AlternateContent>
          </a:graphicData>
        </a:graphic>
      </p:graphicFrame>
      <p:pic>
        <p:nvPicPr>
          <p:cNvPr id="1135622" name="Picture 6" descr="https://cdn3.iconfinder.com/data/icons/toolbar-signs/512/correct-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0231" y="4203700"/>
            <a:ext cx="611187" cy="6111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static.abplive.in/wp-content/plugins/like-dislike-counter-for-posts-pages-and-comments/images/dow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0231" y="2043112"/>
            <a:ext cx="611187" cy="61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11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on indexed columns in </a:t>
            </a:r>
            <a:r>
              <a:rPr lang="en-US" dirty="0" smtClean="0"/>
              <a:t>predicates(contd.)</a:t>
            </a:r>
            <a:endParaRPr lang="en-US" dirty="0"/>
          </a:p>
        </p:txBody>
      </p:sp>
      <p:sp>
        <p:nvSpPr>
          <p:cNvPr id="3" name="Content Placeholder 2"/>
          <p:cNvSpPr>
            <a:spLocks noGrp="1"/>
          </p:cNvSpPr>
          <p:nvPr>
            <p:ph idx="1"/>
          </p:nvPr>
        </p:nvSpPr>
        <p:spPr>
          <a:xfrm>
            <a:off x="646113" y="1358900"/>
            <a:ext cx="8078787" cy="4737100"/>
          </a:xfrm>
        </p:spPr>
        <p:txBody>
          <a:bodyPr numCol="1"/>
          <a:lstStyle/>
          <a:p>
            <a:r>
              <a:rPr lang="en-US" sz="1400" dirty="0"/>
              <a:t>Alternatively, if we are asked to calculate the total sales for January 2009, we might write a query like the following, which uses the </a:t>
            </a:r>
            <a:r>
              <a:rPr lang="en-US" sz="1400" b="1" dirty="0"/>
              <a:t>DATEPART</a:t>
            </a:r>
            <a:r>
              <a:rPr lang="en-US" sz="1400" dirty="0"/>
              <a:t> function to extract the relevant month and year from the </a:t>
            </a:r>
            <a:r>
              <a:rPr lang="en-US" sz="1400" b="1" dirty="0" err="1"/>
              <a:t>sale_date</a:t>
            </a:r>
            <a:r>
              <a:rPr lang="en-US" sz="1400" dirty="0"/>
              <a:t> column:</a:t>
            </a:r>
          </a:p>
          <a:p>
            <a:pPr marL="0" indent="0">
              <a:buNone/>
            </a:pPr>
            <a:r>
              <a:rPr lang="en-US" sz="1400" dirty="0"/>
              <a:t>SELECT SUM(</a:t>
            </a:r>
            <a:r>
              <a:rPr lang="en-US" sz="1400" dirty="0" err="1"/>
              <a:t>sale_amount</a:t>
            </a:r>
            <a:r>
              <a:rPr lang="en-US" sz="1400" dirty="0"/>
              <a:t>) AS </a:t>
            </a:r>
            <a:r>
              <a:rPr lang="en-US" sz="1400" dirty="0" err="1" smtClean="0"/>
              <a:t>total_sales</a:t>
            </a:r>
            <a:r>
              <a:rPr lang="en-US" sz="1400" dirty="0"/>
              <a:t> </a:t>
            </a:r>
            <a:r>
              <a:rPr lang="en-US" sz="1400" dirty="0" smtClean="0"/>
              <a:t>                                                                                            FROM Sales                                                                                                                                      WHERE </a:t>
            </a:r>
            <a:r>
              <a:rPr lang="en-US" sz="1400" dirty="0"/>
              <a:t>DATEPART(YEAR, </a:t>
            </a:r>
            <a:r>
              <a:rPr lang="en-US" sz="1400" dirty="0" err="1"/>
              <a:t>sale_date</a:t>
            </a:r>
            <a:r>
              <a:rPr lang="en-US" sz="1400" dirty="0"/>
              <a:t>) = </a:t>
            </a:r>
            <a:r>
              <a:rPr lang="en-US" sz="1400" dirty="0" smtClean="0"/>
              <a:t>2009                                                                                 AND DATEPART(MONTH, </a:t>
            </a:r>
            <a:r>
              <a:rPr lang="en-US" sz="1400" dirty="0" err="1" smtClean="0"/>
              <a:t>sale_date</a:t>
            </a:r>
            <a:r>
              <a:rPr lang="en-US" sz="1400" dirty="0" smtClean="0"/>
              <a:t>) = 1</a:t>
            </a:r>
          </a:p>
          <a:p>
            <a:r>
              <a:rPr lang="en-US" sz="1400" dirty="0"/>
              <a:t>The equivalent for </a:t>
            </a:r>
            <a:r>
              <a:rPr lang="en-US" sz="1400" dirty="0" smtClean="0"/>
              <a:t>the above query </a:t>
            </a:r>
            <a:r>
              <a:rPr lang="en-US" sz="1400" dirty="0"/>
              <a:t>is as </a:t>
            </a:r>
            <a:r>
              <a:rPr lang="en-US" sz="1400" dirty="0" smtClean="0"/>
              <a:t>follows:</a:t>
            </a:r>
          </a:p>
          <a:p>
            <a:pPr marL="0" indent="0">
              <a:buNone/>
            </a:pPr>
            <a:r>
              <a:rPr lang="en-US" sz="1400" dirty="0" smtClean="0"/>
              <a:t>SELECT </a:t>
            </a:r>
            <a:r>
              <a:rPr lang="en-US" sz="1400" dirty="0"/>
              <a:t>SUM(</a:t>
            </a:r>
            <a:r>
              <a:rPr lang="en-US" sz="1400" dirty="0" err="1"/>
              <a:t>sale_amount</a:t>
            </a:r>
            <a:r>
              <a:rPr lang="en-US" sz="1400" dirty="0"/>
              <a:t>) AS </a:t>
            </a:r>
            <a:r>
              <a:rPr lang="en-US" sz="1400" dirty="0" err="1" smtClean="0"/>
              <a:t>total_sales</a:t>
            </a:r>
            <a:r>
              <a:rPr lang="en-US" sz="1400" dirty="0"/>
              <a:t> </a:t>
            </a:r>
            <a:r>
              <a:rPr lang="en-US" sz="1400" dirty="0" smtClean="0"/>
              <a:t>                                                                                   FROM Sales                                                                                                                                    WHERE </a:t>
            </a:r>
            <a:r>
              <a:rPr lang="en-US" sz="1400" dirty="0" err="1"/>
              <a:t>sale_date</a:t>
            </a:r>
            <a:r>
              <a:rPr lang="en-US" sz="1400" dirty="0"/>
              <a:t> &gt;= </a:t>
            </a:r>
            <a:r>
              <a:rPr lang="en-US" sz="1400" dirty="0" smtClean="0"/>
              <a:t>'20090101‘ AND </a:t>
            </a:r>
            <a:r>
              <a:rPr lang="en-US" sz="1400" dirty="0" err="1"/>
              <a:t>sale_date</a:t>
            </a:r>
            <a:r>
              <a:rPr lang="en-US" sz="1400" dirty="0"/>
              <a:t> &lt;  '20090201';</a:t>
            </a:r>
          </a:p>
        </p:txBody>
      </p:sp>
      <p:graphicFrame>
        <p:nvGraphicFramePr>
          <p:cNvPr id="4" name="Object 3"/>
          <p:cNvGraphicFramePr>
            <a:graphicFrameLocks noChangeAspect="1"/>
          </p:cNvGraphicFramePr>
          <p:nvPr>
            <p:extLst/>
          </p:nvPr>
        </p:nvGraphicFramePr>
        <p:xfrm>
          <a:off x="3122613" y="3338513"/>
          <a:ext cx="3657600" cy="180975"/>
        </p:xfrm>
        <a:graphic>
          <a:graphicData uri="http://schemas.openxmlformats.org/presentationml/2006/ole">
            <mc:AlternateContent xmlns:mc="http://schemas.openxmlformats.org/markup-compatibility/2006">
              <mc:Choice xmlns:v="urn:schemas-microsoft-com:vml" Requires="v">
                <p:oleObj spid="_x0000_s1164292" name="Wordpad Document" r:id="rId3" imgW="3657600" imgH="181440" progId="WordPad.Document.1">
                  <p:embed/>
                </p:oleObj>
              </mc:Choice>
              <mc:Fallback>
                <p:oleObj name="Wordpad Document" r:id="rId3" imgW="3657600" imgH="181440" progId="WordPad.Document.1">
                  <p:embed/>
                  <p:pic>
                    <p:nvPicPr>
                      <p:cNvPr id="0" name=""/>
                      <p:cNvPicPr/>
                      <p:nvPr/>
                    </p:nvPicPr>
                    <p:blipFill>
                      <a:blip r:embed="rId4"/>
                      <a:stretch>
                        <a:fillRect/>
                      </a:stretch>
                    </p:blipFill>
                    <p:spPr>
                      <a:xfrm>
                        <a:off x="3122613" y="3338513"/>
                        <a:ext cx="3657600" cy="180975"/>
                      </a:xfrm>
                      <a:prstGeom prst="rect">
                        <a:avLst/>
                      </a:prstGeom>
                    </p:spPr>
                  </p:pic>
                </p:oleObj>
              </mc:Fallback>
            </mc:AlternateContent>
          </a:graphicData>
        </a:graphic>
      </p:graphicFrame>
      <p:pic>
        <p:nvPicPr>
          <p:cNvPr id="1135622" name="Picture 6" descr="https://cdn3.iconfinder.com/data/icons/toolbar-signs/512/correct-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13" y="3727450"/>
            <a:ext cx="611187" cy="6111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static.abplive.in/wp-content/plugins/like-dislike-counter-for-posts-pages-and-comments/images/dow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9512" y="2317749"/>
            <a:ext cx="611187" cy="61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0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values and JOINs</a:t>
            </a:r>
            <a:endParaRPr lang="en-US" dirty="0"/>
          </a:p>
        </p:txBody>
      </p:sp>
      <p:sp>
        <p:nvSpPr>
          <p:cNvPr id="3" name="Content Placeholder 2"/>
          <p:cNvSpPr>
            <a:spLocks noGrp="1"/>
          </p:cNvSpPr>
          <p:nvPr>
            <p:ph idx="1"/>
          </p:nvPr>
        </p:nvSpPr>
        <p:spPr>
          <a:xfrm>
            <a:off x="646113" y="1358900"/>
            <a:ext cx="8078787" cy="4749800"/>
          </a:xfrm>
        </p:spPr>
        <p:txBody>
          <a:bodyPr numCol="1"/>
          <a:lstStyle/>
          <a:p>
            <a:r>
              <a:rPr lang="en-US" sz="1400" dirty="0"/>
              <a:t>When there are null values in the columns of the tables being joined, the null values do not match each other. The presence of null values in a column from one of the tables being joined can be returned only by using an outer join (unless the WHERE clause excludes null values).</a:t>
            </a:r>
          </a:p>
          <a:p>
            <a:r>
              <a:rPr lang="en-US" sz="1400" dirty="0"/>
              <a:t>Here are two tables that each have NULL in the column that will participate in the join:</a:t>
            </a:r>
          </a:p>
          <a:p>
            <a:pPr marL="0" indent="0">
              <a:buNone/>
            </a:pPr>
            <a:endParaRPr lang="en-US" sz="1400" dirty="0" smtClean="0"/>
          </a:p>
          <a:p>
            <a:endParaRPr lang="en-US" sz="1400" dirty="0" smtClean="0"/>
          </a:p>
          <a:p>
            <a:endParaRPr lang="en-US" sz="1400" dirty="0"/>
          </a:p>
          <a:p>
            <a:r>
              <a:rPr lang="en-US" sz="1400" dirty="0" smtClean="0"/>
              <a:t>SELECT *                                                                                                                                     FROM </a:t>
            </a:r>
            <a:r>
              <a:rPr lang="en-US" sz="1400" dirty="0"/>
              <a:t>table1 t1 </a:t>
            </a:r>
            <a:r>
              <a:rPr lang="en-US" sz="1400" dirty="0" smtClean="0"/>
              <a:t>                                                                                                                                             LEFT </a:t>
            </a:r>
            <a:r>
              <a:rPr lang="en-US" sz="1400" dirty="0"/>
              <a:t>OUTER JOIN table2 </a:t>
            </a:r>
            <a:r>
              <a:rPr lang="en-US" sz="1400" dirty="0" smtClean="0"/>
              <a:t>t2 ON </a:t>
            </a:r>
            <a:r>
              <a:rPr lang="en-US" sz="1400" dirty="0"/>
              <a:t>t1.a = </a:t>
            </a:r>
            <a:r>
              <a:rPr lang="en-US" sz="1400" dirty="0" smtClean="0"/>
              <a:t>t2.c                                                                              ORDER </a:t>
            </a:r>
            <a:r>
              <a:rPr lang="en-US" sz="1400" dirty="0"/>
              <a:t>BY </a:t>
            </a:r>
            <a:r>
              <a:rPr lang="en-US" sz="1400" dirty="0" smtClean="0"/>
              <a:t>t1.a</a:t>
            </a:r>
          </a:p>
          <a:p>
            <a:r>
              <a:rPr lang="en-US" sz="1400" dirty="0"/>
              <a:t>The results do not make it easy to distinguish a NULL in the data from a NULL that represents a failure to join. When null values are present in data being joined, it is usually preferable to omit them from the results by using a regular join.</a:t>
            </a:r>
          </a:p>
        </p:txBody>
      </p:sp>
      <p:graphicFrame>
        <p:nvGraphicFramePr>
          <p:cNvPr id="4" name="Object 3"/>
          <p:cNvGraphicFramePr>
            <a:graphicFrameLocks noChangeAspect="1"/>
          </p:cNvGraphicFramePr>
          <p:nvPr>
            <p:extLst/>
          </p:nvPr>
        </p:nvGraphicFramePr>
        <p:xfrm>
          <a:off x="3122613" y="3338513"/>
          <a:ext cx="3657600" cy="180975"/>
        </p:xfrm>
        <a:graphic>
          <a:graphicData uri="http://schemas.openxmlformats.org/presentationml/2006/ole">
            <mc:AlternateContent xmlns:mc="http://schemas.openxmlformats.org/markup-compatibility/2006">
              <mc:Choice xmlns:v="urn:schemas-microsoft-com:vml" Requires="v">
                <p:oleObj spid="_x0000_s1165316" name="Wordpad Document" r:id="rId3" imgW="3657600" imgH="181440" progId="WordPad.Document.1">
                  <p:embed/>
                </p:oleObj>
              </mc:Choice>
              <mc:Fallback>
                <p:oleObj name="Wordpad Document" r:id="rId3" imgW="3657600" imgH="181440" progId="WordPad.Document.1">
                  <p:embed/>
                  <p:pic>
                    <p:nvPicPr>
                      <p:cNvPr id="0" name=""/>
                      <p:cNvPicPr/>
                      <p:nvPr/>
                    </p:nvPicPr>
                    <p:blipFill>
                      <a:blip r:embed="rId4"/>
                      <a:stretch>
                        <a:fillRect/>
                      </a:stretch>
                    </p:blipFill>
                    <p:spPr>
                      <a:xfrm>
                        <a:off x="3122613" y="3338513"/>
                        <a:ext cx="3657600" cy="180975"/>
                      </a:xfrm>
                      <a:prstGeom prst="rect">
                        <a:avLst/>
                      </a:prstGeom>
                    </p:spPr>
                  </p:pic>
                </p:oleObj>
              </mc:Fallback>
            </mc:AlternateContent>
          </a:graphicData>
        </a:graphic>
      </p:graphicFrame>
      <p:sp>
        <p:nvSpPr>
          <p:cNvPr id="10" name="TextBox 9"/>
          <p:cNvSpPr txBox="1"/>
          <p:nvPr/>
        </p:nvSpPr>
        <p:spPr>
          <a:xfrm>
            <a:off x="6451600" y="3519488"/>
            <a:ext cx="2273300" cy="1158779"/>
          </a:xfrm>
          <a:prstGeom prst="rect">
            <a:avLst/>
          </a:prstGeom>
          <a:noFill/>
        </p:spPr>
        <p:txBody>
          <a:bodyPr wrap="square" rtlCol="0">
            <a:spAutoFit/>
          </a:bodyPr>
          <a:lstStyle/>
          <a:p>
            <a:pPr algn="l"/>
            <a:r>
              <a:rPr lang="en-US" dirty="0"/>
              <a:t> </a:t>
            </a:r>
            <a:r>
              <a:rPr lang="en-US" dirty="0" smtClean="0"/>
              <a:t>                 </a:t>
            </a:r>
            <a:r>
              <a:rPr lang="en-US" dirty="0"/>
              <a:t> </a:t>
            </a:r>
            <a:r>
              <a:rPr lang="en-US" dirty="0" smtClean="0"/>
              <a:t>  OUTPUT                       a               b            c             d                                                                                                                            -----          ------       -----        ------ </a:t>
            </a:r>
          </a:p>
          <a:p>
            <a:pPr algn="l"/>
            <a:r>
              <a:rPr lang="en-US" dirty="0" smtClean="0"/>
              <a:t>NULL      three      NULL     </a:t>
            </a:r>
            <a:r>
              <a:rPr lang="en-US" dirty="0" err="1" smtClean="0"/>
              <a:t>NULL</a:t>
            </a:r>
            <a:r>
              <a:rPr lang="en-US" dirty="0" smtClean="0"/>
              <a:t> </a:t>
            </a:r>
          </a:p>
          <a:p>
            <a:pPr algn="l"/>
            <a:r>
              <a:rPr lang="en-US" dirty="0" smtClean="0"/>
              <a:t>1              one        NULL     </a:t>
            </a:r>
            <a:r>
              <a:rPr lang="en-US" dirty="0" err="1" smtClean="0"/>
              <a:t>NULL</a:t>
            </a:r>
            <a:r>
              <a:rPr lang="en-US" dirty="0" smtClean="0"/>
              <a:t> </a:t>
            </a:r>
          </a:p>
          <a:p>
            <a:pPr algn="l"/>
            <a:r>
              <a:rPr lang="en-US" dirty="0" smtClean="0"/>
              <a:t>4              join4        4            four </a:t>
            </a:r>
            <a:endParaRPr lang="en-US" dirty="0"/>
          </a:p>
        </p:txBody>
      </p:sp>
      <p:pic>
        <p:nvPicPr>
          <p:cNvPr id="12" name="Picture 11"/>
          <p:cNvPicPr>
            <a:picLocks noChangeAspect="1"/>
          </p:cNvPicPr>
          <p:nvPr/>
        </p:nvPicPr>
        <p:blipFill>
          <a:blip r:embed="rId5"/>
          <a:stretch>
            <a:fillRect/>
          </a:stretch>
        </p:blipFill>
        <p:spPr>
          <a:xfrm>
            <a:off x="1355115" y="2528888"/>
            <a:ext cx="2869223" cy="1130300"/>
          </a:xfrm>
          <a:prstGeom prst="rect">
            <a:avLst/>
          </a:prstGeom>
        </p:spPr>
      </p:pic>
    </p:spTree>
    <p:extLst>
      <p:ext uri="{BB962C8B-B14F-4D97-AF65-F5344CB8AC3E}">
        <p14:creationId xmlns:p14="http://schemas.microsoft.com/office/powerpoint/2010/main" val="18876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values and </a:t>
            </a:r>
            <a:r>
              <a:rPr lang="en-US" dirty="0" smtClean="0"/>
              <a:t>JOINs(contd.)</a:t>
            </a:r>
            <a:endParaRPr lang="en-US" dirty="0"/>
          </a:p>
        </p:txBody>
      </p:sp>
      <p:sp>
        <p:nvSpPr>
          <p:cNvPr id="3" name="Content Placeholder 2"/>
          <p:cNvSpPr>
            <a:spLocks noGrp="1"/>
          </p:cNvSpPr>
          <p:nvPr>
            <p:ph idx="1"/>
          </p:nvPr>
        </p:nvSpPr>
        <p:spPr>
          <a:xfrm>
            <a:off x="646113" y="1358900"/>
            <a:ext cx="8078787" cy="4737100"/>
          </a:xfrm>
        </p:spPr>
        <p:txBody>
          <a:bodyPr numCol="1"/>
          <a:lstStyle/>
          <a:p>
            <a:r>
              <a:rPr lang="en-US" sz="1400" dirty="0" smtClean="0"/>
              <a:t>Taking the two tables again to perform a </a:t>
            </a:r>
            <a:r>
              <a:rPr lang="en-US" sz="1400" dirty="0"/>
              <a:t>join that compares the values in column a against column c does not get a match on the columns that have values of NULL</a:t>
            </a:r>
            <a:r>
              <a:rPr lang="en-US" sz="1400" dirty="0" smtClean="0"/>
              <a:t>:</a:t>
            </a:r>
          </a:p>
          <a:p>
            <a:pPr marL="0" indent="0">
              <a:buNone/>
            </a:pPr>
            <a:endParaRPr lang="en-US" sz="1400" dirty="0" smtClean="0"/>
          </a:p>
          <a:p>
            <a:pPr marL="0" indent="0">
              <a:buNone/>
            </a:pPr>
            <a:endParaRPr lang="en-US" sz="1400" dirty="0"/>
          </a:p>
          <a:p>
            <a:pPr marL="0" indent="0">
              <a:buNone/>
            </a:pPr>
            <a:endParaRPr lang="en-US" sz="1400" dirty="0" smtClean="0"/>
          </a:p>
          <a:p>
            <a:r>
              <a:rPr lang="en-US" sz="1400" dirty="0"/>
              <a:t>SELECT </a:t>
            </a:r>
            <a:r>
              <a:rPr lang="en-US" sz="1400" dirty="0" smtClean="0"/>
              <a:t>*                                                                                                                                          FROM table1 t1 JOIN table2 t2                                                                                                              ON t1.a = t2.c                                                                                                                                 ORDER </a:t>
            </a:r>
            <a:r>
              <a:rPr lang="en-US" sz="1400" dirty="0"/>
              <a:t>BY </a:t>
            </a:r>
            <a:r>
              <a:rPr lang="en-US" sz="1400" dirty="0" smtClean="0"/>
              <a:t>t1.a</a:t>
            </a:r>
          </a:p>
          <a:p>
            <a:r>
              <a:rPr lang="en-US" sz="1400" b="1" dirty="0" smtClean="0"/>
              <a:t>OUTPUT:</a:t>
            </a:r>
          </a:p>
          <a:p>
            <a:pPr marL="0" indent="0">
              <a:buNone/>
            </a:pPr>
            <a:r>
              <a:rPr lang="en-US" sz="1400" dirty="0" smtClean="0"/>
              <a:t>a           </a:t>
            </a:r>
            <a:r>
              <a:rPr lang="en-US" sz="1400" dirty="0"/>
              <a:t>b     </a:t>
            </a:r>
            <a:r>
              <a:rPr lang="en-US" sz="1400" dirty="0" smtClean="0"/>
              <a:t>    </a:t>
            </a:r>
            <a:r>
              <a:rPr lang="en-US" sz="1400" dirty="0"/>
              <a:t>c           d      </a:t>
            </a:r>
            <a:r>
              <a:rPr lang="en-US" sz="1400" dirty="0" smtClean="0"/>
              <a:t>                                                                                                                          ----      </a:t>
            </a:r>
            <a:r>
              <a:rPr lang="en-US" sz="1400" dirty="0"/>
              <a:t>------ </a:t>
            </a:r>
            <a:r>
              <a:rPr lang="en-US" sz="1400" dirty="0" smtClean="0"/>
              <a:t>   -------      ------ </a:t>
            </a:r>
            <a:endParaRPr lang="en-US" sz="1400" dirty="0"/>
          </a:p>
          <a:p>
            <a:pPr marL="0" indent="0">
              <a:buNone/>
            </a:pPr>
            <a:r>
              <a:rPr lang="en-US" sz="1400" dirty="0"/>
              <a:t>4         </a:t>
            </a:r>
            <a:r>
              <a:rPr lang="en-US" sz="1400" dirty="0" smtClean="0"/>
              <a:t>join4       4         four   </a:t>
            </a:r>
            <a:endParaRPr lang="en-US" sz="1400" dirty="0"/>
          </a:p>
          <a:p>
            <a:pPr marL="0" indent="0">
              <a:buNone/>
            </a:pPr>
            <a:r>
              <a:rPr lang="en-US" sz="1400" dirty="0" smtClean="0"/>
              <a:t>(</a:t>
            </a:r>
            <a:r>
              <a:rPr lang="en-US" sz="1400" dirty="0"/>
              <a:t>1 row(s) affected)</a:t>
            </a:r>
          </a:p>
          <a:p>
            <a:pPr marL="0" indent="0">
              <a:buNone/>
            </a:pPr>
            <a:endParaRPr lang="en-US" sz="1400" dirty="0"/>
          </a:p>
        </p:txBody>
      </p:sp>
      <p:graphicFrame>
        <p:nvGraphicFramePr>
          <p:cNvPr id="4" name="Object 3"/>
          <p:cNvGraphicFramePr>
            <a:graphicFrameLocks noChangeAspect="1"/>
          </p:cNvGraphicFramePr>
          <p:nvPr>
            <p:extLst/>
          </p:nvPr>
        </p:nvGraphicFramePr>
        <p:xfrm>
          <a:off x="3122613" y="3338513"/>
          <a:ext cx="3657600" cy="180975"/>
        </p:xfrm>
        <a:graphic>
          <a:graphicData uri="http://schemas.openxmlformats.org/presentationml/2006/ole">
            <mc:AlternateContent xmlns:mc="http://schemas.openxmlformats.org/markup-compatibility/2006">
              <mc:Choice xmlns:v="urn:schemas-microsoft-com:vml" Requires="v">
                <p:oleObj spid="_x0000_s1166340" name="Wordpad Document" r:id="rId3" imgW="3657600" imgH="181440" progId="WordPad.Document.1">
                  <p:embed/>
                </p:oleObj>
              </mc:Choice>
              <mc:Fallback>
                <p:oleObj name="Wordpad Document" r:id="rId3" imgW="3657600" imgH="181440" progId="WordPad.Document.1">
                  <p:embed/>
                  <p:pic>
                    <p:nvPicPr>
                      <p:cNvPr id="0" name=""/>
                      <p:cNvPicPr/>
                      <p:nvPr/>
                    </p:nvPicPr>
                    <p:blipFill>
                      <a:blip r:embed="rId4"/>
                      <a:stretch>
                        <a:fillRect/>
                      </a:stretch>
                    </p:blipFill>
                    <p:spPr>
                      <a:xfrm>
                        <a:off x="3122613" y="3338513"/>
                        <a:ext cx="3657600" cy="180975"/>
                      </a:xfrm>
                      <a:prstGeom prst="rect">
                        <a:avLst/>
                      </a:prstGeom>
                    </p:spPr>
                  </p:pic>
                </p:oleObj>
              </mc:Fallback>
            </mc:AlternateContent>
          </a:graphicData>
        </a:graphic>
      </p:graphicFrame>
      <p:pic>
        <p:nvPicPr>
          <p:cNvPr id="9" name="Picture 8"/>
          <p:cNvPicPr>
            <a:picLocks noChangeAspect="1"/>
          </p:cNvPicPr>
          <p:nvPr/>
        </p:nvPicPr>
        <p:blipFill>
          <a:blip r:embed="rId5"/>
          <a:stretch>
            <a:fillRect/>
          </a:stretch>
        </p:blipFill>
        <p:spPr>
          <a:xfrm>
            <a:off x="1583715" y="1942306"/>
            <a:ext cx="2869223" cy="1130300"/>
          </a:xfrm>
          <a:prstGeom prst="rect">
            <a:avLst/>
          </a:prstGeom>
        </p:spPr>
      </p:pic>
    </p:spTree>
    <p:extLst>
      <p:ext uri="{BB962C8B-B14F-4D97-AF65-F5344CB8AC3E}">
        <p14:creationId xmlns:p14="http://schemas.microsoft.com/office/powerpoint/2010/main" val="2047440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Predicate evaluation </a:t>
            </a:r>
            <a:r>
              <a:rPr lang="en-US" dirty="0" smtClean="0"/>
              <a:t>order</a:t>
            </a:r>
            <a:endParaRPr lang="en-US" dirty="0"/>
          </a:p>
        </p:txBody>
      </p:sp>
      <p:sp>
        <p:nvSpPr>
          <p:cNvPr id="3" name="Content Placeholder 2"/>
          <p:cNvSpPr>
            <a:spLocks noGrp="1"/>
          </p:cNvSpPr>
          <p:nvPr>
            <p:ph idx="1"/>
          </p:nvPr>
        </p:nvSpPr>
        <p:spPr>
          <a:xfrm>
            <a:off x="646113" y="1358900"/>
            <a:ext cx="4148137" cy="3276600"/>
          </a:xfrm>
        </p:spPr>
        <p:txBody>
          <a:bodyPr numCol="1"/>
          <a:lstStyle/>
          <a:p>
            <a:r>
              <a:rPr lang="en-US" sz="1400" dirty="0"/>
              <a:t>Given the </a:t>
            </a:r>
            <a:r>
              <a:rPr lang="en-US" sz="1400" dirty="0" smtClean="0"/>
              <a:t>table beside, </a:t>
            </a:r>
            <a:r>
              <a:rPr lang="en-US" sz="1400" dirty="0"/>
              <a:t>a valid request is to retrieve all business type accounts with an account reference that is greater than 20 (assuming account reference has some meaningful numeric value for business type accounts). The query may look like this</a:t>
            </a:r>
            <a:r>
              <a:rPr lang="en-US" sz="1400" dirty="0" smtClean="0"/>
              <a:t>:</a:t>
            </a:r>
          </a:p>
          <a:p>
            <a:r>
              <a:rPr lang="en-US" sz="1400" dirty="0" smtClean="0"/>
              <a:t>SELECT </a:t>
            </a:r>
            <a:r>
              <a:rPr lang="en-US" sz="1400" dirty="0" err="1"/>
              <a:t>account_nbr</a:t>
            </a:r>
            <a:r>
              <a:rPr lang="en-US" sz="1400" dirty="0"/>
              <a:t>, </a:t>
            </a:r>
            <a:r>
              <a:rPr lang="en-US" sz="1400" dirty="0" err="1"/>
              <a:t>account_reference</a:t>
            </a:r>
            <a:r>
              <a:rPr lang="en-US" sz="1400" dirty="0"/>
              <a:t> AS </a:t>
            </a:r>
            <a:r>
              <a:rPr lang="en-US" sz="1400" dirty="0" err="1"/>
              <a:t>account_ref_nbr</a:t>
            </a:r>
            <a:r>
              <a:rPr lang="en-US" sz="1400" dirty="0"/>
              <a:t/>
            </a:r>
            <a:br>
              <a:rPr lang="en-US" sz="1400" dirty="0"/>
            </a:br>
            <a:r>
              <a:rPr lang="en-US" sz="1400" dirty="0"/>
              <a:t>FROM Accounts</a:t>
            </a:r>
            <a:br>
              <a:rPr lang="en-US" sz="1400" dirty="0"/>
            </a:br>
            <a:r>
              <a:rPr lang="en-US" sz="1400" dirty="0"/>
              <a:t>WHERE </a:t>
            </a:r>
            <a:r>
              <a:rPr lang="en-US" sz="1400" dirty="0" err="1"/>
              <a:t>account_type</a:t>
            </a:r>
            <a:r>
              <a:rPr lang="en-US" sz="1400" dirty="0"/>
              <a:t> LIKE 'Business%'</a:t>
            </a:r>
            <a:br>
              <a:rPr lang="en-US" sz="1400" dirty="0"/>
            </a:br>
            <a:r>
              <a:rPr lang="en-US" sz="1400" dirty="0"/>
              <a:t> </a:t>
            </a:r>
            <a:r>
              <a:rPr lang="en-US" sz="1400" dirty="0" smtClean="0"/>
              <a:t>AND </a:t>
            </a:r>
            <a:r>
              <a:rPr lang="en-US" sz="1400" dirty="0"/>
              <a:t>CAST(</a:t>
            </a:r>
            <a:r>
              <a:rPr lang="en-US" sz="1400" dirty="0" err="1"/>
              <a:t>account_reference</a:t>
            </a:r>
            <a:r>
              <a:rPr lang="en-US" sz="1400" dirty="0"/>
              <a:t> AS INT) &gt; 20;</a:t>
            </a:r>
          </a:p>
          <a:p>
            <a:r>
              <a:rPr lang="en-US" sz="1400" b="1" dirty="0"/>
              <a:t>Error:</a:t>
            </a:r>
            <a:r>
              <a:rPr lang="en-US" sz="1400" dirty="0"/>
              <a:t> "Conversion failed when converting the varchar value '</a:t>
            </a:r>
            <a:r>
              <a:rPr lang="en-US" sz="1400" dirty="0" err="1"/>
              <a:t>abc</a:t>
            </a:r>
            <a:r>
              <a:rPr lang="en-US" sz="1400" dirty="0"/>
              <a:t>' to data type </a:t>
            </a:r>
            <a:r>
              <a:rPr lang="en-US" sz="1400" dirty="0" err="1"/>
              <a:t>int</a:t>
            </a:r>
            <a:r>
              <a:rPr lang="en-US" sz="1400" dirty="0" smtClean="0"/>
              <a:t>"</a:t>
            </a:r>
          </a:p>
          <a:p>
            <a:pPr marL="0" indent="0">
              <a:buNone/>
            </a:pPr>
            <a:endParaRPr lang="en-US" sz="1400" dirty="0"/>
          </a:p>
        </p:txBody>
      </p:sp>
      <p:graphicFrame>
        <p:nvGraphicFramePr>
          <p:cNvPr id="4" name="Object 3"/>
          <p:cNvGraphicFramePr>
            <a:graphicFrameLocks noChangeAspect="1"/>
          </p:cNvGraphicFramePr>
          <p:nvPr>
            <p:extLst/>
          </p:nvPr>
        </p:nvGraphicFramePr>
        <p:xfrm>
          <a:off x="3122613" y="3338513"/>
          <a:ext cx="3657600" cy="180975"/>
        </p:xfrm>
        <a:graphic>
          <a:graphicData uri="http://schemas.openxmlformats.org/presentationml/2006/ole">
            <mc:AlternateContent xmlns:mc="http://schemas.openxmlformats.org/markup-compatibility/2006">
              <mc:Choice xmlns:v="urn:schemas-microsoft-com:vml" Requires="v">
                <p:oleObj spid="_x0000_s1167364" name="Wordpad Document" r:id="rId3" imgW="3657600" imgH="181440" progId="WordPad.Document.1">
                  <p:embed/>
                </p:oleObj>
              </mc:Choice>
              <mc:Fallback>
                <p:oleObj name="Wordpad Document" r:id="rId3" imgW="3657600" imgH="181440" progId="WordPad.Document.1">
                  <p:embed/>
                  <p:pic>
                    <p:nvPicPr>
                      <p:cNvPr id="0" name=""/>
                      <p:cNvPicPr/>
                      <p:nvPr/>
                    </p:nvPicPr>
                    <p:blipFill>
                      <a:blip r:embed="rId4"/>
                      <a:stretch>
                        <a:fillRect/>
                      </a:stretch>
                    </p:blipFill>
                    <p:spPr>
                      <a:xfrm>
                        <a:off x="3122613" y="3338513"/>
                        <a:ext cx="3657600" cy="180975"/>
                      </a:xfrm>
                      <a:prstGeom prst="rect">
                        <a:avLst/>
                      </a:prstGeom>
                    </p:spPr>
                  </p:pic>
                </p:oleObj>
              </mc:Fallback>
            </mc:AlternateContent>
          </a:graphicData>
        </a:graphic>
      </p:graphicFrame>
      <p:pic>
        <p:nvPicPr>
          <p:cNvPr id="1135622" name="Picture 6" descr="https://cdn3.iconfinder.com/data/icons/toolbar-signs/512/correct-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8350" y="5213350"/>
            <a:ext cx="611187" cy="6111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static.abplive.in/wp-content/plugins/like-dislike-counter-for-posts-pages-and-comments/images/dow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8350" y="3513931"/>
            <a:ext cx="611187" cy="6111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4794250" y="1358900"/>
            <a:ext cx="4648200" cy="1838325"/>
          </a:xfrm>
          <a:prstGeom prst="rect">
            <a:avLst/>
          </a:prstGeom>
        </p:spPr>
      </p:pic>
      <p:sp>
        <p:nvSpPr>
          <p:cNvPr id="10" name="TextBox 9"/>
          <p:cNvSpPr txBox="1"/>
          <p:nvPr/>
        </p:nvSpPr>
        <p:spPr>
          <a:xfrm>
            <a:off x="787400" y="4876800"/>
            <a:ext cx="5992813" cy="1592744"/>
          </a:xfrm>
          <a:prstGeom prst="rect">
            <a:avLst/>
          </a:prstGeom>
          <a:noFill/>
        </p:spPr>
        <p:txBody>
          <a:bodyPr wrap="square" rtlCol="0">
            <a:spAutoFit/>
          </a:bodyPr>
          <a:lstStyle/>
          <a:p>
            <a:pPr algn="l"/>
            <a:r>
              <a:rPr lang="en-US" sz="1400" b="1" dirty="0" smtClean="0"/>
              <a:t>CORRECT CODE:</a:t>
            </a:r>
          </a:p>
          <a:p>
            <a:pPr algn="l"/>
            <a:r>
              <a:rPr lang="en-US" sz="1400" dirty="0" smtClean="0"/>
              <a:t>SELECT </a:t>
            </a:r>
            <a:r>
              <a:rPr lang="en-US" sz="1400" dirty="0" err="1"/>
              <a:t>account_nbr</a:t>
            </a:r>
            <a:r>
              <a:rPr lang="en-US" sz="1400" dirty="0"/>
              <a:t>, </a:t>
            </a:r>
            <a:r>
              <a:rPr lang="en-US" sz="1400" dirty="0" err="1"/>
              <a:t>account_reference</a:t>
            </a:r>
            <a:r>
              <a:rPr lang="en-US" sz="1400" dirty="0"/>
              <a:t> AS </a:t>
            </a:r>
            <a:r>
              <a:rPr lang="en-US" sz="1400" dirty="0" err="1"/>
              <a:t>account_ref_nbr</a:t>
            </a:r>
            <a:r>
              <a:rPr lang="en-US" sz="1400" dirty="0"/>
              <a:t>                                              FROM Accounts                                              </a:t>
            </a:r>
            <a:r>
              <a:rPr lang="en-US" sz="1400" dirty="0" smtClean="0"/>
              <a:t>                                                                    WHERE </a:t>
            </a:r>
            <a:r>
              <a:rPr lang="en-US" sz="1400" dirty="0" err="1"/>
              <a:t>account_type</a:t>
            </a:r>
            <a:r>
              <a:rPr lang="en-US" sz="1400" dirty="0"/>
              <a:t> LIKE 'Business%‘        </a:t>
            </a:r>
            <a:r>
              <a:rPr lang="en-US" sz="1400" dirty="0" smtClean="0"/>
              <a:t>                                                                        AND </a:t>
            </a:r>
            <a:r>
              <a:rPr lang="en-US" sz="1400" dirty="0"/>
              <a:t>CASE WHEN </a:t>
            </a:r>
            <a:r>
              <a:rPr lang="en-US" sz="1400" dirty="0" err="1"/>
              <a:t>account_reference</a:t>
            </a:r>
            <a:r>
              <a:rPr lang="en-US" sz="1400" dirty="0"/>
              <a:t> NOT LIKE '%[^0-9]%' </a:t>
            </a:r>
            <a:r>
              <a:rPr lang="en-US" sz="1400" dirty="0" smtClean="0"/>
              <a:t>                                                  THEN </a:t>
            </a:r>
            <a:r>
              <a:rPr lang="en-US" sz="1400" dirty="0"/>
              <a:t>CAST(</a:t>
            </a:r>
            <a:r>
              <a:rPr lang="en-US" sz="1400" dirty="0" err="1"/>
              <a:t>account_reference</a:t>
            </a:r>
            <a:r>
              <a:rPr lang="en-US" sz="1400" dirty="0"/>
              <a:t> AS </a:t>
            </a:r>
            <a:r>
              <a:rPr lang="en-US" sz="1400" dirty="0" smtClean="0"/>
              <a:t>INT) END </a:t>
            </a:r>
            <a:r>
              <a:rPr lang="en-US" sz="1400" dirty="0"/>
              <a:t>&gt; 20;</a:t>
            </a:r>
          </a:p>
          <a:p>
            <a:endParaRPr lang="en-US" dirty="0"/>
          </a:p>
        </p:txBody>
      </p:sp>
    </p:spTree>
    <p:extLst>
      <p:ext uri="{BB962C8B-B14F-4D97-AF65-F5344CB8AC3E}">
        <p14:creationId xmlns:p14="http://schemas.microsoft.com/office/powerpoint/2010/main" val="208353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SELECT *</a:t>
            </a:r>
            <a:endParaRPr lang="en-US" dirty="0"/>
          </a:p>
        </p:txBody>
      </p:sp>
      <p:sp>
        <p:nvSpPr>
          <p:cNvPr id="3" name="Content Placeholder 2"/>
          <p:cNvSpPr>
            <a:spLocks noGrp="1"/>
          </p:cNvSpPr>
          <p:nvPr>
            <p:ph idx="1"/>
          </p:nvPr>
        </p:nvSpPr>
        <p:spPr>
          <a:xfrm>
            <a:off x="646114" y="1358900"/>
            <a:ext cx="8301036" cy="4978400"/>
          </a:xfrm>
        </p:spPr>
        <p:txBody>
          <a:bodyPr numCol="1"/>
          <a:lstStyle/>
          <a:p>
            <a:r>
              <a:rPr lang="en-US" sz="1400" dirty="0"/>
              <a:t>On first encounter with SQL we always praise the genius who invented the syntax </a:t>
            </a:r>
            <a:r>
              <a:rPr lang="en-US" sz="1400" b="1" dirty="0"/>
              <a:t>SELECT *</a:t>
            </a:r>
            <a:r>
              <a:rPr lang="en-US" sz="1400" dirty="0"/>
              <a:t>! It's so handy and easy to use! Instead of explicitly listing all column names in our query, we just use the magic </a:t>
            </a:r>
            <a:r>
              <a:rPr lang="en-US" sz="1400" dirty="0" err="1"/>
              <a:t>wildchar</a:t>
            </a:r>
            <a:r>
              <a:rPr lang="en-US" sz="1400" dirty="0"/>
              <a:t> '*' and retrieve all columns. For example, a common misuse of </a:t>
            </a:r>
            <a:r>
              <a:rPr lang="en-US" sz="1400" b="1" dirty="0"/>
              <a:t>SELECT *</a:t>
            </a:r>
            <a:r>
              <a:rPr lang="en-US" sz="1400" dirty="0"/>
              <a:t> is to extract a set of all plastic products and to insert them into another table with the same structure</a:t>
            </a:r>
            <a:r>
              <a:rPr lang="en-US" sz="1400" dirty="0" smtClean="0"/>
              <a:t>:</a:t>
            </a:r>
          </a:p>
          <a:p>
            <a:r>
              <a:rPr lang="en-US" sz="1400" dirty="0"/>
              <a:t>INSERT INTO </a:t>
            </a:r>
            <a:r>
              <a:rPr lang="en-US" sz="1400" dirty="0" err="1" smtClean="0"/>
              <a:t>PlasticProducts</a:t>
            </a:r>
            <a:r>
              <a:rPr lang="en-US" sz="1400" dirty="0" smtClean="0"/>
              <a:t>                                                                                                               SELECT * FROM Products                                                                                                                WHERE </a:t>
            </a:r>
            <a:r>
              <a:rPr lang="en-US" sz="1400" dirty="0" err="1"/>
              <a:t>material_type</a:t>
            </a:r>
            <a:r>
              <a:rPr lang="en-US" sz="1400" dirty="0"/>
              <a:t> = 'plastic</a:t>
            </a:r>
            <a:r>
              <a:rPr lang="en-US" sz="1400" dirty="0" smtClean="0"/>
              <a:t>';</a:t>
            </a:r>
          </a:p>
          <a:p>
            <a:r>
              <a:rPr lang="en-US" sz="1400" dirty="0"/>
              <a:t>Job done! However, one day business requirements change and two new columns are added to the </a:t>
            </a:r>
            <a:r>
              <a:rPr lang="en-US" sz="1400" b="1" dirty="0"/>
              <a:t>Products</a:t>
            </a:r>
            <a:r>
              <a:rPr lang="en-US" sz="1400" dirty="0"/>
              <a:t> table</a:t>
            </a:r>
            <a:r>
              <a:rPr lang="en-US" sz="1400" dirty="0" smtClean="0"/>
              <a:t>:</a:t>
            </a:r>
          </a:p>
          <a:p>
            <a:r>
              <a:rPr lang="en-US" sz="1400" dirty="0"/>
              <a:t>ALTER TABLE </a:t>
            </a:r>
            <a:r>
              <a:rPr lang="en-US" sz="1400" dirty="0" smtClean="0"/>
              <a:t>Products                                                                                                                     ADD </a:t>
            </a:r>
            <a:r>
              <a:rPr lang="en-US" sz="1400" dirty="0" err="1"/>
              <a:t>effective_start_date</a:t>
            </a:r>
            <a:r>
              <a:rPr lang="en-US" sz="1400" dirty="0"/>
              <a:t> </a:t>
            </a:r>
            <a:r>
              <a:rPr lang="en-US" sz="1400" dirty="0" smtClean="0"/>
              <a:t>DATETIME,                                                                                            </a:t>
            </a:r>
            <a:r>
              <a:rPr lang="en-US" sz="1400" dirty="0" err="1" smtClean="0"/>
              <a:t>effective_end_date</a:t>
            </a:r>
            <a:r>
              <a:rPr lang="en-US" sz="1400" dirty="0" smtClean="0"/>
              <a:t> </a:t>
            </a:r>
            <a:r>
              <a:rPr lang="en-US" sz="1400" dirty="0"/>
              <a:t>DATETIME;</a:t>
            </a:r>
          </a:p>
          <a:p>
            <a:r>
              <a:rPr lang="en-US" sz="1400" dirty="0" err="1"/>
              <a:t>Msg</a:t>
            </a:r>
            <a:r>
              <a:rPr lang="en-US" sz="1400" dirty="0"/>
              <a:t> 213, Level 16, State 1, Line </a:t>
            </a:r>
            <a:r>
              <a:rPr lang="en-US" sz="1400" dirty="0" smtClean="0"/>
              <a:t>1                                                                                                     Insert </a:t>
            </a:r>
            <a:r>
              <a:rPr lang="en-US" sz="1400" dirty="0"/>
              <a:t>Error: Column name or number of supplied values does not match table definition.</a:t>
            </a:r>
          </a:p>
          <a:p>
            <a:r>
              <a:rPr lang="en-US" sz="1400" dirty="0"/>
              <a:t>INSERT INTO </a:t>
            </a:r>
            <a:r>
              <a:rPr lang="en-US" sz="1400" dirty="0" err="1"/>
              <a:t>PlasticProducts</a:t>
            </a:r>
            <a:r>
              <a:rPr lang="en-US" sz="1400" dirty="0"/>
              <a:t> (</a:t>
            </a:r>
            <a:r>
              <a:rPr lang="en-US" sz="1400" dirty="0" err="1"/>
              <a:t>sku</a:t>
            </a:r>
            <a:r>
              <a:rPr lang="en-US" sz="1400" dirty="0"/>
              <a:t>, </a:t>
            </a:r>
            <a:r>
              <a:rPr lang="en-US" sz="1400" dirty="0" err="1"/>
              <a:t>product_description</a:t>
            </a:r>
            <a:r>
              <a:rPr lang="en-US" sz="1400" dirty="0"/>
              <a:t>, </a:t>
            </a:r>
            <a:r>
              <a:rPr lang="en-US" sz="1400" dirty="0" err="1" smtClean="0"/>
              <a:t>material_type</a:t>
            </a:r>
            <a:r>
              <a:rPr lang="en-US" sz="1400" dirty="0" smtClean="0"/>
              <a:t>)                                      SELECT </a:t>
            </a:r>
            <a:r>
              <a:rPr lang="en-US" sz="1400" dirty="0" err="1"/>
              <a:t>sku</a:t>
            </a:r>
            <a:r>
              <a:rPr lang="en-US" sz="1400" dirty="0"/>
              <a:t>, </a:t>
            </a:r>
            <a:r>
              <a:rPr lang="en-US" sz="1400" dirty="0" err="1"/>
              <a:t>product_description</a:t>
            </a:r>
            <a:r>
              <a:rPr lang="en-US" sz="1400" dirty="0"/>
              <a:t>, </a:t>
            </a:r>
            <a:r>
              <a:rPr lang="en-US" sz="1400" dirty="0" err="1" smtClean="0"/>
              <a:t>material_type</a:t>
            </a:r>
            <a:r>
              <a:rPr lang="en-US" sz="1400" dirty="0" smtClean="0"/>
              <a:t>                                                                            FROM Products                                                                                                                              WHERE </a:t>
            </a:r>
            <a:r>
              <a:rPr lang="en-US" sz="1400" dirty="0" err="1"/>
              <a:t>material_type</a:t>
            </a:r>
            <a:r>
              <a:rPr lang="en-US" sz="1400" dirty="0"/>
              <a:t> = 'plastic';</a:t>
            </a:r>
          </a:p>
          <a:p>
            <a:endParaRPr lang="en-US" sz="1400" dirty="0"/>
          </a:p>
          <a:p>
            <a:endParaRPr lang="en-US" sz="1400" b="1" dirty="0">
              <a:latin typeface="Calibri" panose="020F0502020204030204" pitchFamily="34" charset="0"/>
            </a:endParaRPr>
          </a:p>
        </p:txBody>
      </p:sp>
      <p:graphicFrame>
        <p:nvGraphicFramePr>
          <p:cNvPr id="4" name="Object 3"/>
          <p:cNvGraphicFramePr>
            <a:graphicFrameLocks noChangeAspect="1"/>
          </p:cNvGraphicFramePr>
          <p:nvPr>
            <p:extLst/>
          </p:nvPr>
        </p:nvGraphicFramePr>
        <p:xfrm>
          <a:off x="3122613" y="3338513"/>
          <a:ext cx="3657600" cy="180975"/>
        </p:xfrm>
        <a:graphic>
          <a:graphicData uri="http://schemas.openxmlformats.org/presentationml/2006/ole">
            <mc:AlternateContent xmlns:mc="http://schemas.openxmlformats.org/markup-compatibility/2006">
              <mc:Choice xmlns:v="urn:schemas-microsoft-com:vml" Requires="v">
                <p:oleObj spid="_x0000_s1168388" name="Wordpad Document" r:id="rId3" imgW="3657600" imgH="181440" progId="WordPad.Document.1">
                  <p:embed/>
                </p:oleObj>
              </mc:Choice>
              <mc:Fallback>
                <p:oleObj name="Wordpad Document" r:id="rId3" imgW="3657600" imgH="181440" progId="WordPad.Document.1">
                  <p:embed/>
                  <p:pic>
                    <p:nvPicPr>
                      <p:cNvPr id="0" name=""/>
                      <p:cNvPicPr/>
                      <p:nvPr/>
                    </p:nvPicPr>
                    <p:blipFill>
                      <a:blip r:embed="rId4"/>
                      <a:stretch>
                        <a:fillRect/>
                      </a:stretch>
                    </p:blipFill>
                    <p:spPr>
                      <a:xfrm>
                        <a:off x="3122613" y="3338513"/>
                        <a:ext cx="3657600" cy="180975"/>
                      </a:xfrm>
                      <a:prstGeom prst="rect">
                        <a:avLst/>
                      </a:prstGeom>
                    </p:spPr>
                  </p:pic>
                </p:oleObj>
              </mc:Fallback>
            </mc:AlternateContent>
          </a:graphicData>
        </a:graphic>
      </p:graphicFrame>
      <p:pic>
        <p:nvPicPr>
          <p:cNvPr id="1135622" name="Picture 6" descr="https://cdn3.iconfinder.com/data/icons/toolbar-signs/512/correct-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6263" y="5537200"/>
            <a:ext cx="611187" cy="6111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static.abplive.in/wp-content/plugins/like-dislike-counter-for-posts-pages-and-comments/images/dow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6263" y="2503485"/>
            <a:ext cx="611187" cy="61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68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Introduction</a:t>
            </a:r>
          </a:p>
          <a:p>
            <a:r>
              <a:rPr lang="en-US" dirty="0" smtClean="0"/>
              <a:t>Common SQL mistakes</a:t>
            </a:r>
          </a:p>
          <a:p>
            <a:pPr marL="0" indent="0">
              <a:buNone/>
            </a:pPr>
            <a:endParaRPr lang="en-US" dirty="0" smtClean="0"/>
          </a:p>
          <a:p>
            <a:pPr marL="0" indent="0">
              <a:buNone/>
            </a:pPr>
            <a:endParaRPr lang="en-US" dirty="0"/>
          </a:p>
        </p:txBody>
      </p:sp>
      <p:sp>
        <p:nvSpPr>
          <p:cNvPr id="3" name="Title 2"/>
          <p:cNvSpPr>
            <a:spLocks noGrp="1"/>
          </p:cNvSpPr>
          <p:nvPr>
            <p:ph type="ctrTitle"/>
          </p:nvPr>
        </p:nvSpPr>
        <p:spPr/>
        <p:txBody>
          <a:bodyPr/>
          <a:lstStyle/>
          <a:p>
            <a:r>
              <a:rPr lang="en-US" dirty="0" smtClean="0"/>
              <a:t>Agenda</a:t>
            </a:r>
            <a:endParaRPr lang="en-US" dirty="0"/>
          </a:p>
        </p:txBody>
      </p:sp>
    </p:spTree>
    <p:extLst>
      <p:ext uri="{BB962C8B-B14F-4D97-AF65-F5344CB8AC3E}">
        <p14:creationId xmlns:p14="http://schemas.microsoft.com/office/powerpoint/2010/main" val="4118278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are best </a:t>
            </a:r>
            <a:r>
              <a:rPr lang="en-US" dirty="0" smtClean="0"/>
              <a:t>practices</a:t>
            </a:r>
            <a:endParaRPr lang="en-US" dirty="0"/>
          </a:p>
        </p:txBody>
      </p:sp>
      <p:sp>
        <p:nvSpPr>
          <p:cNvPr id="4" name="Content Placeholder 3"/>
          <p:cNvSpPr>
            <a:spLocks noGrp="1"/>
          </p:cNvSpPr>
          <p:nvPr>
            <p:ph idx="1"/>
          </p:nvPr>
        </p:nvSpPr>
        <p:spPr/>
        <p:txBody>
          <a:bodyPr/>
          <a:lstStyle/>
          <a:p>
            <a:pPr marL="0" indent="0">
              <a:buNone/>
            </a:pPr>
            <a:r>
              <a:rPr lang="en-US" b="1" dirty="0"/>
              <a:t>Best coding practices</a:t>
            </a:r>
            <a:r>
              <a:rPr lang="en-US" dirty="0"/>
              <a:t> are a set of informal rules that the software development community has learned over time which can help improve the quality of software.</a:t>
            </a:r>
          </a:p>
          <a:p>
            <a:pPr marL="0" indent="0">
              <a:buNone/>
            </a:pPr>
            <a:r>
              <a:rPr lang="en-US" b="1" dirty="0" smtClean="0"/>
              <a:t>Why </a:t>
            </a:r>
            <a:r>
              <a:rPr lang="en-US" b="1" dirty="0"/>
              <a:t>do we need them?</a:t>
            </a:r>
          </a:p>
          <a:p>
            <a:pPr lvl="0"/>
            <a:r>
              <a:rPr lang="en-US" dirty="0" smtClean="0"/>
              <a:t>Makes the code understandable</a:t>
            </a:r>
          </a:p>
          <a:p>
            <a:pPr lvl="0"/>
            <a:r>
              <a:rPr lang="en-US" dirty="0" smtClean="0"/>
              <a:t>Easier </a:t>
            </a:r>
            <a:r>
              <a:rPr lang="en-US" dirty="0"/>
              <a:t>to </a:t>
            </a:r>
            <a:r>
              <a:rPr lang="en-US" dirty="0" smtClean="0"/>
              <a:t>debug</a:t>
            </a:r>
          </a:p>
          <a:p>
            <a:pPr lvl="0"/>
            <a:r>
              <a:rPr lang="en-US" dirty="0" smtClean="0"/>
              <a:t>Helps maintain in the long run</a:t>
            </a:r>
          </a:p>
          <a:p>
            <a:pPr lvl="0"/>
            <a:r>
              <a:rPr lang="en-US" dirty="0" smtClean="0"/>
              <a:t>Removes dependency on creator</a:t>
            </a:r>
          </a:p>
          <a:p>
            <a:pPr lvl="0"/>
            <a:endParaRPr lang="en-US" dirty="0" smtClean="0"/>
          </a:p>
          <a:p>
            <a:pPr lvl="0"/>
            <a:endParaRPr lang="en-US" dirty="0"/>
          </a:p>
          <a:p>
            <a:endParaRPr lang="en-US" dirty="0"/>
          </a:p>
        </p:txBody>
      </p:sp>
      <p:sp>
        <p:nvSpPr>
          <p:cNvPr id="6" name="TextBox 5"/>
          <p:cNvSpPr txBox="1"/>
          <p:nvPr/>
        </p:nvSpPr>
        <p:spPr>
          <a:xfrm>
            <a:off x="646113" y="5702100"/>
            <a:ext cx="8572501" cy="617092"/>
          </a:xfrm>
          <a:prstGeom prst="rect">
            <a:avLst/>
          </a:prstGeom>
          <a:solidFill>
            <a:schemeClr val="bg1">
              <a:lumMod val="95000"/>
            </a:schemeClr>
          </a:solidFill>
        </p:spPr>
        <p:txBody>
          <a:bodyPr wrap="square" rtlCol="0">
            <a:spAutoFit/>
          </a:bodyPr>
          <a:lstStyle/>
          <a:p>
            <a:pPr algn="l"/>
            <a:r>
              <a:rPr lang="en-US" dirty="0"/>
              <a:t>"</a:t>
            </a:r>
            <a:r>
              <a:rPr lang="en-US" b="1" dirty="0"/>
              <a:t>The first 90% of the code accounts for the first 10% of the development time. The remaining 10% of the code accounts for the other 90% of the development time</a:t>
            </a:r>
            <a:r>
              <a:rPr lang="en-US" b="1" dirty="0" smtClean="0"/>
              <a:t>.“ – Tim Cargill, 90-90 rule</a:t>
            </a:r>
          </a:p>
          <a:p>
            <a:pPr algn="l"/>
            <a:r>
              <a:rPr lang="en-US" i="1" dirty="0" smtClean="0"/>
              <a:t>Source : Wikipedia</a:t>
            </a:r>
            <a:endParaRPr lang="en-US" i="1" dirty="0"/>
          </a:p>
        </p:txBody>
      </p:sp>
    </p:spTree>
    <p:extLst>
      <p:ext uri="{BB962C8B-B14F-4D97-AF65-F5344CB8AC3E}">
        <p14:creationId xmlns:p14="http://schemas.microsoft.com/office/powerpoint/2010/main" val="618252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are some general coding best practices applicable across coding platforms </a:t>
            </a:r>
            <a:endParaRPr lang="en-US" dirty="0"/>
          </a:p>
        </p:txBody>
      </p:sp>
      <p:sp>
        <p:nvSpPr>
          <p:cNvPr id="3" name="Content Placeholder 2"/>
          <p:cNvSpPr>
            <a:spLocks noGrp="1"/>
          </p:cNvSpPr>
          <p:nvPr>
            <p:ph idx="1"/>
          </p:nvPr>
        </p:nvSpPr>
        <p:spPr/>
        <p:txBody>
          <a:bodyPr/>
          <a:lstStyle/>
          <a:p>
            <a:pPr marL="0" indent="0">
              <a:buNone/>
            </a:pPr>
            <a:r>
              <a:rPr lang="en-US" b="1" i="1" dirty="0" smtClean="0"/>
              <a:t>                                                                                                                                        </a:t>
            </a:r>
          </a:p>
        </p:txBody>
      </p:sp>
      <p:pic>
        <p:nvPicPr>
          <p:cNvPr id="7" name="Picture 6"/>
          <p:cNvPicPr>
            <a:picLocks/>
          </p:cNvPicPr>
          <p:nvPr/>
        </p:nvPicPr>
        <p:blipFill rotWithShape="1">
          <a:blip r:embed="rId2">
            <a:extLst>
              <a:ext uri="{28A0092B-C50C-407E-A947-70E740481C1C}">
                <a14:useLocalDpi xmlns:a14="http://schemas.microsoft.com/office/drawing/2010/main" val="0"/>
              </a:ext>
            </a:extLst>
          </a:blip>
          <a:srcRect r="49928" b="-857"/>
          <a:stretch/>
        </p:blipFill>
        <p:spPr>
          <a:xfrm>
            <a:off x="1798729" y="1412729"/>
            <a:ext cx="941832" cy="935183"/>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49577" b="3143"/>
          <a:stretch/>
        </p:blipFill>
        <p:spPr>
          <a:xfrm>
            <a:off x="7513730" y="1454983"/>
            <a:ext cx="942975" cy="892929"/>
          </a:xfrm>
          <a:prstGeom prst="rect">
            <a:avLst/>
          </a:prstGeom>
        </p:spPr>
      </p:pic>
      <p:sp>
        <p:nvSpPr>
          <p:cNvPr id="13" name="TextBox 12"/>
          <p:cNvSpPr txBox="1"/>
          <p:nvPr/>
        </p:nvSpPr>
        <p:spPr>
          <a:xfrm>
            <a:off x="732263" y="2496287"/>
            <a:ext cx="3581400" cy="2446824"/>
          </a:xfrm>
          <a:prstGeom prst="rect">
            <a:avLst/>
          </a:prstGeom>
          <a:noFill/>
        </p:spPr>
        <p:txBody>
          <a:bodyPr wrap="square" rtlCol="0">
            <a:spAutoFit/>
          </a:bodyPr>
          <a:lstStyle/>
          <a:p>
            <a:pPr marL="171450" indent="-171450" algn="l">
              <a:buFont typeface="Wingdings" panose="05000000000000000000" pitchFamily="2" charset="2"/>
              <a:buChar char="ü"/>
            </a:pPr>
            <a:r>
              <a:rPr lang="en-US" sz="1800" dirty="0" smtClean="0"/>
              <a:t>Build your algorithm before coding</a:t>
            </a:r>
          </a:p>
          <a:p>
            <a:pPr marL="171450" indent="-171450" algn="l">
              <a:buFont typeface="Wingdings" panose="05000000000000000000" pitchFamily="2" charset="2"/>
              <a:buChar char="ü"/>
            </a:pPr>
            <a:r>
              <a:rPr lang="en-US" sz="1800" dirty="0" smtClean="0"/>
              <a:t>Comment  your code</a:t>
            </a:r>
          </a:p>
          <a:p>
            <a:pPr marL="171450" indent="-171450" algn="l">
              <a:buFont typeface="Wingdings" panose="05000000000000000000" pitchFamily="2" charset="2"/>
              <a:buChar char="ü"/>
            </a:pPr>
            <a:r>
              <a:rPr lang="en-US" sz="1800" dirty="0" smtClean="0"/>
              <a:t>Indent </a:t>
            </a:r>
          </a:p>
          <a:p>
            <a:pPr marL="171450" indent="-171450" algn="l">
              <a:buFont typeface="Wingdings" panose="05000000000000000000" pitchFamily="2" charset="2"/>
              <a:buChar char="ü"/>
            </a:pPr>
            <a:r>
              <a:rPr lang="en-US" sz="1800" dirty="0" smtClean="0"/>
              <a:t>Give intuitive names to your variables, tables</a:t>
            </a:r>
          </a:p>
          <a:p>
            <a:pPr marL="171450" indent="-171450" algn="l">
              <a:buFont typeface="Wingdings" panose="05000000000000000000" pitchFamily="2" charset="2"/>
              <a:buChar char="ü"/>
            </a:pPr>
            <a:r>
              <a:rPr lang="en-US" sz="1800" dirty="0" smtClean="0"/>
              <a:t>Keep it simple</a:t>
            </a:r>
          </a:p>
          <a:p>
            <a:pPr marL="171450" indent="-171450" algn="l">
              <a:buFont typeface="Wingdings" panose="05000000000000000000" pitchFamily="2" charset="2"/>
              <a:buChar char="ü"/>
            </a:pPr>
            <a:endParaRPr lang="en-US" sz="1800" dirty="0" smtClean="0"/>
          </a:p>
        </p:txBody>
      </p:sp>
      <p:sp>
        <p:nvSpPr>
          <p:cNvPr id="16" name="TextBox 15"/>
          <p:cNvSpPr txBox="1"/>
          <p:nvPr/>
        </p:nvSpPr>
        <p:spPr>
          <a:xfrm>
            <a:off x="6018212" y="2520349"/>
            <a:ext cx="3581400" cy="2142125"/>
          </a:xfrm>
          <a:prstGeom prst="rect">
            <a:avLst/>
          </a:prstGeom>
          <a:noFill/>
        </p:spPr>
        <p:txBody>
          <a:bodyPr wrap="square" rtlCol="0">
            <a:spAutoFit/>
          </a:bodyPr>
          <a:lstStyle/>
          <a:p>
            <a:pPr marL="285750" indent="-285750" algn="l">
              <a:buFont typeface="Wingdings" panose="05000000000000000000" pitchFamily="2" charset="2"/>
              <a:buChar char="û"/>
            </a:pPr>
            <a:r>
              <a:rPr lang="en-US" sz="1800" dirty="0" smtClean="0"/>
              <a:t>Bad folder structure</a:t>
            </a:r>
          </a:p>
          <a:p>
            <a:pPr marL="285750" indent="-285750" algn="l">
              <a:buFont typeface="Wingdings" panose="05000000000000000000" pitchFamily="2" charset="2"/>
              <a:buChar char="û"/>
            </a:pPr>
            <a:r>
              <a:rPr lang="en-US" sz="1800" dirty="0" smtClean="0"/>
              <a:t>Inconsistent naming conventions</a:t>
            </a:r>
          </a:p>
          <a:p>
            <a:pPr marL="285750" indent="-285750" algn="l">
              <a:buFont typeface="Wingdings" panose="05000000000000000000" pitchFamily="2" charset="2"/>
              <a:buChar char="û"/>
            </a:pPr>
            <a:r>
              <a:rPr lang="en-US" sz="1800" dirty="0" smtClean="0"/>
              <a:t>Inconsistent formatting or indentation</a:t>
            </a:r>
          </a:p>
          <a:p>
            <a:pPr algn="l"/>
            <a:endParaRPr lang="en-US" sz="1800" dirty="0" smtClean="0"/>
          </a:p>
          <a:p>
            <a:pPr algn="l"/>
            <a:endParaRPr lang="en-US" sz="1800" dirty="0"/>
          </a:p>
        </p:txBody>
      </p:sp>
    </p:spTree>
    <p:extLst>
      <p:ext uri="{BB962C8B-B14F-4D97-AF65-F5344CB8AC3E}">
        <p14:creationId xmlns:p14="http://schemas.microsoft.com/office/powerpoint/2010/main" val="4087123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are just a few SQL best practices</a:t>
            </a:r>
            <a:endParaRPr lang="en-US" dirty="0"/>
          </a:p>
        </p:txBody>
      </p:sp>
      <p:sp>
        <p:nvSpPr>
          <p:cNvPr id="3" name="Content Placeholder 2"/>
          <p:cNvSpPr>
            <a:spLocks noGrp="1"/>
          </p:cNvSpPr>
          <p:nvPr>
            <p:ph idx="1"/>
          </p:nvPr>
        </p:nvSpPr>
        <p:spPr/>
        <p:txBody>
          <a:bodyPr/>
          <a:lstStyle/>
          <a:p>
            <a:pPr marL="0" indent="0">
              <a:buNone/>
            </a:pPr>
            <a:r>
              <a:rPr lang="en-US" b="1" i="1" dirty="0" smtClean="0"/>
              <a:t>                                                                                                                                        </a:t>
            </a:r>
          </a:p>
        </p:txBody>
      </p:sp>
      <p:pic>
        <p:nvPicPr>
          <p:cNvPr id="7" name="Picture 6"/>
          <p:cNvPicPr>
            <a:picLocks/>
          </p:cNvPicPr>
          <p:nvPr/>
        </p:nvPicPr>
        <p:blipFill rotWithShape="1">
          <a:blip r:embed="rId2">
            <a:extLst>
              <a:ext uri="{28A0092B-C50C-407E-A947-70E740481C1C}">
                <a14:useLocalDpi xmlns:a14="http://schemas.microsoft.com/office/drawing/2010/main" val="0"/>
              </a:ext>
            </a:extLst>
          </a:blip>
          <a:srcRect r="49928" b="-857"/>
          <a:stretch/>
        </p:blipFill>
        <p:spPr>
          <a:xfrm>
            <a:off x="1798729" y="1412729"/>
            <a:ext cx="941832" cy="935183"/>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49577" b="3143"/>
          <a:stretch/>
        </p:blipFill>
        <p:spPr>
          <a:xfrm>
            <a:off x="7513730" y="1454983"/>
            <a:ext cx="942975" cy="892929"/>
          </a:xfrm>
          <a:prstGeom prst="rect">
            <a:avLst/>
          </a:prstGeom>
        </p:spPr>
      </p:pic>
      <p:sp>
        <p:nvSpPr>
          <p:cNvPr id="13" name="TextBox 12"/>
          <p:cNvSpPr txBox="1"/>
          <p:nvPr/>
        </p:nvSpPr>
        <p:spPr>
          <a:xfrm>
            <a:off x="732263" y="2496287"/>
            <a:ext cx="3581400" cy="2419124"/>
          </a:xfrm>
          <a:prstGeom prst="rect">
            <a:avLst/>
          </a:prstGeom>
          <a:noFill/>
        </p:spPr>
        <p:txBody>
          <a:bodyPr wrap="square" rtlCol="0">
            <a:spAutoFit/>
          </a:bodyPr>
          <a:lstStyle/>
          <a:p>
            <a:pPr marL="171450" indent="-171450" algn="l">
              <a:buFont typeface="Wingdings" panose="05000000000000000000" pitchFamily="2" charset="2"/>
              <a:buChar char="ü"/>
            </a:pPr>
            <a:r>
              <a:rPr lang="en-US" sz="1800" dirty="0" smtClean="0"/>
              <a:t>Keep SQL keywords in capitals</a:t>
            </a:r>
          </a:p>
          <a:p>
            <a:pPr marL="171450" indent="-171450" algn="l">
              <a:buFont typeface="Wingdings" panose="05000000000000000000" pitchFamily="2" charset="2"/>
              <a:buChar char="ü"/>
            </a:pPr>
            <a:r>
              <a:rPr lang="en-US" sz="1800" dirty="0" smtClean="0"/>
              <a:t>Put each keyword in a different line</a:t>
            </a:r>
          </a:p>
          <a:p>
            <a:pPr marL="171450" indent="-171450" algn="l">
              <a:buFont typeface="Wingdings" panose="05000000000000000000" pitchFamily="2" charset="2"/>
              <a:buChar char="ü"/>
            </a:pPr>
            <a:r>
              <a:rPr lang="en-US" sz="1800" dirty="0" smtClean="0"/>
              <a:t>Assign alias when joining tables</a:t>
            </a:r>
          </a:p>
          <a:p>
            <a:pPr marL="171450" indent="-171450" algn="l">
              <a:buFont typeface="Wingdings" panose="05000000000000000000" pitchFamily="2" charset="2"/>
              <a:buChar char="ü"/>
            </a:pPr>
            <a:r>
              <a:rPr lang="en-US" sz="1800" dirty="0" smtClean="0"/>
              <a:t>Use indexes to increase performance</a:t>
            </a:r>
          </a:p>
          <a:p>
            <a:pPr marL="171450" indent="-171450" algn="l">
              <a:buFont typeface="Wingdings" panose="05000000000000000000" pitchFamily="2" charset="2"/>
              <a:buChar char="ü"/>
            </a:pPr>
            <a:endParaRPr lang="en-US" sz="1800" dirty="0" smtClean="0"/>
          </a:p>
        </p:txBody>
      </p:sp>
      <p:sp>
        <p:nvSpPr>
          <p:cNvPr id="16" name="TextBox 15"/>
          <p:cNvSpPr txBox="1"/>
          <p:nvPr/>
        </p:nvSpPr>
        <p:spPr>
          <a:xfrm>
            <a:off x="6018212" y="2520349"/>
            <a:ext cx="3581400" cy="978729"/>
          </a:xfrm>
          <a:prstGeom prst="rect">
            <a:avLst/>
          </a:prstGeom>
          <a:noFill/>
        </p:spPr>
        <p:txBody>
          <a:bodyPr wrap="square" rtlCol="0">
            <a:spAutoFit/>
          </a:bodyPr>
          <a:lstStyle/>
          <a:p>
            <a:pPr marL="285750" indent="-285750" algn="l">
              <a:buFont typeface="Wingdings" panose="05000000000000000000" pitchFamily="2" charset="2"/>
              <a:buChar char="û"/>
            </a:pPr>
            <a:r>
              <a:rPr lang="en-US" sz="1800" dirty="0" smtClean="0"/>
              <a:t>Use multiple subqueries</a:t>
            </a:r>
          </a:p>
          <a:p>
            <a:pPr marL="285750" indent="-285750" algn="l">
              <a:buFont typeface="Wingdings" panose="05000000000000000000" pitchFamily="2" charset="2"/>
              <a:buChar char="û"/>
            </a:pPr>
            <a:r>
              <a:rPr lang="en-US" sz="1800" dirty="0" smtClean="0"/>
              <a:t>Unnecessary cross joins</a:t>
            </a:r>
          </a:p>
          <a:p>
            <a:pPr algn="l"/>
            <a:endParaRPr lang="en-US" sz="1800" dirty="0" smtClean="0"/>
          </a:p>
        </p:txBody>
      </p:sp>
    </p:spTree>
    <p:extLst>
      <p:ext uri="{BB962C8B-B14F-4D97-AF65-F5344CB8AC3E}">
        <p14:creationId xmlns:p14="http://schemas.microsoft.com/office/powerpoint/2010/main" val="1339585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Mistakes  </a:t>
            </a:r>
            <a:br>
              <a:rPr lang="en-US" dirty="0" smtClean="0"/>
            </a:br>
            <a:r>
              <a:rPr lang="en-US" dirty="0" smtClean="0"/>
              <a:t>Joins</a:t>
            </a:r>
            <a:endParaRPr lang="en-US" dirty="0"/>
          </a:p>
        </p:txBody>
      </p:sp>
      <p:sp>
        <p:nvSpPr>
          <p:cNvPr id="3" name="Content Placeholder 2"/>
          <p:cNvSpPr>
            <a:spLocks noGrp="1"/>
          </p:cNvSpPr>
          <p:nvPr>
            <p:ph idx="1"/>
          </p:nvPr>
        </p:nvSpPr>
        <p:spPr/>
        <p:txBody>
          <a:bodyPr/>
          <a:lstStyle/>
          <a:p>
            <a:r>
              <a:rPr lang="en-US" dirty="0" smtClean="0"/>
              <a:t>What is the difference between the below 2 queries?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6875443"/>
              </p:ext>
            </p:extLst>
          </p:nvPr>
        </p:nvGraphicFramePr>
        <p:xfrm>
          <a:off x="760412" y="2286000"/>
          <a:ext cx="8682038" cy="2560320"/>
        </p:xfrm>
        <a:graphic>
          <a:graphicData uri="http://schemas.openxmlformats.org/drawingml/2006/table">
            <a:tbl>
              <a:tblPr bandRow="1">
                <a:tableStyleId>{D7AC3CCA-C797-4891-BE02-D94E43425B78}</a:tableStyleId>
              </a:tblPr>
              <a:tblGrid>
                <a:gridCol w="4341019"/>
                <a:gridCol w="4341019"/>
              </a:tblGrid>
              <a:tr h="876300">
                <a:tc>
                  <a:txBody>
                    <a:bodyPr/>
                    <a:lstStyle/>
                    <a:p>
                      <a:r>
                        <a:rPr lang="en-US" dirty="0" smtClean="0"/>
                        <a:t>SELECT</a:t>
                      </a:r>
                    </a:p>
                    <a:p>
                      <a:r>
                        <a:rPr lang="en-US" dirty="0" smtClean="0"/>
                        <a:t>Table1.student_name,</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Table2. marks,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Table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LEFT OUTER JOIN  Table 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Table1.student_id=Table2.student_id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WHERE table2.dept=‘</a:t>
                      </a:r>
                      <a:r>
                        <a:rPr lang="en-US" baseline="0" dirty="0" err="1" smtClean="0"/>
                        <a:t>ComputerScience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solidFill>
                      <a:schemeClr val="bg1">
                        <a:lumMod val="95000"/>
                      </a:schemeClr>
                    </a:solidFill>
                  </a:tcPr>
                </a:tc>
                <a:tc>
                  <a:txBody>
                    <a:bodyPr/>
                    <a:lstStyle/>
                    <a:p>
                      <a:r>
                        <a:rPr lang="en-US" dirty="0" smtClean="0"/>
                        <a:t>SELECT</a:t>
                      </a:r>
                    </a:p>
                    <a:p>
                      <a:r>
                        <a:rPr lang="en-US" dirty="0" smtClean="0"/>
                        <a:t>Table1.student_name,</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Table2. marks,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Table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LEFT OUTER JOIN  Table 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Table1.student_id=Table2.student_id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table2.dept=‘</a:t>
                      </a:r>
                      <a:r>
                        <a:rPr lang="en-US" baseline="0" dirty="0" err="1" smtClean="0"/>
                        <a:t>ComputerScience</a:t>
                      </a:r>
                      <a:r>
                        <a:rPr lang="en-US" baseline="0" dirty="0" smtClean="0"/>
                        <a:t>’</a:t>
                      </a:r>
                    </a:p>
                    <a:p>
                      <a:endParaRPr lang="en-US" dirty="0"/>
                    </a:p>
                  </a:txBody>
                  <a:tcPr>
                    <a:solidFill>
                      <a:schemeClr val="bg1">
                        <a:lumMod val="95000"/>
                      </a:schemeClr>
                    </a:solidFill>
                  </a:tcPr>
                </a:tc>
              </a:tr>
            </a:tbl>
          </a:graphicData>
        </a:graphic>
      </p:graphicFrame>
    </p:spTree>
    <p:extLst>
      <p:ext uri="{BB962C8B-B14F-4D97-AF65-F5344CB8AC3E}">
        <p14:creationId xmlns:p14="http://schemas.microsoft.com/office/powerpoint/2010/main" val="399810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Mistakes in SQL</a:t>
            </a:r>
            <a:endParaRPr lang="en-US" dirty="0"/>
          </a:p>
        </p:txBody>
      </p:sp>
      <p:sp>
        <p:nvSpPr>
          <p:cNvPr id="3" name="Content Placeholder 2"/>
          <p:cNvSpPr>
            <a:spLocks noGrp="1"/>
          </p:cNvSpPr>
          <p:nvPr>
            <p:ph idx="1"/>
          </p:nvPr>
        </p:nvSpPr>
        <p:spPr>
          <a:xfrm>
            <a:off x="646113" y="1381125"/>
            <a:ext cx="5053013" cy="4191000"/>
          </a:xfrm>
        </p:spPr>
        <p:txBody>
          <a:bodyPr/>
          <a:lstStyle/>
          <a:p>
            <a:r>
              <a:rPr lang="en-US" b="1" dirty="0" smtClean="0"/>
              <a:t>NULLs</a:t>
            </a:r>
          </a:p>
          <a:p>
            <a:pPr marL="0" indent="0">
              <a:buNone/>
            </a:pPr>
            <a:r>
              <a:rPr lang="en-US" dirty="0"/>
              <a:t>SELECT </a:t>
            </a:r>
            <a:r>
              <a:rPr lang="en-US" dirty="0" smtClean="0"/>
              <a:t>Count(*) FROM </a:t>
            </a:r>
            <a:r>
              <a:rPr lang="en-US" dirty="0" err="1" smtClean="0"/>
              <a:t>Sales.SalesOrderDetail</a:t>
            </a:r>
            <a:endParaRPr lang="en-US" dirty="0" smtClean="0"/>
          </a:p>
          <a:p>
            <a:pPr marL="0" indent="0">
              <a:buNone/>
            </a:pPr>
            <a:endParaRPr lang="en-US" dirty="0"/>
          </a:p>
          <a:p>
            <a:pPr marL="0" indent="0">
              <a:buNone/>
            </a:pPr>
            <a:endParaRPr lang="en-US" dirty="0" smtClean="0"/>
          </a:p>
          <a:p>
            <a:r>
              <a:rPr lang="en-US" dirty="0" smtClean="0"/>
              <a:t>SELECT Count(*) FROM </a:t>
            </a:r>
            <a:r>
              <a:rPr lang="en-US" dirty="0" err="1" smtClean="0"/>
              <a:t>Sales.SalesOrderDetail</a:t>
            </a:r>
            <a:r>
              <a:rPr lang="en-US" dirty="0"/>
              <a:t> </a:t>
            </a:r>
            <a:r>
              <a:rPr lang="en-US" dirty="0" smtClean="0"/>
              <a:t>WHERE </a:t>
            </a:r>
            <a:r>
              <a:rPr lang="en-US" dirty="0" err="1" smtClean="0"/>
              <a:t>CarrierTrackingNumber</a:t>
            </a:r>
            <a:r>
              <a:rPr lang="en-US" dirty="0" smtClean="0"/>
              <a:t> = '4911-403C-99‘</a:t>
            </a:r>
          </a:p>
          <a:p>
            <a:pPr marL="0" indent="0">
              <a:buNone/>
            </a:pPr>
            <a:endParaRPr lang="en-US" dirty="0"/>
          </a:p>
          <a:p>
            <a:pPr marL="0" indent="0">
              <a:buNone/>
            </a:pPr>
            <a:endParaRPr lang="en-US" dirty="0"/>
          </a:p>
          <a:p>
            <a:pPr marL="0" indent="0">
              <a:buNone/>
            </a:pPr>
            <a:endParaRPr lang="en-US" b="1" dirty="0" smtClean="0"/>
          </a:p>
          <a:p>
            <a:pPr marL="0" indent="0">
              <a:buNone/>
            </a:pPr>
            <a:endParaRPr lang="en-US" b="1" dirty="0"/>
          </a:p>
          <a:p>
            <a:pPr marL="0" indent="0">
              <a:buNone/>
            </a:pPr>
            <a:endParaRPr lang="en-US" b="1" dirty="0" smtClean="0"/>
          </a:p>
        </p:txBody>
      </p:sp>
      <p:graphicFrame>
        <p:nvGraphicFramePr>
          <p:cNvPr id="4" name="Object 3"/>
          <p:cNvGraphicFramePr>
            <a:graphicFrameLocks noChangeAspect="1"/>
          </p:cNvGraphicFramePr>
          <p:nvPr>
            <p:extLst/>
          </p:nvPr>
        </p:nvGraphicFramePr>
        <p:xfrm>
          <a:off x="3122613" y="3338513"/>
          <a:ext cx="3657600" cy="180975"/>
        </p:xfrm>
        <a:graphic>
          <a:graphicData uri="http://schemas.openxmlformats.org/presentationml/2006/ole">
            <mc:AlternateContent xmlns:mc="http://schemas.openxmlformats.org/markup-compatibility/2006">
              <mc:Choice xmlns:v="urn:schemas-microsoft-com:vml" Requires="v">
                <p:oleObj spid="_x0000_s1158148" name="Wordpad Document" r:id="rId3" imgW="3657600" imgH="181440" progId="WordPad.Document.1">
                  <p:embed/>
                </p:oleObj>
              </mc:Choice>
              <mc:Fallback>
                <p:oleObj name="Wordpad Document" r:id="rId3" imgW="3657600" imgH="181440" progId="WordPad.Document.1">
                  <p:embed/>
                  <p:pic>
                    <p:nvPicPr>
                      <p:cNvPr id="0" name=""/>
                      <p:cNvPicPr/>
                      <p:nvPr/>
                    </p:nvPicPr>
                    <p:blipFill>
                      <a:blip r:embed="rId4"/>
                      <a:stretch>
                        <a:fillRect/>
                      </a:stretch>
                    </p:blipFill>
                    <p:spPr>
                      <a:xfrm>
                        <a:off x="3122613" y="3338513"/>
                        <a:ext cx="3657600" cy="180975"/>
                      </a:xfrm>
                      <a:prstGeom prst="rect">
                        <a:avLst/>
                      </a:prstGeom>
                    </p:spPr>
                  </p:pic>
                </p:oleObj>
              </mc:Fallback>
            </mc:AlternateContent>
          </a:graphicData>
        </a:graphic>
      </p:graphicFrame>
      <p:pic>
        <p:nvPicPr>
          <p:cNvPr id="5" name="Picture 4" descr="C:\Users\v-prguha\Desktop\MSU_SQL\Some Common Mistakes When Querying SQL Database - CodeProject_files\Jgq6gmMa5fU.jpg"/>
          <p:cNvPicPr/>
          <p:nvPr/>
        </p:nvPicPr>
        <p:blipFill>
          <a:blip r:embed="rId5">
            <a:extLst>
              <a:ext uri="{28A0092B-C50C-407E-A947-70E740481C1C}">
                <a14:useLocalDpi xmlns:a14="http://schemas.microsoft.com/office/drawing/2010/main" val="0"/>
              </a:ext>
            </a:extLst>
          </a:blip>
          <a:srcRect/>
          <a:stretch>
            <a:fillRect/>
          </a:stretch>
        </p:blipFill>
        <p:spPr bwMode="auto">
          <a:xfrm>
            <a:off x="5699126" y="1749425"/>
            <a:ext cx="3709987" cy="3178175"/>
          </a:xfrm>
          <a:prstGeom prst="rect">
            <a:avLst/>
          </a:prstGeom>
          <a:noFill/>
          <a:ln>
            <a:noFill/>
          </a:ln>
        </p:spPr>
      </p:pic>
      <p:pic>
        <p:nvPicPr>
          <p:cNvPr id="14" name="Picture 13" descr="C:\Users\v-prguha\Desktop\MSU_SQL\Some Common Mistakes When Querying SQL Database - CodeProject_files\8g1uuy_MbBI.jpg">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1291432" y="2486024"/>
            <a:ext cx="2620168" cy="852488"/>
          </a:xfrm>
          <a:prstGeom prst="rect">
            <a:avLst/>
          </a:prstGeom>
          <a:noFill/>
          <a:ln>
            <a:noFill/>
          </a:ln>
        </p:spPr>
      </p:pic>
      <p:pic>
        <p:nvPicPr>
          <p:cNvPr id="16" name="Picture 15" descr="C:\Users\v-prguha\Desktop\MSU_SQL\Some Common Mistakes When Querying SQL Database - CodeProject_files\TtqHkGWSpfc.jpg">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1291432" y="4365622"/>
            <a:ext cx="2620168" cy="930278"/>
          </a:xfrm>
          <a:prstGeom prst="rect">
            <a:avLst/>
          </a:prstGeom>
          <a:noFill/>
          <a:ln>
            <a:noFill/>
          </a:ln>
        </p:spPr>
      </p:pic>
    </p:spTree>
    <p:extLst>
      <p:ext uri="{BB962C8B-B14F-4D97-AF65-F5344CB8AC3E}">
        <p14:creationId xmlns:p14="http://schemas.microsoft.com/office/powerpoint/2010/main" val="386857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NULLs(</a:t>
            </a:r>
            <a:r>
              <a:rPr lang="en-US" dirty="0" err="1" smtClean="0"/>
              <a:t>comtd</a:t>
            </a:r>
            <a:r>
              <a:rPr lang="en-US" dirty="0" smtClean="0"/>
              <a:t>.)</a:t>
            </a:r>
            <a:endParaRPr lang="en-US" dirty="0"/>
          </a:p>
        </p:txBody>
      </p:sp>
      <p:sp>
        <p:nvSpPr>
          <p:cNvPr id="3" name="Content Placeholder 2"/>
          <p:cNvSpPr>
            <a:spLocks noGrp="1"/>
          </p:cNvSpPr>
          <p:nvPr>
            <p:ph idx="1"/>
          </p:nvPr>
        </p:nvSpPr>
        <p:spPr/>
        <p:txBody>
          <a:bodyPr/>
          <a:lstStyle/>
          <a:p>
            <a:r>
              <a:rPr lang="en-US" dirty="0" smtClean="0"/>
              <a:t>SELECT Count(*) FROM </a:t>
            </a:r>
            <a:r>
              <a:rPr lang="en-US" dirty="0" err="1" smtClean="0"/>
              <a:t>Sales.SalesOrderDetail</a:t>
            </a:r>
            <a:r>
              <a:rPr lang="en-US" dirty="0" smtClean="0"/>
              <a:t>                                                                      WHERE </a:t>
            </a:r>
            <a:r>
              <a:rPr lang="en-US" dirty="0" err="1" smtClean="0"/>
              <a:t>CarrierTrackingNumber</a:t>
            </a:r>
            <a:r>
              <a:rPr lang="en-US" dirty="0" smtClean="0"/>
              <a:t> </a:t>
            </a:r>
            <a:r>
              <a:rPr lang="en-US" dirty="0"/>
              <a:t>&lt;&gt; </a:t>
            </a:r>
            <a:r>
              <a:rPr lang="en-US" dirty="0" smtClean="0"/>
              <a:t>'4911-403C-99‘</a:t>
            </a:r>
          </a:p>
          <a:p>
            <a:endParaRPr lang="en-US" dirty="0"/>
          </a:p>
          <a:p>
            <a:endParaRPr lang="en-US" dirty="0" smtClean="0"/>
          </a:p>
          <a:p>
            <a:endParaRPr lang="en-US" dirty="0" smtClean="0"/>
          </a:p>
          <a:p>
            <a:r>
              <a:rPr lang="en-US" dirty="0"/>
              <a:t>SELECT Count(*) FROM </a:t>
            </a:r>
            <a:r>
              <a:rPr lang="en-US" dirty="0" err="1"/>
              <a:t>Sales.SalesOrderDetail</a:t>
            </a:r>
            <a:r>
              <a:rPr lang="en-US" dirty="0"/>
              <a:t>                                                                      WHERE </a:t>
            </a:r>
            <a:r>
              <a:rPr lang="en-US" dirty="0" err="1"/>
              <a:t>CarrierTrackingNumber</a:t>
            </a:r>
            <a:r>
              <a:rPr lang="en-US" dirty="0"/>
              <a:t> &lt;&gt; </a:t>
            </a:r>
            <a:r>
              <a:rPr lang="en-US" dirty="0" smtClean="0"/>
              <a:t>'4911-403C-99’ OR                               </a:t>
            </a:r>
            <a:r>
              <a:rPr lang="en-US" dirty="0" err="1"/>
              <a:t>CarrierTrackingNumber</a:t>
            </a:r>
            <a:r>
              <a:rPr lang="en-US" dirty="0"/>
              <a:t>  IS  </a:t>
            </a:r>
            <a:r>
              <a:rPr lang="en-US" dirty="0" smtClean="0"/>
              <a:t>NULL</a:t>
            </a:r>
            <a:endParaRPr lang="en-US" dirty="0"/>
          </a:p>
          <a:p>
            <a:endParaRPr lang="en-US" dirty="0"/>
          </a:p>
          <a:p>
            <a:pPr marL="0" indent="0">
              <a:buNone/>
            </a:pPr>
            <a:endParaRPr lang="en-US" dirty="0" smtClean="0"/>
          </a:p>
          <a:p>
            <a:pPr marL="0" indent="0">
              <a:buNone/>
            </a:pPr>
            <a:endParaRPr lang="en-US" dirty="0"/>
          </a:p>
          <a:p>
            <a:pPr marL="0" indent="0">
              <a:buNone/>
            </a:pPr>
            <a:endParaRPr lang="en-US" dirty="0" smtClean="0"/>
          </a:p>
        </p:txBody>
      </p:sp>
      <p:graphicFrame>
        <p:nvGraphicFramePr>
          <p:cNvPr id="4" name="Object 3"/>
          <p:cNvGraphicFramePr>
            <a:graphicFrameLocks noChangeAspect="1"/>
          </p:cNvGraphicFramePr>
          <p:nvPr>
            <p:extLst/>
          </p:nvPr>
        </p:nvGraphicFramePr>
        <p:xfrm>
          <a:off x="3122613" y="3338513"/>
          <a:ext cx="3657600" cy="180975"/>
        </p:xfrm>
        <a:graphic>
          <a:graphicData uri="http://schemas.openxmlformats.org/presentationml/2006/ole">
            <mc:AlternateContent xmlns:mc="http://schemas.openxmlformats.org/markup-compatibility/2006">
              <mc:Choice xmlns:v="urn:schemas-microsoft-com:vml" Requires="v">
                <p:oleObj spid="_x0000_s1159172" name="Wordpad Document" r:id="rId3" imgW="3657600" imgH="181440" progId="WordPad.Document.1">
                  <p:embed/>
                </p:oleObj>
              </mc:Choice>
              <mc:Fallback>
                <p:oleObj name="Wordpad Document" r:id="rId3" imgW="3657600" imgH="181440" progId="WordPad.Document.1">
                  <p:embed/>
                  <p:pic>
                    <p:nvPicPr>
                      <p:cNvPr id="0" name=""/>
                      <p:cNvPicPr/>
                      <p:nvPr/>
                    </p:nvPicPr>
                    <p:blipFill>
                      <a:blip r:embed="rId4"/>
                      <a:stretch>
                        <a:fillRect/>
                      </a:stretch>
                    </p:blipFill>
                    <p:spPr>
                      <a:xfrm>
                        <a:off x="3122613" y="3338513"/>
                        <a:ext cx="3657600" cy="180975"/>
                      </a:xfrm>
                      <a:prstGeom prst="rect">
                        <a:avLst/>
                      </a:prstGeom>
                    </p:spPr>
                  </p:pic>
                </p:oleObj>
              </mc:Fallback>
            </mc:AlternateContent>
          </a:graphicData>
        </a:graphic>
      </p:graphicFrame>
      <p:pic>
        <p:nvPicPr>
          <p:cNvPr id="5" name="Picture 10" descr="http://static.abplive.in/wp-content/plugins/like-dislike-counter-for-posts-pages-and-comments/images/dow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4785" y="1381125"/>
            <a:ext cx="555625" cy="5556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v-prguha\Desktop\MSU_SQL\Some Common Mistakes When Querying SQL Database - CodeProject_files\ZV5twRtuVSQ.jpg"/>
          <p:cNvPicPr/>
          <p:nvPr/>
        </p:nvPicPr>
        <p:blipFill>
          <a:blip r:embed="rId6">
            <a:extLst>
              <a:ext uri="{28A0092B-C50C-407E-A947-70E740481C1C}">
                <a14:useLocalDpi xmlns:a14="http://schemas.microsoft.com/office/drawing/2010/main" val="0"/>
              </a:ext>
            </a:extLst>
          </a:blip>
          <a:srcRect/>
          <a:stretch>
            <a:fillRect/>
          </a:stretch>
        </p:blipFill>
        <p:spPr bwMode="auto">
          <a:xfrm>
            <a:off x="1739901" y="2085976"/>
            <a:ext cx="2527299" cy="949324"/>
          </a:xfrm>
          <a:prstGeom prst="rect">
            <a:avLst/>
          </a:prstGeom>
          <a:noFill/>
          <a:ln>
            <a:noFill/>
          </a:ln>
        </p:spPr>
      </p:pic>
      <p:pic>
        <p:nvPicPr>
          <p:cNvPr id="7" name="Picture 6" descr="https://cdn3.iconfinder.com/data/icons/toolbar-signs/512/correct-12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24785" y="3476625"/>
            <a:ext cx="555625" cy="55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1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NULLs and NOT IN</a:t>
            </a:r>
          </a:p>
        </p:txBody>
      </p:sp>
      <p:sp>
        <p:nvSpPr>
          <p:cNvPr id="3" name="Content Placeholder 2"/>
          <p:cNvSpPr>
            <a:spLocks noGrp="1"/>
          </p:cNvSpPr>
          <p:nvPr>
            <p:ph idx="1"/>
          </p:nvPr>
        </p:nvSpPr>
        <p:spPr>
          <a:xfrm>
            <a:off x="646113" y="1381125"/>
            <a:ext cx="8763000" cy="2428876"/>
          </a:xfrm>
        </p:spPr>
        <p:txBody>
          <a:bodyPr/>
          <a:lstStyle/>
          <a:p>
            <a:pPr marL="0" indent="0">
              <a:buNone/>
            </a:pPr>
            <a:endParaRPr lang="en-US" dirty="0" smtClean="0"/>
          </a:p>
          <a:p>
            <a:pPr marL="0" indent="0">
              <a:buNone/>
            </a:pPr>
            <a:endParaRPr lang="en-US" dirty="0"/>
          </a:p>
          <a:p>
            <a:pPr marL="0" indent="0">
              <a:buNone/>
            </a:pPr>
            <a:endParaRPr lang="en-US" dirty="0" smtClean="0"/>
          </a:p>
          <a:p>
            <a:endParaRPr lang="en-US" dirty="0"/>
          </a:p>
          <a:p>
            <a:pPr marL="0" indent="0">
              <a:buNone/>
            </a:pPr>
            <a:endParaRPr lang="en-US" sz="1400" dirty="0" smtClean="0"/>
          </a:p>
          <a:p>
            <a:pPr marL="0" indent="0">
              <a:buNone/>
            </a:pPr>
            <a:endParaRPr lang="en-US" dirty="0" smtClean="0"/>
          </a:p>
        </p:txBody>
      </p:sp>
      <p:graphicFrame>
        <p:nvGraphicFramePr>
          <p:cNvPr id="4" name="Object 3"/>
          <p:cNvGraphicFramePr>
            <a:graphicFrameLocks noChangeAspect="1"/>
          </p:cNvGraphicFramePr>
          <p:nvPr>
            <p:extLst/>
          </p:nvPr>
        </p:nvGraphicFramePr>
        <p:xfrm>
          <a:off x="3122613" y="3338513"/>
          <a:ext cx="3657600" cy="180975"/>
        </p:xfrm>
        <a:graphic>
          <a:graphicData uri="http://schemas.openxmlformats.org/presentationml/2006/ole">
            <mc:AlternateContent xmlns:mc="http://schemas.openxmlformats.org/markup-compatibility/2006">
              <mc:Choice xmlns:v="urn:schemas-microsoft-com:vml" Requires="v">
                <p:oleObj spid="_x0000_s1160196" name="Wordpad Document" r:id="rId3" imgW="3657600" imgH="181440" progId="WordPad.Document.1">
                  <p:embed/>
                </p:oleObj>
              </mc:Choice>
              <mc:Fallback>
                <p:oleObj name="Wordpad Document" r:id="rId3" imgW="3657600" imgH="181440" progId="WordPad.Document.1">
                  <p:embed/>
                  <p:pic>
                    <p:nvPicPr>
                      <p:cNvPr id="0" name=""/>
                      <p:cNvPicPr/>
                      <p:nvPr/>
                    </p:nvPicPr>
                    <p:blipFill>
                      <a:blip r:embed="rId4"/>
                      <a:stretch>
                        <a:fillRect/>
                      </a:stretch>
                    </p:blipFill>
                    <p:spPr>
                      <a:xfrm>
                        <a:off x="3122613" y="3338513"/>
                        <a:ext cx="3657600" cy="180975"/>
                      </a:xfrm>
                      <a:prstGeom prst="rect">
                        <a:avLst/>
                      </a:prstGeom>
                    </p:spPr>
                  </p:pic>
                </p:oleObj>
              </mc:Fallback>
            </mc:AlternateContent>
          </a:graphicData>
        </a:graphic>
      </p:graphicFrame>
      <p:pic>
        <p:nvPicPr>
          <p:cNvPr id="5" name="Picture 4"/>
          <p:cNvPicPr>
            <a:picLocks noChangeAspect="1"/>
          </p:cNvPicPr>
          <p:nvPr/>
        </p:nvPicPr>
        <p:blipFill>
          <a:blip r:embed="rId5"/>
          <a:stretch>
            <a:fillRect/>
          </a:stretch>
        </p:blipFill>
        <p:spPr>
          <a:xfrm>
            <a:off x="812799" y="1871663"/>
            <a:ext cx="3629025" cy="1647825"/>
          </a:xfrm>
          <a:prstGeom prst="rect">
            <a:avLst/>
          </a:prstGeom>
        </p:spPr>
      </p:pic>
      <p:pic>
        <p:nvPicPr>
          <p:cNvPr id="6" name="Picture 5"/>
          <p:cNvPicPr>
            <a:picLocks noChangeAspect="1"/>
          </p:cNvPicPr>
          <p:nvPr/>
        </p:nvPicPr>
        <p:blipFill>
          <a:blip r:embed="rId6"/>
          <a:stretch>
            <a:fillRect/>
          </a:stretch>
        </p:blipFill>
        <p:spPr>
          <a:xfrm>
            <a:off x="5275261" y="1652588"/>
            <a:ext cx="962025" cy="1866900"/>
          </a:xfrm>
          <a:prstGeom prst="rect">
            <a:avLst/>
          </a:prstGeom>
        </p:spPr>
      </p:pic>
      <p:sp>
        <p:nvSpPr>
          <p:cNvPr id="7" name="Content Placeholder 2"/>
          <p:cNvSpPr txBox="1">
            <a:spLocks/>
          </p:cNvSpPr>
          <p:nvPr/>
        </p:nvSpPr>
        <p:spPr bwMode="auto">
          <a:xfrm>
            <a:off x="812799" y="4300539"/>
            <a:ext cx="3919535" cy="17557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r>
              <a:rPr lang="en-US" b="1" dirty="0" smtClean="0"/>
              <a:t>CODE</a:t>
            </a:r>
            <a:endParaRPr lang="en-US" b="1" dirty="0"/>
          </a:p>
          <a:p>
            <a:pPr marL="0" indent="0">
              <a:buNone/>
            </a:pPr>
            <a:r>
              <a:rPr lang="en-US" dirty="0"/>
              <a:t>SELECT </a:t>
            </a:r>
            <a:r>
              <a:rPr lang="en-US" dirty="0" err="1"/>
              <a:t>C.color</a:t>
            </a:r>
            <a:r>
              <a:rPr lang="en-US" dirty="0"/>
              <a:t> </a:t>
            </a:r>
            <a:r>
              <a:rPr lang="en-US" dirty="0" smtClean="0"/>
              <a:t>FROM </a:t>
            </a:r>
            <a:r>
              <a:rPr lang="en-US" dirty="0"/>
              <a:t>Colors AS C </a:t>
            </a:r>
            <a:r>
              <a:rPr lang="en-US" dirty="0" smtClean="0"/>
              <a:t>WHERE </a:t>
            </a:r>
            <a:r>
              <a:rPr lang="en-US" dirty="0" err="1"/>
              <a:t>C.color</a:t>
            </a:r>
            <a:r>
              <a:rPr lang="en-US" dirty="0"/>
              <a:t> NOT IN (SELECT </a:t>
            </a:r>
            <a:r>
              <a:rPr lang="en-US" dirty="0" err="1" smtClean="0"/>
              <a:t>P.color</a:t>
            </a:r>
            <a:r>
              <a:rPr lang="en-US" dirty="0" smtClean="0"/>
              <a:t> FROM </a:t>
            </a:r>
            <a:r>
              <a:rPr lang="en-US" dirty="0"/>
              <a:t>Products AS P); </a:t>
            </a:r>
            <a:endParaRPr lang="en-US" kern="0" dirty="0" smtClean="0"/>
          </a:p>
        </p:txBody>
      </p:sp>
      <p:sp>
        <p:nvSpPr>
          <p:cNvPr id="8" name="Content Placeholder 2"/>
          <p:cNvSpPr txBox="1">
            <a:spLocks/>
          </p:cNvSpPr>
          <p:nvPr/>
        </p:nvSpPr>
        <p:spPr bwMode="auto">
          <a:xfrm>
            <a:off x="5275261" y="4300538"/>
            <a:ext cx="4462462" cy="175577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r>
              <a:rPr lang="en-US" b="1" dirty="0" smtClean="0"/>
              <a:t>OUTPUT</a:t>
            </a:r>
          </a:p>
          <a:p>
            <a:pPr marL="0" indent="0">
              <a:buNone/>
            </a:pPr>
            <a:r>
              <a:rPr lang="en-US" dirty="0" smtClean="0"/>
              <a:t>color </a:t>
            </a:r>
          </a:p>
          <a:p>
            <a:pPr marL="0" indent="0">
              <a:buNone/>
            </a:pPr>
            <a:r>
              <a:rPr lang="en-US" dirty="0" smtClean="0"/>
              <a:t>---------- </a:t>
            </a:r>
            <a:endParaRPr lang="en-US" dirty="0"/>
          </a:p>
          <a:p>
            <a:pPr marL="0" indent="0">
              <a:buNone/>
            </a:pPr>
            <a:r>
              <a:rPr lang="en-US" dirty="0" smtClean="0"/>
              <a:t>(</a:t>
            </a:r>
            <a:r>
              <a:rPr lang="en-US" dirty="0"/>
              <a:t>0 row(s) affected) </a:t>
            </a:r>
            <a:endParaRPr lang="en-US" kern="0" dirty="0" smtClean="0"/>
          </a:p>
        </p:txBody>
      </p:sp>
      <p:pic>
        <p:nvPicPr>
          <p:cNvPr id="1134602" name="Picture 10" descr="http://static.abplive.in/wp-content/plugins/like-dislike-counter-for-posts-pages-and-comments/images/dow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5298" y="908841"/>
            <a:ext cx="555625" cy="555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504523"/>
      </p:ext>
    </p:extLst>
  </p:cSld>
  <p:clrMapOvr>
    <a:masterClrMapping/>
  </p:clrMapOvr>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103</TotalTime>
  <Pages>8</Pages>
  <Words>1288</Words>
  <Application>Microsoft Office PowerPoint</Application>
  <PresentationFormat>Custom</PresentationFormat>
  <Paragraphs>146</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 Unicode MS</vt:lpstr>
      <vt:lpstr>Arial</vt:lpstr>
      <vt:lpstr>Calibri</vt:lpstr>
      <vt:lpstr>Times New Roman</vt:lpstr>
      <vt:lpstr>Webdings</vt:lpstr>
      <vt:lpstr>Wingdings</vt:lpstr>
      <vt:lpstr>blank</vt:lpstr>
      <vt:lpstr>Wordpad Document</vt:lpstr>
      <vt:lpstr>MSU SQL</vt:lpstr>
      <vt:lpstr>Agenda</vt:lpstr>
      <vt:lpstr>What are best practices</vt:lpstr>
      <vt:lpstr>Here are some general coding best practices applicable across coding platforms </vt:lpstr>
      <vt:lpstr>Below are just a few SQL best practices</vt:lpstr>
      <vt:lpstr>Common Mistakes   Joins</vt:lpstr>
      <vt:lpstr>Common Mistakes in SQL</vt:lpstr>
      <vt:lpstr>NULLs(comtd.)</vt:lpstr>
      <vt:lpstr>NULLs and NOT IN</vt:lpstr>
      <vt:lpstr>NULLs and NOT IN(contd.)</vt:lpstr>
      <vt:lpstr>Use of existing construct instead of sub-query</vt:lpstr>
      <vt:lpstr>Functions on indexed columns in predicates</vt:lpstr>
      <vt:lpstr>Functions on indexed columns in predicates(contd.)</vt:lpstr>
      <vt:lpstr>NULL values and JOINs</vt:lpstr>
      <vt:lpstr>NULL values and JOINs(contd.)</vt:lpstr>
      <vt:lpstr>Predicate evaluation order</vt:lpstr>
      <vt:lpstr>Use of SELECT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MSU SQL</dc:title>
  <dc:creator>Shruti Dwivedi</dc:creator>
  <cp:lastModifiedBy>Shruti Dwivedi</cp:lastModifiedBy>
  <cp:revision>22</cp:revision>
  <cp:lastPrinted>2001-09-28T15:01:44Z</cp:lastPrinted>
  <dcterms:created xsi:type="dcterms:W3CDTF">2016-05-04T08:50:05Z</dcterms:created>
  <dcterms:modified xsi:type="dcterms:W3CDTF">2016-05-04T11:58:35Z</dcterms:modified>
</cp:coreProperties>
</file>