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57"/>
  </p:notesMasterIdLst>
  <p:handoutMasterIdLst>
    <p:handoutMasterId r:id="rId58"/>
  </p:handoutMasterIdLst>
  <p:sldIdLst>
    <p:sldId id="256" r:id="rId5"/>
    <p:sldId id="257" r:id="rId6"/>
    <p:sldId id="263" r:id="rId7"/>
    <p:sldId id="275" r:id="rId8"/>
    <p:sldId id="289" r:id="rId9"/>
    <p:sldId id="291" r:id="rId10"/>
    <p:sldId id="310" r:id="rId11"/>
    <p:sldId id="308" r:id="rId12"/>
    <p:sldId id="309" r:id="rId13"/>
    <p:sldId id="281" r:id="rId14"/>
    <p:sldId id="268" r:id="rId15"/>
    <p:sldId id="306" r:id="rId16"/>
    <p:sldId id="276" r:id="rId17"/>
    <p:sldId id="311" r:id="rId18"/>
    <p:sldId id="325" r:id="rId19"/>
    <p:sldId id="312" r:id="rId20"/>
    <p:sldId id="313" r:id="rId21"/>
    <p:sldId id="314" r:id="rId22"/>
    <p:sldId id="319" r:id="rId23"/>
    <p:sldId id="316" r:id="rId24"/>
    <p:sldId id="317" r:id="rId25"/>
    <p:sldId id="318" r:id="rId26"/>
    <p:sldId id="323" r:id="rId27"/>
    <p:sldId id="322" r:id="rId28"/>
    <p:sldId id="324" r:id="rId29"/>
    <p:sldId id="326" r:id="rId30"/>
    <p:sldId id="327" r:id="rId31"/>
    <p:sldId id="320" r:id="rId32"/>
    <p:sldId id="321" r:id="rId33"/>
    <p:sldId id="328" r:id="rId34"/>
    <p:sldId id="329" r:id="rId35"/>
    <p:sldId id="331" r:id="rId36"/>
    <p:sldId id="334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32" r:id="rId45"/>
    <p:sldId id="330" r:id="rId46"/>
    <p:sldId id="347" r:id="rId47"/>
    <p:sldId id="343" r:id="rId48"/>
    <p:sldId id="348" r:id="rId49"/>
    <p:sldId id="349" r:id="rId50"/>
    <p:sldId id="346" r:id="rId51"/>
    <p:sldId id="345" r:id="rId52"/>
    <p:sldId id="344" r:id="rId53"/>
    <p:sldId id="342" r:id="rId54"/>
    <p:sldId id="341" r:id="rId55"/>
    <p:sldId id="266" r:id="rId56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73B"/>
    <a:srgbClr val="C6C7C6"/>
    <a:srgbClr val="AA0000"/>
    <a:srgbClr val="D8CBCB"/>
    <a:srgbClr val="EDE7E7"/>
    <a:srgbClr val="CBD3D3"/>
    <a:srgbClr val="FF0000"/>
    <a:srgbClr val="D40000"/>
    <a:srgbClr val="006666"/>
    <a:srgbClr val="01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5810" autoAdjust="0"/>
  </p:normalViewPr>
  <p:slideViewPr>
    <p:cSldViewPr snapToObjects="1">
      <p:cViewPr varScale="1">
        <p:scale>
          <a:sx n="86" d="100"/>
          <a:sy n="86" d="100"/>
        </p:scale>
        <p:origin x="1386" y="90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4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41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942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5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8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6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91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94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6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72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75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77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2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4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8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08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org.apache.spark.SparkContext@6bb026b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Team                                 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8/27/2014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Sparkles </a:t>
            </a:r>
            <a:r>
              <a:rPr lang="en-US" dirty="0"/>
              <a:t>of Spark platform</a:t>
            </a:r>
          </a:p>
        </p:txBody>
      </p:sp>
    </p:spTree>
    <p:extLst>
      <p:ext uri="{BB962C8B-B14F-4D97-AF65-F5344CB8AC3E}">
        <p14:creationId xmlns:p14="http://schemas.microsoft.com/office/powerpoint/2010/main" val="180488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1" y="29718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1800" b="0" dirty="0"/>
              <a:t>Resilient Distributed Datasets (RDD).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11906"/>
            <a:ext cx="9028807" cy="365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RDD are core of Spark framework </a:t>
            </a:r>
          </a:p>
          <a:p>
            <a:r>
              <a:rPr lang="en-US" dirty="0">
                <a:latin typeface="Calibri" panose="020F0502020204030204" pitchFamily="34" charset="0"/>
              </a:rPr>
              <a:t>Spark is meant to create, track , manipulate and convert RDD to data</a:t>
            </a:r>
          </a:p>
          <a:p>
            <a:r>
              <a:rPr lang="en-US" dirty="0">
                <a:latin typeface="Calibri" panose="020F0502020204030204" pitchFamily="34" charset="0"/>
              </a:rPr>
              <a:t>RDD is </a:t>
            </a:r>
            <a:r>
              <a:rPr lang="en-US" b="1" i="1" u="sng" dirty="0">
                <a:latin typeface="Calibri" panose="020F0502020204030204" pitchFamily="34" charset="0"/>
              </a:rPr>
              <a:t>distributed</a:t>
            </a:r>
            <a:r>
              <a:rPr lang="en-US" dirty="0">
                <a:latin typeface="Calibri" panose="020F0502020204030204" pitchFamily="34" charset="0"/>
              </a:rPr>
              <a:t> , </a:t>
            </a:r>
            <a:r>
              <a:rPr lang="en-US" b="1" i="1" u="sng" dirty="0">
                <a:latin typeface="Calibri" panose="020F0502020204030204" pitchFamily="34" charset="0"/>
              </a:rPr>
              <a:t>parallel</a:t>
            </a:r>
            <a:r>
              <a:rPr lang="en-US" dirty="0">
                <a:latin typeface="Calibri" panose="020F0502020204030204" pitchFamily="34" charset="0"/>
              </a:rPr>
              <a:t>  memory abstraction of data </a:t>
            </a:r>
          </a:p>
          <a:p>
            <a:r>
              <a:rPr lang="en-US" dirty="0">
                <a:latin typeface="Calibri" panose="020F0502020204030204" pitchFamily="34" charset="0"/>
              </a:rPr>
              <a:t>Spark provides interface to manage RDD, including lineage, partitioning and transformation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Spark provides high order functions which access/process data in form of RDD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Spark provides interface to recreate RDD in case of fault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RDD have a  few properties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13031"/>
              </p:ext>
            </p:extLst>
          </p:nvPr>
        </p:nvGraphicFramePr>
        <p:xfrm>
          <a:off x="4967288" y="3311266"/>
          <a:ext cx="40386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Distributed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Immutable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Cacheable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Serializable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Partitioned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Lazy Evaluation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478092"/>
            <a:ext cx="9020177" cy="196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/>
            <a:r>
              <a:rPr lang="en-US" sz="1600" dirty="0">
                <a:latin typeface="Calibri" panose="020F0502020204030204" pitchFamily="34" charset="0"/>
              </a:rPr>
              <a:t>RDDs are created from</a:t>
            </a:r>
          </a:p>
          <a:p>
            <a:pPr marL="806450" lvl="2" indent="-342900" algn="l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 Scala collections, examples Arrays and Lists</a:t>
            </a:r>
          </a:p>
          <a:p>
            <a:pPr marL="806450" lvl="2" indent="-342900" algn="l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 Persistent Stored data in local/distributed files</a:t>
            </a:r>
          </a:p>
          <a:p>
            <a:pPr marL="1038225" lvl="3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HDFS files, Local Files</a:t>
            </a:r>
          </a:p>
          <a:p>
            <a:pPr marL="1038225" lvl="3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It can be any file that can be serialized</a:t>
            </a:r>
          </a:p>
          <a:p>
            <a:pPr marL="806450" lvl="2" indent="-342900" algn="l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Stream data</a:t>
            </a:r>
          </a:p>
          <a:p>
            <a:pPr marL="806450" lvl="2" indent="-342900" algn="l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From manipulation of other RDDs  </a:t>
            </a:r>
            <a:r>
              <a:rPr lang="en-US" sz="1600" b="1" u="sng" dirty="0">
                <a:latin typeface="Calibri" panose="020F0502020204030204" pitchFamily="34" charset="0"/>
              </a:rPr>
              <a:t>(Most of the time)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9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4572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Transformations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53" y="1143000"/>
            <a:ext cx="87630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 Hadoop we learned  Map and Reduce : In Spark we have Transformation and Actions</a:t>
            </a:r>
          </a:p>
          <a:p>
            <a:r>
              <a:rPr lang="en-US" dirty="0">
                <a:latin typeface="Calibri" panose="020F0502020204030204" pitchFamily="34" charset="0"/>
              </a:rPr>
              <a:t>RDD are manipulated with Transformation Operations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Transformation operation  takes one previously created RDD as input and converts it to another RDD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 new RDD is always dependent on parent RDD and can be used to create more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Common Transformations examples are </a:t>
            </a:r>
            <a:r>
              <a:rPr lang="en-US" sz="1600" i="1" dirty="0">
                <a:latin typeface="Calibri" panose="020F0502020204030204" pitchFamily="34" charset="0"/>
              </a:rPr>
              <a:t>map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 err="1">
                <a:latin typeface="Calibri" panose="020F0502020204030204" pitchFamily="34" charset="0"/>
              </a:rPr>
              <a:t>mapPartition</a:t>
            </a:r>
            <a:r>
              <a:rPr lang="en-US" sz="1600" dirty="0">
                <a:latin typeface="Calibri" panose="020F0502020204030204" pitchFamily="34" charset="0"/>
              </a:rPr>
              <a:t>, filter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Again the operations are higher order functions i.e.  function of functions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key value pairs as well</a:t>
            </a:r>
          </a:p>
          <a:p>
            <a:r>
              <a:rPr lang="en-US" dirty="0">
                <a:latin typeface="Calibri" panose="020F0502020204030204" pitchFamily="34" charset="0"/>
              </a:rPr>
              <a:t>RDD gets converted to result data with Action Operations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Common Action operations are </a:t>
            </a:r>
            <a:r>
              <a:rPr lang="en-US" sz="1600" i="1" dirty="0">
                <a:latin typeface="Calibri" panose="020F0502020204030204" pitchFamily="34" charset="0"/>
              </a:rPr>
              <a:t>reduce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 err="1">
                <a:latin typeface="Calibri" panose="020F0502020204030204" pitchFamily="34" charset="0"/>
              </a:rPr>
              <a:t>reduceBy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sum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count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average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Key value pairs as well</a:t>
            </a:r>
          </a:p>
          <a:p>
            <a:r>
              <a:rPr lang="en-US" dirty="0">
                <a:latin typeface="Calibri" panose="020F0502020204030204" pitchFamily="34" charset="0"/>
              </a:rPr>
              <a:t>If spark does not require, RDD are destroyed automatically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Provided they are not persisted. If persisted they need be unpresented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can’t be taken from one program and reused in another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6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457200"/>
          </a:xfrm>
        </p:spPr>
        <p:txBody>
          <a:bodyPr anchor="t"/>
          <a:lstStyle/>
          <a:p>
            <a:r>
              <a:rPr lang="en-US" sz="1800" b="0" dirty="0"/>
              <a:t>Spark uses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990600"/>
            <a:ext cx="87630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RDD resides in RAM at time of program execution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is a short term temporary object, RDD persist in RAM until required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can persist in RAM if </a:t>
            </a:r>
            <a:r>
              <a:rPr lang="en-US" sz="1600" b="1" i="1" u="sng" dirty="0">
                <a:latin typeface="Calibri" panose="020F0502020204030204" pitchFamily="34" charset="0"/>
              </a:rPr>
              <a:t>cached</a:t>
            </a:r>
            <a:r>
              <a:rPr lang="en-US" sz="1600" dirty="0">
                <a:latin typeface="Calibri" panose="020F0502020204030204" pitchFamily="34" charset="0"/>
              </a:rPr>
              <a:t> or </a:t>
            </a:r>
            <a:r>
              <a:rPr lang="en-US" sz="1600" b="1" i="1" u="sng" dirty="0">
                <a:latin typeface="Calibri" panose="020F0502020204030204" pitchFamily="34" charset="0"/>
              </a:rPr>
              <a:t>persisted</a:t>
            </a:r>
          </a:p>
          <a:p>
            <a:pPr lvl="2"/>
            <a:r>
              <a:rPr lang="en-US" sz="1600" i="1" u="sng" dirty="0">
                <a:latin typeface="Calibri" panose="020F0502020204030204" pitchFamily="34" charset="0"/>
              </a:rPr>
              <a:t>Persistence is basis of iterative execution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Again the cache and persisted method works if RAM is available</a:t>
            </a:r>
          </a:p>
          <a:p>
            <a:r>
              <a:rPr lang="en-US" dirty="0">
                <a:latin typeface="Calibri" panose="020F0502020204030204" pitchFamily="34" charset="0"/>
              </a:rPr>
              <a:t>RDDs are lazily converted to Data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is converted to data only and only if required inside action operations</a:t>
            </a:r>
          </a:p>
          <a:p>
            <a:r>
              <a:rPr lang="en-US" dirty="0">
                <a:latin typeface="Calibri" panose="020F0502020204030204" pitchFamily="34" charset="0"/>
              </a:rPr>
              <a:t>When Spark is converted to data, that too resides in RAM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In case RAM is not available, Spark retains data in storage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Data resides in RAM (called as cache) at time of execution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Cache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38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789988" cy="381000"/>
          </a:xfrm>
        </p:spPr>
        <p:txBody>
          <a:bodyPr anchor="t"/>
          <a:lstStyle/>
          <a:p>
            <a:r>
              <a:rPr lang="en-US" sz="1800" dirty="0">
                <a:latin typeface="Calibri" panose="020F0502020204030204" pitchFamily="34" charset="0"/>
              </a:rPr>
              <a:t>RDD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762000"/>
            <a:ext cx="87630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Spark program revolves around Life Cycle of RDD. A typical program preforms different stages of RDD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Stage I :RDD is created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RDDs are created from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 Scala collections, examples Arrays and Lists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 Persistent Stored data in local/distributed files</a:t>
            </a:r>
          </a:p>
          <a:p>
            <a:pPr marL="1038225" lvl="3" indent="-342900"/>
            <a:r>
              <a:rPr lang="en-US" sz="1600" dirty="0">
                <a:latin typeface="Calibri" panose="020F0502020204030204" pitchFamily="34" charset="0"/>
              </a:rPr>
              <a:t>HDFS files, Local Files</a:t>
            </a:r>
          </a:p>
          <a:p>
            <a:pPr marL="1038225" lvl="3" indent="-342900"/>
            <a:r>
              <a:rPr lang="en-US" sz="1600" dirty="0">
                <a:latin typeface="Calibri" panose="020F0502020204030204" pitchFamily="34" charset="0"/>
              </a:rPr>
              <a:t>It can be any file that can be serialized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Stream data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From manipulation of other RDDs  </a:t>
            </a:r>
            <a:r>
              <a:rPr lang="en-US" sz="1600" b="1" u="sng" dirty="0">
                <a:latin typeface="Calibri" panose="020F0502020204030204" pitchFamily="34" charset="0"/>
              </a:rPr>
              <a:t>(Most of the time)</a:t>
            </a:r>
          </a:p>
          <a:p>
            <a:pPr lvl="3"/>
            <a:r>
              <a:rPr lang="en-US" sz="1600" u="sng" dirty="0">
                <a:latin typeface="Calibri" panose="020F0502020204030204" pitchFamily="34" charset="0"/>
              </a:rPr>
              <a:t>Creating an RDD from another is known as chaining</a:t>
            </a:r>
          </a:p>
          <a:p>
            <a:pPr lvl="3"/>
            <a:r>
              <a:rPr lang="en-US" sz="1600" u="sng" dirty="0">
                <a:latin typeface="Calibri" panose="020F0502020204030204" pitchFamily="34" charset="0"/>
              </a:rPr>
              <a:t>An RDD always retain information of parent RDD, basis of resilience and hierarchy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</a:rPr>
              <a:t>To create RDD first, a Spark Context is required</a:t>
            </a:r>
          </a:p>
          <a:p>
            <a:pPr lvl="4"/>
            <a:r>
              <a:rPr lang="en-US" sz="1600" dirty="0">
                <a:latin typeface="Calibri" panose="020F0502020204030204" pitchFamily="34" charset="0"/>
              </a:rPr>
              <a:t>Spark Context is a connection for Spark server</a:t>
            </a:r>
          </a:p>
          <a:p>
            <a:pPr lvl="4"/>
            <a:r>
              <a:rPr lang="en-US" sz="1600" dirty="0">
                <a:latin typeface="Calibri" panose="020F0502020204030204" pitchFamily="34" charset="0"/>
              </a:rPr>
              <a:t> Created at beginning and closed at the end. In streaming program they remain open </a:t>
            </a:r>
          </a:p>
          <a:p>
            <a:pPr lvl="4"/>
            <a:r>
              <a:rPr lang="en-US" sz="1600" dirty="0">
                <a:latin typeface="Calibri" panose="020F0502020204030204" pitchFamily="34" charset="0"/>
              </a:rPr>
              <a:t>To create RDD, a spark context is necessary and Spark context is then stored as a value in a field inside RDD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RDDs convert data to Key value Pairs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69" y="1295400"/>
            <a:ext cx="8681219" cy="441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Stage II  : RDD are manipulated with Transformation Operations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Transformation operation  takes one RDD as input and converts it to another RDD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 new RDD is always dependent on parent RDD and can be used to create more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Common Transformations examples are </a:t>
            </a:r>
            <a:r>
              <a:rPr lang="en-US" sz="1600" i="1" dirty="0">
                <a:latin typeface="Calibri" panose="020F0502020204030204" pitchFamily="34" charset="0"/>
              </a:rPr>
              <a:t>map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mapPartition</a:t>
            </a:r>
            <a:r>
              <a:rPr lang="en-US" sz="1600" dirty="0">
                <a:latin typeface="Calibri" panose="020F0502020204030204" pitchFamily="34" charset="0"/>
              </a:rPr>
              <a:t>, Filter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Again the operations are higher order functions i.e.  function of functions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key value pairs as well</a:t>
            </a:r>
          </a:p>
          <a:p>
            <a:r>
              <a:rPr lang="en-US" dirty="0">
                <a:latin typeface="Calibri" panose="020F0502020204030204" pitchFamily="34" charset="0"/>
              </a:rPr>
              <a:t>Stage III :  RDD gets converted to result data with Action Operations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Common Action operations are </a:t>
            </a:r>
            <a:r>
              <a:rPr lang="en-US" sz="1600" i="1" dirty="0">
                <a:latin typeface="Calibri" panose="020F0502020204030204" pitchFamily="34" charset="0"/>
              </a:rPr>
              <a:t>reduce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reduceBy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sum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count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</a:rPr>
              <a:t>average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Key value pairs as well</a:t>
            </a:r>
          </a:p>
          <a:p>
            <a:r>
              <a:rPr lang="en-US" dirty="0">
                <a:latin typeface="Calibri" panose="020F0502020204030204" pitchFamily="34" charset="0"/>
              </a:rPr>
              <a:t>Stage IV :If spark does not require, RDD are destroyed automatically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Provided they are not persisted. If persisted they need be unpresented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can’t be taken from one program and reused in another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511584" y="626907"/>
            <a:ext cx="8789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sz="1800" kern="0" dirty="0">
                <a:latin typeface="Calibri" panose="020F0502020204030204" pitchFamily="34" charset="0"/>
              </a:rPr>
              <a:t>RDD Stages …</a:t>
            </a:r>
            <a:r>
              <a:rPr lang="en-US" sz="1800" kern="0" dirty="0" err="1">
                <a:latin typeface="Calibri" panose="020F0502020204030204" pitchFamily="34" charset="0"/>
              </a:rPr>
              <a:t>cont</a:t>
            </a:r>
            <a:endParaRPr lang="en-US" sz="1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7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19200"/>
            <a:ext cx="7718129" cy="416591"/>
          </a:xfrm>
        </p:spPr>
        <p:txBody>
          <a:bodyPr anchor="t"/>
          <a:lstStyle/>
          <a:p>
            <a:r>
              <a:rPr lang="en-US" sz="1800" b="0" dirty="0"/>
              <a:t>The second, third and fourth stages are most critical part in Spark program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42393" y="3810000"/>
            <a:ext cx="7376221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02233" y="1819533"/>
            <a:ext cx="7512161" cy="28083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76200" cap="flat" cmpd="sng" algn="ctr">
            <a:gradFill>
              <a:gsLst>
                <a:gs pos="0">
                  <a:schemeClr val="accent4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675"/>
              </p:ext>
            </p:extLst>
          </p:nvPr>
        </p:nvGraphicFramePr>
        <p:xfrm>
          <a:off x="622318" y="2033611"/>
          <a:ext cx="7296296" cy="149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13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RDD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 31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/>
                        <a:t>to Data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 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RDD 33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II (Changes in RDD)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itle 1"/>
          <p:cNvSpPr txBox="1">
            <a:spLocks/>
          </p:cNvSpPr>
          <p:nvPr/>
        </p:nvSpPr>
        <p:spPr bwMode="auto">
          <a:xfrm>
            <a:off x="542393" y="764146"/>
            <a:ext cx="8789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sz="1800" kern="0" dirty="0">
                <a:latin typeface="Calibri" panose="020F0502020204030204" pitchFamily="34" charset="0"/>
              </a:rPr>
              <a:t>RDD Lifecycle</a:t>
            </a:r>
          </a:p>
        </p:txBody>
      </p:sp>
    </p:spTree>
    <p:extLst>
      <p:ext uri="{BB962C8B-B14F-4D97-AF65-F5344CB8AC3E}">
        <p14:creationId xmlns:p14="http://schemas.microsoft.com/office/powerpoint/2010/main" val="154038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00" y="762000"/>
            <a:ext cx="87630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A = Array(1,2,3,4,5,6,7,8,9)</a:t>
            </a:r>
          </a:p>
          <a:p>
            <a:pPr marL="0" indent="0">
              <a:buNone/>
            </a:pPr>
            <a:r>
              <a:rPr lang="en-US" i="1" u="sng" dirty="0"/>
              <a:t>A: Array[</a:t>
            </a:r>
            <a:r>
              <a:rPr lang="en-US" i="1" u="sng" dirty="0" err="1"/>
              <a:t>Int</a:t>
            </a:r>
            <a:r>
              <a:rPr lang="en-US" i="1" u="sng" dirty="0"/>
              <a:t>] = Array(1, 2, 3, 4, 5, 6, 7, 8, 9)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i="1" u="sng" dirty="0" err="1"/>
              <a:t>ARdd</a:t>
            </a:r>
            <a:r>
              <a:rPr lang="en-US" i="1" u="sng" dirty="0"/>
              <a:t>: </a:t>
            </a:r>
            <a:r>
              <a:rPr lang="en-US" i="1" u="sng" dirty="0" err="1"/>
              <a:t>org.apache.spark.rdd.RDD</a:t>
            </a:r>
            <a:r>
              <a:rPr lang="en-US" i="1" u="sng" dirty="0"/>
              <a:t>[</a:t>
            </a:r>
            <a:r>
              <a:rPr lang="en-US" i="1" u="sng" dirty="0" err="1"/>
              <a:t>Int</a:t>
            </a:r>
            <a:r>
              <a:rPr lang="en-US" i="1" u="sng" dirty="0"/>
              <a:t>] = </a:t>
            </a:r>
            <a:r>
              <a:rPr lang="en-US" i="1" u="sng" dirty="0" err="1"/>
              <a:t>ParallelCollectionRDD</a:t>
            </a:r>
            <a:r>
              <a:rPr lang="en-US" i="1" u="sng" dirty="0"/>
              <a:t>[0] at parallelize at &lt;console&gt;:23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ARdd.context</a:t>
            </a:r>
            <a:endParaRPr lang="en-US" dirty="0"/>
          </a:p>
          <a:p>
            <a:pPr marL="0" indent="0">
              <a:buNone/>
            </a:pPr>
            <a:r>
              <a:rPr lang="en-US" i="1" u="sng" dirty="0"/>
              <a:t>res0: </a:t>
            </a:r>
            <a:r>
              <a:rPr lang="en-US" i="1" u="sng" dirty="0" err="1"/>
              <a:t>org.apache.spark.SparkContext</a:t>
            </a:r>
            <a:r>
              <a:rPr lang="en-US" i="1" u="sng" dirty="0"/>
              <a:t> = </a:t>
            </a:r>
            <a:r>
              <a:rPr lang="en-US" i="1" u="sng" dirty="0">
                <a:hlinkClick r:id="rId2"/>
              </a:rPr>
              <a:t>org.apache.spark.SparkContext@6bb026b2</a:t>
            </a:r>
            <a:endParaRPr lang="en-US" i="1" u="sng" dirty="0"/>
          </a:p>
          <a:p>
            <a:pPr marL="0" indent="0">
              <a:buNone/>
            </a:pPr>
            <a:r>
              <a:rPr lang="en-US" i="1" u="sng" dirty="0" err="1"/>
              <a:t>scala</a:t>
            </a:r>
            <a:r>
              <a:rPr lang="en-US" i="1" u="sng" dirty="0"/>
              <a:t>&gt; </a:t>
            </a:r>
            <a:r>
              <a:rPr lang="en-US" i="1" u="sng" dirty="0" err="1"/>
              <a:t>ARdd.partitions</a:t>
            </a:r>
            <a:endParaRPr lang="en-US" i="1" u="sng" dirty="0"/>
          </a:p>
          <a:p>
            <a:pPr marL="0" indent="0">
              <a:buNone/>
            </a:pPr>
            <a:r>
              <a:rPr lang="en-US" i="1" u="sng" dirty="0"/>
              <a:t>res5: Array[</a:t>
            </a:r>
            <a:r>
              <a:rPr lang="en-US" i="1" u="sng" dirty="0" err="1"/>
              <a:t>org.apache.spark.Partition</a:t>
            </a:r>
            <a:r>
              <a:rPr lang="en-US" i="1" u="sng" dirty="0"/>
              <a:t>] = Array(org.apache.spark.rdd.ParallelCollectionPartition@691, org.apache.spark.rdd.ParallelCollectionPartition@692, org.apache.spark.rdd.ParallelCollectionPartition@693, org.apache.spark.rdd.ParallelCollectionPartition@694, org.apache.spark.rdd.ParallelCollectionPartition@695, org.apache.spark.rdd.ParallelCollectionPartition@696, org.apache.spark.rdd.ParallelCollectionPartition@697, org.apache.spark.rdd.ParallelCollectionPartition@698)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90406" y="433388"/>
            <a:ext cx="8789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sz="1800" kern="0" dirty="0">
                <a:latin typeface="Calibri" panose="020F0502020204030204" pitchFamily="34" charset="0"/>
              </a:rPr>
              <a:t>RDD Statistics</a:t>
            </a:r>
          </a:p>
        </p:txBody>
      </p:sp>
    </p:spTree>
    <p:extLst>
      <p:ext uri="{BB962C8B-B14F-4D97-AF65-F5344CB8AC3E}">
        <p14:creationId xmlns:p14="http://schemas.microsoft.com/office/powerpoint/2010/main" val="16779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533400"/>
            <a:ext cx="87630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ARdd.stats</a:t>
            </a:r>
            <a:endParaRPr lang="en-US" dirty="0"/>
          </a:p>
          <a:p>
            <a:pPr marL="0" indent="0">
              <a:buNone/>
            </a:pPr>
            <a:r>
              <a:rPr lang="en-US" i="1" u="sng" dirty="0"/>
              <a:t>res1: </a:t>
            </a:r>
            <a:r>
              <a:rPr lang="en-US" i="1" u="sng" dirty="0" err="1"/>
              <a:t>org.apache.spark.util.StatCounter</a:t>
            </a:r>
            <a:r>
              <a:rPr lang="en-US" i="1" u="sng" dirty="0"/>
              <a:t> = (count: 9, mean: 5.000000, </a:t>
            </a:r>
            <a:r>
              <a:rPr lang="en-US" i="1" u="sng" dirty="0" err="1"/>
              <a:t>stdev</a:t>
            </a:r>
            <a:r>
              <a:rPr lang="en-US" i="1" u="sng" dirty="0"/>
              <a:t>: 2.581989, max: 9.000000, min: 1.000000)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ARdd.toDebugString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res3: String = (8) </a:t>
            </a:r>
            <a:r>
              <a:rPr lang="en-US" u="sng" dirty="0" err="1"/>
              <a:t>ParallelCollectionRDD</a:t>
            </a:r>
            <a:r>
              <a:rPr lang="en-US" u="sng" dirty="0"/>
              <a:t>[0] at parallelize at &lt;console&gt;:23 []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BRdd</a:t>
            </a:r>
            <a:r>
              <a:rPr lang="en-US" dirty="0"/>
              <a:t> = </a:t>
            </a:r>
            <a:r>
              <a:rPr lang="en-US" dirty="0" err="1"/>
              <a:t>ARdd.filter</a:t>
            </a:r>
            <a:r>
              <a:rPr lang="en-US" dirty="0"/>
              <a:t>(_ &lt; 8)</a:t>
            </a:r>
          </a:p>
          <a:p>
            <a:pPr marL="0" indent="0">
              <a:buNone/>
            </a:pPr>
            <a:r>
              <a:rPr lang="en-US" i="1" u="sng" dirty="0" err="1"/>
              <a:t>BRdd</a:t>
            </a:r>
            <a:r>
              <a:rPr lang="en-US" i="1" u="sng" dirty="0"/>
              <a:t>: </a:t>
            </a:r>
            <a:r>
              <a:rPr lang="en-US" i="1" u="sng" dirty="0" err="1"/>
              <a:t>org.apache.spark.rdd.RDD</a:t>
            </a:r>
            <a:r>
              <a:rPr lang="en-US" i="1" u="sng" dirty="0"/>
              <a:t>[</a:t>
            </a:r>
            <a:r>
              <a:rPr lang="en-US" i="1" u="sng" dirty="0" err="1"/>
              <a:t>Int</a:t>
            </a:r>
            <a:r>
              <a:rPr lang="en-US" i="1" u="sng" dirty="0"/>
              <a:t>] = </a:t>
            </a:r>
            <a:r>
              <a:rPr lang="en-US" i="1" u="sng" dirty="0" err="1"/>
              <a:t>MapPartitionsRDD</a:t>
            </a:r>
            <a:r>
              <a:rPr lang="en-US" i="1" u="sng" dirty="0"/>
              <a:t>[3] at filter at &lt;console&gt;:25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BRdd.toDebugString</a:t>
            </a:r>
            <a:endParaRPr lang="en-US" dirty="0"/>
          </a:p>
          <a:p>
            <a:pPr marL="0" indent="0">
              <a:buNone/>
            </a:pPr>
            <a:r>
              <a:rPr lang="en-US" i="1" u="sng" dirty="0"/>
              <a:t>res4: String =</a:t>
            </a:r>
          </a:p>
          <a:p>
            <a:pPr marL="0" indent="0">
              <a:buNone/>
            </a:pPr>
            <a:r>
              <a:rPr lang="en-US" i="1" u="sng" dirty="0"/>
              <a:t>(8) </a:t>
            </a:r>
            <a:r>
              <a:rPr lang="en-US" i="1" u="sng" dirty="0" err="1"/>
              <a:t>MapPartitionsRDD</a:t>
            </a:r>
            <a:r>
              <a:rPr lang="en-US" i="1" u="sng" dirty="0"/>
              <a:t>[3] at filter at &lt;console&gt;:25 []</a:t>
            </a:r>
          </a:p>
          <a:p>
            <a:pPr marL="0" indent="0">
              <a:buNone/>
            </a:pPr>
            <a:r>
              <a:rPr lang="en-US" i="1" u="sng" dirty="0"/>
              <a:t> |  </a:t>
            </a:r>
            <a:r>
              <a:rPr lang="en-US" i="1" u="sng" dirty="0" err="1"/>
              <a:t>ParallelCollectionRDD</a:t>
            </a:r>
            <a:r>
              <a:rPr lang="en-US" i="1" u="sng" dirty="0"/>
              <a:t>[0] at parallelize at &lt;console&gt;:23 []</a:t>
            </a:r>
          </a:p>
        </p:txBody>
      </p:sp>
    </p:spTree>
    <p:extLst>
      <p:ext uri="{BB962C8B-B14F-4D97-AF65-F5344CB8AC3E}">
        <p14:creationId xmlns:p14="http://schemas.microsoft.com/office/powerpoint/2010/main" val="506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KV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1" y="29718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7" y="304800"/>
            <a:ext cx="8985250" cy="457200"/>
          </a:xfrm>
        </p:spPr>
        <p:txBody>
          <a:bodyPr anchor="t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7" y="824248"/>
            <a:ext cx="4238624" cy="54241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First word about Spark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Genesis of Spark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and Hadoop</a:t>
            </a:r>
          </a:p>
          <a:p>
            <a:r>
              <a:rPr lang="en-US" dirty="0">
                <a:latin typeface="Calibri" panose="020F0502020204030204" pitchFamily="34" charset="0"/>
              </a:rPr>
              <a:t>Spark Architecture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Components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Framework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Clusters</a:t>
            </a:r>
          </a:p>
          <a:p>
            <a:r>
              <a:rPr lang="en-US" dirty="0">
                <a:latin typeface="Calibri" panose="020F0502020204030204" pitchFamily="34" charset="0"/>
              </a:rPr>
              <a:t>Spark Core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Resilient Distributed Datasets(RDD)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Life Cycle of an RDD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RDD and RAM</a:t>
            </a:r>
          </a:p>
          <a:p>
            <a:r>
              <a:rPr lang="en-US" dirty="0">
                <a:latin typeface="Calibri" panose="020F0502020204030204" pitchFamily="34" charset="0"/>
              </a:rPr>
              <a:t>Q&amp;A</a:t>
            </a: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  <a:p>
            <a:pPr marL="401638" lvl="2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latin typeface="Calibri" panose="020F0502020204030204" pitchFamily="34" charset="0"/>
            </a:endParaRPr>
          </a:p>
          <a:p>
            <a:pPr marL="234950" lvl="1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latin typeface="Calibri" panose="020F0502020204030204" pitchFamily="34" charset="0"/>
            </a:endParaRPr>
          </a:p>
          <a:p>
            <a:pPr marL="234950" lvl="1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13" y="623888"/>
            <a:ext cx="2349836" cy="1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Key - Value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8" y="1524000"/>
            <a:ext cx="87630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KV RDD : Special kind of RDD a.k.a. Pair RDD</a:t>
            </a:r>
          </a:p>
          <a:p>
            <a:r>
              <a:rPr lang="en-US" dirty="0">
                <a:latin typeface="Calibri" panose="020F0502020204030204" pitchFamily="34" charset="0"/>
              </a:rPr>
              <a:t>They are useful when we want to process data for each Key in parallel</a:t>
            </a:r>
          </a:p>
          <a:p>
            <a:r>
              <a:rPr lang="en-US" dirty="0">
                <a:latin typeface="Calibri" panose="020F0502020204030204" pitchFamily="34" charset="0"/>
              </a:rPr>
              <a:t>Often used in aggregate() data processing in ETL operations</a:t>
            </a:r>
          </a:p>
          <a:p>
            <a:r>
              <a:rPr lang="en-US" dirty="0">
                <a:latin typeface="Calibri" panose="020F0502020204030204" pitchFamily="34" charset="0"/>
              </a:rPr>
              <a:t>Often data comes with Key example employee tables comes with Employed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2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Single RDD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Following functions are useful on Single KV Pair RDD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mapValues</a:t>
            </a:r>
            <a:r>
              <a:rPr lang="en-US" sz="1600" dirty="0">
                <a:latin typeface="Calibri" panose="020F0502020204030204" pitchFamily="34" charset="0"/>
              </a:rPr>
              <a:t>() : Applies function to each value of KV pair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flatMapValues</a:t>
            </a:r>
            <a:r>
              <a:rPr lang="en-US" sz="1600" dirty="0">
                <a:latin typeface="Calibri" panose="020F0502020204030204" pitchFamily="34" charset="0"/>
              </a:rPr>
              <a:t>(): </a:t>
            </a:r>
            <a:r>
              <a:rPr lang="en-US" sz="1600" dirty="0" err="1">
                <a:latin typeface="Calibri" panose="020F0502020204030204" pitchFamily="34" charset="0"/>
              </a:rPr>
              <a:t>flatMap</a:t>
            </a:r>
            <a:r>
              <a:rPr lang="en-US" sz="1600" dirty="0">
                <a:latin typeface="Calibri" panose="020F0502020204030204" pitchFamily="34" charset="0"/>
              </a:rPr>
              <a:t> version of </a:t>
            </a:r>
            <a:r>
              <a:rPr lang="en-US" sz="1600" dirty="0" err="1">
                <a:latin typeface="Calibri" panose="020F0502020204030204" pitchFamily="34" charset="0"/>
              </a:rPr>
              <a:t>mapValues</a:t>
            </a:r>
            <a:endParaRPr lang="en-US" sz="1600" dirty="0">
              <a:latin typeface="Calibri" panose="020F0502020204030204" pitchFamily="34" charset="0"/>
            </a:endParaRP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keys() : result set contains the  keys of all entities.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values(): result set contains the  values of all entities.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groupByKey</a:t>
            </a:r>
            <a:r>
              <a:rPr lang="en-US" sz="1600" dirty="0">
                <a:latin typeface="Calibri" panose="020F0502020204030204" pitchFamily="34" charset="0"/>
              </a:rPr>
              <a:t>() : group values with same keys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sortByKey</a:t>
            </a:r>
            <a:r>
              <a:rPr lang="en-US" sz="1600" dirty="0">
                <a:latin typeface="Calibri" panose="020F0502020204030204" pitchFamily="34" charset="0"/>
              </a:rPr>
              <a:t>() : RDD will be sorted with Key values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combineByKey</a:t>
            </a:r>
            <a:r>
              <a:rPr lang="en-US" sz="1600" dirty="0">
                <a:latin typeface="Calibri" panose="020F0502020204030204" pitchFamily="34" charset="0"/>
              </a:rPr>
              <a:t>() : most generic per key aggregation function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reduceByKey</a:t>
            </a:r>
            <a:r>
              <a:rPr lang="en-US" sz="1600" dirty="0">
                <a:latin typeface="Calibri" panose="020F0502020204030204" pitchFamily="34" charset="0"/>
              </a:rPr>
              <a:t>() :  performs reduce operation on each key</a:t>
            </a:r>
          </a:p>
          <a:p>
            <a:pPr marL="357187" indent="-342900"/>
            <a:r>
              <a:rPr lang="en-US" dirty="0">
                <a:latin typeface="Calibri" panose="020F0502020204030204" pitchFamily="34" charset="0"/>
              </a:rPr>
              <a:t>Example can be seen with pair RDD {(1,2),(3,4),(3,6)}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Multiple RDD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1381125"/>
            <a:ext cx="87630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RDD functions with multiple RDD’s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join() : joins two RDD’s and merge data together grouped by key values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leftOuterJoin</a:t>
            </a:r>
            <a:r>
              <a:rPr lang="en-US" sz="1600" dirty="0">
                <a:latin typeface="Calibri" panose="020F0502020204030204" pitchFamily="34" charset="0"/>
              </a:rPr>
              <a:t>():  perform joins, with results having keys with first RDD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rightOuterJoin</a:t>
            </a:r>
            <a:r>
              <a:rPr lang="en-US" sz="1600" dirty="0">
                <a:latin typeface="Calibri" panose="020F0502020204030204" pitchFamily="34" charset="0"/>
              </a:rPr>
              <a:t>(): perform joins with result having keys with second RDD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cogroup</a:t>
            </a:r>
            <a:r>
              <a:rPr lang="en-US" sz="1600" dirty="0">
                <a:latin typeface="Calibri" panose="020F0502020204030204" pitchFamily="34" charset="0"/>
              </a:rPr>
              <a:t>(): Group data from both RDD’s with same keys</a:t>
            </a:r>
          </a:p>
          <a:p>
            <a:pPr marL="579437" lvl="1" indent="-342900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substarctByKey</a:t>
            </a:r>
            <a:r>
              <a:rPr lang="en-US" sz="1600" dirty="0">
                <a:latin typeface="Calibri" panose="020F0502020204030204" pitchFamily="34" charset="0"/>
              </a:rPr>
              <a:t>(): Remove elements with a key , present in other RDD</a:t>
            </a:r>
          </a:p>
          <a:p>
            <a:pPr marL="579437" lvl="1" indent="-342900">
              <a:buFont typeface="+mj-lt"/>
              <a:buAutoNum type="arabicPeriod"/>
            </a:pPr>
            <a:endParaRPr lang="en-US" sz="1600" dirty="0">
              <a:latin typeface="Calibri" panose="020F0502020204030204" pitchFamily="34" charset="0"/>
            </a:endParaRPr>
          </a:p>
          <a:p>
            <a:pPr marL="357187" indent="-342900"/>
            <a:r>
              <a:rPr lang="en-US" sz="1800" dirty="0">
                <a:latin typeface="Calibri" panose="020F0502020204030204" pitchFamily="34" charset="0"/>
              </a:rPr>
              <a:t>Example can be seen with one pair RDD {(1,2),(3,4),(3,6)} and other pair RDD {(3,9)}</a:t>
            </a:r>
          </a:p>
          <a:p>
            <a:pPr marL="357187" indent="-342900"/>
            <a:endParaRPr lang="en-US" sz="18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5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Programs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1" y="35814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011" y="1381125"/>
            <a:ext cx="5753101" cy="44862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200"/>
              <a:t>/* SimpleApp.scala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import org.apache.spark.SparkContext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import org.apache.spark.SparkContext._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import org.apache.spark.SparkConf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object SimpleApp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def main(args: Array[String])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logFile = "YOUR_SPARK_HOME/README.md" // Should be some file on your system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conf = new SparkConf().setAppName("Simple Application")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sc = new SparkContext(conf)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logData = sc.textFile(logFile, 2).cache()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numAs = logData.filter(line =&gt; line.contains("a")).count()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val numBs = logData.filter(line =&gt; line.contains("b")).count()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println(s"Lines with a: $numAs, Lines with b: $numBs")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  sc.stop()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/>
              <a:t>  }</a:t>
            </a:r>
          </a:p>
          <a:p>
            <a:pPr marL="0" indent="0">
              <a:buNone/>
            </a:pPr>
            <a:r>
              <a:rPr lang="en-US" sz="1200"/>
              <a:t>}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 bwMode="auto">
          <a:xfrm>
            <a:off x="636651" y="1388906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5446" y="2060518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41326" y="2705433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48883" y="3345673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61849" y="4195158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78461" y="4910582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</a:t>
            </a:r>
          </a:p>
        </p:txBody>
      </p:sp>
      <p:cxnSp>
        <p:nvCxnSpPr>
          <p:cNvPr id="12" name="Straight Arrow Connector 11"/>
          <p:cNvCxnSpPr>
            <a:stCxn id="5" idx="6"/>
          </p:cNvCxnSpPr>
          <p:nvPr/>
        </p:nvCxnSpPr>
        <p:spPr bwMode="auto">
          <a:xfrm>
            <a:off x="1246251" y="1650844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6" idx="6"/>
          </p:cNvCxnSpPr>
          <p:nvPr/>
        </p:nvCxnSpPr>
        <p:spPr bwMode="auto">
          <a:xfrm>
            <a:off x="1235046" y="2322456"/>
            <a:ext cx="2367949" cy="16902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262217" y="2819400"/>
            <a:ext cx="2384649" cy="147971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246251" y="3593950"/>
            <a:ext cx="2396794" cy="125313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71449" y="4445891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271449" y="4910582"/>
            <a:ext cx="2384649" cy="26193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678461" y="6029326"/>
            <a:ext cx="81591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/>
              <a:t>https://spark.apache.org/docs/2.1.0/quick-start.html</a:t>
            </a:r>
          </a:p>
        </p:txBody>
      </p:sp>
    </p:spTree>
    <p:extLst>
      <p:ext uri="{BB962C8B-B14F-4D97-AF65-F5344CB8AC3E}">
        <p14:creationId xmlns:p14="http://schemas.microsoft.com/office/powerpoint/2010/main" val="236058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 Anatomy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36651" y="1388906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41326" y="2050254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52617" y="2747962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61762" y="3428463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36650" y="4117115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36518" y="4953419"/>
            <a:ext cx="609600" cy="523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</a:t>
            </a:r>
          </a:p>
        </p:txBody>
      </p:sp>
      <p:cxnSp>
        <p:nvCxnSpPr>
          <p:cNvPr id="12" name="Straight Arrow Connector 11"/>
          <p:cNvCxnSpPr>
            <a:stCxn id="5" idx="6"/>
          </p:cNvCxnSpPr>
          <p:nvPr/>
        </p:nvCxnSpPr>
        <p:spPr bwMode="auto">
          <a:xfrm>
            <a:off x="1246251" y="1650844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246250" y="2312192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262217" y="3001748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271362" y="3676346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71362" y="4408560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246118" y="5215357"/>
            <a:ext cx="2384649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46866" y="1478118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Import Statements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6011" y="2152715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8971" y="2853604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Main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62068" y="3532395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Spark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0767" y="4281740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1212" y="5067192"/>
            <a:ext cx="359054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55314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16" y="523875"/>
            <a:ext cx="8985250" cy="4572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SBT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16" y="1295400"/>
            <a:ext cx="87630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Tool used only for Scala programs</a:t>
            </a:r>
          </a:p>
          <a:p>
            <a:r>
              <a:rPr lang="en-US" dirty="0">
                <a:latin typeface="Calibri" panose="020F0502020204030204" pitchFamily="34" charset="0"/>
              </a:rPr>
              <a:t>Convert application code to application JAR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Executes with </a:t>
            </a:r>
            <a:r>
              <a:rPr lang="en-US" sz="1600" dirty="0" err="1">
                <a:latin typeface="Calibri" panose="020F0502020204030204" pitchFamily="34" charset="0"/>
              </a:rPr>
              <a:t>sbt</a:t>
            </a:r>
            <a:r>
              <a:rPr lang="en-US" sz="1600" dirty="0">
                <a:latin typeface="Calibri" panose="020F0502020204030204" pitchFamily="34" charset="0"/>
              </a:rPr>
              <a:t> command </a:t>
            </a:r>
          </a:p>
          <a:p>
            <a:r>
              <a:rPr lang="en-US" dirty="0">
                <a:latin typeface="Calibri" panose="020F0502020204030204" pitchFamily="34" charset="0"/>
              </a:rPr>
              <a:t>All parameters and dependencies are supplied with .</a:t>
            </a:r>
            <a:r>
              <a:rPr lang="en-US" dirty="0" err="1">
                <a:latin typeface="Calibri" panose="020F0502020204030204" pitchFamily="34" charset="0"/>
              </a:rPr>
              <a:t>sbt</a:t>
            </a:r>
            <a:r>
              <a:rPr lang="en-US" dirty="0">
                <a:latin typeface="Calibri" panose="020F0502020204030204" pitchFamily="34" charset="0"/>
              </a:rPr>
              <a:t> file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Example Spark core dependency 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"</a:t>
            </a:r>
            <a:r>
              <a:rPr lang="en-US" sz="1600" dirty="0" err="1">
                <a:latin typeface="Calibri" panose="020F0502020204030204" pitchFamily="34" charset="0"/>
              </a:rPr>
              <a:t>org.apache.spark</a:t>
            </a:r>
            <a:r>
              <a:rPr lang="en-US" sz="1600" dirty="0">
                <a:latin typeface="Calibri" panose="020F0502020204030204" pitchFamily="34" charset="0"/>
              </a:rPr>
              <a:t>" %% "spark-core" % "2.1.0"</a:t>
            </a:r>
          </a:p>
          <a:p>
            <a:r>
              <a:rPr lang="en-US" sz="1800" dirty="0">
                <a:latin typeface="Calibri" panose="020F0502020204030204" pitchFamily="34" charset="0"/>
              </a:rPr>
              <a:t>stored in same directory from where we executes </a:t>
            </a:r>
            <a:r>
              <a:rPr lang="en-US" sz="1800" b="1" i="1" u="sng" dirty="0">
                <a:latin typeface="Calibri" panose="020F0502020204030204" pitchFamily="34" charset="0"/>
              </a:rPr>
              <a:t>package</a:t>
            </a:r>
            <a:r>
              <a:rPr lang="en-US" sz="1800" dirty="0">
                <a:latin typeface="Calibri" panose="020F0502020204030204" pitchFamily="34" charset="0"/>
              </a:rPr>
              <a:t> command</a:t>
            </a: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3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4572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Spark –Submit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52" y="1066800"/>
            <a:ext cx="8763000" cy="472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Spark Submit command is used to execute all Spark programs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This include Scala , Java Python and R programs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This command is liked with spark-submit binary files in bin folder of Spark home</a:t>
            </a:r>
          </a:p>
          <a:p>
            <a:r>
              <a:rPr lang="en-US" dirty="0">
                <a:latin typeface="Calibri" panose="020F0502020204030204" pitchFamily="34" charset="0"/>
              </a:rPr>
              <a:t>Spark Submit command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$ YOUR_SPARK_HOME/bin/spark-submit \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 --class "</a:t>
            </a:r>
            <a:r>
              <a:rPr lang="en-US" dirty="0" err="1">
                <a:latin typeface="Calibri" panose="020F0502020204030204" pitchFamily="34" charset="0"/>
              </a:rPr>
              <a:t>SimpleApp</a:t>
            </a:r>
            <a:r>
              <a:rPr lang="en-US" dirty="0">
                <a:latin typeface="Calibri" panose="020F0502020204030204" pitchFamily="34" charset="0"/>
              </a:rPr>
              <a:t>" \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 --master local[4] \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  target/scala-2.11/simple-project_2.11-1.0.jar</a:t>
            </a:r>
          </a:p>
          <a:p>
            <a:r>
              <a:rPr lang="en-US" dirty="0">
                <a:latin typeface="Calibri" panose="020F0502020204030204" pitchFamily="34" charset="0"/>
              </a:rPr>
              <a:t>class parameter is class/object name of main class</a:t>
            </a:r>
          </a:p>
          <a:p>
            <a:r>
              <a:rPr lang="en-US" dirty="0">
                <a:latin typeface="Calibri" panose="020F0502020204030204" pitchFamily="34" charset="0"/>
              </a:rPr>
              <a:t>Master parameter is different for different cluster manager programs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Spark its is Spark master id , starts with spark://&lt;SparkMasterIPorName&gt;:7077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dirty="0" err="1">
                <a:latin typeface="Calibri" panose="020F0502020204030204" pitchFamily="34" charset="0"/>
              </a:rPr>
              <a:t>yars</a:t>
            </a:r>
            <a:r>
              <a:rPr lang="en-US" dirty="0">
                <a:latin typeface="Calibri" panose="020F0502020204030204" pitchFamily="34" charset="0"/>
              </a:rPr>
              <a:t> it’s yarn , </a:t>
            </a:r>
            <a:r>
              <a:rPr lang="en-US" dirty="0" err="1">
                <a:latin typeface="Calibri" panose="020F0502020204030204" pitchFamily="34" charset="0"/>
              </a:rPr>
              <a:t>yourApplication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dirty="0" err="1">
                <a:latin typeface="Calibri" panose="020F0502020204030204" pitchFamily="34" charset="0"/>
              </a:rPr>
              <a:t>mesos</a:t>
            </a:r>
            <a:r>
              <a:rPr lang="en-US" dirty="0">
                <a:latin typeface="Calibri" panose="020F0502020204030204" pitchFamily="34" charset="0"/>
              </a:rPr>
              <a:t> its is </a:t>
            </a:r>
            <a:r>
              <a:rPr lang="en-US" dirty="0" err="1">
                <a:latin typeface="Calibri" panose="020F0502020204030204" pitchFamily="34" charset="0"/>
              </a:rPr>
              <a:t>mesos</a:t>
            </a:r>
            <a:r>
              <a:rPr lang="en-US" dirty="0">
                <a:latin typeface="Calibri" panose="020F0502020204030204" pitchFamily="34" charset="0"/>
              </a:rPr>
              <a:t> URL , mesos://masternode:5050 </a:t>
            </a:r>
            <a:r>
              <a:rPr lang="en-US" dirty="0" err="1">
                <a:latin typeface="Calibri" panose="020F0502020204030204" pitchFamily="34" charset="0"/>
              </a:rPr>
              <a:t>yourApplication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performance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4" y="34290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8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51720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Data Serialization </a:t>
            </a:r>
          </a:p>
          <a:p>
            <a:pPr lvl="1"/>
            <a:r>
              <a:rPr lang="en-US" sz="1600" dirty="0" err="1">
                <a:latin typeface="Calibri" panose="020F0502020204030204" pitchFamily="34" charset="0"/>
              </a:rPr>
              <a:t>Kryo</a:t>
            </a:r>
            <a:r>
              <a:rPr lang="en-US" sz="1600" dirty="0">
                <a:latin typeface="Calibri" panose="020F0502020204030204" pitchFamily="34" charset="0"/>
              </a:rPr>
              <a:t> serialization</a:t>
            </a:r>
          </a:p>
          <a:p>
            <a:pPr lvl="1"/>
            <a:r>
              <a:rPr lang="en-US" sz="1600" dirty="0" err="1">
                <a:latin typeface="Calibri" panose="020F0502020204030204" pitchFamily="34" charset="0"/>
              </a:rPr>
              <a:t>conf.set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spark.serializer</a:t>
            </a:r>
            <a:r>
              <a:rPr lang="en-US" sz="1600" dirty="0">
                <a:latin typeface="Calibri" panose="020F0502020204030204" pitchFamily="34" charset="0"/>
              </a:rPr>
              <a:t>", "</a:t>
            </a:r>
            <a:r>
              <a:rPr lang="en-US" sz="1600" dirty="0" err="1">
                <a:latin typeface="Calibri" panose="020F0502020204030204" pitchFamily="34" charset="0"/>
              </a:rPr>
              <a:t>org.apache.spark.serializer.KryoSerializer</a:t>
            </a:r>
            <a:r>
              <a:rPr lang="en-US" sz="1600" dirty="0">
                <a:latin typeface="Calibri" panose="020F0502020204030204" pitchFamily="34" charset="0"/>
              </a:rPr>
              <a:t>")</a:t>
            </a:r>
          </a:p>
          <a:p>
            <a:r>
              <a:rPr lang="en-US" dirty="0">
                <a:latin typeface="Calibri" panose="020F0502020204030204" pitchFamily="34" charset="0"/>
              </a:rPr>
              <a:t>Cache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&lt;RDD&gt;.cache()</a:t>
            </a:r>
          </a:p>
          <a:p>
            <a:r>
              <a:rPr lang="en-US" dirty="0">
                <a:latin typeface="Calibri" panose="020F0502020204030204" pitchFamily="34" charset="0"/>
              </a:rPr>
              <a:t>Persistence</a:t>
            </a:r>
          </a:p>
          <a:p>
            <a:r>
              <a:rPr lang="en-US" dirty="0">
                <a:latin typeface="Calibri" panose="020F0502020204030204" pitchFamily="34" charset="0"/>
              </a:rPr>
              <a:t>Broadcast</a:t>
            </a:r>
          </a:p>
          <a:p>
            <a:r>
              <a:rPr lang="en-US" dirty="0">
                <a:latin typeface="Calibri" panose="020F0502020204030204" pitchFamily="34" charset="0"/>
              </a:rPr>
              <a:t>Memory management : Worker RAM and Cache Memory Fraction</a:t>
            </a:r>
          </a:p>
          <a:p>
            <a:r>
              <a:rPr lang="en-US" dirty="0">
                <a:latin typeface="Calibri" panose="020F0502020204030204" pitchFamily="34" charset="0"/>
              </a:rPr>
              <a:t>Partitioning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Default value of Partition</a:t>
            </a:r>
          </a:p>
          <a:p>
            <a:pPr marL="746125" lvl="2" indent="-342900"/>
            <a:r>
              <a:rPr lang="en-US" sz="1600" dirty="0">
                <a:latin typeface="Calibri" panose="020F0502020204030204" pitchFamily="34" charset="0"/>
              </a:rPr>
              <a:t>RDD Partitions : Partitioning is set in </a:t>
            </a:r>
            <a:r>
              <a:rPr lang="en-US" sz="1600" dirty="0" err="1">
                <a:latin typeface="Calibri" panose="020F0502020204030204" pitchFamily="34" charset="0"/>
              </a:rPr>
              <a:t>sc.textFile</a:t>
            </a:r>
            <a:r>
              <a:rPr lang="en-US" sz="1600" dirty="0">
                <a:latin typeface="Calibri" panose="020F0502020204030204" pitchFamily="34" charset="0"/>
              </a:rPr>
              <a:t>(“”, </a:t>
            </a:r>
            <a:r>
              <a:rPr lang="en-US" sz="1600" dirty="0" err="1">
                <a:latin typeface="Calibri" panose="020F0502020204030204" pitchFamily="34" charset="0"/>
              </a:rPr>
              <a:t>PartitionSize</a:t>
            </a:r>
            <a:r>
              <a:rPr lang="en-US" sz="1600" dirty="0"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</a:rPr>
              <a:t>Tasks: that controls the number of reducers; by default, Spark uses only 8 parallel tasks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2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480" y="2588117"/>
            <a:ext cx="6019800" cy="462566"/>
          </a:xfrm>
        </p:spPr>
        <p:txBody>
          <a:bodyPr anchor="t"/>
          <a:lstStyle/>
          <a:p>
            <a:r>
              <a:rPr lang="en-US" sz="4000" b="0" dirty="0">
                <a:latin typeface="Calibri" panose="020F0502020204030204" pitchFamily="34" charset="0"/>
              </a:rPr>
              <a:t>First Word about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820473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DF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4" y="34290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3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Context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9012" y="1546903"/>
            <a:ext cx="6475412" cy="255195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02000"/>
                </a:solidFill>
                <a:effectLst/>
                <a:latin typeface="Menlo"/>
              </a:rPr>
              <a:t>SparkContext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Menlo"/>
              </a:rPr>
              <a:t>// An existing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Menlo"/>
              </a:rPr>
              <a:t>SparkContext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Menl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SQLContext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60A0B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sqlContext.implicits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Menlo"/>
              </a:rPr>
              <a:t>._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r>
              <a:rPr lang="en-US" altLang="en-US" b="1" dirty="0" err="1">
                <a:solidFill>
                  <a:srgbClr val="007020"/>
                </a:solidFill>
                <a:latin typeface="Menlo"/>
              </a:rPr>
              <a:t>val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df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b="1" dirty="0">
                <a:solidFill>
                  <a:srgbClr val="00702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sqlContext</a:t>
            </a:r>
            <a:r>
              <a:rPr lang="en-US" alt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dirty="0" err="1">
                <a:latin typeface="Arial" panose="020B0604020202020204" pitchFamily="34" charset="0"/>
              </a:rPr>
              <a:t>read</a:t>
            </a:r>
            <a:r>
              <a:rPr lang="en-US" alt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dirty="0" err="1">
                <a:latin typeface="Arial" panose="020B0604020202020204" pitchFamily="34" charset="0"/>
              </a:rPr>
              <a:t>json</a:t>
            </a:r>
            <a:r>
              <a:rPr lang="en-US" altLang="en-US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4070A0"/>
                </a:solidFill>
                <a:latin typeface="Menlo"/>
              </a:rPr>
              <a:t>“file:///home/musigma/people.json"</a:t>
            </a:r>
            <a:r>
              <a:rPr lang="en-US" altLang="en-US" dirty="0">
                <a:solidFill>
                  <a:srgbClr val="666666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endParaRPr lang="en-US" altLang="en-US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df</a:t>
            </a:r>
            <a:r>
              <a:rPr lang="en-US" altLang="en-US" dirty="0"/>
              <a:t>:</a:t>
            </a: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5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df.schema</a:t>
            </a:r>
            <a:endParaRPr lang="en-US" dirty="0"/>
          </a:p>
          <a:p>
            <a:r>
              <a:rPr lang="en-US" dirty="0"/>
              <a:t>res6: </a:t>
            </a:r>
            <a:r>
              <a:rPr lang="en-US" dirty="0" err="1"/>
              <a:t>org.apache.spark.sql.types.StructType</a:t>
            </a:r>
            <a:r>
              <a:rPr lang="en-US" dirty="0"/>
              <a:t> = </a:t>
            </a:r>
            <a:r>
              <a:rPr lang="en-US" dirty="0" err="1"/>
              <a:t>StructType</a:t>
            </a:r>
            <a:r>
              <a:rPr lang="en-US" dirty="0"/>
              <a:t>(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age,LongType,true</a:t>
            </a:r>
            <a:r>
              <a:rPr lang="en-US" dirty="0"/>
              <a:t>), </a:t>
            </a:r>
            <a:r>
              <a:rPr lang="en-US" dirty="0" err="1"/>
              <a:t>StructField</a:t>
            </a:r>
            <a:r>
              <a:rPr lang="en-US" dirty="0"/>
              <a:t>(</a:t>
            </a:r>
            <a:r>
              <a:rPr lang="en-US" dirty="0" err="1"/>
              <a:t>name,StringType,true</a:t>
            </a:r>
            <a:r>
              <a:rPr lang="en-US" dirty="0"/>
              <a:t>))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df.columns</a:t>
            </a:r>
            <a:endParaRPr lang="en-US" dirty="0"/>
          </a:p>
          <a:p>
            <a:pPr lvl="1"/>
            <a:r>
              <a:rPr lang="en-US" dirty="0"/>
              <a:t>res14: Array[String] = Array(age, name)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df.registerTempTable</a:t>
            </a:r>
            <a:r>
              <a:rPr lang="en-US" dirty="0"/>
              <a:t>("people")</a:t>
            </a:r>
          </a:p>
          <a:p>
            <a:r>
              <a:rPr lang="en-US" dirty="0"/>
              <a:t>warning: there was one deprecation warning; re-run with -deprecation for details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peopleDF</a:t>
            </a:r>
            <a:r>
              <a:rPr lang="en-US" dirty="0"/>
              <a:t> = </a:t>
            </a:r>
            <a:r>
              <a:rPr lang="en-US" dirty="0" err="1"/>
              <a:t>sqlContext.sql</a:t>
            </a:r>
            <a:r>
              <a:rPr lang="en-US" dirty="0"/>
              <a:t>("select age from people")</a:t>
            </a:r>
          </a:p>
          <a:p>
            <a:r>
              <a:rPr lang="en-US" dirty="0" err="1"/>
              <a:t>peopleDF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[age: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peopleDF.show</a:t>
            </a:r>
            <a:endParaRPr lang="en-US" dirty="0"/>
          </a:p>
          <a:p>
            <a:pPr lvl="1"/>
            <a:r>
              <a:rPr lang="en-US" sz="1800" dirty="0"/>
              <a:t>+----+</a:t>
            </a:r>
          </a:p>
          <a:p>
            <a:pPr lvl="1"/>
            <a:r>
              <a:rPr lang="en-US" sz="1800" dirty="0"/>
              <a:t>| age|</a:t>
            </a:r>
          </a:p>
          <a:p>
            <a:pPr lvl="1"/>
            <a:r>
              <a:rPr lang="en-US" sz="1800" dirty="0"/>
              <a:t>+----+</a:t>
            </a:r>
          </a:p>
          <a:p>
            <a:pPr lvl="1"/>
            <a:r>
              <a:rPr lang="en-US" sz="1800" dirty="0"/>
              <a:t>|null|</a:t>
            </a:r>
          </a:p>
          <a:p>
            <a:pPr lvl="1"/>
            <a:r>
              <a:rPr lang="en-US" sz="1800" dirty="0"/>
              <a:t>|  30|</a:t>
            </a:r>
          </a:p>
          <a:p>
            <a:pPr lvl="1"/>
            <a:r>
              <a:rPr lang="en-US" sz="1800" dirty="0"/>
              <a:t>|  19|</a:t>
            </a:r>
          </a:p>
          <a:p>
            <a:pPr lvl="1"/>
            <a:r>
              <a:rPr lang="en-US" sz="1800" dirty="0"/>
              <a:t>+----+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(</a:t>
            </a:r>
            <a:r>
              <a:rPr lang="en-US" dirty="0" err="1"/>
              <a:t>df</a:t>
            </a:r>
            <a:r>
              <a:rPr lang="en-US" dirty="0"/>
              <a:t>) cache and persist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df.cache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res16: </a:t>
            </a:r>
            <a:r>
              <a:rPr lang="en-US" dirty="0" err="1"/>
              <a:t>df.type</a:t>
            </a:r>
            <a:r>
              <a:rPr lang="en-US" dirty="0"/>
              <a:t> = [age: </a:t>
            </a:r>
            <a:r>
              <a:rPr lang="en-US" dirty="0" err="1"/>
              <a:t>bigint</a:t>
            </a:r>
            <a:r>
              <a:rPr lang="en-US" dirty="0"/>
              <a:t>, name: string]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df.persist</a:t>
            </a:r>
            <a:endParaRPr lang="en-US" dirty="0"/>
          </a:p>
          <a:p>
            <a:pPr lvl="1"/>
            <a:r>
              <a:rPr lang="en-US" dirty="0"/>
              <a:t>17/11/13 16:05:21 WARN </a:t>
            </a:r>
            <a:r>
              <a:rPr lang="en-US" dirty="0" err="1"/>
              <a:t>CacheManager</a:t>
            </a:r>
            <a:r>
              <a:rPr lang="en-US" dirty="0"/>
              <a:t>: Asked to cache already cached data.</a:t>
            </a:r>
          </a:p>
          <a:p>
            <a:pPr lvl="1"/>
            <a:r>
              <a:rPr lang="en-US" dirty="0"/>
              <a:t>res17: </a:t>
            </a:r>
            <a:r>
              <a:rPr lang="en-US" dirty="0" err="1"/>
              <a:t>df.type</a:t>
            </a:r>
            <a:r>
              <a:rPr lang="en-US" dirty="0"/>
              <a:t> = [age: </a:t>
            </a:r>
            <a:r>
              <a:rPr lang="en-US" dirty="0" err="1"/>
              <a:t>bigint</a:t>
            </a:r>
            <a:r>
              <a:rPr lang="en-US" dirty="0"/>
              <a:t>, name: string]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7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 = </a:t>
            </a:r>
            <a:r>
              <a:rPr lang="en-US" dirty="0" err="1"/>
              <a:t>df.agg</a:t>
            </a:r>
            <a:r>
              <a:rPr lang="en-US" dirty="0"/>
              <a:t>(count("name"),max("age"))</a:t>
            </a:r>
          </a:p>
          <a:p>
            <a:r>
              <a:rPr lang="en-US" dirty="0" err="1"/>
              <a:t>agg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[count(name): </a:t>
            </a:r>
            <a:r>
              <a:rPr lang="en-US" dirty="0" err="1"/>
              <a:t>bigint</a:t>
            </a:r>
            <a:r>
              <a:rPr lang="en-US" dirty="0"/>
              <a:t>, max(age):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agg.show</a:t>
            </a:r>
            <a:endParaRPr lang="en-US" dirty="0"/>
          </a:p>
          <a:p>
            <a:pPr lvl="1"/>
            <a:r>
              <a:rPr lang="en-US" sz="1800" dirty="0"/>
              <a:t>+-----------+--------+</a:t>
            </a:r>
          </a:p>
          <a:p>
            <a:pPr lvl="1"/>
            <a:r>
              <a:rPr lang="en-US" sz="1800" dirty="0"/>
              <a:t>|count(name)|max(age)|</a:t>
            </a:r>
          </a:p>
          <a:p>
            <a:pPr lvl="1"/>
            <a:r>
              <a:rPr lang="en-US" sz="1800" dirty="0"/>
              <a:t>+-----------+--------+</a:t>
            </a:r>
          </a:p>
          <a:p>
            <a:pPr lvl="1"/>
            <a:r>
              <a:rPr lang="en-US" sz="1800" dirty="0"/>
              <a:t>|          3|      30|</a:t>
            </a:r>
          </a:p>
          <a:p>
            <a:pPr lvl="1"/>
            <a:r>
              <a:rPr lang="en-US" sz="1800" dirty="0"/>
              <a:t>+-----------+--------+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colmn</a:t>
            </a:r>
            <a:r>
              <a:rPr lang="en-US" dirty="0"/>
              <a:t> = </a:t>
            </a:r>
            <a:r>
              <a:rPr lang="en-US" dirty="0" err="1"/>
              <a:t>df.apply</a:t>
            </a:r>
            <a:r>
              <a:rPr lang="en-US" dirty="0"/>
              <a:t>("age")</a:t>
            </a:r>
          </a:p>
          <a:p>
            <a:r>
              <a:rPr lang="en-US" dirty="0" err="1"/>
              <a:t>colmn</a:t>
            </a:r>
            <a:r>
              <a:rPr lang="en-US" dirty="0"/>
              <a:t>: </a:t>
            </a:r>
            <a:r>
              <a:rPr lang="en-US" dirty="0" err="1"/>
              <a:t>org.apache.spark.sql.Column</a:t>
            </a:r>
            <a:r>
              <a:rPr lang="en-US" dirty="0"/>
              <a:t> =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19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distinct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distinnctAge</a:t>
            </a:r>
            <a:r>
              <a:rPr lang="en-US" dirty="0"/>
              <a:t> = </a:t>
            </a:r>
            <a:r>
              <a:rPr lang="en-US" dirty="0" err="1"/>
              <a:t>df.distinct</a:t>
            </a:r>
            <a:endParaRPr lang="en-US" dirty="0"/>
          </a:p>
          <a:p>
            <a:r>
              <a:rPr lang="en-US" dirty="0" err="1"/>
              <a:t>distinnctAge</a:t>
            </a:r>
            <a:r>
              <a:rPr lang="en-US" dirty="0"/>
              <a:t>: </a:t>
            </a:r>
            <a:r>
              <a:rPr lang="en-US" dirty="0" err="1"/>
              <a:t>org.apache.spark.sql.Dataset</a:t>
            </a:r>
            <a:r>
              <a:rPr lang="en-US" dirty="0"/>
              <a:t>[</a:t>
            </a:r>
            <a:r>
              <a:rPr lang="en-US" dirty="0" err="1"/>
              <a:t>org.apache.spark.sql.Row</a:t>
            </a:r>
            <a:r>
              <a:rPr lang="en-US" dirty="0"/>
              <a:t>] = [age: </a:t>
            </a:r>
            <a:r>
              <a:rPr lang="en-US" dirty="0" err="1"/>
              <a:t>bigint</a:t>
            </a:r>
            <a:r>
              <a:rPr lang="en-US" dirty="0"/>
              <a:t>, name: string]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distinnctAge.show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+----+-------+</a:t>
            </a:r>
          </a:p>
          <a:p>
            <a:pPr lvl="1"/>
            <a:r>
              <a:rPr lang="en-US" dirty="0"/>
              <a:t>| age|   name|</a:t>
            </a:r>
          </a:p>
          <a:p>
            <a:pPr lvl="1"/>
            <a:r>
              <a:rPr lang="en-US" dirty="0"/>
              <a:t>+----+-------+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|  30|   Andy|</a:t>
            </a:r>
          </a:p>
          <a:p>
            <a:pPr lvl="1"/>
            <a:r>
              <a:rPr lang="en-US" dirty="0"/>
              <a:t>|  19| Justin|</a:t>
            </a:r>
          </a:p>
          <a:p>
            <a:pPr lvl="1"/>
            <a:r>
              <a:rPr lang="en-US" dirty="0"/>
              <a:t>+----+-------+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2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</a:t>
            </a:r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gdf</a:t>
            </a:r>
            <a:r>
              <a:rPr lang="en-US" dirty="0"/>
              <a:t> = </a:t>
            </a:r>
            <a:r>
              <a:rPr lang="en-US" dirty="0" err="1"/>
              <a:t>df.groupBy</a:t>
            </a:r>
            <a:r>
              <a:rPr lang="en-US" dirty="0"/>
              <a:t>("name").count</a:t>
            </a:r>
          </a:p>
          <a:p>
            <a:r>
              <a:rPr lang="en-US" dirty="0" err="1"/>
              <a:t>gdf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[name: string, count: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gdf.show</a:t>
            </a:r>
            <a:endParaRPr lang="en-US" dirty="0"/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   </a:t>
            </a:r>
            <a:r>
              <a:rPr lang="en-US" dirty="0" err="1"/>
              <a:t>name|count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|Michael|    1|</a:t>
            </a:r>
          </a:p>
          <a:p>
            <a:pPr lvl="1"/>
            <a:r>
              <a:rPr lang="en-US" dirty="0"/>
              <a:t>|   Andy|    1|</a:t>
            </a:r>
          </a:p>
          <a:p>
            <a:pPr lvl="1"/>
            <a:r>
              <a:rPr lang="en-US" dirty="0"/>
              <a:t>| Justin|    1|</a:t>
            </a:r>
          </a:p>
          <a:p>
            <a:pPr lvl="1"/>
            <a:r>
              <a:rPr lang="en-US" dirty="0"/>
              <a:t>+-------+-----+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2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gdf.limit</a:t>
            </a:r>
            <a:r>
              <a:rPr lang="en-US" dirty="0"/>
              <a:t>(1).show</a:t>
            </a:r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   </a:t>
            </a:r>
            <a:r>
              <a:rPr lang="en-US" dirty="0" err="1"/>
              <a:t>name|count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|Michael|    1|</a:t>
            </a:r>
          </a:p>
          <a:p>
            <a:pPr lvl="1"/>
            <a:r>
              <a:rPr lang="en-US" dirty="0"/>
              <a:t>+-------+-----+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685800"/>
          </a:xfrm>
        </p:spPr>
        <p:txBody>
          <a:bodyPr anchor="t"/>
          <a:lstStyle/>
          <a:p>
            <a:r>
              <a:rPr lang="en-US" sz="1800" dirty="0">
                <a:latin typeface="Calibri" panose="020F0502020204030204" pitchFamily="34" charset="0"/>
              </a:rPr>
              <a:t>Genesis of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066800"/>
            <a:ext cx="87630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Genesis of Spark has happened with Resilient Distributed Datasets (RDD)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evolution  is still tied with RDD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All new enhancements in Spark are based on RDD</a:t>
            </a:r>
          </a:p>
          <a:p>
            <a:r>
              <a:rPr lang="en-US" dirty="0">
                <a:latin typeface="Calibri" panose="020F0502020204030204" pitchFamily="34" charset="0"/>
              </a:rPr>
              <a:t>RDD were first conceptualized in </a:t>
            </a:r>
            <a:r>
              <a:rPr lang="en-US" b="1" i="1" u="sng" dirty="0">
                <a:latin typeface="Calibri" panose="020F0502020204030204" pitchFamily="34" charset="0"/>
              </a:rPr>
              <a:t>University of California</a:t>
            </a:r>
            <a:r>
              <a:rPr lang="en-US" dirty="0">
                <a:latin typeface="Calibri" panose="020F0502020204030204" pitchFamily="34" charset="0"/>
              </a:rPr>
              <a:t> i.e. Berkeley (UCLA)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Then Spark was developed as an implementation  in Apache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project was started in 2009 and Graduated from apache in 2011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 Sparks fortunes were written when google opted this for data Analysis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Apache Spark is built by a team of developers from over 50 companies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Then  it was adopted and further developed by Cloudera, Hortonworks  and other companies</a:t>
            </a:r>
          </a:p>
          <a:p>
            <a:r>
              <a:rPr lang="en-US" dirty="0">
                <a:latin typeface="Calibri" panose="020F0502020204030204" pitchFamily="34" charset="0"/>
              </a:rPr>
              <a:t>Spark is an open source platform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With very big user community now. It is one of the most popular data crunching platform.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 user community has a vibrant and supporting. Above which it is growing rapidly</a:t>
            </a: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88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ordrBy</a:t>
            </a:r>
            <a:r>
              <a:rPr lang="en-US" dirty="0"/>
              <a:t> = </a:t>
            </a:r>
            <a:r>
              <a:rPr lang="en-US" dirty="0" err="1"/>
              <a:t>gdf.orderBy</a:t>
            </a:r>
            <a:r>
              <a:rPr lang="en-US" dirty="0"/>
              <a:t>("name")</a:t>
            </a:r>
          </a:p>
          <a:p>
            <a:r>
              <a:rPr lang="en-US" dirty="0" err="1"/>
              <a:t>ordrBy</a:t>
            </a:r>
            <a:r>
              <a:rPr lang="en-US" dirty="0"/>
              <a:t>: </a:t>
            </a:r>
            <a:r>
              <a:rPr lang="en-US" dirty="0" err="1"/>
              <a:t>org.apache.spark.sql.Dataset</a:t>
            </a:r>
            <a:r>
              <a:rPr lang="en-US" dirty="0"/>
              <a:t>[</a:t>
            </a:r>
            <a:r>
              <a:rPr lang="en-US" dirty="0" err="1"/>
              <a:t>org.apache.spark.sql.Row</a:t>
            </a:r>
            <a:r>
              <a:rPr lang="en-US" dirty="0"/>
              <a:t>] = [name: string, count: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ordrBy.show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   </a:t>
            </a:r>
            <a:r>
              <a:rPr lang="en-US" dirty="0" err="1"/>
              <a:t>name|count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+-------+-----+</a:t>
            </a:r>
          </a:p>
          <a:p>
            <a:pPr lvl="1"/>
            <a:r>
              <a:rPr lang="en-US" dirty="0"/>
              <a:t>|   Andy|    1|</a:t>
            </a:r>
          </a:p>
          <a:p>
            <a:pPr lvl="1"/>
            <a:r>
              <a:rPr lang="en-US" dirty="0"/>
              <a:t>| Justin|    1|</a:t>
            </a:r>
          </a:p>
          <a:p>
            <a:pPr lvl="1"/>
            <a:r>
              <a:rPr lang="en-US" dirty="0"/>
              <a:t>|Michael|    1|</a:t>
            </a:r>
          </a:p>
          <a:p>
            <a:pPr lvl="1"/>
            <a:r>
              <a:rPr lang="en-US" dirty="0"/>
              <a:t>+-------+-----+</a:t>
            </a:r>
          </a:p>
        </p:txBody>
      </p:sp>
    </p:spTree>
    <p:extLst>
      <p:ext uri="{BB962C8B-B14F-4D97-AF65-F5344CB8AC3E}">
        <p14:creationId xmlns:p14="http://schemas.microsoft.com/office/powerpoint/2010/main" val="82540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form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sc.textFile</a:t>
            </a:r>
            <a:r>
              <a:rPr lang="en-US" dirty="0"/>
              <a:t>("file:///home/musigma/simple.csv")</a:t>
            </a:r>
          </a:p>
          <a:p>
            <a:r>
              <a:rPr lang="en-US" dirty="0" err="1"/>
              <a:t>var</a:t>
            </a:r>
            <a:r>
              <a:rPr lang="en-US" dirty="0"/>
              <a:t> B = </a:t>
            </a:r>
            <a:r>
              <a:rPr lang="en-US" dirty="0" err="1"/>
              <a:t>A.toDF</a:t>
            </a:r>
            <a:endParaRPr lang="en-US" dirty="0"/>
          </a:p>
          <a:p>
            <a:r>
              <a:rPr lang="en-US" dirty="0" err="1"/>
              <a:t>B.show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44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toDF</a:t>
            </a:r>
            <a:r>
              <a:rPr lang="en-US" dirty="0"/>
              <a:t> command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3" y="1831321"/>
            <a:ext cx="5427768" cy="32906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 A = </a:t>
            </a:r>
            <a:r>
              <a:rPr lang="en-US" altLang="en-US" sz="1800" dirty="0" err="1">
                <a:latin typeface="Arial" panose="020B0604020202020204" pitchFamily="34" charset="0"/>
              </a:rPr>
              <a:t>sc.textFile</a:t>
            </a:r>
            <a:r>
              <a:rPr lang="en-US" altLang="en-US" sz="1800" dirty="0">
                <a:latin typeface="Arial" panose="020B0604020202020204" pitchFamily="34" charset="0"/>
              </a:rPr>
              <a:t>("file:///home/musigma/simple.csv")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 B = </a:t>
            </a:r>
            <a:r>
              <a:rPr lang="en-US" altLang="en-US" sz="1800" dirty="0" err="1">
                <a:latin typeface="Arial" panose="020B0604020202020204" pitchFamily="34" charset="0"/>
              </a:rPr>
              <a:t>A.toDF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 C = </a:t>
            </a:r>
            <a:r>
              <a:rPr lang="en-US" altLang="en-US" sz="1800" dirty="0" err="1">
                <a:latin typeface="Arial" panose="020B0604020202020204" pitchFamily="34" charset="0"/>
              </a:rPr>
              <a:t>B.show</a:t>
            </a:r>
            <a:r>
              <a:rPr lang="en-US" altLang="en-US" sz="1800" dirty="0"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 D = </a:t>
            </a:r>
            <a:r>
              <a:rPr lang="en-US" altLang="en-US" sz="1800" dirty="0" err="1">
                <a:latin typeface="Arial" panose="020B0604020202020204" pitchFamily="34" charset="0"/>
              </a:rPr>
              <a:t>C.count</a:t>
            </a:r>
            <a:r>
              <a:rPr lang="en-US" altLang="en-US" sz="1800" dirty="0"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Clr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 E = </a:t>
            </a:r>
            <a:r>
              <a:rPr lang="en-US" altLang="en-US" sz="1800" dirty="0" err="1">
                <a:latin typeface="Arial" panose="020B0604020202020204" pitchFamily="34" charset="0"/>
              </a:rPr>
              <a:t>B</a:t>
            </a:r>
            <a:r>
              <a:rPr lang="en-US" altLang="en-US" sz="28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800" dirty="0" err="1">
                <a:latin typeface="Arial" panose="020B0604020202020204" pitchFamily="34" charset="0"/>
              </a:rPr>
              <a:t>printSchema</a:t>
            </a:r>
            <a:r>
              <a:rPr lang="en-US" alt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r>
              <a:rPr lang="en-US" altLang="en-US" sz="11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1397"/>
            <a:ext cx="65" cy="2744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37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Split Command and Sample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Split = </a:t>
            </a:r>
            <a:r>
              <a:rPr lang="en-US" dirty="0" err="1"/>
              <a:t>df.randomSplit</a:t>
            </a:r>
            <a:r>
              <a:rPr lang="en-US" dirty="0"/>
              <a:t>(Array(0.5,0.5))</a:t>
            </a:r>
          </a:p>
          <a:p>
            <a:r>
              <a:rPr lang="en-US" dirty="0"/>
              <a:t>Split: Array[</a:t>
            </a:r>
            <a:r>
              <a:rPr lang="en-US" dirty="0" err="1"/>
              <a:t>org.apache.spark.sql.Dataset</a:t>
            </a:r>
            <a:r>
              <a:rPr lang="en-US" dirty="0"/>
              <a:t>[</a:t>
            </a:r>
            <a:r>
              <a:rPr lang="en-US" dirty="0" err="1"/>
              <a:t>org.apache.spark.sql.Row</a:t>
            </a:r>
            <a:r>
              <a:rPr lang="en-US" dirty="0"/>
              <a:t>]] = Array([age: </a:t>
            </a:r>
            <a:r>
              <a:rPr lang="en-US" dirty="0" err="1"/>
              <a:t>bigint</a:t>
            </a:r>
            <a:r>
              <a:rPr lang="en-US" dirty="0"/>
              <a:t>, name: string], [age: </a:t>
            </a:r>
            <a:r>
              <a:rPr lang="en-US" dirty="0" err="1"/>
              <a:t>bigint</a:t>
            </a:r>
            <a:r>
              <a:rPr lang="en-US" dirty="0"/>
              <a:t>, name: string])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df.sample</a:t>
            </a:r>
            <a:r>
              <a:rPr lang="en-US" dirty="0"/>
              <a:t>(true,0.5).collect</a:t>
            </a:r>
          </a:p>
          <a:p>
            <a:r>
              <a:rPr lang="en-US" dirty="0"/>
              <a:t>res12: Array[</a:t>
            </a:r>
            <a:r>
              <a:rPr lang="en-US" dirty="0" err="1"/>
              <a:t>org.apache.spark.sql.Row</a:t>
            </a:r>
            <a:r>
              <a:rPr lang="en-US" dirty="0"/>
              <a:t>] = Array([19,Justin])</a:t>
            </a:r>
          </a:p>
        </p:txBody>
      </p:sp>
    </p:spTree>
    <p:extLst>
      <p:ext uri="{BB962C8B-B14F-4D97-AF65-F5344CB8AC3E}">
        <p14:creationId xmlns:p14="http://schemas.microsoft.com/office/powerpoint/2010/main" val="114236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Describe and first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df.describe</a:t>
            </a:r>
            <a:r>
              <a:rPr lang="en-US" dirty="0"/>
              <a:t>("</a:t>
            </a:r>
            <a:r>
              <a:rPr lang="en-US" dirty="0" err="1"/>
              <a:t>name","age</a:t>
            </a:r>
            <a:r>
              <a:rPr lang="en-US" dirty="0"/>
              <a:t>")</a:t>
            </a:r>
          </a:p>
          <a:p>
            <a:r>
              <a:rPr lang="en-US" dirty="0"/>
              <a:t>res4: </a:t>
            </a:r>
            <a:r>
              <a:rPr lang="en-US" dirty="0" err="1"/>
              <a:t>org.apache.spark.sql.DataFrame</a:t>
            </a:r>
            <a:r>
              <a:rPr lang="en-US" dirty="0"/>
              <a:t> = [summary: string, name: string ... 1 more field]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df.first</a:t>
            </a:r>
            <a:r>
              <a:rPr lang="en-US" dirty="0"/>
              <a:t>()</a:t>
            </a:r>
          </a:p>
          <a:p>
            <a:r>
              <a:rPr lang="en-US" dirty="0"/>
              <a:t>res6: </a:t>
            </a:r>
            <a:r>
              <a:rPr lang="en-US" dirty="0" err="1"/>
              <a:t>org.apache.spark.sql.Row</a:t>
            </a:r>
            <a:r>
              <a:rPr lang="en-US" dirty="0"/>
              <a:t> = [</a:t>
            </a:r>
            <a:r>
              <a:rPr lang="en-US" dirty="0" err="1"/>
              <a:t>null,Michael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10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selectDF</a:t>
            </a:r>
            <a:r>
              <a:rPr lang="en-US" dirty="0"/>
              <a:t> = </a:t>
            </a:r>
            <a:r>
              <a:rPr lang="en-US" dirty="0" err="1"/>
              <a:t>df.select</a:t>
            </a:r>
            <a:r>
              <a:rPr lang="en-US" dirty="0"/>
              <a:t>("</a:t>
            </a:r>
            <a:r>
              <a:rPr lang="en-US" dirty="0" err="1"/>
              <a:t>name","age</a:t>
            </a:r>
            <a:r>
              <a:rPr lang="en-US" dirty="0"/>
              <a:t>")</a:t>
            </a:r>
          </a:p>
          <a:p>
            <a:r>
              <a:rPr lang="en-US" dirty="0" err="1"/>
              <a:t>selectDF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[name: string, age: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selectDF.show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+-------+----+</a:t>
            </a:r>
          </a:p>
          <a:p>
            <a:pPr lvl="1"/>
            <a:r>
              <a:rPr lang="en-US" dirty="0"/>
              <a:t>|   name| age|</a:t>
            </a:r>
          </a:p>
          <a:p>
            <a:pPr lvl="1"/>
            <a:r>
              <a:rPr lang="en-US" dirty="0"/>
              <a:t>+-------+----+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Michael|null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|   Andy|  30|</a:t>
            </a:r>
          </a:p>
          <a:p>
            <a:pPr lvl="1"/>
            <a:r>
              <a:rPr lang="en-US" dirty="0"/>
              <a:t>| Justin|  19|</a:t>
            </a:r>
          </a:p>
          <a:p>
            <a:pPr lvl="1"/>
            <a:r>
              <a:rPr lang="en-US" dirty="0"/>
              <a:t>+-------+----+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59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Select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selectDF</a:t>
            </a:r>
            <a:r>
              <a:rPr lang="en-US" dirty="0"/>
              <a:t> = </a:t>
            </a:r>
            <a:r>
              <a:rPr lang="en-US" dirty="0" err="1"/>
              <a:t>df.selectExpr</a:t>
            </a:r>
            <a:r>
              <a:rPr lang="en-US" dirty="0"/>
              <a:t>("</a:t>
            </a:r>
            <a:r>
              <a:rPr lang="en-US" dirty="0" err="1"/>
              <a:t>name","age</a:t>
            </a:r>
            <a:r>
              <a:rPr lang="en-US" dirty="0"/>
              <a:t> +10 AS </a:t>
            </a:r>
            <a:r>
              <a:rPr lang="en-US" dirty="0" err="1"/>
              <a:t>new_age</a:t>
            </a:r>
            <a:r>
              <a:rPr lang="en-US" dirty="0"/>
              <a:t>")</a:t>
            </a:r>
          </a:p>
          <a:p>
            <a:r>
              <a:rPr lang="en-US" dirty="0" err="1"/>
              <a:t>selectDF</a:t>
            </a:r>
            <a:r>
              <a:rPr lang="en-US" dirty="0"/>
              <a:t>: </a:t>
            </a:r>
            <a:r>
              <a:rPr lang="en-US" dirty="0" err="1"/>
              <a:t>org.apache.spark.sql.DataFrame</a:t>
            </a:r>
            <a:r>
              <a:rPr lang="en-US" dirty="0"/>
              <a:t> = [name: string, </a:t>
            </a:r>
            <a:r>
              <a:rPr lang="en-US" dirty="0" err="1"/>
              <a:t>new_age</a:t>
            </a:r>
            <a:r>
              <a:rPr lang="en-US" dirty="0"/>
              <a:t>: </a:t>
            </a:r>
            <a:r>
              <a:rPr lang="en-US" dirty="0" err="1"/>
              <a:t>bigint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selectDF.show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+-------+-------+</a:t>
            </a:r>
          </a:p>
          <a:p>
            <a:pPr lvl="1"/>
            <a:r>
              <a:rPr lang="en-US" dirty="0"/>
              <a:t>|   </a:t>
            </a:r>
            <a:r>
              <a:rPr lang="en-US" dirty="0" err="1"/>
              <a:t>name|new_age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+-------+-------+</a:t>
            </a:r>
          </a:p>
          <a:p>
            <a:pPr lvl="1"/>
            <a:r>
              <a:rPr lang="en-US" dirty="0"/>
              <a:t>|Michael|   null|</a:t>
            </a:r>
          </a:p>
          <a:p>
            <a:pPr lvl="1"/>
            <a:r>
              <a:rPr lang="en-US" dirty="0"/>
              <a:t>|   Andy|     40|</a:t>
            </a:r>
          </a:p>
          <a:p>
            <a:pPr lvl="1"/>
            <a:r>
              <a:rPr lang="en-US" dirty="0"/>
              <a:t>| Justin|     29|</a:t>
            </a:r>
          </a:p>
          <a:p>
            <a:pPr lvl="1"/>
            <a:r>
              <a:rPr lang="en-US" dirty="0"/>
              <a:t>+-------+-------+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91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 JSON </a:t>
            </a:r>
            <a:r>
              <a:rPr lang="en-US" dirty="0" err="1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df.rdd</a:t>
            </a:r>
            <a:endParaRPr lang="en-US" dirty="0"/>
          </a:p>
          <a:p>
            <a:r>
              <a:rPr lang="en-US" dirty="0" err="1"/>
              <a:t>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</a:t>
            </a:r>
            <a:r>
              <a:rPr lang="en-US" dirty="0" err="1"/>
              <a:t>org.apache.spark.sql.Row</a:t>
            </a:r>
            <a:r>
              <a:rPr lang="en-US" dirty="0"/>
              <a:t>] = </a:t>
            </a:r>
            <a:r>
              <a:rPr lang="en-US" dirty="0" err="1"/>
              <a:t>MapPartitionsRDD</a:t>
            </a:r>
            <a:r>
              <a:rPr lang="en-US" dirty="0"/>
              <a:t>[9] at </a:t>
            </a:r>
            <a:r>
              <a:rPr lang="en-US" dirty="0" err="1"/>
              <a:t>rdd</a:t>
            </a:r>
            <a:r>
              <a:rPr lang="en-US" dirty="0"/>
              <a:t> at &lt;console&gt;:31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dfJSon</a:t>
            </a:r>
            <a:r>
              <a:rPr lang="en-US" dirty="0"/>
              <a:t> = </a:t>
            </a:r>
            <a:r>
              <a:rPr lang="en-US" dirty="0" err="1"/>
              <a:t>df.toJSON</a:t>
            </a:r>
            <a:endParaRPr lang="en-US" dirty="0"/>
          </a:p>
          <a:p>
            <a:r>
              <a:rPr lang="en-US" dirty="0" err="1"/>
              <a:t>dfJSon</a:t>
            </a:r>
            <a:r>
              <a:rPr lang="en-US" dirty="0"/>
              <a:t>: </a:t>
            </a:r>
            <a:r>
              <a:rPr lang="en-US" dirty="0" err="1"/>
              <a:t>org.apache.spark.sql.Dataset</a:t>
            </a:r>
            <a:r>
              <a:rPr lang="en-US" dirty="0"/>
              <a:t>[String] = [value: string]</a:t>
            </a:r>
          </a:p>
        </p:txBody>
      </p:sp>
    </p:spTree>
    <p:extLst>
      <p:ext uri="{BB962C8B-B14F-4D97-AF65-F5344CB8AC3E}">
        <p14:creationId xmlns:p14="http://schemas.microsoft.com/office/powerpoint/2010/main" val="101945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df.rdd</a:t>
            </a:r>
            <a:endParaRPr lang="en-US" dirty="0"/>
          </a:p>
          <a:p>
            <a:r>
              <a:rPr lang="en-US" dirty="0" err="1"/>
              <a:t>rdd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</a:t>
            </a:r>
            <a:r>
              <a:rPr lang="en-US" dirty="0" err="1"/>
              <a:t>org.apache.spark.sql.Row</a:t>
            </a:r>
            <a:r>
              <a:rPr lang="en-US" dirty="0"/>
              <a:t>] = </a:t>
            </a:r>
            <a:r>
              <a:rPr lang="en-US" dirty="0" err="1"/>
              <a:t>MapPartitionsRDD</a:t>
            </a:r>
            <a:r>
              <a:rPr lang="en-US" dirty="0"/>
              <a:t>[9] at </a:t>
            </a:r>
            <a:r>
              <a:rPr lang="en-US" dirty="0" err="1"/>
              <a:t>rdd</a:t>
            </a:r>
            <a:r>
              <a:rPr lang="en-US" dirty="0"/>
              <a:t> at &lt;console&gt;:31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firsRow</a:t>
            </a:r>
            <a:r>
              <a:rPr lang="en-US" dirty="0"/>
              <a:t> = </a:t>
            </a:r>
            <a:r>
              <a:rPr lang="en-US" dirty="0" err="1"/>
              <a:t>rdd.first</a:t>
            </a:r>
            <a:endParaRPr lang="en-US" dirty="0"/>
          </a:p>
          <a:p>
            <a:r>
              <a:rPr lang="en-US" dirty="0" err="1"/>
              <a:t>firsRow</a:t>
            </a:r>
            <a:r>
              <a:rPr lang="en-US" dirty="0"/>
              <a:t>: </a:t>
            </a:r>
            <a:r>
              <a:rPr lang="en-US" dirty="0" err="1"/>
              <a:t>org.apache.spark.sql.Row</a:t>
            </a:r>
            <a:r>
              <a:rPr lang="en-US" dirty="0"/>
              <a:t> = [</a:t>
            </a:r>
            <a:r>
              <a:rPr lang="en-US" dirty="0" err="1"/>
              <a:t>null,Michael</a:t>
            </a:r>
            <a:r>
              <a:rPr lang="en-US" dirty="0"/>
              <a:t>]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firsRow.getString</a:t>
            </a:r>
            <a:r>
              <a:rPr lang="en-US" dirty="0"/>
              <a:t>(1)</a:t>
            </a:r>
          </a:p>
          <a:p>
            <a:r>
              <a:rPr lang="en-US" dirty="0"/>
              <a:t>res4: String = Michael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rdd.collect</a:t>
            </a:r>
            <a:endParaRPr lang="en-US" dirty="0"/>
          </a:p>
          <a:p>
            <a:r>
              <a:rPr lang="en-US" dirty="0"/>
              <a:t>res5: Array[</a:t>
            </a:r>
            <a:r>
              <a:rPr lang="en-US" dirty="0" err="1"/>
              <a:t>org.apache.spark.sql.Row</a:t>
            </a:r>
            <a:r>
              <a:rPr lang="en-US" dirty="0"/>
              <a:t>] = Array([</a:t>
            </a:r>
            <a:r>
              <a:rPr lang="en-US" dirty="0" err="1"/>
              <a:t>null,Michael</a:t>
            </a:r>
            <a:r>
              <a:rPr lang="en-US" dirty="0"/>
              <a:t>], [30,Andy], [19,Justin])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3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Collect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df.collect</a:t>
            </a:r>
            <a:endParaRPr lang="en-US" dirty="0"/>
          </a:p>
          <a:p>
            <a:r>
              <a:rPr lang="en-US" dirty="0"/>
              <a:t>res0: Array[</a:t>
            </a:r>
            <a:r>
              <a:rPr lang="en-US" dirty="0" err="1"/>
              <a:t>org.apache.spark.sql.Row</a:t>
            </a:r>
            <a:r>
              <a:rPr lang="en-US" dirty="0"/>
              <a:t>] = Array([</a:t>
            </a:r>
            <a:r>
              <a:rPr lang="en-US" dirty="0" err="1"/>
              <a:t>null,Michael</a:t>
            </a:r>
            <a:r>
              <a:rPr lang="en-US" dirty="0"/>
              <a:t>], [30,Andy], [19,Justin])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6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985250" cy="3810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Spark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4"/>
            <a:ext cx="8763000" cy="4867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Spark and Hadoop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Two different Complementary Frameworks and Platforms</a:t>
            </a:r>
          </a:p>
          <a:p>
            <a:r>
              <a:rPr lang="en-US" dirty="0">
                <a:latin typeface="Calibri" panose="020F0502020204030204" pitchFamily="34" charset="0"/>
              </a:rPr>
              <a:t>Spark and Hadoop have synergy and overlap. Spark has not made Hadoop redundant</a:t>
            </a:r>
          </a:p>
          <a:p>
            <a:r>
              <a:rPr lang="en-US" dirty="0">
                <a:latin typeface="Calibri" panose="020F0502020204030204" pitchFamily="34" charset="0"/>
              </a:rPr>
              <a:t>Spark does not have Data Storage i.e. File System and Hadoop - HDFS data can be ingested inside Spark</a:t>
            </a:r>
          </a:p>
          <a:p>
            <a:r>
              <a:rPr lang="en-US" dirty="0">
                <a:latin typeface="Calibri" panose="020F0502020204030204" pitchFamily="34" charset="0"/>
              </a:rPr>
              <a:t>Spark can be integrated with Hive/Mahout/Flume and Pig. Spark is an alternative of computing engine for hive instead of Hadoop</a:t>
            </a:r>
          </a:p>
          <a:p>
            <a:r>
              <a:rPr lang="en-US" dirty="0">
                <a:latin typeface="Calibri" panose="020F0502020204030204" pitchFamily="34" charset="0"/>
              </a:rPr>
              <a:t>Spark Application execution can be performed by Hadoop YARN. </a:t>
            </a:r>
          </a:p>
          <a:p>
            <a:r>
              <a:rPr lang="en-US" dirty="0">
                <a:latin typeface="Calibri" panose="020F0502020204030204" pitchFamily="34" charset="0"/>
              </a:rPr>
              <a:t>Spark has its own parallel execution framework and hence Hadoop M-R code becomes redundant</a:t>
            </a:r>
          </a:p>
          <a:p>
            <a:r>
              <a:rPr lang="en-US" dirty="0">
                <a:latin typeface="Calibri" panose="020F0502020204030204" pitchFamily="34" charset="0"/>
              </a:rPr>
              <a:t>Spark also has Data extraction modules. This include </a:t>
            </a:r>
            <a:r>
              <a:rPr lang="en-US" dirty="0" err="1">
                <a:latin typeface="Calibri" panose="020F0502020204030204" pitchFamily="34" charset="0"/>
              </a:rPr>
              <a:t>Spakrk</a:t>
            </a:r>
            <a:r>
              <a:rPr lang="en-US" dirty="0">
                <a:latin typeface="Calibri" panose="020F0502020204030204" pitchFamily="34" charset="0"/>
              </a:rPr>
              <a:t> SQL. </a:t>
            </a:r>
          </a:p>
          <a:p>
            <a:r>
              <a:rPr lang="en-US" dirty="0">
                <a:latin typeface="Calibri" panose="020F0502020204030204" pitchFamily="34" charset="0"/>
              </a:rPr>
              <a:t>Spark also support Streams. Strems are major constituent of channels that supplies Big data.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80" y="550743"/>
            <a:ext cx="3395125" cy="8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9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Show and Take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df.show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+----+-------+</a:t>
            </a:r>
          </a:p>
          <a:p>
            <a:pPr lvl="1"/>
            <a:r>
              <a:rPr lang="en-US" dirty="0"/>
              <a:t>| age|   name|</a:t>
            </a:r>
          </a:p>
          <a:p>
            <a:pPr lvl="1"/>
            <a:r>
              <a:rPr lang="en-US" dirty="0"/>
              <a:t>+----+-------+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|  30|   Andy|</a:t>
            </a:r>
          </a:p>
          <a:p>
            <a:pPr lvl="1"/>
            <a:r>
              <a:rPr lang="en-US" dirty="0"/>
              <a:t>+----+-------+</a:t>
            </a:r>
          </a:p>
          <a:p>
            <a:pPr lvl="1"/>
            <a:r>
              <a:rPr lang="en-US" dirty="0"/>
              <a:t>only showing top 2 rows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tk</a:t>
            </a:r>
            <a:r>
              <a:rPr lang="en-US" dirty="0"/>
              <a:t> = </a:t>
            </a:r>
            <a:r>
              <a:rPr lang="en-US" dirty="0" err="1"/>
              <a:t>df.take</a:t>
            </a:r>
            <a:r>
              <a:rPr lang="en-US" dirty="0"/>
              <a:t>(2)</a:t>
            </a:r>
          </a:p>
          <a:p>
            <a:r>
              <a:rPr lang="en-US" dirty="0" err="1"/>
              <a:t>tk</a:t>
            </a:r>
            <a:r>
              <a:rPr lang="en-US" dirty="0"/>
              <a:t>: Array[</a:t>
            </a:r>
            <a:r>
              <a:rPr lang="en-US" dirty="0" err="1"/>
              <a:t>org.apache.spark.sql.Row</a:t>
            </a:r>
            <a:r>
              <a:rPr lang="en-US" dirty="0"/>
              <a:t>] = Array([</a:t>
            </a:r>
            <a:r>
              <a:rPr lang="en-US" dirty="0" err="1"/>
              <a:t>null,Michael</a:t>
            </a:r>
            <a:r>
              <a:rPr lang="en-US" dirty="0"/>
              <a:t>], [30,Andy])</a:t>
            </a:r>
          </a:p>
        </p:txBody>
      </p:sp>
    </p:spTree>
    <p:extLst>
      <p:ext uri="{BB962C8B-B14F-4D97-AF65-F5344CB8AC3E}">
        <p14:creationId xmlns:p14="http://schemas.microsoft.com/office/powerpoint/2010/main" val="2668589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: Writing 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df.write.format</a:t>
            </a:r>
            <a:r>
              <a:rPr lang="en-US" dirty="0"/>
              <a:t>("</a:t>
            </a:r>
            <a:r>
              <a:rPr lang="en-US" dirty="0" err="1"/>
              <a:t>org.apache.spark.sql.parquet</a:t>
            </a:r>
            <a:r>
              <a:rPr lang="en-US" dirty="0"/>
              <a:t>").save("file:///home/musigma/pa1")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68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/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7432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19400"/>
            <a:ext cx="6019800" cy="462566"/>
          </a:xfrm>
        </p:spPr>
        <p:txBody>
          <a:bodyPr anchor="t"/>
          <a:lstStyle/>
          <a:p>
            <a:r>
              <a:rPr lang="en-US" sz="4000" b="0" dirty="0"/>
              <a:t>Spark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872755"/>
            <a:ext cx="8763000" cy="5438104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1" y="2819400"/>
            <a:ext cx="2590800" cy="1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20" y="888710"/>
            <a:ext cx="7298176" cy="309463"/>
          </a:xfrm>
        </p:spPr>
        <p:txBody>
          <a:bodyPr anchor="t"/>
          <a:lstStyle/>
          <a:p>
            <a:r>
              <a:rPr lang="en-US" sz="1462" b="0" dirty="0">
                <a:latin typeface="Calibri" panose="020F0502020204030204" pitchFamily="34" charset="0"/>
              </a:rPr>
              <a:t>Spark has many OOTB components. This include  Server, Clients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15" y="1292358"/>
            <a:ext cx="3155234" cy="5108442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</a:rPr>
              <a:t>Spark Server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Runs as Java Virtual Machine Process (JVM)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Both Master and Individual Workers run as separate JVM process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Spark Clients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Spark Shell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Used to run Spark in Interactive mode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Spark Submit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Used to execute standalone Spark Application</a:t>
            </a:r>
          </a:p>
          <a:p>
            <a:r>
              <a:rPr lang="en-US" sz="1400" dirty="0">
                <a:latin typeface="Calibri" panose="020F0502020204030204" pitchFamily="34" charset="0"/>
              </a:rPr>
              <a:t>Spark has one REST API  for Job tracking</a:t>
            </a:r>
          </a:p>
          <a:p>
            <a:r>
              <a:rPr lang="en-US" sz="1400" dirty="0">
                <a:latin typeface="Calibri" panose="020F0502020204030204" pitchFamily="34" charset="0"/>
              </a:rPr>
              <a:t>Spark Web client for Job Administration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Spark administration runs on 8080 port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Lets have a glimpse of same.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53" y="1198173"/>
            <a:ext cx="6259232" cy="268427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35953" y="3979749"/>
            <a:ext cx="5936314" cy="22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lbow Connector 5"/>
          <p:cNvCxnSpPr/>
          <p:nvPr/>
        </p:nvCxnSpPr>
        <p:spPr bwMode="auto">
          <a:xfrm rot="16200000" flipH="1">
            <a:off x="8422104" y="3932893"/>
            <a:ext cx="512646" cy="5382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414721" y="502994"/>
            <a:ext cx="8985250" cy="49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sz="1800" kern="0" dirty="0">
                <a:latin typeface="Calibri" panose="020F0502020204030204" pitchFamily="34" charset="0"/>
              </a:rPr>
              <a:t>Spark Components</a:t>
            </a:r>
          </a:p>
        </p:txBody>
      </p:sp>
    </p:spTree>
    <p:extLst>
      <p:ext uri="{BB962C8B-B14F-4D97-AF65-F5344CB8AC3E}">
        <p14:creationId xmlns:p14="http://schemas.microsoft.com/office/powerpoint/2010/main" val="5994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7" y="456432"/>
            <a:ext cx="7298176" cy="371356"/>
          </a:xfrm>
        </p:spPr>
        <p:txBody>
          <a:bodyPr anchor="t"/>
          <a:lstStyle/>
          <a:p>
            <a:r>
              <a:rPr lang="en-US" sz="1462" dirty="0"/>
              <a:t>Spark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76" y="762000"/>
            <a:ext cx="7648798" cy="185268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Spark is parallel distributed computing framework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cluster comprises of 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Master(Driver) : Defines and invokes actions on RDDs and tracks the RDDs lineage 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</a:rPr>
              <a:t>Master node is duplicated as Worker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Workers :Store RDD partitions ,perform RDD Actions/Transformations 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Cluster Program to manage the Job execution on worker nodes.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21655" y="3199605"/>
            <a:ext cx="1476233" cy="779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</a:rPr>
              <a:t>Master (Driver)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10623" y="2709758"/>
            <a:ext cx="1939378" cy="807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26662" y="3902757"/>
            <a:ext cx="1923339" cy="7462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77924" y="3492992"/>
            <a:ext cx="1163696" cy="2884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</a:rPr>
              <a:t>Spark Context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52410" y="3031346"/>
            <a:ext cx="1833784" cy="3742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83903" y="4229799"/>
            <a:ext cx="1808857" cy="337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569302" y="3523133"/>
            <a:ext cx="0" cy="379624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30273" y="3101491"/>
            <a:ext cx="429454" cy="220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>
              <a:spcBef>
                <a:spcPct val="100000"/>
              </a:spcBef>
              <a:buFont typeface="Webdings" pitchFamily="18" charset="2"/>
              <a:buChar char="4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54163" y="4080449"/>
            <a:ext cx="429454" cy="260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>
              <a:spcBef>
                <a:spcPct val="100000"/>
              </a:spcBef>
              <a:buFont typeface="Webdings" pitchFamily="18" charset="2"/>
              <a:buChar char="4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0642" y="4060575"/>
            <a:ext cx="634574" cy="22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93" dirty="0"/>
              <a:t>Tasks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751" y="4805587"/>
            <a:ext cx="7799246" cy="139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Spark distributes partitions of RDD on worker nodes. Then each worker node is assigned with tasks. Together tasks forms DAG. Tasks are tracked by master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After all nodes finishes the tasks assigned to them, master node combines the output.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Spark Context : Spark clients connect to Spark master using Spark context</a:t>
            </a: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13894" y="3357665"/>
            <a:ext cx="1328363" cy="423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</a:rPr>
              <a:t>Cluster Manager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990452" y="3101491"/>
            <a:ext cx="429454" cy="220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>
              <a:spcBef>
                <a:spcPct val="100000"/>
              </a:spcBef>
              <a:buFont typeface="Webdings" pitchFamily="18" charset="2"/>
              <a:buChar char="4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39803" y="4276288"/>
            <a:ext cx="429454" cy="220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>
              <a:spcBef>
                <a:spcPct val="100000"/>
              </a:spcBef>
              <a:buFont typeface="Webdings" pitchFamily="18" charset="2"/>
              <a:buChar char="4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016282" y="4272236"/>
            <a:ext cx="429454" cy="220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>
              <a:spcBef>
                <a:spcPct val="100000"/>
              </a:spcBef>
              <a:buFont typeface="Webdings" pitchFamily="18" charset="2"/>
              <a:buChar char="4"/>
            </a:pP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4" idx="3"/>
            <a:endCxn id="5" idx="1"/>
          </p:cNvCxnSpPr>
          <p:nvPr/>
        </p:nvCxnSpPr>
        <p:spPr bwMode="auto">
          <a:xfrm flipV="1">
            <a:off x="4742258" y="3113538"/>
            <a:ext cx="868366" cy="45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3"/>
          </p:cNvCxnSpPr>
          <p:nvPr/>
        </p:nvCxnSpPr>
        <p:spPr bwMode="auto">
          <a:xfrm>
            <a:off x="4742257" y="3569562"/>
            <a:ext cx="993349" cy="8263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3"/>
            <a:endCxn id="44" idx="1"/>
          </p:cNvCxnSpPr>
          <p:nvPr/>
        </p:nvCxnSpPr>
        <p:spPr bwMode="auto">
          <a:xfrm flipV="1">
            <a:off x="2797888" y="3569562"/>
            <a:ext cx="616007" cy="19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17" grpId="0" animBg="1"/>
      <p:bldP spid="19" grpId="0" animBg="1"/>
      <p:bldP spid="25" grpId="0" animBg="1"/>
      <p:bldP spid="36" grpId="0" animBg="1"/>
      <p:bldP spid="37" grpId="0" animBg="1"/>
      <p:bldP spid="11" grpId="0" animBg="1"/>
      <p:bldP spid="44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985250" cy="494523"/>
          </a:xfrm>
        </p:spPr>
        <p:txBody>
          <a:bodyPr anchor="t"/>
          <a:lstStyle/>
          <a:p>
            <a:r>
              <a:rPr lang="en-US" sz="1800" dirty="0">
                <a:latin typeface="Calibri" panose="020F0502020204030204" pitchFamily="34" charset="0"/>
              </a:rPr>
              <a:t>Spark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216"/>
            <a:ext cx="8075612" cy="44431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Spark can be executed on different types of cluster </a:t>
            </a:r>
          </a:p>
          <a:p>
            <a:r>
              <a:rPr lang="en-US" dirty="0">
                <a:latin typeface="Calibri" panose="020F0502020204030204" pitchFamily="34" charset="0"/>
              </a:rPr>
              <a:t>Four types  of clusters supported as of now are:</a:t>
            </a:r>
          </a:p>
          <a:p>
            <a:pPr marL="470619" lvl="1" indent="-278503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Spark Cluster : Spark’ own cluster management interface. </a:t>
            </a:r>
          </a:p>
          <a:p>
            <a:pPr marL="470619" lvl="1" indent="-278503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Hadoop YARN , : Hadoop virtual OS over cluster</a:t>
            </a:r>
          </a:p>
          <a:p>
            <a:pPr marL="606003" lvl="2" indent="-278503"/>
            <a:r>
              <a:rPr lang="en-US" sz="1600" dirty="0">
                <a:latin typeface="Calibri" panose="020F0502020204030204" pitchFamily="34" charset="0"/>
              </a:rPr>
              <a:t>Spark is tested and available using YARN as well.</a:t>
            </a:r>
          </a:p>
          <a:p>
            <a:pPr marL="606003" lvl="2" indent="-278503"/>
            <a:r>
              <a:rPr lang="en-US" sz="1600" dirty="0">
                <a:latin typeface="Calibri" panose="020F0502020204030204" pitchFamily="34" charset="0"/>
              </a:rPr>
              <a:t>Yarn is key for co existence with other Hadoop clients</a:t>
            </a:r>
          </a:p>
          <a:p>
            <a:pPr marL="470619" lvl="1" indent="-278503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EC  : Elastic Cloud : mostly AWS utility</a:t>
            </a:r>
          </a:p>
          <a:p>
            <a:pPr marL="470619" lvl="1" indent="-278503">
              <a:buFont typeface="+mj-lt"/>
              <a:buAutoNum type="arabicPeriod"/>
            </a:pPr>
            <a:r>
              <a:rPr lang="en-US" sz="1600" dirty="0" err="1">
                <a:latin typeface="Calibri" panose="020F0502020204030204" pitchFamily="34" charset="0"/>
              </a:rPr>
              <a:t>Mesos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Programs can be executed using YARN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</a:rPr>
              <a:t>In YARN , Spark application is executed as non Hadoop application. Spark runs on EC specially Amazon Cloud Service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Spark applications can be installed executed on AWS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96FB4F-F60C-4359-8A4A-CC74C94C22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15DE08-C63E-44F3-8B97-0E9D78897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6cac6-5edc-4d96-a14f-21dec8cebb64"/>
    <ds:schemaRef ds:uri="e6f9aa0a-a4db-4c69-b1fa-f7c559ce67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594303-AD8D-444D-AE84-3567610A06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6229</TotalTime>
  <Pages>8</Pages>
  <Words>3783</Words>
  <Application>Microsoft Office PowerPoint</Application>
  <PresentationFormat>Custom</PresentationFormat>
  <Paragraphs>477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Menlo</vt:lpstr>
      <vt:lpstr>Webdings</vt:lpstr>
      <vt:lpstr>blank</vt:lpstr>
      <vt:lpstr>Products Team                                         </vt:lpstr>
      <vt:lpstr>Agenda</vt:lpstr>
      <vt:lpstr>First Word about Spark</vt:lpstr>
      <vt:lpstr>Genesis of Spark</vt:lpstr>
      <vt:lpstr>Spark and Hadoop</vt:lpstr>
      <vt:lpstr>Spark Architecture</vt:lpstr>
      <vt:lpstr>Spark has many OOTB components. This include  Server, Clients and Interfaces</vt:lpstr>
      <vt:lpstr>Spark Framework</vt:lpstr>
      <vt:lpstr>Spark Clusters</vt:lpstr>
      <vt:lpstr>Spark Core</vt:lpstr>
      <vt:lpstr>Resilient Distributed Datasets (RDD). </vt:lpstr>
      <vt:lpstr>Transformations and Actions </vt:lpstr>
      <vt:lpstr>Spark uses RAM</vt:lpstr>
      <vt:lpstr>RDD Lifecycle</vt:lpstr>
      <vt:lpstr>PowerPoint Presentation</vt:lpstr>
      <vt:lpstr>The second, third and fourth stages are most critical part in Spark program</vt:lpstr>
      <vt:lpstr>PowerPoint Presentation</vt:lpstr>
      <vt:lpstr>PowerPoint Presentation</vt:lpstr>
      <vt:lpstr>Spark KV Programs</vt:lpstr>
      <vt:lpstr>Key - Value RDD</vt:lpstr>
      <vt:lpstr>Single RDD Function</vt:lpstr>
      <vt:lpstr>Multiple RDD Functions</vt:lpstr>
      <vt:lpstr>Spark Programs Anatomy</vt:lpstr>
      <vt:lpstr>Spark Program Anatomy</vt:lpstr>
      <vt:lpstr>Spark Program Anatomy</vt:lpstr>
      <vt:lpstr>SBT Tool</vt:lpstr>
      <vt:lpstr>Spark –Submit command</vt:lpstr>
      <vt:lpstr>Spark performance tuning</vt:lpstr>
      <vt:lpstr>Spark Performance Tuning</vt:lpstr>
      <vt:lpstr>Spark DF Programming</vt:lpstr>
      <vt:lpstr>SQL Context and Dataframes</vt:lpstr>
      <vt:lpstr>Df schema</vt:lpstr>
      <vt:lpstr>Temporary Table</vt:lpstr>
      <vt:lpstr>Data frame (df) cache and persist</vt:lpstr>
      <vt:lpstr>Aggregate Functions</vt:lpstr>
      <vt:lpstr>Data frame columns</vt:lpstr>
      <vt:lpstr>Data frame : distinct values</vt:lpstr>
      <vt:lpstr>Data Frame : GroupBy</vt:lpstr>
      <vt:lpstr>Data Frame : Limit</vt:lpstr>
      <vt:lpstr>Data Frame : Order By</vt:lpstr>
      <vt:lpstr>Data Frame form csv file</vt:lpstr>
      <vt:lpstr>toDF command</vt:lpstr>
      <vt:lpstr>Data Frame : Split Command and Sample Command</vt:lpstr>
      <vt:lpstr>Data Frame : Describe and first Command</vt:lpstr>
      <vt:lpstr>Data Frame : Select</vt:lpstr>
      <vt:lpstr>Data Frame : Select Expression</vt:lpstr>
      <vt:lpstr>Data Frame:  JSON Rdd</vt:lpstr>
      <vt:lpstr>Data Frame : RDD Operations</vt:lpstr>
      <vt:lpstr>Data Frame : Collect operation</vt:lpstr>
      <vt:lpstr>Data Frame : Show and Take operations</vt:lpstr>
      <vt:lpstr>Data Frame : Writing back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muRX – muHPC Product Integration</dc:title>
  <dc:creator>Sunil Narsinghani</dc:creator>
  <cp:lastModifiedBy>Mohit Dhamecha</cp:lastModifiedBy>
  <cp:revision>1559</cp:revision>
  <cp:lastPrinted>2001-09-28T15:01:44Z</cp:lastPrinted>
  <dcterms:created xsi:type="dcterms:W3CDTF">2014-08-25T04:23:29Z</dcterms:created>
  <dcterms:modified xsi:type="dcterms:W3CDTF">2021-01-22T11:56:13Z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