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Default Extension="png" ContentType="image/png"/>
  <Default Extension="bin" ContentType="application/vnd.openxmlformats-officedocument.oleObject"/>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vml" ContentType="application/vnd.openxmlformats-officedocument.vmlDrawing"/>
  <Default Extension="gif" ContentType="image/gif"/>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wmf" ContentType="image/x-wmf"/>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38"/>
  </p:notesMasterIdLst>
  <p:handoutMasterIdLst>
    <p:handoutMasterId r:id="rId39"/>
  </p:handoutMasterIdLst>
  <p:sldIdLst>
    <p:sldId id="372" r:id="rId2"/>
    <p:sldId id="506" r:id="rId3"/>
    <p:sldId id="258" r:id="rId4"/>
    <p:sldId id="440" r:id="rId5"/>
    <p:sldId id="489" r:id="rId6"/>
    <p:sldId id="497" r:id="rId7"/>
    <p:sldId id="496" r:id="rId8"/>
    <p:sldId id="498" r:id="rId9"/>
    <p:sldId id="484" r:id="rId10"/>
    <p:sldId id="443" r:id="rId11"/>
    <p:sldId id="499" r:id="rId12"/>
    <p:sldId id="491" r:id="rId13"/>
    <p:sldId id="462" r:id="rId14"/>
    <p:sldId id="500" r:id="rId15"/>
    <p:sldId id="492" r:id="rId16"/>
    <p:sldId id="495" r:id="rId17"/>
    <p:sldId id="449" r:id="rId18"/>
    <p:sldId id="501" r:id="rId19"/>
    <p:sldId id="493" r:id="rId20"/>
    <p:sldId id="448" r:id="rId21"/>
    <p:sldId id="502" r:id="rId22"/>
    <p:sldId id="494" r:id="rId23"/>
    <p:sldId id="450" r:id="rId24"/>
    <p:sldId id="503" r:id="rId25"/>
    <p:sldId id="505" r:id="rId26"/>
    <p:sldId id="463" r:id="rId27"/>
    <p:sldId id="464" r:id="rId28"/>
    <p:sldId id="447" r:id="rId29"/>
    <p:sldId id="461" r:id="rId30"/>
    <p:sldId id="465" r:id="rId31"/>
    <p:sldId id="504" r:id="rId32"/>
    <p:sldId id="451" r:id="rId33"/>
    <p:sldId id="452" r:id="rId34"/>
    <p:sldId id="453" r:id="rId35"/>
    <p:sldId id="437" r:id="rId36"/>
    <p:sldId id="283" r:id="rId37"/>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nitin.jog" initials="n" lastIdx="6" clrIdx="1"/>
  <p:cmAuthor id="2" name="Mu Sigma" initials="M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8080"/>
    <a:srgbClr val="C19696"/>
    <a:srgbClr val="EDE7E7"/>
    <a:srgbClr val="EBE1E1"/>
    <a:srgbClr val="D8CBCB"/>
    <a:srgbClr val="E2E1C0"/>
    <a:srgbClr val="006666"/>
    <a:srgbClr val="CE3300"/>
    <a:srgbClr val="0B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9" autoAdjust="0"/>
    <p:restoredTop sz="88571" autoAdjust="0"/>
  </p:normalViewPr>
  <p:slideViewPr>
    <p:cSldViewPr snapToGrid="0">
      <p:cViewPr>
        <p:scale>
          <a:sx n="70" d="100"/>
          <a:sy n="70" d="100"/>
        </p:scale>
        <p:origin x="-1416" y="-72"/>
      </p:cViewPr>
      <p:guideLst>
        <p:guide orient="horz" pos="2160"/>
        <p:guide pos="3119"/>
      </p:guideLst>
    </p:cSldViewPr>
  </p:slideViewPr>
  <p:outlineViewPr>
    <p:cViewPr>
      <p:scale>
        <a:sx n="33" d="100"/>
        <a:sy n="33" d="100"/>
      </p:scale>
      <p:origin x="0" y="2343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7863" y="220663"/>
            <a:ext cx="5908675"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24</a:t>
            </a:fld>
            <a:endParaRPr lang="en-US" dirty="0"/>
          </a:p>
        </p:txBody>
      </p:sp>
    </p:spTree>
    <p:extLst>
      <p:ext uri="{BB962C8B-B14F-4D97-AF65-F5344CB8AC3E}">
        <p14:creationId xmlns:p14="http://schemas.microsoft.com/office/powerpoint/2010/main" val="109015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 Question – why should we include the year component of the date in the</a:t>
            </a:r>
            <a:r>
              <a:rPr lang="en-US" baseline="0" dirty="0" smtClean="0"/>
              <a:t> first column as part of the mapper output key?</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26</a:t>
            </a:fld>
            <a:endParaRPr lang="en-US" dirty="0"/>
          </a:p>
        </p:txBody>
      </p:sp>
    </p:spTree>
    <p:extLst>
      <p:ext uri="{BB962C8B-B14F-4D97-AF65-F5344CB8AC3E}">
        <p14:creationId xmlns:p14="http://schemas.microsoft.com/office/powerpoint/2010/main" val="84618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28</a:t>
            </a:fld>
            <a:endParaRPr lang="en-US" dirty="0"/>
          </a:p>
        </p:txBody>
      </p:sp>
    </p:spTree>
    <p:extLst>
      <p:ext uri="{BB962C8B-B14F-4D97-AF65-F5344CB8AC3E}">
        <p14:creationId xmlns:p14="http://schemas.microsoft.com/office/powerpoint/2010/main" val="387483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29</a:t>
            </a:fld>
            <a:endParaRPr lang="en-US" dirty="0"/>
          </a:p>
        </p:txBody>
      </p:sp>
    </p:spTree>
    <p:extLst>
      <p:ext uri="{BB962C8B-B14F-4D97-AF65-F5344CB8AC3E}">
        <p14:creationId xmlns:p14="http://schemas.microsoft.com/office/powerpoint/2010/main" val="387483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A1 sum;count = 450;</a:t>
            </a:r>
            <a:r>
              <a:rPr lang="en-US" baseline="0" dirty="0" smtClean="0"/>
              <a:t>2, A2 sum;count = 900;2</a:t>
            </a:r>
          </a:p>
          <a:p>
            <a:r>
              <a:rPr lang="en-US" baseline="0" dirty="0" smtClean="0"/>
              <a:t>B1 sum;count = 300;2, B2 sum;count = 350;1</a:t>
            </a:r>
          </a:p>
          <a:p>
            <a:r>
              <a:rPr lang="en-US" baseline="0" dirty="0" smtClean="0"/>
              <a:t>C1 sum;count = 300;2, C2 sum;count = 450;1</a:t>
            </a:r>
          </a:p>
          <a:p>
            <a:r>
              <a:rPr lang="en-US" baseline="0" dirty="0" smtClean="0"/>
              <a:t>A average = 337.5</a:t>
            </a:r>
          </a:p>
          <a:p>
            <a:r>
              <a:rPr lang="en-US" baseline="0" dirty="0" smtClean="0"/>
              <a:t>B average = 216.66</a:t>
            </a:r>
          </a:p>
          <a:p>
            <a:r>
              <a:rPr lang="en-US" baseline="0" dirty="0" smtClean="0"/>
              <a:t>C average = 250</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31</a:t>
            </a:fld>
            <a:endParaRPr lang="en-US" dirty="0"/>
          </a:p>
        </p:txBody>
      </p:sp>
    </p:spTree>
    <p:extLst>
      <p:ext uri="{BB962C8B-B14F-4D97-AF65-F5344CB8AC3E}">
        <p14:creationId xmlns:p14="http://schemas.microsoft.com/office/powerpoint/2010/main" val="387483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T(A)*A = 165</a:t>
            </a:r>
            <a:r>
              <a:rPr lang="en-US" baseline="0" dirty="0" smtClean="0"/>
              <a:t>     190         ; T(B)*B = 35    44           ; T(C)*C = 130    146</a:t>
            </a:r>
          </a:p>
          <a:p>
            <a:r>
              <a:rPr lang="en-US" baseline="0" dirty="0" smtClean="0"/>
              <a:t>              190     220                          44    56                           146    164</a:t>
            </a:r>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32</a:t>
            </a:fld>
            <a:endParaRPr lang="en-US" dirty="0"/>
          </a:p>
        </p:txBody>
      </p:sp>
    </p:spTree>
    <p:extLst>
      <p:ext uri="{BB962C8B-B14F-4D97-AF65-F5344CB8AC3E}">
        <p14:creationId xmlns:p14="http://schemas.microsoft.com/office/powerpoint/2010/main" val="387483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33</a:t>
            </a:fld>
            <a:endParaRPr lang="en-US" dirty="0"/>
          </a:p>
        </p:txBody>
      </p:sp>
    </p:spTree>
    <p:extLst>
      <p:ext uri="{BB962C8B-B14F-4D97-AF65-F5344CB8AC3E}">
        <p14:creationId xmlns:p14="http://schemas.microsoft.com/office/powerpoint/2010/main" val="387483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w="9525"/>
        </p:spPr>
        <p:txBody>
          <a:bodyPr lIns="96359" tIns="47333" rIns="96359" bIns="47333"/>
          <a:lstStyle/>
          <a:p>
            <a:endParaRPr lang="en-GB" dirty="0" smtClean="0">
              <a:latin typeface="Arial" pitchFamily="34" charset="0"/>
            </a:endParaRPr>
          </a:p>
        </p:txBody>
      </p:sp>
      <p:sp>
        <p:nvSpPr>
          <p:cNvPr id="32771" name="Rectangle 3"/>
          <p:cNvSpPr>
            <a:spLocks noGrp="1" noRot="1" noChangeAspect="1" noChangeArrowheads="1" noTextEdit="1"/>
          </p:cNvSpPr>
          <p:nvPr>
            <p:ph type="sldImg"/>
          </p:nvPr>
        </p:nvSpPr>
        <p:spPr>
          <a:xfrm>
            <a:off x="677863" y="220663"/>
            <a:ext cx="5910262" cy="4092575"/>
          </a:xfrm>
          <a:ln/>
        </p:spPr>
      </p:sp>
      <p:sp>
        <p:nvSpPr>
          <p:cNvPr id="32772" name="Rectangle 4"/>
          <p:cNvSpPr>
            <a:spLocks noChangeArrowheads="1"/>
          </p:cNvSpPr>
          <p:nvPr/>
        </p:nvSpPr>
        <p:spPr bwMode="auto">
          <a:xfrm>
            <a:off x="720725" y="6896100"/>
            <a:ext cx="722313" cy="715963"/>
          </a:xfrm>
          <a:prstGeom prst="rect">
            <a:avLst/>
          </a:prstGeom>
          <a:solidFill>
            <a:srgbClr val="360157"/>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3" name="Rectangle 5"/>
          <p:cNvSpPr>
            <a:spLocks noChangeArrowheads="1"/>
          </p:cNvSpPr>
          <p:nvPr/>
        </p:nvSpPr>
        <p:spPr bwMode="auto">
          <a:xfrm>
            <a:off x="1087438" y="7408863"/>
            <a:ext cx="723900" cy="715962"/>
          </a:xfrm>
          <a:prstGeom prst="rect">
            <a:avLst/>
          </a:prstGeom>
          <a:solidFill>
            <a:srgbClr val="F2050E"/>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4" name="Rectangle 6"/>
          <p:cNvSpPr>
            <a:spLocks noChangeArrowheads="1"/>
          </p:cNvSpPr>
          <p:nvPr/>
        </p:nvSpPr>
        <p:spPr bwMode="auto">
          <a:xfrm>
            <a:off x="1987550" y="6896100"/>
            <a:ext cx="722313" cy="715963"/>
          </a:xfrm>
          <a:prstGeom prst="rect">
            <a:avLst/>
          </a:prstGeom>
          <a:solidFill>
            <a:srgbClr val="0F4318"/>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5" name="Rectangle 7"/>
          <p:cNvSpPr>
            <a:spLocks noChangeArrowheads="1"/>
          </p:cNvSpPr>
          <p:nvPr/>
        </p:nvSpPr>
        <p:spPr bwMode="auto">
          <a:xfrm>
            <a:off x="2363788" y="7408863"/>
            <a:ext cx="725487" cy="715962"/>
          </a:xfrm>
          <a:prstGeom prst="rect">
            <a:avLst/>
          </a:prstGeom>
          <a:solidFill>
            <a:srgbClr val="E8F404"/>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6" name="Rectangle 8"/>
          <p:cNvSpPr>
            <a:spLocks noChangeArrowheads="1"/>
          </p:cNvSpPr>
          <p:nvPr/>
        </p:nvSpPr>
        <p:spPr bwMode="auto">
          <a:xfrm>
            <a:off x="3313113" y="6896100"/>
            <a:ext cx="727075" cy="715963"/>
          </a:xfrm>
          <a:prstGeom prst="rect">
            <a:avLst/>
          </a:prstGeom>
          <a:solidFill>
            <a:srgbClr val="0B1F65"/>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7" name="Rectangle 9"/>
          <p:cNvSpPr>
            <a:spLocks noChangeArrowheads="1"/>
          </p:cNvSpPr>
          <p:nvPr/>
        </p:nvSpPr>
        <p:spPr bwMode="auto">
          <a:xfrm>
            <a:off x="3671888" y="7408863"/>
            <a:ext cx="723900" cy="715962"/>
          </a:xfrm>
          <a:prstGeom prst="rect">
            <a:avLst/>
          </a:prstGeom>
          <a:solidFill>
            <a:srgbClr val="7ECCBD"/>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8" name="Rectangle 10"/>
          <p:cNvSpPr>
            <a:spLocks noChangeArrowheads="1"/>
          </p:cNvSpPr>
          <p:nvPr/>
        </p:nvSpPr>
        <p:spPr bwMode="auto">
          <a:xfrm>
            <a:off x="5849938" y="6896100"/>
            <a:ext cx="723900" cy="715963"/>
          </a:xfrm>
          <a:prstGeom prst="rect">
            <a:avLst/>
          </a:prstGeom>
          <a:solidFill>
            <a:srgbClr val="9E9E9E"/>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79" name="Rectangle 11"/>
          <p:cNvSpPr>
            <a:spLocks noChangeArrowheads="1"/>
          </p:cNvSpPr>
          <p:nvPr/>
        </p:nvSpPr>
        <p:spPr bwMode="auto">
          <a:xfrm>
            <a:off x="4583113" y="6896100"/>
            <a:ext cx="722312" cy="715963"/>
          </a:xfrm>
          <a:prstGeom prst="rect">
            <a:avLst/>
          </a:prstGeom>
          <a:solidFill>
            <a:schemeClr val="tx1"/>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80" name="Rectangle 12"/>
          <p:cNvSpPr>
            <a:spLocks noChangeArrowheads="1"/>
          </p:cNvSpPr>
          <p:nvPr/>
        </p:nvSpPr>
        <p:spPr bwMode="auto">
          <a:xfrm>
            <a:off x="4937125" y="7408863"/>
            <a:ext cx="723900" cy="715962"/>
          </a:xfrm>
          <a:prstGeom prst="rect">
            <a:avLst/>
          </a:prstGeom>
          <a:solidFill>
            <a:schemeClr val="bg1"/>
          </a:solidFill>
          <a:ln w="9525">
            <a:solidFill>
              <a:schemeClr val="tx1"/>
            </a:solidFill>
            <a:miter lim="800000"/>
            <a:headEnd/>
            <a:tailEnd/>
          </a:ln>
        </p:spPr>
        <p:txBody>
          <a:bodyPr wrap="none" lIns="91423" tIns="45712" rIns="91423" bIns="45712" anchor="ctr"/>
          <a:lstStyle/>
          <a:p>
            <a:pPr algn="ctr" defTabSz="912813" eaLnBrk="0" hangingPunct="0">
              <a:spcBef>
                <a:spcPct val="10000"/>
              </a:spcBef>
              <a:buClr>
                <a:srgbClr val="0B1F65"/>
              </a:buClr>
              <a:buFont typeface="Webdings" pitchFamily="18" charset="2"/>
              <a:buNone/>
            </a:pPr>
            <a:endParaRPr lang="en-US" sz="1100" dirty="0"/>
          </a:p>
        </p:txBody>
      </p:sp>
      <p:sp>
        <p:nvSpPr>
          <p:cNvPr id="32781" name="Text Box 13"/>
          <p:cNvSpPr txBox="1">
            <a:spLocks noChangeArrowheads="1"/>
          </p:cNvSpPr>
          <p:nvPr/>
        </p:nvSpPr>
        <p:spPr bwMode="auto">
          <a:xfrm>
            <a:off x="750888" y="5967413"/>
            <a:ext cx="809625" cy="873125"/>
          </a:xfrm>
          <a:prstGeom prst="rect">
            <a:avLst/>
          </a:prstGeom>
          <a:noFill/>
          <a:ln w="9525">
            <a:noFill/>
            <a:miter lim="800000"/>
            <a:headEnd/>
            <a:tailEnd/>
          </a:ln>
        </p:spPr>
        <p:txBody>
          <a:bodyPr lIns="96395" tIns="48197" rIns="96395" bIns="48197" anchor="b">
            <a:spAutoFit/>
          </a:bodyPr>
          <a:lstStyle/>
          <a:p>
            <a:pPr algn="ctr" defTabSz="960438" eaLnBrk="0" hangingPunct="0">
              <a:spcBef>
                <a:spcPct val="10000"/>
              </a:spcBef>
              <a:buClr>
                <a:schemeClr val="tx1"/>
              </a:buClr>
              <a:buFont typeface="Webdings" pitchFamily="18" charset="2"/>
              <a:buNone/>
              <a:tabLst>
                <a:tab pos="603250" algn="r"/>
              </a:tabLst>
            </a:pPr>
            <a:r>
              <a:rPr lang="en-US" sz="800" dirty="0"/>
              <a:t>Purple </a:t>
            </a:r>
            <a:br>
              <a:rPr lang="en-US" sz="800" dirty="0"/>
            </a:br>
            <a:r>
              <a:rPr lang="en-US" sz="800" dirty="0"/>
              <a:t>Pantone 2765</a:t>
            </a:r>
          </a:p>
          <a:p>
            <a:pPr algn="ctr" defTabSz="960438" eaLnBrk="0" hangingPunct="0">
              <a:spcBef>
                <a:spcPct val="10000"/>
              </a:spcBef>
              <a:buClr>
                <a:schemeClr val="tx1"/>
              </a:buClr>
              <a:buFont typeface="Webdings" pitchFamily="18" charset="2"/>
              <a:buNone/>
              <a:tabLst>
                <a:tab pos="603250" algn="r"/>
              </a:tabLst>
            </a:pPr>
            <a:r>
              <a:rPr lang="en-US" sz="800" dirty="0"/>
              <a:t>R	12</a:t>
            </a:r>
          </a:p>
          <a:p>
            <a:pPr algn="ctr" defTabSz="960438" eaLnBrk="0" hangingPunct="0">
              <a:spcBef>
                <a:spcPct val="10000"/>
              </a:spcBef>
              <a:buClr>
                <a:schemeClr val="tx1"/>
              </a:buClr>
              <a:buFont typeface="Webdings" pitchFamily="18" charset="2"/>
              <a:buNone/>
              <a:tabLst>
                <a:tab pos="603250" algn="r"/>
              </a:tabLst>
            </a:pPr>
            <a:r>
              <a:rPr lang="en-US" sz="800" dirty="0"/>
              <a:t>G	4</a:t>
            </a:r>
          </a:p>
          <a:p>
            <a:pPr algn="ctr" defTabSz="960438" eaLnBrk="0" hangingPunct="0">
              <a:spcBef>
                <a:spcPct val="10000"/>
              </a:spcBef>
              <a:buClr>
                <a:schemeClr val="tx1"/>
              </a:buClr>
              <a:buFont typeface="Webdings" pitchFamily="18" charset="2"/>
              <a:buNone/>
              <a:tabLst>
                <a:tab pos="603250" algn="r"/>
              </a:tabLst>
            </a:pPr>
            <a:r>
              <a:rPr lang="en-US" sz="800" dirty="0"/>
              <a:t>B	79</a:t>
            </a:r>
          </a:p>
        </p:txBody>
      </p:sp>
      <p:sp>
        <p:nvSpPr>
          <p:cNvPr id="32782" name="Text Box 14"/>
          <p:cNvSpPr txBox="1">
            <a:spLocks noChangeArrowheads="1"/>
          </p:cNvSpPr>
          <p:nvPr/>
        </p:nvSpPr>
        <p:spPr bwMode="auto">
          <a:xfrm>
            <a:off x="1992313" y="5967413"/>
            <a:ext cx="809625" cy="873125"/>
          </a:xfrm>
          <a:prstGeom prst="rect">
            <a:avLst/>
          </a:prstGeom>
          <a:noFill/>
          <a:ln w="9525">
            <a:noFill/>
            <a:miter lim="800000"/>
            <a:headEnd/>
            <a:tailEnd/>
          </a:ln>
        </p:spPr>
        <p:txBody>
          <a:bodyPr lIns="96395" tIns="48197" rIns="96395" bIns="48197" anchor="b">
            <a:spAutoFit/>
          </a:bodyPr>
          <a:lstStyle/>
          <a:p>
            <a:pPr algn="ctr" defTabSz="960438" eaLnBrk="0" hangingPunct="0">
              <a:spcBef>
                <a:spcPct val="10000"/>
              </a:spcBef>
              <a:buClr>
                <a:schemeClr val="tx1"/>
              </a:buClr>
              <a:buFont typeface="Webdings" pitchFamily="18" charset="2"/>
              <a:buNone/>
              <a:tabLst>
                <a:tab pos="603250" algn="r"/>
              </a:tabLst>
            </a:pPr>
            <a:r>
              <a:rPr lang="en-US" sz="800" dirty="0"/>
              <a:t>Green </a:t>
            </a:r>
            <a:br>
              <a:rPr lang="en-US" sz="800" dirty="0"/>
            </a:br>
            <a:r>
              <a:rPr lang="en-US" sz="800" dirty="0"/>
              <a:t>Pantone </a:t>
            </a:r>
            <a:br>
              <a:rPr lang="en-US" sz="800" dirty="0"/>
            </a:br>
            <a:r>
              <a:rPr lang="en-US" sz="800" dirty="0"/>
              <a:t>357</a:t>
            </a:r>
          </a:p>
          <a:p>
            <a:pPr algn="ctr" defTabSz="960438" eaLnBrk="0" hangingPunct="0">
              <a:spcBef>
                <a:spcPct val="10000"/>
              </a:spcBef>
              <a:buClr>
                <a:schemeClr val="tx1"/>
              </a:buClr>
              <a:buFont typeface="Webdings" pitchFamily="18" charset="2"/>
              <a:buNone/>
              <a:tabLst>
                <a:tab pos="603250" algn="r"/>
              </a:tabLst>
            </a:pPr>
            <a:r>
              <a:rPr lang="en-US" sz="800" dirty="0"/>
              <a:t>R	15</a:t>
            </a:r>
          </a:p>
          <a:p>
            <a:pPr algn="ctr" defTabSz="960438" eaLnBrk="0" hangingPunct="0">
              <a:spcBef>
                <a:spcPct val="10000"/>
              </a:spcBef>
              <a:buClr>
                <a:schemeClr val="tx1"/>
              </a:buClr>
              <a:buFont typeface="Webdings" pitchFamily="18" charset="2"/>
              <a:buNone/>
              <a:tabLst>
                <a:tab pos="603250" algn="r"/>
              </a:tabLst>
            </a:pPr>
            <a:r>
              <a:rPr lang="en-US" sz="800" dirty="0"/>
              <a:t>G	67</a:t>
            </a:r>
          </a:p>
          <a:p>
            <a:pPr algn="ctr" defTabSz="960438" eaLnBrk="0" hangingPunct="0">
              <a:spcBef>
                <a:spcPct val="10000"/>
              </a:spcBef>
              <a:buClr>
                <a:schemeClr val="tx1"/>
              </a:buClr>
              <a:buFont typeface="Webdings" pitchFamily="18" charset="2"/>
              <a:buNone/>
              <a:tabLst>
                <a:tab pos="603250" algn="r"/>
              </a:tabLst>
            </a:pPr>
            <a:r>
              <a:rPr lang="en-US" sz="800" dirty="0"/>
              <a:t>B	24</a:t>
            </a:r>
          </a:p>
        </p:txBody>
      </p:sp>
      <p:sp>
        <p:nvSpPr>
          <p:cNvPr id="32783" name="Text Box 15"/>
          <p:cNvSpPr txBox="1">
            <a:spLocks noChangeArrowheads="1"/>
          </p:cNvSpPr>
          <p:nvPr/>
        </p:nvSpPr>
        <p:spPr bwMode="auto">
          <a:xfrm>
            <a:off x="3332163" y="5967413"/>
            <a:ext cx="808037" cy="873125"/>
          </a:xfrm>
          <a:prstGeom prst="rect">
            <a:avLst/>
          </a:prstGeom>
          <a:noFill/>
          <a:ln w="9525">
            <a:noFill/>
            <a:miter lim="800000"/>
            <a:headEnd/>
            <a:tailEnd/>
          </a:ln>
        </p:spPr>
        <p:txBody>
          <a:bodyPr lIns="96395" tIns="48197" rIns="96395" bIns="48197" anchor="b">
            <a:spAutoFit/>
          </a:bodyPr>
          <a:lstStyle/>
          <a:p>
            <a:pPr algn="ctr" defTabSz="960438" eaLnBrk="0" hangingPunct="0">
              <a:spcBef>
                <a:spcPct val="10000"/>
              </a:spcBef>
              <a:buClr>
                <a:schemeClr val="tx1"/>
              </a:buClr>
              <a:buFont typeface="Webdings" pitchFamily="18" charset="2"/>
              <a:buNone/>
              <a:tabLst>
                <a:tab pos="603250" algn="r"/>
              </a:tabLst>
            </a:pPr>
            <a:r>
              <a:rPr lang="en-US" sz="800" dirty="0"/>
              <a:t>Blue </a:t>
            </a:r>
            <a:br>
              <a:rPr lang="en-US" sz="800" dirty="0"/>
            </a:br>
            <a:r>
              <a:rPr lang="en-US" sz="800" dirty="0"/>
              <a:t>Pantone 2</a:t>
            </a:r>
            <a:br>
              <a:rPr lang="en-US" sz="800" dirty="0"/>
            </a:br>
            <a:r>
              <a:rPr lang="en-US" sz="800" dirty="0"/>
              <a:t>88</a:t>
            </a:r>
          </a:p>
          <a:p>
            <a:pPr algn="ctr" defTabSz="960438" eaLnBrk="0" hangingPunct="0">
              <a:spcBef>
                <a:spcPct val="10000"/>
              </a:spcBef>
              <a:buClr>
                <a:schemeClr val="tx1"/>
              </a:buClr>
              <a:buFont typeface="Webdings" pitchFamily="18" charset="2"/>
              <a:buNone/>
              <a:tabLst>
                <a:tab pos="603250" algn="r"/>
              </a:tabLst>
            </a:pPr>
            <a:r>
              <a:rPr lang="en-US" sz="800" dirty="0"/>
              <a:t>R	11</a:t>
            </a:r>
          </a:p>
          <a:p>
            <a:pPr algn="ctr" defTabSz="960438" eaLnBrk="0" hangingPunct="0">
              <a:spcBef>
                <a:spcPct val="10000"/>
              </a:spcBef>
              <a:buClr>
                <a:schemeClr val="tx1"/>
              </a:buClr>
              <a:buFont typeface="Webdings" pitchFamily="18" charset="2"/>
              <a:buNone/>
              <a:tabLst>
                <a:tab pos="603250" algn="r"/>
              </a:tabLst>
            </a:pPr>
            <a:r>
              <a:rPr lang="en-US" sz="800" dirty="0"/>
              <a:t>G	31</a:t>
            </a:r>
          </a:p>
          <a:p>
            <a:pPr algn="ctr" defTabSz="960438" eaLnBrk="0" hangingPunct="0">
              <a:spcBef>
                <a:spcPct val="10000"/>
              </a:spcBef>
              <a:buClr>
                <a:schemeClr val="tx1"/>
              </a:buClr>
              <a:buFont typeface="Webdings" pitchFamily="18" charset="2"/>
              <a:buNone/>
              <a:tabLst>
                <a:tab pos="603250" algn="r"/>
              </a:tabLst>
            </a:pPr>
            <a:r>
              <a:rPr lang="en-US" sz="800" dirty="0"/>
              <a:t>B	101</a:t>
            </a:r>
          </a:p>
        </p:txBody>
      </p:sp>
      <p:sp>
        <p:nvSpPr>
          <p:cNvPr id="32784" name="Text Box 16"/>
          <p:cNvSpPr txBox="1">
            <a:spLocks noChangeArrowheads="1"/>
          </p:cNvSpPr>
          <p:nvPr/>
        </p:nvSpPr>
        <p:spPr bwMode="auto">
          <a:xfrm>
            <a:off x="4602163" y="6615113"/>
            <a:ext cx="808037" cy="223837"/>
          </a:xfrm>
          <a:prstGeom prst="rect">
            <a:avLst/>
          </a:prstGeom>
          <a:noFill/>
          <a:ln w="9525">
            <a:noFill/>
            <a:miter lim="800000"/>
            <a:headEnd/>
            <a:tailEnd/>
          </a:ln>
        </p:spPr>
        <p:txBody>
          <a:bodyPr lIns="96395" tIns="48197" rIns="96395" bIns="48197" anchor="b">
            <a:spAutoFit/>
          </a:bodyPr>
          <a:lstStyle/>
          <a:p>
            <a:pPr algn="ctr" defTabSz="960438" eaLnBrk="0" hangingPunct="0">
              <a:spcBef>
                <a:spcPct val="10000"/>
              </a:spcBef>
              <a:buClr>
                <a:schemeClr val="tx1"/>
              </a:buClr>
              <a:buFont typeface="Webdings" pitchFamily="18" charset="2"/>
              <a:buNone/>
              <a:tabLst>
                <a:tab pos="603250" algn="r"/>
              </a:tabLst>
            </a:pPr>
            <a:r>
              <a:rPr lang="en-US" sz="800" dirty="0"/>
              <a:t>Black </a:t>
            </a:r>
          </a:p>
        </p:txBody>
      </p:sp>
      <p:sp>
        <p:nvSpPr>
          <p:cNvPr id="32785" name="Text Box 17"/>
          <p:cNvSpPr txBox="1">
            <a:spLocks noChangeArrowheads="1"/>
          </p:cNvSpPr>
          <p:nvPr/>
        </p:nvSpPr>
        <p:spPr bwMode="auto">
          <a:xfrm>
            <a:off x="5838825" y="6088063"/>
            <a:ext cx="811213" cy="750887"/>
          </a:xfrm>
          <a:prstGeom prst="rect">
            <a:avLst/>
          </a:prstGeom>
          <a:noFill/>
          <a:ln w="9525">
            <a:noFill/>
            <a:miter lim="800000"/>
            <a:headEnd/>
            <a:tailEnd/>
          </a:ln>
        </p:spPr>
        <p:txBody>
          <a:bodyPr lIns="96395" tIns="48197" rIns="96395" bIns="48197" anchor="b">
            <a:spAutoFit/>
          </a:bodyPr>
          <a:lstStyle/>
          <a:p>
            <a:pPr algn="ctr" defTabSz="960438" eaLnBrk="0" hangingPunct="0">
              <a:spcBef>
                <a:spcPct val="10000"/>
              </a:spcBef>
              <a:buClr>
                <a:schemeClr val="tx1"/>
              </a:buClr>
              <a:buFont typeface="Webdings" pitchFamily="18" charset="2"/>
              <a:buNone/>
              <a:tabLst>
                <a:tab pos="603250" algn="r"/>
              </a:tabLst>
            </a:pPr>
            <a:r>
              <a:rPr lang="en-US" sz="800" dirty="0"/>
              <a:t>Pantone Cool Gray 6</a:t>
            </a:r>
          </a:p>
          <a:p>
            <a:pPr algn="ctr" defTabSz="960438" eaLnBrk="0" hangingPunct="0">
              <a:spcBef>
                <a:spcPct val="10000"/>
              </a:spcBef>
              <a:buClr>
                <a:schemeClr val="tx1"/>
              </a:buClr>
              <a:buFont typeface="Webdings" pitchFamily="18" charset="2"/>
              <a:buNone/>
              <a:tabLst>
                <a:tab pos="603250" algn="r"/>
              </a:tabLst>
            </a:pPr>
            <a:r>
              <a:rPr lang="en-US" sz="800" dirty="0"/>
              <a:t>R	158</a:t>
            </a:r>
          </a:p>
          <a:p>
            <a:pPr algn="ctr" defTabSz="960438" eaLnBrk="0" hangingPunct="0">
              <a:spcBef>
                <a:spcPct val="10000"/>
              </a:spcBef>
              <a:buClr>
                <a:schemeClr val="tx1"/>
              </a:buClr>
              <a:buFont typeface="Webdings" pitchFamily="18" charset="2"/>
              <a:buNone/>
              <a:tabLst>
                <a:tab pos="603250" algn="r"/>
              </a:tabLst>
            </a:pPr>
            <a:r>
              <a:rPr lang="en-US" sz="800" dirty="0"/>
              <a:t>G	158</a:t>
            </a:r>
          </a:p>
          <a:p>
            <a:pPr algn="ctr" defTabSz="960438" eaLnBrk="0" hangingPunct="0">
              <a:spcBef>
                <a:spcPct val="10000"/>
              </a:spcBef>
              <a:buClr>
                <a:schemeClr val="tx1"/>
              </a:buClr>
              <a:buFont typeface="Webdings" pitchFamily="18" charset="2"/>
              <a:buNone/>
              <a:tabLst>
                <a:tab pos="603250" algn="r"/>
              </a:tabLst>
            </a:pPr>
            <a:r>
              <a:rPr lang="en-US" sz="800" dirty="0"/>
              <a:t>B	158</a:t>
            </a:r>
          </a:p>
        </p:txBody>
      </p:sp>
      <p:sp>
        <p:nvSpPr>
          <p:cNvPr id="32786" name="Text Box 18"/>
          <p:cNvSpPr txBox="1">
            <a:spLocks noChangeArrowheads="1"/>
          </p:cNvSpPr>
          <p:nvPr/>
        </p:nvSpPr>
        <p:spPr bwMode="auto">
          <a:xfrm>
            <a:off x="1122363" y="8191500"/>
            <a:ext cx="809625" cy="873125"/>
          </a:xfrm>
          <a:prstGeom prst="rect">
            <a:avLst/>
          </a:prstGeom>
          <a:noFill/>
          <a:ln w="9525">
            <a:noFill/>
            <a:miter lim="800000"/>
            <a:headEnd/>
            <a:tailEnd/>
          </a:ln>
        </p:spPr>
        <p:txBody>
          <a:bodyPr lIns="96395" tIns="48197" rIns="96395" bIns="48197">
            <a:spAutoFit/>
          </a:bodyPr>
          <a:lstStyle/>
          <a:p>
            <a:pPr algn="ctr" defTabSz="960438" eaLnBrk="0" hangingPunct="0">
              <a:spcBef>
                <a:spcPct val="10000"/>
              </a:spcBef>
              <a:buClr>
                <a:schemeClr val="tx1"/>
              </a:buClr>
              <a:buFont typeface="Webdings" pitchFamily="18" charset="2"/>
              <a:buNone/>
              <a:tabLst>
                <a:tab pos="603250" algn="r"/>
              </a:tabLst>
            </a:pPr>
            <a:r>
              <a:rPr lang="en-US" sz="800" dirty="0"/>
              <a:t>Red </a:t>
            </a:r>
            <a:br>
              <a:rPr lang="en-US" sz="800" dirty="0"/>
            </a:br>
            <a:r>
              <a:rPr lang="en-US" sz="800" dirty="0"/>
              <a:t>Pantone </a:t>
            </a:r>
            <a:br>
              <a:rPr lang="en-US" sz="800" dirty="0"/>
            </a:br>
            <a:r>
              <a:rPr lang="en-US" sz="800" dirty="0"/>
              <a:t>485</a:t>
            </a:r>
          </a:p>
          <a:p>
            <a:pPr algn="ctr" defTabSz="960438" eaLnBrk="0" hangingPunct="0">
              <a:spcBef>
                <a:spcPct val="10000"/>
              </a:spcBef>
              <a:buClr>
                <a:schemeClr val="tx1"/>
              </a:buClr>
              <a:buFont typeface="Webdings" pitchFamily="18" charset="2"/>
              <a:buNone/>
              <a:tabLst>
                <a:tab pos="603250" algn="r"/>
              </a:tabLst>
            </a:pPr>
            <a:r>
              <a:rPr lang="en-US" sz="800" dirty="0"/>
              <a:t>R	252</a:t>
            </a:r>
          </a:p>
          <a:p>
            <a:pPr algn="ctr" defTabSz="960438" eaLnBrk="0" hangingPunct="0">
              <a:spcBef>
                <a:spcPct val="10000"/>
              </a:spcBef>
              <a:buClr>
                <a:schemeClr val="tx1"/>
              </a:buClr>
              <a:buFont typeface="Webdings" pitchFamily="18" charset="2"/>
              <a:buNone/>
              <a:tabLst>
                <a:tab pos="603250" algn="r"/>
              </a:tabLst>
            </a:pPr>
            <a:r>
              <a:rPr lang="en-US" sz="800" dirty="0"/>
              <a:t>G	5</a:t>
            </a:r>
          </a:p>
          <a:p>
            <a:pPr algn="ctr" defTabSz="960438" eaLnBrk="0" hangingPunct="0">
              <a:spcBef>
                <a:spcPct val="10000"/>
              </a:spcBef>
              <a:buClr>
                <a:schemeClr val="tx1"/>
              </a:buClr>
              <a:buFont typeface="Webdings" pitchFamily="18" charset="2"/>
              <a:buNone/>
              <a:tabLst>
                <a:tab pos="603250" algn="r"/>
              </a:tabLst>
            </a:pPr>
            <a:r>
              <a:rPr lang="en-US" sz="800" dirty="0"/>
              <a:t>B	14</a:t>
            </a:r>
          </a:p>
        </p:txBody>
      </p:sp>
      <p:sp>
        <p:nvSpPr>
          <p:cNvPr id="32787" name="Text Box 19"/>
          <p:cNvSpPr txBox="1">
            <a:spLocks noChangeArrowheads="1"/>
          </p:cNvSpPr>
          <p:nvPr/>
        </p:nvSpPr>
        <p:spPr bwMode="auto">
          <a:xfrm>
            <a:off x="2362200" y="8191500"/>
            <a:ext cx="809625" cy="873125"/>
          </a:xfrm>
          <a:prstGeom prst="rect">
            <a:avLst/>
          </a:prstGeom>
          <a:noFill/>
          <a:ln w="9525">
            <a:noFill/>
            <a:miter lim="800000"/>
            <a:headEnd/>
            <a:tailEnd/>
          </a:ln>
        </p:spPr>
        <p:txBody>
          <a:bodyPr lIns="96395" tIns="48197" rIns="96395" bIns="48197">
            <a:spAutoFit/>
          </a:bodyPr>
          <a:lstStyle/>
          <a:p>
            <a:pPr algn="ctr" defTabSz="960438" eaLnBrk="0" hangingPunct="0">
              <a:spcBef>
                <a:spcPct val="10000"/>
              </a:spcBef>
              <a:buClr>
                <a:schemeClr val="tx1"/>
              </a:buClr>
              <a:buFont typeface="Webdings" pitchFamily="18" charset="2"/>
              <a:buNone/>
              <a:tabLst>
                <a:tab pos="603250" algn="r"/>
              </a:tabLst>
            </a:pPr>
            <a:r>
              <a:rPr lang="en-US" sz="800" dirty="0"/>
              <a:t>Yellow </a:t>
            </a:r>
            <a:br>
              <a:rPr lang="en-US" sz="800" dirty="0"/>
            </a:br>
            <a:r>
              <a:rPr lang="en-US" sz="800" dirty="0"/>
              <a:t>Pantone 3965</a:t>
            </a:r>
          </a:p>
          <a:p>
            <a:pPr algn="ctr" defTabSz="960438" eaLnBrk="0" hangingPunct="0">
              <a:spcBef>
                <a:spcPct val="10000"/>
              </a:spcBef>
              <a:buClr>
                <a:schemeClr val="tx1"/>
              </a:buClr>
              <a:buFont typeface="Webdings" pitchFamily="18" charset="2"/>
              <a:buNone/>
              <a:tabLst>
                <a:tab pos="603250" algn="r"/>
              </a:tabLst>
            </a:pPr>
            <a:r>
              <a:rPr lang="en-US" sz="800" dirty="0"/>
              <a:t>R	232</a:t>
            </a:r>
          </a:p>
          <a:p>
            <a:pPr algn="ctr" defTabSz="960438" eaLnBrk="0" hangingPunct="0">
              <a:spcBef>
                <a:spcPct val="10000"/>
              </a:spcBef>
              <a:buClr>
                <a:schemeClr val="tx1"/>
              </a:buClr>
              <a:buFont typeface="Webdings" pitchFamily="18" charset="2"/>
              <a:buNone/>
              <a:tabLst>
                <a:tab pos="603250" algn="r"/>
              </a:tabLst>
            </a:pPr>
            <a:r>
              <a:rPr lang="en-US" sz="800" dirty="0"/>
              <a:t>G	244</a:t>
            </a:r>
          </a:p>
          <a:p>
            <a:pPr algn="ctr" defTabSz="960438" eaLnBrk="0" hangingPunct="0">
              <a:spcBef>
                <a:spcPct val="10000"/>
              </a:spcBef>
              <a:buClr>
                <a:schemeClr val="tx1"/>
              </a:buClr>
              <a:buFont typeface="Webdings" pitchFamily="18" charset="2"/>
              <a:buNone/>
              <a:tabLst>
                <a:tab pos="603250" algn="r"/>
              </a:tabLst>
            </a:pPr>
            <a:r>
              <a:rPr lang="en-US" sz="800" dirty="0"/>
              <a:t>B	4</a:t>
            </a:r>
          </a:p>
        </p:txBody>
      </p:sp>
      <p:sp>
        <p:nvSpPr>
          <p:cNvPr id="32788" name="Text Box 20"/>
          <p:cNvSpPr txBox="1">
            <a:spLocks noChangeArrowheads="1"/>
          </p:cNvSpPr>
          <p:nvPr/>
        </p:nvSpPr>
        <p:spPr bwMode="auto">
          <a:xfrm>
            <a:off x="3703638" y="8191500"/>
            <a:ext cx="808037" cy="873125"/>
          </a:xfrm>
          <a:prstGeom prst="rect">
            <a:avLst/>
          </a:prstGeom>
          <a:noFill/>
          <a:ln w="9525">
            <a:noFill/>
            <a:miter lim="800000"/>
            <a:headEnd/>
            <a:tailEnd/>
          </a:ln>
        </p:spPr>
        <p:txBody>
          <a:bodyPr lIns="96395" tIns="48197" rIns="96395" bIns="48197">
            <a:spAutoFit/>
          </a:bodyPr>
          <a:lstStyle/>
          <a:p>
            <a:pPr algn="ctr" defTabSz="960438" eaLnBrk="0" hangingPunct="0">
              <a:spcBef>
                <a:spcPct val="10000"/>
              </a:spcBef>
              <a:buClr>
                <a:schemeClr val="tx1"/>
              </a:buClr>
              <a:buFont typeface="Webdings" pitchFamily="18" charset="2"/>
              <a:buNone/>
              <a:tabLst>
                <a:tab pos="603250" algn="r"/>
              </a:tabLst>
            </a:pPr>
            <a:r>
              <a:rPr lang="en-US" sz="800" dirty="0"/>
              <a:t>Aqua </a:t>
            </a:r>
            <a:br>
              <a:rPr lang="en-US" sz="800" dirty="0"/>
            </a:br>
            <a:r>
              <a:rPr lang="en-US" sz="800" dirty="0"/>
              <a:t>Pantone </a:t>
            </a:r>
            <a:br>
              <a:rPr lang="en-US" sz="800" dirty="0"/>
            </a:br>
            <a:r>
              <a:rPr lang="en-US" sz="800" dirty="0"/>
              <a:t>319</a:t>
            </a:r>
          </a:p>
          <a:p>
            <a:pPr algn="ctr" defTabSz="960438" eaLnBrk="0" hangingPunct="0">
              <a:spcBef>
                <a:spcPct val="10000"/>
              </a:spcBef>
              <a:buClr>
                <a:schemeClr val="tx1"/>
              </a:buClr>
              <a:buFont typeface="Webdings" pitchFamily="18" charset="2"/>
              <a:buNone/>
              <a:tabLst>
                <a:tab pos="603250" algn="r"/>
              </a:tabLst>
            </a:pPr>
            <a:r>
              <a:rPr lang="en-US" sz="800" dirty="0"/>
              <a:t>R	126</a:t>
            </a:r>
          </a:p>
          <a:p>
            <a:pPr algn="ctr" defTabSz="960438" eaLnBrk="0" hangingPunct="0">
              <a:spcBef>
                <a:spcPct val="10000"/>
              </a:spcBef>
              <a:buClr>
                <a:schemeClr val="tx1"/>
              </a:buClr>
              <a:buFont typeface="Webdings" pitchFamily="18" charset="2"/>
              <a:buNone/>
              <a:tabLst>
                <a:tab pos="603250" algn="r"/>
              </a:tabLst>
            </a:pPr>
            <a:r>
              <a:rPr lang="en-US" sz="800" dirty="0"/>
              <a:t>G	204</a:t>
            </a:r>
          </a:p>
          <a:p>
            <a:pPr algn="ctr" defTabSz="960438" eaLnBrk="0" hangingPunct="0">
              <a:spcBef>
                <a:spcPct val="10000"/>
              </a:spcBef>
              <a:buClr>
                <a:schemeClr val="tx1"/>
              </a:buClr>
              <a:buFont typeface="Webdings" pitchFamily="18" charset="2"/>
              <a:buNone/>
              <a:tabLst>
                <a:tab pos="603250" algn="r"/>
              </a:tabLst>
            </a:pPr>
            <a:r>
              <a:rPr lang="en-US" sz="800" dirty="0"/>
              <a:t>B	189</a:t>
            </a:r>
          </a:p>
        </p:txBody>
      </p:sp>
      <p:sp>
        <p:nvSpPr>
          <p:cNvPr id="32789" name="Text Box 21"/>
          <p:cNvSpPr txBox="1">
            <a:spLocks noChangeArrowheads="1"/>
          </p:cNvSpPr>
          <p:nvPr/>
        </p:nvSpPr>
        <p:spPr bwMode="auto">
          <a:xfrm>
            <a:off x="4973638" y="8191500"/>
            <a:ext cx="804862" cy="222250"/>
          </a:xfrm>
          <a:prstGeom prst="rect">
            <a:avLst/>
          </a:prstGeom>
          <a:noFill/>
          <a:ln w="9525">
            <a:noFill/>
            <a:miter lim="800000"/>
            <a:headEnd/>
            <a:tailEnd/>
          </a:ln>
        </p:spPr>
        <p:txBody>
          <a:bodyPr lIns="96395" tIns="48197" rIns="96395" bIns="48197">
            <a:spAutoFit/>
          </a:bodyPr>
          <a:lstStyle/>
          <a:p>
            <a:pPr algn="ctr" defTabSz="960438" eaLnBrk="0" hangingPunct="0">
              <a:spcBef>
                <a:spcPct val="10000"/>
              </a:spcBef>
              <a:buClr>
                <a:schemeClr val="tx1"/>
              </a:buClr>
              <a:buFont typeface="Webdings" pitchFamily="18" charset="2"/>
              <a:buNone/>
              <a:tabLst>
                <a:tab pos="603250" algn="r"/>
              </a:tabLst>
            </a:pPr>
            <a:r>
              <a:rPr lang="en-US" sz="800" dirty="0"/>
              <a:t>White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1"/>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5"/>
          <a:ext cx="1085850" cy="1285875"/>
        </p:xfrm>
        <a:graphic>
          <a:graphicData uri="http://schemas.openxmlformats.org/presentationml/2006/ole">
            <mc:AlternateContent xmlns:mc="http://schemas.openxmlformats.org/markup-compatibility/2006">
              <mc:Choice xmlns:v="urn:schemas-microsoft-com:vml" Requires="v">
                <p:oleObj spid="_x0000_s1132753" r:id="rId3" imgW="1085714" imgH="1286055" progId="PBrush">
                  <p:embed/>
                </p:oleObj>
              </mc:Choice>
              <mc:Fallback>
                <p:oleObj r:id="rId3" imgW="1085714" imgH="1286055" progId="PBrush">
                  <p:embed/>
                  <p:pic>
                    <p:nvPicPr>
                      <p:cNvPr id="0" name="Picture 5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5"/>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3"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4"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2"/>
            <a:ext cx="8204200" cy="400110"/>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1"/>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5"/>
          <a:ext cx="1085850" cy="1285875"/>
        </p:xfrm>
        <a:graphic>
          <a:graphicData uri="http://schemas.openxmlformats.org/presentationml/2006/ole">
            <mc:AlternateContent xmlns:mc="http://schemas.openxmlformats.org/markup-compatibility/2006">
              <mc:Choice xmlns:v="urn:schemas-microsoft-com:vml" Requires="v">
                <p:oleObj spid="_x0000_s1132754" r:id="rId5" imgW="1085714" imgH="1286055" progId="PBrush">
                  <p:embed/>
                </p:oleObj>
              </mc:Choice>
              <mc:Fallback>
                <p:oleObj r:id="rId5" imgW="1085714" imgH="1286055" progId="PBrush">
                  <p:embed/>
                  <p:pic>
                    <p:nvPicPr>
                      <p:cNvPr id="0" name="Picture 5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5"/>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3"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2"/>
            <a:ext cx="8204200" cy="400110"/>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1" cy="13716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1"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1"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30089"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1" cy="109728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1"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1"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1"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31113"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a:off x="2696634"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Chevron 4"/>
          <p:cNvSpPr/>
          <p:nvPr userDrawn="1"/>
        </p:nvSpPr>
        <p:spPr bwMode="auto">
          <a:xfrm>
            <a:off x="4936067"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4"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1"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32137"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18825"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1"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1"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19849"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2"/>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0873"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4"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1897"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1"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1"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5030789"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9"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2921"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3945"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8041" r:id="rId3" imgW="971686" imgH="895238" progId="PBrush">
                  <p:embed/>
                </p:oleObj>
              </mc:Choice>
              <mc:Fallback>
                <p:oleObj r:id="rId3" imgW="971686" imgH="895238" progId="PBrush">
                  <p:embed/>
                  <p:pic>
                    <p:nvPicPr>
                      <p:cNvPr id="0" name="Picture 2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8"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8"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1"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1" y="4318000"/>
            <a:ext cx="4297680" cy="1816100"/>
          </a:xfr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2"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1" y="2717800"/>
            <a:ext cx="2781300" cy="2933700"/>
          </a:xfrm>
        </p:spPr>
        <p:txBody>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1"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1"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9" y="76200"/>
          <a:ext cx="593725" cy="547688"/>
        </p:xfrm>
        <a:graphic>
          <a:graphicData uri="http://schemas.openxmlformats.org/presentationml/2006/ole">
            <mc:AlternateContent xmlns:mc="http://schemas.openxmlformats.org/markup-compatibility/2006">
              <mc:Choice xmlns:v="urn:schemas-microsoft-com:vml" Requires="v">
                <p:oleObj spid="_x0000_s1129065" r:id="rId4" imgW="971686" imgH="895238" progId="PBrush">
                  <p:embed/>
                </p:oleObj>
              </mc:Choice>
              <mc:Fallback>
                <p:oleObj r:id="rId4" imgW="971686" imgH="895238" progId="PBrush">
                  <p:embed/>
                  <p:pic>
                    <p:nvPicPr>
                      <p:cNvPr id="0" name="Picture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9"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1"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26161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7"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2"/>
            <a:ext cx="1828800" cy="276999"/>
          </a:xfrm>
          <a:prstGeom prst="rect">
            <a:avLst/>
          </a:prstGeom>
          <a:noFill/>
        </p:spPr>
        <p:txBody>
          <a:bodyPr wrap="square" rtlCol="0">
            <a:spAutoFit/>
          </a:bodyPr>
          <a:lstStyle/>
          <a:p>
            <a:pPr algn="l"/>
            <a:r>
              <a:rPr lang="en-US" sz="1200" i="1" dirty="0" smtClean="0">
                <a:solidFill>
                  <a:schemeClr val="tx1">
                    <a:lumMod val="50000"/>
                    <a:lumOff val="50000"/>
                  </a:schemeClr>
                </a:solidFill>
              </a:rPr>
              <a:t>Mu Sigma Confidential</a:t>
            </a:r>
            <a:endParaRPr lang="en-US" sz="1200" i="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2" r:id="rId10"/>
    <p:sldLayoutId id="2147483770" r:id="rId11"/>
    <p:sldLayoutId id="2147483771" r:id="rId12"/>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cloudera.com/videos/mapreduce_algorithms" TargetMode="External"/><Relationship Id="rId13" Type="http://schemas.openxmlformats.org/officeDocument/2006/relationships/hyperlink" Target="http://www.youtube.com/watch?v=BT-piFBP4fE&amp;feature=relmfu" TargetMode="External"/><Relationship Id="rId3" Type="http://schemas.openxmlformats.org/officeDocument/2006/relationships/hyperlink" Target="http://code.google.com/edu/parallel/mapreduce-tutorial.html" TargetMode="External"/><Relationship Id="rId7" Type="http://schemas.openxmlformats.org/officeDocument/2006/relationships/hyperlink" Target="http://www.cloudera.com/videos/programming_with_hadoop" TargetMode="External"/><Relationship Id="rId12" Type="http://schemas.openxmlformats.org/officeDocument/2006/relationships/hyperlink" Target="http://www.youtube.com/watch?v=1ZDybXl212Q&amp;feature=relmfu" TargetMode="External"/><Relationship Id="rId2" Type="http://schemas.openxmlformats.org/officeDocument/2006/relationships/hyperlink" Target="http://wiki.apache.org/hadoop/HadoopMapReduce" TargetMode="External"/><Relationship Id="rId1" Type="http://schemas.openxmlformats.org/officeDocument/2006/relationships/slideLayout" Target="../slideLayouts/slideLayout2.xml"/><Relationship Id="rId6" Type="http://schemas.openxmlformats.org/officeDocument/2006/relationships/hyperlink" Target="http://vimeo.com/3584536" TargetMode="External"/><Relationship Id="rId11" Type="http://schemas.openxmlformats.org/officeDocument/2006/relationships/hyperlink" Target="http://www.youtube.com/watch?v=5Eib_H_zCEY&amp;feature=relmfu" TargetMode="External"/><Relationship Id="rId5" Type="http://schemas.openxmlformats.org/officeDocument/2006/relationships/hyperlink" Target="http://hadoop.apache.org/common/docs/current/mapred_tutorial.html" TargetMode="External"/><Relationship Id="rId10" Type="http://schemas.openxmlformats.org/officeDocument/2006/relationships/hyperlink" Target="http://www.youtube.com/watch?v=-vD6PUdf3Js&amp;feature=relmfu" TargetMode="External"/><Relationship Id="rId4" Type="http://schemas.openxmlformats.org/officeDocument/2006/relationships/hyperlink" Target="http://en.wikipedia.org/wiki/MapReduce" TargetMode="External"/><Relationship Id="rId9" Type="http://schemas.openxmlformats.org/officeDocument/2006/relationships/hyperlink" Target="http://www.youtube.com/watch?v=yjPBkvYh-ss&amp;feature=relmfu"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nmhg.com/default.as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Map-Reduce</a:t>
            </a:r>
            <a:endParaRPr lang="en-US" dirty="0"/>
          </a:p>
        </p:txBody>
      </p:sp>
      <p:sp>
        <p:nvSpPr>
          <p:cNvPr id="3" name="Text Placeholder 2"/>
          <p:cNvSpPr>
            <a:spLocks noGrp="1"/>
          </p:cNvSpPr>
          <p:nvPr>
            <p:ph type="body" sz="quarter" idx="11"/>
          </p:nvPr>
        </p:nvSpPr>
        <p:spPr/>
        <p:txBody>
          <a:bodyPr/>
          <a:lstStyle/>
          <a:p>
            <a:r>
              <a:rPr lang="en-US" dirty="0" smtClean="0"/>
              <a:t>January 25, 2012</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3551" y="997931"/>
            <a:ext cx="2167744" cy="15788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487" y="1335923"/>
            <a:ext cx="9164638" cy="4996637"/>
          </a:xfrm>
        </p:spPr>
        <p:txBody>
          <a:bodyPr/>
          <a:lstStyle/>
          <a:p>
            <a:r>
              <a:rPr lang="en-US" dirty="0" smtClean="0"/>
              <a:t>The idea behind key-value pairs has been around for about as long as the concept of distributed computing</a:t>
            </a:r>
          </a:p>
          <a:p>
            <a:r>
              <a:rPr lang="en-US" dirty="0" smtClean="0"/>
              <a:t>Just as the primary key in any normalized table is used to uniquely identify its associated row, the key in a key value pair is used to uniquely identify its associated value</a:t>
            </a:r>
          </a:p>
          <a:p>
            <a:r>
              <a:rPr lang="en-US" dirty="0" smtClean="0"/>
              <a:t>Within the context of Hadoop and map-reduce, however, keys needn’t be unique; duplication of  keys is in fact a “key” factor in the versatility of the map-reduce framework</a:t>
            </a:r>
          </a:p>
          <a:p>
            <a:r>
              <a:rPr lang="en-US" dirty="0" smtClean="0"/>
              <a:t>In the Hadoop implementation of map-reduce, the data types of both key and value must be serializable by the framework (serialization is the process of converting a data structure into a storable format)</a:t>
            </a:r>
          </a:p>
        </p:txBody>
      </p:sp>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t>Notes: Key-value pairs are the core of the Map-Reduce paradigm </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Key-value pairs – The </a:t>
            </a:r>
            <a:r>
              <a:rPr lang="en-US" sz="1200" b="1" i="1" dirty="0" smtClean="0">
                <a:solidFill>
                  <a:srgbClr val="7F7F7F"/>
                </a:solidFill>
              </a:rPr>
              <a:t>core </a:t>
            </a:r>
            <a:r>
              <a:rPr lang="en-US" sz="1200" b="1" i="1" dirty="0">
                <a:solidFill>
                  <a:srgbClr val="7F7F7F"/>
                </a:solidFill>
              </a:rPr>
              <a:t>of </a:t>
            </a:r>
            <a:r>
              <a:rPr lang="en-US" sz="1200" b="1" i="1" dirty="0" smtClean="0">
                <a:solidFill>
                  <a:srgbClr val="7F7F7F"/>
                </a:solidFill>
              </a:rPr>
              <a:t>map-reduce</a:t>
            </a:r>
            <a:endParaRPr lang="en-US" sz="1200" b="1" i="1" dirty="0">
              <a:solidFill>
                <a:srgbClr val="7F7F7F"/>
              </a:solidFill>
            </a:endParaRPr>
          </a:p>
        </p:txBody>
      </p:sp>
    </p:spTree>
    <p:extLst>
      <p:ext uri="{BB962C8B-B14F-4D97-AF65-F5344CB8AC3E}">
        <p14:creationId xmlns:p14="http://schemas.microsoft.com/office/powerpoint/2010/main" val="86515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a:t>
            </a:r>
            <a:r>
              <a:rPr lang="en-US" dirty="0"/>
              <a:t>The invisible middle operations</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3848693"/>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1648572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sp>
        <p:nvSpPr>
          <p:cNvPr id="56" name="TextBox 55"/>
          <p:cNvSpPr txBox="1"/>
          <p:nvPr/>
        </p:nvSpPr>
        <p:spPr>
          <a:xfrm>
            <a:off x="387914" y="1783398"/>
            <a:ext cx="9144640" cy="258613"/>
          </a:xfrm>
          <a:prstGeom prst="rect">
            <a:avLst/>
          </a:prstGeom>
          <a:noFill/>
          <a:ln w="38100">
            <a:solidFill>
              <a:schemeClr val="bg2">
                <a:lumMod val="50000"/>
              </a:schemeClr>
            </a:solidFill>
          </a:ln>
        </p:spPr>
        <p:txBody>
          <a:bodyPr wrap="square" rtlCol="0">
            <a:spAutoFit/>
          </a:bodyPr>
          <a:lstStyle/>
          <a:p>
            <a:endParaRPr lang="en-US"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2456598"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4027589396"/>
              </p:ext>
            </p:extLst>
          </p:nvPr>
        </p:nvGraphicFramePr>
        <p:xfrm>
          <a:off x="6545668" y="709743"/>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76343">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84431">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1" name="Rectangle 9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The map-reduce paradigm – The  step-by-step approach</a:t>
            </a:r>
          </a:p>
        </p:txBody>
      </p:sp>
      <p:sp>
        <p:nvSpPr>
          <p:cNvPr id="92"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a:t>Example </a:t>
            </a:r>
            <a:r>
              <a:rPr lang="en-US" sz="2200" b="1" u="sng" dirty="0" smtClean="0"/>
              <a:t>2 continued</a:t>
            </a:r>
            <a:r>
              <a:rPr lang="en-US" sz="2200" b="1" dirty="0" smtClean="0"/>
              <a:t>: Map-reduce </a:t>
            </a:r>
            <a:r>
              <a:rPr lang="en-US" sz="2200" b="1" dirty="0"/>
              <a:t>workflow</a:t>
            </a:r>
          </a:p>
        </p:txBody>
      </p:sp>
    </p:spTree>
    <p:extLst>
      <p:ext uri="{BB962C8B-B14F-4D97-AF65-F5344CB8AC3E}">
        <p14:creationId xmlns:p14="http://schemas.microsoft.com/office/powerpoint/2010/main" val="722439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8487" y="1335923"/>
                <a:ext cx="9164638" cy="4996637"/>
              </a:xfrm>
            </p:spPr>
            <p:txBody>
              <a:bodyPr/>
              <a:lstStyle/>
              <a:p>
                <a:r>
                  <a:rPr lang="en-US" b="1" dirty="0" smtClean="0"/>
                  <a:t>The map-reduce (MR) workflow consists of the eight stages of read, map, partition, combine, shuffle, compare</a:t>
                </a:r>
                <a:r>
                  <a:rPr lang="en-US" b="1" dirty="0"/>
                  <a:t>, reduce and </a:t>
                </a:r>
                <a:r>
                  <a:rPr lang="en-US" b="1" dirty="0" smtClean="0"/>
                  <a:t>write</a:t>
                </a:r>
              </a:p>
              <a:p>
                <a:r>
                  <a:rPr lang="en-US" dirty="0" smtClean="0"/>
                  <a:t>In the reading phase, data is read from disk and converted into key-value pairs </a:t>
                </a:r>
                <a14:m>
                  <m:oMath xmlns:m="http://schemas.openxmlformats.org/officeDocument/2006/math">
                    <m:r>
                      <a:rPr lang="en-US" i="1" dirty="0">
                        <a:latin typeface="Cambria Math"/>
                      </a:rPr>
                      <m:t>(</m:t>
                    </m:r>
                    <m:sSub>
                      <m:sSubPr>
                        <m:ctrlPr>
                          <a:rPr lang="en-US" i="1" dirty="0">
                            <a:latin typeface="Cambria Math"/>
                          </a:rPr>
                        </m:ctrlPr>
                      </m:sSubPr>
                      <m:e>
                        <m:r>
                          <a:rPr lang="en-US" i="1" dirty="0">
                            <a:latin typeface="Cambria Math"/>
                          </a:rPr>
                          <m:t>𝑘</m:t>
                        </m:r>
                      </m:e>
                      <m:sub>
                        <m:r>
                          <a:rPr lang="en-US" i="1" dirty="0">
                            <a:latin typeface="Cambria Math"/>
                          </a:rPr>
                          <m:t>𝑚</m:t>
                        </m:r>
                        <m:r>
                          <a:rPr lang="en-US" i="1" dirty="0">
                            <a:latin typeface="Cambria Math"/>
                          </a:rPr>
                          <m:t>,</m:t>
                        </m:r>
                        <m:r>
                          <a:rPr lang="en-US" i="1" dirty="0">
                            <a:latin typeface="Cambria Math"/>
                          </a:rPr>
                          <m:t>𝑖</m:t>
                        </m:r>
                      </m:sub>
                    </m:sSub>
                    <m:r>
                      <a:rPr lang="en-US" i="1" dirty="0">
                        <a:latin typeface="Cambria Math"/>
                      </a:rPr>
                      <m:t>,</m:t>
                    </m:r>
                    <m:sSub>
                      <m:sSubPr>
                        <m:ctrlPr>
                          <a:rPr lang="en-US" i="1" dirty="0">
                            <a:latin typeface="Cambria Math"/>
                          </a:rPr>
                        </m:ctrlPr>
                      </m:sSubPr>
                      <m:e>
                        <m:r>
                          <a:rPr lang="en-US" i="1" dirty="0">
                            <a:latin typeface="Cambria Math"/>
                          </a:rPr>
                          <m:t>𝑣</m:t>
                        </m:r>
                      </m:e>
                      <m:sub>
                        <m:r>
                          <a:rPr lang="en-US" i="1" dirty="0">
                            <a:latin typeface="Cambria Math"/>
                          </a:rPr>
                          <m:t>𝑚</m:t>
                        </m:r>
                        <m:r>
                          <a:rPr lang="en-US" i="1" dirty="0">
                            <a:latin typeface="Cambria Math"/>
                          </a:rPr>
                          <m:t>,</m:t>
                        </m:r>
                        <m:r>
                          <a:rPr lang="en-US" i="1" dirty="0">
                            <a:latin typeface="Cambria Math"/>
                          </a:rPr>
                          <m:t>𝑖</m:t>
                        </m:r>
                      </m:sub>
                    </m:sSub>
                    <m:r>
                      <a:rPr lang="en-US" i="1" dirty="0">
                        <a:latin typeface="Cambria Math"/>
                      </a:rPr>
                      <m:t>)</m:t>
                    </m:r>
                  </m:oMath>
                </a14:m>
                <a:r>
                  <a:rPr lang="en-US" dirty="0" smtClean="0"/>
                  <a:t>, so for input data in a tabular format, each record could be converted into a key-value pair</a:t>
                </a:r>
              </a:p>
              <a:p>
                <a:r>
                  <a:rPr lang="en-US" dirty="0" smtClean="0"/>
                  <a:t>Mapping </a:t>
                </a:r>
                <a:r>
                  <a:rPr lang="en-US" dirty="0"/>
                  <a:t>logic is </a:t>
                </a:r>
                <a:r>
                  <a:rPr lang="en-US" dirty="0" smtClean="0"/>
                  <a:t>applied </a:t>
                </a:r>
                <a:r>
                  <a:rPr lang="en-US" dirty="0"/>
                  <a:t>to </a:t>
                </a:r>
                <a:r>
                  <a:rPr lang="en-US" dirty="0" smtClean="0"/>
                  <a:t>each input key-value pair; it takes as input a key-value pair </a:t>
                </a:r>
                <a14:m>
                  <m:oMath xmlns:m="http://schemas.openxmlformats.org/officeDocument/2006/math">
                    <m:r>
                      <a:rPr lang="en-US" i="1" dirty="0" smtClean="0">
                        <a:latin typeface="Cambria Math"/>
                      </a:rPr>
                      <m:t>(</m:t>
                    </m:r>
                    <m:sSub>
                      <m:sSubPr>
                        <m:ctrlPr>
                          <a:rPr lang="en-US" i="1" dirty="0" smtClean="0">
                            <a:latin typeface="Cambria Math"/>
                          </a:rPr>
                        </m:ctrlPr>
                      </m:sSubPr>
                      <m:e>
                        <m:r>
                          <a:rPr lang="en-US" b="0" i="1" dirty="0" smtClean="0">
                            <a:latin typeface="Cambria Math"/>
                          </a:rPr>
                          <m:t>𝑘</m:t>
                        </m:r>
                      </m:e>
                      <m:sub>
                        <m:r>
                          <a:rPr lang="en-US" b="0" i="1" dirty="0" smtClean="0">
                            <a:latin typeface="Cambria Math"/>
                          </a:rPr>
                          <m:t>𝑚</m:t>
                        </m:r>
                        <m:r>
                          <a:rPr lang="en-US" b="0" i="1" dirty="0" smtClean="0">
                            <a:latin typeface="Cambria Math"/>
                          </a:rPr>
                          <m:t>,</m:t>
                        </m:r>
                        <m:r>
                          <a:rPr lang="en-US" b="0" i="1" dirty="0" smtClean="0">
                            <a:latin typeface="Cambria Math"/>
                          </a:rPr>
                          <m:t>𝑖</m:t>
                        </m:r>
                      </m:sub>
                    </m:sSub>
                    <m:r>
                      <a:rPr lang="en-US" b="0" i="1" dirty="0" smtClean="0">
                        <a:latin typeface="Cambria Math"/>
                      </a:rPr>
                      <m:t>,</m:t>
                    </m:r>
                    <m:sSub>
                      <m:sSubPr>
                        <m:ctrlPr>
                          <a:rPr lang="en-US" i="1" dirty="0">
                            <a:latin typeface="Cambria Math"/>
                          </a:rPr>
                        </m:ctrlPr>
                      </m:sSubPr>
                      <m:e>
                        <m:r>
                          <a:rPr lang="en-US" b="0" i="1" dirty="0" smtClean="0">
                            <a:latin typeface="Cambria Math"/>
                          </a:rPr>
                          <m:t>𝑣</m:t>
                        </m:r>
                      </m:e>
                      <m:sub>
                        <m:r>
                          <a:rPr lang="en-US" i="1" dirty="0">
                            <a:latin typeface="Cambria Math"/>
                          </a:rPr>
                          <m:t>𝑚</m:t>
                        </m:r>
                        <m:r>
                          <a:rPr lang="en-US" i="1" dirty="0">
                            <a:latin typeface="Cambria Math"/>
                          </a:rPr>
                          <m:t>,</m:t>
                        </m:r>
                        <m:r>
                          <a:rPr lang="en-US" i="1" dirty="0">
                            <a:latin typeface="Cambria Math"/>
                          </a:rPr>
                          <m:t>𝑖</m:t>
                        </m:r>
                      </m:sub>
                    </m:sSub>
                    <m:r>
                      <a:rPr lang="en-US" i="1" dirty="0" smtClean="0">
                        <a:latin typeface="Cambria Math"/>
                      </a:rPr>
                      <m:t>)</m:t>
                    </m:r>
                  </m:oMath>
                </a14:m>
                <a:r>
                  <a:rPr lang="en-US" dirty="0" smtClean="0"/>
                  <a:t>; it outputs zero, one or more key-value pairs </a:t>
                </a:r>
                <a14:m>
                  <m:oMath xmlns:m="http://schemas.openxmlformats.org/officeDocument/2006/math">
                    <m:r>
                      <a:rPr lang="en-US" i="1" dirty="0">
                        <a:latin typeface="Cambria Math"/>
                      </a:rPr>
                      <m:t>(</m:t>
                    </m:r>
                    <m:sSub>
                      <m:sSubPr>
                        <m:ctrlPr>
                          <a:rPr lang="en-US" i="1" dirty="0">
                            <a:latin typeface="Cambria Math"/>
                          </a:rPr>
                        </m:ctrlPr>
                      </m:sSubPr>
                      <m:e>
                        <m:r>
                          <a:rPr lang="en-US" i="1" dirty="0">
                            <a:latin typeface="Cambria Math"/>
                          </a:rPr>
                          <m:t>𝑘</m:t>
                        </m:r>
                      </m:e>
                      <m:sub>
                        <m:r>
                          <a:rPr lang="en-US" i="1" dirty="0">
                            <a:latin typeface="Cambria Math"/>
                          </a:rPr>
                          <m:t>𝑚</m:t>
                        </m:r>
                        <m:r>
                          <a:rPr lang="en-US" i="1" dirty="0">
                            <a:latin typeface="Cambria Math"/>
                          </a:rPr>
                          <m:t>,</m:t>
                        </m:r>
                        <m:r>
                          <a:rPr lang="en-US" b="0" i="1" dirty="0" smtClean="0">
                            <a:latin typeface="Cambria Math"/>
                          </a:rPr>
                          <m:t>𝑜</m:t>
                        </m:r>
                      </m:sub>
                    </m:sSub>
                    <m:r>
                      <a:rPr lang="en-US" i="1" dirty="0">
                        <a:latin typeface="Cambria Math"/>
                      </a:rPr>
                      <m:t>,</m:t>
                    </m:r>
                    <m:sSub>
                      <m:sSubPr>
                        <m:ctrlPr>
                          <a:rPr lang="en-US" i="1" dirty="0">
                            <a:latin typeface="Cambria Math"/>
                          </a:rPr>
                        </m:ctrlPr>
                      </m:sSubPr>
                      <m:e>
                        <m:r>
                          <a:rPr lang="en-US" i="1" dirty="0">
                            <a:latin typeface="Cambria Math"/>
                          </a:rPr>
                          <m:t>𝑣</m:t>
                        </m:r>
                      </m:e>
                      <m:sub>
                        <m:r>
                          <a:rPr lang="en-US" i="1" dirty="0">
                            <a:latin typeface="Cambria Math"/>
                          </a:rPr>
                          <m:t>𝑚</m:t>
                        </m:r>
                        <m:r>
                          <a:rPr lang="en-US" i="1" dirty="0">
                            <a:latin typeface="Cambria Math"/>
                          </a:rPr>
                          <m:t>,</m:t>
                        </m:r>
                        <m:r>
                          <a:rPr lang="en-US" b="0" i="1" dirty="0" smtClean="0">
                            <a:latin typeface="Cambria Math"/>
                          </a:rPr>
                          <m:t>𝑜</m:t>
                        </m:r>
                      </m:sub>
                    </m:sSub>
                    <m:r>
                      <a:rPr lang="en-US" i="1" dirty="0">
                        <a:latin typeface="Cambria Math"/>
                      </a:rPr>
                      <m:t>)</m:t>
                    </m:r>
                  </m:oMath>
                </a14:m>
                <a:endParaRPr lang="en-US" dirty="0" smtClean="0"/>
              </a:p>
              <a:p>
                <a:r>
                  <a:rPr lang="en-US" dirty="0" smtClean="0"/>
                  <a:t>Partitioning assigns mapper </a:t>
                </a:r>
                <a:r>
                  <a:rPr lang="en-US" dirty="0"/>
                  <a:t>output key-value pairs </a:t>
                </a:r>
                <a:r>
                  <a:rPr lang="en-US" dirty="0" smtClean="0"/>
                  <a:t>to reducers – the default partitioner provided by Hadoop implements a hash function for load balancing</a:t>
                </a:r>
              </a:p>
              <a:p>
                <a:r>
                  <a:rPr lang="en-US" dirty="0" smtClean="0"/>
                  <a:t>Combining, if used, </a:t>
                </a:r>
                <a:r>
                  <a:rPr lang="en-US" dirty="0"/>
                  <a:t>acts as “local reducing</a:t>
                </a:r>
                <a:r>
                  <a:rPr lang="en-US" dirty="0" smtClean="0"/>
                  <a:t>”; </a:t>
                </a:r>
                <a:r>
                  <a:rPr lang="en-US" dirty="0"/>
                  <a:t>it takes as input a </a:t>
                </a:r>
                <a:r>
                  <a:rPr lang="en-US" dirty="0" smtClean="0"/>
                  <a:t>pair of key </a:t>
                </a:r>
                <a:r>
                  <a:rPr lang="en-US" dirty="0"/>
                  <a:t>and list of values </a:t>
                </a:r>
                <a14:m>
                  <m:oMath xmlns:m="http://schemas.openxmlformats.org/officeDocument/2006/math">
                    <m:r>
                      <a:rPr lang="en-US" i="1" dirty="0">
                        <a:latin typeface="Cambria Math"/>
                      </a:rPr>
                      <m:t>(</m:t>
                    </m:r>
                    <m:sSub>
                      <m:sSubPr>
                        <m:ctrlPr>
                          <a:rPr lang="en-US" i="1" dirty="0">
                            <a:latin typeface="Cambria Math"/>
                          </a:rPr>
                        </m:ctrlPr>
                      </m:sSubPr>
                      <m:e>
                        <m:r>
                          <a:rPr lang="en-US" i="1" dirty="0">
                            <a:latin typeface="Cambria Math"/>
                          </a:rPr>
                          <m:t>𝑘</m:t>
                        </m:r>
                      </m:e>
                      <m:sub>
                        <m:r>
                          <a:rPr lang="en-US" i="1" dirty="0">
                            <a:latin typeface="Cambria Math"/>
                          </a:rPr>
                          <m:t>𝑚</m:t>
                        </m:r>
                        <m:r>
                          <a:rPr lang="en-US" i="1" dirty="0">
                            <a:latin typeface="Cambria Math"/>
                          </a:rPr>
                          <m:t>,</m:t>
                        </m:r>
                        <m:r>
                          <a:rPr lang="en-US" i="1" dirty="0">
                            <a:latin typeface="Cambria Math"/>
                          </a:rPr>
                          <m:t>𝑜</m:t>
                        </m:r>
                      </m:sub>
                    </m:sSub>
                    <m:r>
                      <a:rPr lang="en-US" i="1" dirty="0">
                        <a:latin typeface="Cambria Math"/>
                      </a:rPr>
                      <m:t>,</m:t>
                    </m:r>
                    <m:sSub>
                      <m:sSubPr>
                        <m:ctrlPr>
                          <a:rPr lang="en-US" i="1" dirty="0">
                            <a:latin typeface="Cambria Math"/>
                          </a:rPr>
                        </m:ctrlPr>
                      </m:sSubPr>
                      <m:e>
                        <m:r>
                          <a:rPr lang="en-US" i="1" dirty="0">
                            <a:latin typeface="Cambria Math"/>
                          </a:rPr>
                          <m:t>𝑙𝑖𝑠𝑡</m:t>
                        </m:r>
                        <m:r>
                          <a:rPr lang="en-US" i="1" dirty="0">
                            <a:latin typeface="Cambria Math"/>
                          </a:rPr>
                          <m:t>(</m:t>
                        </m:r>
                        <m:r>
                          <a:rPr lang="en-US" i="1" dirty="0">
                            <a:latin typeface="Cambria Math"/>
                          </a:rPr>
                          <m:t>𝑣</m:t>
                        </m:r>
                      </m:e>
                      <m:sub>
                        <m:r>
                          <a:rPr lang="en-US" i="1" dirty="0">
                            <a:latin typeface="Cambria Math"/>
                          </a:rPr>
                          <m:t>𝑚</m:t>
                        </m:r>
                        <m:r>
                          <a:rPr lang="en-US" i="1" dirty="0">
                            <a:latin typeface="Cambria Math"/>
                          </a:rPr>
                          <m:t>,</m:t>
                        </m:r>
                        <m:r>
                          <a:rPr lang="en-US" i="1" dirty="0">
                            <a:latin typeface="Cambria Math"/>
                          </a:rPr>
                          <m:t>𝑜</m:t>
                        </m:r>
                      </m:sub>
                    </m:sSub>
                    <m:r>
                      <a:rPr lang="en-US" i="1" dirty="0">
                        <a:latin typeface="Cambria Math"/>
                      </a:rPr>
                      <m:t>))</m:t>
                    </m:r>
                  </m:oMath>
                </a14:m>
                <a:r>
                  <a:rPr lang="en-US" dirty="0"/>
                  <a:t>; it outputs zero, one or more key-value pairs </a:t>
                </a:r>
                <a14:m>
                  <m:oMath xmlns:m="http://schemas.openxmlformats.org/officeDocument/2006/math">
                    <m:r>
                      <a:rPr lang="en-US" i="1" dirty="0">
                        <a:latin typeface="Cambria Math"/>
                      </a:rPr>
                      <m:t>(</m:t>
                    </m:r>
                    <m:sSub>
                      <m:sSubPr>
                        <m:ctrlPr>
                          <a:rPr lang="en-US" i="1" dirty="0">
                            <a:latin typeface="Cambria Math"/>
                          </a:rPr>
                        </m:ctrlPr>
                      </m:sSubPr>
                      <m:e>
                        <m:r>
                          <a:rPr lang="en-US" i="1" dirty="0">
                            <a:latin typeface="Cambria Math"/>
                          </a:rPr>
                          <m:t>𝑘</m:t>
                        </m:r>
                      </m:e>
                      <m:sub>
                        <m:r>
                          <a:rPr lang="en-US" i="1" dirty="0">
                            <a:latin typeface="Cambria Math"/>
                          </a:rPr>
                          <m:t>𝑐</m:t>
                        </m:r>
                        <m:r>
                          <a:rPr lang="en-US" i="1" dirty="0">
                            <a:latin typeface="Cambria Math"/>
                          </a:rPr>
                          <m:t>,</m:t>
                        </m:r>
                        <m:r>
                          <a:rPr lang="en-US" i="1" dirty="0">
                            <a:latin typeface="Cambria Math"/>
                          </a:rPr>
                          <m:t>𝑜</m:t>
                        </m:r>
                      </m:sub>
                    </m:sSub>
                    <m:r>
                      <a:rPr lang="en-US" i="1" dirty="0">
                        <a:latin typeface="Cambria Math"/>
                      </a:rPr>
                      <m:t>,</m:t>
                    </m:r>
                    <m:sSub>
                      <m:sSubPr>
                        <m:ctrlPr>
                          <a:rPr lang="en-US" i="1" dirty="0">
                            <a:latin typeface="Cambria Math"/>
                          </a:rPr>
                        </m:ctrlPr>
                      </m:sSubPr>
                      <m:e>
                        <m:r>
                          <a:rPr lang="en-US" i="1" dirty="0">
                            <a:latin typeface="Cambria Math"/>
                          </a:rPr>
                          <m:t>𝑣</m:t>
                        </m:r>
                      </m:e>
                      <m:sub>
                        <m:r>
                          <a:rPr lang="en-US" i="1" dirty="0">
                            <a:latin typeface="Cambria Math"/>
                          </a:rPr>
                          <m:t>𝑐</m:t>
                        </m:r>
                        <m:r>
                          <a:rPr lang="en-US" i="1" dirty="0">
                            <a:latin typeface="Cambria Math"/>
                          </a:rPr>
                          <m:t>,</m:t>
                        </m:r>
                        <m:r>
                          <a:rPr lang="en-US" i="1" dirty="0">
                            <a:latin typeface="Cambria Math"/>
                          </a:rPr>
                          <m:t>𝑜</m:t>
                        </m:r>
                      </m:sub>
                    </m:sSub>
                    <m:r>
                      <a:rPr lang="en-US" i="1" dirty="0">
                        <a:latin typeface="Cambria Math"/>
                      </a:rPr>
                      <m:t>)</m:t>
                    </m:r>
                  </m:oMath>
                </a14:m>
                <a:endParaRPr lang="en-US" dirty="0" smtClean="0"/>
              </a:p>
              <a:p>
                <a:r>
                  <a:rPr lang="en-US" dirty="0" smtClean="0"/>
                  <a:t>In shuffling and sorting all mapper/combiner output key-value pairs and transmitted to the reducers designated by the partitioner and sorted on the basis of the input key</a:t>
                </a:r>
              </a:p>
              <a:p>
                <a:r>
                  <a:rPr lang="en-US" dirty="0" smtClean="0"/>
                  <a:t>Reducing logic is applied to each input key; it takes as input mapping output keys and lists of all their associated values </a:t>
                </a:r>
                <a14:m>
                  <m:oMath xmlns:m="http://schemas.openxmlformats.org/officeDocument/2006/math">
                    <m:r>
                      <a:rPr lang="en-US" i="1" dirty="0">
                        <a:latin typeface="Cambria Math"/>
                      </a:rPr>
                      <m:t>(</m:t>
                    </m:r>
                    <m:sSub>
                      <m:sSubPr>
                        <m:ctrlPr>
                          <a:rPr lang="en-US" i="1" dirty="0">
                            <a:latin typeface="Cambria Math"/>
                          </a:rPr>
                        </m:ctrlPr>
                      </m:sSubPr>
                      <m:e>
                        <m:r>
                          <a:rPr lang="en-US" i="1" dirty="0">
                            <a:latin typeface="Cambria Math"/>
                          </a:rPr>
                          <m:t>𝑘</m:t>
                        </m:r>
                      </m:e>
                      <m:sub>
                        <m:r>
                          <a:rPr lang="en-US" i="1" dirty="0">
                            <a:latin typeface="Cambria Math"/>
                          </a:rPr>
                          <m:t>𝑚</m:t>
                        </m:r>
                        <m:r>
                          <a:rPr lang="en-US" i="1" dirty="0">
                            <a:latin typeface="Cambria Math"/>
                          </a:rPr>
                          <m:t>,</m:t>
                        </m:r>
                        <m:r>
                          <a:rPr lang="en-US" i="1" dirty="0">
                            <a:latin typeface="Cambria Math"/>
                          </a:rPr>
                          <m:t>𝑜</m:t>
                        </m:r>
                      </m:sub>
                    </m:sSub>
                    <m:r>
                      <a:rPr lang="en-US" i="1" dirty="0">
                        <a:latin typeface="Cambria Math"/>
                      </a:rPr>
                      <m:t>,</m:t>
                    </m:r>
                    <m:sSub>
                      <m:sSubPr>
                        <m:ctrlPr>
                          <a:rPr lang="en-US" i="1" dirty="0">
                            <a:latin typeface="Cambria Math"/>
                          </a:rPr>
                        </m:ctrlPr>
                      </m:sSubPr>
                      <m:e>
                        <m:r>
                          <a:rPr lang="en-US" b="0" i="1" dirty="0" smtClean="0">
                            <a:latin typeface="Cambria Math"/>
                          </a:rPr>
                          <m:t>𝑙𝑖𝑠𝑡</m:t>
                        </m:r>
                        <m:r>
                          <a:rPr lang="en-US" b="0" i="1" dirty="0" smtClean="0">
                            <a:latin typeface="Cambria Math"/>
                          </a:rPr>
                          <m:t>(</m:t>
                        </m:r>
                        <m:r>
                          <a:rPr lang="en-US" i="1" dirty="0">
                            <a:latin typeface="Cambria Math"/>
                          </a:rPr>
                          <m:t>𝑣</m:t>
                        </m:r>
                      </m:e>
                      <m:sub>
                        <m:r>
                          <a:rPr lang="en-US" i="1" dirty="0">
                            <a:latin typeface="Cambria Math"/>
                          </a:rPr>
                          <m:t>𝑚</m:t>
                        </m:r>
                        <m:r>
                          <a:rPr lang="en-US" i="1" dirty="0">
                            <a:latin typeface="Cambria Math"/>
                          </a:rPr>
                          <m:t>,</m:t>
                        </m:r>
                        <m:r>
                          <a:rPr lang="en-US" i="1" dirty="0">
                            <a:latin typeface="Cambria Math"/>
                          </a:rPr>
                          <m:t>𝑜</m:t>
                        </m:r>
                      </m:sub>
                    </m:sSub>
                    <m:r>
                      <a:rPr lang="en-US" b="0" i="1" dirty="0" smtClean="0">
                        <a:latin typeface="Cambria Math"/>
                      </a:rPr>
                      <m:t>)</m:t>
                    </m:r>
                    <m:r>
                      <a:rPr lang="en-US" i="1" dirty="0">
                        <a:latin typeface="Cambria Math"/>
                      </a:rPr>
                      <m:t>)</m:t>
                    </m:r>
                  </m:oMath>
                </a14:m>
                <a:r>
                  <a:rPr lang="en-US" dirty="0" smtClean="0"/>
                  <a:t>; it outputs zero, one or more key-value pairs </a:t>
                </a:r>
                <a14:m>
                  <m:oMath xmlns:m="http://schemas.openxmlformats.org/officeDocument/2006/math">
                    <m:d>
                      <m:dPr>
                        <m:ctrlPr>
                          <a:rPr lang="en-US" i="1" dirty="0">
                            <a:latin typeface="Cambria Math"/>
                          </a:rPr>
                        </m:ctrlPr>
                      </m:dPr>
                      <m:e>
                        <m:sSub>
                          <m:sSubPr>
                            <m:ctrlPr>
                              <a:rPr lang="en-US" i="1" dirty="0">
                                <a:latin typeface="Cambria Math"/>
                              </a:rPr>
                            </m:ctrlPr>
                          </m:sSubPr>
                          <m:e>
                            <m:r>
                              <a:rPr lang="en-US" i="1" dirty="0">
                                <a:latin typeface="Cambria Math"/>
                              </a:rPr>
                              <m:t>𝑘</m:t>
                            </m:r>
                          </m:e>
                          <m:sub>
                            <m:r>
                              <a:rPr lang="en-US" b="0" i="1" dirty="0" smtClean="0">
                                <a:latin typeface="Cambria Math"/>
                              </a:rPr>
                              <m:t>𝑟</m:t>
                            </m:r>
                            <m:r>
                              <a:rPr lang="en-US" i="1" dirty="0">
                                <a:latin typeface="Cambria Math"/>
                              </a:rPr>
                              <m:t>,</m:t>
                            </m:r>
                            <m:r>
                              <a:rPr lang="en-US" i="1" dirty="0">
                                <a:latin typeface="Cambria Math"/>
                              </a:rPr>
                              <m:t>𝑜</m:t>
                            </m:r>
                          </m:sub>
                        </m:sSub>
                        <m:r>
                          <a:rPr lang="en-US" i="1" dirty="0">
                            <a:latin typeface="Cambria Math"/>
                          </a:rPr>
                          <m:t>,</m:t>
                        </m:r>
                        <m:sSub>
                          <m:sSubPr>
                            <m:ctrlPr>
                              <a:rPr lang="en-US" i="1" dirty="0">
                                <a:latin typeface="Cambria Math"/>
                              </a:rPr>
                            </m:ctrlPr>
                          </m:sSubPr>
                          <m:e>
                            <m:r>
                              <a:rPr lang="en-US" i="1" dirty="0">
                                <a:latin typeface="Cambria Math"/>
                              </a:rPr>
                              <m:t>𝑣</m:t>
                            </m:r>
                          </m:e>
                          <m:sub>
                            <m:r>
                              <a:rPr lang="en-US" b="0" i="1" dirty="0" smtClean="0">
                                <a:latin typeface="Cambria Math"/>
                              </a:rPr>
                              <m:t>𝑟</m:t>
                            </m:r>
                            <m:r>
                              <a:rPr lang="en-US" i="1" dirty="0">
                                <a:latin typeface="Cambria Math"/>
                              </a:rPr>
                              <m:t>,</m:t>
                            </m:r>
                            <m:r>
                              <a:rPr lang="en-US" i="1" dirty="0">
                                <a:latin typeface="Cambria Math"/>
                              </a:rPr>
                              <m:t>𝑜</m:t>
                            </m:r>
                          </m:sub>
                        </m:sSub>
                      </m:e>
                    </m:d>
                  </m:oMath>
                </a14:m>
                <a:r>
                  <a:rPr lang="en-US" dirty="0" smtClean="0"/>
                  <a:t> which are finally written back to disk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8487" y="1335923"/>
                <a:ext cx="9164638" cy="4996637"/>
              </a:xfrm>
              <a:blipFill rotWithShape="1">
                <a:blip r:embed="rId2"/>
                <a:stretch>
                  <a:fillRect l="-1064" t="-1220" r="-1330" b="-6951"/>
                </a:stretch>
              </a:blipFill>
            </p:spPr>
            <p:txBody>
              <a:bodyPr/>
              <a:lstStyle/>
              <a:p>
                <a:r>
                  <a:rPr lang="en-US">
                    <a:noFill/>
                  </a:rPr>
                  <a:t> </a:t>
                </a:r>
              </a:p>
            </p:txBody>
          </p:sp>
        </mc:Fallback>
      </mc:AlternateContent>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t>Notes: The map-reduce </a:t>
            </a:r>
            <a:r>
              <a:rPr lang="en-US" sz="2200" b="1" dirty="0"/>
              <a:t>w</a:t>
            </a:r>
            <a:r>
              <a:rPr lang="en-US" sz="2200" b="1" dirty="0" smtClean="0"/>
              <a:t>orkflow</a:t>
            </a:r>
            <a:endParaRPr lang="en-US" sz="2200" b="1" dirty="0">
              <a:latin typeface="+mj-lt"/>
              <a:ea typeface="+mj-ea"/>
              <a:cs typeface="+mj-cs"/>
            </a:endParaRPr>
          </a:p>
        </p:txBody>
      </p:sp>
      <p:sp>
        <p:nvSpPr>
          <p:cNvPr id="5" name="Rectangle 4"/>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The map-reduce paradigm – The  step-by-step approach</a:t>
            </a:r>
          </a:p>
        </p:txBody>
      </p:sp>
    </p:spTree>
    <p:extLst>
      <p:ext uri="{BB962C8B-B14F-4D97-AF65-F5344CB8AC3E}">
        <p14:creationId xmlns:p14="http://schemas.microsoft.com/office/powerpoint/2010/main" val="3898049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The </a:t>
            </a:r>
            <a:r>
              <a:rPr lang="en-US" dirty="0"/>
              <a:t>invisible middle operations</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4326373"/>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3856578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sp>
        <p:nvSpPr>
          <p:cNvPr id="56" name="TextBox 55"/>
          <p:cNvSpPr txBox="1"/>
          <p:nvPr/>
        </p:nvSpPr>
        <p:spPr>
          <a:xfrm>
            <a:off x="4110670" y="2044217"/>
            <a:ext cx="1976221" cy="2775975"/>
          </a:xfrm>
          <a:prstGeom prst="rect">
            <a:avLst/>
          </a:prstGeom>
          <a:noFill/>
          <a:ln w="38100">
            <a:solidFill>
              <a:schemeClr val="bg2">
                <a:lumMod val="50000"/>
              </a:schemeClr>
            </a:solidFill>
          </a:ln>
        </p:spPr>
        <p:txBody>
          <a:bodyPr wrap="square" rtlCol="0">
            <a:spAutoFit/>
          </a:bodyPr>
          <a:lstStyle/>
          <a:p>
            <a:endParaRPr lang="en-US"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2456598"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91718646"/>
              </p:ext>
            </p:extLst>
          </p:nvPr>
        </p:nvGraphicFramePr>
        <p:xfrm>
          <a:off x="6545668" y="709743"/>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76343">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84431">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1"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endParaRPr lang="en-US" sz="2200" b="1" u="sng" dirty="0" smtClean="0"/>
          </a:p>
          <a:p>
            <a:pPr lvl="0" algn="l" eaLnBrk="1" hangingPunct="1">
              <a:lnSpc>
                <a:spcPct val="90000"/>
              </a:lnSpc>
              <a:spcBef>
                <a:spcPct val="0"/>
              </a:spcBef>
              <a:buClrTx/>
            </a:pPr>
            <a:endParaRPr lang="en-US" sz="2200" b="1" u="sng" dirty="0"/>
          </a:p>
          <a:p>
            <a:pPr lvl="0" algn="l" eaLnBrk="1" hangingPunct="1">
              <a:lnSpc>
                <a:spcPct val="90000"/>
              </a:lnSpc>
              <a:spcBef>
                <a:spcPct val="0"/>
              </a:spcBef>
              <a:buClrTx/>
            </a:pPr>
            <a:r>
              <a:rPr lang="en-US" sz="2200" b="1" u="sng" dirty="0" smtClean="0"/>
              <a:t>Example 2 continued</a:t>
            </a:r>
            <a:r>
              <a:rPr lang="en-US" sz="2200" b="1" dirty="0" smtClean="0"/>
              <a:t>: Mapping</a:t>
            </a:r>
            <a:r>
              <a:rPr lang="en-US" sz="2200" b="1" dirty="0"/>
              <a:t> </a:t>
            </a:r>
            <a:r>
              <a:rPr lang="en-US" sz="2200" b="1" dirty="0" smtClean="0"/>
              <a:t>&amp; </a:t>
            </a:r>
            <a:r>
              <a:rPr lang="en-US" sz="2200" b="1" dirty="0"/>
              <a:t>combining</a:t>
            </a:r>
          </a:p>
        </p:txBody>
      </p:sp>
      <p:sp>
        <p:nvSpPr>
          <p:cNvPr id="92" name="Rectangle 91"/>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The </a:t>
            </a:r>
            <a:r>
              <a:rPr lang="en-US" sz="1200" b="1" i="1" dirty="0">
                <a:solidFill>
                  <a:srgbClr val="7F7F7F"/>
                </a:solidFill>
              </a:rPr>
              <a:t>map phase – Extreme parallelism</a:t>
            </a:r>
          </a:p>
        </p:txBody>
      </p:sp>
    </p:spTree>
    <p:extLst>
      <p:ext uri="{BB962C8B-B14F-4D97-AF65-F5344CB8AC3E}">
        <p14:creationId xmlns:p14="http://schemas.microsoft.com/office/powerpoint/2010/main" val="2309963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algn="l" eaLnBrk="1" hangingPunct="1">
              <a:lnSpc>
                <a:spcPct val="90000"/>
              </a:lnSpc>
              <a:spcBef>
                <a:spcPct val="0"/>
              </a:spcBef>
              <a:buClrTx/>
            </a:pPr>
            <a:r>
              <a:rPr lang="en-US" sz="2200" b="1" dirty="0" smtClean="0"/>
              <a:t>Notes: Achieving efficiency</a:t>
            </a:r>
            <a:r>
              <a:rPr lang="en-US" sz="2200" b="1" dirty="0" smtClean="0">
                <a:latin typeface="+mj-lt"/>
                <a:ea typeface="+mj-ea"/>
                <a:cs typeface="+mj-cs"/>
              </a:rPr>
              <a:t> with mapping and combining</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The </a:t>
            </a:r>
            <a:r>
              <a:rPr lang="en-US" sz="1200" b="1" i="1" dirty="0">
                <a:solidFill>
                  <a:srgbClr val="7F7F7F"/>
                </a:solidFill>
              </a:rPr>
              <a:t>map phase – Extreme parallelism</a:t>
            </a:r>
          </a:p>
        </p:txBody>
      </p:sp>
      <p:sp>
        <p:nvSpPr>
          <p:cNvPr id="6" name="Content Placeholder 2"/>
          <p:cNvSpPr>
            <a:spLocks noGrp="1"/>
          </p:cNvSpPr>
          <p:nvPr>
            <p:ph idx="1"/>
          </p:nvPr>
        </p:nvSpPr>
        <p:spPr>
          <a:xfrm>
            <a:off x="598487" y="1335923"/>
            <a:ext cx="9164638" cy="4996637"/>
          </a:xfrm>
        </p:spPr>
        <p:txBody>
          <a:bodyPr/>
          <a:lstStyle/>
          <a:p>
            <a:r>
              <a:rPr lang="en-US" dirty="0" smtClean="0"/>
              <a:t>Many </a:t>
            </a:r>
            <a:r>
              <a:rPr lang="en-US" dirty="0"/>
              <a:t>mappers run </a:t>
            </a:r>
            <a:r>
              <a:rPr lang="en-US" b="1" dirty="0"/>
              <a:t>independently </a:t>
            </a:r>
            <a:r>
              <a:rPr lang="en-US" dirty="0" smtClean="0"/>
              <a:t>of each other on each machine in </a:t>
            </a:r>
            <a:r>
              <a:rPr lang="en-US" b="1" dirty="0" smtClean="0"/>
              <a:t>parallel</a:t>
            </a:r>
          </a:p>
          <a:p>
            <a:r>
              <a:rPr lang="en-US" dirty="0" smtClean="0"/>
              <a:t>Each mapper reads in </a:t>
            </a:r>
            <a:r>
              <a:rPr lang="en-US" b="1" dirty="0" smtClean="0"/>
              <a:t>one</a:t>
            </a:r>
            <a:r>
              <a:rPr lang="en-US" dirty="0" smtClean="0"/>
              <a:t> key-value pair and writes out </a:t>
            </a:r>
            <a:r>
              <a:rPr lang="en-US" b="1" dirty="0" smtClean="0"/>
              <a:t>zero, one or more</a:t>
            </a:r>
            <a:r>
              <a:rPr lang="en-US" dirty="0" smtClean="0"/>
              <a:t> </a:t>
            </a:r>
            <a:r>
              <a:rPr lang="en-US" dirty="0"/>
              <a:t>key-value pairs; in </a:t>
            </a:r>
            <a:r>
              <a:rPr lang="en-US" b="1" dirty="0"/>
              <a:t>most</a:t>
            </a:r>
            <a:r>
              <a:rPr lang="en-US" dirty="0"/>
              <a:t> cases, the value of the mapper input key is irrelevant since it doesn’t get </a:t>
            </a:r>
            <a:r>
              <a:rPr lang="en-US" dirty="0" smtClean="0"/>
              <a:t>used</a:t>
            </a:r>
          </a:p>
          <a:p>
            <a:r>
              <a:rPr lang="en-US" dirty="0" smtClean="0"/>
              <a:t>Mappers </a:t>
            </a:r>
            <a:r>
              <a:rPr lang="en-US" b="1" dirty="0" smtClean="0"/>
              <a:t>run on the same machines</a:t>
            </a:r>
            <a:r>
              <a:rPr lang="en-US" dirty="0" smtClean="0"/>
              <a:t> as the input data – each mapper explicitly runs on local data, Hadoop has no provision for mappers running in parallel to communicate with each other</a:t>
            </a:r>
          </a:p>
          <a:p>
            <a:r>
              <a:rPr lang="en-US" dirty="0" smtClean="0"/>
              <a:t>Output from mappers get collected in an </a:t>
            </a:r>
            <a:r>
              <a:rPr lang="en-US" dirty="0"/>
              <a:t>in-memory </a:t>
            </a:r>
            <a:r>
              <a:rPr lang="en-US" dirty="0" smtClean="0"/>
              <a:t>buffer where all values corresponding to the same key are collected into lists; each time this buffer is close to full, the sorted output is written to disk OR passed on to a combiner, freeing up the buffer again</a:t>
            </a:r>
          </a:p>
          <a:p>
            <a:r>
              <a:rPr lang="en-US" dirty="0" smtClean="0"/>
              <a:t>A lot of data transformation tasks can be achieved using only mappers in conjunction with </a:t>
            </a:r>
            <a:r>
              <a:rPr lang="en-US" b="1" dirty="0" smtClean="0"/>
              <a:t>identity reducers</a:t>
            </a:r>
            <a:r>
              <a:rPr lang="en-US" dirty="0" smtClean="0"/>
              <a:t>, reducers that simply pass on the key-value pairs that they receive as input such that the output is another dataset consisting of some transformed form of the rows from the input dataset</a:t>
            </a:r>
          </a:p>
        </p:txBody>
      </p:sp>
    </p:spTree>
    <p:extLst>
      <p:ext uri="{BB962C8B-B14F-4D97-AF65-F5344CB8AC3E}">
        <p14:creationId xmlns:p14="http://schemas.microsoft.com/office/powerpoint/2010/main" val="3152717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algn="l" eaLnBrk="1" hangingPunct="1">
              <a:lnSpc>
                <a:spcPct val="90000"/>
              </a:lnSpc>
              <a:spcBef>
                <a:spcPct val="0"/>
              </a:spcBef>
              <a:buClrTx/>
            </a:pPr>
            <a:r>
              <a:rPr lang="en-US" sz="2200" b="1" dirty="0" smtClean="0"/>
              <a:t>Notes: Achieving efficiency</a:t>
            </a:r>
            <a:r>
              <a:rPr lang="en-US" sz="2200" b="1" dirty="0" smtClean="0">
                <a:latin typeface="+mj-lt"/>
                <a:ea typeface="+mj-ea"/>
                <a:cs typeface="+mj-cs"/>
              </a:rPr>
              <a:t> with mapping and combining continued..</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The </a:t>
            </a:r>
            <a:r>
              <a:rPr lang="en-US" sz="1200" b="1" i="1" dirty="0">
                <a:solidFill>
                  <a:srgbClr val="7F7F7F"/>
                </a:solidFill>
              </a:rPr>
              <a:t>map phase – Extreme parallelism</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598487" y="1335923"/>
                <a:ext cx="9164638" cy="4996637"/>
              </a:xfrm>
            </p:spPr>
            <p:txBody>
              <a:bodyPr/>
              <a:lstStyle/>
              <a:p>
                <a:r>
                  <a:rPr lang="en-US" dirty="0" smtClean="0"/>
                  <a:t>In cases where both mappers and reducers are required, a combiner can be used to locally reduce the data before being passed on to the reducers, </a:t>
                </a:r>
              </a:p>
              <a:p>
                <a:r>
                  <a:rPr lang="en-US" dirty="0" smtClean="0"/>
                  <a:t>This can potentially </a:t>
                </a:r>
                <a:r>
                  <a:rPr lang="en-US" b="1" dirty="0"/>
                  <a:t>significantly </a:t>
                </a:r>
                <a:r>
                  <a:rPr lang="en-US" b="1" dirty="0" smtClean="0"/>
                  <a:t>reduce </a:t>
                </a:r>
                <a:r>
                  <a:rPr lang="en-US" dirty="0" smtClean="0"/>
                  <a:t>the amount of data transmitted in the shuffling phase</a:t>
                </a:r>
              </a:p>
              <a:p>
                <a:r>
                  <a:rPr lang="en-US" dirty="0" smtClean="0"/>
                  <a:t>However, since it is called every time the mapper output memory buffer is close to full, it is </a:t>
                </a:r>
                <a:r>
                  <a:rPr lang="en-US" b="1" dirty="0" smtClean="0"/>
                  <a:t>not always guaranteed </a:t>
                </a:r>
                <a:r>
                  <a:rPr lang="en-US" dirty="0" smtClean="0"/>
                  <a:t>that the combiner, even if specified, will be used, since the buffer may never fill up sufficiently</a:t>
                </a:r>
              </a:p>
              <a:p>
                <a:r>
                  <a:rPr lang="en-US" dirty="0" smtClean="0"/>
                  <a:t>In cases when the reducing logic is both commutative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oMath>
                </a14:m>
                <a:r>
                  <a:rPr lang="en-US" dirty="0"/>
                  <a:t>) and </a:t>
                </a:r>
                <a:r>
                  <a:rPr lang="en-US" dirty="0" smtClean="0"/>
                  <a:t>associative (</a:t>
                </a:r>
                <a14:m>
                  <m:oMath xmlns:m="http://schemas.openxmlformats.org/officeDocument/2006/math">
                    <m:d>
                      <m:dPr>
                        <m:ctrlPr>
                          <a:rPr lang="en-US" b="0" i="1" smtClean="0">
                            <a:latin typeface="Cambria Math"/>
                          </a:rPr>
                        </m:ctrlPr>
                      </m:dPr>
                      <m:e>
                        <m:r>
                          <a:rPr lang="en-US" b="0" i="1" smtClean="0">
                            <a:latin typeface="Cambria Math"/>
                          </a:rPr>
                          <m:t>𝑎</m:t>
                        </m:r>
                        <m:r>
                          <a:rPr lang="en-US" b="0" i="1" smtClean="0">
                            <a:latin typeface="Cambria Math"/>
                          </a:rPr>
                          <m:t>+</m:t>
                        </m:r>
                        <m:r>
                          <a:rPr lang="en-US" b="0" i="1" smtClean="0">
                            <a:latin typeface="Cambria Math"/>
                          </a:rPr>
                          <m:t>𝑏</m:t>
                        </m:r>
                      </m:e>
                    </m:d>
                    <m:r>
                      <a:rPr lang="en-US" b="0" i="1" smtClean="0">
                        <a:latin typeface="Cambria Math"/>
                      </a:rPr>
                      <m:t>+</m:t>
                    </m:r>
                    <m:r>
                      <a:rPr lang="en-US" b="0" i="1" smtClean="0">
                        <a:latin typeface="Cambria Math"/>
                      </a:rPr>
                      <m:t>𝑐</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m:t>
                    </m:r>
                  </m:oMath>
                </a14:m>
                <a:r>
                  <a:rPr lang="en-US" dirty="0" smtClean="0"/>
                  <a:t>), the combiner used can  be the same as the reducer</a:t>
                </a:r>
              </a:p>
              <a:p>
                <a:r>
                  <a:rPr lang="en-US" dirty="0" smtClean="0"/>
                  <a:t>However consider the simple example where the reducer sums over the list of all input values and </a:t>
                </a:r>
                <a:r>
                  <a:rPr lang="en-US" b="1" dirty="0" smtClean="0"/>
                  <a:t>adds a constant value</a:t>
                </a:r>
                <a:r>
                  <a:rPr lang="en-US" dirty="0" smtClean="0"/>
                  <a:t> to this sum</a:t>
                </a:r>
              </a:p>
              <a:p>
                <a:r>
                  <a:rPr lang="en-US" dirty="0" smtClean="0"/>
                  <a:t>A reducer implementing such logic will not be usable as a combiner</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598487" y="1335923"/>
                <a:ext cx="9164638" cy="4996637"/>
              </a:xfrm>
              <a:blipFill rotWithShape="1">
                <a:blip r:embed="rId2"/>
                <a:stretch>
                  <a:fillRect l="-1064" t="-1220" r="-1330"/>
                </a:stretch>
              </a:blipFill>
            </p:spPr>
            <p:txBody>
              <a:bodyPr/>
              <a:lstStyle/>
              <a:p>
                <a:r>
                  <a:rPr lang="en-US">
                    <a:noFill/>
                  </a:rPr>
                  <a:t> </a:t>
                </a:r>
              </a:p>
            </p:txBody>
          </p:sp>
        </mc:Fallback>
      </mc:AlternateContent>
    </p:spTree>
    <p:extLst>
      <p:ext uri="{BB962C8B-B14F-4D97-AF65-F5344CB8AC3E}">
        <p14:creationId xmlns:p14="http://schemas.microsoft.com/office/powerpoint/2010/main" val="151813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smtClean="0"/>
              <a:t>Shuffling, sorting – </a:t>
            </a:r>
            <a:r>
              <a:rPr lang="en-US" dirty="0"/>
              <a:t>T</a:t>
            </a:r>
            <a:r>
              <a:rPr lang="en-US" dirty="0" smtClean="0"/>
              <a:t>he invisible middle operations</a:t>
            </a:r>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4817701"/>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2278747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sp>
        <p:nvSpPr>
          <p:cNvPr id="56" name="TextBox 55"/>
          <p:cNvSpPr txBox="1"/>
          <p:nvPr/>
        </p:nvSpPr>
        <p:spPr>
          <a:xfrm>
            <a:off x="6204832" y="2044217"/>
            <a:ext cx="1081626" cy="2775975"/>
          </a:xfrm>
          <a:prstGeom prst="rect">
            <a:avLst/>
          </a:prstGeom>
          <a:noFill/>
          <a:ln w="38100">
            <a:solidFill>
              <a:schemeClr val="bg2">
                <a:lumMod val="50000"/>
              </a:schemeClr>
            </a:solidFill>
          </a:ln>
        </p:spPr>
        <p:txBody>
          <a:bodyPr wrap="square" rtlCol="0">
            <a:spAutoFit/>
          </a:bodyPr>
          <a:lstStyle/>
          <a:p>
            <a:endParaRPr lang="en-US"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2456598"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3359191416"/>
              </p:ext>
            </p:extLst>
          </p:nvPr>
        </p:nvGraphicFramePr>
        <p:xfrm>
          <a:off x="6545668" y="709743"/>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76343">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84431">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1"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a:t>Example </a:t>
            </a:r>
            <a:r>
              <a:rPr lang="en-US" sz="2200" b="1" u="sng" dirty="0" smtClean="0"/>
              <a:t>2 continued</a:t>
            </a:r>
            <a:r>
              <a:rPr lang="en-US" sz="2200" b="1" dirty="0" smtClean="0"/>
              <a:t>: </a:t>
            </a:r>
            <a:r>
              <a:rPr lang="en-US" sz="2200" b="1" dirty="0"/>
              <a:t>S</a:t>
            </a:r>
            <a:r>
              <a:rPr lang="en-US" sz="2200" b="1" dirty="0" smtClean="0"/>
              <a:t>huffling </a:t>
            </a:r>
            <a:r>
              <a:rPr lang="en-US" sz="2200" b="1" dirty="0"/>
              <a:t>and sorting</a:t>
            </a:r>
          </a:p>
        </p:txBody>
      </p:sp>
      <p:sp>
        <p:nvSpPr>
          <p:cNvPr id="92" name="Rectangle 91"/>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Shuffling, Sorting - The invisible middle operations</a:t>
            </a:r>
          </a:p>
        </p:txBody>
      </p:sp>
    </p:spTree>
    <p:extLst>
      <p:ext uri="{BB962C8B-B14F-4D97-AF65-F5344CB8AC3E}">
        <p14:creationId xmlns:p14="http://schemas.microsoft.com/office/powerpoint/2010/main" val="1567561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sessions schedule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2655345"/>
              </p:ext>
            </p:extLst>
          </p:nvPr>
        </p:nvGraphicFramePr>
        <p:xfrm>
          <a:off x="779288" y="1924335"/>
          <a:ext cx="7955279" cy="3678516"/>
        </p:xfrm>
        <a:graphic>
          <a:graphicData uri="http://schemas.openxmlformats.org/drawingml/2006/table">
            <a:tbl>
              <a:tblPr firstRow="1" bandRow="1">
                <a:tableStyleId>{5C22544A-7EE6-4342-B048-85BDC9FD1C3A}</a:tableStyleId>
              </a:tblPr>
              <a:tblGrid>
                <a:gridCol w="1991208"/>
                <a:gridCol w="5964071"/>
              </a:tblGrid>
              <a:tr h="314951">
                <a:tc>
                  <a:txBody>
                    <a:bodyPr/>
                    <a:lstStyle/>
                    <a:p>
                      <a:pPr algn="ctr"/>
                      <a:r>
                        <a:rPr lang="en-US" sz="2000" dirty="0" smtClean="0"/>
                        <a:t>Date</a:t>
                      </a:r>
                      <a:endParaRPr lang="en-US" sz="2000" dirty="0"/>
                    </a:p>
                  </a:txBody>
                  <a:tcPr/>
                </a:tc>
                <a:tc>
                  <a:txBody>
                    <a:bodyPr/>
                    <a:lstStyle/>
                    <a:p>
                      <a:pPr algn="ctr"/>
                      <a:r>
                        <a:rPr lang="en-US" sz="2000" dirty="0" smtClean="0"/>
                        <a:t>Session</a:t>
                      </a:r>
                      <a:endParaRPr lang="en-US" sz="2000" dirty="0"/>
                    </a:p>
                  </a:txBody>
                  <a:tcPr/>
                </a:tc>
              </a:tr>
              <a:tr h="450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Wed Jan 18</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 to </a:t>
                      </a:r>
                      <a:r>
                        <a:rPr lang="en-US" sz="1600" b="1" dirty="0" err="1" smtClean="0"/>
                        <a:t>Hadoop</a:t>
                      </a:r>
                      <a:endParaRPr lang="en-US" sz="1600" b="1" dirty="0"/>
                    </a:p>
                  </a:txBody>
                  <a:tcPr/>
                </a:tc>
              </a:tr>
              <a:tr h="450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Wed Jan 25</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a:t>
                      </a:r>
                      <a:r>
                        <a:rPr lang="en-US" sz="1600" b="1" baseline="0" dirty="0" smtClean="0"/>
                        <a:t> to Map-Reduce</a:t>
                      </a:r>
                      <a:endParaRPr lang="en-US" sz="1600" b="1" dirty="0"/>
                    </a:p>
                  </a:txBody>
                  <a:tcPr/>
                </a:tc>
              </a:tr>
              <a:tr h="450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mn-lt"/>
                          <a:ea typeface="+mn-ea"/>
                          <a:cs typeface="+mn-cs"/>
                        </a:rPr>
                        <a:t>Fri</a:t>
                      </a:r>
                      <a:r>
                        <a:rPr lang="en-US" sz="1600" b="1" kern="1200" baseline="0" dirty="0" smtClean="0">
                          <a:solidFill>
                            <a:schemeClr val="dk1"/>
                          </a:solidFill>
                          <a:latin typeface="+mn-lt"/>
                          <a:ea typeface="+mn-ea"/>
                          <a:cs typeface="+mn-cs"/>
                        </a:rPr>
                        <a:t> Jan 27</a:t>
                      </a:r>
                      <a:endParaRPr lang="en-US" sz="16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 to </a:t>
                      </a:r>
                      <a:r>
                        <a:rPr lang="en-US" sz="1600" b="1" dirty="0" err="1" smtClean="0"/>
                        <a:t>RHadoop</a:t>
                      </a:r>
                      <a:endParaRPr lang="en-US" sz="1600" b="1" dirty="0"/>
                    </a:p>
                  </a:txBody>
                  <a:tcPr/>
                </a:tc>
              </a:tr>
              <a:tr h="450526">
                <a:tc>
                  <a:txBody>
                    <a:bodyPr/>
                    <a:lstStyle/>
                    <a:p>
                      <a:r>
                        <a:rPr lang="en-US" sz="1600" b="1" dirty="0" smtClean="0"/>
                        <a:t>Mon Jan 30</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 to Java and Mahout</a:t>
                      </a:r>
                      <a:endParaRPr lang="en-US" sz="1600" b="1" dirty="0"/>
                    </a:p>
                  </a:txBody>
                  <a:tcPr/>
                </a:tc>
              </a:tr>
              <a:tr h="450526">
                <a:tc>
                  <a:txBody>
                    <a:bodyPr/>
                    <a:lstStyle/>
                    <a:p>
                      <a:r>
                        <a:rPr lang="en-US" sz="1600" b="1" dirty="0" smtClean="0"/>
                        <a:t>Wed  Feb 1</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a:t>
                      </a:r>
                      <a:r>
                        <a:rPr lang="en-US" sz="1600" b="1" baseline="0" dirty="0" smtClean="0"/>
                        <a:t> to Hive</a:t>
                      </a:r>
                      <a:endParaRPr lang="en-US" sz="1600" b="1" dirty="0"/>
                    </a:p>
                  </a:txBody>
                  <a:tcPr/>
                </a:tc>
              </a:tr>
              <a:tr h="450526">
                <a:tc>
                  <a:txBody>
                    <a:bodyPr/>
                    <a:lstStyle/>
                    <a:p>
                      <a:r>
                        <a:rPr lang="en-US" sz="1600" b="1" dirty="0" smtClean="0"/>
                        <a:t>Fri Feb 3</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Introduction</a:t>
                      </a:r>
                      <a:r>
                        <a:rPr lang="en-US" sz="1600" b="1" baseline="0" dirty="0" smtClean="0"/>
                        <a:t> to Pig</a:t>
                      </a:r>
                      <a:endParaRPr lang="en-US" sz="1600" b="1" dirty="0"/>
                    </a:p>
                  </a:txBody>
                  <a:tcPr/>
                </a:tc>
              </a:tr>
              <a:tr h="450526">
                <a:tc>
                  <a:txBody>
                    <a:bodyPr/>
                    <a:lstStyle/>
                    <a:p>
                      <a:r>
                        <a:rPr lang="en-US" sz="1600" b="1" dirty="0" smtClean="0"/>
                        <a:t>Mon Feb 6</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Lab session</a:t>
                      </a:r>
                    </a:p>
                    <a:p>
                      <a:endParaRPr lang="en-US" sz="1600" b="1" dirty="0"/>
                    </a:p>
                  </a:txBody>
                  <a:tcPr/>
                </a:tc>
              </a:tr>
            </a:tbl>
          </a:graphicData>
        </a:graphic>
      </p:graphicFrame>
      <p:sp>
        <p:nvSpPr>
          <p:cNvPr id="4" name="Rectangle 3"/>
          <p:cNvSpPr/>
          <p:nvPr/>
        </p:nvSpPr>
        <p:spPr bwMode="auto">
          <a:xfrm>
            <a:off x="-9144" y="0"/>
            <a:ext cx="1442434" cy="244699"/>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Knowledge sessions schedule</a:t>
            </a:r>
          </a:p>
        </p:txBody>
      </p:sp>
      <p:sp>
        <p:nvSpPr>
          <p:cNvPr id="5" name="TextBox 4"/>
          <p:cNvSpPr txBox="1"/>
          <p:nvPr/>
        </p:nvSpPr>
        <p:spPr>
          <a:xfrm>
            <a:off x="764274" y="5704769"/>
            <a:ext cx="7779224" cy="261610"/>
          </a:xfrm>
          <a:prstGeom prst="rect">
            <a:avLst/>
          </a:prstGeom>
          <a:noFill/>
        </p:spPr>
        <p:txBody>
          <a:bodyPr wrap="square" rtlCol="0">
            <a:spAutoFit/>
          </a:bodyPr>
          <a:lstStyle/>
          <a:p>
            <a:pPr algn="l"/>
            <a:r>
              <a:rPr lang="en-US" dirty="0" smtClean="0"/>
              <a:t>* Sessions will include hands on exercises on need basis  </a:t>
            </a:r>
            <a:endParaRPr lang="en-US" dirty="0"/>
          </a:p>
        </p:txBody>
      </p:sp>
    </p:spTree>
    <p:extLst>
      <p:ext uri="{BB962C8B-B14F-4D97-AF65-F5344CB8AC3E}">
        <p14:creationId xmlns:p14="http://schemas.microsoft.com/office/powerpoint/2010/main" val="3889310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latin typeface="+mj-lt"/>
                <a:ea typeface="+mj-ea"/>
                <a:cs typeface="+mj-cs"/>
              </a:rPr>
              <a:t>Notes: Shuffling and sorting – transferring data from mappers to reducers</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Shuffling, Sorting - The invisible middle operations</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598487" y="1335923"/>
                <a:ext cx="9164638" cy="4996637"/>
              </a:xfrm>
            </p:spPr>
            <p:txBody>
              <a:bodyPr/>
              <a:lstStyle/>
              <a:p>
                <a:r>
                  <a:rPr lang="en-US" dirty="0" smtClean="0"/>
                  <a:t>Key-value pairs that mappers output are transmitted within the cluster to the machines running reducers the reducers they’ve been assigned to by the partitioner</a:t>
                </a:r>
              </a:p>
              <a:p>
                <a:r>
                  <a:rPr lang="en-US" dirty="0" smtClean="0"/>
                  <a:t>While it is “invisible” to the end-user, from the perspective of the time taken to run an MR job, this  phase is a major component since this is where data is being communicated between different machines</a:t>
                </a:r>
              </a:p>
              <a:p>
                <a:r>
                  <a:rPr lang="en-US" u="sng" dirty="0" smtClean="0">
                    <a:solidFill>
                      <a:srgbClr val="800000"/>
                    </a:solidFill>
                  </a:rPr>
                  <a:t>Example 1</a:t>
                </a:r>
                <a:r>
                  <a:rPr lang="en-US" dirty="0" smtClean="0">
                    <a:solidFill>
                      <a:srgbClr val="800000"/>
                    </a:solidFill>
                  </a:rPr>
                  <a:t>: Consider again the summing example </a:t>
                </a:r>
              </a:p>
              <a:p>
                <a:pPr lvl="1"/>
                <a:r>
                  <a:rPr lang="en-US" dirty="0" smtClean="0">
                    <a:solidFill>
                      <a:srgbClr val="800000"/>
                    </a:solidFill>
                  </a:rPr>
                  <a:t>Without a combiner, the shuffling phase would effectively end up transmitting </a:t>
                </a:r>
                <a:r>
                  <a:rPr lang="en-US" b="1" dirty="0" smtClean="0">
                    <a:solidFill>
                      <a:srgbClr val="800000"/>
                    </a:solidFill>
                  </a:rPr>
                  <a:t>all</a:t>
                </a:r>
                <a:r>
                  <a:rPr lang="en-US" dirty="0" smtClean="0">
                    <a:solidFill>
                      <a:srgbClr val="800000"/>
                    </a:solidFill>
                  </a:rPr>
                  <a:t> 999 billion rows worth of data on 999 machines onto one machine and the reducer running on this machine would then be responsible for summing a trillion numbers</a:t>
                </a:r>
              </a:p>
              <a:p>
                <a:pPr lvl="1"/>
                <a:r>
                  <a:rPr lang="en-US" dirty="0" smtClean="0">
                    <a:solidFill>
                      <a:srgbClr val="800000"/>
                    </a:solidFill>
                  </a:rPr>
                  <a:t>Assume it takes </a:t>
                </a:r>
                <a14:m>
                  <m:oMath xmlns:m="http://schemas.openxmlformats.org/officeDocument/2006/math">
                    <m:r>
                      <a:rPr lang="en-US" b="0" i="1" smtClean="0">
                        <a:solidFill>
                          <a:srgbClr val="800000"/>
                        </a:solidFill>
                        <a:latin typeface="Cambria Math"/>
                      </a:rPr>
                      <m:t>𝑘</m:t>
                    </m:r>
                  </m:oMath>
                </a14:m>
                <a:r>
                  <a:rPr lang="en-US" dirty="0" smtClean="0">
                    <a:solidFill>
                      <a:srgbClr val="800000"/>
                    </a:solidFill>
                  </a:rPr>
                  <a:t> seconds to transmit a single key-value pair</a:t>
                </a:r>
              </a:p>
              <a:p>
                <a:pPr lvl="1"/>
                <a:r>
                  <a:rPr lang="en-US" dirty="0" smtClean="0">
                    <a:solidFill>
                      <a:srgbClr val="800000"/>
                    </a:solidFill>
                  </a:rPr>
                  <a:t>That then implies a total processing time of around </a:t>
                </a:r>
                <a14:m>
                  <m:oMath xmlns:m="http://schemas.openxmlformats.org/officeDocument/2006/math">
                    <m:d>
                      <m:dPr>
                        <m:ctrlPr>
                          <a:rPr lang="en-US" b="0" i="1" smtClean="0">
                            <a:solidFill>
                              <a:srgbClr val="800000"/>
                            </a:solidFill>
                            <a:latin typeface="Cambria Math"/>
                          </a:rPr>
                        </m:ctrlPr>
                      </m:dPr>
                      <m:e>
                        <m:r>
                          <a:rPr lang="en-US" b="0" i="1" smtClean="0">
                            <a:solidFill>
                              <a:srgbClr val="800000"/>
                            </a:solidFill>
                            <a:latin typeface="Cambria Math"/>
                          </a:rPr>
                          <m:t>𝑘</m:t>
                        </m:r>
                        <m:r>
                          <a:rPr lang="en-US" b="0" i="1" smtClean="0">
                            <a:solidFill>
                              <a:srgbClr val="800000"/>
                            </a:solidFill>
                            <a:latin typeface="Cambria Math"/>
                          </a:rPr>
                          <m:t>+</m:t>
                        </m:r>
                        <m:r>
                          <a:rPr lang="en-US" b="0" i="1" smtClean="0">
                            <a:solidFill>
                              <a:srgbClr val="800000"/>
                            </a:solidFill>
                            <a:latin typeface="Cambria Math"/>
                          </a:rPr>
                          <m:t>𝑛</m:t>
                        </m:r>
                      </m:e>
                    </m:d>
                    <m:r>
                      <a:rPr lang="en-US" b="0" i="1" smtClean="0">
                        <a:solidFill>
                          <a:srgbClr val="800000"/>
                        </a:solidFill>
                        <a:latin typeface="Cambria Math"/>
                        <a:ea typeface="Cambria Math"/>
                      </a:rPr>
                      <m:t>×</m:t>
                    </m:r>
                    <m:sSup>
                      <m:sSupPr>
                        <m:ctrlPr>
                          <a:rPr lang="en-US" b="0" i="1" smtClean="0">
                            <a:solidFill>
                              <a:srgbClr val="800000"/>
                            </a:solidFill>
                            <a:latin typeface="Cambria Math"/>
                            <a:ea typeface="Cambria Math"/>
                          </a:rPr>
                        </m:ctrlPr>
                      </m:sSupPr>
                      <m:e>
                        <m:r>
                          <a:rPr lang="en-US" b="0" i="1" smtClean="0">
                            <a:solidFill>
                              <a:srgbClr val="800000"/>
                            </a:solidFill>
                            <a:latin typeface="Cambria Math"/>
                            <a:ea typeface="Cambria Math"/>
                          </a:rPr>
                          <m:t>10</m:t>
                        </m:r>
                      </m:e>
                      <m:sup>
                        <m:r>
                          <a:rPr lang="en-US" b="0" i="1" smtClean="0">
                            <a:solidFill>
                              <a:srgbClr val="800000"/>
                            </a:solidFill>
                            <a:latin typeface="Cambria Math"/>
                            <a:ea typeface="Cambria Math"/>
                          </a:rPr>
                          <m:t>12</m:t>
                        </m:r>
                      </m:sup>
                    </m:sSup>
                  </m:oMath>
                </a14:m>
                <a:r>
                  <a:rPr lang="en-US" dirty="0" smtClean="0">
                    <a:solidFill>
                      <a:srgbClr val="800000"/>
                    </a:solidFill>
                  </a:rPr>
                  <a:t> seconds to run the process in its entirety</a:t>
                </a:r>
              </a:p>
              <a:p>
                <a:r>
                  <a:rPr lang="en-US" dirty="0" smtClean="0"/>
                  <a:t>Sorting of the mapper output keys occurs </a:t>
                </a:r>
                <a:r>
                  <a:rPr lang="en-US" b="1" dirty="0" smtClean="0"/>
                  <a:t>before</a:t>
                </a:r>
                <a:r>
                  <a:rPr lang="en-US" dirty="0" smtClean="0"/>
                  <a:t> reducing and </a:t>
                </a:r>
                <a:r>
                  <a:rPr lang="en-US" b="1" dirty="0" smtClean="0"/>
                  <a:t>after</a:t>
                </a:r>
                <a:r>
                  <a:rPr lang="en-US" dirty="0" smtClean="0"/>
                  <a:t> shuffling on the machines running reducers</a:t>
                </a:r>
              </a:p>
              <a:p>
                <a:r>
                  <a:rPr lang="en-US" dirty="0" smtClean="0"/>
                  <a:t>Because of this sorting, mapper output keys must be </a:t>
                </a:r>
                <a:r>
                  <a:rPr lang="en-US" b="1" dirty="0" smtClean="0"/>
                  <a:t>comparable</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598487" y="1335923"/>
                <a:ext cx="9164638" cy="4996637"/>
              </a:xfrm>
              <a:blipFill rotWithShape="1">
                <a:blip r:embed="rId2"/>
                <a:stretch>
                  <a:fillRect l="-1064" t="-1220" r="-731"/>
                </a:stretch>
              </a:blipFill>
            </p:spPr>
            <p:txBody>
              <a:bodyPr/>
              <a:lstStyle/>
              <a:p>
                <a:r>
                  <a:rPr lang="en-US">
                    <a:noFill/>
                  </a:rPr>
                  <a:t> </a:t>
                </a:r>
              </a:p>
            </p:txBody>
          </p:sp>
        </mc:Fallback>
      </mc:AlternateContent>
    </p:spTree>
    <p:extLst>
      <p:ext uri="{BB962C8B-B14F-4D97-AF65-F5344CB8AC3E}">
        <p14:creationId xmlns:p14="http://schemas.microsoft.com/office/powerpoint/2010/main" val="538724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a:t>
            </a:r>
            <a:r>
              <a:rPr lang="en-US" dirty="0"/>
              <a:t>The invisible middle operations</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5295381"/>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288496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sp>
        <p:nvSpPr>
          <p:cNvPr id="56" name="TextBox 55"/>
          <p:cNvSpPr txBox="1"/>
          <p:nvPr/>
        </p:nvSpPr>
        <p:spPr>
          <a:xfrm>
            <a:off x="7172986" y="2044217"/>
            <a:ext cx="2359567" cy="2775975"/>
          </a:xfrm>
          <a:prstGeom prst="rect">
            <a:avLst/>
          </a:prstGeom>
          <a:noFill/>
          <a:ln w="38100">
            <a:solidFill>
              <a:schemeClr val="bg2">
                <a:lumMod val="50000"/>
              </a:schemeClr>
            </a:solidFill>
          </a:ln>
        </p:spPr>
        <p:txBody>
          <a:bodyPr wrap="square" rtlCol="0">
            <a:spAutoFit/>
          </a:bodyPr>
          <a:lstStyle/>
          <a:p>
            <a:endParaRPr lang="en-US"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2456598"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288811586"/>
              </p:ext>
            </p:extLst>
          </p:nvPr>
        </p:nvGraphicFramePr>
        <p:xfrm>
          <a:off x="6545668" y="709743"/>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76343">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84431">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4"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a:t>Example </a:t>
            </a:r>
            <a:r>
              <a:rPr lang="en-US" sz="2200" b="1" u="sng" dirty="0" smtClean="0"/>
              <a:t>2 continued</a:t>
            </a:r>
            <a:r>
              <a:rPr lang="en-US" sz="2200" b="1" dirty="0" smtClean="0"/>
              <a:t>: Reducing &amp; writing out</a:t>
            </a:r>
            <a:endParaRPr lang="en-US" sz="2200" b="1" dirty="0"/>
          </a:p>
        </p:txBody>
      </p:sp>
      <p:sp>
        <p:nvSpPr>
          <p:cNvPr id="96" name="Rectangle 95"/>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The reduce phase – Bringing it all </a:t>
            </a:r>
            <a:r>
              <a:rPr lang="en-US" sz="1200" b="1" i="1" dirty="0" smtClean="0">
                <a:solidFill>
                  <a:srgbClr val="7F7F7F"/>
                </a:solidFill>
              </a:rPr>
              <a:t>together</a:t>
            </a:r>
            <a:endParaRPr lang="en-US" sz="1200" b="1" i="1" dirty="0">
              <a:solidFill>
                <a:srgbClr val="7F7F7F"/>
              </a:solidFill>
            </a:endParaRPr>
          </a:p>
        </p:txBody>
      </p:sp>
    </p:spTree>
    <p:extLst>
      <p:ext uri="{BB962C8B-B14F-4D97-AF65-F5344CB8AC3E}">
        <p14:creationId xmlns:p14="http://schemas.microsoft.com/office/powerpoint/2010/main" val="3916740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latin typeface="+mj-lt"/>
                <a:ea typeface="+mj-ea"/>
                <a:cs typeface="+mj-cs"/>
              </a:rPr>
              <a:t>Notes: The last phase in the MR process depends on how the  input has been mapped</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The reduce phase – Bringing it all together</a:t>
            </a:r>
          </a:p>
        </p:txBody>
      </p:sp>
      <p:sp>
        <p:nvSpPr>
          <p:cNvPr id="6" name="Content Placeholder 2"/>
          <p:cNvSpPr>
            <a:spLocks noGrp="1"/>
          </p:cNvSpPr>
          <p:nvPr>
            <p:ph idx="1"/>
          </p:nvPr>
        </p:nvSpPr>
        <p:spPr>
          <a:xfrm>
            <a:off x="598487" y="1335923"/>
            <a:ext cx="9164638" cy="5187707"/>
          </a:xfrm>
        </p:spPr>
        <p:txBody>
          <a:bodyPr/>
          <a:lstStyle/>
          <a:p>
            <a:r>
              <a:rPr lang="en-US" dirty="0" smtClean="0"/>
              <a:t>Each reducer </a:t>
            </a:r>
            <a:r>
              <a:rPr lang="en-US" dirty="0"/>
              <a:t>reads in </a:t>
            </a:r>
            <a:r>
              <a:rPr lang="en-US" dirty="0" smtClean="0"/>
              <a:t>a pair of </a:t>
            </a:r>
            <a:r>
              <a:rPr lang="en-US" b="1" dirty="0" smtClean="0"/>
              <a:t>one</a:t>
            </a:r>
            <a:r>
              <a:rPr lang="en-US" dirty="0" smtClean="0"/>
              <a:t> key and list of </a:t>
            </a:r>
            <a:r>
              <a:rPr lang="en-US" b="1" dirty="0" smtClean="0"/>
              <a:t>all</a:t>
            </a:r>
            <a:r>
              <a:rPr lang="en-US" dirty="0" smtClean="0"/>
              <a:t> it’s associated values and </a:t>
            </a:r>
            <a:r>
              <a:rPr lang="en-US" dirty="0"/>
              <a:t>writes out </a:t>
            </a:r>
            <a:r>
              <a:rPr lang="en-US" b="1" dirty="0" smtClean="0"/>
              <a:t>zero, one or more</a:t>
            </a:r>
            <a:r>
              <a:rPr lang="en-US" dirty="0" smtClean="0"/>
              <a:t> key-value pair</a:t>
            </a:r>
          </a:p>
          <a:p>
            <a:r>
              <a:rPr lang="en-US" dirty="0" smtClean="0"/>
              <a:t>Since each reducer takes as input all the values associated with a mapper output key, reducers can also run in </a:t>
            </a:r>
            <a:r>
              <a:rPr lang="en-US" b="1" dirty="0" smtClean="0"/>
              <a:t>parallel</a:t>
            </a:r>
            <a:r>
              <a:rPr lang="en-US" dirty="0" smtClean="0"/>
              <a:t>, but they cannot run before all mappers have completed running</a:t>
            </a:r>
          </a:p>
          <a:p>
            <a:r>
              <a:rPr lang="en-US" dirty="0" smtClean="0"/>
              <a:t>One </a:t>
            </a:r>
            <a:r>
              <a:rPr lang="en-US" dirty="0"/>
              <a:t>or more reducers can be run in a MR job, often depending on run-time </a:t>
            </a:r>
            <a:r>
              <a:rPr lang="en-US" dirty="0" smtClean="0"/>
              <a:t>considerations, but the idea of “more </a:t>
            </a:r>
            <a:r>
              <a:rPr lang="en-US" dirty="0"/>
              <a:t>reducer</a:t>
            </a:r>
            <a:r>
              <a:rPr lang="en-US" dirty="0" smtClean="0"/>
              <a:t> the merrier” should be approached with care</a:t>
            </a:r>
          </a:p>
          <a:p>
            <a:r>
              <a:rPr lang="en-US" u="sng" dirty="0">
                <a:solidFill>
                  <a:srgbClr val="800000"/>
                </a:solidFill>
              </a:rPr>
              <a:t>Example 1 continued</a:t>
            </a:r>
            <a:r>
              <a:rPr lang="en-US" dirty="0">
                <a:solidFill>
                  <a:srgbClr val="800000"/>
                </a:solidFill>
              </a:rPr>
              <a:t>: In the summing example</a:t>
            </a:r>
          </a:p>
          <a:p>
            <a:pPr lvl="1"/>
            <a:r>
              <a:rPr lang="en-US" sz="1600" dirty="0">
                <a:solidFill>
                  <a:srgbClr val="800000"/>
                </a:solidFill>
                <a:ea typeface="+mn-ea"/>
                <a:cs typeface="+mn-cs"/>
              </a:rPr>
              <a:t>All the mappers write out the same key, so it doesn’t make sense to run more than one reducer</a:t>
            </a:r>
          </a:p>
          <a:p>
            <a:pPr lvl="1"/>
            <a:r>
              <a:rPr lang="en-US" sz="1600" dirty="0">
                <a:solidFill>
                  <a:srgbClr val="800000"/>
                </a:solidFill>
                <a:ea typeface="+mn-ea"/>
                <a:cs typeface="+mn-cs"/>
              </a:rPr>
              <a:t>However if we now wish to take subtotals of the “number of store visits” column across levels of another column, we can pass the rows of that column as the mapper output keys and the rows of “number of store visits” to be summed as the mapper output values</a:t>
            </a:r>
          </a:p>
          <a:p>
            <a:r>
              <a:rPr lang="en-US" dirty="0" smtClean="0"/>
              <a:t>A </a:t>
            </a:r>
            <a:r>
              <a:rPr lang="en-US" dirty="0"/>
              <a:t>lot of data summarization</a:t>
            </a:r>
            <a:r>
              <a:rPr lang="en-US" dirty="0" smtClean="0"/>
              <a:t> </a:t>
            </a:r>
            <a:r>
              <a:rPr lang="en-US" dirty="0"/>
              <a:t>tasks can be achieved </a:t>
            </a:r>
            <a:r>
              <a:rPr lang="en-US" dirty="0" smtClean="0"/>
              <a:t>using </a:t>
            </a:r>
            <a:r>
              <a:rPr lang="en-US" dirty="0"/>
              <a:t>only reducers</a:t>
            </a:r>
            <a:r>
              <a:rPr lang="en-US" dirty="0" smtClean="0"/>
              <a:t> </a:t>
            </a:r>
            <a:r>
              <a:rPr lang="en-US" dirty="0"/>
              <a:t>in conjunction with </a:t>
            </a:r>
            <a:r>
              <a:rPr lang="en-US" b="1" dirty="0" smtClean="0"/>
              <a:t>identity mappers</a:t>
            </a:r>
            <a:r>
              <a:rPr lang="en-US" dirty="0" smtClean="0"/>
              <a:t>, </a:t>
            </a:r>
            <a:r>
              <a:rPr lang="en-US" dirty="0"/>
              <a:t>mappers that simply pass on the key-value pairs that they receive as </a:t>
            </a:r>
            <a:r>
              <a:rPr lang="en-US" dirty="0" smtClean="0"/>
              <a:t>input such that </a:t>
            </a:r>
            <a:r>
              <a:rPr lang="en-US" dirty="0"/>
              <a:t>the </a:t>
            </a:r>
            <a:r>
              <a:rPr lang="en-US" dirty="0" smtClean="0"/>
              <a:t>computed output is some aggregation over the </a:t>
            </a:r>
            <a:r>
              <a:rPr lang="en-US" dirty="0"/>
              <a:t>input </a:t>
            </a:r>
            <a:r>
              <a:rPr lang="en-US" dirty="0" smtClean="0"/>
              <a:t>rows</a:t>
            </a:r>
          </a:p>
        </p:txBody>
      </p:sp>
    </p:spTree>
    <p:extLst>
      <p:ext uri="{BB962C8B-B14F-4D97-AF65-F5344CB8AC3E}">
        <p14:creationId xmlns:p14="http://schemas.microsoft.com/office/powerpoint/2010/main" val="3016753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a:t>
            </a:r>
            <a:r>
              <a:rPr lang="en-US" dirty="0"/>
              <a:t>The invisible middle operations</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5773061"/>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1987408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latin typeface="+mj-lt"/>
                <a:ea typeface="+mj-ea"/>
                <a:cs typeface="+mj-cs"/>
              </a:rPr>
              <a:t>Example 1</a:t>
            </a:r>
            <a:r>
              <a:rPr lang="en-US" sz="2200" b="1" dirty="0" smtClean="0">
                <a:latin typeface="+mj-lt"/>
                <a:ea typeface="+mj-ea"/>
                <a:cs typeface="+mj-cs"/>
              </a:rPr>
              <a:t>: Problem statement</a:t>
            </a:r>
            <a:endParaRPr lang="en-US" sz="2200" b="1" dirty="0">
              <a:latin typeface="+mj-lt"/>
              <a:ea typeface="+mj-ea"/>
              <a:cs typeface="+mj-cs"/>
            </a:endParaRPr>
          </a:p>
        </p:txBody>
      </p:sp>
      <p:sp>
        <p:nvSpPr>
          <p:cNvPr id="6" name="Content Placeholder 2"/>
          <p:cNvSpPr>
            <a:spLocks noGrp="1"/>
          </p:cNvSpPr>
          <p:nvPr>
            <p:ph idx="1"/>
          </p:nvPr>
        </p:nvSpPr>
        <p:spPr>
          <a:xfrm>
            <a:off x="598487" y="1335923"/>
            <a:ext cx="9164638" cy="5187707"/>
          </a:xfrm>
        </p:spPr>
        <p:txBody>
          <a:bodyPr/>
          <a:lstStyle/>
          <a:p>
            <a:r>
              <a:rPr lang="en-US" dirty="0" smtClean="0"/>
              <a:t>Consider data that tracks store daily visits at all outlets of a retail chain. Sample in Table A:</a:t>
            </a:r>
          </a:p>
          <a:p>
            <a:pPr lvl="1"/>
            <a:r>
              <a:rPr lang="en-US" dirty="0" smtClean="0"/>
              <a:t>How would you compute total store visits across all stores?</a:t>
            </a:r>
          </a:p>
          <a:p>
            <a:pPr lvl="1"/>
            <a:r>
              <a:rPr lang="en-US" dirty="0" smtClean="0"/>
              <a:t>How would you compute total store visits for all stores after                                                                                31 January 2011?</a:t>
            </a:r>
          </a:p>
          <a:p>
            <a:pPr lvl="1"/>
            <a:r>
              <a:rPr lang="en-US" dirty="0" smtClean="0"/>
              <a:t>How would you compute store-wise total visits after                                                                                               31 January 2011 for </a:t>
            </a:r>
            <a:r>
              <a:rPr lang="en-US" smtClean="0"/>
              <a:t>each store?</a:t>
            </a:r>
            <a:endParaRPr lang="en-US" dirty="0" smtClean="0"/>
          </a:p>
          <a:p>
            <a:pPr lvl="1"/>
            <a:r>
              <a:rPr lang="en-US" dirty="0" smtClean="0"/>
              <a:t>How would you sort this dataset on store?</a:t>
            </a:r>
          </a:p>
          <a:p>
            <a:r>
              <a:rPr lang="en-US" dirty="0" smtClean="0"/>
              <a:t>Consider another dataset that tracks total number of sales                                                        made each day for each store. Sample in Table B: </a:t>
            </a:r>
          </a:p>
          <a:p>
            <a:pPr lvl="1"/>
            <a:r>
              <a:rPr lang="en-US" dirty="0" smtClean="0"/>
              <a:t>how would you merge the two tables so that store visits and total                                                              number of sales made can be viewed side-by-side?</a:t>
            </a:r>
          </a:p>
          <a:p>
            <a:pPr marL="0" indent="0">
              <a:buNone/>
            </a:pPr>
            <a:endParaRPr lang="en-US" dirty="0" smtClean="0"/>
          </a:p>
        </p:txBody>
      </p:sp>
      <p:sp>
        <p:nvSpPr>
          <p:cNvPr id="5" name="Rectangle 4"/>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99364673"/>
              </p:ext>
            </p:extLst>
          </p:nvPr>
        </p:nvGraphicFramePr>
        <p:xfrm>
          <a:off x="7085924" y="2115418"/>
          <a:ext cx="2056270" cy="4361784"/>
        </p:xfrm>
        <a:graphic>
          <a:graphicData uri="http://schemas.openxmlformats.org/drawingml/2006/table">
            <a:tbl>
              <a:tblPr firstRow="1" bandRow="1">
                <a:tableStyleId>{5C22544A-7EE6-4342-B048-85BDC9FD1C3A}</a:tableStyleId>
              </a:tblPr>
              <a:tblGrid>
                <a:gridCol w="923506"/>
                <a:gridCol w="573206"/>
                <a:gridCol w="559558"/>
              </a:tblGrid>
              <a:tr h="402325">
                <a:tc>
                  <a:txBody>
                    <a:bodyPr/>
                    <a:lstStyle/>
                    <a:p>
                      <a:pPr algn="ctr"/>
                      <a:r>
                        <a:rPr lang="en-US" sz="1100" dirty="0" smtClean="0">
                          <a:solidFill>
                            <a:schemeClr val="bg1"/>
                          </a:solidFill>
                        </a:rPr>
                        <a:t>Visit Date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Store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Store</a:t>
                      </a:r>
                      <a:r>
                        <a:rPr lang="en-US" sz="1100" baseline="0" dirty="0" smtClean="0">
                          <a:solidFill>
                            <a:schemeClr val="bg1"/>
                          </a:solidFill>
                        </a:rPr>
                        <a:t> visits</a:t>
                      </a:r>
                      <a:endParaRPr lang="en-US" sz="1100" dirty="0">
                        <a:solidFill>
                          <a:schemeClr val="bg1"/>
                        </a:solidFill>
                      </a:endParaRPr>
                    </a:p>
                  </a:txBody>
                  <a:tcPr>
                    <a:solidFill>
                      <a:srgbClr val="008080"/>
                    </a:solidFill>
                  </a:tcPr>
                </a:tc>
              </a:tr>
              <a:tr h="281076">
                <a:tc>
                  <a:txBody>
                    <a:bodyPr/>
                    <a:lstStyle/>
                    <a:p>
                      <a:r>
                        <a:rPr lang="en-US" sz="1100" dirty="0" smtClean="0"/>
                        <a:t>2011-11-30</a:t>
                      </a:r>
                      <a:endParaRPr lang="en-US" sz="1100" dirty="0"/>
                    </a:p>
                  </a:txBody>
                  <a:tcPr/>
                </a:tc>
                <a:tc>
                  <a:txBody>
                    <a:bodyPr/>
                    <a:lstStyle/>
                    <a:p>
                      <a:r>
                        <a:rPr lang="en-US" sz="1100" dirty="0" smtClean="0"/>
                        <a:t>A</a:t>
                      </a:r>
                      <a:endParaRPr lang="en-US" sz="1100" dirty="0"/>
                    </a:p>
                  </a:txBody>
                  <a:tcPr/>
                </a:tc>
                <a:tc>
                  <a:txBody>
                    <a:bodyPr/>
                    <a:lstStyle/>
                    <a:p>
                      <a:r>
                        <a:rPr lang="en-US" sz="1100" dirty="0" smtClean="0"/>
                        <a:t>128</a:t>
                      </a:r>
                      <a:endParaRPr lang="en-US" sz="1100" dirty="0"/>
                    </a:p>
                  </a:txBody>
                  <a:tcPr/>
                </a:tc>
              </a:tr>
              <a:tr h="281076">
                <a:tc>
                  <a:txBody>
                    <a:bodyPr/>
                    <a:lstStyle/>
                    <a:p>
                      <a:r>
                        <a:rPr lang="en-US" sz="1100" dirty="0" smtClean="0"/>
                        <a:t>2011-11-23</a:t>
                      </a:r>
                      <a:endParaRPr lang="en-US" sz="1100" dirty="0"/>
                    </a:p>
                  </a:txBody>
                  <a:tcPr/>
                </a:tc>
                <a:tc>
                  <a:txBody>
                    <a:bodyPr/>
                    <a:lstStyle/>
                    <a:p>
                      <a:r>
                        <a:rPr lang="en-US" sz="1100" dirty="0" smtClean="0"/>
                        <a:t>A</a:t>
                      </a:r>
                      <a:endParaRPr lang="en-US" sz="1100" dirty="0"/>
                    </a:p>
                  </a:txBody>
                  <a:tcPr/>
                </a:tc>
                <a:tc>
                  <a:txBody>
                    <a:bodyPr/>
                    <a:lstStyle/>
                    <a:p>
                      <a:r>
                        <a:rPr lang="en-US" sz="1100" dirty="0" smtClean="0"/>
                        <a:t>34</a:t>
                      </a:r>
                      <a:endParaRPr lang="en-US" sz="1100" dirty="0"/>
                    </a:p>
                  </a:txBody>
                  <a:tcPr/>
                </a:tc>
              </a:tr>
              <a:tr h="281076">
                <a:tc>
                  <a:txBody>
                    <a:bodyPr/>
                    <a:lstStyle/>
                    <a:p>
                      <a:r>
                        <a:rPr lang="en-US" sz="1100" dirty="0" smtClean="0"/>
                        <a:t>2012-01-11</a:t>
                      </a:r>
                      <a:endParaRPr lang="en-US" sz="1100" dirty="0"/>
                    </a:p>
                  </a:txBody>
                  <a:tcPr/>
                </a:tc>
                <a:tc>
                  <a:txBody>
                    <a:bodyPr/>
                    <a:lstStyle/>
                    <a:p>
                      <a:r>
                        <a:rPr lang="en-US" sz="1100" dirty="0" smtClean="0"/>
                        <a:t>B</a:t>
                      </a:r>
                      <a:endParaRPr lang="en-US" sz="1100" dirty="0"/>
                    </a:p>
                  </a:txBody>
                  <a:tcPr/>
                </a:tc>
                <a:tc>
                  <a:txBody>
                    <a:bodyPr/>
                    <a:lstStyle/>
                    <a:p>
                      <a:r>
                        <a:rPr lang="en-US" sz="1100" dirty="0" smtClean="0"/>
                        <a:t>435</a:t>
                      </a:r>
                      <a:endParaRPr lang="en-US" sz="1100" dirty="0"/>
                    </a:p>
                  </a:txBody>
                  <a:tcPr/>
                </a:tc>
              </a:tr>
              <a:tr h="281076">
                <a:tc>
                  <a:txBody>
                    <a:bodyPr/>
                    <a:lstStyle/>
                    <a:p>
                      <a:r>
                        <a:rPr lang="en-US" sz="1100" dirty="0" smtClean="0"/>
                        <a:t>2010-09-15</a:t>
                      </a:r>
                      <a:endParaRPr lang="en-US" sz="1100" dirty="0"/>
                    </a:p>
                  </a:txBody>
                  <a:tcPr/>
                </a:tc>
                <a:tc>
                  <a:txBody>
                    <a:bodyPr/>
                    <a:lstStyle/>
                    <a:p>
                      <a:r>
                        <a:rPr lang="en-US" sz="1100" dirty="0" smtClean="0"/>
                        <a:t>A</a:t>
                      </a:r>
                      <a:endParaRPr lang="en-US" sz="1100" dirty="0"/>
                    </a:p>
                  </a:txBody>
                  <a:tcPr/>
                </a:tc>
                <a:tc>
                  <a:txBody>
                    <a:bodyPr/>
                    <a:lstStyle/>
                    <a:p>
                      <a:r>
                        <a:rPr lang="en-US" sz="1100" dirty="0" smtClean="0"/>
                        <a:t>786</a:t>
                      </a:r>
                      <a:endParaRPr lang="en-US" sz="1100" dirty="0"/>
                    </a:p>
                  </a:txBody>
                  <a:tcPr/>
                </a:tc>
              </a:tr>
              <a:tr h="281076">
                <a:tc>
                  <a:txBody>
                    <a:bodyPr/>
                    <a:lstStyle/>
                    <a:p>
                      <a:r>
                        <a:rPr lang="en-US" sz="1100" dirty="0" smtClean="0"/>
                        <a:t>2012-01-19</a:t>
                      </a:r>
                    </a:p>
                  </a:txBody>
                  <a:tcPr/>
                </a:tc>
                <a:tc>
                  <a:txBody>
                    <a:bodyPr/>
                    <a:lstStyle/>
                    <a:p>
                      <a:r>
                        <a:rPr lang="en-US" sz="1100" dirty="0" smtClean="0"/>
                        <a:t>B</a:t>
                      </a:r>
                    </a:p>
                  </a:txBody>
                  <a:tcPr/>
                </a:tc>
                <a:tc>
                  <a:txBody>
                    <a:bodyPr/>
                    <a:lstStyle/>
                    <a:p>
                      <a:r>
                        <a:rPr lang="en-US" sz="1100" dirty="0" smtClean="0"/>
                        <a:t>93</a:t>
                      </a:r>
                      <a:endParaRPr lang="en-US" sz="1100" dirty="0"/>
                    </a:p>
                  </a:txBody>
                  <a:tcPr/>
                </a:tc>
              </a:tr>
              <a:tr h="281076">
                <a:tc>
                  <a:txBody>
                    <a:bodyPr/>
                    <a:lstStyle/>
                    <a:p>
                      <a:r>
                        <a:rPr lang="en-US" sz="1100" dirty="0" smtClean="0"/>
                        <a:t>2012-01-14</a:t>
                      </a:r>
                      <a:endParaRPr lang="en-US" sz="1100" dirty="0"/>
                    </a:p>
                  </a:txBody>
                  <a:tcPr/>
                </a:tc>
                <a:tc>
                  <a:txBody>
                    <a:bodyPr/>
                    <a:lstStyle/>
                    <a:p>
                      <a:r>
                        <a:rPr lang="en-US" sz="1100" dirty="0" smtClean="0"/>
                        <a:t>B</a:t>
                      </a:r>
                      <a:endParaRPr lang="en-US" sz="1100" dirty="0"/>
                    </a:p>
                  </a:txBody>
                  <a:tcPr/>
                </a:tc>
                <a:tc>
                  <a:txBody>
                    <a:bodyPr/>
                    <a:lstStyle/>
                    <a:p>
                      <a:r>
                        <a:rPr lang="en-US" sz="1100" dirty="0" smtClean="0"/>
                        <a:t>847</a:t>
                      </a:r>
                      <a:endParaRPr lang="en-US" sz="1100" dirty="0"/>
                    </a:p>
                  </a:txBody>
                  <a:tcPr/>
                </a:tc>
              </a:tr>
              <a:tr h="281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2010-11-30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297</a:t>
                      </a:r>
                    </a:p>
                  </a:txBody>
                  <a:tcPr/>
                </a:tc>
              </a:tr>
              <a:tr h="281076">
                <a:tc>
                  <a:txBody>
                    <a:bodyPr/>
                    <a:lstStyle/>
                    <a:p>
                      <a:pPr algn="ctr"/>
                      <a:r>
                        <a:rPr lang="en-US" sz="1100" b="0" dirty="0" smtClean="0"/>
                        <a:t>2010-07-25</a:t>
                      </a:r>
                      <a:endParaRPr lang="en-US" sz="1100" b="0" dirty="0"/>
                    </a:p>
                  </a:txBody>
                  <a:tcPr/>
                </a:tc>
                <a:tc>
                  <a:txBody>
                    <a:bodyPr/>
                    <a:lstStyle/>
                    <a:p>
                      <a:pPr algn="l"/>
                      <a:r>
                        <a:rPr lang="en-US" sz="1100" b="0" dirty="0" smtClean="0"/>
                        <a:t>B</a:t>
                      </a:r>
                      <a:endParaRPr lang="en-US" sz="1100" b="0" dirty="0"/>
                    </a:p>
                  </a:txBody>
                  <a:tcPr/>
                </a:tc>
                <a:tc>
                  <a:txBody>
                    <a:bodyPr/>
                    <a:lstStyle/>
                    <a:p>
                      <a:r>
                        <a:rPr lang="en-US" sz="1100" b="0" dirty="0" smtClean="0"/>
                        <a:t>218</a:t>
                      </a:r>
                      <a:endParaRPr lang="en-US" sz="1100" b="0" dirty="0"/>
                    </a:p>
                  </a:txBody>
                  <a:tcPr/>
                </a:tc>
              </a:tr>
              <a:tr h="281076">
                <a:tc>
                  <a:txBody>
                    <a:bodyPr/>
                    <a:lstStyle/>
                    <a:p>
                      <a:pPr algn="ctr"/>
                      <a:r>
                        <a:rPr lang="en-US" sz="1100" b="0" dirty="0" smtClean="0"/>
                        <a:t>2011-07-04</a:t>
                      </a:r>
                      <a:endParaRPr lang="en-US" sz="1100" b="0" dirty="0"/>
                    </a:p>
                  </a:txBody>
                  <a:tcPr/>
                </a:tc>
                <a:tc>
                  <a:txBody>
                    <a:bodyPr/>
                    <a:lstStyle/>
                    <a:p>
                      <a:pPr algn="l"/>
                      <a:r>
                        <a:rPr lang="en-US" sz="1100" b="0" dirty="0" smtClean="0"/>
                        <a:t>B</a:t>
                      </a:r>
                      <a:endParaRPr lang="en-US" sz="1100" b="0" dirty="0"/>
                    </a:p>
                  </a:txBody>
                  <a:tcPr/>
                </a:tc>
                <a:tc>
                  <a:txBody>
                    <a:bodyPr/>
                    <a:lstStyle/>
                    <a:p>
                      <a:r>
                        <a:rPr lang="en-US" sz="1100" b="0" dirty="0" smtClean="0"/>
                        <a:t>454</a:t>
                      </a:r>
                      <a:endParaRPr lang="en-US" sz="1100" b="0" dirty="0"/>
                    </a:p>
                  </a:txBody>
                  <a:tcPr/>
                </a:tc>
              </a:tr>
              <a:tr h="281076">
                <a:tc>
                  <a:txBody>
                    <a:bodyPr/>
                    <a:lstStyle/>
                    <a:p>
                      <a:pPr algn="ctr"/>
                      <a:r>
                        <a:rPr lang="en-US" sz="1100" b="0" dirty="0" smtClean="0"/>
                        <a:t>2010-10-19</a:t>
                      </a:r>
                      <a:endParaRPr lang="en-US" sz="1100" b="0" dirty="0"/>
                    </a:p>
                  </a:txBody>
                  <a:tcPr/>
                </a:tc>
                <a:tc>
                  <a:txBody>
                    <a:bodyPr/>
                    <a:lstStyle/>
                    <a:p>
                      <a:pPr algn="l"/>
                      <a:r>
                        <a:rPr lang="en-US" sz="1100" b="0" dirty="0" smtClean="0"/>
                        <a:t>A</a:t>
                      </a:r>
                      <a:endParaRPr lang="en-US" sz="1100" b="0" dirty="0"/>
                    </a:p>
                  </a:txBody>
                  <a:tcPr/>
                </a:tc>
                <a:tc>
                  <a:txBody>
                    <a:bodyPr/>
                    <a:lstStyle/>
                    <a:p>
                      <a:r>
                        <a:rPr lang="en-US" sz="1100" b="0" dirty="0" smtClean="0"/>
                        <a:t>23</a:t>
                      </a:r>
                      <a:endParaRPr lang="en-US" sz="1100" b="0" dirty="0"/>
                    </a:p>
                  </a:txBody>
                  <a:tcPr/>
                </a:tc>
              </a:tr>
              <a:tr h="281076">
                <a:tc>
                  <a:txBody>
                    <a:bodyPr/>
                    <a:lstStyle/>
                    <a:p>
                      <a:r>
                        <a:rPr lang="en-US" sz="1100" dirty="0" smtClean="0"/>
                        <a:t>2010-02-01</a:t>
                      </a:r>
                      <a:endParaRPr lang="en-US" sz="1100" dirty="0"/>
                    </a:p>
                  </a:txBody>
                  <a:tcPr/>
                </a:tc>
                <a:tc>
                  <a:txBody>
                    <a:bodyPr/>
                    <a:lstStyle/>
                    <a:p>
                      <a:r>
                        <a:rPr lang="en-US" sz="1100" dirty="0" smtClean="0"/>
                        <a:t>B</a:t>
                      </a:r>
                      <a:endParaRPr lang="en-US" sz="1100" dirty="0"/>
                    </a:p>
                  </a:txBody>
                  <a:tcPr/>
                </a:tc>
                <a:tc>
                  <a:txBody>
                    <a:bodyPr/>
                    <a:lstStyle/>
                    <a:p>
                      <a:r>
                        <a:rPr lang="en-US" sz="1100" dirty="0" smtClean="0"/>
                        <a:t>634</a:t>
                      </a:r>
                      <a:endParaRPr lang="en-US" sz="1100" dirty="0"/>
                    </a:p>
                  </a:txBody>
                  <a:tcPr/>
                </a:tc>
              </a:tr>
              <a:tr h="281076">
                <a:tc>
                  <a:txBody>
                    <a:bodyPr/>
                    <a:lstStyle/>
                    <a:p>
                      <a:r>
                        <a:rPr lang="en-US" sz="1100" dirty="0" smtClean="0"/>
                        <a:t>2011-11-26</a:t>
                      </a:r>
                      <a:endParaRPr lang="en-US" sz="1100" dirty="0"/>
                    </a:p>
                  </a:txBody>
                  <a:tcPr/>
                </a:tc>
                <a:tc>
                  <a:txBody>
                    <a:bodyPr/>
                    <a:lstStyle/>
                    <a:p>
                      <a:r>
                        <a:rPr lang="en-US" sz="1100" dirty="0" smtClean="0"/>
                        <a:t>A</a:t>
                      </a:r>
                      <a:endParaRPr lang="en-US" sz="1100" dirty="0"/>
                    </a:p>
                  </a:txBody>
                  <a:tcPr/>
                </a:tc>
                <a:tc>
                  <a:txBody>
                    <a:bodyPr/>
                    <a:lstStyle/>
                    <a:p>
                      <a:r>
                        <a:rPr lang="en-US" sz="1100" dirty="0" smtClean="0"/>
                        <a:t>9</a:t>
                      </a:r>
                      <a:endParaRPr lang="en-US" sz="1100" dirty="0"/>
                    </a:p>
                  </a:txBody>
                  <a:tcPr/>
                </a:tc>
              </a:tr>
              <a:tr h="281076">
                <a:tc>
                  <a:txBody>
                    <a:bodyPr/>
                    <a:lstStyle/>
                    <a:p>
                      <a:r>
                        <a:rPr lang="en-US" sz="1100" dirty="0" smtClean="0"/>
                        <a:t>2011-08-18</a:t>
                      </a:r>
                      <a:endParaRPr lang="en-US" sz="1100" dirty="0"/>
                    </a:p>
                  </a:txBody>
                  <a:tcPr/>
                </a:tc>
                <a:tc>
                  <a:txBody>
                    <a:bodyPr/>
                    <a:lstStyle/>
                    <a:p>
                      <a:r>
                        <a:rPr lang="en-US" sz="1100" dirty="0" smtClean="0"/>
                        <a:t>A</a:t>
                      </a:r>
                      <a:endParaRPr lang="en-US" sz="1100" dirty="0"/>
                    </a:p>
                  </a:txBody>
                  <a:tcPr/>
                </a:tc>
                <a:tc>
                  <a:txBody>
                    <a:bodyPr/>
                    <a:lstStyle/>
                    <a:p>
                      <a:r>
                        <a:rPr lang="en-US" sz="1100" dirty="0" smtClean="0"/>
                        <a:t>12</a:t>
                      </a:r>
                      <a:endParaRPr lang="en-US" sz="1100" dirty="0"/>
                    </a:p>
                  </a:txBody>
                  <a:tcPr/>
                </a:tc>
              </a:tr>
              <a:tr h="281076">
                <a:tc>
                  <a:txBody>
                    <a:bodyPr/>
                    <a:lstStyle/>
                    <a:p>
                      <a:pPr algn="ctr"/>
                      <a:r>
                        <a:rPr lang="en-US" sz="1100" b="1" dirty="0" smtClean="0"/>
                        <a:t>…</a:t>
                      </a:r>
                      <a:endParaRPr lang="en-US" sz="1100" b="1" dirty="0"/>
                    </a:p>
                  </a:txBody>
                  <a:tcPr/>
                </a:tc>
                <a:tc>
                  <a:txBody>
                    <a:bodyPr/>
                    <a:lstStyle/>
                    <a:p>
                      <a:pPr algn="ctr"/>
                      <a:r>
                        <a:rPr lang="en-US" sz="1100" b="1" dirty="0" smtClean="0"/>
                        <a:t>…</a:t>
                      </a:r>
                      <a:endParaRPr lang="en-US" sz="1100" b="1" dirty="0"/>
                    </a:p>
                  </a:txBody>
                  <a:tcPr/>
                </a:tc>
                <a:tc>
                  <a:txBody>
                    <a:bodyPr/>
                    <a:lstStyle/>
                    <a:p>
                      <a:pPr algn="ctr"/>
                      <a:r>
                        <a:rPr lang="en-US" sz="1100" b="1" dirty="0" smtClean="0"/>
                        <a:t>…</a:t>
                      </a:r>
                      <a:endParaRPr lang="en-US" sz="1100"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18127377"/>
              </p:ext>
            </p:extLst>
          </p:nvPr>
        </p:nvGraphicFramePr>
        <p:xfrm>
          <a:off x="3130356" y="4983730"/>
          <a:ext cx="2056270" cy="1551024"/>
        </p:xfrm>
        <a:graphic>
          <a:graphicData uri="http://schemas.openxmlformats.org/drawingml/2006/table">
            <a:tbl>
              <a:tblPr firstRow="1" bandRow="1">
                <a:tableStyleId>{5C22544A-7EE6-4342-B048-85BDC9FD1C3A}</a:tableStyleId>
              </a:tblPr>
              <a:tblGrid>
                <a:gridCol w="923506"/>
                <a:gridCol w="573206"/>
                <a:gridCol w="559558"/>
              </a:tblGrid>
              <a:tr h="402325">
                <a:tc>
                  <a:txBody>
                    <a:bodyPr/>
                    <a:lstStyle/>
                    <a:p>
                      <a:pPr algn="ctr"/>
                      <a:r>
                        <a:rPr lang="en-US" sz="1100" dirty="0" smtClean="0">
                          <a:solidFill>
                            <a:schemeClr val="bg1"/>
                          </a:solidFill>
                        </a:rPr>
                        <a:t>Visit Date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Store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 Sales</a:t>
                      </a:r>
                      <a:endParaRPr lang="en-US" sz="1100" dirty="0">
                        <a:solidFill>
                          <a:schemeClr val="bg1"/>
                        </a:solidFill>
                      </a:endParaRPr>
                    </a:p>
                  </a:txBody>
                  <a:tcPr>
                    <a:solidFill>
                      <a:srgbClr val="008080"/>
                    </a:solidFill>
                  </a:tcPr>
                </a:tc>
              </a:tr>
              <a:tr h="281076">
                <a:tc>
                  <a:txBody>
                    <a:bodyPr/>
                    <a:lstStyle/>
                    <a:p>
                      <a:r>
                        <a:rPr lang="en-US" sz="1100" dirty="0" smtClean="0"/>
                        <a:t>2011-11-30</a:t>
                      </a:r>
                      <a:endParaRPr lang="en-US" sz="1100" dirty="0"/>
                    </a:p>
                  </a:txBody>
                  <a:tcPr/>
                </a:tc>
                <a:tc>
                  <a:txBody>
                    <a:bodyPr/>
                    <a:lstStyle/>
                    <a:p>
                      <a:r>
                        <a:rPr lang="en-US" sz="1100" dirty="0" smtClean="0"/>
                        <a:t>A</a:t>
                      </a:r>
                      <a:endParaRPr lang="en-US" sz="1100" dirty="0"/>
                    </a:p>
                  </a:txBody>
                  <a:tcPr/>
                </a:tc>
                <a:tc>
                  <a:txBody>
                    <a:bodyPr/>
                    <a:lstStyle/>
                    <a:p>
                      <a:r>
                        <a:rPr lang="en-US" sz="1100" dirty="0" smtClean="0"/>
                        <a:t>46</a:t>
                      </a:r>
                      <a:endParaRPr lang="en-US" sz="1100" dirty="0"/>
                    </a:p>
                  </a:txBody>
                  <a:tcPr/>
                </a:tc>
              </a:tr>
              <a:tr h="281076">
                <a:tc>
                  <a:txBody>
                    <a:bodyPr/>
                    <a:lstStyle/>
                    <a:p>
                      <a:r>
                        <a:rPr lang="en-US" sz="1100" dirty="0" smtClean="0"/>
                        <a:t>2011-11-23</a:t>
                      </a:r>
                      <a:endParaRPr lang="en-US" sz="1100" dirty="0"/>
                    </a:p>
                  </a:txBody>
                  <a:tcPr/>
                </a:tc>
                <a:tc>
                  <a:txBody>
                    <a:bodyPr/>
                    <a:lstStyle/>
                    <a:p>
                      <a:r>
                        <a:rPr lang="en-US" sz="1100" dirty="0" smtClean="0"/>
                        <a:t>A</a:t>
                      </a:r>
                      <a:endParaRPr lang="en-US" sz="1100" dirty="0"/>
                    </a:p>
                  </a:txBody>
                  <a:tcPr/>
                </a:tc>
                <a:tc>
                  <a:txBody>
                    <a:bodyPr/>
                    <a:lstStyle/>
                    <a:p>
                      <a:r>
                        <a:rPr lang="en-US" sz="1100" dirty="0" smtClean="0"/>
                        <a:t>15</a:t>
                      </a:r>
                      <a:endParaRPr lang="en-US" sz="1100" dirty="0"/>
                    </a:p>
                  </a:txBody>
                  <a:tcPr/>
                </a:tc>
              </a:tr>
              <a:tr h="281076">
                <a:tc>
                  <a:txBody>
                    <a:bodyPr/>
                    <a:lstStyle/>
                    <a:p>
                      <a:r>
                        <a:rPr lang="en-US" sz="1100" dirty="0" smtClean="0"/>
                        <a:t>2012-01-11</a:t>
                      </a:r>
                      <a:endParaRPr lang="en-US" sz="1100" dirty="0"/>
                    </a:p>
                  </a:txBody>
                  <a:tcPr/>
                </a:tc>
                <a:tc>
                  <a:txBody>
                    <a:bodyPr/>
                    <a:lstStyle/>
                    <a:p>
                      <a:r>
                        <a:rPr lang="en-US" sz="1100" dirty="0" smtClean="0"/>
                        <a:t>B</a:t>
                      </a:r>
                      <a:endParaRPr lang="en-US" sz="1100" dirty="0"/>
                    </a:p>
                  </a:txBody>
                  <a:tcPr/>
                </a:tc>
                <a:tc>
                  <a:txBody>
                    <a:bodyPr/>
                    <a:lstStyle/>
                    <a:p>
                      <a:r>
                        <a:rPr lang="en-US" sz="1100" dirty="0" smtClean="0"/>
                        <a:t>223</a:t>
                      </a:r>
                      <a:endParaRPr lang="en-US" sz="1100" dirty="0"/>
                    </a:p>
                  </a:txBody>
                  <a:tcPr/>
                </a:tc>
              </a:tr>
              <a:tr h="281076">
                <a:tc>
                  <a:txBody>
                    <a:bodyPr/>
                    <a:lstStyle/>
                    <a:p>
                      <a:r>
                        <a:rPr lang="en-US" sz="1100" dirty="0" smtClean="0"/>
                        <a:t>2010-09-15</a:t>
                      </a:r>
                      <a:endParaRPr lang="en-US" sz="1100" dirty="0"/>
                    </a:p>
                  </a:txBody>
                  <a:tcPr/>
                </a:tc>
                <a:tc>
                  <a:txBody>
                    <a:bodyPr/>
                    <a:lstStyle/>
                    <a:p>
                      <a:r>
                        <a:rPr lang="en-US" sz="1100" dirty="0" smtClean="0"/>
                        <a:t>A</a:t>
                      </a:r>
                      <a:endParaRPr lang="en-US" sz="1100" dirty="0"/>
                    </a:p>
                  </a:txBody>
                  <a:tcPr/>
                </a:tc>
                <a:tc>
                  <a:txBody>
                    <a:bodyPr/>
                    <a:lstStyle/>
                    <a:p>
                      <a:r>
                        <a:rPr lang="en-US" sz="1100" dirty="0" smtClean="0"/>
                        <a:t>497</a:t>
                      </a:r>
                      <a:endParaRPr lang="en-US" sz="1100" dirty="0"/>
                    </a:p>
                  </a:txBody>
                  <a:tcPr/>
                </a:tc>
              </a:tr>
            </a:tbl>
          </a:graphicData>
        </a:graphic>
      </p:graphicFrame>
      <p:sp>
        <p:nvSpPr>
          <p:cNvPr id="2" name="Rectangle 1"/>
          <p:cNvSpPr/>
          <p:nvPr/>
        </p:nvSpPr>
        <p:spPr bwMode="auto">
          <a:xfrm>
            <a:off x="7096836" y="1705970"/>
            <a:ext cx="2047164" cy="382137"/>
          </a:xfrm>
          <a:prstGeom prst="rect">
            <a:avLst/>
          </a:prstGeom>
          <a:solidFill>
            <a:srgbClr val="00808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Table A</a:t>
            </a:r>
          </a:p>
        </p:txBody>
      </p:sp>
      <p:sp>
        <p:nvSpPr>
          <p:cNvPr id="9" name="Rectangle 8"/>
          <p:cNvSpPr/>
          <p:nvPr/>
        </p:nvSpPr>
        <p:spPr bwMode="auto">
          <a:xfrm>
            <a:off x="3141268" y="4574277"/>
            <a:ext cx="2047164" cy="382137"/>
          </a:xfrm>
          <a:prstGeom prst="rect">
            <a:avLst/>
          </a:prstGeom>
          <a:solidFill>
            <a:srgbClr val="00808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Table B</a:t>
            </a:r>
          </a:p>
        </p:txBody>
      </p:sp>
    </p:spTree>
    <p:extLst>
      <p:ext uri="{BB962C8B-B14F-4D97-AF65-F5344CB8AC3E}">
        <p14:creationId xmlns:p14="http://schemas.microsoft.com/office/powerpoint/2010/main" val="1555360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487" y="1335923"/>
            <a:ext cx="9164638" cy="4996637"/>
          </a:xfrm>
        </p:spPr>
        <p:txBody>
          <a:bodyPr/>
          <a:lstStyle/>
          <a:p>
            <a:r>
              <a:rPr lang="en-US" dirty="0"/>
              <a:t>In the example summing a trillion rows, let us now add one more </a:t>
            </a:r>
            <a:r>
              <a:rPr lang="en-US" dirty="0" smtClean="0"/>
              <a:t>constraint</a:t>
            </a:r>
          </a:p>
          <a:p>
            <a:pPr lvl="1"/>
            <a:r>
              <a:rPr lang="en-US" dirty="0" smtClean="0"/>
              <a:t>We </a:t>
            </a:r>
            <a:r>
              <a:rPr lang="en-US" dirty="0"/>
              <a:t>wish to now sum the values of “number of store visits” for only those rows that correspond to a visit date after 31 January, 2011 on the basis of </a:t>
            </a:r>
            <a:r>
              <a:rPr lang="en-US" dirty="0" smtClean="0"/>
              <a:t>the “visit </a:t>
            </a:r>
            <a:r>
              <a:rPr lang="en-US" dirty="0"/>
              <a:t>date</a:t>
            </a:r>
            <a:r>
              <a:rPr lang="en-US" dirty="0" smtClean="0"/>
              <a:t>” column</a:t>
            </a:r>
          </a:p>
          <a:p>
            <a:pPr lvl="1"/>
            <a:r>
              <a:rPr lang="en-US" dirty="0" smtClean="0"/>
              <a:t>Assume that “visit date” is the first column and “number of store visits” is the third column</a:t>
            </a:r>
          </a:p>
          <a:p>
            <a:r>
              <a:rPr lang="en-US" dirty="0" smtClean="0"/>
              <a:t>In pseudo-code, the mapper, combiner and reducer would look </a:t>
            </a:r>
            <a:r>
              <a:rPr lang="en-US" dirty="0"/>
              <a:t>something like</a:t>
            </a:r>
            <a:r>
              <a:rPr lang="en-US" dirty="0" smtClean="0"/>
              <a:t>:</a:t>
            </a:r>
          </a:p>
          <a:p>
            <a:pPr marL="457200" indent="0">
              <a:buNone/>
            </a:pPr>
            <a:r>
              <a:rPr lang="en-US" dirty="0" smtClean="0"/>
              <a:t>let map(key, value) = </a:t>
            </a:r>
            <a:endParaRPr lang="en-US" dirty="0"/>
          </a:p>
          <a:p>
            <a:pPr marL="457200" indent="0">
              <a:spcBef>
                <a:spcPts val="0"/>
              </a:spcBef>
              <a:buNone/>
            </a:pPr>
            <a:r>
              <a:rPr lang="en-US" dirty="0"/>
              <a:t>	</a:t>
            </a:r>
            <a:r>
              <a:rPr lang="en-US" dirty="0" smtClean="0"/>
              <a:t>if (yyyymmdd(value[1]) &gt; d"2011-01-31") emit(const, value[3])</a:t>
            </a:r>
          </a:p>
          <a:p>
            <a:pPr marL="457200" indent="0">
              <a:buNone/>
            </a:pPr>
            <a:r>
              <a:rPr lang="en-US" dirty="0" smtClean="0"/>
              <a:t>let combine(key, values) =</a:t>
            </a:r>
            <a:endParaRPr lang="en-US" dirty="0"/>
          </a:p>
          <a:p>
            <a:pPr marL="457200" indent="0">
              <a:spcBef>
                <a:spcPts val="0"/>
              </a:spcBef>
              <a:buNone/>
            </a:pPr>
            <a:r>
              <a:rPr lang="en-US" dirty="0"/>
              <a:t>	foreach </a:t>
            </a:r>
            <a:r>
              <a:rPr lang="en-US" dirty="0" smtClean="0"/>
              <a:t>v </a:t>
            </a:r>
            <a:r>
              <a:rPr lang="en-US" dirty="0"/>
              <a:t>in values:</a:t>
            </a:r>
          </a:p>
          <a:p>
            <a:pPr marL="457200" indent="0">
              <a:spcBef>
                <a:spcPts val="0"/>
              </a:spcBef>
              <a:buNone/>
            </a:pPr>
            <a:r>
              <a:rPr lang="en-US" dirty="0"/>
              <a:t>		sum += v</a:t>
            </a:r>
          </a:p>
          <a:p>
            <a:pPr marL="457200" indent="0">
              <a:spcBef>
                <a:spcPts val="0"/>
              </a:spcBef>
              <a:buNone/>
            </a:pPr>
            <a:r>
              <a:rPr lang="en-US" dirty="0"/>
              <a:t>	</a:t>
            </a:r>
            <a:r>
              <a:rPr lang="en-US" dirty="0" smtClean="0"/>
              <a:t>emit(key, sum)</a:t>
            </a:r>
          </a:p>
          <a:p>
            <a:pPr marL="457200" indent="0">
              <a:buNone/>
            </a:pPr>
            <a:r>
              <a:rPr lang="en-US" dirty="0" smtClean="0"/>
              <a:t>let reduce(key, values) = combine</a:t>
            </a:r>
          </a:p>
          <a:p>
            <a:r>
              <a:rPr lang="en-US" dirty="0" smtClean="0"/>
              <a:t>Notice that the reducer is implementing the same logic as the combiner, only that the values that it is summing across are </a:t>
            </a:r>
            <a:r>
              <a:rPr lang="en-US" b="1" dirty="0" smtClean="0"/>
              <a:t>all</a:t>
            </a:r>
            <a:r>
              <a:rPr lang="en-US" dirty="0" smtClean="0"/>
              <a:t> the locally computed subtotals that are output from each combiner</a:t>
            </a:r>
          </a:p>
        </p:txBody>
      </p:sp>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latin typeface="+mj-lt"/>
                <a:ea typeface="+mj-ea"/>
                <a:cs typeface="+mj-cs"/>
              </a:rPr>
              <a:t>Example 1</a:t>
            </a:r>
            <a:r>
              <a:rPr lang="en-US" sz="2200" b="1" dirty="0" smtClean="0">
                <a:latin typeface="+mj-lt"/>
                <a:ea typeface="+mj-ea"/>
                <a:cs typeface="+mj-cs"/>
              </a:rPr>
              <a:t>: Pseudo-code for filtering and summation using Map-Reduce</a:t>
            </a:r>
            <a:endParaRPr lang="en-US" sz="2200" b="1" dirty="0">
              <a:latin typeface="+mj-lt"/>
              <a:ea typeface="+mj-ea"/>
              <a:cs typeface="+mj-cs"/>
            </a:endParaRPr>
          </a:p>
        </p:txBody>
      </p:sp>
      <p:sp>
        <p:nvSpPr>
          <p:cNvPr id="6" name="Rectangle 5"/>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spTree>
    <p:extLst>
      <p:ext uri="{BB962C8B-B14F-4D97-AF65-F5344CB8AC3E}">
        <p14:creationId xmlns:p14="http://schemas.microsoft.com/office/powerpoint/2010/main" val="3251038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487" y="1335923"/>
            <a:ext cx="9164638" cy="4996637"/>
          </a:xfrm>
        </p:spPr>
        <p:txBody>
          <a:bodyPr/>
          <a:lstStyle/>
          <a:p>
            <a:r>
              <a:rPr lang="en-US" dirty="0"/>
              <a:t>In the example summing a trillion rows, let us now add </a:t>
            </a:r>
            <a:r>
              <a:rPr lang="en-US" dirty="0" smtClean="0"/>
              <a:t>a further constraint</a:t>
            </a:r>
          </a:p>
          <a:p>
            <a:pPr lvl="1"/>
            <a:r>
              <a:rPr lang="en-US" dirty="0" smtClean="0"/>
              <a:t>we </a:t>
            </a:r>
            <a:r>
              <a:rPr lang="en-US" dirty="0"/>
              <a:t>wish to now </a:t>
            </a:r>
            <a:r>
              <a:rPr lang="en-US" dirty="0" smtClean="0"/>
              <a:t>compute monthly subtotals of store-wise store visits for all visits after 31 January 2011</a:t>
            </a:r>
          </a:p>
          <a:p>
            <a:pPr lvl="1"/>
            <a:r>
              <a:rPr lang="en-US" dirty="0" smtClean="0"/>
              <a:t>The “store” column contains string identifiers for stores and is the second column</a:t>
            </a:r>
          </a:p>
          <a:p>
            <a:r>
              <a:rPr lang="en-US" dirty="0" smtClean="0"/>
              <a:t>in pseudo-code </a:t>
            </a:r>
            <a:r>
              <a:rPr lang="en-US" dirty="0"/>
              <a:t>the mapper, combiner and reducer would look something like:</a:t>
            </a:r>
          </a:p>
          <a:p>
            <a:pPr marL="457200" indent="0">
              <a:buNone/>
            </a:pPr>
            <a:r>
              <a:rPr lang="en-US" dirty="0"/>
              <a:t>let map(key, value) = </a:t>
            </a:r>
          </a:p>
          <a:p>
            <a:pPr marL="457200" indent="0">
              <a:spcBef>
                <a:spcPts val="0"/>
              </a:spcBef>
              <a:buNone/>
            </a:pPr>
            <a:r>
              <a:rPr lang="en-US" dirty="0"/>
              <a:t>	if </a:t>
            </a:r>
            <a:r>
              <a:rPr lang="en-US" dirty="0" smtClean="0"/>
              <a:t>(yyyymmdd(value[1]) </a:t>
            </a:r>
            <a:r>
              <a:rPr lang="en-US" dirty="0"/>
              <a:t>&gt; </a:t>
            </a:r>
            <a:r>
              <a:rPr lang="en-US" dirty="0" smtClean="0"/>
              <a:t>d"2011-01-31</a:t>
            </a:r>
            <a:r>
              <a:rPr lang="en-US" dirty="0"/>
              <a:t>") </a:t>
            </a:r>
            <a:endParaRPr lang="en-US" dirty="0" smtClean="0"/>
          </a:p>
          <a:p>
            <a:pPr marL="457200" indent="0">
              <a:spcBef>
                <a:spcPts val="0"/>
              </a:spcBef>
              <a:buNone/>
            </a:pPr>
            <a:r>
              <a:rPr lang="en-US" dirty="0"/>
              <a:t>		</a:t>
            </a:r>
            <a:r>
              <a:rPr lang="en-US" dirty="0" smtClean="0"/>
              <a:t>emit(concatenate(year(value[1]), "-</a:t>
            </a:r>
            <a:r>
              <a:rPr lang="en-US" dirty="0"/>
              <a:t>"</a:t>
            </a:r>
            <a:r>
              <a:rPr lang="en-US" dirty="0" smtClean="0"/>
              <a:t>, month(value[1</a:t>
            </a:r>
            <a:r>
              <a:rPr lang="en-US" dirty="0"/>
              <a:t>]), "-", </a:t>
            </a:r>
            <a:r>
              <a:rPr lang="en-US" dirty="0" smtClean="0"/>
              <a:t>value[2]), value[3])</a:t>
            </a:r>
            <a:endParaRPr lang="en-US" dirty="0"/>
          </a:p>
          <a:p>
            <a:pPr marL="457200" indent="0">
              <a:buNone/>
            </a:pPr>
            <a:r>
              <a:rPr lang="en-US" dirty="0"/>
              <a:t>let combine(key, values) =</a:t>
            </a:r>
          </a:p>
          <a:p>
            <a:pPr marL="457200" indent="0">
              <a:spcBef>
                <a:spcPts val="0"/>
              </a:spcBef>
              <a:buNone/>
            </a:pPr>
            <a:r>
              <a:rPr lang="en-US" dirty="0"/>
              <a:t>	foreach </a:t>
            </a:r>
            <a:r>
              <a:rPr lang="en-US" dirty="0" smtClean="0"/>
              <a:t>v </a:t>
            </a:r>
            <a:r>
              <a:rPr lang="en-US" dirty="0"/>
              <a:t>in values:</a:t>
            </a:r>
          </a:p>
          <a:p>
            <a:pPr marL="457200" indent="0">
              <a:spcBef>
                <a:spcPts val="0"/>
              </a:spcBef>
              <a:buNone/>
            </a:pPr>
            <a:r>
              <a:rPr lang="en-US" dirty="0"/>
              <a:t>		sum += v</a:t>
            </a:r>
          </a:p>
          <a:p>
            <a:pPr marL="457200" indent="0">
              <a:spcBef>
                <a:spcPts val="0"/>
              </a:spcBef>
              <a:buNone/>
            </a:pPr>
            <a:r>
              <a:rPr lang="en-US" dirty="0"/>
              <a:t>	emit(key, sum)</a:t>
            </a:r>
          </a:p>
          <a:p>
            <a:pPr marL="457200" indent="0">
              <a:buNone/>
            </a:pPr>
            <a:r>
              <a:rPr lang="en-US" dirty="0"/>
              <a:t>let reduce(key, values) </a:t>
            </a:r>
            <a:r>
              <a:rPr lang="en-US" dirty="0" smtClean="0"/>
              <a:t>= combine(key, values)</a:t>
            </a:r>
          </a:p>
          <a:p>
            <a:r>
              <a:rPr lang="en-US" dirty="0" smtClean="0"/>
              <a:t>Note that the reducer is still the same as the combiner, only that the </a:t>
            </a:r>
            <a:r>
              <a:rPr lang="en-US" dirty="0"/>
              <a:t>values that it is summing across are </a:t>
            </a:r>
            <a:r>
              <a:rPr lang="en-US" b="1" dirty="0"/>
              <a:t>all</a:t>
            </a:r>
            <a:r>
              <a:rPr lang="en-US" dirty="0"/>
              <a:t> the locally computed subtotals that are output from each </a:t>
            </a:r>
            <a:r>
              <a:rPr lang="en-US" dirty="0" smtClean="0"/>
              <a:t>combiner </a:t>
            </a:r>
            <a:r>
              <a:rPr lang="en-US" b="1" dirty="0" smtClean="0"/>
              <a:t>corresponding to the </a:t>
            </a:r>
            <a:r>
              <a:rPr lang="en-US" b="1" dirty="0"/>
              <a:t>same </a:t>
            </a:r>
            <a:r>
              <a:rPr lang="en-US" b="1" dirty="0" smtClean="0"/>
              <a:t>combiner output key</a:t>
            </a:r>
            <a:endParaRPr lang="en-US" b="1" dirty="0"/>
          </a:p>
        </p:txBody>
      </p:sp>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t>Example 1</a:t>
            </a:r>
            <a:r>
              <a:rPr lang="en-US" sz="2200" b="1" dirty="0" smtClean="0"/>
              <a:t>: Pseudo-code for filtering </a:t>
            </a:r>
            <a:r>
              <a:rPr lang="en-US" sz="2200" b="1" dirty="0"/>
              <a:t>and </a:t>
            </a:r>
            <a:r>
              <a:rPr lang="en-US" sz="2200" b="1" dirty="0" smtClean="0"/>
              <a:t>computing monthly store-wise subtotals using Map-Reduce</a:t>
            </a:r>
            <a:endParaRPr lang="en-US" sz="2200" b="1" dirty="0"/>
          </a:p>
        </p:txBody>
      </p:sp>
      <p:sp>
        <p:nvSpPr>
          <p:cNvPr id="5" name="Rectangle 4"/>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spTree>
    <p:extLst>
      <p:ext uri="{BB962C8B-B14F-4D97-AF65-F5344CB8AC3E}">
        <p14:creationId xmlns:p14="http://schemas.microsoft.com/office/powerpoint/2010/main" val="1063150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Table 66"/>
          <p:cNvGraphicFramePr>
            <a:graphicFrameLocks noGrp="1"/>
          </p:cNvGraphicFramePr>
          <p:nvPr>
            <p:extLst>
              <p:ext uri="{D42A27DB-BD31-4B8C-83A1-F6EECF244321}">
                <p14:modId xmlns:p14="http://schemas.microsoft.com/office/powerpoint/2010/main" val="1475826891"/>
              </p:ext>
            </p:extLst>
          </p:nvPr>
        </p:nvGraphicFramePr>
        <p:xfrm>
          <a:off x="1123658" y="1569499"/>
          <a:ext cx="2056270" cy="4923936"/>
        </p:xfrm>
        <a:graphic>
          <a:graphicData uri="http://schemas.openxmlformats.org/drawingml/2006/table">
            <a:tbl>
              <a:tblPr firstRow="1" bandRow="1">
                <a:tableStyleId>{5C22544A-7EE6-4342-B048-85BDC9FD1C3A}</a:tableStyleId>
              </a:tblPr>
              <a:tblGrid>
                <a:gridCol w="923506"/>
                <a:gridCol w="573206"/>
                <a:gridCol w="559558"/>
              </a:tblGrid>
              <a:tr h="402325">
                <a:tc>
                  <a:txBody>
                    <a:bodyPr/>
                    <a:lstStyle/>
                    <a:p>
                      <a:pPr algn="ctr"/>
                      <a:r>
                        <a:rPr lang="en-US" sz="1100" dirty="0" smtClean="0">
                          <a:solidFill>
                            <a:schemeClr val="bg1"/>
                          </a:solidFill>
                        </a:rPr>
                        <a:t>Visit Date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Store</a:t>
                      </a:r>
                      <a:endParaRPr lang="en-US" sz="1100" dirty="0">
                        <a:solidFill>
                          <a:schemeClr val="bg1"/>
                        </a:solidFill>
                      </a:endParaRPr>
                    </a:p>
                  </a:txBody>
                  <a:tcPr>
                    <a:solidFill>
                      <a:srgbClr val="008080"/>
                    </a:solidFill>
                  </a:tcPr>
                </a:tc>
                <a:tc>
                  <a:txBody>
                    <a:bodyPr/>
                    <a:lstStyle/>
                    <a:p>
                      <a:pPr algn="ctr"/>
                      <a:r>
                        <a:rPr lang="en-US" sz="1100" dirty="0" smtClean="0">
                          <a:solidFill>
                            <a:schemeClr val="bg1"/>
                          </a:solidFill>
                        </a:rPr>
                        <a:t>Store</a:t>
                      </a:r>
                      <a:r>
                        <a:rPr lang="en-US" sz="1100" baseline="0" dirty="0" smtClean="0">
                          <a:solidFill>
                            <a:schemeClr val="bg1"/>
                          </a:solidFill>
                        </a:rPr>
                        <a:t> visits</a:t>
                      </a:r>
                      <a:endParaRPr lang="en-US" sz="1100" dirty="0">
                        <a:solidFill>
                          <a:schemeClr val="bg1"/>
                        </a:solidFill>
                      </a:endParaRPr>
                    </a:p>
                  </a:txBody>
                  <a:tcPr>
                    <a:solidFill>
                      <a:srgbClr val="008080"/>
                    </a:solidFill>
                  </a:tcPr>
                </a:tc>
              </a:tr>
              <a:tr h="281076">
                <a:tc>
                  <a:txBody>
                    <a:bodyPr/>
                    <a:lstStyle/>
                    <a:p>
                      <a:r>
                        <a:rPr lang="en-US" sz="1100" dirty="0" smtClean="0"/>
                        <a:t>2011-11-30</a:t>
                      </a:r>
                      <a:endParaRPr lang="en-US" sz="1100" dirty="0"/>
                    </a:p>
                  </a:txBody>
                  <a:tcPr/>
                </a:tc>
                <a:tc>
                  <a:txBody>
                    <a:bodyPr/>
                    <a:lstStyle/>
                    <a:p>
                      <a:r>
                        <a:rPr lang="en-US" sz="1100" dirty="0" smtClean="0"/>
                        <a:t>A</a:t>
                      </a:r>
                      <a:endParaRPr lang="en-US" sz="1100" dirty="0"/>
                    </a:p>
                  </a:txBody>
                  <a:tcPr/>
                </a:tc>
                <a:tc>
                  <a:txBody>
                    <a:bodyPr/>
                    <a:lstStyle/>
                    <a:p>
                      <a:r>
                        <a:rPr lang="en-US" sz="1100" dirty="0" smtClean="0"/>
                        <a:t>128</a:t>
                      </a:r>
                      <a:endParaRPr lang="en-US" sz="1100" dirty="0"/>
                    </a:p>
                  </a:txBody>
                  <a:tcPr/>
                </a:tc>
              </a:tr>
              <a:tr h="281076">
                <a:tc>
                  <a:txBody>
                    <a:bodyPr/>
                    <a:lstStyle/>
                    <a:p>
                      <a:r>
                        <a:rPr lang="en-US" sz="1100" dirty="0" smtClean="0"/>
                        <a:t>2011-11-23</a:t>
                      </a:r>
                      <a:endParaRPr lang="en-US" sz="1100" dirty="0"/>
                    </a:p>
                  </a:txBody>
                  <a:tcPr/>
                </a:tc>
                <a:tc>
                  <a:txBody>
                    <a:bodyPr/>
                    <a:lstStyle/>
                    <a:p>
                      <a:r>
                        <a:rPr lang="en-US" sz="1100" dirty="0" smtClean="0"/>
                        <a:t>A</a:t>
                      </a:r>
                      <a:endParaRPr lang="en-US" sz="1100" dirty="0"/>
                    </a:p>
                  </a:txBody>
                  <a:tcPr/>
                </a:tc>
                <a:tc>
                  <a:txBody>
                    <a:bodyPr/>
                    <a:lstStyle/>
                    <a:p>
                      <a:r>
                        <a:rPr lang="en-US" sz="1100" dirty="0" smtClean="0"/>
                        <a:t>34</a:t>
                      </a:r>
                      <a:endParaRPr lang="en-US" sz="1100" dirty="0"/>
                    </a:p>
                  </a:txBody>
                  <a:tcPr/>
                </a:tc>
              </a:tr>
              <a:tr h="281076">
                <a:tc>
                  <a:txBody>
                    <a:bodyPr/>
                    <a:lstStyle/>
                    <a:p>
                      <a:r>
                        <a:rPr lang="en-US" sz="1100" dirty="0" smtClean="0"/>
                        <a:t>2012-01-11</a:t>
                      </a:r>
                      <a:endParaRPr lang="en-US" sz="1100" dirty="0"/>
                    </a:p>
                  </a:txBody>
                  <a:tcPr/>
                </a:tc>
                <a:tc>
                  <a:txBody>
                    <a:bodyPr/>
                    <a:lstStyle/>
                    <a:p>
                      <a:r>
                        <a:rPr lang="en-US" sz="1100" dirty="0" smtClean="0"/>
                        <a:t>B</a:t>
                      </a:r>
                      <a:endParaRPr lang="en-US" sz="1100" dirty="0"/>
                    </a:p>
                  </a:txBody>
                  <a:tcPr/>
                </a:tc>
                <a:tc>
                  <a:txBody>
                    <a:bodyPr/>
                    <a:lstStyle/>
                    <a:p>
                      <a:r>
                        <a:rPr lang="en-US" sz="1100" dirty="0" smtClean="0"/>
                        <a:t>435</a:t>
                      </a:r>
                      <a:endParaRPr lang="en-US" sz="1100" dirty="0"/>
                    </a:p>
                  </a:txBody>
                  <a:tcPr/>
                </a:tc>
              </a:tr>
              <a:tr h="281076">
                <a:tc>
                  <a:txBody>
                    <a:bodyPr/>
                    <a:lstStyle/>
                    <a:p>
                      <a:r>
                        <a:rPr lang="en-US" sz="1100" dirty="0" smtClean="0"/>
                        <a:t>2010-09-15</a:t>
                      </a:r>
                      <a:endParaRPr lang="en-US" sz="1100" dirty="0"/>
                    </a:p>
                  </a:txBody>
                  <a:tcPr/>
                </a:tc>
                <a:tc>
                  <a:txBody>
                    <a:bodyPr/>
                    <a:lstStyle/>
                    <a:p>
                      <a:r>
                        <a:rPr lang="en-US" sz="1100" dirty="0" smtClean="0"/>
                        <a:t>A</a:t>
                      </a:r>
                      <a:endParaRPr lang="en-US" sz="1100" dirty="0"/>
                    </a:p>
                  </a:txBody>
                  <a:tcPr/>
                </a:tc>
                <a:tc>
                  <a:txBody>
                    <a:bodyPr/>
                    <a:lstStyle/>
                    <a:p>
                      <a:r>
                        <a:rPr lang="en-US" sz="1100" dirty="0" smtClean="0"/>
                        <a:t>786</a:t>
                      </a:r>
                      <a:endParaRPr lang="en-US" sz="1100" dirty="0"/>
                    </a:p>
                  </a:txBody>
                  <a:tcPr/>
                </a:tc>
              </a:tr>
              <a:tr h="281076">
                <a:tc>
                  <a:txBody>
                    <a:bodyPr/>
                    <a:lstStyle/>
                    <a:p>
                      <a:r>
                        <a:rPr lang="en-US" sz="1100" dirty="0" smtClean="0"/>
                        <a:t>2012-01-19</a:t>
                      </a:r>
                    </a:p>
                  </a:txBody>
                  <a:tcPr/>
                </a:tc>
                <a:tc>
                  <a:txBody>
                    <a:bodyPr/>
                    <a:lstStyle/>
                    <a:p>
                      <a:r>
                        <a:rPr lang="en-US" sz="1100" dirty="0" smtClean="0"/>
                        <a:t>B</a:t>
                      </a:r>
                    </a:p>
                  </a:txBody>
                  <a:tcPr/>
                </a:tc>
                <a:tc>
                  <a:txBody>
                    <a:bodyPr/>
                    <a:lstStyle/>
                    <a:p>
                      <a:r>
                        <a:rPr lang="en-US" sz="1100" dirty="0" smtClean="0"/>
                        <a:t>93</a:t>
                      </a:r>
                      <a:endParaRPr lang="en-US" sz="1100" dirty="0"/>
                    </a:p>
                  </a:txBody>
                  <a:tcPr/>
                </a:tc>
              </a:tr>
              <a:tr h="281076">
                <a:tc>
                  <a:txBody>
                    <a:bodyPr/>
                    <a:lstStyle/>
                    <a:p>
                      <a:r>
                        <a:rPr lang="en-US" sz="1100" dirty="0" smtClean="0"/>
                        <a:t>2012-01-14</a:t>
                      </a:r>
                      <a:endParaRPr lang="en-US" sz="1100" dirty="0"/>
                    </a:p>
                  </a:txBody>
                  <a:tcPr/>
                </a:tc>
                <a:tc>
                  <a:txBody>
                    <a:bodyPr/>
                    <a:lstStyle/>
                    <a:p>
                      <a:r>
                        <a:rPr lang="en-US" sz="1100" dirty="0" smtClean="0"/>
                        <a:t>B</a:t>
                      </a:r>
                      <a:endParaRPr lang="en-US" sz="1100" dirty="0"/>
                    </a:p>
                  </a:txBody>
                  <a:tcPr/>
                </a:tc>
                <a:tc>
                  <a:txBody>
                    <a:bodyPr/>
                    <a:lstStyle/>
                    <a:p>
                      <a:r>
                        <a:rPr lang="en-US" sz="1100" dirty="0" smtClean="0"/>
                        <a:t>847</a:t>
                      </a:r>
                      <a:endParaRPr lang="en-US" sz="1100" dirty="0"/>
                    </a:p>
                  </a:txBody>
                  <a:tcPr/>
                </a:tc>
              </a:tr>
              <a:tr h="281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2010-11-30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297</a:t>
                      </a:r>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pPr algn="ctr"/>
                      <a:r>
                        <a:rPr lang="en-US" sz="1100" b="1" dirty="0" smtClean="0"/>
                        <a:t>.</a:t>
                      </a:r>
                      <a:endParaRPr lang="en-US" sz="1100" b="1" dirty="0"/>
                    </a:p>
                  </a:txBody>
                  <a:tcPr/>
                </a:tc>
                <a:tc>
                  <a:txBody>
                    <a:bodyPr/>
                    <a:lstStyle/>
                    <a:p>
                      <a:pPr algn="ctr"/>
                      <a:endParaRPr lang="en-US" sz="1100" b="1" dirty="0"/>
                    </a:p>
                  </a:txBody>
                  <a:tcPr/>
                </a:tc>
                <a:tc>
                  <a:txBody>
                    <a:bodyPr/>
                    <a:lstStyle/>
                    <a:p>
                      <a:endParaRPr lang="en-US" sz="1100" dirty="0"/>
                    </a:p>
                  </a:txBody>
                  <a:tcPr/>
                </a:tc>
              </a:tr>
              <a:tr h="281076">
                <a:tc>
                  <a:txBody>
                    <a:bodyPr/>
                    <a:lstStyle/>
                    <a:p>
                      <a:r>
                        <a:rPr lang="en-US" sz="1100" dirty="0" smtClean="0"/>
                        <a:t>2010-02-01</a:t>
                      </a:r>
                      <a:endParaRPr lang="en-US" sz="1100" dirty="0"/>
                    </a:p>
                  </a:txBody>
                  <a:tcPr/>
                </a:tc>
                <a:tc>
                  <a:txBody>
                    <a:bodyPr/>
                    <a:lstStyle/>
                    <a:p>
                      <a:r>
                        <a:rPr lang="en-US" sz="1100" dirty="0" smtClean="0"/>
                        <a:t>B</a:t>
                      </a:r>
                      <a:endParaRPr lang="en-US" sz="1100" dirty="0"/>
                    </a:p>
                  </a:txBody>
                  <a:tcPr/>
                </a:tc>
                <a:tc>
                  <a:txBody>
                    <a:bodyPr/>
                    <a:lstStyle/>
                    <a:p>
                      <a:r>
                        <a:rPr lang="en-US" sz="1100" dirty="0" smtClean="0"/>
                        <a:t>634</a:t>
                      </a:r>
                      <a:endParaRPr lang="en-US" sz="1100" dirty="0"/>
                    </a:p>
                  </a:txBody>
                  <a:tcPr/>
                </a:tc>
              </a:tr>
              <a:tr h="281076">
                <a:tc>
                  <a:txBody>
                    <a:bodyPr/>
                    <a:lstStyle/>
                    <a:p>
                      <a:r>
                        <a:rPr lang="en-US" sz="1100" dirty="0" smtClean="0"/>
                        <a:t>2011-11-26</a:t>
                      </a:r>
                      <a:endParaRPr lang="en-US" sz="1100" dirty="0"/>
                    </a:p>
                  </a:txBody>
                  <a:tcPr/>
                </a:tc>
                <a:tc>
                  <a:txBody>
                    <a:bodyPr/>
                    <a:lstStyle/>
                    <a:p>
                      <a:r>
                        <a:rPr lang="en-US" sz="1100" dirty="0" smtClean="0"/>
                        <a:t>A</a:t>
                      </a:r>
                      <a:endParaRPr lang="en-US" sz="1100" dirty="0"/>
                    </a:p>
                  </a:txBody>
                  <a:tcPr/>
                </a:tc>
                <a:tc>
                  <a:txBody>
                    <a:bodyPr/>
                    <a:lstStyle/>
                    <a:p>
                      <a:r>
                        <a:rPr lang="en-US" sz="1100" dirty="0" smtClean="0"/>
                        <a:t>9</a:t>
                      </a:r>
                      <a:endParaRPr lang="en-US" sz="1100" dirty="0"/>
                    </a:p>
                  </a:txBody>
                  <a:tcPr/>
                </a:tc>
              </a:tr>
              <a:tr h="281076">
                <a:tc>
                  <a:txBody>
                    <a:bodyPr/>
                    <a:lstStyle/>
                    <a:p>
                      <a:r>
                        <a:rPr lang="en-US" sz="1100" dirty="0" smtClean="0"/>
                        <a:t>2011-08-18</a:t>
                      </a:r>
                      <a:endParaRPr lang="en-US" sz="1100" dirty="0"/>
                    </a:p>
                  </a:txBody>
                  <a:tcPr/>
                </a:tc>
                <a:tc>
                  <a:txBody>
                    <a:bodyPr/>
                    <a:lstStyle/>
                    <a:p>
                      <a:r>
                        <a:rPr lang="en-US" sz="1100" dirty="0" smtClean="0"/>
                        <a:t>A</a:t>
                      </a:r>
                      <a:endParaRPr lang="en-US" sz="1100" dirty="0"/>
                    </a:p>
                  </a:txBody>
                  <a:tcPr/>
                </a:tc>
                <a:tc>
                  <a:txBody>
                    <a:bodyPr/>
                    <a:lstStyle/>
                    <a:p>
                      <a:r>
                        <a:rPr lang="en-US" sz="1100" dirty="0" smtClean="0"/>
                        <a:t>12</a:t>
                      </a:r>
                      <a:endParaRPr lang="en-US" sz="1100" dirty="0"/>
                    </a:p>
                  </a:txBody>
                  <a:tcPr/>
                </a:tc>
              </a:tr>
            </a:tbl>
          </a:graphicData>
        </a:graphic>
      </p:graphicFrame>
      <p:sp>
        <p:nvSpPr>
          <p:cNvPr id="41" name="Right Arrow 40"/>
          <p:cNvSpPr/>
          <p:nvPr/>
        </p:nvSpPr>
        <p:spPr bwMode="auto">
          <a:xfrm>
            <a:off x="3431566" y="2047806"/>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7" name="Left-Right Arrow 46"/>
          <p:cNvSpPr/>
          <p:nvPr/>
        </p:nvSpPr>
        <p:spPr bwMode="auto">
          <a:xfrm>
            <a:off x="1105450" y="951798"/>
            <a:ext cx="2115422" cy="590400"/>
          </a:xfrm>
          <a:prstGeom prst="lef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Input Data</a:t>
            </a:r>
          </a:p>
        </p:txBody>
      </p:sp>
      <p:sp>
        <p:nvSpPr>
          <p:cNvPr id="49" name="Left-Right Arrow 48"/>
          <p:cNvSpPr/>
          <p:nvPr/>
        </p:nvSpPr>
        <p:spPr bwMode="auto">
          <a:xfrm>
            <a:off x="3823674" y="951798"/>
            <a:ext cx="1525428" cy="590400"/>
          </a:xfrm>
          <a:prstGeom prst="lef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Mapping</a:t>
            </a:r>
          </a:p>
        </p:txBody>
      </p:sp>
      <p:sp>
        <p:nvSpPr>
          <p:cNvPr id="50" name="Oval 49"/>
          <p:cNvSpPr/>
          <p:nvPr/>
        </p:nvSpPr>
        <p:spPr bwMode="auto">
          <a:xfrm>
            <a:off x="115937" y="2325616"/>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1</a:t>
            </a:r>
          </a:p>
        </p:txBody>
      </p:sp>
      <p:sp>
        <p:nvSpPr>
          <p:cNvPr id="53" name="Oval 52"/>
          <p:cNvSpPr/>
          <p:nvPr/>
        </p:nvSpPr>
        <p:spPr bwMode="auto">
          <a:xfrm>
            <a:off x="115937" y="3336884"/>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2</a:t>
            </a:r>
          </a:p>
        </p:txBody>
      </p:sp>
      <p:sp>
        <p:nvSpPr>
          <p:cNvPr id="56" name="Oval 55"/>
          <p:cNvSpPr/>
          <p:nvPr/>
        </p:nvSpPr>
        <p:spPr bwMode="auto">
          <a:xfrm>
            <a:off x="115937" y="5914977"/>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1000</a:t>
            </a:r>
          </a:p>
        </p:txBody>
      </p:sp>
      <p:sp>
        <p:nvSpPr>
          <p:cNvPr id="73" name="Left-Right Arrow 72"/>
          <p:cNvSpPr/>
          <p:nvPr/>
        </p:nvSpPr>
        <p:spPr bwMode="auto">
          <a:xfrm>
            <a:off x="7983940" y="951798"/>
            <a:ext cx="1653667" cy="590400"/>
          </a:xfrm>
          <a:prstGeom prst="lef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Reducing</a:t>
            </a:r>
          </a:p>
        </p:txBody>
      </p:sp>
      <p:graphicFrame>
        <p:nvGraphicFramePr>
          <p:cNvPr id="61" name="Table 60"/>
          <p:cNvGraphicFramePr>
            <a:graphicFrameLocks noGrp="1"/>
          </p:cNvGraphicFramePr>
          <p:nvPr>
            <p:extLst>
              <p:ext uri="{D42A27DB-BD31-4B8C-83A1-F6EECF244321}">
                <p14:modId xmlns:p14="http://schemas.microsoft.com/office/powerpoint/2010/main" val="3337327734"/>
              </p:ext>
            </p:extLst>
          </p:nvPr>
        </p:nvGraphicFramePr>
        <p:xfrm>
          <a:off x="3828235" y="1599067"/>
          <a:ext cx="1483061" cy="4899541"/>
        </p:xfrm>
        <a:graphic>
          <a:graphicData uri="http://schemas.openxmlformats.org/drawingml/2006/table">
            <a:tbl>
              <a:tblPr firstRow="1" bandRow="1">
                <a:tableStyleId>{5C22544A-7EE6-4342-B048-85BDC9FD1C3A}</a:tableStyleId>
              </a:tblPr>
              <a:tblGrid>
                <a:gridCol w="1483061"/>
              </a:tblGrid>
              <a:tr h="402325">
                <a:tc>
                  <a:txBody>
                    <a:bodyPr/>
                    <a:lstStyle/>
                    <a:p>
                      <a:pPr algn="ctr"/>
                      <a:endParaRPr lang="en-US" sz="1600" dirty="0">
                        <a:solidFill>
                          <a:schemeClr val="tx1"/>
                        </a:solidFill>
                      </a:endParaRPr>
                    </a:p>
                  </a:txBody>
                  <a:tcPr>
                    <a:solidFill>
                      <a:schemeClr val="bg1"/>
                    </a:solidFill>
                  </a:tcPr>
                </a:tc>
              </a:tr>
              <a:tr h="281076">
                <a:tc>
                  <a:txBody>
                    <a:bodyPr/>
                    <a:lstStyle/>
                    <a:p>
                      <a:r>
                        <a:rPr lang="en-US" sz="1100" dirty="0" smtClean="0"/>
                        <a:t>2011-11-A, 128</a:t>
                      </a:r>
                      <a:endParaRPr lang="en-US" sz="1100" dirty="0"/>
                    </a:p>
                  </a:txBody>
                  <a:tcPr/>
                </a:tc>
              </a:tr>
              <a:tr h="281076">
                <a:tc>
                  <a:txBody>
                    <a:bodyPr/>
                    <a:lstStyle/>
                    <a:p>
                      <a:r>
                        <a:rPr lang="en-US" sz="1100" dirty="0" smtClean="0"/>
                        <a:t>2011-11-A, 34</a:t>
                      </a:r>
                      <a:endParaRPr lang="en-US" sz="1100" dirty="0"/>
                    </a:p>
                  </a:txBody>
                  <a:tcPr>
                    <a:solidFill>
                      <a:srgbClr val="EDE7E7"/>
                    </a:solidFill>
                  </a:tcPr>
                </a:tc>
              </a:tr>
              <a:tr h="281076">
                <a:tc>
                  <a:txBody>
                    <a:bodyPr/>
                    <a:lstStyle/>
                    <a:p>
                      <a:r>
                        <a:rPr lang="en-US" sz="1100" dirty="0" smtClean="0"/>
                        <a:t>2012-01-B,435</a:t>
                      </a:r>
                      <a:endParaRPr lang="en-US" sz="1100" dirty="0"/>
                    </a:p>
                  </a:txBody>
                  <a:tcPr/>
                </a:tc>
              </a:tr>
              <a:tr h="281076">
                <a:tc>
                  <a:txBody>
                    <a:bodyPr/>
                    <a:lstStyle/>
                    <a:p>
                      <a:endParaRPr lang="en-US" sz="1100" dirty="0"/>
                    </a:p>
                  </a:txBody>
                  <a:tcPr>
                    <a:solidFill>
                      <a:schemeClr val="tx1"/>
                    </a:solidFill>
                  </a:tcPr>
                </a:tc>
              </a:tr>
              <a:tr h="281076">
                <a:tc>
                  <a:txBody>
                    <a:bodyPr/>
                    <a:lstStyle/>
                    <a:p>
                      <a:r>
                        <a:rPr lang="en-US" sz="1100" dirty="0" smtClean="0"/>
                        <a:t>2012-01-B, 93</a:t>
                      </a:r>
                      <a:endParaRPr lang="en-US" sz="1100" dirty="0"/>
                    </a:p>
                  </a:txBody>
                  <a:tcPr/>
                </a:tc>
              </a:tr>
              <a:tr h="281076">
                <a:tc>
                  <a:txBody>
                    <a:bodyPr/>
                    <a:lstStyle/>
                    <a:p>
                      <a:r>
                        <a:rPr lang="en-US" sz="1100" dirty="0" smtClean="0"/>
                        <a:t>2012-01-B, 847</a:t>
                      </a:r>
                      <a:endParaRPr lang="en-US" sz="1100" dirty="0"/>
                    </a:p>
                  </a:txBody>
                  <a:tcPr>
                    <a:solidFill>
                      <a:srgbClr val="EDE7E7"/>
                    </a:solidFill>
                  </a:tcPr>
                </a:tc>
              </a:tr>
              <a:tr h="281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chemeClr val="tx1"/>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bg1">
                        <a:lumMod val="85000"/>
                      </a:schemeClr>
                    </a:solidFill>
                  </a:tcPr>
                </a:tc>
              </a:tr>
              <a:tr h="281076">
                <a:tc>
                  <a:txBody>
                    <a:bodyPr/>
                    <a:lstStyle/>
                    <a:p>
                      <a:endParaRPr lang="en-US" sz="1100" dirty="0"/>
                    </a:p>
                  </a:txBody>
                  <a:tcPr>
                    <a:solidFill>
                      <a:schemeClr val="tx1"/>
                    </a:solidFill>
                  </a:tcPr>
                </a:tc>
              </a:tr>
              <a:tr h="281076">
                <a:tc>
                  <a:txBody>
                    <a:bodyPr/>
                    <a:lstStyle/>
                    <a:p>
                      <a:r>
                        <a:rPr lang="en-US" sz="1100" dirty="0" smtClean="0"/>
                        <a:t>2011-11-A, 9</a:t>
                      </a:r>
                      <a:endParaRPr lang="en-US" sz="1100" dirty="0"/>
                    </a:p>
                  </a:txBody>
                  <a:tcPr/>
                </a:tc>
              </a:tr>
              <a:tr h="281076">
                <a:tc>
                  <a:txBody>
                    <a:bodyPr/>
                    <a:lstStyle/>
                    <a:p>
                      <a:r>
                        <a:rPr lang="en-US" sz="1100" dirty="0" smtClean="0"/>
                        <a:t>2011-11-A, 12</a:t>
                      </a:r>
                      <a:endParaRPr lang="en-US" sz="1100" dirty="0"/>
                    </a:p>
                  </a:txBody>
                  <a:tcPr/>
                </a:tc>
              </a:tr>
            </a:tbl>
          </a:graphicData>
        </a:graphic>
      </p:graphicFrame>
      <p:sp>
        <p:nvSpPr>
          <p:cNvPr id="62" name="Rectangle 61"/>
          <p:cNvSpPr/>
          <p:nvPr/>
        </p:nvSpPr>
        <p:spPr bwMode="auto">
          <a:xfrm>
            <a:off x="1105450" y="2006224"/>
            <a:ext cx="2115422" cy="1078173"/>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4" name="Rectangle 73"/>
          <p:cNvSpPr/>
          <p:nvPr/>
        </p:nvSpPr>
        <p:spPr bwMode="auto">
          <a:xfrm>
            <a:off x="1105450" y="3113985"/>
            <a:ext cx="2115422" cy="789276"/>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2" name="Rectangle 81"/>
          <p:cNvSpPr/>
          <p:nvPr/>
        </p:nvSpPr>
        <p:spPr bwMode="auto">
          <a:xfrm>
            <a:off x="1105450" y="3948785"/>
            <a:ext cx="2115422" cy="850720"/>
          </a:xfrm>
          <a:prstGeom prst="rect">
            <a:avLst/>
          </a:prstGeom>
          <a:noFill/>
          <a:ln w="25400">
            <a:gradFill flip="none" rotWithShape="1">
              <a:gsLst>
                <a:gs pos="0">
                  <a:schemeClr val="accent1"/>
                </a:gs>
                <a:gs pos="50000">
                  <a:schemeClr val="accent1">
                    <a:tint val="44500"/>
                    <a:satMod val="160000"/>
                  </a:schemeClr>
                </a:gs>
                <a:gs pos="100000">
                  <a:srgbClr val="EBE1E1"/>
                </a:gs>
              </a:gsLst>
              <a:lin ang="5400000" scaled="1"/>
              <a:tileRect/>
            </a:gra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4" name="Rectangle 83"/>
          <p:cNvSpPr/>
          <p:nvPr/>
        </p:nvSpPr>
        <p:spPr bwMode="auto">
          <a:xfrm>
            <a:off x="1105450" y="4799505"/>
            <a:ext cx="2115422" cy="826822"/>
          </a:xfrm>
          <a:prstGeom prst="rect">
            <a:avLst/>
          </a:prstGeom>
          <a:noFill/>
          <a:ln w="25400">
            <a:gradFill flip="none" rotWithShape="1">
              <a:gsLst>
                <a:gs pos="0">
                  <a:schemeClr val="accent1"/>
                </a:gs>
                <a:gs pos="100000">
                  <a:schemeClr val="accent1">
                    <a:tint val="23500"/>
                    <a:satMod val="160000"/>
                  </a:schemeClr>
                </a:gs>
              </a:gsLst>
              <a:lin ang="16200000" scaled="1"/>
              <a:tileRect/>
            </a:gra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5" name="Rectangle 84"/>
          <p:cNvSpPr/>
          <p:nvPr/>
        </p:nvSpPr>
        <p:spPr bwMode="auto">
          <a:xfrm>
            <a:off x="1105450" y="5652850"/>
            <a:ext cx="2115422" cy="857135"/>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6" name="Rectangle 85"/>
          <p:cNvSpPr/>
          <p:nvPr/>
        </p:nvSpPr>
        <p:spPr bwMode="auto">
          <a:xfrm>
            <a:off x="3823674" y="2008496"/>
            <a:ext cx="1525428" cy="1078173"/>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7" name="Rectangle 86"/>
          <p:cNvSpPr/>
          <p:nvPr/>
        </p:nvSpPr>
        <p:spPr bwMode="auto">
          <a:xfrm>
            <a:off x="3823674" y="3116257"/>
            <a:ext cx="1525428" cy="789276"/>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8" name="Rectangle 87"/>
          <p:cNvSpPr/>
          <p:nvPr/>
        </p:nvSpPr>
        <p:spPr bwMode="auto">
          <a:xfrm>
            <a:off x="3823674" y="3951057"/>
            <a:ext cx="1525428" cy="850720"/>
          </a:xfrm>
          <a:prstGeom prst="rect">
            <a:avLst/>
          </a:prstGeom>
          <a:noFill/>
          <a:ln w="25400">
            <a:gradFill flip="none" rotWithShape="1">
              <a:gsLst>
                <a:gs pos="0">
                  <a:schemeClr val="accent1"/>
                </a:gs>
                <a:gs pos="50000">
                  <a:schemeClr val="accent1">
                    <a:tint val="44500"/>
                    <a:satMod val="160000"/>
                  </a:schemeClr>
                </a:gs>
                <a:gs pos="100000">
                  <a:srgbClr val="EBE1E1"/>
                </a:gs>
              </a:gsLst>
              <a:lin ang="5400000" scaled="1"/>
              <a:tileRect/>
            </a:gra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9" name="Rectangle 88"/>
          <p:cNvSpPr/>
          <p:nvPr/>
        </p:nvSpPr>
        <p:spPr bwMode="auto">
          <a:xfrm>
            <a:off x="3823674" y="4801777"/>
            <a:ext cx="1525428" cy="826822"/>
          </a:xfrm>
          <a:prstGeom prst="rect">
            <a:avLst/>
          </a:prstGeom>
          <a:noFill/>
          <a:ln w="25400">
            <a:gradFill flip="none" rotWithShape="1">
              <a:gsLst>
                <a:gs pos="0">
                  <a:schemeClr val="accent1"/>
                </a:gs>
                <a:gs pos="100000">
                  <a:schemeClr val="accent1">
                    <a:tint val="23500"/>
                    <a:satMod val="160000"/>
                  </a:schemeClr>
                </a:gs>
              </a:gsLst>
              <a:lin ang="16200000" scaled="1"/>
              <a:tileRect/>
            </a:gra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0" name="Rectangle 89"/>
          <p:cNvSpPr/>
          <p:nvPr/>
        </p:nvSpPr>
        <p:spPr bwMode="auto">
          <a:xfrm>
            <a:off x="3823674" y="5655122"/>
            <a:ext cx="1525428" cy="857135"/>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1" name="Right Arrow 90"/>
          <p:cNvSpPr/>
          <p:nvPr/>
        </p:nvSpPr>
        <p:spPr bwMode="auto">
          <a:xfrm>
            <a:off x="3431566" y="2327872"/>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2" name="Right Arrow 91"/>
          <p:cNvSpPr/>
          <p:nvPr/>
        </p:nvSpPr>
        <p:spPr bwMode="auto">
          <a:xfrm>
            <a:off x="3431566" y="2607938"/>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3" name="Right Arrow 92"/>
          <p:cNvSpPr/>
          <p:nvPr/>
        </p:nvSpPr>
        <p:spPr bwMode="auto">
          <a:xfrm>
            <a:off x="3431566" y="2888004"/>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4" name="Right Arrow 93"/>
          <p:cNvSpPr/>
          <p:nvPr/>
        </p:nvSpPr>
        <p:spPr bwMode="auto">
          <a:xfrm>
            <a:off x="3431566" y="3168070"/>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5" name="Right Arrow 94"/>
          <p:cNvSpPr/>
          <p:nvPr/>
        </p:nvSpPr>
        <p:spPr bwMode="auto">
          <a:xfrm>
            <a:off x="3431566" y="3448136"/>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6" name="Right Arrow 95"/>
          <p:cNvSpPr/>
          <p:nvPr/>
        </p:nvSpPr>
        <p:spPr bwMode="auto">
          <a:xfrm>
            <a:off x="3431566" y="3728202"/>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7" name="Right Arrow 96"/>
          <p:cNvSpPr/>
          <p:nvPr/>
        </p:nvSpPr>
        <p:spPr bwMode="auto">
          <a:xfrm>
            <a:off x="3431566" y="4008268"/>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8" name="Right Arrow 97"/>
          <p:cNvSpPr/>
          <p:nvPr/>
        </p:nvSpPr>
        <p:spPr bwMode="auto">
          <a:xfrm>
            <a:off x="3431566" y="4288334"/>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9" name="Right Arrow 98"/>
          <p:cNvSpPr/>
          <p:nvPr/>
        </p:nvSpPr>
        <p:spPr bwMode="auto">
          <a:xfrm>
            <a:off x="3431566" y="4568400"/>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0" name="Right Arrow 99"/>
          <p:cNvSpPr/>
          <p:nvPr/>
        </p:nvSpPr>
        <p:spPr bwMode="auto">
          <a:xfrm>
            <a:off x="3431566" y="4848466"/>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1" name="Right Arrow 100"/>
          <p:cNvSpPr/>
          <p:nvPr/>
        </p:nvSpPr>
        <p:spPr bwMode="auto">
          <a:xfrm>
            <a:off x="3431566" y="5128532"/>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2" name="Right Arrow 101"/>
          <p:cNvSpPr/>
          <p:nvPr/>
        </p:nvSpPr>
        <p:spPr bwMode="auto">
          <a:xfrm>
            <a:off x="3431566" y="5408598"/>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3" name="Right Arrow 102"/>
          <p:cNvSpPr/>
          <p:nvPr/>
        </p:nvSpPr>
        <p:spPr bwMode="auto">
          <a:xfrm>
            <a:off x="3431566" y="5688664"/>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4" name="Right Arrow 103"/>
          <p:cNvSpPr/>
          <p:nvPr/>
        </p:nvSpPr>
        <p:spPr bwMode="auto">
          <a:xfrm>
            <a:off x="3431566" y="5968730"/>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5" name="Right Arrow 104"/>
          <p:cNvSpPr/>
          <p:nvPr/>
        </p:nvSpPr>
        <p:spPr bwMode="auto">
          <a:xfrm>
            <a:off x="3431566" y="6248793"/>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8" name="Left-Right Arrow 107"/>
          <p:cNvSpPr/>
          <p:nvPr/>
        </p:nvSpPr>
        <p:spPr bwMode="auto">
          <a:xfrm>
            <a:off x="5834591" y="951798"/>
            <a:ext cx="1653667" cy="590400"/>
          </a:xfrm>
          <a:prstGeom prst="lef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600" b="1" dirty="0" smtClean="0">
                <a:solidFill>
                  <a:schemeClr val="bg1"/>
                </a:solidFill>
                <a:latin typeface="+mn-lt"/>
                <a:ea typeface="+mn-ea"/>
                <a:cs typeface="+mn-cs"/>
              </a:rPr>
              <a:t>Combining</a:t>
            </a:r>
          </a:p>
        </p:txBody>
      </p:sp>
      <p:sp>
        <p:nvSpPr>
          <p:cNvPr id="109" name="Right Arrow 108"/>
          <p:cNvSpPr/>
          <p:nvPr/>
        </p:nvSpPr>
        <p:spPr bwMode="auto">
          <a:xfrm>
            <a:off x="5508334" y="2050078"/>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0" name="Right Arrow 109"/>
          <p:cNvSpPr/>
          <p:nvPr/>
        </p:nvSpPr>
        <p:spPr bwMode="auto">
          <a:xfrm>
            <a:off x="5508334" y="2330144"/>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1" name="Right Arrow 110"/>
          <p:cNvSpPr/>
          <p:nvPr/>
        </p:nvSpPr>
        <p:spPr bwMode="auto">
          <a:xfrm>
            <a:off x="5508334" y="2610210"/>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3" name="Right Arrow 112"/>
          <p:cNvSpPr/>
          <p:nvPr/>
        </p:nvSpPr>
        <p:spPr bwMode="auto">
          <a:xfrm>
            <a:off x="5508334" y="3170342"/>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4" name="Right Arrow 113"/>
          <p:cNvSpPr/>
          <p:nvPr/>
        </p:nvSpPr>
        <p:spPr bwMode="auto">
          <a:xfrm>
            <a:off x="5508334" y="3450408"/>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6" name="Right Arrow 115"/>
          <p:cNvSpPr/>
          <p:nvPr/>
        </p:nvSpPr>
        <p:spPr bwMode="auto">
          <a:xfrm>
            <a:off x="5508334" y="4010540"/>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7" name="Right Arrow 116"/>
          <p:cNvSpPr/>
          <p:nvPr/>
        </p:nvSpPr>
        <p:spPr bwMode="auto">
          <a:xfrm>
            <a:off x="5508334" y="4290606"/>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8" name="Right Arrow 117"/>
          <p:cNvSpPr/>
          <p:nvPr/>
        </p:nvSpPr>
        <p:spPr bwMode="auto">
          <a:xfrm>
            <a:off x="5508334" y="4570672"/>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19" name="Right Arrow 118"/>
          <p:cNvSpPr/>
          <p:nvPr/>
        </p:nvSpPr>
        <p:spPr bwMode="auto">
          <a:xfrm>
            <a:off x="5508334" y="4850738"/>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0" name="Right Arrow 119"/>
          <p:cNvSpPr/>
          <p:nvPr/>
        </p:nvSpPr>
        <p:spPr bwMode="auto">
          <a:xfrm>
            <a:off x="5508334" y="5130804"/>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1" name="Right Arrow 120"/>
          <p:cNvSpPr/>
          <p:nvPr/>
        </p:nvSpPr>
        <p:spPr bwMode="auto">
          <a:xfrm>
            <a:off x="5508334" y="5410870"/>
            <a:ext cx="180473" cy="159877"/>
          </a:xfrm>
          <a:prstGeom prst="rightArrow">
            <a:avLst/>
          </a:prstGeom>
          <a:solidFill>
            <a:schemeClr val="bg1">
              <a:lumMod val="8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3" name="Right Arrow 122"/>
          <p:cNvSpPr/>
          <p:nvPr/>
        </p:nvSpPr>
        <p:spPr bwMode="auto">
          <a:xfrm>
            <a:off x="5508334" y="5971002"/>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4" name="Right Arrow 123"/>
          <p:cNvSpPr/>
          <p:nvPr/>
        </p:nvSpPr>
        <p:spPr bwMode="auto">
          <a:xfrm>
            <a:off x="5508334" y="6251065"/>
            <a:ext cx="180473" cy="159877"/>
          </a:xfrm>
          <a:prstGeom prst="rightArrow">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Rectangle 3"/>
          <p:cNvSpPr/>
          <p:nvPr/>
        </p:nvSpPr>
        <p:spPr bwMode="auto">
          <a:xfrm>
            <a:off x="5834591" y="2022782"/>
            <a:ext cx="1653667" cy="495231"/>
          </a:xfrm>
          <a:prstGeom prst="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2011-11-A, </a:t>
            </a:r>
            <a:r>
              <a:rPr lang="en-US" sz="1200" b="0" dirty="0" smtClean="0">
                <a:solidFill>
                  <a:schemeClr val="tx1"/>
                </a:solidFill>
                <a:latin typeface="+mn-lt"/>
                <a:ea typeface="+mn-ea"/>
                <a:cs typeface="+mn-cs"/>
              </a:rPr>
              <a:t>162</a:t>
            </a:r>
          </a:p>
        </p:txBody>
      </p:sp>
      <p:sp>
        <p:nvSpPr>
          <p:cNvPr id="126" name="Rectangle 125"/>
          <p:cNvSpPr/>
          <p:nvPr/>
        </p:nvSpPr>
        <p:spPr bwMode="auto">
          <a:xfrm>
            <a:off x="5834590" y="2559845"/>
            <a:ext cx="1653667" cy="247616"/>
          </a:xfrm>
          <a:prstGeom prst="rect">
            <a:avLst/>
          </a:prstGeom>
          <a:solidFill>
            <a:srgbClr val="C1969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2012-01-B, </a:t>
            </a:r>
            <a:r>
              <a:rPr lang="en-US" sz="1200" b="0" dirty="0" smtClean="0">
                <a:solidFill>
                  <a:schemeClr val="tx1"/>
                </a:solidFill>
                <a:latin typeface="+mn-lt"/>
                <a:ea typeface="+mn-ea"/>
                <a:cs typeface="+mn-cs"/>
              </a:rPr>
              <a:t>435</a:t>
            </a:r>
          </a:p>
        </p:txBody>
      </p:sp>
      <p:sp>
        <p:nvSpPr>
          <p:cNvPr id="127" name="Rectangle 126"/>
          <p:cNvSpPr/>
          <p:nvPr/>
        </p:nvSpPr>
        <p:spPr bwMode="auto">
          <a:xfrm>
            <a:off x="5834591" y="3147065"/>
            <a:ext cx="1653667" cy="495231"/>
          </a:xfrm>
          <a:prstGeom prst="rect">
            <a:avLst/>
          </a:prstGeom>
          <a:solidFill>
            <a:srgbClr val="C1969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2012-01-B, </a:t>
            </a:r>
            <a:r>
              <a:rPr lang="en-US" sz="1200" b="0" dirty="0" smtClean="0">
                <a:solidFill>
                  <a:schemeClr val="tx1"/>
                </a:solidFill>
                <a:latin typeface="+mn-lt"/>
                <a:ea typeface="+mn-ea"/>
                <a:cs typeface="+mn-cs"/>
              </a:rPr>
              <a:t>940</a:t>
            </a:r>
          </a:p>
        </p:txBody>
      </p:sp>
      <p:sp>
        <p:nvSpPr>
          <p:cNvPr id="128" name="Rectangle 127"/>
          <p:cNvSpPr/>
          <p:nvPr/>
        </p:nvSpPr>
        <p:spPr bwMode="auto">
          <a:xfrm>
            <a:off x="5834589" y="5954383"/>
            <a:ext cx="1653667" cy="495231"/>
          </a:xfrm>
          <a:prstGeom prst="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2011-11-A, </a:t>
            </a:r>
            <a:r>
              <a:rPr lang="en-US" sz="1200" b="0" dirty="0" smtClean="0">
                <a:solidFill>
                  <a:schemeClr val="tx1"/>
                </a:solidFill>
                <a:latin typeface="+mn-lt"/>
                <a:ea typeface="+mn-ea"/>
                <a:cs typeface="+mn-cs"/>
              </a:rPr>
              <a:t>21</a:t>
            </a:r>
          </a:p>
        </p:txBody>
      </p:sp>
      <p:sp>
        <p:nvSpPr>
          <p:cNvPr id="130" name="Rectangle 129"/>
          <p:cNvSpPr/>
          <p:nvPr/>
        </p:nvSpPr>
        <p:spPr bwMode="auto">
          <a:xfrm>
            <a:off x="7983940" y="3147065"/>
            <a:ext cx="1653666" cy="495231"/>
          </a:xfrm>
          <a:prstGeom prst="rect">
            <a:avLst/>
          </a:prstGeom>
          <a:solidFill>
            <a:srgbClr val="C1969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2012-01-B, </a:t>
            </a:r>
            <a:r>
              <a:rPr lang="en-US" sz="1200" b="0" dirty="0" smtClean="0">
                <a:solidFill>
                  <a:schemeClr val="tx1"/>
                </a:solidFill>
                <a:latin typeface="+mn-lt"/>
                <a:ea typeface="+mn-ea"/>
                <a:cs typeface="+mn-cs"/>
              </a:rPr>
              <a:t>1375</a:t>
            </a:r>
          </a:p>
        </p:txBody>
      </p:sp>
      <p:sp>
        <p:nvSpPr>
          <p:cNvPr id="131" name="Rectangle 130"/>
          <p:cNvSpPr/>
          <p:nvPr/>
        </p:nvSpPr>
        <p:spPr bwMode="auto">
          <a:xfrm>
            <a:off x="7983940" y="4515384"/>
            <a:ext cx="1653666" cy="495231"/>
          </a:xfrm>
          <a:prstGeom prst="rect">
            <a:avLst/>
          </a:prstGeom>
          <a:solidFill>
            <a:srgbClr val="EDE7E7"/>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200" dirty="0" smtClean="0">
                <a:solidFill>
                  <a:schemeClr val="tx1"/>
                </a:solidFill>
              </a:rPr>
              <a:t>2012-11-A, </a:t>
            </a:r>
            <a:r>
              <a:rPr lang="en-US" sz="1200" b="0" dirty="0" smtClean="0">
                <a:solidFill>
                  <a:schemeClr val="tx1"/>
                </a:solidFill>
                <a:latin typeface="+mn-lt"/>
                <a:ea typeface="+mn-ea"/>
                <a:cs typeface="+mn-cs"/>
              </a:rPr>
              <a:t>162</a:t>
            </a:r>
          </a:p>
        </p:txBody>
      </p:sp>
      <p:cxnSp>
        <p:nvCxnSpPr>
          <p:cNvPr id="6" name="Straight Arrow Connector 5"/>
          <p:cNvCxnSpPr>
            <a:stCxn id="4" idx="3"/>
            <a:endCxn id="131" idx="1"/>
          </p:cNvCxnSpPr>
          <p:nvPr/>
        </p:nvCxnSpPr>
        <p:spPr bwMode="auto">
          <a:xfrm>
            <a:off x="7488258" y="2270398"/>
            <a:ext cx="495682" cy="2492602"/>
          </a:xfrm>
          <a:prstGeom prst="straightConnector1">
            <a:avLst/>
          </a:prstGeom>
          <a:pattFill prst="pct50">
            <a:fgClr>
              <a:schemeClr val="hlink"/>
            </a:fgClr>
            <a:bgClr>
              <a:srgbClr val="FFFFFF"/>
            </a:bgClr>
          </a:pattFill>
          <a:ln w="38100" cap="flat" cmpd="sng" algn="ctr">
            <a:solidFill>
              <a:srgbClr val="EDE7E7"/>
            </a:solidFill>
            <a:prstDash val="solid"/>
            <a:round/>
            <a:headEnd type="none" w="med" len="med"/>
            <a:tailEnd type="arrow"/>
          </a:ln>
          <a:effectLst/>
        </p:spPr>
      </p:cxnSp>
      <p:cxnSp>
        <p:nvCxnSpPr>
          <p:cNvPr id="132" name="Straight Arrow Connector 131"/>
          <p:cNvCxnSpPr>
            <a:stCxn id="128" idx="3"/>
            <a:endCxn id="131" idx="1"/>
          </p:cNvCxnSpPr>
          <p:nvPr/>
        </p:nvCxnSpPr>
        <p:spPr bwMode="auto">
          <a:xfrm flipV="1">
            <a:off x="7488256" y="4763000"/>
            <a:ext cx="495684" cy="1438999"/>
          </a:xfrm>
          <a:prstGeom prst="straightConnector1">
            <a:avLst/>
          </a:prstGeom>
          <a:pattFill prst="pct50">
            <a:fgClr>
              <a:schemeClr val="hlink"/>
            </a:fgClr>
            <a:bgClr>
              <a:srgbClr val="FFFFFF"/>
            </a:bgClr>
          </a:pattFill>
          <a:ln w="38100" cap="flat" cmpd="sng" algn="ctr">
            <a:solidFill>
              <a:srgbClr val="EDE7E7"/>
            </a:solidFill>
            <a:prstDash val="solid"/>
            <a:round/>
            <a:headEnd type="none" w="med" len="med"/>
            <a:tailEnd type="arrow"/>
          </a:ln>
          <a:effectLst/>
        </p:spPr>
      </p:cxnSp>
      <p:cxnSp>
        <p:nvCxnSpPr>
          <p:cNvPr id="133" name="Straight Arrow Connector 132"/>
          <p:cNvCxnSpPr>
            <a:stCxn id="126" idx="3"/>
            <a:endCxn id="130" idx="1"/>
          </p:cNvCxnSpPr>
          <p:nvPr/>
        </p:nvCxnSpPr>
        <p:spPr bwMode="auto">
          <a:xfrm>
            <a:off x="7488257" y="2683653"/>
            <a:ext cx="495683" cy="711028"/>
          </a:xfrm>
          <a:prstGeom prst="straightConnector1">
            <a:avLst/>
          </a:prstGeom>
          <a:pattFill prst="pct50">
            <a:fgClr>
              <a:schemeClr val="hlink"/>
            </a:fgClr>
            <a:bgClr>
              <a:srgbClr val="FFFFFF"/>
            </a:bgClr>
          </a:pattFill>
          <a:ln w="38100" cap="flat" cmpd="sng" algn="ctr">
            <a:solidFill>
              <a:srgbClr val="C19696"/>
            </a:solidFill>
            <a:prstDash val="solid"/>
            <a:round/>
            <a:headEnd type="none" w="med" len="med"/>
            <a:tailEnd type="arrow"/>
          </a:ln>
          <a:effectLst/>
        </p:spPr>
      </p:cxnSp>
      <p:cxnSp>
        <p:nvCxnSpPr>
          <p:cNvPr id="134" name="Straight Arrow Connector 133"/>
          <p:cNvCxnSpPr>
            <a:stCxn id="127" idx="3"/>
            <a:endCxn id="130" idx="1"/>
          </p:cNvCxnSpPr>
          <p:nvPr/>
        </p:nvCxnSpPr>
        <p:spPr bwMode="auto">
          <a:xfrm>
            <a:off x="7488258" y="3394681"/>
            <a:ext cx="495682" cy="0"/>
          </a:xfrm>
          <a:prstGeom prst="straightConnector1">
            <a:avLst/>
          </a:prstGeom>
          <a:pattFill prst="pct50">
            <a:fgClr>
              <a:schemeClr val="hlink"/>
            </a:fgClr>
            <a:bgClr>
              <a:srgbClr val="FFFFFF"/>
            </a:bgClr>
          </a:pattFill>
          <a:ln w="38100" cap="flat" cmpd="sng" algn="ctr">
            <a:solidFill>
              <a:srgbClr val="C19696"/>
            </a:solidFill>
            <a:prstDash val="solid"/>
            <a:round/>
            <a:headEnd type="none" w="med" len="med"/>
            <a:tailEnd type="arrow"/>
          </a:ln>
          <a:effectLst/>
        </p:spPr>
      </p:cxnSp>
      <p:sp>
        <p:nvSpPr>
          <p:cNvPr id="63" name="Rectangle 62"/>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sp>
        <p:nvSpPr>
          <p:cNvPr id="64"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t>Example 1</a:t>
            </a:r>
            <a:r>
              <a:rPr lang="en-US" sz="2200" b="1" dirty="0" smtClean="0"/>
              <a:t>: Filtering </a:t>
            </a:r>
            <a:r>
              <a:rPr lang="en-US" sz="2200" b="1" dirty="0"/>
              <a:t>and </a:t>
            </a:r>
            <a:r>
              <a:rPr lang="en-US" sz="2200" b="1" dirty="0" smtClean="0"/>
              <a:t>computing monthly subtotals explained visually</a:t>
            </a:r>
            <a:endParaRPr lang="en-US" sz="2200" b="1" dirty="0"/>
          </a:p>
        </p:txBody>
      </p:sp>
    </p:spTree>
    <p:extLst>
      <p:ext uri="{BB962C8B-B14F-4D97-AF65-F5344CB8AC3E}">
        <p14:creationId xmlns:p14="http://schemas.microsoft.com/office/powerpoint/2010/main" val="75817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latin typeface="+mj-lt"/>
                <a:ea typeface="+mj-ea"/>
                <a:cs typeface="+mj-cs"/>
              </a:rPr>
              <a:t>Example 1</a:t>
            </a:r>
            <a:r>
              <a:rPr lang="en-US" sz="2200" b="1" dirty="0" smtClean="0">
                <a:latin typeface="+mj-lt"/>
                <a:ea typeface="+mj-ea"/>
                <a:cs typeface="+mj-cs"/>
              </a:rPr>
              <a:t>: </a:t>
            </a:r>
            <a:r>
              <a:rPr lang="en-US" sz="2200" b="1" dirty="0" smtClean="0"/>
              <a:t>Pseudo-code </a:t>
            </a:r>
            <a:r>
              <a:rPr lang="en-US" sz="2200" b="1" dirty="0"/>
              <a:t>for </a:t>
            </a:r>
            <a:r>
              <a:rPr lang="en-US" sz="2200" b="1" dirty="0">
                <a:latin typeface="+mj-lt"/>
                <a:ea typeface="+mj-ea"/>
                <a:cs typeface="+mj-cs"/>
              </a:rPr>
              <a:t>s</a:t>
            </a:r>
            <a:r>
              <a:rPr lang="en-US" sz="2200" b="1" dirty="0" smtClean="0">
                <a:latin typeface="+mj-lt"/>
                <a:ea typeface="+mj-ea"/>
                <a:cs typeface="+mj-cs"/>
              </a:rPr>
              <a:t>orting the table using Map-Reduce</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sp>
        <p:nvSpPr>
          <p:cNvPr id="6" name="Content Placeholder 2"/>
          <p:cNvSpPr>
            <a:spLocks noGrp="1"/>
          </p:cNvSpPr>
          <p:nvPr>
            <p:ph idx="1"/>
          </p:nvPr>
        </p:nvSpPr>
        <p:spPr>
          <a:xfrm>
            <a:off x="598487" y="1335923"/>
            <a:ext cx="9164638" cy="5187707"/>
          </a:xfrm>
        </p:spPr>
        <p:txBody>
          <a:bodyPr/>
          <a:lstStyle/>
          <a:p>
            <a:r>
              <a:rPr lang="en-US" dirty="0" smtClean="0"/>
              <a:t>For sorting a dataset on the values of the first column, the MR pseudo-code would look something like:</a:t>
            </a:r>
          </a:p>
          <a:p>
            <a:pPr marL="457200" indent="0">
              <a:buNone/>
            </a:pPr>
            <a:r>
              <a:rPr lang="en-US" dirty="0"/>
              <a:t>let map(key, value) = </a:t>
            </a:r>
          </a:p>
          <a:p>
            <a:pPr marL="457200" indent="0">
              <a:spcBef>
                <a:spcPts val="0"/>
              </a:spcBef>
              <a:buNone/>
            </a:pPr>
            <a:r>
              <a:rPr lang="en-US" dirty="0"/>
              <a:t>	</a:t>
            </a:r>
            <a:r>
              <a:rPr lang="en-US" dirty="0" smtClean="0"/>
              <a:t>emit(value[2]), value)</a:t>
            </a:r>
            <a:endParaRPr lang="en-US" dirty="0"/>
          </a:p>
          <a:p>
            <a:pPr marL="457200" indent="0">
              <a:buNone/>
            </a:pPr>
            <a:r>
              <a:rPr lang="en-US" dirty="0"/>
              <a:t>let </a:t>
            </a:r>
            <a:r>
              <a:rPr lang="en-US" dirty="0" smtClean="0"/>
              <a:t>reduce(key</a:t>
            </a:r>
            <a:r>
              <a:rPr lang="en-US" dirty="0"/>
              <a:t>, values) </a:t>
            </a:r>
            <a:r>
              <a:rPr lang="en-US" dirty="0" smtClean="0"/>
              <a:t>=</a:t>
            </a:r>
          </a:p>
          <a:p>
            <a:pPr marL="457200" indent="0">
              <a:spcBef>
                <a:spcPts val="0"/>
              </a:spcBef>
              <a:buNone/>
            </a:pPr>
            <a:r>
              <a:rPr lang="en-US" dirty="0" smtClean="0"/>
              <a:t>	foreach v in values:</a:t>
            </a:r>
          </a:p>
          <a:p>
            <a:pPr marL="457200" indent="0">
              <a:spcBef>
                <a:spcPts val="0"/>
              </a:spcBef>
              <a:buNone/>
            </a:pPr>
            <a:r>
              <a:rPr lang="en-US" dirty="0" smtClean="0"/>
              <a:t>		emit(key</a:t>
            </a:r>
            <a:r>
              <a:rPr lang="en-US" dirty="0"/>
              <a:t>, </a:t>
            </a:r>
            <a:r>
              <a:rPr lang="en-US" dirty="0" smtClean="0"/>
              <a:t>v)</a:t>
            </a:r>
            <a:endParaRPr lang="en-US" dirty="0"/>
          </a:p>
          <a:p>
            <a:r>
              <a:rPr lang="en-US" dirty="0" smtClean="0"/>
              <a:t>Since Hadoop sorts the reducer input keys before running the reducer, we leverage this property </a:t>
            </a:r>
            <a:r>
              <a:rPr lang="en-US" dirty="0"/>
              <a:t>by simply setting </a:t>
            </a:r>
            <a:r>
              <a:rPr lang="en-US" dirty="0" smtClean="0"/>
              <a:t>the mapper output key to the value of the column we wish to sort on</a:t>
            </a:r>
          </a:p>
        </p:txBody>
      </p:sp>
    </p:spTree>
    <p:extLst>
      <p:ext uri="{BB962C8B-B14F-4D97-AF65-F5344CB8AC3E}">
        <p14:creationId xmlns:p14="http://schemas.microsoft.com/office/powerpoint/2010/main" val="538933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a:t>
            </a:r>
            <a:r>
              <a:rPr lang="en-US" dirty="0"/>
              <a:t>The invisible middle operations </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2374709"/>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latin typeface="+mj-lt"/>
                <a:ea typeface="+mj-ea"/>
                <a:cs typeface="+mj-cs"/>
              </a:rPr>
              <a:t>Example 1</a:t>
            </a:r>
            <a:r>
              <a:rPr lang="en-US" sz="2200" b="1" dirty="0" smtClean="0">
                <a:latin typeface="+mj-lt"/>
                <a:ea typeface="+mj-ea"/>
                <a:cs typeface="+mj-cs"/>
              </a:rPr>
              <a:t>:</a:t>
            </a:r>
            <a:r>
              <a:rPr lang="en-US" sz="2200" b="1" dirty="0">
                <a:latin typeface="+mj-lt"/>
                <a:ea typeface="+mj-ea"/>
                <a:cs typeface="+mj-cs"/>
              </a:rPr>
              <a:t> </a:t>
            </a:r>
            <a:r>
              <a:rPr lang="en-US" sz="2200" b="1" dirty="0" smtClean="0"/>
              <a:t>Pseudo-code </a:t>
            </a:r>
            <a:r>
              <a:rPr lang="en-US" sz="2200" b="1" dirty="0"/>
              <a:t>for </a:t>
            </a:r>
            <a:r>
              <a:rPr lang="en-US" sz="2200" b="1" dirty="0" smtClean="0"/>
              <a:t>joining two tables using </a:t>
            </a:r>
            <a:r>
              <a:rPr lang="en-US" sz="2200" b="1" dirty="0"/>
              <a:t>Map-Reduce</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Examples</a:t>
            </a:r>
            <a:endParaRPr lang="en-US" sz="1200" b="1" i="1" dirty="0">
              <a:solidFill>
                <a:srgbClr val="7F7F7F"/>
              </a:solidFill>
            </a:endParaRPr>
          </a:p>
        </p:txBody>
      </p:sp>
      <p:sp>
        <p:nvSpPr>
          <p:cNvPr id="6" name="Content Placeholder 2"/>
          <p:cNvSpPr>
            <a:spLocks noGrp="1"/>
          </p:cNvSpPr>
          <p:nvPr>
            <p:ph idx="1"/>
          </p:nvPr>
        </p:nvSpPr>
        <p:spPr>
          <a:xfrm>
            <a:off x="598487" y="1335923"/>
            <a:ext cx="9164638" cy="5187707"/>
          </a:xfrm>
        </p:spPr>
        <p:txBody>
          <a:bodyPr/>
          <a:lstStyle/>
          <a:p>
            <a:r>
              <a:rPr lang="en-US" dirty="0" smtClean="0"/>
              <a:t>For joining two datasets, A and B on the second column in both, the MR pseudo-code would look something like:</a:t>
            </a:r>
          </a:p>
          <a:p>
            <a:pPr marL="457200" indent="0">
              <a:buNone/>
            </a:pPr>
            <a:r>
              <a:rPr lang="en-US" dirty="0" smtClean="0"/>
              <a:t>let </a:t>
            </a:r>
            <a:r>
              <a:rPr lang="en-US" dirty="0"/>
              <a:t>map(key, value) </a:t>
            </a:r>
            <a:r>
              <a:rPr lang="en-US" dirty="0" smtClean="0"/>
              <a:t>= </a:t>
            </a:r>
            <a:endParaRPr lang="en-US" dirty="0"/>
          </a:p>
          <a:p>
            <a:pPr marL="457200" indent="0">
              <a:spcBef>
                <a:spcPts val="0"/>
              </a:spcBef>
              <a:buNone/>
            </a:pPr>
            <a:r>
              <a:rPr lang="en-US" dirty="0"/>
              <a:t>	</a:t>
            </a:r>
            <a:r>
              <a:rPr lang="en-US" dirty="0" smtClean="0"/>
              <a:t>emit(value[2]), concatenate(</a:t>
            </a:r>
            <a:r>
              <a:rPr lang="en-US" dirty="0"/>
              <a:t>name(input</a:t>
            </a:r>
            <a:r>
              <a:rPr lang="en-US" dirty="0" smtClean="0"/>
              <a:t>), "-", as.character(value)))</a:t>
            </a:r>
            <a:endParaRPr lang="en-US" dirty="0"/>
          </a:p>
          <a:p>
            <a:pPr marL="457200" indent="0">
              <a:buNone/>
            </a:pPr>
            <a:r>
              <a:rPr lang="en-US" dirty="0"/>
              <a:t>let </a:t>
            </a:r>
            <a:r>
              <a:rPr lang="en-US" dirty="0" smtClean="0"/>
              <a:t>reduce(key</a:t>
            </a:r>
            <a:r>
              <a:rPr lang="en-US" dirty="0"/>
              <a:t>, values) </a:t>
            </a:r>
            <a:r>
              <a:rPr lang="en-US" dirty="0" smtClean="0"/>
              <a:t>=</a:t>
            </a:r>
          </a:p>
          <a:p>
            <a:pPr marL="457200" indent="0">
              <a:spcBef>
                <a:spcPts val="0"/>
              </a:spcBef>
              <a:buNone/>
            </a:pPr>
            <a:r>
              <a:rPr lang="en-US" dirty="0"/>
              <a:t>	foreach v in </a:t>
            </a:r>
            <a:r>
              <a:rPr lang="en-US" dirty="0" smtClean="0"/>
              <a:t>values:</a:t>
            </a:r>
            <a:endParaRPr lang="en-US" dirty="0"/>
          </a:p>
          <a:p>
            <a:pPr marL="457200" indent="0">
              <a:spcBef>
                <a:spcPts val="0"/>
              </a:spcBef>
              <a:buNone/>
            </a:pPr>
            <a:r>
              <a:rPr lang="en-US" dirty="0"/>
              <a:t>		 </a:t>
            </a:r>
            <a:r>
              <a:rPr lang="en-US" dirty="0" smtClean="0"/>
              <a:t>if (splitString(v, "-")[1] == </a:t>
            </a:r>
            <a:r>
              <a:rPr lang="en-US" dirty="0"/>
              <a:t>"</a:t>
            </a:r>
            <a:r>
              <a:rPr lang="en-US" dirty="0" smtClean="0"/>
              <a:t>A") </a:t>
            </a:r>
          </a:p>
          <a:p>
            <a:pPr marL="457200" indent="0">
              <a:spcBef>
                <a:spcPts val="0"/>
              </a:spcBef>
              <a:buNone/>
            </a:pPr>
            <a:r>
              <a:rPr lang="en-US" dirty="0"/>
              <a:t>	</a:t>
            </a:r>
            <a:r>
              <a:rPr lang="en-US" dirty="0" smtClean="0"/>
              <a:t>		aData = splitString(v</a:t>
            </a:r>
            <a:r>
              <a:rPr lang="en-US" dirty="0"/>
              <a:t>, </a:t>
            </a:r>
            <a:r>
              <a:rPr lang="en-US" dirty="0" smtClean="0"/>
              <a:t>"-")[-1]</a:t>
            </a:r>
          </a:p>
          <a:p>
            <a:pPr marL="457200" indent="0">
              <a:spcBef>
                <a:spcPts val="0"/>
              </a:spcBef>
              <a:buNone/>
            </a:pPr>
            <a:r>
              <a:rPr lang="en-US" dirty="0"/>
              <a:t>	</a:t>
            </a:r>
            <a:r>
              <a:rPr lang="en-US" dirty="0" smtClean="0"/>
              <a:t>		exit foreach</a:t>
            </a:r>
          </a:p>
          <a:p>
            <a:pPr marL="457200" indent="0">
              <a:spcBef>
                <a:spcPts val="0"/>
              </a:spcBef>
              <a:buNone/>
            </a:pPr>
            <a:r>
              <a:rPr lang="en-US" dirty="0"/>
              <a:t>	</a:t>
            </a:r>
            <a:r>
              <a:rPr lang="en-US" dirty="0" smtClean="0"/>
              <a:t>foreach </a:t>
            </a:r>
            <a:r>
              <a:rPr lang="en-US" dirty="0"/>
              <a:t>v in </a:t>
            </a:r>
            <a:r>
              <a:rPr lang="en-US" dirty="0" smtClean="0"/>
              <a:t>values:</a:t>
            </a:r>
            <a:endParaRPr lang="en-US" dirty="0"/>
          </a:p>
          <a:p>
            <a:pPr marL="457200" indent="0">
              <a:spcBef>
                <a:spcPts val="0"/>
              </a:spcBef>
              <a:buNone/>
            </a:pPr>
            <a:r>
              <a:rPr lang="en-US" dirty="0"/>
              <a:t>		 if (splitString(v, "-")[1] </a:t>
            </a:r>
            <a:r>
              <a:rPr lang="en-US" dirty="0" smtClean="0"/>
              <a:t>!= </a:t>
            </a:r>
            <a:r>
              <a:rPr lang="en-US" dirty="0"/>
              <a:t>"A") </a:t>
            </a:r>
            <a:endParaRPr lang="en-US" dirty="0" smtClean="0"/>
          </a:p>
          <a:p>
            <a:pPr marL="457200" indent="0">
              <a:spcBef>
                <a:spcPts val="0"/>
              </a:spcBef>
              <a:buNone/>
            </a:pPr>
            <a:r>
              <a:rPr lang="en-US" dirty="0"/>
              <a:t>	</a:t>
            </a:r>
            <a:r>
              <a:rPr lang="en-US" dirty="0" smtClean="0"/>
              <a:t>		emit(key</a:t>
            </a:r>
            <a:r>
              <a:rPr lang="en-US" dirty="0"/>
              <a:t>, </a:t>
            </a:r>
            <a:r>
              <a:rPr lang="en-US" dirty="0" smtClean="0"/>
              <a:t>concatenate(splitString(v, "-")[-1]</a:t>
            </a:r>
            <a:r>
              <a:rPr lang="en-US" dirty="0"/>
              <a:t>, </a:t>
            </a:r>
            <a:r>
              <a:rPr lang="en-US" dirty="0" smtClean="0"/>
              <a:t>“,", aData))</a:t>
            </a:r>
          </a:p>
          <a:p>
            <a:r>
              <a:rPr lang="en-US" dirty="0" smtClean="0"/>
              <a:t>We </a:t>
            </a:r>
            <a:r>
              <a:rPr lang="en-US" dirty="0"/>
              <a:t>use the mapper to group all </a:t>
            </a:r>
            <a:r>
              <a:rPr lang="en-US" dirty="0" smtClean="0"/>
              <a:t>rows from tables A </a:t>
            </a:r>
            <a:r>
              <a:rPr lang="en-US" dirty="0"/>
              <a:t>and B corresponding to a </a:t>
            </a:r>
            <a:r>
              <a:rPr lang="en-US" dirty="0" smtClean="0"/>
              <a:t>store by setting the mapper output key as the store and since all values corresponding to a mapper output key are sent to one reducer </a:t>
            </a:r>
          </a:p>
          <a:p>
            <a:r>
              <a:rPr lang="en-US" dirty="0" smtClean="0"/>
              <a:t>We then locally find the value corresponding to dataset A and concatenate that value with all other values (which will then be from dataset B)</a:t>
            </a:r>
          </a:p>
        </p:txBody>
      </p:sp>
    </p:spTree>
    <p:extLst>
      <p:ext uri="{BB962C8B-B14F-4D97-AF65-F5344CB8AC3E}">
        <p14:creationId xmlns:p14="http://schemas.microsoft.com/office/powerpoint/2010/main" val="4088668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219200"/>
            <a:ext cx="6705600" cy="1143000"/>
          </a:xfrm>
        </p:spPr>
        <p:txBody>
          <a:bodyPr/>
          <a:lstStyle/>
          <a:p>
            <a:r>
              <a:rPr lang="en-US" dirty="0" smtClean="0"/>
              <a:t>Exercises</a:t>
            </a:r>
            <a:endParaRPr lang="en-US" dirty="0"/>
          </a:p>
        </p:txBody>
      </p:sp>
    </p:spTree>
    <p:extLst>
      <p:ext uri="{BB962C8B-B14F-4D97-AF65-F5344CB8AC3E}">
        <p14:creationId xmlns:p14="http://schemas.microsoft.com/office/powerpoint/2010/main" val="3590051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latin typeface="+mj-lt"/>
                <a:ea typeface="+mj-ea"/>
                <a:cs typeface="+mj-cs"/>
              </a:rPr>
              <a:t>1) The trickiness of parallelization – Averaging</a:t>
            </a:r>
            <a:endParaRPr lang="en-US" sz="2200" b="1" dirty="0">
              <a:latin typeface="+mj-lt"/>
              <a:ea typeface="+mj-ea"/>
              <a:cs typeface="+mj-cs"/>
            </a:endParaRPr>
          </a:p>
        </p:txBody>
      </p:sp>
      <p:sp>
        <p:nvSpPr>
          <p:cNvPr id="6" name="Content Placeholder 2"/>
          <p:cNvSpPr>
            <a:spLocks noGrp="1"/>
          </p:cNvSpPr>
          <p:nvPr>
            <p:ph idx="1"/>
          </p:nvPr>
        </p:nvSpPr>
        <p:spPr>
          <a:xfrm>
            <a:off x="598487" y="1119117"/>
            <a:ext cx="9164638" cy="5404514"/>
          </a:xfrm>
        </p:spPr>
        <p:txBody>
          <a:bodyPr/>
          <a:lstStyle/>
          <a:p>
            <a:r>
              <a:rPr lang="en-US" dirty="0" smtClean="0"/>
              <a:t>Given the following data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dirty="0" smtClean="0"/>
          </a:p>
          <a:p>
            <a:r>
              <a:rPr lang="en-US" dirty="0" smtClean="0"/>
              <a:t>Using </a:t>
            </a:r>
            <a:r>
              <a:rPr lang="en-US" dirty="0"/>
              <a:t>the map-reduce framework, </a:t>
            </a:r>
            <a:r>
              <a:rPr lang="en-US" dirty="0" smtClean="0"/>
              <a:t>how would you calculate the average weekly customers by store for available data</a:t>
            </a:r>
          </a:p>
        </p:txBody>
      </p:sp>
      <p:graphicFrame>
        <p:nvGraphicFramePr>
          <p:cNvPr id="2" name="Table 1"/>
          <p:cNvGraphicFramePr>
            <a:graphicFrameLocks noGrp="1"/>
          </p:cNvGraphicFramePr>
          <p:nvPr>
            <p:extLst>
              <p:ext uri="{D42A27DB-BD31-4B8C-83A1-F6EECF244321}">
                <p14:modId xmlns:p14="http://schemas.microsoft.com/office/powerpoint/2010/main" val="1394244771"/>
              </p:ext>
            </p:extLst>
          </p:nvPr>
        </p:nvGraphicFramePr>
        <p:xfrm>
          <a:off x="2128149" y="1596784"/>
          <a:ext cx="7056794" cy="4096784"/>
        </p:xfrm>
        <a:graphic>
          <a:graphicData uri="http://schemas.openxmlformats.org/drawingml/2006/table">
            <a:tbl>
              <a:tblPr firstRow="1" bandRow="1">
                <a:tableStyleId>{5C22544A-7EE6-4342-B048-85BDC9FD1C3A}</a:tableStyleId>
              </a:tblPr>
              <a:tblGrid>
                <a:gridCol w="1549106"/>
                <a:gridCol w="1454303"/>
                <a:gridCol w="4053385"/>
              </a:tblGrid>
              <a:tr h="368494">
                <a:tc>
                  <a:txBody>
                    <a:bodyPr/>
                    <a:lstStyle/>
                    <a:p>
                      <a:r>
                        <a:rPr lang="en-US" dirty="0" smtClean="0"/>
                        <a:t>Store</a:t>
                      </a:r>
                      <a:endParaRPr lang="en-US" dirty="0"/>
                    </a:p>
                  </a:txBody>
                  <a:tcPr/>
                </a:tc>
                <a:tc>
                  <a:txBody>
                    <a:bodyPr/>
                    <a:lstStyle/>
                    <a:p>
                      <a:r>
                        <a:rPr lang="en-US" dirty="0" smtClean="0"/>
                        <a:t>Week</a:t>
                      </a:r>
                      <a:endParaRPr lang="en-US" dirty="0"/>
                    </a:p>
                  </a:txBody>
                  <a:tcPr/>
                </a:tc>
                <a:tc>
                  <a:txBody>
                    <a:bodyPr/>
                    <a:lstStyle/>
                    <a:p>
                      <a:r>
                        <a:rPr lang="en-US" baseline="0" dirty="0" smtClean="0"/>
                        <a:t>No of customers</a:t>
                      </a:r>
                      <a:endParaRPr lang="en-US" dirty="0"/>
                    </a:p>
                  </a:txBody>
                  <a:tcPr/>
                </a:tc>
              </a:tr>
              <a:tr h="372829">
                <a:tc>
                  <a:txBody>
                    <a:bodyPr/>
                    <a:lstStyle/>
                    <a:p>
                      <a:r>
                        <a:rPr lang="en-US" dirty="0" smtClean="0"/>
                        <a:t>A</a:t>
                      </a:r>
                    </a:p>
                  </a:txBody>
                  <a:tcPr/>
                </a:tc>
                <a:tc>
                  <a:txBody>
                    <a:bodyPr/>
                    <a:lstStyle/>
                    <a:p>
                      <a:r>
                        <a:rPr lang="en-US" dirty="0" smtClean="0"/>
                        <a:t>1</a:t>
                      </a:r>
                      <a:endParaRPr lang="en-US" dirty="0"/>
                    </a:p>
                  </a:txBody>
                  <a:tcPr/>
                </a:tc>
                <a:tc>
                  <a:txBody>
                    <a:bodyPr/>
                    <a:lstStyle/>
                    <a:p>
                      <a:r>
                        <a:rPr lang="en-US" dirty="0" smtClean="0"/>
                        <a:t>300</a:t>
                      </a:r>
                      <a:endParaRPr lang="en-US" dirty="0"/>
                    </a:p>
                  </a:txBody>
                  <a:tcPr/>
                </a:tc>
              </a:tr>
              <a:tr h="372829">
                <a:tc>
                  <a:txBody>
                    <a:bodyPr/>
                    <a:lstStyle/>
                    <a:p>
                      <a:r>
                        <a:rPr lang="en-US" dirty="0" smtClean="0"/>
                        <a:t>A</a:t>
                      </a:r>
                      <a:endParaRPr lang="en-US" dirty="0"/>
                    </a:p>
                  </a:txBody>
                  <a:tcPr/>
                </a:tc>
                <a:tc>
                  <a:txBody>
                    <a:bodyPr/>
                    <a:lstStyle/>
                    <a:p>
                      <a:r>
                        <a:rPr lang="en-US" dirty="0" smtClean="0"/>
                        <a:t>2</a:t>
                      </a:r>
                      <a:endParaRPr lang="en-US" dirty="0"/>
                    </a:p>
                  </a:txBody>
                  <a:tcPr/>
                </a:tc>
                <a:tc>
                  <a:txBody>
                    <a:bodyPr/>
                    <a:lstStyle/>
                    <a:p>
                      <a:r>
                        <a:rPr lang="en-US" dirty="0" smtClean="0"/>
                        <a:t>150</a:t>
                      </a:r>
                      <a:endParaRPr lang="en-US" dirty="0"/>
                    </a:p>
                  </a:txBody>
                  <a:tcPr/>
                </a:tc>
              </a:tr>
              <a:tr h="372829">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200</a:t>
                      </a:r>
                      <a:endParaRPr lang="en-US" dirty="0"/>
                    </a:p>
                  </a:txBody>
                  <a:tcPr/>
                </a:tc>
              </a:tr>
              <a:tr h="372829">
                <a:tc>
                  <a:txBody>
                    <a:bodyPr/>
                    <a:lstStyle/>
                    <a:p>
                      <a:r>
                        <a:rPr lang="en-US" dirty="0" smtClean="0"/>
                        <a:t>B</a:t>
                      </a:r>
                      <a:endParaRPr lang="en-US" dirty="0"/>
                    </a:p>
                  </a:txBody>
                  <a:tcPr/>
                </a:tc>
                <a:tc>
                  <a:txBody>
                    <a:bodyPr/>
                    <a:lstStyle/>
                    <a:p>
                      <a:r>
                        <a:rPr lang="en-US" dirty="0" smtClean="0"/>
                        <a:t>2</a:t>
                      </a:r>
                      <a:endParaRPr lang="en-US" dirty="0"/>
                    </a:p>
                  </a:txBody>
                  <a:tcPr/>
                </a:tc>
                <a:tc>
                  <a:txBody>
                    <a:bodyPr/>
                    <a:lstStyle/>
                    <a:p>
                      <a:r>
                        <a:rPr lang="en-US" dirty="0" smtClean="0"/>
                        <a:t>100</a:t>
                      </a:r>
                      <a:endParaRPr lang="en-US" dirty="0"/>
                    </a:p>
                  </a:txBody>
                  <a:tcPr/>
                </a:tc>
              </a:tr>
              <a:tr h="372829">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250</a:t>
                      </a:r>
                      <a:endParaRPr lang="en-US" dirty="0"/>
                    </a:p>
                  </a:txBody>
                  <a:tcPr/>
                </a:tc>
              </a:tr>
              <a:tr h="372829">
                <a:tc>
                  <a:txBody>
                    <a:bodyPr/>
                    <a:lstStyle/>
                    <a:p>
                      <a:r>
                        <a:rPr lang="en-US" dirty="0" smtClean="0"/>
                        <a:t>C</a:t>
                      </a:r>
                      <a:endParaRPr lang="en-US" dirty="0"/>
                    </a:p>
                  </a:txBody>
                  <a:tcPr/>
                </a:tc>
                <a:tc>
                  <a:txBody>
                    <a:bodyPr/>
                    <a:lstStyle/>
                    <a:p>
                      <a:r>
                        <a:rPr lang="en-US" dirty="0" smtClean="0"/>
                        <a:t>2</a:t>
                      </a:r>
                      <a:endParaRPr lang="en-US" dirty="0"/>
                    </a:p>
                  </a:txBody>
                  <a:tcPr/>
                </a:tc>
                <a:tc>
                  <a:txBody>
                    <a:bodyPr/>
                    <a:lstStyle/>
                    <a:p>
                      <a:r>
                        <a:rPr lang="en-US" dirty="0" smtClean="0"/>
                        <a:t>50</a:t>
                      </a:r>
                      <a:endParaRPr lang="en-US" dirty="0"/>
                    </a:p>
                  </a:txBody>
                  <a:tcPr/>
                </a:tc>
              </a:tr>
              <a:tr h="372829">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r>
                        <a:rPr lang="en-US" dirty="0" smtClean="0"/>
                        <a:t>500</a:t>
                      </a:r>
                      <a:endParaRPr lang="en-US" dirty="0"/>
                    </a:p>
                  </a:txBody>
                  <a:tcPr/>
                </a:tc>
              </a:tr>
              <a:tr h="372829">
                <a:tc>
                  <a:txBody>
                    <a:bodyPr/>
                    <a:lstStyle/>
                    <a:p>
                      <a:r>
                        <a:rPr lang="en-US" dirty="0" smtClean="0"/>
                        <a:t>A</a:t>
                      </a:r>
                      <a:endParaRPr lang="en-US" dirty="0"/>
                    </a:p>
                  </a:txBody>
                  <a:tcPr/>
                </a:tc>
                <a:tc>
                  <a:txBody>
                    <a:bodyPr/>
                    <a:lstStyle/>
                    <a:p>
                      <a:r>
                        <a:rPr lang="en-US" dirty="0" smtClean="0"/>
                        <a:t>4</a:t>
                      </a:r>
                      <a:endParaRPr lang="en-US" dirty="0"/>
                    </a:p>
                  </a:txBody>
                  <a:tcPr/>
                </a:tc>
                <a:tc>
                  <a:txBody>
                    <a:bodyPr/>
                    <a:lstStyle/>
                    <a:p>
                      <a:r>
                        <a:rPr lang="en-US" dirty="0" smtClean="0"/>
                        <a:t>400</a:t>
                      </a:r>
                      <a:endParaRPr lang="en-US" dirty="0"/>
                    </a:p>
                  </a:txBody>
                  <a:tcPr/>
                </a:tc>
              </a:tr>
              <a:tr h="372829">
                <a:tc>
                  <a:txBody>
                    <a:bodyPr/>
                    <a:lstStyle/>
                    <a:p>
                      <a:r>
                        <a:rPr lang="en-US" dirty="0" smtClean="0"/>
                        <a:t>B</a:t>
                      </a:r>
                      <a:endParaRPr lang="en-US" dirty="0"/>
                    </a:p>
                  </a:txBody>
                  <a:tcPr/>
                </a:tc>
                <a:tc>
                  <a:txBody>
                    <a:bodyPr/>
                    <a:lstStyle/>
                    <a:p>
                      <a:r>
                        <a:rPr lang="en-US" dirty="0" smtClean="0"/>
                        <a:t>3</a:t>
                      </a:r>
                      <a:endParaRPr lang="en-US" dirty="0"/>
                    </a:p>
                  </a:txBody>
                  <a:tcPr/>
                </a:tc>
                <a:tc>
                  <a:txBody>
                    <a:bodyPr/>
                    <a:lstStyle/>
                    <a:p>
                      <a:r>
                        <a:rPr lang="en-US" dirty="0" smtClean="0"/>
                        <a:t>350</a:t>
                      </a:r>
                      <a:endParaRPr lang="en-US" dirty="0"/>
                    </a:p>
                  </a:txBody>
                  <a:tcPr/>
                </a:tc>
              </a:tr>
              <a:tr h="372829">
                <a:tc>
                  <a:txBody>
                    <a:bodyPr/>
                    <a:lstStyle/>
                    <a:p>
                      <a:r>
                        <a:rPr lang="en-US" dirty="0" smtClean="0"/>
                        <a:t>C</a:t>
                      </a:r>
                      <a:endParaRPr lang="en-US" dirty="0"/>
                    </a:p>
                  </a:txBody>
                  <a:tcPr/>
                </a:tc>
                <a:tc>
                  <a:txBody>
                    <a:bodyPr/>
                    <a:lstStyle/>
                    <a:p>
                      <a:r>
                        <a:rPr lang="en-US" dirty="0" smtClean="0"/>
                        <a:t>3</a:t>
                      </a:r>
                      <a:endParaRPr lang="en-US" dirty="0"/>
                    </a:p>
                  </a:txBody>
                  <a:tcPr/>
                </a:tc>
                <a:tc>
                  <a:txBody>
                    <a:bodyPr/>
                    <a:lstStyle/>
                    <a:p>
                      <a:r>
                        <a:rPr lang="en-US" dirty="0" smtClean="0"/>
                        <a:t>450</a:t>
                      </a:r>
                      <a:endParaRPr lang="en-US" dirty="0"/>
                    </a:p>
                  </a:txBody>
                  <a:tcPr/>
                </a:tc>
              </a:tr>
            </a:tbl>
          </a:graphicData>
        </a:graphic>
      </p:graphicFrame>
      <p:sp>
        <p:nvSpPr>
          <p:cNvPr id="7" name="Rectangle 6"/>
          <p:cNvSpPr/>
          <p:nvPr/>
        </p:nvSpPr>
        <p:spPr bwMode="auto">
          <a:xfrm>
            <a:off x="2156346" y="1978926"/>
            <a:ext cx="7001302" cy="2210936"/>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Rectangle 7"/>
          <p:cNvSpPr/>
          <p:nvPr/>
        </p:nvSpPr>
        <p:spPr bwMode="auto">
          <a:xfrm>
            <a:off x="2156346" y="4217158"/>
            <a:ext cx="7001302" cy="1473959"/>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 name="Oval 8"/>
          <p:cNvSpPr/>
          <p:nvPr/>
        </p:nvSpPr>
        <p:spPr bwMode="auto">
          <a:xfrm>
            <a:off x="798389" y="2891997"/>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1</a:t>
            </a:r>
          </a:p>
        </p:txBody>
      </p:sp>
      <p:sp>
        <p:nvSpPr>
          <p:cNvPr id="12" name="Oval 11"/>
          <p:cNvSpPr/>
          <p:nvPr/>
        </p:nvSpPr>
        <p:spPr bwMode="auto">
          <a:xfrm>
            <a:off x="798389" y="4749247"/>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2</a:t>
            </a:r>
          </a:p>
        </p:txBody>
      </p:sp>
      <p:sp>
        <p:nvSpPr>
          <p:cNvPr id="13" name="Rectangle 12"/>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Exercises</a:t>
            </a:r>
            <a:endParaRPr lang="en-US" sz="1200" b="1" i="1" dirty="0">
              <a:solidFill>
                <a:srgbClr val="7F7F7F"/>
              </a:solidFill>
            </a:endParaRPr>
          </a:p>
        </p:txBody>
      </p:sp>
    </p:spTree>
    <p:extLst>
      <p:ext uri="{BB962C8B-B14F-4D97-AF65-F5344CB8AC3E}">
        <p14:creationId xmlns:p14="http://schemas.microsoft.com/office/powerpoint/2010/main" val="1081681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latin typeface="+mj-lt"/>
                <a:ea typeface="+mj-ea"/>
                <a:cs typeface="+mj-cs"/>
              </a:rPr>
              <a:t>2) Linear-algebra in map-reduce (hint: getting started with OLS)</a:t>
            </a:r>
            <a:endParaRPr lang="en-US" sz="2200" b="1" dirty="0">
              <a:latin typeface="+mj-lt"/>
              <a:ea typeface="+mj-ea"/>
              <a:cs typeface="+mj-cs"/>
            </a:endParaRP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598487" y="1335923"/>
                <a:ext cx="9164638" cy="5187707"/>
              </a:xfrm>
            </p:spPr>
            <p:txBody>
              <a:bodyPr/>
              <a:lstStyle/>
              <a:p>
                <a:r>
                  <a:rPr lang="en-US" dirty="0" smtClean="0"/>
                  <a:t>Given the following matrices</a:t>
                </a:r>
              </a:p>
              <a:p>
                <a:endParaRPr lang="en-US" dirty="0" smtClean="0"/>
              </a:p>
              <a:p>
                <a:endParaRPr lang="en-US" dirty="0"/>
              </a:p>
              <a:p>
                <a:endParaRPr lang="en-US" dirty="0" smtClean="0"/>
              </a:p>
              <a:p>
                <a:r>
                  <a:rPr lang="en-US" dirty="0" smtClean="0"/>
                  <a:t>What are the dimensions and values of </a:t>
                </a:r>
                <a14:m>
                  <m:oMath xmlns:m="http://schemas.openxmlformats.org/officeDocument/2006/math">
                    <m:sSup>
                      <m:sSupPr>
                        <m:ctrlPr>
                          <a:rPr lang="en-US" i="1" smtClean="0">
                            <a:latin typeface="Cambria Math"/>
                          </a:rPr>
                        </m:ctrlPr>
                      </m:sSupPr>
                      <m:e>
                        <m:r>
                          <a:rPr lang="en-US" b="1" i="1" smtClean="0">
                            <a:latin typeface="Cambria Math"/>
                          </a:rPr>
                          <m:t>𝑨</m:t>
                        </m:r>
                      </m:e>
                      <m:sup>
                        <m:r>
                          <a:rPr lang="en-US" b="0" i="1" smtClean="0">
                            <a:latin typeface="Cambria Math"/>
                          </a:rPr>
                          <m:t>𝑇</m:t>
                        </m:r>
                      </m:sup>
                    </m:sSup>
                    <m:r>
                      <a:rPr lang="en-US" b="1" i="1" smtClean="0">
                        <a:latin typeface="Cambria Math"/>
                      </a:rPr>
                      <m:t>𝑨</m:t>
                    </m:r>
                  </m:oMath>
                </a14:m>
                <a:r>
                  <a:rPr lang="en-US" dirty="0" smtClean="0"/>
                  <a:t>, </a:t>
                </a:r>
                <a14:m>
                  <m:oMath xmlns:m="http://schemas.openxmlformats.org/officeDocument/2006/math">
                    <m:sSup>
                      <m:sSupPr>
                        <m:ctrlPr>
                          <a:rPr lang="en-US" i="1">
                            <a:latin typeface="Cambria Math"/>
                          </a:rPr>
                        </m:ctrlPr>
                      </m:sSupPr>
                      <m:e>
                        <m:r>
                          <a:rPr lang="en-US" b="1" i="1" smtClean="0">
                            <a:latin typeface="Cambria Math"/>
                          </a:rPr>
                          <m:t>𝑩</m:t>
                        </m:r>
                      </m:e>
                      <m:sup>
                        <m:r>
                          <a:rPr lang="en-US" i="1">
                            <a:latin typeface="Cambria Math"/>
                          </a:rPr>
                          <m:t>𝑇</m:t>
                        </m:r>
                      </m:sup>
                    </m:sSup>
                    <m:r>
                      <a:rPr lang="en-US" b="1" i="1" smtClean="0">
                        <a:latin typeface="Cambria Math"/>
                      </a:rPr>
                      <m:t>𝑩</m:t>
                    </m:r>
                  </m:oMath>
                </a14:m>
                <a:r>
                  <a:rPr lang="en-US" b="1" dirty="0" smtClean="0"/>
                  <a:t> </a:t>
                </a:r>
                <a:r>
                  <a:rPr lang="en-US" dirty="0" smtClean="0"/>
                  <a:t>and </a:t>
                </a:r>
                <a14:m>
                  <m:oMath xmlns:m="http://schemas.openxmlformats.org/officeDocument/2006/math">
                    <m:sSup>
                      <m:sSupPr>
                        <m:ctrlPr>
                          <a:rPr lang="en-US" i="1">
                            <a:latin typeface="Cambria Math"/>
                          </a:rPr>
                        </m:ctrlPr>
                      </m:sSupPr>
                      <m:e>
                        <m:r>
                          <a:rPr lang="en-US" b="1" i="1" smtClean="0">
                            <a:latin typeface="Cambria Math"/>
                          </a:rPr>
                          <m:t>𝑪</m:t>
                        </m:r>
                      </m:e>
                      <m:sup>
                        <m:r>
                          <a:rPr lang="en-US" i="1">
                            <a:latin typeface="Cambria Math"/>
                          </a:rPr>
                          <m:t>𝑇</m:t>
                        </m:r>
                      </m:sup>
                    </m:sSup>
                    <m:r>
                      <a:rPr lang="en-US" b="1" i="1" smtClean="0">
                        <a:latin typeface="Cambria Math"/>
                      </a:rPr>
                      <m:t>𝑪</m:t>
                    </m:r>
                  </m:oMath>
                </a14:m>
                <a:r>
                  <a:rPr lang="en-US" dirty="0" smtClean="0"/>
                  <a:t> ?</a:t>
                </a:r>
              </a:p>
              <a:p>
                <a:r>
                  <a:rPr lang="en-US" dirty="0" smtClean="0"/>
                  <a:t>Is </a:t>
                </a:r>
                <a14:m>
                  <m:oMath xmlns:m="http://schemas.openxmlformats.org/officeDocument/2006/math">
                    <m:sSup>
                      <m:sSupPr>
                        <m:ctrlPr>
                          <a:rPr lang="en-US" i="1">
                            <a:latin typeface="Cambria Math"/>
                          </a:rPr>
                        </m:ctrlPr>
                      </m:sSupPr>
                      <m:e>
                        <m:r>
                          <a:rPr lang="en-US" b="1" i="1">
                            <a:latin typeface="Cambria Math"/>
                          </a:rPr>
                          <m:t>𝑨</m:t>
                        </m:r>
                      </m:e>
                      <m:sup>
                        <m:r>
                          <a:rPr lang="en-US" i="1">
                            <a:latin typeface="Cambria Math"/>
                          </a:rPr>
                          <m:t>𝑇</m:t>
                        </m:r>
                      </m:sup>
                    </m:sSup>
                    <m:r>
                      <a:rPr lang="en-US" b="1" i="1">
                        <a:latin typeface="Cambria Math"/>
                      </a:rPr>
                      <m:t>𝑨</m:t>
                    </m:r>
                    <m:r>
                      <a:rPr lang="en-US" b="1" i="1" smtClean="0">
                        <a:latin typeface="Cambria Math"/>
                      </a:rPr>
                      <m:t>=</m:t>
                    </m:r>
                    <m:sSup>
                      <m:sSupPr>
                        <m:ctrlPr>
                          <a:rPr lang="en-US" i="1">
                            <a:latin typeface="Cambria Math"/>
                          </a:rPr>
                        </m:ctrlPr>
                      </m:sSupPr>
                      <m:e>
                        <m:r>
                          <a:rPr lang="en-US" b="1" i="1">
                            <a:latin typeface="Cambria Math"/>
                          </a:rPr>
                          <m:t>𝑩</m:t>
                        </m:r>
                      </m:e>
                      <m:sup>
                        <m:r>
                          <a:rPr lang="en-US" i="1">
                            <a:latin typeface="Cambria Math"/>
                          </a:rPr>
                          <m:t>𝑇</m:t>
                        </m:r>
                      </m:sup>
                    </m:sSup>
                    <m:r>
                      <a:rPr lang="en-US" b="1" i="1">
                        <a:latin typeface="Cambria Math"/>
                      </a:rPr>
                      <m:t>𝑩</m:t>
                    </m:r>
                    <m:r>
                      <a:rPr lang="en-US" b="0" i="0" smtClean="0">
                        <a:latin typeface="Cambria Math"/>
                      </a:rPr>
                      <m:t>+</m:t>
                    </m:r>
                    <m:sSup>
                      <m:sSupPr>
                        <m:ctrlPr>
                          <a:rPr lang="en-US" i="1">
                            <a:latin typeface="Cambria Math"/>
                          </a:rPr>
                        </m:ctrlPr>
                      </m:sSupPr>
                      <m:e>
                        <m:r>
                          <a:rPr lang="en-US" b="1" i="1">
                            <a:latin typeface="Cambria Math"/>
                          </a:rPr>
                          <m:t>𝑪</m:t>
                        </m:r>
                      </m:e>
                      <m:sup>
                        <m:r>
                          <a:rPr lang="en-US" i="1">
                            <a:latin typeface="Cambria Math"/>
                          </a:rPr>
                          <m:t>𝑇</m:t>
                        </m:r>
                      </m:sup>
                    </m:sSup>
                    <m:r>
                      <a:rPr lang="en-US" b="1" i="1">
                        <a:latin typeface="Cambria Math"/>
                      </a:rPr>
                      <m:t>𝑪</m:t>
                    </m:r>
                  </m:oMath>
                </a14:m>
                <a:r>
                  <a:rPr lang="en-US" dirty="0" smtClean="0"/>
                  <a:t> ?</a:t>
                </a:r>
              </a:p>
              <a:p>
                <a:r>
                  <a:rPr lang="en-US" dirty="0" smtClean="0"/>
                  <a:t>Is there any information lost when transforming from </a:t>
                </a:r>
                <a14:m>
                  <m:oMath xmlns:m="http://schemas.openxmlformats.org/officeDocument/2006/math">
                    <m:r>
                      <a:rPr lang="en-US" b="1" i="1">
                        <a:latin typeface="Cambria Math"/>
                      </a:rPr>
                      <m:t>𝑨</m:t>
                    </m:r>
                    <m:r>
                      <a:rPr lang="en-US" b="1" i="1">
                        <a:latin typeface="Cambria Math"/>
                      </a:rPr>
                      <m:t> </m:t>
                    </m:r>
                  </m:oMath>
                </a14:m>
                <a:r>
                  <a:rPr lang="en-US" dirty="0" smtClean="0"/>
                  <a:t>to </a:t>
                </a:r>
                <a14:m>
                  <m:oMath xmlns:m="http://schemas.openxmlformats.org/officeDocument/2006/math">
                    <m:sSup>
                      <m:sSupPr>
                        <m:ctrlPr>
                          <a:rPr lang="en-US" i="1">
                            <a:latin typeface="Cambria Math"/>
                          </a:rPr>
                        </m:ctrlPr>
                      </m:sSupPr>
                      <m:e>
                        <m:r>
                          <a:rPr lang="en-US" b="1" i="1">
                            <a:latin typeface="Cambria Math"/>
                          </a:rPr>
                          <m:t>𝑨</m:t>
                        </m:r>
                      </m:e>
                      <m:sup>
                        <m:r>
                          <a:rPr lang="en-US" i="1">
                            <a:latin typeface="Cambria Math"/>
                          </a:rPr>
                          <m:t>𝑇</m:t>
                        </m:r>
                      </m:sup>
                    </m:sSup>
                    <m:r>
                      <a:rPr lang="en-US" b="1" i="1">
                        <a:latin typeface="Cambria Math"/>
                      </a:rPr>
                      <m:t>𝑨</m:t>
                    </m:r>
                  </m:oMath>
                </a14:m>
                <a:r>
                  <a:rPr lang="en-US" dirty="0" smtClean="0"/>
                  <a:t> ?</a:t>
                </a:r>
              </a:p>
              <a:p>
                <a:r>
                  <a:rPr lang="en-US" dirty="0" smtClean="0"/>
                  <a:t>What if </a:t>
                </a:r>
                <a14:m>
                  <m:oMath xmlns:m="http://schemas.openxmlformats.org/officeDocument/2006/math">
                    <m:r>
                      <a:rPr lang="en-US" b="1" i="1">
                        <a:latin typeface="Cambria Math"/>
                      </a:rPr>
                      <m:t>𝑨</m:t>
                    </m:r>
                  </m:oMath>
                </a14:m>
                <a:r>
                  <a:rPr lang="en-US" dirty="0" smtClean="0"/>
                  <a:t> had a </a:t>
                </a:r>
                <a:r>
                  <a:rPr lang="en-US" b="1" dirty="0" smtClean="0"/>
                  <a:t>billion</a:t>
                </a:r>
                <a:r>
                  <a:rPr lang="en-US" dirty="0" smtClean="0"/>
                  <a:t> rows and a </a:t>
                </a:r>
                <a:r>
                  <a:rPr lang="en-US" b="1" dirty="0" smtClean="0"/>
                  <a:t>hundred</a:t>
                </a:r>
                <a:r>
                  <a:rPr lang="en-US" dirty="0" smtClean="0"/>
                  <a:t> columns? Would this sort of approach perhaps be helpful when trying to perform OLS? (Hint: </a:t>
                </a:r>
                <a14:m>
                  <m:oMath xmlns:m="http://schemas.openxmlformats.org/officeDocument/2006/math">
                    <m:sSup>
                      <m:sSupPr>
                        <m:ctrlPr>
                          <a:rPr lang="en-US" i="1" smtClean="0">
                            <a:latin typeface="Cambria Math"/>
                          </a:rPr>
                        </m:ctrlPr>
                      </m:sSupPr>
                      <m:e>
                        <m:r>
                          <a:rPr lang="en-US" b="1" i="1" smtClean="0">
                            <a:latin typeface="Cambria Math"/>
                          </a:rPr>
                          <m:t>𝑿</m:t>
                        </m:r>
                      </m:e>
                      <m:sup>
                        <m:r>
                          <a:rPr lang="en-US" b="0" i="1" smtClean="0">
                            <a:latin typeface="Cambria Math"/>
                          </a:rPr>
                          <m:t>𝑇</m:t>
                        </m:r>
                      </m:sup>
                    </m:sSup>
                    <m:r>
                      <a:rPr lang="en-US" b="1" i="1">
                        <a:latin typeface="Cambria Math"/>
                      </a:rPr>
                      <m:t>𝑿</m:t>
                    </m:r>
                    <m:acc>
                      <m:accPr>
                        <m:chr m:val="⃑"/>
                        <m:ctrlPr>
                          <a:rPr lang="en-US" b="1" i="1" smtClean="0">
                            <a:latin typeface="Cambria Math"/>
                          </a:rPr>
                        </m:ctrlPr>
                      </m:accPr>
                      <m:e>
                        <m:r>
                          <a:rPr lang="en-US" b="1" i="1">
                            <a:latin typeface="Cambria Math"/>
                            <a:ea typeface="Cambria Math"/>
                          </a:rPr>
                          <m:t>𝜷</m:t>
                        </m:r>
                      </m:e>
                    </m:acc>
                    <m:r>
                      <a:rPr lang="en-US" b="0" i="1" smtClean="0">
                        <a:latin typeface="Cambria Math"/>
                      </a:rPr>
                      <m:t>=</m:t>
                    </m:r>
                    <m:sSup>
                      <m:sSupPr>
                        <m:ctrlPr>
                          <a:rPr lang="en-US" i="1">
                            <a:latin typeface="Cambria Math"/>
                          </a:rPr>
                        </m:ctrlPr>
                      </m:sSupPr>
                      <m:e>
                        <m:r>
                          <a:rPr lang="en-US" b="1" i="1">
                            <a:latin typeface="Cambria Math"/>
                          </a:rPr>
                          <m:t>𝑿</m:t>
                        </m:r>
                      </m:e>
                      <m:sup>
                        <m:r>
                          <a:rPr lang="en-US" i="1">
                            <a:latin typeface="Cambria Math"/>
                          </a:rPr>
                          <m:t>𝑇</m:t>
                        </m:r>
                      </m:sup>
                    </m:sSup>
                    <m:acc>
                      <m:accPr>
                        <m:chr m:val="⃑"/>
                        <m:ctrlPr>
                          <a:rPr lang="en-US" i="1" smtClean="0">
                            <a:latin typeface="Cambria Math"/>
                          </a:rPr>
                        </m:ctrlPr>
                      </m:accPr>
                      <m:e>
                        <m:r>
                          <a:rPr lang="en-US" b="1" i="1" smtClean="0">
                            <a:latin typeface="Cambria Math"/>
                          </a:rPr>
                          <m:t>𝒚</m:t>
                        </m:r>
                      </m:e>
                    </m:acc>
                  </m:oMath>
                </a14:m>
                <a:r>
                  <a:rPr lang="en-US" dirty="0" smtClean="0"/>
                  <a:t>)</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598487" y="1335923"/>
                <a:ext cx="9164638" cy="5187707"/>
              </a:xfrm>
              <a:blipFill rotWithShape="1">
                <a:blip r:embed="rId3"/>
                <a:stretch>
                  <a:fillRect l="-1064" t="-1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7200" y="1740092"/>
                <a:ext cx="2381534" cy="1366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a:rPr>
                        <m:t>𝑨</m:t>
                      </m:r>
                      <m:r>
                        <a:rPr lang="en-US" sz="1800" b="0" i="1" smtClean="0">
                          <a:latin typeface="Cambria Math"/>
                        </a:rPr>
                        <m:t>= </m:t>
                      </m:r>
                      <m:d>
                        <m:dPr>
                          <m:begChr m:val="["/>
                          <m:endChr m:val="]"/>
                          <m:ctrlPr>
                            <a:rPr lang="en-US" sz="1800" i="1" smtClean="0">
                              <a:latin typeface="Cambria Math"/>
                            </a:rPr>
                          </m:ctrlPr>
                        </m:dPr>
                        <m:e>
                          <m:m>
                            <m:mPr>
                              <m:mcs>
                                <m:mc>
                                  <m:mcPr>
                                    <m:count m:val="2"/>
                                    <m:mcJc m:val="center"/>
                                  </m:mcPr>
                                </m:mc>
                              </m:mcs>
                              <m:ctrlPr>
                                <a:rPr lang="en-US" sz="1800" i="1">
                                  <a:latin typeface="Cambria Math"/>
                                </a:rPr>
                              </m:ctrlPr>
                            </m:mPr>
                            <m:mr>
                              <m:e>
                                <m:r>
                                  <m:rPr>
                                    <m:brk m:alnAt="7"/>
                                  </m:rPr>
                                  <a:rPr lang="en-US" sz="1800" i="1">
                                    <a:latin typeface="Cambria Math"/>
                                  </a:rPr>
                                  <m:t>1</m:t>
                                </m:r>
                              </m:e>
                              <m:e>
                                <m:r>
                                  <a:rPr lang="en-US" sz="1800" i="1">
                                    <a:latin typeface="Cambria Math"/>
                                  </a:rPr>
                                  <m:t>2</m:t>
                                </m:r>
                              </m:e>
                            </m:mr>
                            <m:mr>
                              <m:e>
                                <m:r>
                                  <a:rPr lang="en-US" sz="1800" i="1">
                                    <a:latin typeface="Cambria Math"/>
                                  </a:rPr>
                                  <m:t>3</m:t>
                                </m:r>
                              </m:e>
                              <m:e>
                                <m:r>
                                  <a:rPr lang="en-US" sz="1800" i="1">
                                    <a:latin typeface="Cambria Math"/>
                                  </a:rPr>
                                  <m:t>4</m:t>
                                </m:r>
                              </m:e>
                            </m:mr>
                            <m:mr>
                              <m:e>
                                <m:r>
                                  <a:rPr lang="en-US" sz="1800" i="1">
                                    <a:latin typeface="Cambria Math"/>
                                  </a:rPr>
                                  <m:t>5</m:t>
                                </m:r>
                              </m:e>
                              <m:e>
                                <m:r>
                                  <a:rPr lang="en-US" sz="1800" i="1">
                                    <a:latin typeface="Cambria Math"/>
                                  </a:rPr>
                                  <m:t>6</m:t>
                                </m:r>
                              </m:e>
                            </m:mr>
                            <m:mr>
                              <m:e>
                                <m:r>
                                  <a:rPr lang="en-US" sz="1800" i="1">
                                    <a:latin typeface="Cambria Math"/>
                                  </a:rPr>
                                  <m:t>7</m:t>
                                </m:r>
                              </m:e>
                              <m:e>
                                <m:r>
                                  <a:rPr lang="en-US" sz="1800" i="1">
                                    <a:latin typeface="Cambria Math"/>
                                  </a:rPr>
                                  <m:t>8</m:t>
                                </m:r>
                              </m:e>
                            </m:mr>
                            <m:mr>
                              <m:e>
                                <m:r>
                                  <a:rPr lang="en-US" sz="1800" i="1">
                                    <a:latin typeface="Cambria Math"/>
                                  </a:rPr>
                                  <m:t>9</m:t>
                                </m:r>
                              </m:e>
                              <m:e>
                                <m:r>
                                  <a:rPr lang="en-US" sz="1800" i="1">
                                    <a:latin typeface="Cambria Math"/>
                                  </a:rPr>
                                  <m:t>10</m:t>
                                </m:r>
                              </m:e>
                            </m:mr>
                          </m:m>
                        </m:e>
                      </m:d>
                    </m:oMath>
                  </m:oMathPara>
                </a14:m>
                <a:endParaRPr lang="en-US" sz="1800"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740092"/>
                <a:ext cx="2381534" cy="136620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05782" y="2010711"/>
                <a:ext cx="1596816" cy="8249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a:rPr>
                        <m:t>𝑩</m:t>
                      </m:r>
                      <m:r>
                        <a:rPr lang="en-US" sz="1800" b="0" i="1" smtClean="0">
                          <a:latin typeface="Cambria Math"/>
                        </a:rPr>
                        <m:t>= </m:t>
                      </m:r>
                      <m:d>
                        <m:dPr>
                          <m:begChr m:val="["/>
                          <m:endChr m:val="]"/>
                          <m:ctrlPr>
                            <a:rPr lang="en-US" sz="1800" i="1" smtClean="0">
                              <a:latin typeface="Cambria Math"/>
                            </a:rPr>
                          </m:ctrlPr>
                        </m:dPr>
                        <m:e>
                          <m:m>
                            <m:mPr>
                              <m:mcs>
                                <m:mc>
                                  <m:mcPr>
                                    <m:count m:val="2"/>
                                    <m:mcJc m:val="center"/>
                                  </m:mcPr>
                                </m:mc>
                              </m:mcs>
                              <m:ctrlPr>
                                <a:rPr lang="en-US" sz="1800" i="1">
                                  <a:latin typeface="Cambria Math"/>
                                </a:rPr>
                              </m:ctrlPr>
                            </m:mPr>
                            <m:mr>
                              <m:e>
                                <m:r>
                                  <m:rPr>
                                    <m:brk m:alnAt="7"/>
                                  </m:rPr>
                                  <a:rPr lang="en-US" sz="1800" i="1">
                                    <a:latin typeface="Cambria Math"/>
                                  </a:rPr>
                                  <m:t>1</m:t>
                                </m:r>
                              </m:e>
                              <m:e>
                                <m:r>
                                  <a:rPr lang="en-US" sz="1800" i="1">
                                    <a:latin typeface="Cambria Math"/>
                                  </a:rPr>
                                  <m:t>2</m:t>
                                </m:r>
                              </m:e>
                            </m:mr>
                            <m:mr>
                              <m:e>
                                <m:r>
                                  <a:rPr lang="en-US" sz="1800" i="1">
                                    <a:latin typeface="Cambria Math"/>
                                  </a:rPr>
                                  <m:t>3</m:t>
                                </m:r>
                              </m:e>
                              <m:e>
                                <m:r>
                                  <a:rPr lang="en-US" sz="1800" i="1">
                                    <a:latin typeface="Cambria Math"/>
                                  </a:rPr>
                                  <m:t>4</m:t>
                                </m:r>
                              </m:e>
                            </m:mr>
                            <m:mr>
                              <m:e>
                                <m:r>
                                  <a:rPr lang="en-US" sz="1800" i="1">
                                    <a:latin typeface="Cambria Math"/>
                                  </a:rPr>
                                  <m:t>5</m:t>
                                </m:r>
                              </m:e>
                              <m:e>
                                <m:r>
                                  <a:rPr lang="en-US" sz="1800" i="1">
                                    <a:latin typeface="Cambria Math"/>
                                  </a:rPr>
                                  <m:t>6</m:t>
                                </m:r>
                              </m:e>
                            </m:mr>
                          </m:m>
                        </m:e>
                      </m:d>
                    </m:oMath>
                  </m:oMathPara>
                </a14:m>
                <a:endParaRPr lang="en-US" sz="1800" dirty="0"/>
              </a:p>
            </p:txBody>
          </p:sp>
        </mc:Choice>
        <mc:Fallback xmlns="">
          <p:sp>
            <p:nvSpPr>
              <p:cNvPr id="8" name="TextBox 7"/>
              <p:cNvSpPr txBox="1">
                <a:spLocks noRot="1" noChangeAspect="1" noMove="1" noResize="1" noEditPoints="1" noAdjustHandles="1" noChangeArrowheads="1" noChangeShapeType="1" noTextEdit="1"/>
              </p:cNvSpPr>
              <p:nvPr/>
            </p:nvSpPr>
            <p:spPr>
              <a:xfrm>
                <a:off x="3005782" y="2010711"/>
                <a:ext cx="1596816" cy="82496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325942" y="2146069"/>
                <a:ext cx="1634416" cy="5542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a:rPr>
                        <m:t>𝑪</m:t>
                      </m:r>
                      <m:r>
                        <a:rPr lang="en-US" sz="1800" b="0" i="1" smtClean="0">
                          <a:latin typeface="Cambria Math"/>
                        </a:rPr>
                        <m:t>= </m:t>
                      </m:r>
                      <m:d>
                        <m:dPr>
                          <m:begChr m:val="["/>
                          <m:endChr m:val="]"/>
                          <m:ctrlPr>
                            <a:rPr lang="en-US" sz="1800" i="1" smtClean="0">
                              <a:latin typeface="Cambria Math"/>
                            </a:rPr>
                          </m:ctrlPr>
                        </m:dPr>
                        <m:e>
                          <m:m>
                            <m:mPr>
                              <m:mcs>
                                <m:mc>
                                  <m:mcPr>
                                    <m:count m:val="2"/>
                                    <m:mcJc m:val="center"/>
                                  </m:mcPr>
                                </m:mc>
                              </m:mcs>
                              <m:ctrlPr>
                                <a:rPr lang="en-US" sz="1800" i="1">
                                  <a:latin typeface="Cambria Math"/>
                                </a:rPr>
                              </m:ctrlPr>
                            </m:mPr>
                            <m:mr>
                              <m:e>
                                <m:r>
                                  <a:rPr lang="en-US" sz="1800" i="1">
                                    <a:latin typeface="Cambria Math"/>
                                  </a:rPr>
                                  <m:t>7</m:t>
                                </m:r>
                              </m:e>
                              <m:e>
                                <m:r>
                                  <a:rPr lang="en-US" sz="1800" i="1">
                                    <a:latin typeface="Cambria Math"/>
                                  </a:rPr>
                                  <m:t>8</m:t>
                                </m:r>
                              </m:e>
                            </m:mr>
                            <m:mr>
                              <m:e>
                                <m:r>
                                  <a:rPr lang="en-US" sz="1800" i="1">
                                    <a:latin typeface="Cambria Math"/>
                                  </a:rPr>
                                  <m:t>9</m:t>
                                </m:r>
                              </m:e>
                              <m:e>
                                <m:r>
                                  <a:rPr lang="en-US" sz="1800" i="1">
                                    <a:latin typeface="Cambria Math"/>
                                  </a:rPr>
                                  <m:t>10</m:t>
                                </m:r>
                              </m:e>
                            </m:mr>
                          </m:m>
                        </m:e>
                      </m:d>
                    </m:oMath>
                  </m:oMathPara>
                </a14:m>
                <a:endParaRPr lang="en-US" sz="1800" dirty="0"/>
              </a:p>
            </p:txBody>
          </p:sp>
        </mc:Choice>
        <mc:Fallback xmlns="">
          <p:sp>
            <p:nvSpPr>
              <p:cNvPr id="9" name="TextBox 8"/>
              <p:cNvSpPr txBox="1">
                <a:spLocks noRot="1" noChangeAspect="1" noMove="1" noResize="1" noEditPoints="1" noAdjustHandles="1" noChangeArrowheads="1" noChangeShapeType="1" noTextEdit="1"/>
              </p:cNvSpPr>
              <p:nvPr/>
            </p:nvSpPr>
            <p:spPr>
              <a:xfrm>
                <a:off x="5325942" y="2146069"/>
                <a:ext cx="1634416" cy="554254"/>
              </a:xfrm>
              <a:prstGeom prst="rect">
                <a:avLst/>
              </a:prstGeom>
              <a:blipFill rotWithShape="1">
                <a:blip r:embed="rId6"/>
                <a:stretch>
                  <a:fillRect/>
                </a:stretch>
              </a:blipFill>
            </p:spPr>
            <p:txBody>
              <a:bodyPr/>
              <a:lstStyle/>
              <a:p>
                <a:r>
                  <a:rPr lang="en-US">
                    <a:noFill/>
                  </a:rPr>
                  <a:t> </a:t>
                </a:r>
              </a:p>
            </p:txBody>
          </p:sp>
        </mc:Fallback>
      </mc:AlternateContent>
      <p:sp>
        <p:nvSpPr>
          <p:cNvPr id="12" name="Rectangle 11"/>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Exercises</a:t>
            </a:r>
            <a:endParaRPr lang="en-US" sz="1200" b="1" i="1" dirty="0">
              <a:solidFill>
                <a:srgbClr val="7F7F7F"/>
              </a:solidFill>
            </a:endParaRPr>
          </a:p>
        </p:txBody>
      </p:sp>
    </p:spTree>
    <p:extLst>
      <p:ext uri="{BB962C8B-B14F-4D97-AF65-F5344CB8AC3E}">
        <p14:creationId xmlns:p14="http://schemas.microsoft.com/office/powerpoint/2010/main" val="3105192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a:latin typeface="+mj-lt"/>
                <a:ea typeface="+mj-ea"/>
                <a:cs typeface="+mj-cs"/>
              </a:rPr>
              <a:t>C</a:t>
            </a:r>
            <a:r>
              <a:rPr lang="en-US" sz="2200" b="1" dirty="0" smtClean="0">
                <a:latin typeface="+mj-lt"/>
                <a:ea typeface="+mj-ea"/>
                <a:cs typeface="+mj-cs"/>
              </a:rPr>
              <a:t>losing thoughts – limitations of Map-Reduce</a:t>
            </a:r>
            <a:endParaRPr lang="en-US" sz="2200" b="1" dirty="0">
              <a:latin typeface="+mj-lt"/>
              <a:ea typeface="+mj-ea"/>
              <a:cs typeface="+mj-cs"/>
            </a:endParaRPr>
          </a:p>
        </p:txBody>
      </p:sp>
      <p:sp>
        <p:nvSpPr>
          <p:cNvPr id="6" name="Content Placeholder 2"/>
          <p:cNvSpPr>
            <a:spLocks noGrp="1"/>
          </p:cNvSpPr>
          <p:nvPr>
            <p:ph idx="1"/>
          </p:nvPr>
        </p:nvSpPr>
        <p:spPr>
          <a:xfrm>
            <a:off x="612135" y="1335923"/>
            <a:ext cx="5734074" cy="5187707"/>
          </a:xfrm>
        </p:spPr>
        <p:txBody>
          <a:bodyPr/>
          <a:lstStyle/>
          <a:p>
            <a:r>
              <a:rPr lang="en-US" dirty="0" smtClean="0"/>
              <a:t>Given the data shown to the right, how can you compute a running total of the rows in map-reduce?</a:t>
            </a:r>
          </a:p>
          <a:p>
            <a:r>
              <a:rPr lang="en-US" dirty="0" smtClean="0"/>
              <a:t>Not all computations are easily parallelized</a:t>
            </a:r>
          </a:p>
          <a:p>
            <a:r>
              <a:rPr lang="en-US" dirty="0" smtClean="0"/>
              <a:t>As a thumb-rule, computations for which a divide and conquer scheme can be devised are amenable to map-reduce</a:t>
            </a:r>
          </a:p>
          <a:p>
            <a:r>
              <a:rPr lang="en-US" dirty="0" smtClean="0"/>
              <a:t>As another thumb-rule, computations that inherently serial in nature and not of complexity type NC are not amenable to map-reduce </a:t>
            </a:r>
          </a:p>
          <a:p>
            <a:pPr lvl="1"/>
            <a:r>
              <a:rPr lang="en-US" dirty="0" smtClean="0"/>
              <a:t>which is not to say they </a:t>
            </a:r>
            <a:r>
              <a:rPr lang="en-US" b="1" dirty="0" smtClean="0"/>
              <a:t>cannot </a:t>
            </a:r>
            <a:r>
              <a:rPr lang="en-US" dirty="0" smtClean="0"/>
              <a:t>be performed in a map-reduce framework, </a:t>
            </a:r>
          </a:p>
          <a:p>
            <a:pPr lvl="1"/>
            <a:r>
              <a:rPr lang="en-US" dirty="0" smtClean="0"/>
              <a:t>it just means that the reductions in processing time that arise out of parallel computation in a map-reduce framework might not always be realizable in these cases</a:t>
            </a:r>
          </a:p>
          <a:p>
            <a:r>
              <a:rPr lang="en-US" dirty="0" smtClean="0"/>
              <a:t>Problems like linear-programming, inversion of large dense matrices, agent-based methods are not easily parallelizable</a:t>
            </a:r>
          </a:p>
        </p:txBody>
      </p:sp>
      <p:sp>
        <p:nvSpPr>
          <p:cNvPr id="15" name="Oval 14"/>
          <p:cNvSpPr/>
          <p:nvPr/>
        </p:nvSpPr>
        <p:spPr bwMode="auto">
          <a:xfrm>
            <a:off x="6448582" y="2434351"/>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1</a:t>
            </a:r>
          </a:p>
        </p:txBody>
      </p:sp>
      <p:sp>
        <p:nvSpPr>
          <p:cNvPr id="16" name="Oval 15"/>
          <p:cNvSpPr/>
          <p:nvPr/>
        </p:nvSpPr>
        <p:spPr bwMode="auto">
          <a:xfrm>
            <a:off x="6448582" y="3949829"/>
            <a:ext cx="926276" cy="439387"/>
          </a:xfrm>
          <a:prstGeom prst="ellipse">
            <a:avLst/>
          </a:prstGeom>
          <a:solidFill>
            <a:schemeClr val="accent2">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1" dirty="0" smtClean="0">
                <a:solidFill>
                  <a:schemeClr val="bg1"/>
                </a:solidFill>
                <a:latin typeface="+mn-lt"/>
                <a:ea typeface="+mn-ea"/>
                <a:cs typeface="+mn-cs"/>
              </a:rPr>
              <a:t>Node 2</a:t>
            </a:r>
          </a:p>
        </p:txBody>
      </p:sp>
      <p:graphicFrame>
        <p:nvGraphicFramePr>
          <p:cNvPr id="17" name="Table 16"/>
          <p:cNvGraphicFramePr>
            <a:graphicFrameLocks noGrp="1"/>
          </p:cNvGraphicFramePr>
          <p:nvPr>
            <p:extLst>
              <p:ext uri="{D42A27DB-BD31-4B8C-83A1-F6EECF244321}">
                <p14:modId xmlns:p14="http://schemas.microsoft.com/office/powerpoint/2010/main" val="3225122307"/>
              </p:ext>
            </p:extLst>
          </p:nvPr>
        </p:nvGraphicFramePr>
        <p:xfrm>
          <a:off x="7791992" y="1432650"/>
          <a:ext cx="765174" cy="3352800"/>
        </p:xfrm>
        <a:graphic>
          <a:graphicData uri="http://schemas.openxmlformats.org/drawingml/2006/table">
            <a:tbl>
              <a:tblPr firstRow="1" bandRow="1">
                <a:tableStyleId>{5C22544A-7EE6-4342-B048-85BDC9FD1C3A}</a:tableStyleId>
              </a:tblPr>
              <a:tblGrid>
                <a:gridCol w="765174"/>
              </a:tblGrid>
              <a:tr h="274320">
                <a:tc>
                  <a:txBody>
                    <a:bodyPr/>
                    <a:lstStyle/>
                    <a:p>
                      <a:r>
                        <a:rPr lang="en-US" sz="1400" dirty="0" smtClean="0"/>
                        <a:t>Data</a:t>
                      </a:r>
                      <a:endParaRPr lang="en-US" sz="1400" dirty="0"/>
                    </a:p>
                  </a:txBody>
                  <a:tcPr/>
                </a:tc>
              </a:tr>
              <a:tr h="274320">
                <a:tc>
                  <a:txBody>
                    <a:bodyPr/>
                    <a:lstStyle/>
                    <a:p>
                      <a:r>
                        <a:rPr lang="en-US" sz="1400" dirty="0" smtClean="0"/>
                        <a:t>1</a:t>
                      </a:r>
                      <a:endParaRPr lang="en-US" sz="1400" dirty="0"/>
                    </a:p>
                  </a:txBody>
                  <a:tcPr/>
                </a:tc>
              </a:tr>
              <a:tr h="274320">
                <a:tc>
                  <a:txBody>
                    <a:bodyPr/>
                    <a:lstStyle/>
                    <a:p>
                      <a:r>
                        <a:rPr lang="en-US" sz="1400" dirty="0" smtClean="0"/>
                        <a:t>2</a:t>
                      </a:r>
                      <a:endParaRPr lang="en-US" sz="1400" dirty="0"/>
                    </a:p>
                  </a:txBody>
                  <a:tcPr/>
                </a:tc>
              </a:tr>
              <a:tr h="274320">
                <a:tc>
                  <a:txBody>
                    <a:bodyPr/>
                    <a:lstStyle/>
                    <a:p>
                      <a:r>
                        <a:rPr lang="en-US" sz="1400" dirty="0" smtClean="0"/>
                        <a:t>3</a:t>
                      </a:r>
                      <a:endParaRPr lang="en-US" sz="1400" dirty="0"/>
                    </a:p>
                  </a:txBody>
                  <a:tcPr/>
                </a:tc>
              </a:tr>
              <a:tr h="274320">
                <a:tc>
                  <a:txBody>
                    <a:bodyPr/>
                    <a:lstStyle/>
                    <a:p>
                      <a:r>
                        <a:rPr lang="en-US" sz="1400" dirty="0" smtClean="0"/>
                        <a:t>4</a:t>
                      </a:r>
                      <a:endParaRPr lang="en-US" sz="1400" dirty="0"/>
                    </a:p>
                  </a:txBody>
                  <a:tcPr/>
                </a:tc>
              </a:tr>
              <a:tr h="274320">
                <a:tc>
                  <a:txBody>
                    <a:bodyPr/>
                    <a:lstStyle/>
                    <a:p>
                      <a:r>
                        <a:rPr lang="en-US" sz="1400" dirty="0" smtClean="0"/>
                        <a:t>5</a:t>
                      </a:r>
                      <a:endParaRPr lang="en-US" sz="1400" dirty="0"/>
                    </a:p>
                  </a:txBody>
                  <a:tcPr/>
                </a:tc>
              </a:tr>
              <a:tr h="274320">
                <a:tc>
                  <a:txBody>
                    <a:bodyPr/>
                    <a:lstStyle/>
                    <a:p>
                      <a:r>
                        <a:rPr lang="en-US" sz="1400" dirty="0" smtClean="0"/>
                        <a:t>6</a:t>
                      </a:r>
                      <a:endParaRPr lang="en-US" sz="1400" dirty="0"/>
                    </a:p>
                  </a:txBody>
                  <a:tcPr/>
                </a:tc>
              </a:tr>
              <a:tr h="274320">
                <a:tc>
                  <a:txBody>
                    <a:bodyPr/>
                    <a:lstStyle/>
                    <a:p>
                      <a:r>
                        <a:rPr lang="en-US" sz="1400" dirty="0" smtClean="0"/>
                        <a:t>7</a:t>
                      </a:r>
                      <a:endParaRPr lang="en-US" sz="1400" dirty="0"/>
                    </a:p>
                  </a:txBody>
                  <a:tcPr/>
                </a:tc>
              </a:tr>
              <a:tr h="274320">
                <a:tc>
                  <a:txBody>
                    <a:bodyPr/>
                    <a:lstStyle/>
                    <a:p>
                      <a:r>
                        <a:rPr lang="en-US" sz="1400" dirty="0" smtClean="0"/>
                        <a:t>8</a:t>
                      </a:r>
                      <a:endParaRPr lang="en-US" sz="1400" dirty="0"/>
                    </a:p>
                  </a:txBody>
                  <a:tcPr/>
                </a:tc>
              </a:tr>
              <a:tr h="274320">
                <a:tc>
                  <a:txBody>
                    <a:bodyPr/>
                    <a:lstStyle/>
                    <a:p>
                      <a:r>
                        <a:rPr lang="en-US" sz="1400" dirty="0" smtClean="0"/>
                        <a:t>9</a:t>
                      </a:r>
                      <a:endParaRPr lang="en-US" sz="1400" dirty="0"/>
                    </a:p>
                  </a:txBody>
                  <a:tcPr/>
                </a:tc>
              </a:tr>
              <a:tr h="274320">
                <a:tc>
                  <a:txBody>
                    <a:bodyPr/>
                    <a:lstStyle/>
                    <a:p>
                      <a:r>
                        <a:rPr lang="en-US" sz="1400" dirty="0" smtClean="0"/>
                        <a:t>10</a:t>
                      </a:r>
                      <a:endParaRPr lang="en-US" sz="1400" dirty="0"/>
                    </a:p>
                  </a:txBody>
                  <a:tcPr/>
                </a:tc>
              </a:tr>
            </a:tbl>
          </a:graphicData>
        </a:graphic>
      </p:graphicFrame>
      <p:sp>
        <p:nvSpPr>
          <p:cNvPr id="13" name="Rectangle 12"/>
          <p:cNvSpPr/>
          <p:nvPr/>
        </p:nvSpPr>
        <p:spPr bwMode="auto">
          <a:xfrm>
            <a:off x="7574536" y="1746470"/>
            <a:ext cx="1146403" cy="1815150"/>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Rectangle 13"/>
          <p:cNvSpPr/>
          <p:nvPr/>
        </p:nvSpPr>
        <p:spPr bwMode="auto">
          <a:xfrm>
            <a:off x="7574536" y="3561621"/>
            <a:ext cx="1146403" cy="1215805"/>
          </a:xfrm>
          <a:prstGeom prst="rect">
            <a:avLst/>
          </a:prstGeom>
          <a:noFill/>
          <a:ln w="25400">
            <a:solidFill>
              <a:schemeClr val="accent1"/>
            </a:solidFill>
            <a:prstDash val="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ectangle 11"/>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Closing thoughts - Limitation of Map-Reduce</a:t>
            </a:r>
            <a:endParaRPr lang="en-US" sz="1200" b="1" i="1" dirty="0">
              <a:solidFill>
                <a:srgbClr val="7F7F7F"/>
              </a:solidFill>
            </a:endParaRPr>
          </a:p>
        </p:txBody>
      </p:sp>
    </p:spTree>
    <p:extLst>
      <p:ext uri="{BB962C8B-B14F-4D97-AF65-F5344CB8AC3E}">
        <p14:creationId xmlns:p14="http://schemas.microsoft.com/office/powerpoint/2010/main" val="2458004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idx="1"/>
          </p:nvPr>
        </p:nvSpPr>
        <p:spPr/>
        <p:txBody>
          <a:bodyPr/>
          <a:lstStyle/>
          <a:p>
            <a:r>
              <a:rPr lang="en-US" dirty="0" smtClean="0"/>
              <a:t>On the Internet</a:t>
            </a:r>
            <a:endParaRPr lang="en-US" dirty="0"/>
          </a:p>
          <a:p>
            <a:pPr lvl="1"/>
            <a:r>
              <a:rPr lang="en-US" dirty="0" smtClean="0">
                <a:hlinkClick r:id="rId2"/>
              </a:rPr>
              <a:t>http</a:t>
            </a:r>
            <a:r>
              <a:rPr lang="en-US" dirty="0">
                <a:hlinkClick r:id="rId2"/>
              </a:rPr>
              <a:t>://</a:t>
            </a:r>
            <a:r>
              <a:rPr lang="en-US" dirty="0" smtClean="0">
                <a:hlinkClick r:id="rId2"/>
              </a:rPr>
              <a:t>wiki.apache.org/hadoop/HadoopMapReduce</a:t>
            </a:r>
            <a:endParaRPr lang="en-US" dirty="0"/>
          </a:p>
          <a:p>
            <a:pPr lvl="1"/>
            <a:r>
              <a:rPr lang="en-US" dirty="0" smtClean="0">
                <a:hlinkClick r:id="rId3"/>
              </a:rPr>
              <a:t>http</a:t>
            </a:r>
            <a:r>
              <a:rPr lang="en-US" dirty="0">
                <a:hlinkClick r:id="rId3"/>
              </a:rPr>
              <a:t>://</a:t>
            </a:r>
            <a:r>
              <a:rPr lang="en-US" dirty="0" smtClean="0">
                <a:hlinkClick r:id="rId3"/>
              </a:rPr>
              <a:t>code.google.com/edu/parallel/mapreduce-tutorial.html</a:t>
            </a:r>
            <a:endParaRPr lang="en-US" dirty="0"/>
          </a:p>
          <a:p>
            <a:pPr lvl="1"/>
            <a:r>
              <a:rPr lang="en-US" dirty="0" smtClean="0">
                <a:hlinkClick r:id="rId4"/>
              </a:rPr>
              <a:t>http</a:t>
            </a:r>
            <a:r>
              <a:rPr lang="en-US" dirty="0">
                <a:hlinkClick r:id="rId4"/>
              </a:rPr>
              <a:t>://</a:t>
            </a:r>
            <a:r>
              <a:rPr lang="en-US" dirty="0" smtClean="0">
                <a:hlinkClick r:id="rId4"/>
              </a:rPr>
              <a:t>en.wikipedia.org/wiki/MapReduce</a:t>
            </a:r>
            <a:endParaRPr lang="en-US" dirty="0"/>
          </a:p>
          <a:p>
            <a:pPr lvl="1"/>
            <a:r>
              <a:rPr lang="en-US" dirty="0" smtClean="0">
                <a:hlinkClick r:id="rId5"/>
              </a:rPr>
              <a:t>http</a:t>
            </a:r>
            <a:r>
              <a:rPr lang="en-US" dirty="0">
                <a:hlinkClick r:id="rId5"/>
              </a:rPr>
              <a:t>://</a:t>
            </a:r>
            <a:r>
              <a:rPr lang="en-US" dirty="0" smtClean="0">
                <a:hlinkClick r:id="rId5"/>
              </a:rPr>
              <a:t>developer.yahoo.com/hadoop/tutorial/module4.html</a:t>
            </a:r>
            <a:endParaRPr lang="en-US" dirty="0">
              <a:hlinkClick r:id="rId5"/>
            </a:endParaRPr>
          </a:p>
          <a:p>
            <a:pPr lvl="1"/>
            <a:r>
              <a:rPr lang="en-US" dirty="0" smtClean="0">
                <a:hlinkClick r:id="rId5"/>
              </a:rPr>
              <a:t>http</a:t>
            </a:r>
            <a:r>
              <a:rPr lang="en-US" dirty="0">
                <a:hlinkClick r:id="rId5"/>
              </a:rPr>
              <a:t>://</a:t>
            </a:r>
            <a:r>
              <a:rPr lang="en-US" dirty="0" smtClean="0">
                <a:hlinkClick r:id="rId5"/>
              </a:rPr>
              <a:t>hadoop.apache.org/common/docs/current/mapred_tutorial.html</a:t>
            </a:r>
            <a:endParaRPr lang="en-US" dirty="0"/>
          </a:p>
          <a:p>
            <a:pPr lvl="1"/>
            <a:r>
              <a:rPr lang="en-US" dirty="0" smtClean="0">
                <a:hlinkClick r:id="rId6"/>
              </a:rPr>
              <a:t>http</a:t>
            </a:r>
            <a:r>
              <a:rPr lang="en-US" dirty="0">
                <a:hlinkClick r:id="rId6"/>
              </a:rPr>
              <a:t>://</a:t>
            </a:r>
            <a:r>
              <a:rPr lang="en-US" dirty="0" smtClean="0">
                <a:hlinkClick r:id="rId6"/>
              </a:rPr>
              <a:t>vimeo.com/3584536</a:t>
            </a:r>
            <a:endParaRPr lang="en-US" dirty="0"/>
          </a:p>
          <a:p>
            <a:pPr lvl="1"/>
            <a:r>
              <a:rPr lang="en-US" dirty="0" smtClean="0">
                <a:hlinkClick r:id="rId7"/>
              </a:rPr>
              <a:t>http</a:t>
            </a:r>
            <a:r>
              <a:rPr lang="en-US" dirty="0">
                <a:hlinkClick r:id="rId7"/>
              </a:rPr>
              <a:t>://</a:t>
            </a:r>
            <a:r>
              <a:rPr lang="en-US" dirty="0" smtClean="0">
                <a:hlinkClick r:id="rId7"/>
              </a:rPr>
              <a:t>www.cloudera.com/videos/programming_with_hadoop</a:t>
            </a:r>
            <a:endParaRPr lang="en-US" dirty="0"/>
          </a:p>
          <a:p>
            <a:pPr lvl="1"/>
            <a:r>
              <a:rPr lang="en-US" dirty="0" smtClean="0">
                <a:hlinkClick r:id="rId8"/>
              </a:rPr>
              <a:t>http</a:t>
            </a:r>
            <a:r>
              <a:rPr lang="en-US" dirty="0">
                <a:hlinkClick r:id="rId8"/>
              </a:rPr>
              <a:t>://</a:t>
            </a:r>
            <a:r>
              <a:rPr lang="en-US" dirty="0" smtClean="0">
                <a:hlinkClick r:id="rId8"/>
              </a:rPr>
              <a:t>www.cloudera.com/videos/mapreduce_algorithms</a:t>
            </a:r>
            <a:endParaRPr lang="en-US" dirty="0" smtClean="0"/>
          </a:p>
          <a:p>
            <a:pPr lvl="1"/>
            <a:r>
              <a:rPr lang="en-US" dirty="0"/>
              <a:t>Google videos on Cluster Computing and </a:t>
            </a:r>
            <a:r>
              <a:rPr lang="en-US" dirty="0" smtClean="0"/>
              <a:t>Map Reduce</a:t>
            </a:r>
          </a:p>
          <a:p>
            <a:pPr lvl="2"/>
            <a:r>
              <a:rPr lang="en-US" dirty="0" smtClean="0"/>
              <a:t>Lecture 1 - </a:t>
            </a:r>
            <a:r>
              <a:rPr lang="en-US" dirty="0" smtClean="0">
                <a:hlinkClick r:id="rId9"/>
              </a:rPr>
              <a:t>http</a:t>
            </a:r>
            <a:r>
              <a:rPr lang="en-US" dirty="0">
                <a:hlinkClick r:id="rId9"/>
              </a:rPr>
              <a:t>://</a:t>
            </a:r>
            <a:r>
              <a:rPr lang="en-US" dirty="0" smtClean="0">
                <a:hlinkClick r:id="rId9"/>
              </a:rPr>
              <a:t>www.youtube.com/watch?v=yjPBkvYh-ss&amp;feature=relmfu</a:t>
            </a:r>
            <a:endParaRPr lang="en-US" dirty="0" smtClean="0"/>
          </a:p>
          <a:p>
            <a:pPr lvl="2"/>
            <a:r>
              <a:rPr lang="en-US" dirty="0" smtClean="0"/>
              <a:t>Lecture 2 - </a:t>
            </a:r>
            <a:r>
              <a:rPr lang="en-US" dirty="0" smtClean="0">
                <a:hlinkClick r:id="rId10"/>
              </a:rPr>
              <a:t>http</a:t>
            </a:r>
            <a:r>
              <a:rPr lang="en-US" dirty="0">
                <a:hlinkClick r:id="rId10"/>
              </a:rPr>
              <a:t>://www.youtube.com/watch?v=-</a:t>
            </a:r>
            <a:r>
              <a:rPr lang="en-US" dirty="0" smtClean="0">
                <a:hlinkClick r:id="rId10"/>
              </a:rPr>
              <a:t>vD6PUdf3Js&amp;feature=relmfu</a:t>
            </a:r>
            <a:endParaRPr lang="en-US" dirty="0" smtClean="0"/>
          </a:p>
          <a:p>
            <a:pPr lvl="2"/>
            <a:r>
              <a:rPr lang="en-US" dirty="0" smtClean="0"/>
              <a:t>Lecture 3 - </a:t>
            </a:r>
            <a:r>
              <a:rPr lang="en-US" dirty="0" smtClean="0">
                <a:hlinkClick r:id="rId11"/>
              </a:rPr>
              <a:t>http</a:t>
            </a:r>
            <a:r>
              <a:rPr lang="en-US" dirty="0">
                <a:hlinkClick r:id="rId11"/>
              </a:rPr>
              <a:t>://</a:t>
            </a:r>
            <a:r>
              <a:rPr lang="en-US" dirty="0" smtClean="0">
                <a:hlinkClick r:id="rId11"/>
              </a:rPr>
              <a:t>www.youtube.com/watch?v=5Eib_H_zCEY&amp;feature=relmfu</a:t>
            </a:r>
            <a:endParaRPr lang="en-US" dirty="0" smtClean="0"/>
          </a:p>
          <a:p>
            <a:pPr lvl="2"/>
            <a:r>
              <a:rPr lang="en-US" dirty="0" smtClean="0"/>
              <a:t>Lecture 4 - </a:t>
            </a:r>
            <a:r>
              <a:rPr lang="en-US" dirty="0" smtClean="0">
                <a:hlinkClick r:id="rId12"/>
              </a:rPr>
              <a:t>http</a:t>
            </a:r>
            <a:r>
              <a:rPr lang="en-US" dirty="0">
                <a:hlinkClick r:id="rId12"/>
              </a:rPr>
              <a:t>://</a:t>
            </a:r>
            <a:r>
              <a:rPr lang="en-US" dirty="0" smtClean="0">
                <a:hlinkClick r:id="rId12"/>
              </a:rPr>
              <a:t>www.youtube.com/watch?v=1ZDybXl212Q&amp;feature=relmfu</a:t>
            </a:r>
            <a:endParaRPr lang="en-US" dirty="0" smtClean="0"/>
          </a:p>
          <a:p>
            <a:pPr lvl="2"/>
            <a:r>
              <a:rPr lang="en-US" dirty="0" smtClean="0"/>
              <a:t>Lecture 5 - </a:t>
            </a:r>
            <a:r>
              <a:rPr lang="en-US" dirty="0" smtClean="0">
                <a:hlinkClick r:id="rId13"/>
              </a:rPr>
              <a:t>http</a:t>
            </a:r>
            <a:r>
              <a:rPr lang="en-US" dirty="0">
                <a:hlinkClick r:id="rId13"/>
              </a:rPr>
              <a:t>://</a:t>
            </a:r>
            <a:r>
              <a:rPr lang="en-US" dirty="0" smtClean="0">
                <a:hlinkClick r:id="rId13"/>
              </a:rPr>
              <a:t>www.youtube.com/watch?v=BT-piFBP4fE&amp;feature=relmfu</a:t>
            </a:r>
            <a:endParaRPr lang="en-US" dirty="0" smtClean="0"/>
          </a:p>
          <a:p>
            <a:r>
              <a:rPr lang="en-US" dirty="0" smtClean="0"/>
              <a:t>Textbooks</a:t>
            </a:r>
          </a:p>
          <a:p>
            <a:pPr lvl="1"/>
            <a:r>
              <a:rPr lang="en-US" b="1" dirty="0" smtClean="0"/>
              <a:t>Data-Intensive </a:t>
            </a:r>
            <a:r>
              <a:rPr lang="en-US" b="1" dirty="0"/>
              <a:t>Text Processing with </a:t>
            </a:r>
            <a:r>
              <a:rPr lang="en-US" b="1" dirty="0" smtClean="0"/>
              <a:t>Map Reduce </a:t>
            </a:r>
            <a:r>
              <a:rPr lang="en-US" dirty="0"/>
              <a:t>by Jimmy </a:t>
            </a:r>
            <a:r>
              <a:rPr lang="en-US" dirty="0" smtClean="0"/>
              <a:t>Lin</a:t>
            </a:r>
          </a:p>
          <a:p>
            <a:pPr lvl="1"/>
            <a:r>
              <a:rPr lang="en-US" b="1" dirty="0" smtClean="0"/>
              <a:t>Hadoop</a:t>
            </a:r>
            <a:r>
              <a:rPr lang="en-US" b="1" dirty="0"/>
              <a:t>: The Definitive Guide </a:t>
            </a:r>
            <a:r>
              <a:rPr lang="en-US" dirty="0"/>
              <a:t>by Tom White. </a:t>
            </a:r>
            <a:endParaRPr lang="en-US" dirty="0" smtClean="0"/>
          </a:p>
          <a:p>
            <a:endParaRPr lang="en-US" dirty="0" smtClean="0"/>
          </a:p>
          <a:p>
            <a:endParaRPr lang="en-US" dirty="0" smtClean="0"/>
          </a:p>
          <a:p>
            <a:pPr marL="0" indent="0">
              <a:buNone/>
            </a:pPr>
            <a:endParaRPr lang="en-US" dirty="0"/>
          </a:p>
          <a:p>
            <a:endParaRPr lang="en-US" dirty="0"/>
          </a:p>
          <a:p>
            <a:endParaRPr lang="en-US" dirty="0" smtClean="0"/>
          </a:p>
          <a:p>
            <a:endParaRPr lang="en-US" dirty="0"/>
          </a:p>
        </p:txBody>
      </p:sp>
      <p:sp>
        <p:nvSpPr>
          <p:cNvPr id="4" name="Rectangle 3"/>
          <p:cNvSpPr/>
          <p:nvPr/>
        </p:nvSpPr>
        <p:spPr bwMode="auto">
          <a:xfrm>
            <a:off x="-9144" y="0"/>
            <a:ext cx="1442434" cy="244699"/>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Reference</a:t>
            </a:r>
          </a:p>
        </p:txBody>
      </p:sp>
    </p:spTree>
    <p:extLst>
      <p:ext uri="{BB962C8B-B14F-4D97-AF65-F5344CB8AC3E}">
        <p14:creationId xmlns:p14="http://schemas.microsoft.com/office/powerpoint/2010/main" val="1804267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920875" y="1638300"/>
            <a:ext cx="5861050" cy="1295400"/>
          </a:xfrm>
          <a:prstGeom prst="rect">
            <a:avLst/>
          </a:prstGeom>
          <a:noFill/>
          <a:ln w="9525">
            <a:noFill/>
            <a:miter lim="800000"/>
            <a:headEnd/>
            <a:tailEnd/>
          </a:ln>
        </p:spPr>
        <p:txBody>
          <a:bodyPr lIns="0" tIns="0" rIns="0" bIns="0" anchor="b"/>
          <a:lstStyle/>
          <a:p>
            <a:pPr algn="ctr" eaLnBrk="0" hangingPunct="0">
              <a:lnSpc>
                <a:spcPct val="90000"/>
              </a:lnSpc>
              <a:spcBef>
                <a:spcPct val="10000"/>
              </a:spcBef>
              <a:buClr>
                <a:srgbClr val="0B1F65"/>
              </a:buClr>
              <a:buFont typeface="Webdings" pitchFamily="18" charset="2"/>
              <a:buNone/>
            </a:pPr>
            <a:r>
              <a:rPr lang="en-US" sz="3200" b="1" dirty="0">
                <a:cs typeface="Arial" pitchFamily="34" charset="0"/>
              </a:rPr>
              <a:t>Thank You</a:t>
            </a:r>
            <a:endParaRPr lang="en-US" sz="3200" dirty="0">
              <a:cs typeface="Arial" pitchFamily="34" charset="0"/>
            </a:endParaRPr>
          </a:p>
        </p:txBody>
      </p:sp>
      <p:sp>
        <p:nvSpPr>
          <p:cNvPr id="27651" name="Line 3"/>
          <p:cNvSpPr>
            <a:spLocks noChangeShapeType="1"/>
          </p:cNvSpPr>
          <p:nvPr/>
        </p:nvSpPr>
        <p:spPr bwMode="auto">
          <a:xfrm>
            <a:off x="1609725" y="1054100"/>
            <a:ext cx="0" cy="1905000"/>
          </a:xfrm>
          <a:prstGeom prst="line">
            <a:avLst/>
          </a:prstGeom>
          <a:noFill/>
          <a:ln w="101600">
            <a:solidFill>
              <a:srgbClr val="0B1F65"/>
            </a:solidFill>
            <a:round/>
            <a:headEnd/>
            <a:tailEnd/>
          </a:ln>
        </p:spPr>
        <p:txBody>
          <a:bodyPr wrap="none" anchor="ctr"/>
          <a:lstStyle/>
          <a:p>
            <a:endParaRPr lang="en-US" dirty="0"/>
          </a:p>
        </p:txBody>
      </p:sp>
      <p:sp>
        <p:nvSpPr>
          <p:cNvPr id="27652" name="Rectangle 5"/>
          <p:cNvSpPr>
            <a:spLocks noChangeArrowheads="1"/>
          </p:cNvSpPr>
          <p:nvPr/>
        </p:nvSpPr>
        <p:spPr bwMode="auto">
          <a:xfrm>
            <a:off x="0" y="3492500"/>
            <a:ext cx="9902825" cy="3382963"/>
          </a:xfrm>
          <a:prstGeom prst="rect">
            <a:avLst/>
          </a:prstGeom>
          <a:solidFill>
            <a:srgbClr val="800000"/>
          </a:solidFill>
          <a:ln w="9525">
            <a:noFill/>
            <a:miter lim="800000"/>
            <a:headEnd/>
            <a:tailEnd/>
          </a:ln>
        </p:spPr>
        <p:txBody>
          <a:bodyPr wrap="none" anchor="ctr"/>
          <a:lstStyle/>
          <a:p>
            <a:pPr algn="ctr" eaLnBrk="0" hangingPunct="0">
              <a:spcBef>
                <a:spcPct val="10000"/>
              </a:spcBef>
              <a:buClr>
                <a:srgbClr val="0B1F65"/>
              </a:buClr>
              <a:buFont typeface="Webdings" pitchFamily="18" charset="2"/>
              <a:buNone/>
            </a:pPr>
            <a:endParaRPr lang="en-US" sz="1100" dirty="0">
              <a:cs typeface="Arial" pitchFamily="34" charset="0"/>
            </a:endParaRPr>
          </a:p>
        </p:txBody>
      </p:sp>
      <p:sp>
        <p:nvSpPr>
          <p:cNvPr id="27653" name="Rectangle 6"/>
          <p:cNvSpPr>
            <a:spLocks noChangeArrowheads="1"/>
          </p:cNvSpPr>
          <p:nvPr/>
        </p:nvSpPr>
        <p:spPr bwMode="auto">
          <a:xfrm>
            <a:off x="3656013" y="4094163"/>
            <a:ext cx="2509837" cy="673100"/>
          </a:xfrm>
          <a:prstGeom prst="rect">
            <a:avLst/>
          </a:prstGeom>
          <a:noFill/>
          <a:ln w="9525">
            <a:noFill/>
            <a:miter lim="800000"/>
            <a:headEnd/>
            <a:tailEnd/>
          </a:ln>
        </p:spPr>
        <p:txBody>
          <a:bodyPr lIns="0" tIns="0" rIns="0" bIns="0"/>
          <a:lstStyle/>
          <a:p>
            <a:pPr algn="ctr" eaLnBrk="0" hangingPunct="0">
              <a:spcBef>
                <a:spcPct val="10000"/>
              </a:spcBef>
              <a:buClr>
                <a:srgbClr val="0B1F65"/>
              </a:buClr>
              <a:buFont typeface="Webdings" pitchFamily="18" charset="2"/>
              <a:buNone/>
            </a:pPr>
            <a:r>
              <a:rPr lang="en-US" sz="2000" b="1" dirty="0">
                <a:solidFill>
                  <a:schemeClr val="bg1"/>
                </a:solidFill>
                <a:cs typeface="Arial" pitchFamily="34" charset="0"/>
              </a:rPr>
              <a:t>Chicago, IL</a:t>
            </a:r>
          </a:p>
          <a:p>
            <a:pPr algn="ctr" eaLnBrk="0" hangingPunct="0">
              <a:spcBef>
                <a:spcPct val="10000"/>
              </a:spcBef>
              <a:buClr>
                <a:srgbClr val="0B1F65"/>
              </a:buClr>
              <a:buFont typeface="Webdings" pitchFamily="18" charset="2"/>
              <a:buNone/>
            </a:pPr>
            <a:r>
              <a:rPr lang="en-US" sz="2000" b="1" dirty="0">
                <a:solidFill>
                  <a:schemeClr val="bg1"/>
                </a:solidFill>
                <a:cs typeface="Arial" pitchFamily="34" charset="0"/>
              </a:rPr>
              <a:t>Bangalore, India</a:t>
            </a:r>
          </a:p>
          <a:p>
            <a:pPr algn="ctr" eaLnBrk="0" hangingPunct="0">
              <a:spcBef>
                <a:spcPct val="10000"/>
              </a:spcBef>
              <a:buClr>
                <a:srgbClr val="0B1F65"/>
              </a:buClr>
              <a:buFont typeface="Webdings" pitchFamily="18" charset="2"/>
              <a:buNone/>
            </a:pPr>
            <a:r>
              <a:rPr lang="en-US" sz="2000" b="1" dirty="0" smtClean="0">
                <a:solidFill>
                  <a:schemeClr val="bg1"/>
                </a:solidFill>
                <a:cs typeface="Arial" pitchFamily="34" charset="0"/>
              </a:rPr>
              <a:t>January 25, 2012</a:t>
            </a:r>
            <a:endParaRPr lang="en-US" sz="2000" b="1" dirty="0">
              <a:solidFill>
                <a:schemeClr val="bg1"/>
              </a:solidFill>
              <a:cs typeface="Arial" pitchFamily="34" charset="0"/>
            </a:endParaRPr>
          </a:p>
          <a:p>
            <a:pPr algn="ctr" eaLnBrk="0" hangingPunct="0">
              <a:spcBef>
                <a:spcPct val="10000"/>
              </a:spcBef>
              <a:buClr>
                <a:srgbClr val="0B1F65"/>
              </a:buClr>
              <a:buFont typeface="Webdings" pitchFamily="18" charset="2"/>
              <a:buNone/>
            </a:pPr>
            <a:r>
              <a:rPr lang="en-US" sz="2000" b="1" dirty="0">
                <a:solidFill>
                  <a:schemeClr val="bg1"/>
                </a:solidFill>
                <a:cs typeface="Arial" pitchFamily="34" charset="0"/>
              </a:rPr>
              <a:t>www.mu-sigma.com</a:t>
            </a:r>
          </a:p>
          <a:p>
            <a:pPr algn="ctr" eaLnBrk="0" hangingPunct="0">
              <a:spcBef>
                <a:spcPct val="10000"/>
              </a:spcBef>
              <a:buClr>
                <a:srgbClr val="0B1F65"/>
              </a:buClr>
              <a:buFont typeface="Webdings" pitchFamily="18" charset="2"/>
              <a:buNone/>
            </a:pPr>
            <a:endParaRPr lang="en-US" sz="2000" b="1" dirty="0">
              <a:solidFill>
                <a:schemeClr val="bg1"/>
              </a:solidFill>
              <a:cs typeface="Arial" pitchFamily="34" charset="0"/>
            </a:endParaRPr>
          </a:p>
        </p:txBody>
      </p:sp>
      <p:sp>
        <p:nvSpPr>
          <p:cNvPr id="27654" name="Rectangle 7"/>
          <p:cNvSpPr>
            <a:spLocks noChangeArrowheads="1"/>
          </p:cNvSpPr>
          <p:nvPr/>
        </p:nvSpPr>
        <p:spPr bwMode="auto">
          <a:xfrm>
            <a:off x="1270000" y="5626100"/>
            <a:ext cx="7569200" cy="396875"/>
          </a:xfrm>
          <a:prstGeom prst="rect">
            <a:avLst/>
          </a:prstGeom>
          <a:noFill/>
          <a:ln w="9525">
            <a:noFill/>
            <a:miter lim="800000"/>
            <a:headEnd/>
            <a:tailEnd/>
          </a:ln>
        </p:spPr>
        <p:txBody>
          <a:bodyPr>
            <a:spAutoFit/>
          </a:bodyPr>
          <a:lstStyle/>
          <a:p>
            <a:pPr algn="ctr" eaLnBrk="0" hangingPunct="0">
              <a:spcBef>
                <a:spcPct val="10000"/>
              </a:spcBef>
              <a:buClr>
                <a:srgbClr val="0B1F65"/>
              </a:buClr>
              <a:buFont typeface="Webdings" pitchFamily="18" charset="2"/>
              <a:buNone/>
              <a:tabLst>
                <a:tab pos="2971800" algn="ctr"/>
                <a:tab pos="5943600" algn="r"/>
              </a:tabLst>
            </a:pPr>
            <a:r>
              <a:rPr lang="en-US" sz="1000" b="1" u="sng" dirty="0">
                <a:solidFill>
                  <a:schemeClr val="bg1"/>
                </a:solidFill>
                <a:cs typeface="Arial" pitchFamily="34" charset="0"/>
              </a:rPr>
              <a:t>Proprietary Information</a:t>
            </a:r>
            <a:endParaRPr lang="en-US" sz="1000" u="sng" dirty="0">
              <a:solidFill>
                <a:schemeClr val="bg1"/>
              </a:solidFill>
              <a:ea typeface="Arial Unicode MS" pitchFamily="34" charset="-128"/>
              <a:cs typeface="Arial" pitchFamily="34" charset="0"/>
            </a:endParaRPr>
          </a:p>
          <a:p>
            <a:pPr algn="ctr" eaLnBrk="0" hangingPunct="0">
              <a:spcBef>
                <a:spcPct val="10000"/>
              </a:spcBef>
              <a:buClr>
                <a:srgbClr val="0B1F65"/>
              </a:buClr>
              <a:buFont typeface="Webdings" pitchFamily="18" charset="2"/>
              <a:buNone/>
              <a:tabLst>
                <a:tab pos="2971800" algn="ctr"/>
                <a:tab pos="5943600" algn="r"/>
              </a:tabLst>
            </a:pPr>
            <a:endParaRPr lang="en-US" sz="1000" u="sng" dirty="0">
              <a:solidFill>
                <a:schemeClr val="bg1"/>
              </a:solidFill>
              <a:ea typeface="Arial Unicode MS" pitchFamily="34" charset="-128"/>
              <a:cs typeface="Arial" pitchFamily="34" charset="0"/>
            </a:endParaRPr>
          </a:p>
        </p:txBody>
      </p:sp>
      <p:sp>
        <p:nvSpPr>
          <p:cNvPr id="27655" name="Rectangle 8"/>
          <p:cNvSpPr>
            <a:spLocks noChangeArrowheads="1"/>
          </p:cNvSpPr>
          <p:nvPr/>
        </p:nvSpPr>
        <p:spPr bwMode="auto">
          <a:xfrm>
            <a:off x="939800" y="5915025"/>
            <a:ext cx="8204200" cy="396875"/>
          </a:xfrm>
          <a:prstGeom prst="rect">
            <a:avLst/>
          </a:prstGeom>
          <a:noFill/>
          <a:ln w="9525">
            <a:noFill/>
            <a:miter lim="800000"/>
            <a:headEnd/>
            <a:tailEnd/>
          </a:ln>
        </p:spPr>
        <p:txBody>
          <a:bodyPr>
            <a:spAutoFit/>
          </a:bodyPr>
          <a:lstStyle/>
          <a:p>
            <a:pPr algn="ctr" eaLnBrk="0" hangingPunct="0">
              <a:spcBef>
                <a:spcPct val="10000"/>
              </a:spcBef>
              <a:buClr>
                <a:srgbClr val="0B1F65"/>
              </a:buClr>
              <a:buFont typeface="Webdings" pitchFamily="18" charset="2"/>
              <a:buNone/>
            </a:pPr>
            <a:r>
              <a:rPr lang="en-GB" sz="1000" dirty="0">
                <a:solidFill>
                  <a:schemeClr val="bg1"/>
                </a:solidFill>
                <a:ea typeface="Arial Unicode MS" pitchFamily="34" charset="-128"/>
                <a:cs typeface="Arial" pitchFamily="34" charset="0"/>
              </a:rPr>
              <a:t>"This document and its attachments are confidential. Any</a:t>
            </a:r>
            <a:r>
              <a:rPr lang="en-US" sz="1000" dirty="0">
                <a:solidFill>
                  <a:schemeClr val="bg1"/>
                </a:solidFill>
                <a:ea typeface="Arial Unicode MS" pitchFamily="34" charset="-128"/>
                <a:cs typeface="Arial" pitchFamily="34" charset="0"/>
              </a:rPr>
              <a:t> unauthorized copying, disclosure or distribution of the material is strictly prohibited"</a:t>
            </a:r>
          </a:p>
          <a:p>
            <a:pPr algn="ctr" eaLnBrk="0" hangingPunct="0">
              <a:spcBef>
                <a:spcPct val="10000"/>
              </a:spcBef>
              <a:buClr>
                <a:srgbClr val="0B1F65"/>
              </a:buClr>
              <a:buFont typeface="Webdings" pitchFamily="18" charset="2"/>
              <a:buNone/>
            </a:pPr>
            <a:r>
              <a:rPr lang="en-US" sz="1000" b="1" dirty="0">
                <a:solidFill>
                  <a:schemeClr val="bg1"/>
                </a:solidFill>
                <a:ea typeface="Arial Unicode MS" pitchFamily="34" charset="-128"/>
                <a:cs typeface="Arial" pitchFamily="34" charset="0"/>
              </a:rPr>
              <a:t>	</a:t>
            </a:r>
            <a:r>
              <a:rPr lang="en-US" sz="1000" dirty="0">
                <a:solidFill>
                  <a:schemeClr val="bg1"/>
                </a:solidFill>
                <a:ea typeface="Arial Unicode MS" pitchFamily="34" charset="-128"/>
                <a:cs typeface="Arial" pitchFamily="34" charset="0"/>
              </a:rPr>
              <a:t> </a:t>
            </a:r>
          </a:p>
        </p:txBody>
      </p:sp>
      <p:sp>
        <p:nvSpPr>
          <p:cNvPr id="27656" name="AutoShape 9" descr="1X1">
            <a:hlinkClick r:id="rId3"/>
          </p:cNvPr>
          <p:cNvSpPr>
            <a:spLocks noChangeAspect="1" noChangeArrowheads="1"/>
          </p:cNvSpPr>
          <p:nvPr/>
        </p:nvSpPr>
        <p:spPr bwMode="auto">
          <a:xfrm>
            <a:off x="2428875" y="1679575"/>
            <a:ext cx="9525" cy="666750"/>
          </a:xfrm>
          <a:prstGeom prst="rect">
            <a:avLst/>
          </a:prstGeom>
          <a:noFill/>
          <a:ln w="9525">
            <a:noFill/>
            <a:miter lim="800000"/>
            <a:headEnd/>
            <a:tailEnd/>
          </a:ln>
        </p:spPr>
        <p:txBody>
          <a:bodyPr/>
          <a:lstStyle/>
          <a:p>
            <a:pPr algn="ctr" eaLnBrk="0" hangingPunct="0">
              <a:spcBef>
                <a:spcPct val="10000"/>
              </a:spcBef>
              <a:buClr>
                <a:srgbClr val="0B1F65"/>
              </a:buClr>
              <a:buFont typeface="Webdings" pitchFamily="18" charset="2"/>
              <a:buNone/>
            </a:pPr>
            <a:endParaRPr lang="en-US" sz="1100" dirty="0">
              <a:cs typeface="Arial" pitchFamily="34" charset="0"/>
            </a:endParaRPr>
          </a:p>
        </p:txBody>
      </p:sp>
      <p:pic>
        <p:nvPicPr>
          <p:cNvPr id="27657" name="Picture 10" descr=" "/>
          <p:cNvPicPr>
            <a:picLocks noChangeAspect="1" noChangeArrowheads="1"/>
          </p:cNvPicPr>
          <p:nvPr/>
        </p:nvPicPr>
        <p:blipFill>
          <a:blip r:embed="rId4"/>
          <a:srcRect/>
          <a:stretch>
            <a:fillRect/>
          </a:stretch>
        </p:blipFill>
        <p:spPr bwMode="auto">
          <a:xfrm>
            <a:off x="2428875" y="1679575"/>
            <a:ext cx="9525" cy="590550"/>
          </a:xfrm>
          <a:prstGeom prst="rect">
            <a:avLst/>
          </a:prstGeom>
          <a:noFill/>
          <a:ln w="9525">
            <a:noFill/>
            <a:miter lim="800000"/>
            <a:headEnd/>
            <a:tailEnd/>
          </a:ln>
        </p:spPr>
      </p:pic>
      <p:sp>
        <p:nvSpPr>
          <p:cNvPr id="27658" name="AutoShape 11" descr="1X1"/>
          <p:cNvSpPr>
            <a:spLocks noChangeAspect="1" noChangeArrowheads="1"/>
          </p:cNvSpPr>
          <p:nvPr/>
        </p:nvSpPr>
        <p:spPr bwMode="auto">
          <a:xfrm>
            <a:off x="2606675" y="1735138"/>
            <a:ext cx="9525" cy="9525"/>
          </a:xfrm>
          <a:prstGeom prst="rect">
            <a:avLst/>
          </a:prstGeom>
          <a:noFill/>
          <a:ln w="9525">
            <a:noFill/>
            <a:miter lim="800000"/>
            <a:headEnd/>
            <a:tailEnd/>
          </a:ln>
        </p:spPr>
        <p:txBody>
          <a:bodyPr/>
          <a:lstStyle/>
          <a:p>
            <a:pPr algn="ctr" eaLnBrk="0" hangingPunct="0">
              <a:spcBef>
                <a:spcPct val="10000"/>
              </a:spcBef>
              <a:buClr>
                <a:srgbClr val="0B1F65"/>
              </a:buClr>
              <a:buFont typeface="Webdings" pitchFamily="18" charset="2"/>
              <a:buNone/>
            </a:pPr>
            <a:endParaRPr lang="en-US" sz="1100" dirty="0">
              <a:cs typeface="Arial" pitchFamily="34" charset="0"/>
            </a:endParaRPr>
          </a:p>
        </p:txBody>
      </p:sp>
      <p:pic>
        <p:nvPicPr>
          <p:cNvPr id="27659" name="Picture 12" descr=" "/>
          <p:cNvPicPr>
            <a:picLocks noChangeAspect="1" noChangeArrowheads="1"/>
          </p:cNvPicPr>
          <p:nvPr/>
        </p:nvPicPr>
        <p:blipFill>
          <a:blip r:embed="rId4"/>
          <a:srcRect/>
          <a:stretch>
            <a:fillRect/>
          </a:stretch>
        </p:blipFill>
        <p:spPr bwMode="auto">
          <a:xfrm>
            <a:off x="2597150" y="1679575"/>
            <a:ext cx="142875" cy="9525"/>
          </a:xfrm>
          <a:prstGeom prst="rect">
            <a:avLst/>
          </a:prstGeom>
          <a:noFill/>
          <a:ln w="9525">
            <a:noFill/>
            <a:miter lim="800000"/>
            <a:headEnd/>
            <a:tailEnd/>
          </a:ln>
        </p:spPr>
      </p:pic>
      <p:pic>
        <p:nvPicPr>
          <p:cNvPr id="27660" name="Picture 13" descr=" "/>
          <p:cNvPicPr>
            <a:picLocks noChangeAspect="1" noChangeArrowheads="1"/>
          </p:cNvPicPr>
          <p:nvPr/>
        </p:nvPicPr>
        <p:blipFill>
          <a:blip r:embed="rId4"/>
          <a:srcRect/>
          <a:stretch>
            <a:fillRect/>
          </a:stretch>
        </p:blipFill>
        <p:spPr bwMode="auto">
          <a:xfrm>
            <a:off x="4872038" y="3186113"/>
            <a:ext cx="190500" cy="9525"/>
          </a:xfrm>
          <a:prstGeom prst="rect">
            <a:avLst/>
          </a:prstGeom>
          <a:noFill/>
          <a:ln w="9525">
            <a:noFill/>
            <a:miter lim="800000"/>
            <a:headEnd/>
            <a:tailEnd/>
          </a:ln>
        </p:spPr>
      </p:pic>
      <p:pic>
        <p:nvPicPr>
          <p:cNvPr id="27661" name="Picture 14" descr=" "/>
          <p:cNvPicPr>
            <a:picLocks noChangeAspect="1" noChangeArrowheads="1"/>
          </p:cNvPicPr>
          <p:nvPr/>
        </p:nvPicPr>
        <p:blipFill>
          <a:blip r:embed="rId4"/>
          <a:srcRect/>
          <a:stretch>
            <a:fillRect/>
          </a:stretch>
        </p:blipFill>
        <p:spPr bwMode="auto">
          <a:xfrm>
            <a:off x="5130800" y="3184525"/>
            <a:ext cx="9525" cy="142875"/>
          </a:xfrm>
          <a:prstGeom prst="rect">
            <a:avLst/>
          </a:prstGeom>
          <a:noFill/>
          <a:ln w="9525">
            <a:noFill/>
            <a:miter lim="800000"/>
            <a:headEnd/>
            <a:tailEnd/>
          </a:ln>
        </p:spPr>
      </p:pic>
      <p:sp>
        <p:nvSpPr>
          <p:cNvPr id="27662" name="AutoShape 15" descr="1X1">
            <a:hlinkClick r:id="rId3"/>
          </p:cNvPr>
          <p:cNvSpPr>
            <a:spLocks noChangeAspect="1" noChangeArrowheads="1"/>
          </p:cNvSpPr>
          <p:nvPr/>
        </p:nvSpPr>
        <p:spPr bwMode="auto">
          <a:xfrm>
            <a:off x="2428875" y="1679575"/>
            <a:ext cx="9525" cy="666750"/>
          </a:xfrm>
          <a:prstGeom prst="rect">
            <a:avLst/>
          </a:prstGeom>
          <a:noFill/>
          <a:ln w="9525">
            <a:noFill/>
            <a:miter lim="800000"/>
            <a:headEnd/>
            <a:tailEnd/>
          </a:ln>
        </p:spPr>
        <p:txBody>
          <a:bodyPr/>
          <a:lstStyle/>
          <a:p>
            <a:pPr algn="ctr" eaLnBrk="0" hangingPunct="0">
              <a:spcBef>
                <a:spcPct val="10000"/>
              </a:spcBef>
              <a:buClr>
                <a:srgbClr val="0B1F65"/>
              </a:buClr>
              <a:buFont typeface="Webdings" pitchFamily="18" charset="2"/>
              <a:buNone/>
            </a:pPr>
            <a:endParaRPr lang="en-US" sz="1100" dirty="0">
              <a:cs typeface="Arial" pitchFamily="34" charset="0"/>
            </a:endParaRPr>
          </a:p>
        </p:txBody>
      </p:sp>
      <p:pic>
        <p:nvPicPr>
          <p:cNvPr id="27663" name="Picture 16" descr=" "/>
          <p:cNvPicPr>
            <a:picLocks noChangeAspect="1" noChangeArrowheads="1"/>
          </p:cNvPicPr>
          <p:nvPr/>
        </p:nvPicPr>
        <p:blipFill>
          <a:blip r:embed="rId4"/>
          <a:srcRect/>
          <a:stretch>
            <a:fillRect/>
          </a:stretch>
        </p:blipFill>
        <p:spPr bwMode="auto">
          <a:xfrm>
            <a:off x="2428875" y="1679575"/>
            <a:ext cx="9525" cy="590550"/>
          </a:xfrm>
          <a:prstGeom prst="rect">
            <a:avLst/>
          </a:prstGeom>
          <a:noFill/>
          <a:ln w="9525">
            <a:noFill/>
            <a:miter lim="800000"/>
            <a:headEnd/>
            <a:tailEnd/>
          </a:ln>
        </p:spPr>
      </p:pic>
      <p:sp>
        <p:nvSpPr>
          <p:cNvPr id="27664" name="AutoShape 17" descr="1X1"/>
          <p:cNvSpPr>
            <a:spLocks noChangeAspect="1" noChangeArrowheads="1"/>
          </p:cNvSpPr>
          <p:nvPr/>
        </p:nvSpPr>
        <p:spPr bwMode="auto">
          <a:xfrm>
            <a:off x="2606675" y="1735138"/>
            <a:ext cx="9525" cy="9525"/>
          </a:xfrm>
          <a:prstGeom prst="rect">
            <a:avLst/>
          </a:prstGeom>
          <a:noFill/>
          <a:ln w="9525">
            <a:noFill/>
            <a:miter lim="800000"/>
            <a:headEnd/>
            <a:tailEnd/>
          </a:ln>
        </p:spPr>
        <p:txBody>
          <a:bodyPr/>
          <a:lstStyle/>
          <a:p>
            <a:pPr algn="ctr" eaLnBrk="0" hangingPunct="0">
              <a:spcBef>
                <a:spcPct val="10000"/>
              </a:spcBef>
              <a:buClr>
                <a:srgbClr val="0B1F65"/>
              </a:buClr>
              <a:buFont typeface="Webdings" pitchFamily="18" charset="2"/>
              <a:buNone/>
            </a:pPr>
            <a:endParaRPr lang="en-US" sz="1100" dirty="0">
              <a:cs typeface="Arial" pitchFamily="34" charset="0"/>
            </a:endParaRPr>
          </a:p>
        </p:txBody>
      </p:sp>
      <p:pic>
        <p:nvPicPr>
          <p:cNvPr id="27665" name="Picture 18" descr=" "/>
          <p:cNvPicPr>
            <a:picLocks noChangeAspect="1" noChangeArrowheads="1"/>
          </p:cNvPicPr>
          <p:nvPr/>
        </p:nvPicPr>
        <p:blipFill>
          <a:blip r:embed="rId4"/>
          <a:srcRect/>
          <a:stretch>
            <a:fillRect/>
          </a:stretch>
        </p:blipFill>
        <p:spPr bwMode="auto">
          <a:xfrm>
            <a:off x="2597150" y="1679575"/>
            <a:ext cx="142875" cy="9525"/>
          </a:xfrm>
          <a:prstGeom prst="rect">
            <a:avLst/>
          </a:prstGeom>
          <a:noFill/>
          <a:ln w="9525">
            <a:noFill/>
            <a:miter lim="800000"/>
            <a:headEnd/>
            <a:tailEnd/>
          </a:ln>
        </p:spPr>
      </p:pic>
      <p:pic>
        <p:nvPicPr>
          <p:cNvPr id="27666" name="Picture 19" descr=" "/>
          <p:cNvPicPr>
            <a:picLocks noChangeAspect="1" noChangeArrowheads="1"/>
          </p:cNvPicPr>
          <p:nvPr/>
        </p:nvPicPr>
        <p:blipFill>
          <a:blip r:embed="rId4"/>
          <a:srcRect/>
          <a:stretch>
            <a:fillRect/>
          </a:stretch>
        </p:blipFill>
        <p:spPr bwMode="auto">
          <a:xfrm>
            <a:off x="4872038" y="3186113"/>
            <a:ext cx="190500" cy="9525"/>
          </a:xfrm>
          <a:prstGeom prst="rect">
            <a:avLst/>
          </a:prstGeom>
          <a:noFill/>
          <a:ln w="9525">
            <a:noFill/>
            <a:miter lim="800000"/>
            <a:headEnd/>
            <a:tailEnd/>
          </a:ln>
        </p:spPr>
      </p:pic>
      <p:pic>
        <p:nvPicPr>
          <p:cNvPr id="27667" name="Picture 20" descr=" "/>
          <p:cNvPicPr>
            <a:picLocks noChangeAspect="1" noChangeArrowheads="1"/>
          </p:cNvPicPr>
          <p:nvPr/>
        </p:nvPicPr>
        <p:blipFill>
          <a:blip r:embed="rId4"/>
          <a:srcRect/>
          <a:stretch>
            <a:fillRect/>
          </a:stretch>
        </p:blipFill>
        <p:spPr bwMode="auto">
          <a:xfrm>
            <a:off x="5130800" y="3184525"/>
            <a:ext cx="9525" cy="142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8487" y="1335923"/>
                <a:ext cx="9164638" cy="4996637"/>
              </a:xfrm>
            </p:spPr>
            <p:txBody>
              <a:bodyPr/>
              <a:lstStyle/>
              <a:p>
                <a:r>
                  <a:rPr lang="en-US" dirty="0" smtClean="0"/>
                  <a:t>The concept of distributed computing arose in the 1960s as an offshoot of studies into operating system architecture</a:t>
                </a:r>
              </a:p>
              <a:p>
                <a:r>
                  <a:rPr lang="en-US" dirty="0" smtClean="0"/>
                  <a:t>The power of this method of computation derives from the virtues of parallelization – think of the incremental advantage offered by every additional driving lane added to a busy road</a:t>
                </a:r>
              </a:p>
              <a:p>
                <a:r>
                  <a:rPr lang="en-US" dirty="0" smtClean="0"/>
                  <a:t>A powerful idea ahead of it’s time, it took an explosion in data for it to be revisited seriously; as data volumes grew, processing large data in a sequential manner became infeasible within any appreciable amount of time</a:t>
                </a:r>
              </a:p>
              <a:p>
                <a:r>
                  <a:rPr lang="en-US" u="sng" dirty="0" smtClean="0">
                    <a:solidFill>
                      <a:srgbClr val="800000"/>
                    </a:solidFill>
                  </a:rPr>
                  <a:t>Example 1</a:t>
                </a:r>
                <a:r>
                  <a:rPr lang="en-US" dirty="0" smtClean="0">
                    <a:solidFill>
                      <a:srgbClr val="800000"/>
                    </a:solidFill>
                  </a:rPr>
                  <a:t>: Consider a very simple use-case: summing numbers (Reference: Slide 25)</a:t>
                </a:r>
              </a:p>
              <a:p>
                <a:pPr lvl="1"/>
                <a:r>
                  <a:rPr lang="en-US" dirty="0" smtClean="0">
                    <a:solidFill>
                      <a:srgbClr val="800000"/>
                    </a:solidFill>
                  </a:rPr>
                  <a:t>Assume it takes </a:t>
                </a:r>
                <a14:m>
                  <m:oMath xmlns:m="http://schemas.openxmlformats.org/officeDocument/2006/math">
                    <m:r>
                      <a:rPr lang="en-US" i="1" dirty="0" smtClean="0">
                        <a:solidFill>
                          <a:srgbClr val="800000"/>
                        </a:solidFill>
                        <a:latin typeface="Cambria Math"/>
                      </a:rPr>
                      <m:t>𝑘</m:t>
                    </m:r>
                  </m:oMath>
                </a14:m>
                <a:r>
                  <a:rPr lang="en-US" dirty="0" smtClean="0">
                    <a:solidFill>
                      <a:srgbClr val="800000"/>
                    </a:solidFill>
                  </a:rPr>
                  <a:t> seconds to add two numbers</a:t>
                </a:r>
              </a:p>
              <a:p>
                <a:pPr lvl="1"/>
                <a:r>
                  <a:rPr lang="en-US" dirty="0" smtClean="0">
                    <a:solidFill>
                      <a:srgbClr val="800000"/>
                    </a:solidFill>
                  </a:rPr>
                  <a:t>From large historic dataset containing a trillion rows and “number of store visits” as one of it’s column, if we wished to compute total store visits to date, that’s </a:t>
                </a:r>
                <a14:m>
                  <m:oMath xmlns:m="http://schemas.openxmlformats.org/officeDocument/2006/math">
                    <m:r>
                      <a:rPr lang="en-US" i="1" dirty="0" smtClean="0">
                        <a:solidFill>
                          <a:srgbClr val="800000"/>
                        </a:solidFill>
                        <a:latin typeface="Cambria Math"/>
                      </a:rPr>
                      <m:t>𝑘</m:t>
                    </m:r>
                    <m:r>
                      <a:rPr lang="en-US" i="1" dirty="0" smtClean="0">
                        <a:solidFill>
                          <a:srgbClr val="800000"/>
                        </a:solidFill>
                        <a:latin typeface="Cambria Math"/>
                        <a:ea typeface="Cambria Math"/>
                      </a:rPr>
                      <m:t>×</m:t>
                    </m:r>
                    <m:sSup>
                      <m:sSupPr>
                        <m:ctrlPr>
                          <a:rPr lang="en-US" i="1" dirty="0" smtClean="0">
                            <a:solidFill>
                              <a:srgbClr val="800000"/>
                            </a:solidFill>
                            <a:latin typeface="Cambria Math"/>
                            <a:ea typeface="Cambria Math"/>
                          </a:rPr>
                        </m:ctrlPr>
                      </m:sSupPr>
                      <m:e>
                        <m:r>
                          <a:rPr lang="en-US" b="0" i="1" dirty="0" smtClean="0">
                            <a:solidFill>
                              <a:srgbClr val="800000"/>
                            </a:solidFill>
                            <a:latin typeface="Cambria Math"/>
                            <a:ea typeface="Cambria Math"/>
                          </a:rPr>
                          <m:t>10</m:t>
                        </m:r>
                      </m:e>
                      <m:sup>
                        <m:r>
                          <a:rPr lang="en-US" b="0" i="1" dirty="0" smtClean="0">
                            <a:solidFill>
                              <a:srgbClr val="800000"/>
                            </a:solidFill>
                            <a:latin typeface="Cambria Math"/>
                            <a:ea typeface="Cambria Math"/>
                          </a:rPr>
                          <m:t>12</m:t>
                        </m:r>
                      </m:sup>
                    </m:sSup>
                  </m:oMath>
                </a14:m>
                <a:r>
                  <a:rPr lang="en-US" dirty="0" smtClean="0">
                    <a:solidFill>
                      <a:srgbClr val="800000"/>
                    </a:solidFill>
                  </a:rPr>
                  <a:t> seconds to sum the </a:t>
                </a:r>
                <a:r>
                  <a:rPr lang="en-US" dirty="0">
                    <a:solidFill>
                      <a:srgbClr val="800000"/>
                    </a:solidFill>
                  </a:rPr>
                  <a:t>entire “number of store </a:t>
                </a:r>
                <a:r>
                  <a:rPr lang="en-US" dirty="0" smtClean="0">
                    <a:solidFill>
                      <a:srgbClr val="800000"/>
                    </a:solidFill>
                  </a:rPr>
                  <a:t>visits” column</a:t>
                </a:r>
              </a:p>
              <a:p>
                <a:pPr lvl="1"/>
                <a:r>
                  <a:rPr lang="en-US" dirty="0" smtClean="0">
                    <a:solidFill>
                      <a:srgbClr val="800000"/>
                    </a:solidFill>
                  </a:rPr>
                  <a:t>But if we were to spread this data and this computation across 1000 machines, each summing across (only) a billion rows of data, the time required to compute the sum over our column would look more like </a:t>
                </a:r>
                <a14:m>
                  <m:oMath xmlns:m="http://schemas.openxmlformats.org/officeDocument/2006/math">
                    <m:r>
                      <a:rPr lang="en-US" i="1" dirty="0">
                        <a:solidFill>
                          <a:srgbClr val="800000"/>
                        </a:solidFill>
                        <a:latin typeface="Cambria Math"/>
                      </a:rPr>
                      <m:t>𝑘</m:t>
                    </m:r>
                    <m:r>
                      <a:rPr lang="en-US" i="1" dirty="0">
                        <a:solidFill>
                          <a:srgbClr val="800000"/>
                        </a:solidFill>
                        <a:latin typeface="Cambria Math"/>
                        <a:ea typeface="Cambria Math"/>
                      </a:rPr>
                      <m:t>×</m:t>
                    </m:r>
                    <m:sSup>
                      <m:sSupPr>
                        <m:ctrlPr>
                          <a:rPr lang="en-US" i="1" dirty="0">
                            <a:solidFill>
                              <a:srgbClr val="800000"/>
                            </a:solidFill>
                            <a:latin typeface="Cambria Math"/>
                            <a:ea typeface="Cambria Math"/>
                          </a:rPr>
                        </m:ctrlPr>
                      </m:sSupPr>
                      <m:e>
                        <m:r>
                          <a:rPr lang="en-US" i="1" dirty="0">
                            <a:solidFill>
                              <a:srgbClr val="800000"/>
                            </a:solidFill>
                            <a:latin typeface="Cambria Math"/>
                            <a:ea typeface="Cambria Math"/>
                          </a:rPr>
                          <m:t>10</m:t>
                        </m:r>
                      </m:e>
                      <m:sup>
                        <m:r>
                          <a:rPr lang="en-US" b="0" i="1" dirty="0" smtClean="0">
                            <a:solidFill>
                              <a:srgbClr val="800000"/>
                            </a:solidFill>
                            <a:latin typeface="Cambria Math"/>
                            <a:ea typeface="Cambria Math"/>
                          </a:rPr>
                          <m:t>9</m:t>
                        </m:r>
                      </m:sup>
                    </m:sSup>
                  </m:oMath>
                </a14:m>
                <a:r>
                  <a:rPr lang="en-US" dirty="0" smtClean="0">
                    <a:solidFill>
                      <a:srgbClr val="800000"/>
                    </a:solidFill>
                  </a:rPr>
                  <a:t> seconds</a:t>
                </a:r>
              </a:p>
              <a:p>
                <a:pPr lvl="1"/>
                <a:r>
                  <a:rPr lang="en-US" dirty="0" smtClean="0">
                    <a:solidFill>
                      <a:srgbClr val="800000"/>
                    </a:solidFill>
                  </a:rPr>
                  <a:t>A direct drop </a:t>
                </a:r>
                <a:r>
                  <a:rPr lang="en-US" dirty="0">
                    <a:solidFill>
                      <a:srgbClr val="800000"/>
                    </a:solidFill>
                  </a:rPr>
                  <a:t>in computation time of </a:t>
                </a:r>
                <a:r>
                  <a:rPr lang="en-US" b="1" dirty="0" smtClean="0">
                    <a:solidFill>
                      <a:srgbClr val="800000"/>
                    </a:solidFill>
                  </a:rPr>
                  <a:t>three orders of magnitude</a:t>
                </a:r>
                <a:endParaRPr lang="en-US" dirty="0" smtClean="0">
                  <a:solidFill>
                    <a:srgbClr val="8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8487" y="1335923"/>
                <a:ext cx="9164638" cy="4996637"/>
              </a:xfrm>
              <a:blipFill rotWithShape="1">
                <a:blip r:embed="rId2"/>
                <a:stretch>
                  <a:fillRect l="-1064" t="-1220" r="-1995"/>
                </a:stretch>
              </a:blipFill>
            </p:spPr>
            <p:txBody>
              <a:bodyPr/>
              <a:lstStyle/>
              <a:p>
                <a:r>
                  <a:rPr lang="en-US">
                    <a:noFill/>
                  </a:rPr>
                  <a:t> </a:t>
                </a:r>
              </a:p>
            </p:txBody>
          </p:sp>
        </mc:Fallback>
      </mc:AlternateContent>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latin typeface="+mj-lt"/>
                <a:ea typeface="+mj-ea"/>
                <a:cs typeface="+mj-cs"/>
              </a:rPr>
              <a:t>Distributed computation using multiple machines has been around since the 60s</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Introduction to Distributed computing</a:t>
            </a:r>
          </a:p>
        </p:txBody>
      </p:sp>
    </p:spTree>
    <p:extLst>
      <p:ext uri="{BB962C8B-B14F-4D97-AF65-F5344CB8AC3E}">
        <p14:creationId xmlns:p14="http://schemas.microsoft.com/office/powerpoint/2010/main" val="3856406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487" y="1335923"/>
            <a:ext cx="9164638" cy="4996637"/>
          </a:xfrm>
        </p:spPr>
        <p:txBody>
          <a:bodyPr/>
          <a:lstStyle/>
          <a:p>
            <a:r>
              <a:rPr lang="en-US" dirty="0" smtClean="0"/>
              <a:t>Hadoop is an open-source programming framework for performing massively parallel processing</a:t>
            </a:r>
          </a:p>
          <a:p>
            <a:r>
              <a:rPr lang="en-US" dirty="0" smtClean="0"/>
              <a:t>It implements the map-reduce programming model – inspired from the map and fold programming concepts in functional programming, map-reduce is a functional programming framework for parallelized computation on large distributed data</a:t>
            </a:r>
          </a:p>
          <a:p>
            <a:r>
              <a:rPr lang="en-US" dirty="0" smtClean="0"/>
              <a:t>The model provides the user with an abstraction over parallel computing with the majority of computation being performed simply by defining the </a:t>
            </a:r>
            <a:r>
              <a:rPr lang="en-US" b="1" dirty="0" smtClean="0"/>
              <a:t>map</a:t>
            </a:r>
            <a:r>
              <a:rPr lang="en-US" dirty="0" smtClean="0"/>
              <a:t> and </a:t>
            </a:r>
            <a:r>
              <a:rPr lang="en-US" b="1" dirty="0" smtClean="0"/>
              <a:t>reduce</a:t>
            </a:r>
            <a:r>
              <a:rPr lang="en-US" dirty="0" smtClean="0"/>
              <a:t> functions </a:t>
            </a:r>
          </a:p>
          <a:p>
            <a:r>
              <a:rPr lang="en-US" dirty="0" smtClean="0"/>
              <a:t>The user is buffered from implementation details like assigning data and computations to nodes, failover implementations and other internal management tasks</a:t>
            </a:r>
          </a:p>
          <a:p>
            <a:r>
              <a:rPr lang="en-US" dirty="0" smtClean="0"/>
              <a:t>Ironically enough, the Hadoop implementation of map-reduce is in Java, a decidedly un-functional programming language</a:t>
            </a:r>
          </a:p>
          <a:p>
            <a:r>
              <a:rPr lang="en-US" b="1" dirty="0" smtClean="0"/>
              <a:t>Map-reduce programs can be written and used in Hadoop in languages apart from Java – R, Perl, </a:t>
            </a:r>
            <a:r>
              <a:rPr lang="en-US" b="1" dirty="0"/>
              <a:t>P</a:t>
            </a:r>
            <a:r>
              <a:rPr lang="en-US" b="1" dirty="0" smtClean="0"/>
              <a:t>ython, </a:t>
            </a:r>
            <a:r>
              <a:rPr lang="en-US" b="1" dirty="0"/>
              <a:t>R</a:t>
            </a:r>
            <a:r>
              <a:rPr lang="en-US" b="1" dirty="0" smtClean="0"/>
              <a:t>uby, PHP are few examples</a:t>
            </a:r>
          </a:p>
        </p:txBody>
      </p:sp>
      <p:sp>
        <p:nvSpPr>
          <p:cNvPr id="10"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dirty="0" smtClean="0"/>
              <a:t>Overview of Map-Reduce in Hadoop </a:t>
            </a:r>
            <a:endParaRPr lang="en-US" sz="2200" b="1" dirty="0">
              <a:latin typeface="+mj-lt"/>
              <a:ea typeface="+mj-ea"/>
              <a:cs typeface="+mj-cs"/>
            </a:endParaRPr>
          </a:p>
        </p:txBody>
      </p:sp>
      <p:sp>
        <p:nvSpPr>
          <p:cNvPr id="11" name="Rectangle 1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smtClean="0">
                <a:solidFill>
                  <a:srgbClr val="7F7F7F"/>
                </a:solidFill>
              </a:rPr>
              <a:t>Introduction to Distributed computing</a:t>
            </a:r>
            <a:endParaRPr lang="en-US" sz="1200" b="1" i="1" dirty="0">
              <a:solidFill>
                <a:srgbClr val="7F7F7F"/>
              </a:solidFill>
            </a:endParaRPr>
          </a:p>
        </p:txBody>
      </p:sp>
    </p:spTree>
    <p:extLst>
      <p:ext uri="{BB962C8B-B14F-4D97-AF65-F5344CB8AC3E}">
        <p14:creationId xmlns:p14="http://schemas.microsoft.com/office/powerpoint/2010/main" val="102512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smtClean="0"/>
              <a:t>Shuffling, Sorting – The invisible middle operations</a:t>
            </a:r>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2866037"/>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264994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1869734"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3866863874"/>
              </p:ext>
            </p:extLst>
          </p:nvPr>
        </p:nvGraphicFramePr>
        <p:xfrm>
          <a:off x="6586612" y="682447"/>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86500">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6500">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18650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91" name="Rectangle 9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Example: Word count using map-reduce</a:t>
            </a:r>
          </a:p>
        </p:txBody>
      </p:sp>
      <p:sp>
        <p:nvSpPr>
          <p:cNvPr id="89" name="Title 1"/>
          <p:cNvSpPr txBox="1">
            <a:spLocks/>
          </p:cNvSpPr>
          <p:nvPr/>
        </p:nvSpPr>
        <p:spPr bwMode="auto">
          <a:xfrm>
            <a:off x="609600" y="5334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a:t>Example 2</a:t>
            </a:r>
            <a:r>
              <a:rPr lang="en-US" sz="2200" b="1" dirty="0"/>
              <a:t>: Word count using map-reduce</a:t>
            </a:r>
          </a:p>
        </p:txBody>
      </p:sp>
    </p:spTree>
    <p:extLst>
      <p:ext uri="{BB962C8B-B14F-4D97-AF65-F5344CB8AC3E}">
        <p14:creationId xmlns:p14="http://schemas.microsoft.com/office/powerpoint/2010/main" val="88031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a:spLocks noGrp="1"/>
          </p:cNvSpPr>
          <p:nvPr>
            <p:ph type="subTitle" idx="1"/>
          </p:nvPr>
        </p:nvSpPr>
        <p:spPr>
          <a:xfrm>
            <a:off x="1600200" y="2415647"/>
            <a:ext cx="6705600" cy="3780437"/>
          </a:xfrm>
        </p:spPr>
        <p:txBody>
          <a:bodyPr/>
          <a:lstStyle/>
          <a:p>
            <a:r>
              <a:rPr lang="en-US" dirty="0" smtClean="0"/>
              <a:t>Introduction to Distributed computing</a:t>
            </a:r>
          </a:p>
          <a:p>
            <a:r>
              <a:rPr lang="en-US" dirty="0"/>
              <a:t>Example: Word count using map-reduce</a:t>
            </a:r>
          </a:p>
          <a:p>
            <a:r>
              <a:rPr lang="en-US" dirty="0" smtClean="0"/>
              <a:t>Key-value </a:t>
            </a:r>
            <a:r>
              <a:rPr lang="en-US" dirty="0"/>
              <a:t>pairs – The </a:t>
            </a:r>
            <a:r>
              <a:rPr lang="en-US" dirty="0" smtClean="0"/>
              <a:t>core </a:t>
            </a:r>
            <a:r>
              <a:rPr lang="en-US" dirty="0"/>
              <a:t>of </a:t>
            </a:r>
            <a:r>
              <a:rPr lang="en-US" dirty="0" smtClean="0"/>
              <a:t>map-reduce </a:t>
            </a:r>
          </a:p>
          <a:p>
            <a:r>
              <a:rPr lang="en-US" dirty="0" smtClean="0"/>
              <a:t>The map-</a:t>
            </a:r>
            <a:r>
              <a:rPr lang="en-US" dirty="0"/>
              <a:t>r</a:t>
            </a:r>
            <a:r>
              <a:rPr lang="en-US" dirty="0" smtClean="0"/>
              <a:t>educe paradigm – The step-by-step approach</a:t>
            </a:r>
          </a:p>
          <a:p>
            <a:r>
              <a:rPr lang="en-US" dirty="0" smtClean="0"/>
              <a:t>The map phase – Extreme parallelism</a:t>
            </a:r>
          </a:p>
          <a:p>
            <a:r>
              <a:rPr lang="en-US" dirty="0"/>
              <a:t>Shuffling, Sorting </a:t>
            </a:r>
            <a:r>
              <a:rPr lang="en-US" dirty="0" smtClean="0"/>
              <a:t>– The </a:t>
            </a:r>
            <a:r>
              <a:rPr lang="en-US" dirty="0"/>
              <a:t>invisible middle operations</a:t>
            </a:r>
            <a:endParaRPr lang="en-US" dirty="0" smtClean="0"/>
          </a:p>
          <a:p>
            <a:r>
              <a:rPr lang="en-US" dirty="0" smtClean="0"/>
              <a:t>The reduce phase – Bringing it all together</a:t>
            </a:r>
          </a:p>
          <a:p>
            <a:r>
              <a:rPr lang="en-US" dirty="0" smtClean="0"/>
              <a:t>Examples and exercises</a:t>
            </a:r>
          </a:p>
          <a:p>
            <a:endParaRPr lang="en-US" dirty="0" smtClean="0"/>
          </a:p>
        </p:txBody>
      </p:sp>
      <p:sp>
        <p:nvSpPr>
          <p:cNvPr id="8" name="Rectangle 7"/>
          <p:cNvSpPr/>
          <p:nvPr/>
        </p:nvSpPr>
        <p:spPr bwMode="auto">
          <a:xfrm>
            <a:off x="1610436" y="3343717"/>
            <a:ext cx="6291618" cy="341194"/>
          </a:xfrm>
          <a:prstGeom prst="rect">
            <a:avLst/>
          </a:prstGeom>
          <a:solidFill>
            <a:schemeClr val="accent2">
              <a:alpha val="1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smtClean="0">
              <a:solidFill>
                <a:schemeClr val="tx1"/>
              </a:solidFill>
              <a:latin typeface="+mn-lt"/>
              <a:ea typeface="+mn-ea"/>
              <a:cs typeface="+mn-cs"/>
            </a:endParaRPr>
          </a:p>
        </p:txBody>
      </p:sp>
      <p:sp>
        <p:nvSpPr>
          <p:cNvPr id="4" name="Title 3"/>
          <p:cNvSpPr>
            <a:spLocks noGrp="1"/>
          </p:cNvSpPr>
          <p:nvPr>
            <p:ph type="ctrTitle"/>
          </p:nvPr>
        </p:nvSpPr>
        <p:spPr>
          <a:xfrm>
            <a:off x="1600200" y="1219200"/>
            <a:ext cx="6705600" cy="1143000"/>
          </a:xfrm>
        </p:spPr>
        <p:txBody>
          <a:bodyPr/>
          <a:lstStyle/>
          <a:p>
            <a:r>
              <a:rPr lang="en-US" dirty="0" smtClean="0"/>
              <a:t>Agenda</a:t>
            </a:r>
            <a:endParaRPr lang="en-US" dirty="0"/>
          </a:p>
        </p:txBody>
      </p:sp>
    </p:spTree>
    <p:extLst>
      <p:ext uri="{BB962C8B-B14F-4D97-AF65-F5344CB8AC3E}">
        <p14:creationId xmlns:p14="http://schemas.microsoft.com/office/powerpoint/2010/main" val="3511897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9144" y="0"/>
            <a:ext cx="3530266" cy="259307"/>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Tx/>
              <a:buNone/>
            </a:pPr>
            <a:r>
              <a:rPr lang="en-US" sz="1200" b="1" i="1" dirty="0">
                <a:solidFill>
                  <a:srgbClr val="7F7F7F"/>
                </a:solidFill>
              </a:rPr>
              <a:t>Key-value pairs – The </a:t>
            </a:r>
            <a:r>
              <a:rPr lang="en-US" sz="1200" b="1" i="1" dirty="0" smtClean="0">
                <a:solidFill>
                  <a:srgbClr val="7F7F7F"/>
                </a:solidFill>
              </a:rPr>
              <a:t>core </a:t>
            </a:r>
            <a:r>
              <a:rPr lang="en-US" sz="1200" b="1" i="1" dirty="0">
                <a:solidFill>
                  <a:srgbClr val="7F7F7F"/>
                </a:solidFill>
              </a:rPr>
              <a:t>of </a:t>
            </a:r>
            <a:r>
              <a:rPr lang="en-US" sz="1200" b="1" i="1" dirty="0" smtClean="0">
                <a:solidFill>
                  <a:srgbClr val="7F7F7F"/>
                </a:solidFill>
              </a:rPr>
              <a:t>map-reduce</a:t>
            </a:r>
            <a:endParaRPr lang="en-US" sz="1200" b="1" i="1" dirty="0">
              <a:solidFill>
                <a:srgbClr val="7F7F7F"/>
              </a:solidFill>
            </a:endParaRPr>
          </a:p>
        </p:txBody>
      </p:sp>
      <p:sp>
        <p:nvSpPr>
          <p:cNvPr id="42" name="Title 1"/>
          <p:cNvSpPr txBox="1">
            <a:spLocks/>
          </p:cNvSpPr>
          <p:nvPr/>
        </p:nvSpPr>
        <p:spPr bwMode="auto">
          <a:xfrm>
            <a:off x="457200" y="381000"/>
            <a:ext cx="8985250" cy="57434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lgn="l" eaLnBrk="1" hangingPunct="1">
              <a:lnSpc>
                <a:spcPct val="90000"/>
              </a:lnSpc>
              <a:spcBef>
                <a:spcPct val="0"/>
              </a:spcBef>
              <a:buClrTx/>
            </a:pPr>
            <a:r>
              <a:rPr lang="en-US" sz="2200" b="1" u="sng" dirty="0" smtClean="0"/>
              <a:t>Example 2 continued</a:t>
            </a:r>
            <a:r>
              <a:rPr lang="en-US" sz="2200" b="1" dirty="0" smtClean="0"/>
              <a:t>: </a:t>
            </a:r>
            <a:r>
              <a:rPr lang="en-US" sz="2200" b="1" dirty="0"/>
              <a:t>K</a:t>
            </a:r>
            <a:r>
              <a:rPr lang="en-US" sz="2200" b="1" dirty="0" smtClean="0"/>
              <a:t>ey-value pairs</a:t>
            </a:r>
            <a:endParaRPr lang="en-US" sz="2200" b="1" dirty="0">
              <a:solidFill>
                <a:srgbClr val="FF0000"/>
              </a:solidFill>
              <a:latin typeface="+mj-lt"/>
              <a:ea typeface="+mj-ea"/>
              <a:cs typeface="+mj-cs"/>
            </a:endParaRPr>
          </a:p>
        </p:txBody>
      </p:sp>
      <p:sp>
        <p:nvSpPr>
          <p:cNvPr id="2" name="Rectangle 1"/>
          <p:cNvSpPr/>
          <p:nvPr/>
        </p:nvSpPr>
        <p:spPr bwMode="auto">
          <a:xfrm>
            <a:off x="150126" y="3113976"/>
            <a:ext cx="1433013" cy="833774"/>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Deer Bear Car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River Car Bear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a:t>
            </a:r>
            <a:r>
              <a:rPr lang="en-US" b="0" dirty="0" smtClean="0">
                <a:solidFill>
                  <a:schemeClr val="tx1"/>
                </a:solidFill>
              </a:rPr>
              <a:t>iver Car River Deer</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River Car Deer</a:t>
            </a:r>
            <a:endParaRPr lang="en-US" b="0" dirty="0" smtClean="0">
              <a:solidFill>
                <a:schemeClr val="tx1"/>
              </a:solidFill>
            </a:endParaRPr>
          </a:p>
        </p:txBody>
      </p:sp>
      <p:grpSp>
        <p:nvGrpSpPr>
          <p:cNvPr id="15" name="Group 14"/>
          <p:cNvGrpSpPr/>
          <p:nvPr/>
        </p:nvGrpSpPr>
        <p:grpSpPr>
          <a:xfrm>
            <a:off x="1864751" y="2421337"/>
            <a:ext cx="2068686" cy="2219043"/>
            <a:chOff x="2220819" y="2488471"/>
            <a:chExt cx="2068686" cy="1347507"/>
          </a:xfrm>
        </p:grpSpPr>
        <p:grpSp>
          <p:nvGrpSpPr>
            <p:cNvPr id="3" name="Group 2"/>
            <p:cNvGrpSpPr/>
            <p:nvPr/>
          </p:nvGrpSpPr>
          <p:grpSpPr>
            <a:xfrm>
              <a:off x="2220821" y="2488471"/>
              <a:ext cx="2068684" cy="320041"/>
              <a:chOff x="2220821" y="2488469"/>
              <a:chExt cx="2068684" cy="320041"/>
            </a:xfrm>
          </p:grpSpPr>
          <p:sp>
            <p:nvSpPr>
              <p:cNvPr id="39" name="Rectangle 38"/>
              <p:cNvSpPr/>
              <p:nvPr/>
            </p:nvSpPr>
            <p:spPr>
              <a:xfrm>
                <a:off x="2220821" y="2488469"/>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48" name="Rectangle 47"/>
              <p:cNvSpPr/>
              <p:nvPr/>
            </p:nvSpPr>
            <p:spPr bwMode="auto">
              <a:xfrm>
                <a:off x="2963228" y="2488470"/>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B</a:t>
                </a:r>
                <a:r>
                  <a:rPr lang="en-US" b="0" dirty="0" smtClean="0">
                    <a:solidFill>
                      <a:schemeClr val="tx1"/>
                    </a:solidFill>
                  </a:rPr>
                  <a:t>ear Deer Bear Car</a:t>
                </a:r>
              </a:p>
            </p:txBody>
          </p:sp>
        </p:grpSp>
        <p:grpSp>
          <p:nvGrpSpPr>
            <p:cNvPr id="7" name="Group 6"/>
            <p:cNvGrpSpPr/>
            <p:nvPr/>
          </p:nvGrpSpPr>
          <p:grpSpPr>
            <a:xfrm>
              <a:off x="2220820" y="3002205"/>
              <a:ext cx="2068684" cy="320041"/>
              <a:chOff x="2220820" y="2995702"/>
              <a:chExt cx="2068684" cy="320041"/>
            </a:xfrm>
          </p:grpSpPr>
          <p:sp>
            <p:nvSpPr>
              <p:cNvPr id="49" name="Rectangle 48"/>
              <p:cNvSpPr/>
              <p:nvPr/>
            </p:nvSpPr>
            <p:spPr>
              <a:xfrm>
                <a:off x="2220820" y="2995702"/>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0" name="Rectangle 49"/>
              <p:cNvSpPr/>
              <p:nvPr/>
            </p:nvSpPr>
            <p:spPr bwMode="auto">
              <a:xfrm>
                <a:off x="2963227" y="2995703"/>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Car River Car Bear</a:t>
                </a:r>
              </a:p>
            </p:txBody>
          </p:sp>
        </p:grpSp>
        <p:grpSp>
          <p:nvGrpSpPr>
            <p:cNvPr id="9" name="Group 8"/>
            <p:cNvGrpSpPr/>
            <p:nvPr/>
          </p:nvGrpSpPr>
          <p:grpSpPr>
            <a:xfrm>
              <a:off x="2220819" y="3515937"/>
              <a:ext cx="2068684" cy="320041"/>
              <a:chOff x="2220819" y="3519511"/>
              <a:chExt cx="2068684" cy="320041"/>
            </a:xfrm>
          </p:grpSpPr>
          <p:sp>
            <p:nvSpPr>
              <p:cNvPr id="51" name="Rectangle 50"/>
              <p:cNvSpPr/>
              <p:nvPr/>
            </p:nvSpPr>
            <p:spPr>
              <a:xfrm>
                <a:off x="2220819" y="3519511"/>
                <a:ext cx="742407"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0x0001b</a:t>
                </a:r>
                <a:endParaRPr lang="en-US" sz="1100" dirty="0"/>
              </a:p>
            </p:txBody>
          </p:sp>
          <p:sp>
            <p:nvSpPr>
              <p:cNvPr id="52" name="Rectangle 51"/>
              <p:cNvSpPr/>
              <p:nvPr/>
            </p:nvSpPr>
            <p:spPr bwMode="auto">
              <a:xfrm>
                <a:off x="2963226" y="3519512"/>
                <a:ext cx="1326277" cy="320040"/>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r>
                  <a:rPr lang="en-US" dirty="0" smtClean="0">
                    <a:solidFill>
                      <a:schemeClr val="tx1"/>
                    </a:solidFill>
                  </a:rPr>
                  <a:t>R</a:t>
                </a:r>
                <a:r>
                  <a:rPr lang="en-US" b="0" dirty="0" smtClean="0">
                    <a:solidFill>
                      <a:schemeClr val="tx1"/>
                    </a:solidFill>
                  </a:rPr>
                  <a:t>iver Car River Deer</a:t>
                </a:r>
              </a:p>
            </p:txBody>
          </p:sp>
        </p:grpSp>
      </p:grpSp>
      <p:sp>
        <p:nvSpPr>
          <p:cNvPr id="20" name="TextBox 19"/>
          <p:cNvSpPr txBox="1"/>
          <p:nvPr/>
        </p:nvSpPr>
        <p:spPr>
          <a:xfrm>
            <a:off x="327546" y="1775704"/>
            <a:ext cx="736979" cy="276999"/>
          </a:xfrm>
          <a:prstGeom prst="rect">
            <a:avLst/>
          </a:prstGeom>
          <a:noFill/>
        </p:spPr>
        <p:txBody>
          <a:bodyPr wrap="square" rtlCol="0">
            <a:spAutoFit/>
          </a:bodyPr>
          <a:lstStyle/>
          <a:p>
            <a:r>
              <a:rPr lang="en-US" sz="1200" b="1" dirty="0" smtClean="0"/>
              <a:t>Input</a:t>
            </a:r>
            <a:endParaRPr lang="en-US" sz="1200" b="1" dirty="0"/>
          </a:p>
        </p:txBody>
      </p:sp>
      <p:sp>
        <p:nvSpPr>
          <p:cNvPr id="55" name="TextBox 54"/>
          <p:cNvSpPr txBox="1"/>
          <p:nvPr/>
        </p:nvSpPr>
        <p:spPr>
          <a:xfrm>
            <a:off x="2607157" y="1775704"/>
            <a:ext cx="736979" cy="276999"/>
          </a:xfrm>
          <a:prstGeom prst="rect">
            <a:avLst/>
          </a:prstGeom>
          <a:noFill/>
        </p:spPr>
        <p:txBody>
          <a:bodyPr wrap="square" rtlCol="0">
            <a:spAutoFit/>
          </a:bodyPr>
          <a:lstStyle/>
          <a:p>
            <a:r>
              <a:rPr lang="en-US" sz="1200" b="1" dirty="0" smtClean="0"/>
              <a:t>Read</a:t>
            </a:r>
            <a:endParaRPr lang="en-US" sz="1200" b="1" dirty="0"/>
          </a:p>
        </p:txBody>
      </p:sp>
      <p:sp>
        <p:nvSpPr>
          <p:cNvPr id="56" name="TextBox 55"/>
          <p:cNvSpPr txBox="1"/>
          <p:nvPr/>
        </p:nvSpPr>
        <p:spPr>
          <a:xfrm>
            <a:off x="1875516" y="2044218"/>
            <a:ext cx="2068684" cy="261610"/>
          </a:xfrm>
          <a:prstGeom prst="rect">
            <a:avLst/>
          </a:prstGeom>
          <a:noFill/>
          <a:ln w="38100">
            <a:solidFill>
              <a:schemeClr val="bg2">
                <a:lumMod val="50000"/>
              </a:schemeClr>
            </a:solidFill>
          </a:ln>
        </p:spPr>
        <p:txBody>
          <a:bodyPr wrap="square" rtlCol="0">
            <a:spAutoFit/>
          </a:bodyPr>
          <a:lstStyle/>
          <a:p>
            <a:endParaRPr lang="en-US" b="1" dirty="0"/>
          </a:p>
        </p:txBody>
      </p:sp>
      <p:cxnSp>
        <p:nvCxnSpPr>
          <p:cNvPr id="30" name="Straight Arrow Connector 29"/>
          <p:cNvCxnSpPr>
            <a:stCxn id="2" idx="3"/>
            <a:endCxn id="39" idx="1"/>
          </p:cNvCxnSpPr>
          <p:nvPr/>
        </p:nvCxnSpPr>
        <p:spPr bwMode="auto">
          <a:xfrm flipV="1">
            <a:off x="1583139" y="2684854"/>
            <a:ext cx="281614" cy="84600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64" name="Rectangle 63"/>
          <p:cNvSpPr/>
          <p:nvPr/>
        </p:nvSpPr>
        <p:spPr bwMode="auto">
          <a:xfrm>
            <a:off x="4287907" y="2346185"/>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66" name="Rectangle 65"/>
          <p:cNvSpPr/>
          <p:nvPr/>
        </p:nvSpPr>
        <p:spPr bwMode="auto">
          <a:xfrm>
            <a:off x="4287906" y="3192193"/>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cxnSp>
        <p:nvCxnSpPr>
          <p:cNvPr id="75" name="Straight Arrow Connector 74"/>
          <p:cNvCxnSpPr>
            <a:stCxn id="2" idx="3"/>
            <a:endCxn id="51" idx="1"/>
          </p:cNvCxnSpPr>
          <p:nvPr/>
        </p:nvCxnSpPr>
        <p:spPr bwMode="auto">
          <a:xfrm>
            <a:off x="1583139" y="3530863"/>
            <a:ext cx="281612" cy="84600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78" name="Straight Arrow Connector 77"/>
          <p:cNvCxnSpPr>
            <a:stCxn id="2" idx="3"/>
            <a:endCxn id="49" idx="1"/>
          </p:cNvCxnSpPr>
          <p:nvPr/>
        </p:nvCxnSpPr>
        <p:spPr bwMode="auto">
          <a:xfrm flipV="1">
            <a:off x="1583139" y="3530860"/>
            <a:ext cx="281613"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81" name="Rectangle 80"/>
          <p:cNvSpPr/>
          <p:nvPr/>
        </p:nvSpPr>
        <p:spPr bwMode="auto">
          <a:xfrm>
            <a:off x="4287909" y="4038197"/>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eaLnBrk="1" hangingPunct="1">
              <a:spcBef>
                <a:spcPts val="0"/>
              </a:spcBef>
              <a:buClrTx/>
            </a:pPr>
            <a:r>
              <a:rPr lang="en-US" dirty="0">
                <a:solidFill>
                  <a:schemeClr val="tx1"/>
                </a:solidFill>
              </a:rPr>
              <a:t>River , 1</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cxnSp>
        <p:nvCxnSpPr>
          <p:cNvPr id="87" name="Straight Arrow Connector 86"/>
          <p:cNvCxnSpPr>
            <a:stCxn id="48" idx="3"/>
            <a:endCxn id="64" idx="1"/>
          </p:cNvCxnSpPr>
          <p:nvPr/>
        </p:nvCxnSpPr>
        <p:spPr bwMode="auto">
          <a:xfrm flipV="1">
            <a:off x="3933437" y="2684854"/>
            <a:ext cx="354470" cy="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0" name="Straight Arrow Connector 89"/>
          <p:cNvCxnSpPr>
            <a:stCxn id="50" idx="3"/>
            <a:endCxn id="66" idx="1"/>
          </p:cNvCxnSpPr>
          <p:nvPr/>
        </p:nvCxnSpPr>
        <p:spPr bwMode="auto">
          <a:xfrm>
            <a:off x="3933436" y="3530861"/>
            <a:ext cx="354470"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93" name="Straight Arrow Connector 92"/>
          <p:cNvCxnSpPr>
            <a:stCxn id="52" idx="3"/>
            <a:endCxn id="81" idx="1"/>
          </p:cNvCxnSpPr>
          <p:nvPr/>
        </p:nvCxnSpPr>
        <p:spPr bwMode="auto">
          <a:xfrm>
            <a:off x="3933435" y="4376863"/>
            <a:ext cx="354474"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99" name="TextBox 98"/>
          <p:cNvSpPr txBox="1"/>
          <p:nvPr/>
        </p:nvSpPr>
        <p:spPr>
          <a:xfrm>
            <a:off x="4218414" y="1775704"/>
            <a:ext cx="736979" cy="276999"/>
          </a:xfrm>
          <a:prstGeom prst="rect">
            <a:avLst/>
          </a:prstGeom>
          <a:noFill/>
        </p:spPr>
        <p:txBody>
          <a:bodyPr wrap="square" rtlCol="0">
            <a:spAutoFit/>
          </a:bodyPr>
          <a:lstStyle/>
          <a:p>
            <a:r>
              <a:rPr lang="en-US" sz="1200" b="1" dirty="0" smtClean="0"/>
              <a:t>Map</a:t>
            </a:r>
            <a:endParaRPr lang="en-US" sz="1200" b="1" dirty="0"/>
          </a:p>
        </p:txBody>
      </p:sp>
      <p:sp>
        <p:nvSpPr>
          <p:cNvPr id="102" name="TextBox 101"/>
          <p:cNvSpPr txBox="1"/>
          <p:nvPr/>
        </p:nvSpPr>
        <p:spPr>
          <a:xfrm>
            <a:off x="5189672" y="1775704"/>
            <a:ext cx="897220" cy="276999"/>
          </a:xfrm>
          <a:prstGeom prst="rect">
            <a:avLst/>
          </a:prstGeom>
          <a:noFill/>
        </p:spPr>
        <p:txBody>
          <a:bodyPr wrap="square" rtlCol="0">
            <a:spAutoFit/>
          </a:bodyPr>
          <a:lstStyle/>
          <a:p>
            <a:r>
              <a:rPr lang="en-US" sz="1200" b="1" dirty="0" smtClean="0"/>
              <a:t>Combine</a:t>
            </a:r>
            <a:endParaRPr lang="en-US" sz="1200" b="1" dirty="0"/>
          </a:p>
        </p:txBody>
      </p:sp>
      <p:sp>
        <p:nvSpPr>
          <p:cNvPr id="103" name="Rectangle 102"/>
          <p:cNvSpPr/>
          <p:nvPr/>
        </p:nvSpPr>
        <p:spPr bwMode="auto">
          <a:xfrm>
            <a:off x="5339286" y="2346188"/>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p:txBody>
      </p:sp>
      <p:sp>
        <p:nvSpPr>
          <p:cNvPr id="104" name="Rectangle 103"/>
          <p:cNvSpPr/>
          <p:nvPr/>
        </p:nvSpPr>
        <p:spPr bwMode="auto">
          <a:xfrm>
            <a:off x="5339286" y="3192194"/>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05" name="Rectangle 104"/>
          <p:cNvSpPr/>
          <p:nvPr/>
        </p:nvSpPr>
        <p:spPr bwMode="auto">
          <a:xfrm>
            <a:off x="5339285" y="4038200"/>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River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Car , 1</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Deer , 1</a:t>
            </a:r>
          </a:p>
        </p:txBody>
      </p:sp>
      <p:sp>
        <p:nvSpPr>
          <p:cNvPr id="109" name="TextBox 108"/>
          <p:cNvSpPr txBox="1"/>
          <p:nvPr/>
        </p:nvSpPr>
        <p:spPr>
          <a:xfrm>
            <a:off x="28955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0" name="TextBox 109"/>
          <p:cNvSpPr txBox="1"/>
          <p:nvPr/>
        </p:nvSpPr>
        <p:spPr>
          <a:xfrm>
            <a:off x="1875516"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1" name="TextBox 110"/>
          <p:cNvSpPr txBox="1"/>
          <p:nvPr/>
        </p:nvSpPr>
        <p:spPr>
          <a:xfrm>
            <a:off x="4412767"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2" name="TextBox 111"/>
          <p:cNvSpPr txBox="1"/>
          <p:nvPr/>
        </p:nvSpPr>
        <p:spPr>
          <a:xfrm>
            <a:off x="3952284"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13" name="TextBox 112"/>
          <p:cNvSpPr txBox="1"/>
          <p:nvPr/>
        </p:nvSpPr>
        <p:spPr>
          <a:xfrm>
            <a:off x="5453363"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14" name="TextBox 113"/>
          <p:cNvSpPr txBox="1"/>
          <p:nvPr/>
        </p:nvSpPr>
        <p:spPr>
          <a:xfrm>
            <a:off x="4924640"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15" name="Straight Arrow Connector 114"/>
          <p:cNvCxnSpPr>
            <a:stCxn id="64" idx="3"/>
            <a:endCxn id="103" idx="1"/>
          </p:cNvCxnSpPr>
          <p:nvPr/>
        </p:nvCxnSpPr>
        <p:spPr bwMode="auto">
          <a:xfrm>
            <a:off x="4885898" y="2684854"/>
            <a:ext cx="453388"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18" name="Straight Arrow Connector 117"/>
          <p:cNvCxnSpPr>
            <a:stCxn id="66" idx="3"/>
            <a:endCxn id="104" idx="1"/>
          </p:cNvCxnSpPr>
          <p:nvPr/>
        </p:nvCxnSpPr>
        <p:spPr bwMode="auto">
          <a:xfrm>
            <a:off x="4885897" y="3530862"/>
            <a:ext cx="453389" cy="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21" name="Straight Arrow Connector 120"/>
          <p:cNvCxnSpPr>
            <a:stCxn id="81" idx="3"/>
            <a:endCxn id="105" idx="1"/>
          </p:cNvCxnSpPr>
          <p:nvPr/>
        </p:nvCxnSpPr>
        <p:spPr bwMode="auto">
          <a:xfrm>
            <a:off x="4885900" y="4376866"/>
            <a:ext cx="453385" cy="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139" name="TextBox 138"/>
          <p:cNvSpPr txBox="1"/>
          <p:nvPr/>
        </p:nvSpPr>
        <p:spPr>
          <a:xfrm>
            <a:off x="5967924" y="1775704"/>
            <a:ext cx="1524686" cy="276999"/>
          </a:xfrm>
          <a:prstGeom prst="rect">
            <a:avLst/>
          </a:prstGeom>
          <a:noFill/>
        </p:spPr>
        <p:txBody>
          <a:bodyPr wrap="square" rtlCol="0">
            <a:spAutoFit/>
          </a:bodyPr>
          <a:lstStyle/>
          <a:p>
            <a:r>
              <a:rPr lang="en-US" sz="1200" b="1" dirty="0" smtClean="0"/>
              <a:t>Sort and Shuffle</a:t>
            </a:r>
            <a:endParaRPr lang="en-US" sz="1200" b="1" dirty="0"/>
          </a:p>
        </p:txBody>
      </p:sp>
      <p:sp>
        <p:nvSpPr>
          <p:cNvPr id="140" name="Rectangle 139"/>
          <p:cNvSpPr/>
          <p:nvPr/>
        </p:nvSpPr>
        <p:spPr bwMode="auto">
          <a:xfrm>
            <a:off x="6472387" y="2349172"/>
            <a:ext cx="597991" cy="44861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2</a:t>
            </a:r>
          </a:p>
          <a:p>
            <a:pPr marR="0" defTabSz="914400" rtl="0" eaLnBrk="1" fontAlgn="base" latinLnBrk="0" hangingPunct="1">
              <a:lnSpc>
                <a:spcPct val="100000"/>
              </a:lnSpc>
              <a:spcBef>
                <a:spcPts val="0"/>
              </a:spcBef>
              <a:spcAft>
                <a:spcPct val="0"/>
              </a:spcAft>
              <a:buClrTx/>
              <a:buSzTx/>
              <a:tabLst/>
            </a:pPr>
            <a:r>
              <a:rPr lang="en-US" b="0" dirty="0" smtClean="0">
                <a:solidFill>
                  <a:schemeClr val="tx1"/>
                </a:solidFill>
              </a:rPr>
              <a:t>Bear , 1</a:t>
            </a:r>
          </a:p>
        </p:txBody>
      </p:sp>
      <p:sp>
        <p:nvSpPr>
          <p:cNvPr id="143" name="TextBox 142"/>
          <p:cNvSpPr txBox="1"/>
          <p:nvPr/>
        </p:nvSpPr>
        <p:spPr>
          <a:xfrm>
            <a:off x="6586464"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44" name="TextBox 143"/>
          <p:cNvSpPr txBox="1"/>
          <p:nvPr/>
        </p:nvSpPr>
        <p:spPr>
          <a:xfrm>
            <a:off x="6125981"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45" name="Rectangle 144"/>
          <p:cNvSpPr/>
          <p:nvPr/>
        </p:nvSpPr>
        <p:spPr bwMode="auto">
          <a:xfrm>
            <a:off x="6472212" y="3472769"/>
            <a:ext cx="597991" cy="677338"/>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2</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1</a:t>
            </a:r>
            <a:endParaRPr lang="en-US" b="0" dirty="0" smtClean="0">
              <a:solidFill>
                <a:schemeClr val="tx1"/>
              </a:solidFill>
            </a:endParaRPr>
          </a:p>
        </p:txBody>
      </p:sp>
      <p:sp>
        <p:nvSpPr>
          <p:cNvPr id="146" name="Rectangle 145"/>
          <p:cNvSpPr/>
          <p:nvPr/>
        </p:nvSpPr>
        <p:spPr bwMode="auto">
          <a:xfrm>
            <a:off x="6472214" y="2914192"/>
            <a:ext cx="597991" cy="442176"/>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1</a:t>
            </a:r>
          </a:p>
        </p:txBody>
      </p:sp>
      <p:sp>
        <p:nvSpPr>
          <p:cNvPr id="147" name="Rectangle 146"/>
          <p:cNvSpPr/>
          <p:nvPr/>
        </p:nvSpPr>
        <p:spPr bwMode="auto">
          <a:xfrm>
            <a:off x="6472213" y="4266507"/>
            <a:ext cx="597991" cy="449017"/>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1</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2</a:t>
            </a:r>
          </a:p>
        </p:txBody>
      </p:sp>
      <p:sp>
        <p:nvSpPr>
          <p:cNvPr id="151" name="TextBox 150"/>
          <p:cNvSpPr txBox="1"/>
          <p:nvPr/>
        </p:nvSpPr>
        <p:spPr>
          <a:xfrm>
            <a:off x="7055874" y="1775704"/>
            <a:ext cx="1524686" cy="276999"/>
          </a:xfrm>
          <a:prstGeom prst="rect">
            <a:avLst/>
          </a:prstGeom>
          <a:noFill/>
        </p:spPr>
        <p:txBody>
          <a:bodyPr wrap="square" rtlCol="0">
            <a:spAutoFit/>
          </a:bodyPr>
          <a:lstStyle/>
          <a:p>
            <a:r>
              <a:rPr lang="en-US" sz="1200" b="1" dirty="0" smtClean="0"/>
              <a:t>Reduce</a:t>
            </a:r>
            <a:endParaRPr lang="en-US" sz="1200" b="1" dirty="0"/>
          </a:p>
        </p:txBody>
      </p:sp>
      <p:sp>
        <p:nvSpPr>
          <p:cNvPr id="152" name="Rectangle 151"/>
          <p:cNvSpPr/>
          <p:nvPr/>
        </p:nvSpPr>
        <p:spPr bwMode="auto">
          <a:xfrm>
            <a:off x="7519218" y="2404872"/>
            <a:ext cx="597991" cy="335682"/>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p:txBody>
      </p:sp>
      <p:sp>
        <p:nvSpPr>
          <p:cNvPr id="153" name="TextBox 152"/>
          <p:cNvSpPr txBox="1"/>
          <p:nvPr/>
        </p:nvSpPr>
        <p:spPr>
          <a:xfrm>
            <a:off x="7633470"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54" name="TextBox 153"/>
          <p:cNvSpPr txBox="1"/>
          <p:nvPr/>
        </p:nvSpPr>
        <p:spPr>
          <a:xfrm>
            <a:off x="7172987" y="2042011"/>
            <a:ext cx="749456" cy="307777"/>
          </a:xfrm>
          <a:prstGeom prst="rect">
            <a:avLst/>
          </a:prstGeom>
          <a:noFill/>
        </p:spPr>
        <p:txBody>
          <a:bodyPr wrap="square" rtlCol="0">
            <a:spAutoFit/>
          </a:bodyPr>
          <a:lstStyle/>
          <a:p>
            <a:r>
              <a:rPr lang="en-US" sz="1400" b="1" dirty="0" smtClean="0"/>
              <a:t>Key</a:t>
            </a:r>
            <a:endParaRPr lang="en-US" sz="1400" b="1" dirty="0"/>
          </a:p>
        </p:txBody>
      </p:sp>
      <p:sp>
        <p:nvSpPr>
          <p:cNvPr id="155" name="Rectangle 154"/>
          <p:cNvSpPr/>
          <p:nvPr/>
        </p:nvSpPr>
        <p:spPr bwMode="auto">
          <a:xfrm>
            <a:off x="7519221" y="2958703"/>
            <a:ext cx="597991" cy="353153"/>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a:t>
            </a:r>
            <a:r>
              <a:rPr lang="en-US" b="0" dirty="0" smtClean="0">
                <a:solidFill>
                  <a:schemeClr val="tx1"/>
                </a:solidFill>
              </a:rPr>
              <a:t> , 4</a:t>
            </a:r>
          </a:p>
        </p:txBody>
      </p:sp>
      <p:sp>
        <p:nvSpPr>
          <p:cNvPr id="156" name="Rectangle 155"/>
          <p:cNvSpPr/>
          <p:nvPr/>
        </p:nvSpPr>
        <p:spPr bwMode="auto">
          <a:xfrm>
            <a:off x="7519217" y="3646303"/>
            <a:ext cx="597991" cy="33026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a:t>
            </a:r>
            <a:r>
              <a:rPr lang="en-US" b="0" dirty="0" smtClean="0">
                <a:solidFill>
                  <a:schemeClr val="tx1"/>
                </a:solidFill>
              </a:rPr>
              <a:t> , 2</a:t>
            </a:r>
          </a:p>
        </p:txBody>
      </p:sp>
      <p:sp>
        <p:nvSpPr>
          <p:cNvPr id="157" name="Rectangle 156"/>
          <p:cNvSpPr/>
          <p:nvPr/>
        </p:nvSpPr>
        <p:spPr bwMode="auto">
          <a:xfrm>
            <a:off x="7519219" y="4321688"/>
            <a:ext cx="597991" cy="338655"/>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a:t>
            </a:r>
            <a:r>
              <a:rPr lang="en-US" b="0" dirty="0" smtClean="0">
                <a:solidFill>
                  <a:schemeClr val="tx1"/>
                </a:solidFill>
              </a:rPr>
              <a:t> , 3</a:t>
            </a:r>
          </a:p>
        </p:txBody>
      </p:sp>
      <p:sp>
        <p:nvSpPr>
          <p:cNvPr id="159" name="TextBox 158"/>
          <p:cNvSpPr txBox="1"/>
          <p:nvPr/>
        </p:nvSpPr>
        <p:spPr>
          <a:xfrm>
            <a:off x="8205502" y="1775704"/>
            <a:ext cx="1524686" cy="276999"/>
          </a:xfrm>
          <a:prstGeom prst="rect">
            <a:avLst/>
          </a:prstGeom>
          <a:noFill/>
        </p:spPr>
        <p:txBody>
          <a:bodyPr wrap="square" rtlCol="0">
            <a:spAutoFit/>
          </a:bodyPr>
          <a:lstStyle/>
          <a:p>
            <a:r>
              <a:rPr lang="en-US" sz="1200" b="1" dirty="0" smtClean="0"/>
              <a:t>Final output</a:t>
            </a:r>
            <a:endParaRPr lang="en-US" sz="1200" b="1" dirty="0"/>
          </a:p>
        </p:txBody>
      </p:sp>
      <p:sp>
        <p:nvSpPr>
          <p:cNvPr id="160" name="Rectangle 159"/>
          <p:cNvSpPr/>
          <p:nvPr/>
        </p:nvSpPr>
        <p:spPr bwMode="auto">
          <a:xfrm>
            <a:off x="8668849" y="3104026"/>
            <a:ext cx="597991" cy="848479"/>
          </a:xfrm>
          <a:prstGeom prst="rect">
            <a:avLst/>
          </a:prstGeom>
          <a:solidFill>
            <a:srgbClr val="0070C0">
              <a:alpha val="30000"/>
            </a:srgb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0" tIns="0" rIns="0" bIns="0" numCol="1" rtlCol="0" anchor="ctr" anchorCtr="0" compatLnSpc="1">
            <a:prstTxWarp prst="textNoShape">
              <a:avLst/>
            </a:prstTxWarp>
          </a:bodyPr>
          <a:lstStyle/>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B</a:t>
            </a:r>
            <a:r>
              <a:rPr lang="en-US" b="0" dirty="0" smtClean="0">
                <a:solidFill>
                  <a:schemeClr val="tx1"/>
                </a:solidFill>
              </a:rPr>
              <a:t>ear , 3</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Deer , 2</a:t>
            </a:r>
            <a:endParaRPr lang="en-US" b="0" dirty="0" smtClean="0">
              <a:solidFill>
                <a:schemeClr val="tx1"/>
              </a:solidFill>
            </a:endParaRP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Car , 4</a:t>
            </a:r>
          </a:p>
          <a:p>
            <a:pPr marR="0" defTabSz="914400" rtl="0" eaLnBrk="1" fontAlgn="base" latinLnBrk="0" hangingPunct="1">
              <a:lnSpc>
                <a:spcPct val="100000"/>
              </a:lnSpc>
              <a:spcBef>
                <a:spcPts val="0"/>
              </a:spcBef>
              <a:spcAft>
                <a:spcPct val="0"/>
              </a:spcAft>
              <a:buClrTx/>
              <a:buSzTx/>
              <a:tabLst/>
            </a:pPr>
            <a:r>
              <a:rPr lang="en-US" dirty="0" smtClean="0">
                <a:solidFill>
                  <a:schemeClr val="tx1"/>
                </a:solidFill>
              </a:rPr>
              <a:t>River , 3</a:t>
            </a:r>
          </a:p>
        </p:txBody>
      </p:sp>
      <p:sp>
        <p:nvSpPr>
          <p:cNvPr id="161" name="TextBox 160"/>
          <p:cNvSpPr txBox="1"/>
          <p:nvPr/>
        </p:nvSpPr>
        <p:spPr>
          <a:xfrm>
            <a:off x="8783098" y="2042011"/>
            <a:ext cx="749456" cy="307777"/>
          </a:xfrm>
          <a:prstGeom prst="rect">
            <a:avLst/>
          </a:prstGeom>
          <a:noFill/>
        </p:spPr>
        <p:txBody>
          <a:bodyPr wrap="square" rtlCol="0">
            <a:spAutoFit/>
          </a:bodyPr>
          <a:lstStyle/>
          <a:p>
            <a:r>
              <a:rPr lang="en-US" sz="1400" b="1" dirty="0" smtClean="0"/>
              <a:t>Value</a:t>
            </a:r>
            <a:endParaRPr lang="en-US" sz="1400" b="1" dirty="0"/>
          </a:p>
        </p:txBody>
      </p:sp>
      <p:sp>
        <p:nvSpPr>
          <p:cNvPr id="162" name="TextBox 161"/>
          <p:cNvSpPr txBox="1"/>
          <p:nvPr/>
        </p:nvSpPr>
        <p:spPr>
          <a:xfrm>
            <a:off x="8322615" y="2042011"/>
            <a:ext cx="749456" cy="307777"/>
          </a:xfrm>
          <a:prstGeom prst="rect">
            <a:avLst/>
          </a:prstGeom>
          <a:noFill/>
        </p:spPr>
        <p:txBody>
          <a:bodyPr wrap="square" rtlCol="0">
            <a:spAutoFit/>
          </a:bodyPr>
          <a:lstStyle/>
          <a:p>
            <a:r>
              <a:rPr lang="en-US" sz="1400" b="1" dirty="0" smtClean="0"/>
              <a:t>Key</a:t>
            </a:r>
            <a:endParaRPr lang="en-US" sz="1400" b="1" dirty="0"/>
          </a:p>
        </p:txBody>
      </p:sp>
      <p:cxnSp>
        <p:nvCxnSpPr>
          <p:cNvPr id="166" name="Straight Arrow Connector 165"/>
          <p:cNvCxnSpPr>
            <a:stCxn id="103" idx="3"/>
            <a:endCxn id="140" idx="1"/>
          </p:cNvCxnSpPr>
          <p:nvPr/>
        </p:nvCxnSpPr>
        <p:spPr bwMode="auto">
          <a:xfrm flipV="1">
            <a:off x="5937277" y="2573482"/>
            <a:ext cx="535110" cy="1113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69" name="Straight Arrow Connector 168"/>
          <p:cNvCxnSpPr>
            <a:stCxn id="103" idx="3"/>
            <a:endCxn id="146" idx="1"/>
          </p:cNvCxnSpPr>
          <p:nvPr/>
        </p:nvCxnSpPr>
        <p:spPr bwMode="auto">
          <a:xfrm>
            <a:off x="5937277" y="2684857"/>
            <a:ext cx="534937" cy="45042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2" name="Straight Arrow Connector 171"/>
          <p:cNvCxnSpPr>
            <a:stCxn id="103" idx="3"/>
            <a:endCxn id="145" idx="1"/>
          </p:cNvCxnSpPr>
          <p:nvPr/>
        </p:nvCxnSpPr>
        <p:spPr bwMode="auto">
          <a:xfrm>
            <a:off x="5937277" y="2684857"/>
            <a:ext cx="534935" cy="11265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5" name="Straight Arrow Connector 174"/>
          <p:cNvCxnSpPr>
            <a:stCxn id="104" idx="3"/>
            <a:endCxn id="140" idx="1"/>
          </p:cNvCxnSpPr>
          <p:nvPr/>
        </p:nvCxnSpPr>
        <p:spPr bwMode="auto">
          <a:xfrm flipV="1">
            <a:off x="5937277" y="2573482"/>
            <a:ext cx="535110" cy="95738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78" name="Straight Arrow Connector 177"/>
          <p:cNvCxnSpPr>
            <a:stCxn id="104" idx="3"/>
            <a:endCxn id="145" idx="1"/>
          </p:cNvCxnSpPr>
          <p:nvPr/>
        </p:nvCxnSpPr>
        <p:spPr bwMode="auto">
          <a:xfrm>
            <a:off x="5937277" y="3530863"/>
            <a:ext cx="534935" cy="280575"/>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1" name="Straight Arrow Connector 180"/>
          <p:cNvCxnSpPr>
            <a:stCxn id="104" idx="3"/>
            <a:endCxn id="147" idx="1"/>
          </p:cNvCxnSpPr>
          <p:nvPr/>
        </p:nvCxnSpPr>
        <p:spPr bwMode="auto">
          <a:xfrm>
            <a:off x="5937277" y="3530863"/>
            <a:ext cx="534936" cy="9601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4" name="Straight Arrow Connector 183"/>
          <p:cNvCxnSpPr>
            <a:stCxn id="105" idx="3"/>
            <a:endCxn id="146" idx="1"/>
          </p:cNvCxnSpPr>
          <p:nvPr/>
        </p:nvCxnSpPr>
        <p:spPr bwMode="auto">
          <a:xfrm flipV="1">
            <a:off x="5937276" y="3135280"/>
            <a:ext cx="534938" cy="124158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87" name="Straight Arrow Connector 186"/>
          <p:cNvCxnSpPr>
            <a:stCxn id="105" idx="3"/>
            <a:endCxn id="145" idx="1"/>
          </p:cNvCxnSpPr>
          <p:nvPr/>
        </p:nvCxnSpPr>
        <p:spPr bwMode="auto">
          <a:xfrm flipV="1">
            <a:off x="5937276" y="3811438"/>
            <a:ext cx="534936" cy="565431"/>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0" name="Straight Arrow Connector 189"/>
          <p:cNvCxnSpPr>
            <a:stCxn id="105" idx="3"/>
            <a:endCxn id="147" idx="1"/>
          </p:cNvCxnSpPr>
          <p:nvPr/>
        </p:nvCxnSpPr>
        <p:spPr bwMode="auto">
          <a:xfrm>
            <a:off x="5937276" y="4376869"/>
            <a:ext cx="534937" cy="114147"/>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197" name="Straight Arrow Connector 196"/>
          <p:cNvCxnSpPr>
            <a:stCxn id="146" idx="3"/>
            <a:endCxn id="155" idx="1"/>
          </p:cNvCxnSpPr>
          <p:nvPr/>
        </p:nvCxnSpPr>
        <p:spPr bwMode="auto">
          <a:xfrm>
            <a:off x="7070205" y="3135280"/>
            <a:ext cx="449016"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0" name="Straight Arrow Connector 199"/>
          <p:cNvCxnSpPr>
            <a:stCxn id="140" idx="3"/>
            <a:endCxn id="152" idx="1"/>
          </p:cNvCxnSpPr>
          <p:nvPr/>
        </p:nvCxnSpPr>
        <p:spPr bwMode="auto">
          <a:xfrm flipV="1">
            <a:off x="7070378" y="2572713"/>
            <a:ext cx="448840" cy="769"/>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3" name="Straight Arrow Connector 202"/>
          <p:cNvCxnSpPr>
            <a:stCxn id="145" idx="3"/>
            <a:endCxn id="156" idx="1"/>
          </p:cNvCxnSpPr>
          <p:nvPr/>
        </p:nvCxnSpPr>
        <p:spPr bwMode="auto">
          <a:xfrm>
            <a:off x="7070203" y="3811438"/>
            <a:ext cx="449014"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07" name="Straight Arrow Connector 206"/>
          <p:cNvCxnSpPr>
            <a:stCxn id="147" idx="3"/>
            <a:endCxn id="157" idx="1"/>
          </p:cNvCxnSpPr>
          <p:nvPr/>
        </p:nvCxnSpPr>
        <p:spPr bwMode="auto">
          <a:xfrm>
            <a:off x="7070204" y="4491016"/>
            <a:ext cx="449015" cy="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1" name="Straight Arrow Connector 210"/>
          <p:cNvCxnSpPr>
            <a:stCxn id="152" idx="3"/>
            <a:endCxn id="160" idx="1"/>
          </p:cNvCxnSpPr>
          <p:nvPr/>
        </p:nvCxnSpPr>
        <p:spPr bwMode="auto">
          <a:xfrm>
            <a:off x="8117209" y="2572713"/>
            <a:ext cx="551640" cy="955553"/>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5" name="Straight Arrow Connector 214"/>
          <p:cNvCxnSpPr>
            <a:stCxn id="155" idx="3"/>
            <a:endCxn id="160" idx="1"/>
          </p:cNvCxnSpPr>
          <p:nvPr/>
        </p:nvCxnSpPr>
        <p:spPr bwMode="auto">
          <a:xfrm>
            <a:off x="8117212" y="3135280"/>
            <a:ext cx="551637" cy="392986"/>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18" name="Straight Arrow Connector 217"/>
          <p:cNvCxnSpPr>
            <a:stCxn id="156" idx="3"/>
            <a:endCxn id="160" idx="1"/>
          </p:cNvCxnSpPr>
          <p:nvPr/>
        </p:nvCxnSpPr>
        <p:spPr bwMode="auto">
          <a:xfrm flipV="1">
            <a:off x="8117208" y="3528266"/>
            <a:ext cx="551641" cy="283172"/>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221" name="Straight Arrow Connector 220"/>
          <p:cNvCxnSpPr>
            <a:stCxn id="157" idx="3"/>
            <a:endCxn id="160" idx="1"/>
          </p:cNvCxnSpPr>
          <p:nvPr/>
        </p:nvCxnSpPr>
        <p:spPr bwMode="auto">
          <a:xfrm flipV="1">
            <a:off x="8117210" y="3528266"/>
            <a:ext cx="551639" cy="96275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sp>
        <p:nvSpPr>
          <p:cNvPr id="224" name="Oval 223"/>
          <p:cNvSpPr/>
          <p:nvPr/>
        </p:nvSpPr>
        <p:spPr bwMode="auto">
          <a:xfrm>
            <a:off x="1494732"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25" name="Oval 224"/>
          <p:cNvSpPr/>
          <p:nvPr/>
        </p:nvSpPr>
        <p:spPr bwMode="auto">
          <a:xfrm>
            <a:off x="4981963"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26" name="Oval 225"/>
          <p:cNvSpPr/>
          <p:nvPr/>
        </p:nvSpPr>
        <p:spPr bwMode="auto">
          <a:xfrm>
            <a:off x="6072190"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27" name="Oval 226"/>
          <p:cNvSpPr/>
          <p:nvPr/>
        </p:nvSpPr>
        <p:spPr bwMode="auto">
          <a:xfrm>
            <a:off x="7286458" y="2349788"/>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2" name="Oval 231"/>
          <p:cNvSpPr/>
          <p:nvPr/>
        </p:nvSpPr>
        <p:spPr bwMode="auto">
          <a:xfrm>
            <a:off x="478969" y="4907277"/>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1</a:t>
            </a:r>
            <a:endParaRPr lang="en-US" sz="1600" b="0" dirty="0" smtClean="0">
              <a:solidFill>
                <a:schemeClr val="bg1"/>
              </a:solidFill>
              <a:latin typeface="+mn-lt"/>
              <a:ea typeface="+mn-ea"/>
              <a:cs typeface="+mn-cs"/>
            </a:endParaRPr>
          </a:p>
        </p:txBody>
      </p:sp>
      <p:sp>
        <p:nvSpPr>
          <p:cNvPr id="233" name="TextBox 232"/>
          <p:cNvSpPr txBox="1"/>
          <p:nvPr/>
        </p:nvSpPr>
        <p:spPr>
          <a:xfrm>
            <a:off x="770708" y="4820193"/>
            <a:ext cx="3683725" cy="1034129"/>
          </a:xfrm>
          <a:prstGeom prst="rect">
            <a:avLst/>
          </a:prstGeom>
          <a:noFill/>
        </p:spPr>
        <p:txBody>
          <a:bodyPr wrap="square" rtlCol="0">
            <a:spAutoFit/>
          </a:bodyPr>
          <a:lstStyle/>
          <a:p>
            <a:pPr algn="l"/>
            <a:r>
              <a:rPr lang="en-US" sz="1200" b="1" dirty="0" smtClean="0"/>
              <a:t>By default, the line address of every line is they key and value is the contents of the line. These Key-Value pairs will be the input to the map function</a:t>
            </a:r>
          </a:p>
          <a:p>
            <a:endParaRPr lang="en-US" sz="1200" b="1" dirty="0"/>
          </a:p>
        </p:txBody>
      </p:sp>
      <p:sp>
        <p:nvSpPr>
          <p:cNvPr id="234" name="Oval 233"/>
          <p:cNvSpPr/>
          <p:nvPr/>
        </p:nvSpPr>
        <p:spPr bwMode="auto">
          <a:xfrm>
            <a:off x="500744" y="5856511"/>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b="0" dirty="0" smtClean="0">
                <a:solidFill>
                  <a:schemeClr val="bg1"/>
                </a:solidFill>
                <a:latin typeface="+mn-lt"/>
                <a:ea typeface="+mn-ea"/>
                <a:cs typeface="+mn-cs"/>
              </a:rPr>
              <a:t>2</a:t>
            </a:r>
          </a:p>
        </p:txBody>
      </p:sp>
      <p:sp>
        <p:nvSpPr>
          <p:cNvPr id="235" name="TextBox 234"/>
          <p:cNvSpPr txBox="1"/>
          <p:nvPr/>
        </p:nvSpPr>
        <p:spPr>
          <a:xfrm>
            <a:off x="766354" y="5790087"/>
            <a:ext cx="3683725" cy="646331"/>
          </a:xfrm>
          <a:prstGeom prst="rect">
            <a:avLst/>
          </a:prstGeom>
          <a:noFill/>
        </p:spPr>
        <p:txBody>
          <a:bodyPr wrap="square" rtlCol="0">
            <a:spAutoFit/>
          </a:bodyPr>
          <a:lstStyle/>
          <a:p>
            <a:pPr algn="l"/>
            <a:r>
              <a:rPr lang="en-US" sz="1200" b="1" dirty="0" smtClean="0"/>
              <a:t>Each Mapper will generate new Key-Value pairs based on the map function, In this case new key is the word and value is 1.</a:t>
            </a:r>
            <a:endParaRPr lang="en-US" sz="1200" b="1" dirty="0"/>
          </a:p>
        </p:txBody>
      </p:sp>
      <p:sp>
        <p:nvSpPr>
          <p:cNvPr id="236" name="Oval 235"/>
          <p:cNvSpPr/>
          <p:nvPr/>
        </p:nvSpPr>
        <p:spPr bwMode="auto">
          <a:xfrm>
            <a:off x="5812971" y="4963883"/>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3</a:t>
            </a:r>
            <a:endParaRPr lang="en-US" sz="1600" b="0" dirty="0" smtClean="0">
              <a:solidFill>
                <a:schemeClr val="bg1"/>
              </a:solidFill>
              <a:latin typeface="+mn-lt"/>
              <a:ea typeface="+mn-ea"/>
              <a:cs typeface="+mn-cs"/>
            </a:endParaRPr>
          </a:p>
        </p:txBody>
      </p:sp>
      <p:sp>
        <p:nvSpPr>
          <p:cNvPr id="237" name="TextBox 236"/>
          <p:cNvSpPr txBox="1"/>
          <p:nvPr/>
        </p:nvSpPr>
        <p:spPr>
          <a:xfrm>
            <a:off x="6049281" y="4907278"/>
            <a:ext cx="3683725" cy="1034129"/>
          </a:xfrm>
          <a:prstGeom prst="rect">
            <a:avLst/>
          </a:prstGeom>
          <a:noFill/>
        </p:spPr>
        <p:txBody>
          <a:bodyPr wrap="square" rtlCol="0">
            <a:spAutoFit/>
          </a:bodyPr>
          <a:lstStyle/>
          <a:p>
            <a:pPr algn="l"/>
            <a:r>
              <a:rPr lang="en-US" sz="1200" b="1" dirty="0" smtClean="0"/>
              <a:t>Key-Value pairs will be merged on the same key before sending it to the reducer. In this case, since word is the key, so all the key-value pairs associated with  same word are merged</a:t>
            </a:r>
          </a:p>
          <a:p>
            <a:endParaRPr lang="en-US" sz="1200" b="1" dirty="0"/>
          </a:p>
        </p:txBody>
      </p:sp>
      <p:sp>
        <p:nvSpPr>
          <p:cNvPr id="238" name="Oval 237"/>
          <p:cNvSpPr/>
          <p:nvPr/>
        </p:nvSpPr>
        <p:spPr bwMode="auto">
          <a:xfrm>
            <a:off x="5812970" y="5904410"/>
            <a:ext cx="261257" cy="287382"/>
          </a:xfrm>
          <a:prstGeom prst="ellipse">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tabLst/>
            </a:pPr>
            <a:r>
              <a:rPr lang="en-US" sz="1600" dirty="0" smtClean="0">
                <a:solidFill>
                  <a:schemeClr val="bg1"/>
                </a:solidFill>
              </a:rPr>
              <a:t>4</a:t>
            </a:r>
            <a:endParaRPr lang="en-US" sz="1600" b="0" dirty="0" smtClean="0">
              <a:solidFill>
                <a:schemeClr val="bg1"/>
              </a:solidFill>
              <a:latin typeface="+mn-lt"/>
              <a:ea typeface="+mn-ea"/>
              <a:cs typeface="+mn-cs"/>
            </a:endParaRPr>
          </a:p>
        </p:txBody>
      </p:sp>
      <p:sp>
        <p:nvSpPr>
          <p:cNvPr id="239" name="TextBox 238"/>
          <p:cNvSpPr txBox="1"/>
          <p:nvPr/>
        </p:nvSpPr>
        <p:spPr>
          <a:xfrm>
            <a:off x="6036218" y="5855402"/>
            <a:ext cx="3683725" cy="646331"/>
          </a:xfrm>
          <a:prstGeom prst="rect">
            <a:avLst/>
          </a:prstGeom>
          <a:noFill/>
        </p:spPr>
        <p:txBody>
          <a:bodyPr wrap="square" rtlCol="0">
            <a:spAutoFit/>
          </a:bodyPr>
          <a:lstStyle/>
          <a:p>
            <a:pPr algn="l"/>
            <a:r>
              <a:rPr lang="en-US" sz="1200" b="1" dirty="0" smtClean="0"/>
              <a:t>Finally, the reducer function run on the values associated to same key, and produces the result</a:t>
            </a:r>
            <a:endParaRPr lang="en-US" sz="1200" b="1" dirty="0"/>
          </a:p>
        </p:txBody>
      </p:sp>
      <p:sp>
        <p:nvSpPr>
          <p:cNvPr id="185" name="TextBox 184"/>
          <p:cNvSpPr txBox="1"/>
          <p:nvPr/>
        </p:nvSpPr>
        <p:spPr>
          <a:xfrm>
            <a:off x="2456598" y="1528553"/>
            <a:ext cx="4309656" cy="307777"/>
          </a:xfrm>
          <a:prstGeom prst="rect">
            <a:avLst/>
          </a:prstGeom>
          <a:noFill/>
        </p:spPr>
        <p:txBody>
          <a:bodyPr wrap="square" rtlCol="0">
            <a:spAutoFit/>
          </a:bodyPr>
          <a:lstStyle/>
          <a:p>
            <a:r>
              <a:rPr lang="en-US" sz="1400" b="1" dirty="0" smtClean="0"/>
              <a:t>The over all map-reduce word-count process</a:t>
            </a:r>
            <a:endParaRPr lang="en-US" sz="1400" b="1" dirty="0"/>
          </a:p>
        </p:txBody>
      </p:sp>
      <p:graphicFrame>
        <p:nvGraphicFramePr>
          <p:cNvPr id="95" name="Table 94"/>
          <p:cNvGraphicFramePr>
            <a:graphicFrameLocks noGrp="1"/>
          </p:cNvGraphicFramePr>
          <p:nvPr>
            <p:extLst>
              <p:ext uri="{D42A27DB-BD31-4B8C-83A1-F6EECF244321}">
                <p14:modId xmlns:p14="http://schemas.microsoft.com/office/powerpoint/2010/main" val="89105510"/>
              </p:ext>
            </p:extLst>
          </p:nvPr>
        </p:nvGraphicFramePr>
        <p:xfrm>
          <a:off x="6545668" y="709743"/>
          <a:ext cx="3187338" cy="914400"/>
        </p:xfrm>
        <a:graphic>
          <a:graphicData uri="http://schemas.openxmlformats.org/drawingml/2006/table">
            <a:tbl>
              <a:tblPr firstRow="1" bandRow="1">
                <a:effectLst/>
                <a:tableStyleId>{5C22544A-7EE6-4342-B048-85BDC9FD1C3A}</a:tableStyleId>
              </a:tblPr>
              <a:tblGrid>
                <a:gridCol w="903187"/>
                <a:gridCol w="1381246"/>
                <a:gridCol w="902905"/>
              </a:tblGrid>
              <a:tr h="176343">
                <a:tc>
                  <a:txBody>
                    <a:bodyPr/>
                    <a:lstStyle/>
                    <a:p>
                      <a:endParaRPr 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smtClean="0"/>
                        <a:t>Input</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Output</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84431">
                <a:tc>
                  <a:txBody>
                    <a:bodyPr/>
                    <a:lstStyle/>
                    <a:p>
                      <a:pPr algn="ctr"/>
                      <a:r>
                        <a:rPr lang="en-US" sz="1400" b="1" dirty="0" smtClean="0"/>
                        <a:t>map</a:t>
                      </a:r>
                      <a:endParaRPr lang="en-US" sz="1400" b="1" dirty="0"/>
                    </a:p>
                  </a:txBody>
                  <a:tcPr>
                    <a:lnL w="12700" cap="flat" cmpd="sng" algn="ctr">
                      <a:solidFill>
                        <a:schemeClr val="tx1"/>
                      </a:solidFill>
                      <a:prstDash val="solid"/>
                      <a:round/>
                      <a:headEnd type="none" w="med" len="med"/>
                      <a:tailEnd type="none" w="med" len="med"/>
                    </a:lnL>
                  </a:tcPr>
                </a:tc>
                <a:tc>
                  <a:txBody>
                    <a:bodyPr/>
                    <a:lstStyle/>
                    <a:p>
                      <a:r>
                        <a:rPr lang="en-US" sz="1400" dirty="0" smtClean="0"/>
                        <a:t>&lt;K1,V1&gt;</a:t>
                      </a:r>
                      <a:endParaRPr lang="en-US" sz="1400" dirty="0"/>
                    </a:p>
                  </a:txBody>
                  <a:tcPr/>
                </a:tc>
                <a:tc>
                  <a:txBody>
                    <a:bodyPr/>
                    <a:lstStyle/>
                    <a:p>
                      <a:r>
                        <a:rPr lang="en-US" sz="1400" dirty="0" smtClean="0"/>
                        <a:t>&lt;K2,V2&gt;</a:t>
                      </a:r>
                      <a:endParaRPr lang="en-US" sz="1400" dirty="0"/>
                    </a:p>
                  </a:txBody>
                  <a:tcPr>
                    <a:lnR w="12700" cap="flat" cmpd="sng" algn="ctr">
                      <a:solidFill>
                        <a:schemeClr val="tx1"/>
                      </a:solidFill>
                      <a:prstDash val="solid"/>
                      <a:round/>
                      <a:headEnd type="none" w="med" len="med"/>
                      <a:tailEnd type="none" w="med" len="med"/>
                    </a:lnR>
                  </a:tcPr>
                </a:tc>
              </a:tr>
              <a:tr h="0">
                <a:tc>
                  <a:txBody>
                    <a:bodyPr/>
                    <a:lstStyle/>
                    <a:p>
                      <a:pPr algn="ctr"/>
                      <a:r>
                        <a:rPr lang="en-US" sz="1400" b="1" dirty="0" smtClean="0"/>
                        <a:t>reduce</a:t>
                      </a:r>
                      <a:endParaRPr lang="en-US" sz="14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smtClean="0"/>
                        <a:t>&lt;K2, List(V2)&gt;</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smtClean="0"/>
                        <a:t>&lt;K3,V3&gt;</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3480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AA53A489EDEA43BAE26C8AA74D4251" ma:contentTypeVersion="0" ma:contentTypeDescription="Create a new document." ma:contentTypeScope="" ma:versionID="507d23a79b6111541b5784f96ddf5b7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19821A9-DCC6-471E-81AE-33B06D46D2A1}"/>
</file>

<file path=customXml/itemProps2.xml><?xml version="1.0" encoding="utf-8"?>
<ds:datastoreItem xmlns:ds="http://schemas.openxmlformats.org/officeDocument/2006/customXml" ds:itemID="{E63ACB7B-E86E-4BDF-B717-856F9DC9D613}"/>
</file>

<file path=customXml/itemProps3.xml><?xml version="1.0" encoding="utf-8"?>
<ds:datastoreItem xmlns:ds="http://schemas.openxmlformats.org/officeDocument/2006/customXml" ds:itemID="{149629BF-C91F-4244-8C8F-E7BE2F8DFDD8}"/>
</file>

<file path=docProps/app.xml><?xml version="1.0" encoding="utf-8"?>
<Properties xmlns="http://schemas.openxmlformats.org/officeDocument/2006/extended-properties" xmlns:vt="http://schemas.openxmlformats.org/officeDocument/2006/docPropsVTypes">
  <Template/>
  <TotalTime>15479</TotalTime>
  <Pages>8</Pages>
  <Words>5261</Words>
  <Application>Microsoft Office PowerPoint</Application>
  <PresentationFormat>Custom</PresentationFormat>
  <Paragraphs>1049</Paragraphs>
  <Slides>36</Slides>
  <Notes>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36</vt:i4>
      </vt:variant>
    </vt:vector>
  </HeadingPairs>
  <TitlesOfParts>
    <vt:vector size="37" baseType="lpstr">
      <vt:lpstr>blank</vt:lpstr>
      <vt:lpstr>Introduction to Map-Reduce</vt:lpstr>
      <vt:lpstr>Knowledge sessions schedule</vt:lpstr>
      <vt:lpstr>Agenda</vt:lpstr>
      <vt:lpstr>PowerPoint Presentation</vt:lpstr>
      <vt:lpstr>PowerPoint Presentation</vt:lpstr>
      <vt:lpstr>Agenda</vt:lpstr>
      <vt:lpstr>PowerPoint Presentation</vt:lpstr>
      <vt:lpstr>Agenda</vt:lpstr>
      <vt:lpstr>PowerPoint Presentation</vt:lpstr>
      <vt:lpstr>PowerPoint Presentation</vt:lpstr>
      <vt:lpstr>Agenda</vt:lpstr>
      <vt:lpstr>PowerPoint Presentation</vt:lpstr>
      <vt:lpstr>PowerPoint Presentation</vt:lpstr>
      <vt:lpstr>Agenda</vt:lpstr>
      <vt:lpstr>PowerPoint Presentation</vt:lpstr>
      <vt:lpstr>PowerPoint Presentation</vt:lpstr>
      <vt:lpstr>PowerPoint Presentation</vt:lpstr>
      <vt:lpstr>Agenda</vt:lpstr>
      <vt:lpstr>PowerPoint Presentation</vt:lpstr>
      <vt:lpstr>PowerPoint Presentation</vt:lpstr>
      <vt:lpstr>Agenda</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Exercises</vt:lpstr>
      <vt:lpstr>PowerPoint Presentation</vt:lpstr>
      <vt:lpstr>PowerPoint Presentation</vt:lpstr>
      <vt:lpstr>PowerPoint Presentation</vt:lpstr>
      <vt:lpstr>Reference material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Unnikrishnan</dc:creator>
  <cp:lastModifiedBy>Mu Sigma</cp:lastModifiedBy>
  <cp:revision>1261</cp:revision>
  <cp:lastPrinted>2001-09-28T15:01:44Z</cp:lastPrinted>
  <dcterms:created xsi:type="dcterms:W3CDTF">2011-05-02T07:00:45Z</dcterms:created>
  <dcterms:modified xsi:type="dcterms:W3CDTF">2012-01-25T15:13:50Z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0x0101007CAA53A489EDEA43BAE26C8AA74D4251</vt:lpwstr>
  </property>
</Properties>
</file>