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0"/>
  </p:notesMasterIdLst>
  <p:handoutMasterIdLst>
    <p:handoutMasterId r:id="rId21"/>
  </p:handoutMasterIdLst>
  <p:sldIdLst>
    <p:sldId id="366" r:id="rId2"/>
    <p:sldId id="434" r:id="rId3"/>
    <p:sldId id="456" r:id="rId4"/>
    <p:sldId id="457" r:id="rId5"/>
    <p:sldId id="458" r:id="rId6"/>
    <p:sldId id="459" r:id="rId7"/>
    <p:sldId id="460" r:id="rId8"/>
    <p:sldId id="462" r:id="rId9"/>
    <p:sldId id="463" r:id="rId10"/>
    <p:sldId id="473" r:id="rId11"/>
    <p:sldId id="465" r:id="rId12"/>
    <p:sldId id="470" r:id="rId13"/>
    <p:sldId id="471" r:id="rId14"/>
    <p:sldId id="472" r:id="rId15"/>
    <p:sldId id="464" r:id="rId16"/>
    <p:sldId id="468" r:id="rId17"/>
    <p:sldId id="469" r:id="rId18"/>
    <p:sldId id="467" r:id="rId19"/>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guide id="3" pos="3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666"/>
    <a:srgbClr val="0B1F65"/>
    <a:srgbClr val="360157"/>
    <a:srgbClr val="F2F2F2"/>
    <a:srgbClr val="8E2200"/>
    <a:srgbClr val="006666"/>
    <a:srgbClr val="7ECCBD"/>
    <a:srgbClr val="E7C707"/>
    <a:srgbClr val="FF6600"/>
    <a:srgbClr val="DE5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8" autoAdjust="0"/>
    <p:restoredTop sz="94494" autoAdjust="0"/>
  </p:normalViewPr>
  <p:slideViewPr>
    <p:cSldViewPr snapToGrid="0">
      <p:cViewPr varScale="1">
        <p:scale>
          <a:sx n="62" d="100"/>
          <a:sy n="62" d="100"/>
        </p:scale>
        <p:origin x="768" y="60"/>
      </p:cViewPr>
      <p:guideLst>
        <p:guide orient="horz" pos="2160"/>
        <p:guide pos="3119"/>
        <p:guide pos="303"/>
      </p:guideLst>
    </p:cSldViewPr>
  </p:slideViewPr>
  <p:outlineViewPr>
    <p:cViewPr>
      <p:scale>
        <a:sx n="33" d="100"/>
        <a:sy n="33" d="100"/>
      </p:scale>
      <p:origin x="0" y="-3384"/>
    </p:cViewPr>
  </p:outlineViewPr>
  <p:notesTextViewPr>
    <p:cViewPr>
      <p:scale>
        <a:sx n="100" d="100"/>
        <a:sy n="100" d="100"/>
      </p:scale>
      <p:origin x="0" y="0"/>
    </p:cViewPr>
  </p:notesTextViewPr>
  <p:sorterViewPr>
    <p:cViewPr>
      <p:scale>
        <a:sx n="100" d="100"/>
        <a:sy n="100" d="100"/>
      </p:scale>
      <p:origin x="0" y="-132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1"/>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1883">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1186935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7" y="4562475"/>
            <a:ext cx="5986462" cy="4737100"/>
          </a:xfrm>
          <a:prstGeom prst="rect">
            <a:avLst/>
          </a:prstGeom>
          <a:noFill/>
          <a:ln w="12700">
            <a:noFill/>
            <a:miter lim="800000"/>
            <a:headEnd/>
            <a:tailEnd/>
          </a:ln>
          <a:effectLst/>
        </p:spPr>
        <p:txBody>
          <a:bodyPr vert="horz" wrap="square" lIns="96604" tIns="47454" rIns="96604" bIns="4745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7863" y="220663"/>
            <a:ext cx="5908675"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4" y="9417051"/>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1883">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1803867345"/>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dirty="0"/>
          </a:p>
        </p:txBody>
      </p:sp>
    </p:spTree>
    <p:extLst>
      <p:ext uri="{BB962C8B-B14F-4D97-AF65-F5344CB8AC3E}">
        <p14:creationId xmlns:p14="http://schemas.microsoft.com/office/powerpoint/2010/main" val="397783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24431" r:id="rId3" imgW="1085714" imgH="1286055" progId="PBrush">
                  <p:embed/>
                </p:oleObj>
              </mc:Choice>
              <mc:Fallback>
                <p:oleObj r:id="rId3" imgW="1085714" imgH="1286055" progId="PBrush">
                  <p:embed/>
                  <p:pic>
                    <p:nvPicPr>
                      <p:cNvPr id="0" name="Picture 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24432" r:id="rId5" imgW="1085714" imgH="1286055" progId="PBrush">
                  <p:embed/>
                </p:oleObj>
              </mc:Choice>
              <mc:Fallback>
                <p:oleObj r:id="rId5" imgW="1085714" imgH="1286055" progId="PBrush">
                  <p:embed/>
                  <p:pic>
                    <p:nvPicPr>
                      <p:cNvPr id="0" name="Picture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120989"/>
              </a:buClr>
              <a:defRPr/>
            </a:lvl1pPr>
            <a:lvl2pPr>
              <a:buClr>
                <a:srgbClr val="120989"/>
              </a:buClr>
              <a:defRPr/>
            </a:lvl2pPr>
            <a:lvl3pPr>
              <a:buClr>
                <a:srgbClr val="120989"/>
              </a:buClr>
              <a:defRPr/>
            </a:lvl3pPr>
            <a:lvl4pPr>
              <a:buClr>
                <a:srgbClr val="12098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761" r:id="rId3" imgW="971686" imgH="895238" progId="PBrush">
                  <p:embed/>
                </p:oleObj>
              </mc:Choice>
              <mc:Fallback>
                <p:oleObj r:id="rId3" imgW="971686" imgH="895238" progId="PBrush">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785" r:id="rId3" imgW="971686" imgH="895238" progId="PBrush">
                  <p:embed/>
                </p:oleObj>
              </mc:Choice>
              <mc:Fallback>
                <p:oleObj r:id="rId3" imgW="971686" imgH="895238" progId="PBrush">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0"/>
            <a:ext cx="1828800" cy="276999"/>
          </a:xfrm>
          <a:prstGeom prst="rect">
            <a:avLst/>
          </a:prstGeom>
          <a:noFill/>
        </p:spPr>
        <p:txBody>
          <a:bodyPr wrap="square" rtlCol="0">
            <a:spAutoFit/>
          </a:bodyPr>
          <a:lstStyle/>
          <a:p>
            <a:pPr algn="l"/>
            <a:r>
              <a:rPr lang="en-US" sz="1200" i="1" dirty="0" smtClean="0"/>
              <a:t>Mu Sigma Confidential</a:t>
            </a:r>
            <a:endParaRPr lang="en-US" sz="1200"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809" r:id="rId3" imgW="971686" imgH="895238" progId="PBrush">
                  <p:embed/>
                </p:oleObj>
              </mc:Choice>
              <mc:Fallback>
                <p:oleObj r:id="rId3" imgW="971686" imgH="895238" progId="PBrush">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833" r:id="rId3" imgW="971686" imgH="895238" progId="PBrush">
                  <p:embed/>
                </p:oleObj>
              </mc:Choice>
              <mc:Fallback>
                <p:oleObj r:id="rId3" imgW="971686" imgH="895238" progId="PBrush">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857" r:id="rId3" imgW="971686" imgH="895238" progId="PBrush">
                  <p:embed/>
                </p:oleObj>
              </mc:Choice>
              <mc:Fallback>
                <p:oleObj r:id="rId3" imgW="971686" imgH="895238" progId="PBrush">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881" r:id="rId3" imgW="971686" imgH="895238" progId="PBrush">
                  <p:embed/>
                </p:oleObj>
              </mc:Choice>
              <mc:Fallback>
                <p:oleObj r:id="rId3" imgW="971686" imgH="895238" progId="PBrush">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3" y="2452915"/>
            <a:ext cx="8030482" cy="457200"/>
          </a:xfrm>
        </p:spPr>
        <p:txBody>
          <a:bodyPr>
            <a:noAutofit/>
          </a:bodyPr>
          <a:lstStyle/>
          <a:p>
            <a:r>
              <a:rPr lang="en-US" sz="2800" dirty="0" smtClean="0"/>
              <a:t>Spark – Lightening Fast Cluster Computing</a:t>
            </a:r>
            <a:endParaRPr lang="en-US" sz="2800" dirty="0"/>
          </a:p>
        </p:txBody>
      </p:sp>
      <p:sp>
        <p:nvSpPr>
          <p:cNvPr id="3" name="Text Placeholder 2"/>
          <p:cNvSpPr>
            <a:spLocks noGrp="1"/>
          </p:cNvSpPr>
          <p:nvPr>
            <p:ph type="body" sz="quarter" idx="11"/>
          </p:nvPr>
        </p:nvSpPr>
        <p:spPr/>
        <p:txBody>
          <a:bodyPr/>
          <a:lstStyle/>
          <a:p>
            <a:r>
              <a:rPr lang="en-US" dirty="0" smtClean="0"/>
              <a:t>Sep 2014</a:t>
            </a:r>
            <a:endParaRPr lang="en-US" dirty="0"/>
          </a:p>
        </p:txBody>
      </p:sp>
      <p:sp>
        <p:nvSpPr>
          <p:cNvPr id="4" name="Text Placeholder 3"/>
          <p:cNvSpPr>
            <a:spLocks noGrp="1"/>
          </p:cNvSpPr>
          <p:nvPr>
            <p:ph type="body" sz="quarter" idx="12"/>
          </p:nvPr>
        </p:nvSpPr>
        <p:spPr>
          <a:xfrm>
            <a:off x="189626" y="3000828"/>
            <a:ext cx="9601200" cy="457200"/>
          </a:xfrm>
        </p:spPr>
        <p:txBody>
          <a:bodyPr/>
          <a:lstStyle/>
          <a:p>
            <a:pPr algn="ctr"/>
            <a:r>
              <a:rPr lang="en-US" smtClean="0">
                <a:solidFill>
                  <a:srgbClr val="FF0000"/>
                </a:solidFill>
              </a:rPr>
              <a:t>Introduction</a:t>
            </a:r>
            <a:endParaRPr lang="en-US" dirty="0">
              <a:solidFill>
                <a:srgbClr val="FF0000"/>
              </a:solidFill>
            </a:endParaRPr>
          </a:p>
        </p:txBody>
      </p:sp>
    </p:spTree>
    <p:extLst>
      <p:ext uri="{BB962C8B-B14F-4D97-AF65-F5344CB8AC3E}">
        <p14:creationId xmlns:p14="http://schemas.microsoft.com/office/powerpoint/2010/main" val="1740533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Spark Streaming allows scalable, high throughput &amp; fault tolerant stream processing of live data streams</a:t>
            </a:r>
            <a:endParaRPr lang="en-US" sz="2800" dirty="0"/>
          </a:p>
        </p:txBody>
      </p:sp>
      <p:pic>
        <p:nvPicPr>
          <p:cNvPr id="1128450" name="Picture 2" descr="Spark Strea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24" y="1627322"/>
            <a:ext cx="8431078" cy="2408102"/>
          </a:xfrm>
          <a:prstGeom prst="rect">
            <a:avLst/>
          </a:prstGeom>
          <a:noFill/>
          <a:extLst>
            <a:ext uri="{909E8E84-426E-40DD-AFC4-6F175D3DCCD1}">
              <a14:hiddenFill xmlns:a14="http://schemas.microsoft.com/office/drawing/2010/main">
                <a:solidFill>
                  <a:srgbClr val="FFFFFF"/>
                </a:solidFill>
              </a14:hiddenFill>
            </a:ext>
          </a:extLst>
        </p:spPr>
      </p:pic>
      <p:pic>
        <p:nvPicPr>
          <p:cNvPr id="1128452" name="Picture 4" descr="Spark Strea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24" y="4035424"/>
            <a:ext cx="9082007"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7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Unify Graph Processing and ETL</a:t>
            </a:r>
            <a:endParaRPr lang="en-US" sz="2800" dirty="0"/>
          </a:p>
        </p:txBody>
      </p:sp>
      <p:pic>
        <p:nvPicPr>
          <p:cNvPr id="3" name="Picture 2"/>
          <p:cNvPicPr>
            <a:picLocks noChangeAspect="1"/>
          </p:cNvPicPr>
          <p:nvPr/>
        </p:nvPicPr>
        <p:blipFill>
          <a:blip r:embed="rId2"/>
          <a:stretch>
            <a:fillRect/>
          </a:stretch>
        </p:blipFill>
        <p:spPr>
          <a:xfrm>
            <a:off x="826683" y="1536431"/>
            <a:ext cx="7629525" cy="4591050"/>
          </a:xfrm>
          <a:prstGeom prst="rect">
            <a:avLst/>
          </a:prstGeom>
        </p:spPr>
      </p:pic>
    </p:spTree>
    <p:extLst>
      <p:ext uri="{BB962C8B-B14F-4D97-AF65-F5344CB8AC3E}">
        <p14:creationId xmlns:p14="http://schemas.microsoft.com/office/powerpoint/2010/main" val="3981300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Graph Parallel systems faster than Data Parallel systems</a:t>
            </a:r>
            <a:endParaRPr lang="en-US" sz="2800" dirty="0"/>
          </a:p>
        </p:txBody>
      </p:sp>
      <p:pic>
        <p:nvPicPr>
          <p:cNvPr id="3" name="Picture 2"/>
          <p:cNvPicPr>
            <a:picLocks noChangeAspect="1"/>
          </p:cNvPicPr>
          <p:nvPr/>
        </p:nvPicPr>
        <p:blipFill>
          <a:blip r:embed="rId2"/>
          <a:stretch>
            <a:fillRect/>
          </a:stretch>
        </p:blipFill>
        <p:spPr>
          <a:xfrm>
            <a:off x="666427" y="1476738"/>
            <a:ext cx="8637499" cy="5141040"/>
          </a:xfrm>
          <a:prstGeom prst="rect">
            <a:avLst/>
          </a:prstGeom>
        </p:spPr>
      </p:pic>
    </p:spTree>
    <p:extLst>
      <p:ext uri="{BB962C8B-B14F-4D97-AF65-F5344CB8AC3E}">
        <p14:creationId xmlns:p14="http://schemas.microsoft.com/office/powerpoint/2010/main" val="3456170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Depending on our objective we need different table &amp; graph views throughout the analytical process</a:t>
            </a:r>
            <a:endParaRPr lang="en-US" sz="2800" dirty="0"/>
          </a:p>
        </p:txBody>
      </p:sp>
      <p:pic>
        <p:nvPicPr>
          <p:cNvPr id="3" name="Picture 2"/>
          <p:cNvPicPr>
            <a:picLocks noChangeAspect="1"/>
          </p:cNvPicPr>
          <p:nvPr/>
        </p:nvPicPr>
        <p:blipFill>
          <a:blip r:embed="rId2"/>
          <a:stretch>
            <a:fillRect/>
          </a:stretch>
        </p:blipFill>
        <p:spPr>
          <a:xfrm>
            <a:off x="790414" y="1441341"/>
            <a:ext cx="8105614" cy="4463513"/>
          </a:xfrm>
          <a:prstGeom prst="rect">
            <a:avLst/>
          </a:prstGeom>
        </p:spPr>
      </p:pic>
    </p:spTree>
    <p:extLst>
      <p:ext uri="{BB962C8B-B14F-4D97-AF65-F5344CB8AC3E}">
        <p14:creationId xmlns:p14="http://schemas.microsoft.com/office/powerpoint/2010/main" val="545915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GraphX</a:t>
            </a:r>
            <a:r>
              <a:rPr lang="en-US" sz="2800" dirty="0" smtClean="0"/>
              <a:t> unifies data parallel &amp; graph parallel computation</a:t>
            </a:r>
            <a:endParaRPr lang="en-US" sz="2800" dirty="0"/>
          </a:p>
        </p:txBody>
      </p:sp>
      <p:pic>
        <p:nvPicPr>
          <p:cNvPr id="3" name="Picture 2"/>
          <p:cNvPicPr>
            <a:picLocks noChangeAspect="1"/>
          </p:cNvPicPr>
          <p:nvPr/>
        </p:nvPicPr>
        <p:blipFill>
          <a:blip r:embed="rId2"/>
          <a:stretch>
            <a:fillRect/>
          </a:stretch>
        </p:blipFill>
        <p:spPr>
          <a:xfrm>
            <a:off x="353354" y="1219200"/>
            <a:ext cx="9192942" cy="5336583"/>
          </a:xfrm>
          <a:prstGeom prst="rect">
            <a:avLst/>
          </a:prstGeom>
        </p:spPr>
      </p:pic>
    </p:spTree>
    <p:extLst>
      <p:ext uri="{BB962C8B-B14F-4D97-AF65-F5344CB8AC3E}">
        <p14:creationId xmlns:p14="http://schemas.microsoft.com/office/powerpoint/2010/main" val="1600728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Unify Streaming and Machine Learning</a:t>
            </a:r>
            <a:endParaRPr lang="en-US" sz="2800" dirty="0"/>
          </a:p>
        </p:txBody>
      </p:sp>
      <p:pic>
        <p:nvPicPr>
          <p:cNvPr id="3" name="Picture 2"/>
          <p:cNvPicPr>
            <a:picLocks noChangeAspect="1"/>
          </p:cNvPicPr>
          <p:nvPr/>
        </p:nvPicPr>
        <p:blipFill>
          <a:blip r:embed="rId2"/>
          <a:stretch>
            <a:fillRect/>
          </a:stretch>
        </p:blipFill>
        <p:spPr>
          <a:xfrm>
            <a:off x="1169987" y="1266825"/>
            <a:ext cx="7152603" cy="3832117"/>
          </a:xfrm>
          <a:prstGeom prst="rect">
            <a:avLst/>
          </a:prstGeom>
        </p:spPr>
      </p:pic>
      <p:pic>
        <p:nvPicPr>
          <p:cNvPr id="4" name="Picture 3"/>
          <p:cNvPicPr>
            <a:picLocks noChangeAspect="1"/>
          </p:cNvPicPr>
          <p:nvPr/>
        </p:nvPicPr>
        <p:blipFill>
          <a:blip r:embed="rId3"/>
          <a:stretch>
            <a:fillRect/>
          </a:stretch>
        </p:blipFill>
        <p:spPr>
          <a:xfrm>
            <a:off x="3759200" y="4999901"/>
            <a:ext cx="2381250" cy="1228725"/>
          </a:xfrm>
          <a:prstGeom prst="rect">
            <a:avLst/>
          </a:prstGeom>
        </p:spPr>
      </p:pic>
      <p:sp>
        <p:nvSpPr>
          <p:cNvPr id="5" name="TextBox 4"/>
          <p:cNvSpPr txBox="1"/>
          <p:nvPr/>
        </p:nvSpPr>
        <p:spPr>
          <a:xfrm>
            <a:off x="3146156" y="6416298"/>
            <a:ext cx="4060556" cy="338554"/>
          </a:xfrm>
          <a:prstGeom prst="rect">
            <a:avLst/>
          </a:prstGeom>
          <a:noFill/>
        </p:spPr>
        <p:txBody>
          <a:bodyPr wrap="square" rtlCol="0">
            <a:spAutoFit/>
          </a:bodyPr>
          <a:lstStyle/>
          <a:p>
            <a:r>
              <a:rPr lang="en-US" sz="1600" dirty="0" smtClean="0"/>
              <a:t>Logistics regression in Hadoop and Spark</a:t>
            </a:r>
            <a:endParaRPr lang="en-US" sz="1600" dirty="0"/>
          </a:p>
        </p:txBody>
      </p:sp>
    </p:spTree>
    <p:extLst>
      <p:ext uri="{BB962C8B-B14F-4D97-AF65-F5344CB8AC3E}">
        <p14:creationId xmlns:p14="http://schemas.microsoft.com/office/powerpoint/2010/main" val="928799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75" y="381000"/>
            <a:ext cx="9209975" cy="838200"/>
          </a:xfrm>
        </p:spPr>
        <p:txBody>
          <a:bodyPr/>
          <a:lstStyle/>
          <a:p>
            <a:r>
              <a:rPr lang="en-US" sz="2800" dirty="0" smtClean="0"/>
              <a:t>Spark – Need less code for creating applications</a:t>
            </a:r>
            <a:endParaRPr lang="en-US" sz="2800" dirty="0"/>
          </a:p>
        </p:txBody>
      </p:sp>
      <p:pic>
        <p:nvPicPr>
          <p:cNvPr id="4" name="Picture 3"/>
          <p:cNvPicPr>
            <a:picLocks noChangeAspect="1"/>
          </p:cNvPicPr>
          <p:nvPr/>
        </p:nvPicPr>
        <p:blipFill>
          <a:blip r:embed="rId2"/>
          <a:stretch>
            <a:fillRect/>
          </a:stretch>
        </p:blipFill>
        <p:spPr>
          <a:xfrm>
            <a:off x="1117357" y="1381609"/>
            <a:ext cx="7296150" cy="4838700"/>
          </a:xfrm>
          <a:prstGeom prst="rect">
            <a:avLst/>
          </a:prstGeom>
        </p:spPr>
      </p:pic>
    </p:spTree>
    <p:extLst>
      <p:ext uri="{BB962C8B-B14F-4D97-AF65-F5344CB8AC3E}">
        <p14:creationId xmlns:p14="http://schemas.microsoft.com/office/powerpoint/2010/main" val="283381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 memory aka Speed</a:t>
            </a:r>
            <a:endParaRPr lang="en-US" sz="2800" dirty="0"/>
          </a:p>
        </p:txBody>
      </p:sp>
      <p:sp>
        <p:nvSpPr>
          <p:cNvPr id="3" name="TextBox 2"/>
          <p:cNvSpPr txBox="1"/>
          <p:nvPr/>
        </p:nvSpPr>
        <p:spPr>
          <a:xfrm>
            <a:off x="457200" y="1658319"/>
            <a:ext cx="8190854" cy="2431435"/>
          </a:xfrm>
          <a:prstGeom prst="rect">
            <a:avLst/>
          </a:prstGeom>
          <a:noFill/>
        </p:spPr>
        <p:txBody>
          <a:bodyPr wrap="square" rtlCol="0">
            <a:spAutoFit/>
          </a:bodyPr>
          <a:lstStyle/>
          <a:p>
            <a:pPr marL="285750" indent="-285750" algn="l">
              <a:buFont typeface="Wingdings" panose="05000000000000000000" pitchFamily="2" charset="2"/>
              <a:buChar char="Ø"/>
            </a:pPr>
            <a:r>
              <a:rPr lang="en-US" sz="2000" dirty="0" smtClean="0"/>
              <a:t>In Spark you can cache HDFS data in main memory</a:t>
            </a:r>
          </a:p>
          <a:p>
            <a:pPr marL="285750" indent="-285750" algn="l">
              <a:buFont typeface="Wingdings" panose="05000000000000000000" pitchFamily="2" charset="2"/>
              <a:buChar char="Ø"/>
            </a:pPr>
            <a:endParaRPr lang="en-US" sz="2000" dirty="0" smtClean="0"/>
          </a:p>
          <a:p>
            <a:pPr marL="285750" indent="-285750" algn="l">
              <a:buFont typeface="Wingdings" panose="05000000000000000000" pitchFamily="2" charset="2"/>
              <a:buChar char="Ø"/>
            </a:pPr>
            <a:r>
              <a:rPr lang="en-US" sz="2000" dirty="0" smtClean="0"/>
              <a:t>Spark analysis can be executed directly on in memory data</a:t>
            </a:r>
          </a:p>
          <a:p>
            <a:pPr marL="285750" indent="-285750" algn="l">
              <a:buFont typeface="Wingdings" panose="05000000000000000000" pitchFamily="2" charset="2"/>
              <a:buChar char="Ø"/>
            </a:pPr>
            <a:endParaRPr lang="en-US" sz="2000" dirty="0" smtClean="0"/>
          </a:p>
          <a:p>
            <a:pPr marL="285750" indent="-285750" algn="l">
              <a:buFont typeface="Wingdings" panose="05000000000000000000" pitchFamily="2" charset="2"/>
              <a:buChar char="Ø"/>
            </a:pPr>
            <a:r>
              <a:rPr lang="en-US" sz="2000" dirty="0" smtClean="0"/>
              <a:t>Shuffling can also be done in memory</a:t>
            </a:r>
          </a:p>
          <a:p>
            <a:pPr marL="285750" indent="-285750" algn="l">
              <a:buFont typeface="Wingdings" panose="05000000000000000000" pitchFamily="2" charset="2"/>
              <a:buChar char="Ø"/>
            </a:pPr>
            <a:endParaRPr lang="en-US" sz="2000" dirty="0" smtClean="0"/>
          </a:p>
          <a:p>
            <a:pPr marL="285750" indent="-285750" algn="l">
              <a:buFont typeface="Wingdings" panose="05000000000000000000" pitchFamily="2" charset="2"/>
              <a:buChar char="Ø"/>
            </a:pPr>
            <a:r>
              <a:rPr lang="en-US" sz="2000" dirty="0" smtClean="0"/>
              <a:t>Fault Tolerant</a:t>
            </a:r>
            <a:endParaRPr lang="en-US" sz="2000" dirty="0"/>
          </a:p>
        </p:txBody>
      </p:sp>
    </p:spTree>
    <p:extLst>
      <p:ext uri="{BB962C8B-B14F-4D97-AF65-F5344CB8AC3E}">
        <p14:creationId xmlns:p14="http://schemas.microsoft.com/office/powerpoint/2010/main" val="457832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Where can Spark be applied</a:t>
            </a:r>
            <a:endParaRPr lang="en-US" sz="2800" dirty="0"/>
          </a:p>
        </p:txBody>
      </p:sp>
      <p:sp>
        <p:nvSpPr>
          <p:cNvPr id="3" name="TextBox 2"/>
          <p:cNvSpPr txBox="1"/>
          <p:nvPr/>
        </p:nvSpPr>
        <p:spPr>
          <a:xfrm>
            <a:off x="457200" y="1503336"/>
            <a:ext cx="9213742" cy="4932119"/>
          </a:xfrm>
          <a:prstGeom prst="rect">
            <a:avLst/>
          </a:prstGeom>
          <a:noFill/>
        </p:spPr>
        <p:txBody>
          <a:bodyPr wrap="square" rtlCol="0">
            <a:spAutoFit/>
          </a:bodyPr>
          <a:lstStyle/>
          <a:p>
            <a:pPr lvl="0" algn="l"/>
            <a:r>
              <a:rPr lang="en-US" sz="1800" b="1" dirty="0"/>
              <a:t>Marketing &amp; Sales</a:t>
            </a:r>
            <a:r>
              <a:rPr lang="en-US" sz="1800" dirty="0"/>
              <a:t>:  Analysis of customer engagement and conversion, powering real-time recommendations while customers are still on the site or in the store</a:t>
            </a:r>
            <a:r>
              <a:rPr lang="en-US" sz="1800" dirty="0" smtClean="0"/>
              <a:t>.</a:t>
            </a:r>
          </a:p>
          <a:p>
            <a:pPr lvl="0" algn="l"/>
            <a:endParaRPr lang="en-US" sz="1800" dirty="0"/>
          </a:p>
          <a:p>
            <a:pPr lvl="0" algn="l"/>
            <a:r>
              <a:rPr lang="en-US" sz="1800" b="1" dirty="0"/>
              <a:t>Customer Service &amp; Billing</a:t>
            </a:r>
            <a:r>
              <a:rPr lang="en-US" sz="1800" dirty="0"/>
              <a:t>:  Analysis of contact center interactions, enabling accurate remote troubleshooting before expensive field technicians are dispatched.</a:t>
            </a:r>
          </a:p>
          <a:p>
            <a:pPr lvl="0" algn="l"/>
            <a:endParaRPr lang="en-US" sz="1800" b="1" dirty="0" smtClean="0"/>
          </a:p>
          <a:p>
            <a:pPr lvl="0" algn="l"/>
            <a:r>
              <a:rPr lang="en-US" sz="1800" b="1" dirty="0" smtClean="0"/>
              <a:t>Manufacturing</a:t>
            </a:r>
            <a:r>
              <a:rPr lang="en-US" sz="1800" dirty="0"/>
              <a:t>: Real-time, adaptive analysis of machine data (e.g., sensors, control parameters, alarms, notifications, maintenance logs, and imaging results) from industrial systems (e.g., equipment, plant, fleet) for visibility into asset health, proactive maintenance planning, and optimized operations.</a:t>
            </a:r>
          </a:p>
          <a:p>
            <a:pPr lvl="0" algn="l"/>
            <a:endParaRPr lang="en-US" sz="1800" b="1" dirty="0" smtClean="0"/>
          </a:p>
          <a:p>
            <a:pPr lvl="0" algn="l"/>
            <a:r>
              <a:rPr lang="en-US" sz="1800" b="1" dirty="0" smtClean="0"/>
              <a:t>Information </a:t>
            </a:r>
            <a:r>
              <a:rPr lang="en-US" sz="1800" b="1" dirty="0"/>
              <a:t>Technology</a:t>
            </a:r>
            <a:r>
              <a:rPr lang="en-US" sz="1800" dirty="0"/>
              <a:t>:  Log processing to detect unusual events occurring in streams of data, empowering IT to take remedial action before service quality degrades.</a:t>
            </a:r>
          </a:p>
          <a:p>
            <a:pPr lvl="0" algn="l"/>
            <a:endParaRPr lang="en-US" sz="1800" b="1" dirty="0" smtClean="0"/>
          </a:p>
          <a:p>
            <a:pPr lvl="0" algn="l"/>
            <a:r>
              <a:rPr lang="en-US" sz="1800" b="1" dirty="0" smtClean="0"/>
              <a:t>Risk </a:t>
            </a:r>
            <a:r>
              <a:rPr lang="en-US" sz="1800" b="1" dirty="0"/>
              <a:t>Management</a:t>
            </a:r>
            <a:r>
              <a:rPr lang="en-US" sz="1800" dirty="0"/>
              <a:t>:  Anomaly detection and root cause forensics, which sometimes makes it possible to stop fraud while it happens.</a:t>
            </a:r>
          </a:p>
          <a:p>
            <a:pPr algn="l"/>
            <a:endParaRPr lang="en-US" sz="1200" dirty="0"/>
          </a:p>
        </p:txBody>
      </p:sp>
    </p:spTree>
    <p:extLst>
      <p:ext uri="{BB962C8B-B14F-4D97-AF65-F5344CB8AC3E}">
        <p14:creationId xmlns:p14="http://schemas.microsoft.com/office/powerpoint/2010/main" val="340180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1219200"/>
            <a:ext cx="6705600" cy="3151322"/>
          </a:xfrm>
        </p:spPr>
        <p:txBody>
          <a:bodyPr/>
          <a:lstStyle/>
          <a:p>
            <a:r>
              <a:rPr lang="en-US" dirty="0" smtClean="0"/>
              <a:t>Brief History of Spark</a:t>
            </a:r>
            <a:br>
              <a:rPr lang="en-US" dirty="0" smtClean="0"/>
            </a:br>
            <a:r>
              <a:rPr lang="en-US" dirty="0"/>
              <a:t/>
            </a:r>
            <a:br>
              <a:rPr lang="en-US" dirty="0"/>
            </a:br>
            <a:r>
              <a:rPr lang="en-US" dirty="0"/>
              <a:t>Challenges with Hadoop &amp; </a:t>
            </a:r>
            <a:r>
              <a:rPr lang="en-US" dirty="0" err="1"/>
              <a:t>MapR</a:t>
            </a:r>
            <a:r>
              <a:rPr lang="en-US" dirty="0"/>
              <a:t/>
            </a:r>
            <a:br>
              <a:rPr lang="en-US" dirty="0"/>
            </a:br>
            <a:r>
              <a:rPr lang="en-US" dirty="0"/>
              <a:t/>
            </a:r>
            <a:br>
              <a:rPr lang="en-US" dirty="0"/>
            </a:br>
            <a:r>
              <a:rPr lang="en-US" dirty="0" smtClean="0"/>
              <a:t>What is Spark</a:t>
            </a:r>
            <a:br>
              <a:rPr lang="en-US" dirty="0" smtClean="0"/>
            </a:br>
            <a:r>
              <a:rPr lang="en-US" dirty="0"/>
              <a:t/>
            </a:r>
            <a:br>
              <a:rPr lang="en-US" dirty="0"/>
            </a:br>
            <a:r>
              <a:rPr lang="en-US" dirty="0" smtClean="0"/>
              <a:t>Where in companies is Spark used</a:t>
            </a:r>
            <a:r>
              <a:rPr lang="en-US" dirty="0"/>
              <a:t/>
            </a:r>
            <a:br>
              <a:rPr lang="en-US" dirty="0"/>
            </a:br>
            <a:endParaRPr lang="en-US" dirty="0"/>
          </a:p>
        </p:txBody>
      </p:sp>
    </p:spTree>
    <p:extLst>
      <p:ext uri="{BB962C8B-B14F-4D97-AF65-F5344CB8AC3E}">
        <p14:creationId xmlns:p14="http://schemas.microsoft.com/office/powerpoint/2010/main" val="1203226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a:t>
            </a:r>
            <a:endParaRPr lang="en-US" dirty="0"/>
          </a:p>
        </p:txBody>
      </p:sp>
      <p:pic>
        <p:nvPicPr>
          <p:cNvPr id="3" name="Picture 2"/>
          <p:cNvPicPr>
            <a:picLocks noChangeAspect="1"/>
          </p:cNvPicPr>
          <p:nvPr/>
        </p:nvPicPr>
        <p:blipFill>
          <a:blip r:embed="rId2"/>
          <a:stretch>
            <a:fillRect/>
          </a:stretch>
        </p:blipFill>
        <p:spPr>
          <a:xfrm>
            <a:off x="1403793" y="1690905"/>
            <a:ext cx="8031672" cy="3934980"/>
          </a:xfrm>
          <a:prstGeom prst="rect">
            <a:avLst/>
          </a:prstGeom>
        </p:spPr>
      </p:pic>
      <p:sp>
        <p:nvSpPr>
          <p:cNvPr id="4" name="Rounded Rectangular Callout 3"/>
          <p:cNvSpPr/>
          <p:nvPr/>
        </p:nvSpPr>
        <p:spPr bwMode="auto">
          <a:xfrm>
            <a:off x="457200" y="1219201"/>
            <a:ext cx="2286000" cy="1400014"/>
          </a:xfrm>
          <a:prstGeom prst="wedgeRoundRectCallout">
            <a:avLst>
              <a:gd name="adj1" fmla="val 41540"/>
              <a:gd name="adj2" fmla="val 87543"/>
              <a:gd name="adj3" fmla="val 16667"/>
            </a:avLst>
          </a:prstGeom>
          <a:solidFill>
            <a:schemeClr val="accent4">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200" b="1" dirty="0" smtClean="0">
                <a:solidFill>
                  <a:schemeClr val="tx1"/>
                </a:solidFill>
              </a:rPr>
              <a:t>HW in 2000</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dirty="0" smtClean="0">
                <a:solidFill>
                  <a:schemeClr val="tx1"/>
                </a:solidFill>
              </a:rPr>
              <a:t>Disk was cheap – primary source of data </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b="0" dirty="0" smtClean="0">
                <a:solidFill>
                  <a:schemeClr val="tx1"/>
                </a:solidFill>
              </a:rPr>
              <a:t>Network was expensive</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dirty="0" smtClean="0">
                <a:solidFill>
                  <a:schemeClr val="tx1"/>
                </a:solidFill>
              </a:rPr>
              <a:t>RAM was expensive</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b="0" dirty="0" smtClean="0">
                <a:solidFill>
                  <a:schemeClr val="tx1"/>
                </a:solidFill>
              </a:rPr>
              <a:t>Single Core machines dominant</a:t>
            </a:r>
            <a:endParaRPr lang="en-US" sz="1200" b="0" dirty="0" smtClean="0">
              <a:solidFill>
                <a:schemeClr val="tx1"/>
              </a:solidFill>
            </a:endParaRPr>
          </a:p>
        </p:txBody>
      </p:sp>
      <p:sp>
        <p:nvSpPr>
          <p:cNvPr id="5" name="Rounded Rectangular Callout 4"/>
          <p:cNvSpPr/>
          <p:nvPr/>
        </p:nvSpPr>
        <p:spPr bwMode="auto">
          <a:xfrm>
            <a:off x="573436" y="5145436"/>
            <a:ext cx="2805195" cy="1255364"/>
          </a:xfrm>
          <a:prstGeom prst="wedgeRoundRectCallout">
            <a:avLst>
              <a:gd name="adj1" fmla="val 36214"/>
              <a:gd name="adj2" fmla="val -153186"/>
              <a:gd name="adj3" fmla="val 16667"/>
            </a:avLst>
          </a:prstGeom>
          <a:solidFill>
            <a:schemeClr val="tx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400" b="1" dirty="0" smtClean="0">
                <a:solidFill>
                  <a:schemeClr val="tx1"/>
                </a:solidFill>
              </a:rPr>
              <a:t>SW in 2000</a:t>
            </a:r>
          </a:p>
          <a:p>
            <a:pPr marL="285750" marR="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400" b="0" dirty="0" smtClean="0">
                <a:solidFill>
                  <a:schemeClr val="tx1"/>
                </a:solidFill>
              </a:rPr>
              <a:t>Object Oriented Programming</a:t>
            </a:r>
          </a:p>
          <a:p>
            <a:pPr marL="285750" marR="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400" dirty="0" smtClean="0">
                <a:solidFill>
                  <a:schemeClr val="tx1"/>
                </a:solidFill>
              </a:rPr>
              <a:t>Optimized for Single Core</a:t>
            </a:r>
          </a:p>
          <a:p>
            <a:pPr marL="285750" marR="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400" b="0" dirty="0" smtClean="0">
                <a:solidFill>
                  <a:schemeClr val="tx1"/>
                </a:solidFill>
              </a:rPr>
              <a:t>SQL was the dominant for data analysis</a:t>
            </a:r>
            <a:endParaRPr lang="en-US" sz="1400" b="0" dirty="0" smtClean="0">
              <a:solidFill>
                <a:schemeClr val="tx1"/>
              </a:solidFill>
            </a:endParaRPr>
          </a:p>
        </p:txBody>
      </p:sp>
      <p:sp>
        <p:nvSpPr>
          <p:cNvPr id="6" name="Rounded Rectangular Callout 5"/>
          <p:cNvSpPr/>
          <p:nvPr/>
        </p:nvSpPr>
        <p:spPr bwMode="auto">
          <a:xfrm>
            <a:off x="6338807" y="1117466"/>
            <a:ext cx="2355743" cy="1146875"/>
          </a:xfrm>
          <a:prstGeom prst="wedgeRoundRectCallout">
            <a:avLst>
              <a:gd name="adj1" fmla="val 8772"/>
              <a:gd name="adj2" fmla="val 109797"/>
              <a:gd name="adj3" fmla="val 16667"/>
            </a:avLst>
          </a:prstGeom>
          <a:solidFill>
            <a:schemeClr val="accent4">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400" b="1" dirty="0" smtClean="0">
                <a:solidFill>
                  <a:schemeClr val="tx1"/>
                </a:solidFill>
              </a:rPr>
              <a:t>HW- Now</a:t>
            </a:r>
          </a:p>
          <a:p>
            <a:pPr marL="285750" marR="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400" dirty="0" smtClean="0">
                <a:solidFill>
                  <a:schemeClr val="tx1"/>
                </a:solidFill>
              </a:rPr>
              <a:t>RAM is cheap – primary source of data</a:t>
            </a:r>
          </a:p>
          <a:p>
            <a:pPr marL="285750" marR="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400" b="0" dirty="0" smtClean="0">
                <a:solidFill>
                  <a:schemeClr val="tx1"/>
                </a:solidFill>
              </a:rPr>
              <a:t>Network is faster</a:t>
            </a:r>
          </a:p>
          <a:p>
            <a:pPr marL="285750" marR="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400" dirty="0" smtClean="0">
                <a:solidFill>
                  <a:schemeClr val="tx1"/>
                </a:solidFill>
              </a:rPr>
              <a:t>Multi-core machines</a:t>
            </a:r>
            <a:endParaRPr lang="en-US" sz="1400" b="0" dirty="0" smtClean="0">
              <a:solidFill>
                <a:schemeClr val="tx1"/>
              </a:solidFill>
            </a:endParaRPr>
          </a:p>
        </p:txBody>
      </p:sp>
      <p:sp>
        <p:nvSpPr>
          <p:cNvPr id="7" name="Rounded Rectangular Callout 6"/>
          <p:cNvSpPr/>
          <p:nvPr/>
        </p:nvSpPr>
        <p:spPr bwMode="auto">
          <a:xfrm>
            <a:off x="6648773" y="4833881"/>
            <a:ext cx="2960175" cy="1179461"/>
          </a:xfrm>
          <a:prstGeom prst="wedgeRoundRectCallout">
            <a:avLst>
              <a:gd name="adj1" fmla="val -16393"/>
              <a:gd name="adj2" fmla="val -145978"/>
              <a:gd name="adj3" fmla="val 16667"/>
            </a:avLst>
          </a:prstGeom>
          <a:solidFill>
            <a:schemeClr val="tx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200" b="1" dirty="0" smtClean="0">
                <a:solidFill>
                  <a:schemeClr val="tx1"/>
                </a:solidFill>
              </a:rPr>
              <a:t>SW Now</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dirty="0" smtClean="0">
                <a:solidFill>
                  <a:schemeClr val="tx1"/>
                </a:solidFill>
              </a:rPr>
              <a:t>Functional Programming on the rise</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b="0" dirty="0" smtClean="0">
                <a:solidFill>
                  <a:schemeClr val="tx1"/>
                </a:solidFill>
              </a:rPr>
              <a:t>Exploit multiple cores on single node</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dirty="0" smtClean="0">
                <a:solidFill>
                  <a:schemeClr val="tx1"/>
                </a:solidFill>
              </a:rPr>
              <a:t>Frameworks to create distributed systems</a:t>
            </a:r>
          </a:p>
          <a:p>
            <a:pPr marL="171450" marR="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pPr>
            <a:r>
              <a:rPr lang="en-US" sz="1200" b="0" dirty="0" smtClean="0">
                <a:solidFill>
                  <a:schemeClr val="tx1"/>
                </a:solidFill>
              </a:rPr>
              <a:t>No SQL is real alternative</a:t>
            </a:r>
            <a:endParaRPr lang="en-US" sz="1200" b="0" dirty="0" smtClean="0">
              <a:solidFill>
                <a:schemeClr val="tx1"/>
              </a:solidFill>
            </a:endParaRPr>
          </a:p>
        </p:txBody>
      </p:sp>
    </p:spTree>
    <p:extLst>
      <p:ext uri="{BB962C8B-B14F-4D97-AF65-F5344CB8AC3E}">
        <p14:creationId xmlns:p14="http://schemas.microsoft.com/office/powerpoint/2010/main" val="421834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Today’s state of the art Analytics Stack</a:t>
            </a:r>
            <a:endParaRPr lang="en-US" sz="2800" dirty="0"/>
          </a:p>
        </p:txBody>
      </p:sp>
      <p:pic>
        <p:nvPicPr>
          <p:cNvPr id="5" name="Picture 4"/>
          <p:cNvPicPr>
            <a:picLocks noChangeAspect="1"/>
          </p:cNvPicPr>
          <p:nvPr/>
        </p:nvPicPr>
        <p:blipFill>
          <a:blip r:embed="rId2"/>
          <a:stretch>
            <a:fillRect/>
          </a:stretch>
        </p:blipFill>
        <p:spPr>
          <a:xfrm>
            <a:off x="760008" y="1587608"/>
            <a:ext cx="7762875" cy="4457700"/>
          </a:xfrm>
          <a:prstGeom prst="rect">
            <a:avLst/>
          </a:prstGeom>
        </p:spPr>
      </p:pic>
    </p:spTree>
    <p:extLst>
      <p:ext uri="{BB962C8B-B14F-4D97-AF65-F5344CB8AC3E}">
        <p14:creationId xmlns:p14="http://schemas.microsoft.com/office/powerpoint/2010/main" val="3876979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Today’s state of the art Analytics Stack </a:t>
            </a:r>
          </a:p>
        </p:txBody>
      </p:sp>
      <p:pic>
        <p:nvPicPr>
          <p:cNvPr id="4" name="Picture 3"/>
          <p:cNvPicPr>
            <a:picLocks noChangeAspect="1"/>
          </p:cNvPicPr>
          <p:nvPr/>
        </p:nvPicPr>
        <p:blipFill>
          <a:blip r:embed="rId2"/>
          <a:stretch>
            <a:fillRect/>
          </a:stretch>
        </p:blipFill>
        <p:spPr>
          <a:xfrm>
            <a:off x="956349" y="1697229"/>
            <a:ext cx="7800975" cy="4362450"/>
          </a:xfrm>
          <a:prstGeom prst="rect">
            <a:avLst/>
          </a:prstGeom>
        </p:spPr>
      </p:pic>
    </p:spTree>
    <p:extLst>
      <p:ext uri="{BB962C8B-B14F-4D97-AF65-F5344CB8AC3E}">
        <p14:creationId xmlns:p14="http://schemas.microsoft.com/office/powerpoint/2010/main" val="417730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Spark Unifies batch, streaming &amp; interactive comp.</a:t>
            </a:r>
            <a:endParaRPr lang="en-US" sz="2800" dirty="0"/>
          </a:p>
        </p:txBody>
      </p:sp>
      <p:pic>
        <p:nvPicPr>
          <p:cNvPr id="1126402" name="Picture 2" descr="https://spark.apache.org/images/spark-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921" y="3766087"/>
            <a:ext cx="6029325" cy="26037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51583" y="1786905"/>
            <a:ext cx="6858000" cy="1114425"/>
          </a:xfrm>
          <a:prstGeom prst="rect">
            <a:avLst/>
          </a:prstGeom>
        </p:spPr>
      </p:pic>
    </p:spTree>
    <p:extLst>
      <p:ext uri="{BB962C8B-B14F-4D97-AF65-F5344CB8AC3E}">
        <p14:creationId xmlns:p14="http://schemas.microsoft.com/office/powerpoint/2010/main" val="2057643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198" y="247973"/>
            <a:ext cx="8748793" cy="3556861"/>
          </a:xfrm>
          <a:prstGeom prst="rect">
            <a:avLst/>
          </a:prstGeom>
        </p:spPr>
      </p:pic>
      <p:pic>
        <p:nvPicPr>
          <p:cNvPr id="4" name="Picture 3"/>
          <p:cNvPicPr>
            <a:picLocks noChangeAspect="1"/>
          </p:cNvPicPr>
          <p:nvPr/>
        </p:nvPicPr>
        <p:blipFill>
          <a:blip r:embed="rId3"/>
          <a:stretch>
            <a:fillRect/>
          </a:stretch>
        </p:blipFill>
        <p:spPr>
          <a:xfrm>
            <a:off x="988258" y="3704095"/>
            <a:ext cx="7686675" cy="2872836"/>
          </a:xfrm>
          <a:prstGeom prst="rect">
            <a:avLst/>
          </a:prstGeom>
        </p:spPr>
      </p:pic>
    </p:spTree>
    <p:extLst>
      <p:ext uri="{BB962C8B-B14F-4D97-AF65-F5344CB8AC3E}">
        <p14:creationId xmlns:p14="http://schemas.microsoft.com/office/powerpoint/2010/main" val="420103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Spark – Unification is biggest benefit</a:t>
            </a:r>
            <a:endParaRPr lang="en-US" sz="2800" dirty="0"/>
          </a:p>
        </p:txBody>
      </p:sp>
      <p:pic>
        <p:nvPicPr>
          <p:cNvPr id="3" name="Picture 2"/>
          <p:cNvPicPr>
            <a:picLocks noChangeAspect="1"/>
          </p:cNvPicPr>
          <p:nvPr/>
        </p:nvPicPr>
        <p:blipFill>
          <a:blip r:embed="rId2"/>
          <a:stretch>
            <a:fillRect/>
          </a:stretch>
        </p:blipFill>
        <p:spPr>
          <a:xfrm>
            <a:off x="975693" y="1594711"/>
            <a:ext cx="7610475" cy="4381500"/>
          </a:xfrm>
          <a:prstGeom prst="rect">
            <a:avLst/>
          </a:prstGeom>
        </p:spPr>
      </p:pic>
      <p:sp>
        <p:nvSpPr>
          <p:cNvPr id="4" name="TextBox 3"/>
          <p:cNvSpPr txBox="1"/>
          <p:nvPr/>
        </p:nvSpPr>
        <p:spPr>
          <a:xfrm>
            <a:off x="619932" y="5641383"/>
            <a:ext cx="8570563" cy="461665"/>
          </a:xfrm>
          <a:prstGeom prst="rect">
            <a:avLst/>
          </a:prstGeom>
          <a:noFill/>
        </p:spPr>
        <p:txBody>
          <a:bodyPr wrap="square" rtlCol="0">
            <a:spAutoFit/>
          </a:bodyPr>
          <a:lstStyle/>
          <a:p>
            <a:r>
              <a:rPr lang="en-US" sz="2400" b="1" dirty="0" smtClean="0"/>
              <a:t>Main abstraction of Spark is Resilient Distributed Dataset</a:t>
            </a:r>
            <a:endParaRPr lang="en-US" sz="2400" b="1" dirty="0"/>
          </a:p>
        </p:txBody>
      </p:sp>
    </p:spTree>
    <p:extLst>
      <p:ext uri="{BB962C8B-B14F-4D97-AF65-F5344CB8AC3E}">
        <p14:creationId xmlns:p14="http://schemas.microsoft.com/office/powerpoint/2010/main" val="3862086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Unify Real-time &amp; historical Analysis</a:t>
            </a:r>
            <a:endParaRPr lang="en-US" sz="2800" dirty="0"/>
          </a:p>
        </p:txBody>
      </p:sp>
      <p:pic>
        <p:nvPicPr>
          <p:cNvPr id="3" name="Picture 2"/>
          <p:cNvPicPr>
            <a:picLocks noChangeAspect="1"/>
          </p:cNvPicPr>
          <p:nvPr/>
        </p:nvPicPr>
        <p:blipFill>
          <a:blip r:embed="rId2"/>
          <a:stretch>
            <a:fillRect/>
          </a:stretch>
        </p:blipFill>
        <p:spPr>
          <a:xfrm>
            <a:off x="457201" y="1446831"/>
            <a:ext cx="9014076" cy="4914008"/>
          </a:xfrm>
          <a:prstGeom prst="rect">
            <a:avLst/>
          </a:prstGeom>
        </p:spPr>
      </p:pic>
      <p:sp>
        <p:nvSpPr>
          <p:cNvPr id="5" name="Rounded Rectangular Callout 4"/>
          <p:cNvSpPr/>
          <p:nvPr/>
        </p:nvSpPr>
        <p:spPr bwMode="auto">
          <a:xfrm>
            <a:off x="5889355" y="3652755"/>
            <a:ext cx="3316637" cy="1260207"/>
          </a:xfrm>
          <a:prstGeom prst="wedgeRoundRectCallout">
            <a:avLst>
              <a:gd name="adj1" fmla="val -78593"/>
              <a:gd name="adj2" fmla="val 63281"/>
              <a:gd name="adj3" fmla="val 16667"/>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85750" indent="-285750" algn="l">
              <a:buFont typeface="Wingdings" panose="05000000000000000000" pitchFamily="2" charset="2"/>
              <a:buChar char="Ø"/>
            </a:pPr>
            <a:endParaRPr lang="en-US" sz="1600" dirty="0" smtClean="0">
              <a:ln w="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pitchFamily="2" charset="2"/>
              <a:buChar char="Ø"/>
            </a:pPr>
            <a:r>
              <a:rPr lang="en-US" sz="1600" dirty="0" smtClean="0">
                <a:ln w="0"/>
                <a:solidFill>
                  <a:schemeClr val="tx1"/>
                </a:solidFill>
                <a:effectLst>
                  <a:outerShdw blurRad="38100" dist="19050" dir="2700000" algn="tl" rotWithShape="0">
                    <a:schemeClr val="dk1">
                      <a:alpha val="40000"/>
                    </a:schemeClr>
                  </a:outerShdw>
                </a:effectLst>
              </a:rPr>
              <a:t>SQL </a:t>
            </a:r>
            <a:r>
              <a:rPr lang="en-US" sz="1600" dirty="0">
                <a:ln w="0"/>
                <a:solidFill>
                  <a:schemeClr val="tx1"/>
                </a:solidFill>
                <a:effectLst>
                  <a:outerShdw blurRad="38100" dist="19050" dir="2700000" algn="tl" rotWithShape="0">
                    <a:schemeClr val="dk1">
                      <a:alpha val="40000"/>
                    </a:schemeClr>
                  </a:outerShdw>
                </a:effectLst>
              </a:rPr>
              <a:t>queries &amp; Spark Programs</a:t>
            </a:r>
          </a:p>
          <a:p>
            <a:pPr marL="285750" indent="-285750" algn="l">
              <a:buFont typeface="Wingdings" panose="05000000000000000000" pitchFamily="2" charset="2"/>
              <a:buChar char="Ø"/>
            </a:pPr>
            <a:r>
              <a:rPr lang="en-US" sz="1600" dirty="0">
                <a:ln w="0"/>
                <a:solidFill>
                  <a:schemeClr val="tx1"/>
                </a:solidFill>
                <a:effectLst>
                  <a:outerShdw blurRad="38100" dist="19050" dir="2700000" algn="tl" rotWithShape="0">
                    <a:schemeClr val="dk1">
                      <a:alpha val="40000"/>
                    </a:schemeClr>
                  </a:outerShdw>
                </a:effectLst>
              </a:rPr>
              <a:t>Unified Data Access</a:t>
            </a:r>
          </a:p>
          <a:p>
            <a:pPr marL="285750" indent="-285750" algn="l">
              <a:buFont typeface="Wingdings" panose="05000000000000000000" pitchFamily="2" charset="2"/>
              <a:buChar char="Ø"/>
            </a:pPr>
            <a:r>
              <a:rPr lang="en-US" sz="1600" dirty="0">
                <a:ln w="0"/>
                <a:solidFill>
                  <a:schemeClr val="tx1"/>
                </a:solidFill>
                <a:effectLst>
                  <a:outerShdw blurRad="38100" dist="19050" dir="2700000" algn="tl" rotWithShape="0">
                    <a:schemeClr val="dk1">
                      <a:alpha val="40000"/>
                    </a:schemeClr>
                  </a:outerShdw>
                </a:effectLst>
              </a:rPr>
              <a:t>Standard Connectivity</a:t>
            </a:r>
          </a:p>
          <a:p>
            <a:pPr marL="285750" indent="-285750" algn="l">
              <a:buFont typeface="Wingdings" panose="05000000000000000000" pitchFamily="2" charset="2"/>
              <a:buChar char="Ø"/>
            </a:pPr>
            <a:r>
              <a:rPr lang="en-US" sz="1600" dirty="0">
                <a:ln w="0"/>
                <a:solidFill>
                  <a:schemeClr val="tx1"/>
                </a:solidFill>
                <a:effectLst>
                  <a:outerShdw blurRad="38100" dist="19050" dir="2700000" algn="tl" rotWithShape="0">
                    <a:schemeClr val="dk1">
                      <a:alpha val="40000"/>
                    </a:schemeClr>
                  </a:outerShdw>
                </a:effectLst>
              </a:rPr>
              <a:t>Scalability</a:t>
            </a: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Rounded Rectangular Callout 5"/>
          <p:cNvSpPr/>
          <p:nvPr/>
        </p:nvSpPr>
        <p:spPr bwMode="auto">
          <a:xfrm>
            <a:off x="6571281" y="1906292"/>
            <a:ext cx="2871169" cy="1518833"/>
          </a:xfrm>
          <a:prstGeom prst="wedgeRoundRectCallout">
            <a:avLst>
              <a:gd name="adj1" fmla="val -108819"/>
              <a:gd name="adj2" fmla="val 86522"/>
              <a:gd name="adj3" fmla="val 16667"/>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85750" indent="-285750" algn="l">
              <a:buFont typeface="Wingdings" panose="05000000000000000000" pitchFamily="2" charset="2"/>
              <a:buChar char="Ø"/>
            </a:pPr>
            <a:endParaRPr lang="en-US" sz="1600" dirty="0" smtClean="0">
              <a:ln w="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pitchFamily="2" charset="2"/>
              <a:buChar char="Ø"/>
            </a:pPr>
            <a:r>
              <a:rPr lang="en-US" sz="1600" dirty="0" smtClean="0">
                <a:ln w="0"/>
                <a:solidFill>
                  <a:schemeClr val="tx1"/>
                </a:solidFill>
                <a:effectLst>
                  <a:outerShdw blurRad="38100" dist="19050" dir="2700000" algn="tl" rotWithShape="0">
                    <a:schemeClr val="dk1">
                      <a:alpha val="40000"/>
                    </a:schemeClr>
                  </a:outerShdw>
                </a:effectLst>
              </a:rPr>
              <a:t>Returns fast approximate answers with error bars</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pitchFamily="2" charset="2"/>
              <a:buChar char="Ø"/>
            </a:pPr>
            <a:r>
              <a:rPr lang="en-US" sz="1600" dirty="0" smtClean="0">
                <a:ln w="0"/>
                <a:solidFill>
                  <a:schemeClr val="tx1"/>
                </a:solidFill>
                <a:effectLst>
                  <a:outerShdw blurRad="38100" dist="19050" dir="2700000" algn="tl" rotWithShape="0">
                    <a:schemeClr val="dk1">
                      <a:alpha val="40000"/>
                    </a:schemeClr>
                  </a:outerShdw>
                </a:effectLst>
              </a:rPr>
              <a:t>Verifies the correctness of the error bars that it returns at run time</a:t>
            </a:r>
            <a:endParaRPr lang="en-US" sz="1600" dirty="0">
              <a:ln w="0"/>
              <a:solidFill>
                <a:schemeClr val="tx1"/>
              </a:solidFill>
              <a:effectLst>
                <a:outerShdw blurRad="38100" dist="19050" dir="2700000" algn="tl" rotWithShape="0">
                  <a:schemeClr val="dk1">
                    <a:alpha val="40000"/>
                  </a:schemeClr>
                </a:outerShdw>
              </a:effectLst>
            </a:endParaRP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Tree>
    <p:extLst>
      <p:ext uri="{BB962C8B-B14F-4D97-AF65-F5344CB8AC3E}">
        <p14:creationId xmlns:p14="http://schemas.microsoft.com/office/powerpoint/2010/main" val="19207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12073</TotalTime>
  <Pages>8</Pages>
  <Words>278</Words>
  <Application>Microsoft Office PowerPoint</Application>
  <PresentationFormat>Custom</PresentationFormat>
  <Paragraphs>64</Paragraphs>
  <Slides>18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4" baseType="lpstr">
      <vt:lpstr>Arial Unicode MS</vt:lpstr>
      <vt:lpstr>Arial</vt:lpstr>
      <vt:lpstr>Times New Roman</vt:lpstr>
      <vt:lpstr>Webdings</vt:lpstr>
      <vt:lpstr>Wingdings</vt:lpstr>
      <vt:lpstr>blank</vt:lpstr>
      <vt:lpstr>Spark – Lightening Fast Cluster Computing</vt:lpstr>
      <vt:lpstr>Brief History of Spark  Challenges with Hadoop &amp; MapR  What is Spark  Where in companies is Spark used </vt:lpstr>
      <vt:lpstr>Brief History</vt:lpstr>
      <vt:lpstr>Today’s state of the art Analytics Stack</vt:lpstr>
      <vt:lpstr>Today’s state of the art Analytics Stack </vt:lpstr>
      <vt:lpstr>Spark Unifies batch, streaming &amp; interactive comp.</vt:lpstr>
      <vt:lpstr>PowerPoint Presentation</vt:lpstr>
      <vt:lpstr>Spark – Unification is biggest benefit</vt:lpstr>
      <vt:lpstr>Unify Real-time &amp; historical Analysis</vt:lpstr>
      <vt:lpstr>Spark Streaming allows scalable, high throughput &amp; fault tolerant stream processing of live data streams</vt:lpstr>
      <vt:lpstr>Unify Graph Processing and ETL</vt:lpstr>
      <vt:lpstr>Graph Parallel systems faster than Data Parallel systems</vt:lpstr>
      <vt:lpstr>Depending on our objective we need different table &amp; graph views throughout the analytical process</vt:lpstr>
      <vt:lpstr>GraphX unifies data parallel &amp; graph parallel computation</vt:lpstr>
      <vt:lpstr>Unify Streaming and Machine Learning</vt:lpstr>
      <vt:lpstr>Spark – Need less code for creating applications</vt:lpstr>
      <vt:lpstr>In memory aka Speed</vt:lpstr>
      <vt:lpstr>Where can Spark be applied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I&amp;D Presentation Agenda for S-a Visit</dc:title>
  <dc:creator>deepinder.dhingra</dc:creator>
  <cp:lastModifiedBy>Ethiraj Purushothaman</cp:lastModifiedBy>
  <cp:revision>479</cp:revision>
  <cp:lastPrinted>2014-09-30T12:28:48Z</cp:lastPrinted>
  <dcterms:created xsi:type="dcterms:W3CDTF">2011-01-30T09:53:37Z</dcterms:created>
  <dcterms:modified xsi:type="dcterms:W3CDTF">2015-07-10T15:49:14Z</dcterms:modified>
</cp:coreProperties>
</file>