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16"/>
  </p:notesMasterIdLst>
  <p:handoutMasterIdLst>
    <p:handoutMasterId r:id="rId17"/>
  </p:handoutMasterIdLst>
  <p:sldIdLst>
    <p:sldId id="515" r:id="rId5"/>
    <p:sldId id="527" r:id="rId6"/>
    <p:sldId id="517" r:id="rId7"/>
    <p:sldId id="518" r:id="rId8"/>
    <p:sldId id="361" r:id="rId9"/>
    <p:sldId id="525" r:id="rId10"/>
    <p:sldId id="391" r:id="rId11"/>
    <p:sldId id="514" r:id="rId12"/>
    <p:sldId id="520" r:id="rId13"/>
    <p:sldId id="519" r:id="rId14"/>
    <p:sldId id="526" r:id="rId15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725CF811-6A52-4104-BF58-D80BF9140130}">
          <p14:sldIdLst>
            <p14:sldId id="515"/>
            <p14:sldId id="527"/>
            <p14:sldId id="517"/>
            <p14:sldId id="518"/>
            <p14:sldId id="361"/>
            <p14:sldId id="525"/>
            <p14:sldId id="391"/>
            <p14:sldId id="514"/>
            <p14:sldId id="520"/>
            <p14:sldId id="519"/>
            <p14:sldId id="526"/>
          </p14:sldIdLst>
        </p14:section>
        <p14:section name="Appendix" id="{5D76EAFD-EAC5-4CD9-82A1-30782C985F0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287" userDrawn="1">
          <p15:clr>
            <a:srgbClr val="A4A3A4"/>
          </p15:clr>
        </p15:guide>
        <p15:guide id="3" orient="horz" pos="768" userDrawn="1">
          <p15:clr>
            <a:srgbClr val="A4A3A4"/>
          </p15:clr>
        </p15:guide>
        <p15:guide id="4" pos="1919" userDrawn="1">
          <p15:clr>
            <a:srgbClr val="A4A3A4"/>
          </p15:clr>
        </p15:guide>
        <p15:guide id="5" pos="2255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4079" userDrawn="1">
          <p15:clr>
            <a:srgbClr val="A4A3A4"/>
          </p15:clr>
        </p15:guide>
        <p15:guide id="8" pos="5807" userDrawn="1">
          <p15:clr>
            <a:srgbClr val="A4A3A4"/>
          </p15:clr>
        </p15:guide>
        <p15:guide id="9" pos="5951" userDrawn="1">
          <p15:clr>
            <a:srgbClr val="A4A3A4"/>
          </p15:clr>
        </p15:guide>
        <p15:guide id="10" orient="horz" pos="3888" userDrawn="1">
          <p15:clr>
            <a:srgbClr val="A4A3A4"/>
          </p15:clr>
        </p15:guide>
        <p15:guide id="11" pos="191" userDrawn="1">
          <p15:clr>
            <a:srgbClr val="A4A3A4"/>
          </p15:clr>
        </p15:guide>
        <p15:guide id="12" pos="3455" userDrawn="1">
          <p15:clr>
            <a:srgbClr val="A4A3A4"/>
          </p15:clr>
        </p15:guide>
        <p15:guide id="13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Hashir Mohamed Sitheekh" initials="HMS" lastIdx="11" clrIdx="1"/>
  <p:cmAuthor id="2" name="Tarun Singh" initials="TS" lastIdx="1" clrIdx="2">
    <p:extLst>
      <p:ext uri="{19B8F6BF-5375-455C-9EA6-DF929625EA0E}">
        <p15:presenceInfo xmlns:p15="http://schemas.microsoft.com/office/powerpoint/2012/main" userId="S-1-5-21-2393973392-930299080-4041974831-371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400"/>
    <a:srgbClr val="D3D2A1"/>
    <a:srgbClr val="CDCC93"/>
    <a:srgbClr val="4C9494"/>
    <a:srgbClr val="D8CBCB"/>
    <a:srgbClr val="006666"/>
    <a:srgbClr val="BEBC70"/>
    <a:srgbClr val="B6B45E"/>
    <a:srgbClr val="C9C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81062" autoAdjust="0"/>
  </p:normalViewPr>
  <p:slideViewPr>
    <p:cSldViewPr snapToObjects="1">
      <p:cViewPr varScale="1">
        <p:scale>
          <a:sx n="108" d="100"/>
          <a:sy n="108" d="100"/>
        </p:scale>
        <p:origin x="1216" y="192"/>
      </p:cViewPr>
      <p:guideLst>
        <p:guide orient="horz" pos="240"/>
        <p:guide pos="287"/>
        <p:guide orient="horz" pos="768"/>
        <p:guide pos="1919"/>
        <p:guide pos="2255"/>
        <p:guide pos="3839"/>
        <p:guide pos="4079"/>
        <p:guide pos="5807"/>
        <p:guide pos="5951"/>
        <p:guide orient="horz" pos="3888"/>
        <p:guide pos="191"/>
        <p:guide pos="3455"/>
        <p:guide orient="horz" pos="1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6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1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25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926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6113" y="1381125"/>
            <a:ext cx="8763000" cy="4191000"/>
          </a:xfrm>
        </p:spPr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EE92E-945E-495E-92CE-A37800AA0B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908" t="3264" r="11136" b="29786"/>
          <a:stretch/>
        </p:blipFill>
        <p:spPr>
          <a:xfrm>
            <a:off x="9282199" y="76200"/>
            <a:ext cx="523701" cy="533400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C68-8F99-EC43-8003-02E218DB6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612" y="2171700"/>
            <a:ext cx="3048000" cy="838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A9201-BE94-8347-AF73-A77A099694A9}"/>
              </a:ext>
            </a:extLst>
          </p:cNvPr>
          <p:cNvSpPr/>
          <p:nvPr userDrawn="1"/>
        </p:nvSpPr>
        <p:spPr bwMode="auto">
          <a:xfrm>
            <a:off x="531812" y="2133600"/>
            <a:ext cx="152400" cy="876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9F49B-7E43-4742-86F1-C186A2E3163A}"/>
              </a:ext>
            </a:extLst>
          </p:cNvPr>
          <p:cNvSpPr txBox="1"/>
          <p:nvPr userDrawn="1"/>
        </p:nvSpPr>
        <p:spPr>
          <a:xfrm>
            <a:off x="694346" y="3352800"/>
            <a:ext cx="1818666" cy="64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bg1"/>
              </a:buClr>
              <a:buFont typeface="LucidaGrande" panose="020B0600040502020204" pitchFamily="34" charset="0"/>
              <a:buChar char="▸"/>
            </a:pPr>
            <a:r>
              <a:rPr lang="en-US" sz="1800" dirty="0">
                <a:solidFill>
                  <a:schemeClr val="bg1"/>
                </a:solidFill>
              </a:rPr>
              <a:t>Bullet</a:t>
            </a:r>
          </a:p>
          <a:p>
            <a:pPr marL="742950" lvl="1" indent="-285750" algn="l">
              <a:buClr>
                <a:schemeClr val="bg1"/>
              </a:buClr>
              <a:buFont typeface="Helvetica" pitchFamily="2" charset="0"/>
              <a:buChar char="⁃"/>
            </a:pPr>
            <a:r>
              <a:rPr lang="en-US" sz="1600" dirty="0">
                <a:solidFill>
                  <a:schemeClr val="bg1"/>
                </a:solidFill>
              </a:rPr>
              <a:t>Sub-Text</a:t>
            </a:r>
          </a:p>
        </p:txBody>
      </p:sp>
    </p:spTree>
    <p:extLst>
      <p:ext uri="{BB962C8B-B14F-4D97-AF65-F5344CB8AC3E}">
        <p14:creationId xmlns:p14="http://schemas.microsoft.com/office/powerpoint/2010/main" val="27971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Supporting Points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bg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bg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bg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BFB434-23CF-4F4D-96E4-205DAA50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2514600"/>
            <a:ext cx="8985250" cy="838200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  <a:latin typeface="Franklin Gothic Demi" panose="020B0703020102020204" pitchFamily="34" charset="0"/>
              </a:rPr>
              <a:t>Adaptive Supply Chains: Demand Sensing</a:t>
            </a:r>
          </a:p>
        </p:txBody>
      </p:sp>
    </p:spTree>
    <p:extLst>
      <p:ext uri="{BB962C8B-B14F-4D97-AF65-F5344CB8AC3E}">
        <p14:creationId xmlns:p14="http://schemas.microsoft.com/office/powerpoint/2010/main" val="185947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Right 45">
            <a:extLst>
              <a:ext uri="{FF2B5EF4-FFF2-40B4-BE49-F238E27FC236}">
                <a16:creationId xmlns:a16="http://schemas.microsoft.com/office/drawing/2014/main" id="{7EF99C03-8F7C-4FFB-A128-E69F7DC7ED76}"/>
              </a:ext>
            </a:extLst>
          </p:cNvPr>
          <p:cNvSpPr/>
          <p:nvPr/>
        </p:nvSpPr>
        <p:spPr bwMode="auto">
          <a:xfrm>
            <a:off x="457132" y="6364632"/>
            <a:ext cx="9063143" cy="5039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r" defTabSz="914364" eaLnBrk="1" hangingPunct="1">
              <a:spcBef>
                <a:spcPct val="100000"/>
              </a:spcBef>
              <a:buClrTx/>
              <a:defRPr/>
            </a:pPr>
            <a:endParaRPr lang="en-US" sz="1600" b="1" i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023F5B-1706-4843-A642-DD42624C762C}"/>
              </a:ext>
            </a:extLst>
          </p:cNvPr>
          <p:cNvSpPr/>
          <p:nvPr/>
        </p:nvSpPr>
        <p:spPr>
          <a:xfrm>
            <a:off x="1119708" y="3565428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4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DED57-30CD-41C3-BADF-331C5EA4F394}"/>
              </a:ext>
            </a:extLst>
          </p:cNvPr>
          <p:cNvSpPr txBox="1"/>
          <p:nvPr/>
        </p:nvSpPr>
        <p:spPr>
          <a:xfrm>
            <a:off x="2797024" y="4295535"/>
            <a:ext cx="2072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 defTabSz="1219123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B06E1-325B-4F26-85BB-881CC4EFD3D6}"/>
              </a:ext>
            </a:extLst>
          </p:cNvPr>
          <p:cNvSpPr txBox="1"/>
          <p:nvPr/>
        </p:nvSpPr>
        <p:spPr>
          <a:xfrm>
            <a:off x="4997578" y="3883642"/>
            <a:ext cx="2140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 defTabSz="1219123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C329A7-C0E9-49AC-BD8C-12F5133F4F0E}"/>
              </a:ext>
            </a:extLst>
          </p:cNvPr>
          <p:cNvSpPr txBox="1"/>
          <p:nvPr/>
        </p:nvSpPr>
        <p:spPr>
          <a:xfrm>
            <a:off x="7146709" y="3499079"/>
            <a:ext cx="2224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8" indent="-285738" defTabSz="1219123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" name="Picture 2" descr="Image result for demand forecasting icon">
            <a:extLst>
              <a:ext uri="{FF2B5EF4-FFF2-40B4-BE49-F238E27FC236}">
                <a16:creationId xmlns:a16="http://schemas.microsoft.com/office/drawing/2014/main" id="{B4DA66DA-E163-4B06-8184-7A914752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23" y="2065765"/>
            <a:ext cx="687255" cy="68725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elated image">
            <a:extLst>
              <a:ext uri="{FF2B5EF4-FFF2-40B4-BE49-F238E27FC236}">
                <a16:creationId xmlns:a16="http://schemas.microsoft.com/office/drawing/2014/main" id="{8672B25E-FD36-49A0-B3B6-0B11C4F6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31" y="1576976"/>
            <a:ext cx="780893" cy="7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766D215-6D54-4E19-B6B9-75B3CF23BD7D}"/>
              </a:ext>
            </a:extLst>
          </p:cNvPr>
          <p:cNvSpPr txBox="1"/>
          <p:nvPr/>
        </p:nvSpPr>
        <p:spPr>
          <a:xfrm>
            <a:off x="808568" y="4579480"/>
            <a:ext cx="2829704" cy="1498872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 defTabSz="1219123">
              <a:spcBef>
                <a:spcPts val="288"/>
              </a:spcBef>
              <a:defRPr/>
            </a:pP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Gaps :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volatility and intermittence in demand cannot be accommodated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Time-series methods do not capture the complexity in business</a:t>
            </a:r>
          </a:p>
          <a:p>
            <a:pPr marL="171442" indent="-171442" algn="l" defTabSz="1219123">
              <a:spcBef>
                <a:spcPts val="288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219123">
              <a:spcBef>
                <a:spcPts val="288"/>
              </a:spcBef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43">
            <a:extLst>
              <a:ext uri="{FF2B5EF4-FFF2-40B4-BE49-F238E27FC236}">
                <a16:creationId xmlns:a16="http://schemas.microsoft.com/office/drawing/2014/main" id="{CFD3EA0B-7BA9-4987-9A8F-CDD2396D3998}"/>
              </a:ext>
            </a:extLst>
          </p:cNvPr>
          <p:cNvGrpSpPr/>
          <p:nvPr/>
        </p:nvGrpSpPr>
        <p:grpSpPr>
          <a:xfrm>
            <a:off x="3323065" y="2052053"/>
            <a:ext cx="3179952" cy="778131"/>
            <a:chOff x="2469637" y="2484081"/>
            <a:chExt cx="2120468" cy="685215"/>
          </a:xfrm>
        </p:grpSpPr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5940121C-7CEE-47A9-881A-A12884079694}"/>
                </a:ext>
              </a:extLst>
            </p:cNvPr>
            <p:cNvSpPr/>
            <p:nvPr/>
          </p:nvSpPr>
          <p:spPr>
            <a:xfrm rot="16200000" flipH="1" flipV="1">
              <a:off x="4183191" y="2677018"/>
              <a:ext cx="599850" cy="213975"/>
            </a:xfrm>
            <a:prstGeom prst="flowChartInputOutpu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4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56" name="Group 51">
              <a:extLst>
                <a:ext uri="{FF2B5EF4-FFF2-40B4-BE49-F238E27FC236}">
                  <a16:creationId xmlns:a16="http://schemas.microsoft.com/office/drawing/2014/main" id="{67648C4E-64B0-4BB9-BD23-EBFB8D67487F}"/>
                </a:ext>
              </a:extLst>
            </p:cNvPr>
            <p:cNvGrpSpPr/>
            <p:nvPr/>
          </p:nvGrpSpPr>
          <p:grpSpPr>
            <a:xfrm>
              <a:off x="2469637" y="2545156"/>
              <a:ext cx="2120468" cy="624140"/>
              <a:chOff x="2460112" y="2096145"/>
              <a:chExt cx="2120468" cy="624140"/>
            </a:xfrm>
          </p:grpSpPr>
          <p:sp>
            <p:nvSpPr>
              <p:cNvPr id="57" name="Flowchart: Data 56">
                <a:extLst>
                  <a:ext uri="{FF2B5EF4-FFF2-40B4-BE49-F238E27FC236}">
                    <a16:creationId xmlns:a16="http://schemas.microsoft.com/office/drawing/2014/main" id="{D3EE9753-D3C4-4C25-A642-9A7D3D65B339}"/>
                  </a:ext>
                </a:extLst>
              </p:cNvPr>
              <p:cNvSpPr/>
              <p:nvPr/>
            </p:nvSpPr>
            <p:spPr>
              <a:xfrm rot="16200000" flipH="1" flipV="1">
                <a:off x="2263394" y="2292863"/>
                <a:ext cx="607411" cy="213975"/>
              </a:xfrm>
              <a:prstGeom prst="flowChartInputOutpu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64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81ECD7C-B7DB-4F9F-A3E1-A1DCD835C3DC}"/>
                  </a:ext>
                </a:extLst>
              </p:cNvPr>
              <p:cNvSpPr/>
              <p:nvPr/>
            </p:nvSpPr>
            <p:spPr>
              <a:xfrm>
                <a:off x="2673145" y="2210958"/>
                <a:ext cx="1907435" cy="5093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75414">
                  <a:defRPr/>
                </a:pPr>
                <a:r>
                  <a:rPr lang="en-US" sz="1200" b="1" dirty="0">
                    <a:solidFill>
                      <a:prstClr val="white"/>
                    </a:solidFill>
                    <a:latin typeface="Arial"/>
                  </a:rPr>
                  <a:t>Enhanced Statistical Demand Management</a:t>
                </a:r>
              </a:p>
            </p:txBody>
          </p:sp>
        </p:grpSp>
      </p:grpSp>
      <p:grpSp>
        <p:nvGrpSpPr>
          <p:cNvPr id="59" name="Group 45">
            <a:extLst>
              <a:ext uri="{FF2B5EF4-FFF2-40B4-BE49-F238E27FC236}">
                <a16:creationId xmlns:a16="http://schemas.microsoft.com/office/drawing/2014/main" id="{0510409B-61A0-4D2F-9E71-61ADB97534F4}"/>
              </a:ext>
            </a:extLst>
          </p:cNvPr>
          <p:cNvGrpSpPr/>
          <p:nvPr/>
        </p:nvGrpSpPr>
        <p:grpSpPr>
          <a:xfrm>
            <a:off x="6182128" y="1540554"/>
            <a:ext cx="3285051" cy="734085"/>
            <a:chOff x="4376128" y="2033662"/>
            <a:chExt cx="2190551" cy="646429"/>
          </a:xfrm>
        </p:grpSpPr>
        <p:sp>
          <p:nvSpPr>
            <p:cNvPr id="60" name="Flowchart: Data 59">
              <a:extLst>
                <a:ext uri="{FF2B5EF4-FFF2-40B4-BE49-F238E27FC236}">
                  <a16:creationId xmlns:a16="http://schemas.microsoft.com/office/drawing/2014/main" id="{E204151B-640A-435E-B2F0-54F577DD8DBE}"/>
                </a:ext>
              </a:extLst>
            </p:cNvPr>
            <p:cNvSpPr/>
            <p:nvPr/>
          </p:nvSpPr>
          <p:spPr>
            <a:xfrm rot="16200000" flipH="1" flipV="1">
              <a:off x="6139652" y="2253063"/>
              <a:ext cx="640080" cy="213975"/>
            </a:xfrm>
            <a:prstGeom prst="flowChartInputOutput">
              <a:avLst/>
            </a:prstGeom>
            <a:solidFill>
              <a:srgbClr val="006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4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61" name="Group 52">
              <a:extLst>
                <a:ext uri="{FF2B5EF4-FFF2-40B4-BE49-F238E27FC236}">
                  <a16:creationId xmlns:a16="http://schemas.microsoft.com/office/drawing/2014/main" id="{9452A372-6C40-4E10-9D9C-1C3D21E13927}"/>
                </a:ext>
              </a:extLst>
            </p:cNvPr>
            <p:cNvGrpSpPr/>
            <p:nvPr/>
          </p:nvGrpSpPr>
          <p:grpSpPr>
            <a:xfrm>
              <a:off x="4376128" y="2033662"/>
              <a:ext cx="2190548" cy="646429"/>
              <a:chOff x="4366603" y="1584651"/>
              <a:chExt cx="2190548" cy="64642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332D1BF-5FCC-4227-8694-8540657EB7D2}"/>
                  </a:ext>
                </a:extLst>
              </p:cNvPr>
              <p:cNvSpPr/>
              <p:nvPr/>
            </p:nvSpPr>
            <p:spPr>
              <a:xfrm>
                <a:off x="4580579" y="1711593"/>
                <a:ext cx="1976572" cy="5194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1375414">
                  <a:defRPr/>
                </a:pPr>
                <a:r>
                  <a:rPr lang="en-US" sz="1200" b="1" dirty="0">
                    <a:solidFill>
                      <a:prstClr val="white"/>
                    </a:solidFill>
                    <a:latin typeface="Arial"/>
                  </a:rPr>
                  <a:t> Integrated Demand Sensing System</a:t>
                </a:r>
              </a:p>
            </p:txBody>
          </p:sp>
          <p:sp>
            <p:nvSpPr>
              <p:cNvPr id="63" name="Flowchart: Data 62">
                <a:extLst>
                  <a:ext uri="{FF2B5EF4-FFF2-40B4-BE49-F238E27FC236}">
                    <a16:creationId xmlns:a16="http://schemas.microsoft.com/office/drawing/2014/main" id="{1C6326D6-D68D-42D3-A14E-D8191827963C}"/>
                  </a:ext>
                </a:extLst>
              </p:cNvPr>
              <p:cNvSpPr/>
              <p:nvPr/>
            </p:nvSpPr>
            <p:spPr>
              <a:xfrm rot="16200000" flipH="1" flipV="1">
                <a:off x="4188782" y="1762472"/>
                <a:ext cx="569617" cy="213975"/>
              </a:xfrm>
              <a:prstGeom prst="flowChartInputOutput">
                <a:avLst/>
              </a:prstGeom>
              <a:solidFill>
                <a:srgbClr val="006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14364">
                  <a:defRPr/>
                </a:pPr>
                <a:endParaRPr lang="en-US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grpSp>
        <p:nvGrpSpPr>
          <p:cNvPr id="64" name="Group 30">
            <a:extLst>
              <a:ext uri="{FF2B5EF4-FFF2-40B4-BE49-F238E27FC236}">
                <a16:creationId xmlns:a16="http://schemas.microsoft.com/office/drawing/2014/main" id="{A2A9176D-9246-4901-BACF-DC8619DDC971}"/>
              </a:ext>
            </a:extLst>
          </p:cNvPr>
          <p:cNvGrpSpPr/>
          <p:nvPr/>
        </p:nvGrpSpPr>
        <p:grpSpPr>
          <a:xfrm>
            <a:off x="782061" y="2647511"/>
            <a:ext cx="2861892" cy="736675"/>
            <a:chOff x="775234" y="2757178"/>
            <a:chExt cx="1908378" cy="623780"/>
          </a:xfrm>
        </p:grpSpPr>
        <p:sp>
          <p:nvSpPr>
            <p:cNvPr id="65" name="Flowchart: Data 64">
              <a:extLst>
                <a:ext uri="{FF2B5EF4-FFF2-40B4-BE49-F238E27FC236}">
                  <a16:creationId xmlns:a16="http://schemas.microsoft.com/office/drawing/2014/main" id="{176EED55-131D-4324-9ECF-A028B7B92AA4}"/>
                </a:ext>
              </a:extLst>
            </p:cNvPr>
            <p:cNvSpPr/>
            <p:nvPr/>
          </p:nvSpPr>
          <p:spPr>
            <a:xfrm rot="16200000" flipH="1" flipV="1">
              <a:off x="2276701" y="2950114"/>
              <a:ext cx="599847" cy="213975"/>
            </a:xfrm>
            <a:prstGeom prst="flowChartInputOutpu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364">
                <a:defRPr/>
              </a:pPr>
              <a:endParaRPr lang="en-US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CDBD17-8B2F-4CED-A30D-400BFB10E42D}"/>
                </a:ext>
              </a:extLst>
            </p:cNvPr>
            <p:cNvSpPr/>
            <p:nvPr/>
          </p:nvSpPr>
          <p:spPr>
            <a:xfrm>
              <a:off x="775234" y="2887932"/>
              <a:ext cx="1907435" cy="4930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defTabSz="1375414">
                <a:defRPr/>
              </a:pPr>
              <a:r>
                <a:rPr lang="en-US" sz="1200" b="1" dirty="0">
                  <a:solidFill>
                    <a:prstClr val="white"/>
                  </a:solidFill>
                  <a:latin typeface="Roboto Condensed"/>
                </a:rPr>
                <a:t>Basic Demand Management</a:t>
              </a:r>
            </a:p>
          </p:txBody>
        </p:sp>
      </p:grpSp>
      <p:grpSp>
        <p:nvGrpSpPr>
          <p:cNvPr id="67" name="Group 56">
            <a:extLst>
              <a:ext uri="{FF2B5EF4-FFF2-40B4-BE49-F238E27FC236}">
                <a16:creationId xmlns:a16="http://schemas.microsoft.com/office/drawing/2014/main" id="{1C866BED-58B0-4178-B743-65D0A6F0ABE9}"/>
              </a:ext>
            </a:extLst>
          </p:cNvPr>
          <p:cNvGrpSpPr/>
          <p:nvPr/>
        </p:nvGrpSpPr>
        <p:grpSpPr>
          <a:xfrm>
            <a:off x="3642539" y="2884706"/>
            <a:ext cx="2600986" cy="248256"/>
            <a:chOff x="-247403" y="1370409"/>
            <a:chExt cx="1800330" cy="1639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DBE95DA-EAFE-44C5-AC57-2A7E13FFDFDF}"/>
                </a:ext>
              </a:extLst>
            </p:cNvPr>
            <p:cNvSpPr txBox="1"/>
            <p:nvPr/>
          </p:nvSpPr>
          <p:spPr>
            <a:xfrm>
              <a:off x="-247403" y="1412407"/>
              <a:ext cx="1784959" cy="121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38" indent="-285738" defTabSz="1219123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rgbClr val="262626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6AE92E-4C11-4B96-BC24-F81A1F66250F}"/>
                </a:ext>
              </a:extLst>
            </p:cNvPr>
            <p:cNvSpPr/>
            <p:nvPr/>
          </p:nvSpPr>
          <p:spPr>
            <a:xfrm>
              <a:off x="1552882" y="1370409"/>
              <a:ext cx="45" cy="12196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1375414">
                <a:defRPr/>
              </a:pPr>
              <a:endParaRPr lang="en-US" sz="1200" b="1" dirty="0">
                <a:solidFill>
                  <a:srgbClr val="006666"/>
                </a:solidFill>
              </a:endParaRPr>
            </a:p>
          </p:txBody>
        </p:sp>
      </p:grpSp>
      <p:grpSp>
        <p:nvGrpSpPr>
          <p:cNvPr id="70" name="Group 56">
            <a:extLst>
              <a:ext uri="{FF2B5EF4-FFF2-40B4-BE49-F238E27FC236}">
                <a16:creationId xmlns:a16="http://schemas.microsoft.com/office/drawing/2014/main" id="{59B73BA8-BA47-41A0-BCC1-7C6D9624E0B7}"/>
              </a:ext>
            </a:extLst>
          </p:cNvPr>
          <p:cNvGrpSpPr/>
          <p:nvPr/>
        </p:nvGrpSpPr>
        <p:grpSpPr>
          <a:xfrm>
            <a:off x="6475443" y="2097731"/>
            <a:ext cx="2915635" cy="473341"/>
            <a:chOff x="-296510" y="1420651"/>
            <a:chExt cx="2276196" cy="31261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2A71090-3DE3-45E7-B66B-07186F5EB197}"/>
                </a:ext>
              </a:extLst>
            </p:cNvPr>
            <p:cNvSpPr txBox="1"/>
            <p:nvPr/>
          </p:nvSpPr>
          <p:spPr>
            <a:xfrm>
              <a:off x="-296510" y="1611304"/>
              <a:ext cx="2276196" cy="1219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38" indent="-285738" defTabSz="1219123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200" dirty="0">
                <a:solidFill>
                  <a:srgbClr val="262626">
                    <a:lumMod val="50000"/>
                    <a:lumOff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4267B8-A2A1-4F86-9763-0613F96549AE}"/>
                </a:ext>
              </a:extLst>
            </p:cNvPr>
            <p:cNvSpPr/>
            <p:nvPr/>
          </p:nvSpPr>
          <p:spPr>
            <a:xfrm>
              <a:off x="1979635" y="1420651"/>
              <a:ext cx="51" cy="16261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1375414">
                <a:defRPr/>
              </a:pPr>
              <a:endParaRPr lang="en-US" sz="1600" b="1" dirty="0">
                <a:solidFill>
                  <a:srgbClr val="633247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0C73E78-EC87-4265-8599-C2EBC242F1FF}"/>
              </a:ext>
            </a:extLst>
          </p:cNvPr>
          <p:cNvSpPr txBox="1"/>
          <p:nvPr/>
        </p:nvSpPr>
        <p:spPr>
          <a:xfrm>
            <a:off x="797872" y="3424554"/>
            <a:ext cx="2829705" cy="1071062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 defTabSz="914364">
              <a:defRPr/>
            </a:pP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Outcomes:</a:t>
            </a:r>
          </a:p>
          <a:p>
            <a:pPr marL="171442" indent="-171442" algn="l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forecast accuracy </a:t>
            </a:r>
          </a:p>
          <a:p>
            <a:pPr marL="171442" indent="-171442" algn="l" defTabSz="914364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amount of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backorders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owing to consistent lower accuracy</a:t>
            </a:r>
          </a:p>
          <a:p>
            <a:pPr marL="171442" indent="-171442" algn="l" defTabSz="914364"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82E875-18B4-4783-BFCF-AF0A9D9EF241}"/>
              </a:ext>
            </a:extLst>
          </p:cNvPr>
          <p:cNvSpPr txBox="1"/>
          <p:nvPr/>
        </p:nvSpPr>
        <p:spPr>
          <a:xfrm>
            <a:off x="3624595" y="4588403"/>
            <a:ext cx="2796539" cy="887935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 defTabSz="1219123">
              <a:spcBef>
                <a:spcPts val="288"/>
              </a:spcBef>
              <a:defRPr/>
            </a:pP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gaps: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uncertainties of the future to push FA beyond a ceiling</a:t>
            </a:r>
          </a:p>
          <a:p>
            <a:pPr marL="171442" indent="-171442" algn="l" defTabSz="1219123">
              <a:spcBef>
                <a:spcPts val="288"/>
              </a:spcBef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6269D7-A5A1-4249-83AE-B57C0D1EE6EB}"/>
              </a:ext>
            </a:extLst>
          </p:cNvPr>
          <p:cNvSpPr txBox="1"/>
          <p:nvPr/>
        </p:nvSpPr>
        <p:spPr>
          <a:xfrm>
            <a:off x="3678901" y="2874781"/>
            <a:ext cx="2809153" cy="886397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 defTabSz="914364">
              <a:spcBef>
                <a:spcPts val="100"/>
              </a:spcBef>
              <a:defRPr/>
            </a:pP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r>
              <a:rPr lang="en-US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42" indent="-171442" algn="l" defTabSz="914364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Forecast Accuracy</a:t>
            </a:r>
          </a:p>
          <a:p>
            <a:pPr marL="171442" indent="-171442" algn="l" defTabSz="914364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collaboration </a:t>
            </a:r>
          </a:p>
          <a:p>
            <a:pPr marL="171442" indent="-171442" algn="l" defTabSz="914364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portfolio stability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C2B021-00F9-49BA-BC8F-0043A8AF19A4}"/>
              </a:ext>
            </a:extLst>
          </p:cNvPr>
          <p:cNvSpPr txBox="1"/>
          <p:nvPr/>
        </p:nvSpPr>
        <p:spPr>
          <a:xfrm>
            <a:off x="3722881" y="6437971"/>
            <a:ext cx="1581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4">
              <a:defRPr/>
            </a:pPr>
            <a:r>
              <a:rPr lang="en-US" sz="1600" b="1" i="1" dirty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8B57CBC0-08CB-44D9-A022-514FA3858405}"/>
              </a:ext>
            </a:extLst>
          </p:cNvPr>
          <p:cNvSpPr/>
          <p:nvPr/>
        </p:nvSpPr>
        <p:spPr bwMode="auto">
          <a:xfrm rot="16200000">
            <a:off x="-1692619" y="3249760"/>
            <a:ext cx="4432852" cy="5039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defTabSz="914364" eaLnBrk="1" hangingPunct="1">
              <a:spcBef>
                <a:spcPct val="100000"/>
              </a:spcBef>
              <a:buClrTx/>
              <a:defRPr/>
            </a:pPr>
            <a:r>
              <a:rPr lang="en-US" sz="1600" b="1" i="1" dirty="0">
                <a:solidFill>
                  <a:srgbClr val="000000"/>
                </a:solidFill>
                <a:latin typeface="Arial"/>
              </a:rPr>
              <a:t>Process Maturity            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9F730F-3163-4C18-9F9F-186C4F099260}"/>
              </a:ext>
            </a:extLst>
          </p:cNvPr>
          <p:cNvSpPr/>
          <p:nvPr/>
        </p:nvSpPr>
        <p:spPr>
          <a:xfrm>
            <a:off x="303214" y="381000"/>
            <a:ext cx="9080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 a Transformation Journey mindset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79" name="Picture 6" descr="Image result for demand forecasting icon">
            <a:extLst>
              <a:ext uri="{FF2B5EF4-FFF2-40B4-BE49-F238E27FC236}">
                <a16:creationId xmlns:a16="http://schemas.microsoft.com/office/drawing/2014/main" id="{385693C9-F93D-4298-A3A6-F7AD169C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6" y="838200"/>
            <a:ext cx="1091343" cy="112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F3B4EE2-0DA3-4E72-A42F-ECCA340BB220}"/>
              </a:ext>
            </a:extLst>
          </p:cNvPr>
          <p:cNvSpPr txBox="1"/>
          <p:nvPr/>
        </p:nvSpPr>
        <p:spPr>
          <a:xfrm>
            <a:off x="6539378" y="2344401"/>
            <a:ext cx="2927802" cy="3596882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defRPr/>
            </a:pPr>
            <a:r>
              <a:rPr lang="en-US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Outcomes: </a:t>
            </a:r>
          </a:p>
          <a:p>
            <a:pPr algn="l">
              <a:spcBef>
                <a:spcPts val="100"/>
              </a:spcBef>
              <a:defRPr/>
            </a:pPr>
            <a:r>
              <a:rPr 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robust streamlined Demand Planning  process 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 uplift in short term Forecast Accuracy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and easily consumable solution</a:t>
            </a:r>
          </a:p>
          <a:p>
            <a:pPr algn="l">
              <a:spcBef>
                <a:spcPts val="100"/>
              </a:spcBef>
              <a:defRPr/>
            </a:pPr>
            <a:r>
              <a:rPr 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Standardized granular data repository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 factors like Customer data, inventory, sell out data ,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be part of models</a:t>
            </a:r>
          </a:p>
          <a:p>
            <a:pPr algn="l">
              <a:spcBef>
                <a:spcPts val="100"/>
              </a:spcBef>
              <a:defRPr/>
            </a:pPr>
            <a:r>
              <a:rPr 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Advancement in Math 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sophisticated ML Frameworks</a:t>
            </a:r>
          </a:p>
          <a:p>
            <a:pPr algn="l">
              <a:spcBef>
                <a:spcPts val="100"/>
              </a:spcBef>
              <a:defRPr/>
            </a:pPr>
            <a:r>
              <a:rPr lang="en-US" sz="1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Model </a:t>
            </a:r>
          </a:p>
          <a:p>
            <a:pPr marL="171442" indent="-171442" algn="l" defTabSz="1219123">
              <a:buFont typeface="Wingdings 3" panose="05040102010807070707" pitchFamily="18" charset="2"/>
              <a:buChar char="}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+ Anomalies integrated into the Decision Process</a:t>
            </a:r>
          </a:p>
        </p:txBody>
      </p:sp>
    </p:spTree>
    <p:extLst>
      <p:ext uri="{BB962C8B-B14F-4D97-AF65-F5344CB8AC3E}">
        <p14:creationId xmlns:p14="http://schemas.microsoft.com/office/powerpoint/2010/main" val="272956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3" grpId="0" animBg="1"/>
      <p:bldP spid="74" grpId="0" animBg="1"/>
      <p:bldP spid="75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2D0-9BE7-3447-9FBD-B0A0A777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summary, to make this happen you need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9FCA-A0E1-EB4E-97B7-5B915015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Work with an Outcome mindset</a:t>
            </a:r>
          </a:p>
          <a:p>
            <a:pPr lvl="1"/>
            <a:r>
              <a:rPr lang="en-US" sz="2000" b="1" dirty="0"/>
              <a:t>Aggregate forecasts no longer good enough: </a:t>
            </a:r>
            <a:r>
              <a:rPr lang="en-US" sz="2000" dirty="0"/>
              <a:t>Continuous Improvement program to improve granular forecasts</a:t>
            </a:r>
          </a:p>
          <a:p>
            <a:r>
              <a:rPr lang="en-US" sz="2400" b="1" dirty="0"/>
              <a:t>Be ready to Think from First Principles</a:t>
            </a:r>
          </a:p>
          <a:p>
            <a:pPr lvl="1"/>
            <a:r>
              <a:rPr lang="en-US" sz="2000" b="1" dirty="0"/>
              <a:t>Adopt a Portfolio approach: </a:t>
            </a:r>
            <a:r>
              <a:rPr lang="en-US" sz="2000" dirty="0"/>
              <a:t>Store/SKU universe into behavioral segments. Don’t fall prey to a simplistic one-size fits all solution</a:t>
            </a:r>
          </a:p>
          <a:p>
            <a:r>
              <a:rPr lang="en-US" sz="2400" dirty="0"/>
              <a:t> </a:t>
            </a:r>
            <a:r>
              <a:rPr lang="en-US" sz="2400" b="1" dirty="0"/>
              <a:t>Adopt a Solution mindset</a:t>
            </a:r>
          </a:p>
          <a:p>
            <a:pPr lvl="1"/>
            <a:r>
              <a:rPr lang="en-US" sz="2000" b="1" dirty="0"/>
              <a:t>Think Scale and Re-usability: </a:t>
            </a:r>
            <a:r>
              <a:rPr lang="en-US" sz="2000" dirty="0"/>
              <a:t>Develop building blocks that can be assembled to create solution by Segment</a:t>
            </a:r>
          </a:p>
          <a:p>
            <a:r>
              <a:rPr lang="en-US" sz="2400" b="1" dirty="0"/>
              <a:t>Invest in Data Capture</a:t>
            </a:r>
          </a:p>
          <a:p>
            <a:pPr lvl="1"/>
            <a:r>
              <a:rPr lang="en-US" sz="2000" b="1" dirty="0"/>
              <a:t>Information is power: </a:t>
            </a:r>
            <a:r>
              <a:rPr lang="en-US" sz="2000" dirty="0"/>
              <a:t>Capture signals from multiple downstream sources at scale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4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80A0E-3547-1442-A3AD-E6C99900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047750"/>
            <a:ext cx="7239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ichigan vs Loyola-Chicago Prediction.mp4">
            <a:hlinkClick r:id="" action="ppaction://media"/>
            <a:extLst>
              <a:ext uri="{FF2B5EF4-FFF2-40B4-BE49-F238E27FC236}">
                <a16:creationId xmlns:a16="http://schemas.microsoft.com/office/drawing/2014/main" id="{E305BDA7-6386-A547-9A7C-B935D098EEF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642938"/>
            <a:ext cx="9902825" cy="55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4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Crystal Ball gazing: A Brief History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948E86-E797-7047-A336-8D6704A19175}"/>
              </a:ext>
            </a:extLst>
          </p:cNvPr>
          <p:cNvCxnSpPr>
            <a:cxnSpLocks/>
          </p:cNvCxnSpPr>
          <p:nvPr/>
        </p:nvCxnSpPr>
        <p:spPr>
          <a:xfrm flipV="1">
            <a:off x="708912" y="6016823"/>
            <a:ext cx="8430370" cy="26304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56F713-08A8-9649-8471-B0456359394C}"/>
              </a:ext>
            </a:extLst>
          </p:cNvPr>
          <p:cNvSpPr/>
          <p:nvPr/>
        </p:nvSpPr>
        <p:spPr>
          <a:xfrm rot="10800000">
            <a:off x="6748303" y="2892996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659D33-011E-EC42-AFB5-A5D59332191E}"/>
              </a:ext>
            </a:extLst>
          </p:cNvPr>
          <p:cNvCxnSpPr>
            <a:cxnSpLocks/>
          </p:cNvCxnSpPr>
          <p:nvPr/>
        </p:nvCxnSpPr>
        <p:spPr>
          <a:xfrm>
            <a:off x="6855727" y="3149653"/>
            <a:ext cx="1" cy="28671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640B447-4316-1D4B-9D76-66CE3F36D371}"/>
              </a:ext>
            </a:extLst>
          </p:cNvPr>
          <p:cNvSpPr/>
          <p:nvPr/>
        </p:nvSpPr>
        <p:spPr>
          <a:xfrm rot="10800000">
            <a:off x="4781379" y="3484326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E89FF9-7CC3-454A-BB5F-21A72C97C435}"/>
              </a:ext>
            </a:extLst>
          </p:cNvPr>
          <p:cNvCxnSpPr>
            <a:cxnSpLocks/>
          </p:cNvCxnSpPr>
          <p:nvPr/>
        </p:nvCxnSpPr>
        <p:spPr>
          <a:xfrm>
            <a:off x="4888803" y="3712114"/>
            <a:ext cx="0" cy="22979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F782D-7C1A-5B4A-95E1-9EF1818A9368}"/>
              </a:ext>
            </a:extLst>
          </p:cNvPr>
          <p:cNvGrpSpPr/>
          <p:nvPr/>
        </p:nvGrpSpPr>
        <p:grpSpPr>
          <a:xfrm rot="10800000">
            <a:off x="1213807" y="5575203"/>
            <a:ext cx="214848" cy="446978"/>
            <a:chOff x="4618138" y="4702312"/>
            <a:chExt cx="226503" cy="4469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64DA8C-8300-E647-892F-310F82B06F7A}"/>
                </a:ext>
              </a:extLst>
            </p:cNvPr>
            <p:cNvSpPr/>
            <p:nvPr/>
          </p:nvSpPr>
          <p:spPr>
            <a:xfrm>
              <a:off x="4618138" y="4922787"/>
              <a:ext cx="226503" cy="2265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F18F78-0DF8-4648-948A-5E2DCFA0CCE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10800000">
              <a:off x="4731390" y="4702312"/>
              <a:ext cx="0" cy="2204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916B82-251A-A647-9699-3827B4B1D7BB}"/>
              </a:ext>
            </a:extLst>
          </p:cNvPr>
          <p:cNvSpPr txBox="1"/>
          <p:nvPr/>
        </p:nvSpPr>
        <p:spPr>
          <a:xfrm>
            <a:off x="687342" y="4935812"/>
            <a:ext cx="1444670" cy="61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INTUITION: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The Artisanal mindset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14BD08-F25D-334B-BCC0-33DB1DE1E2D4}"/>
              </a:ext>
            </a:extLst>
          </p:cNvPr>
          <p:cNvSpPr/>
          <p:nvPr/>
        </p:nvSpPr>
        <p:spPr>
          <a:xfrm rot="10800000">
            <a:off x="2814455" y="4278536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1B572-1954-9E42-B9F4-06FD3A9CF8D7}"/>
              </a:ext>
            </a:extLst>
          </p:cNvPr>
          <p:cNvCxnSpPr>
            <a:cxnSpLocks/>
          </p:cNvCxnSpPr>
          <p:nvPr/>
        </p:nvCxnSpPr>
        <p:spPr>
          <a:xfrm>
            <a:off x="2903096" y="4501374"/>
            <a:ext cx="4532" cy="1492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6DCBC-AC44-644E-B663-94B5341334FC}"/>
              </a:ext>
            </a:extLst>
          </p:cNvPr>
          <p:cNvSpPr txBox="1"/>
          <p:nvPr/>
        </p:nvSpPr>
        <p:spPr>
          <a:xfrm>
            <a:off x="2199543" y="3149653"/>
            <a:ext cx="1444670" cy="11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NAÏVE FORECASTING: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last period (year/month) demand will recur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5527F-3921-734A-8D64-7017AE56A3AE}"/>
              </a:ext>
            </a:extLst>
          </p:cNvPr>
          <p:cNvSpPr txBox="1"/>
          <p:nvPr/>
        </p:nvSpPr>
        <p:spPr>
          <a:xfrm>
            <a:off x="4166468" y="2471688"/>
            <a:ext cx="1444670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 SERIES ANALYSIS:</a:t>
            </a:r>
          </a:p>
          <a:p>
            <a:r>
              <a:rPr lang="en-US" b="1" dirty="0">
                <a:solidFill>
                  <a:schemeClr val="bg1"/>
                </a:solidFill>
              </a:rPr>
              <a:t>Incorporate Seasonality, Long-term trends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70FCD3-67A4-7C46-93E7-6BA66FAC80A4}"/>
              </a:ext>
            </a:extLst>
          </p:cNvPr>
          <p:cNvSpPr txBox="1"/>
          <p:nvPr/>
        </p:nvSpPr>
        <p:spPr>
          <a:xfrm>
            <a:off x="6176446" y="1914214"/>
            <a:ext cx="1444670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CAUSAL METHODS :</a:t>
            </a:r>
          </a:p>
          <a:p>
            <a:r>
              <a:rPr lang="en-US" b="1" dirty="0">
                <a:solidFill>
                  <a:schemeClr val="bg1"/>
                </a:solidFill>
              </a:rPr>
              <a:t>Econometric methods, Product Lifecycles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960CC-F610-3948-A00B-520B597F8BD8}"/>
              </a:ext>
            </a:extLst>
          </p:cNvPr>
          <p:cNvSpPr txBox="1"/>
          <p:nvPr/>
        </p:nvSpPr>
        <p:spPr>
          <a:xfrm>
            <a:off x="7982402" y="1507286"/>
            <a:ext cx="1819111" cy="12003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But is this good enough?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6D7CC-00E3-2946-8C3C-02F1FB940D52}"/>
              </a:ext>
            </a:extLst>
          </p:cNvPr>
          <p:cNvSpPr txBox="1"/>
          <p:nvPr/>
        </p:nvSpPr>
        <p:spPr>
          <a:xfrm>
            <a:off x="4888803" y="6016823"/>
            <a:ext cx="599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Time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5F4A74-93B2-404E-85A8-848BF1D9EC85}"/>
              </a:ext>
            </a:extLst>
          </p:cNvPr>
          <p:cNvCxnSpPr>
            <a:cxnSpLocks/>
          </p:cNvCxnSpPr>
          <p:nvPr/>
        </p:nvCxnSpPr>
        <p:spPr>
          <a:xfrm>
            <a:off x="727647" y="1676400"/>
            <a:ext cx="0" cy="4367689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CC9A8F-80A4-CA41-A983-1EB3D3FDEC49}"/>
              </a:ext>
            </a:extLst>
          </p:cNvPr>
          <p:cNvSpPr txBox="1"/>
          <p:nvPr/>
        </p:nvSpPr>
        <p:spPr>
          <a:xfrm rot="16200000">
            <a:off x="18452" y="359681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Accuracy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487A58-809C-E44F-84EE-555DB3D55417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647" y="5181600"/>
            <a:ext cx="8302670" cy="6275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8B1183-9E87-C74C-9C4D-B1DD78132570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647" y="4140325"/>
            <a:ext cx="8302670" cy="6275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EBAF7-964B-D144-813E-6F3B662F6AE6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647" y="3099049"/>
            <a:ext cx="8302670" cy="6275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E70D9F-C314-7847-B23B-3267F5CD09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647" y="2057773"/>
            <a:ext cx="8302670" cy="62758"/>
          </a:xfrm>
          <a:prstGeom prst="line">
            <a:avLst/>
          </a:prstGeom>
          <a:pattFill prst="pct50">
            <a:fgClr>
              <a:schemeClr val="hlink"/>
            </a:fgClr>
            <a:bgClr>
              <a:srgbClr val="FFFFFF"/>
            </a:bgClr>
          </a:pattFill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81579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0" grpId="0"/>
      <p:bldP spid="33" grpId="0" animBg="1"/>
      <p:bldP spid="45" grpId="0"/>
      <p:bldP spid="46" grpId="0"/>
      <p:bldP spid="4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381000"/>
            <a:ext cx="8985250" cy="838200"/>
          </a:xfrm>
        </p:spPr>
        <p:txBody>
          <a:bodyPr/>
          <a:lstStyle/>
          <a:p>
            <a:r>
              <a:rPr lang="en-US" sz="3200" dirty="0"/>
              <a:t>Why do most organizations hit a ‘Forecast Ceiling’?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1381125"/>
            <a:ext cx="7658099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/>
              <a:t>Unexpected events create shocks that have a ripple effect</a:t>
            </a:r>
            <a:endParaRPr lang="en-US" sz="1800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600" dirty="0"/>
              <a:t>Demand: weather, customer behavior gone ‘viral’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Supply: </a:t>
            </a:r>
            <a:r>
              <a:rPr lang="en-US" sz="1600" dirty="0"/>
              <a:t>Manufacturer/Logistics networks gone awry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Product Assortments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Demand patterns at a SKU level differ from aggregate patterns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SKUs within a category are at different stages in the Lifecycle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Customer behavior is increasingly fickle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Increasing diversity within markets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Engaging customers across channels becoming harder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5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Can we break the Forecast Ceiling?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948E86-E797-7047-A336-8D6704A19175}"/>
              </a:ext>
            </a:extLst>
          </p:cNvPr>
          <p:cNvCxnSpPr>
            <a:cxnSpLocks/>
          </p:cNvCxnSpPr>
          <p:nvPr/>
        </p:nvCxnSpPr>
        <p:spPr>
          <a:xfrm flipV="1">
            <a:off x="457200" y="5943600"/>
            <a:ext cx="8966443" cy="743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56F713-08A8-9649-8471-B0456359394C}"/>
              </a:ext>
            </a:extLst>
          </p:cNvPr>
          <p:cNvSpPr/>
          <p:nvPr/>
        </p:nvSpPr>
        <p:spPr>
          <a:xfrm rot="10800000">
            <a:off x="6370433" y="2833984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659D33-011E-EC42-AFB5-A5D59332191E}"/>
              </a:ext>
            </a:extLst>
          </p:cNvPr>
          <p:cNvCxnSpPr>
            <a:cxnSpLocks/>
          </p:cNvCxnSpPr>
          <p:nvPr/>
        </p:nvCxnSpPr>
        <p:spPr>
          <a:xfrm>
            <a:off x="6477857" y="3090641"/>
            <a:ext cx="1" cy="286717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640B447-4316-1D4B-9D76-66CE3F36D371}"/>
              </a:ext>
            </a:extLst>
          </p:cNvPr>
          <p:cNvSpPr/>
          <p:nvPr/>
        </p:nvSpPr>
        <p:spPr>
          <a:xfrm rot="10800000">
            <a:off x="4403509" y="3425314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E89FF9-7CC3-454A-BB5F-21A72C97C435}"/>
              </a:ext>
            </a:extLst>
          </p:cNvPr>
          <p:cNvCxnSpPr>
            <a:cxnSpLocks/>
          </p:cNvCxnSpPr>
          <p:nvPr/>
        </p:nvCxnSpPr>
        <p:spPr>
          <a:xfrm>
            <a:off x="4510933" y="3653102"/>
            <a:ext cx="0" cy="22979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F782D-7C1A-5B4A-95E1-9EF1818A9368}"/>
              </a:ext>
            </a:extLst>
          </p:cNvPr>
          <p:cNvGrpSpPr/>
          <p:nvPr/>
        </p:nvGrpSpPr>
        <p:grpSpPr>
          <a:xfrm rot="10800000">
            <a:off x="646943" y="5488023"/>
            <a:ext cx="214848" cy="446978"/>
            <a:chOff x="4618138" y="4702312"/>
            <a:chExt cx="226503" cy="44697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64DA8C-8300-E647-892F-310F82B06F7A}"/>
                </a:ext>
              </a:extLst>
            </p:cNvPr>
            <p:cNvSpPr/>
            <p:nvPr/>
          </p:nvSpPr>
          <p:spPr>
            <a:xfrm>
              <a:off x="4618138" y="4922787"/>
              <a:ext cx="226503" cy="22650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F18F78-0DF8-4648-948A-5E2DCFA0CCE1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rot="10800000">
              <a:off x="4731390" y="4702312"/>
              <a:ext cx="0" cy="2204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2538614B-CAA7-BE4A-A180-79C508F29EBA}"/>
              </a:ext>
            </a:extLst>
          </p:cNvPr>
          <p:cNvSpPr/>
          <p:nvPr/>
        </p:nvSpPr>
        <p:spPr>
          <a:xfrm rot="10800000">
            <a:off x="8380412" y="1424926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EA0D66-2243-3646-8C27-1EA20C1B20E7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487836" y="1651429"/>
            <a:ext cx="0" cy="42996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916B82-251A-A647-9699-3827B4B1D7BB}"/>
              </a:ext>
            </a:extLst>
          </p:cNvPr>
          <p:cNvSpPr txBox="1"/>
          <p:nvPr/>
        </p:nvSpPr>
        <p:spPr>
          <a:xfrm>
            <a:off x="120478" y="4848632"/>
            <a:ext cx="14446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MAKE TO ORDER: </a:t>
            </a:r>
            <a:r>
              <a:rPr lang="en-US" dirty="0">
                <a:solidFill>
                  <a:schemeClr val="bg1"/>
                </a:solidFill>
              </a:rPr>
              <a:t>The Artisanal mindset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14BD08-F25D-334B-BCC0-33DB1DE1E2D4}"/>
              </a:ext>
            </a:extLst>
          </p:cNvPr>
          <p:cNvSpPr/>
          <p:nvPr/>
        </p:nvSpPr>
        <p:spPr>
          <a:xfrm rot="10800000">
            <a:off x="2436585" y="4219524"/>
            <a:ext cx="214848" cy="2265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1B572-1954-9E42-B9F4-06FD3A9CF8D7}"/>
              </a:ext>
            </a:extLst>
          </p:cNvPr>
          <p:cNvCxnSpPr>
            <a:cxnSpLocks/>
          </p:cNvCxnSpPr>
          <p:nvPr/>
        </p:nvCxnSpPr>
        <p:spPr>
          <a:xfrm>
            <a:off x="2525226" y="4442362"/>
            <a:ext cx="4532" cy="1492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6DCBC-AC44-644E-B663-94B5341334FC}"/>
              </a:ext>
            </a:extLst>
          </p:cNvPr>
          <p:cNvSpPr txBox="1"/>
          <p:nvPr/>
        </p:nvSpPr>
        <p:spPr>
          <a:xfrm>
            <a:off x="1821673" y="3090641"/>
            <a:ext cx="1444670" cy="11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NAÏVE FORECASTING:</a:t>
            </a:r>
          </a:p>
          <a:p>
            <a:r>
              <a:rPr lang="en-US" b="1" dirty="0">
                <a:solidFill>
                  <a:schemeClr val="bg1"/>
                </a:solidFill>
              </a:rPr>
              <a:t>Assume last period (year/month) demand will recur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5527F-3921-734A-8D64-7017AE56A3AE}"/>
              </a:ext>
            </a:extLst>
          </p:cNvPr>
          <p:cNvSpPr txBox="1"/>
          <p:nvPr/>
        </p:nvSpPr>
        <p:spPr>
          <a:xfrm>
            <a:off x="3788598" y="2412676"/>
            <a:ext cx="1444670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 SERIES ANALYSIS:</a:t>
            </a:r>
          </a:p>
          <a:p>
            <a:r>
              <a:rPr lang="en-US" b="1" dirty="0">
                <a:solidFill>
                  <a:schemeClr val="bg1"/>
                </a:solidFill>
              </a:rPr>
              <a:t>Incorporate Seasonality, Long-term trends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70FCD3-67A4-7C46-93E7-6BA66FAC80A4}"/>
              </a:ext>
            </a:extLst>
          </p:cNvPr>
          <p:cNvSpPr txBox="1"/>
          <p:nvPr/>
        </p:nvSpPr>
        <p:spPr>
          <a:xfrm>
            <a:off x="5798576" y="1855202"/>
            <a:ext cx="1444670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CAUSAL METHODS :</a:t>
            </a:r>
          </a:p>
          <a:p>
            <a:r>
              <a:rPr lang="en-US" b="1" dirty="0">
                <a:solidFill>
                  <a:schemeClr val="bg1"/>
                </a:solidFill>
              </a:rPr>
              <a:t>Econometric methods, Product Lifecycles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EB5ABD-9846-4C48-BAF1-8CA2F372C8E5}"/>
              </a:ext>
            </a:extLst>
          </p:cNvPr>
          <p:cNvSpPr txBox="1"/>
          <p:nvPr/>
        </p:nvSpPr>
        <p:spPr>
          <a:xfrm>
            <a:off x="7765501" y="634257"/>
            <a:ext cx="1444670" cy="78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DEMAND SENSING:</a:t>
            </a:r>
          </a:p>
          <a:p>
            <a:r>
              <a:rPr lang="en-US" b="1" dirty="0">
                <a:solidFill>
                  <a:schemeClr val="bg1"/>
                </a:solidFill>
              </a:rPr>
              <a:t>Near Real-time Feedback loops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B68FEBE-A75D-AB46-AD57-74E27CE31B4A}"/>
              </a:ext>
            </a:extLst>
          </p:cNvPr>
          <p:cNvSpPr/>
          <p:nvPr/>
        </p:nvSpPr>
        <p:spPr bwMode="auto">
          <a:xfrm>
            <a:off x="7585805" y="381000"/>
            <a:ext cx="1837838" cy="6172200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9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0558-83C9-4728-8457-C56712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Demand Sensing – How is it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6F98-F6E6-44C0-A81A-ABFFF5A3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542758"/>
            <a:ext cx="6705600" cy="325784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960"/>
              </a:spcBef>
            </a:pPr>
            <a:r>
              <a:rPr lang="en-US" altLang="en-US" b="1" dirty="0"/>
              <a:t>Learn from ‘near’ real-time signals</a:t>
            </a:r>
            <a:endParaRPr lang="en-US" altLang="en-US" b="1" dirty="0">
              <a:solidFill>
                <a:schemeClr val="bg1"/>
              </a:solidFill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‘Downstream’ data: Social media, customer returns, Contact Center data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spcBef>
                <a:spcPts val="360"/>
              </a:spcBef>
            </a:pPr>
            <a:r>
              <a:rPr lang="en-US" b="1" dirty="0"/>
              <a:t>Higher level of granularity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Tuning of forecasts at a Day/SKU/Store level based on feedback loops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200000"/>
              </a:lnSpc>
              <a:spcBef>
                <a:spcPts val="960"/>
              </a:spcBef>
            </a:pPr>
            <a:r>
              <a:rPr lang="en-US" b="1" dirty="0"/>
              <a:t>Leveraging advanced Machine Learning Algorithms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Multi-Tier Causal models to forecast at each level in the Supply Chain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Daily automated publishes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Focus on Anomaly Detection, What-if scenario modeling</a:t>
            </a:r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97750CBD-9B17-47D6-BB32-77A70870E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319" b="1568"/>
          <a:stretch/>
        </p:blipFill>
        <p:spPr bwMode="auto">
          <a:xfrm>
            <a:off x="6243060" y="3651640"/>
            <a:ext cx="3659765" cy="3206360"/>
          </a:xfrm>
          <a:prstGeom prst="rect">
            <a:avLst/>
          </a:prstGeom>
          <a:solidFill>
            <a:schemeClr val="bg1"/>
          </a:solidFill>
          <a:effectLst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1285029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BDDB-462B-2E4F-830C-2E3AC4E8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Why now?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B6BBC4C-022A-5C4C-990A-1AE8B7010EE7}"/>
              </a:ext>
            </a:extLst>
          </p:cNvPr>
          <p:cNvSpPr/>
          <p:nvPr/>
        </p:nvSpPr>
        <p:spPr>
          <a:xfrm>
            <a:off x="3324560" y="897752"/>
            <a:ext cx="3323550" cy="3323550"/>
          </a:xfrm>
          <a:custGeom>
            <a:avLst/>
            <a:gdLst>
              <a:gd name="connsiteX0" fmla="*/ 0 w 3323550"/>
              <a:gd name="connsiteY0" fmla="*/ 1661775 h 3323550"/>
              <a:gd name="connsiteX1" fmla="*/ 1661775 w 3323550"/>
              <a:gd name="connsiteY1" fmla="*/ 0 h 3323550"/>
              <a:gd name="connsiteX2" fmla="*/ 3323550 w 3323550"/>
              <a:gd name="connsiteY2" fmla="*/ 1661775 h 3323550"/>
              <a:gd name="connsiteX3" fmla="*/ 1661775 w 3323550"/>
              <a:gd name="connsiteY3" fmla="*/ 3323550 h 3323550"/>
              <a:gd name="connsiteX4" fmla="*/ 0 w 3323550"/>
              <a:gd name="connsiteY4" fmla="*/ 1661775 h 332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550" h="3323550">
                <a:moveTo>
                  <a:pt x="0" y="1661775"/>
                </a:moveTo>
                <a:cubicBezTo>
                  <a:pt x="0" y="744002"/>
                  <a:pt x="744002" y="0"/>
                  <a:pt x="1661775" y="0"/>
                </a:cubicBezTo>
                <a:cubicBezTo>
                  <a:pt x="2579548" y="0"/>
                  <a:pt x="3323550" y="744002"/>
                  <a:pt x="3323550" y="1661775"/>
                </a:cubicBezTo>
                <a:cubicBezTo>
                  <a:pt x="3323550" y="2579548"/>
                  <a:pt x="2579548" y="3323550"/>
                  <a:pt x="1661775" y="3323550"/>
                </a:cubicBezTo>
                <a:cubicBezTo>
                  <a:pt x="744002" y="3323550"/>
                  <a:pt x="0" y="2579548"/>
                  <a:pt x="0" y="166177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rgbClr val="80000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43140" tIns="581621" rIns="443140" bIns="1246332" numCol="1" spcCol="1270" anchor="ctr" anchorCtr="1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bg1"/>
                </a:solidFill>
              </a:rPr>
              <a:t>Data, Data Everywhere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bg1"/>
                </a:solidFill>
              </a:rPr>
              <a:t>Social</a:t>
            </a:r>
            <a:r>
              <a:rPr lang="en-US" sz="1200" kern="1200" dirty="0"/>
              <a:t> </a:t>
            </a:r>
            <a:r>
              <a:rPr lang="en-US" sz="1200" kern="1200" dirty="0">
                <a:solidFill>
                  <a:schemeClr val="bg1"/>
                </a:solidFill>
              </a:rPr>
              <a:t>Media Listening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In-store tracking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bg1"/>
                </a:solidFill>
              </a:rPr>
              <a:t>Contact Center Data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08705E-8DF3-F44B-A482-56F28974BB5B}"/>
              </a:ext>
            </a:extLst>
          </p:cNvPr>
          <p:cNvSpPr/>
          <p:nvPr/>
        </p:nvSpPr>
        <p:spPr>
          <a:xfrm>
            <a:off x="4523808" y="3006810"/>
            <a:ext cx="3323550" cy="3323550"/>
          </a:xfrm>
          <a:custGeom>
            <a:avLst/>
            <a:gdLst>
              <a:gd name="connsiteX0" fmla="*/ 0 w 3323550"/>
              <a:gd name="connsiteY0" fmla="*/ 1661775 h 3323550"/>
              <a:gd name="connsiteX1" fmla="*/ 1661775 w 3323550"/>
              <a:gd name="connsiteY1" fmla="*/ 0 h 3323550"/>
              <a:gd name="connsiteX2" fmla="*/ 3323550 w 3323550"/>
              <a:gd name="connsiteY2" fmla="*/ 1661775 h 3323550"/>
              <a:gd name="connsiteX3" fmla="*/ 1661775 w 3323550"/>
              <a:gd name="connsiteY3" fmla="*/ 3323550 h 3323550"/>
              <a:gd name="connsiteX4" fmla="*/ 0 w 3323550"/>
              <a:gd name="connsiteY4" fmla="*/ 1661775 h 332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550" h="3323550">
                <a:moveTo>
                  <a:pt x="0" y="1661775"/>
                </a:moveTo>
                <a:cubicBezTo>
                  <a:pt x="0" y="744002"/>
                  <a:pt x="744002" y="0"/>
                  <a:pt x="1661775" y="0"/>
                </a:cubicBezTo>
                <a:cubicBezTo>
                  <a:pt x="2579548" y="0"/>
                  <a:pt x="3323550" y="744002"/>
                  <a:pt x="3323550" y="1661775"/>
                </a:cubicBezTo>
                <a:cubicBezTo>
                  <a:pt x="3323550" y="2579548"/>
                  <a:pt x="2579548" y="3323550"/>
                  <a:pt x="1661775" y="3323550"/>
                </a:cubicBezTo>
                <a:cubicBezTo>
                  <a:pt x="744002" y="3323550"/>
                  <a:pt x="0" y="2579548"/>
                  <a:pt x="0" y="166177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rgbClr val="80000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016453" tIns="858584" rIns="312967" bIns="637014" numCol="1" spcCol="1270" anchor="ctr" anchorCtr="1">
            <a:noAutofit/>
          </a:bodyPr>
          <a:lstStyle/>
          <a:p>
            <a:pPr marL="0" lvl="0" indent="0" algn="l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bg1"/>
                </a:solidFill>
              </a:rPr>
              <a:t>Computing  Power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b="0" kern="1200" dirty="0">
                <a:solidFill>
                  <a:schemeClr val="bg1"/>
                </a:solidFill>
              </a:rPr>
              <a:t>High Performance Computing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Edge Computing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dirty="0">
                <a:solidFill>
                  <a:schemeClr val="bg1"/>
                </a:solidFill>
              </a:rPr>
              <a:t>Intelligent Systems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7D9C0A-F00A-B141-919E-6F1633FC7AC5}"/>
              </a:ext>
            </a:extLst>
          </p:cNvPr>
          <p:cNvSpPr/>
          <p:nvPr/>
        </p:nvSpPr>
        <p:spPr>
          <a:xfrm>
            <a:off x="2283048" y="3068761"/>
            <a:ext cx="3323550" cy="3323550"/>
          </a:xfrm>
          <a:custGeom>
            <a:avLst/>
            <a:gdLst>
              <a:gd name="connsiteX0" fmla="*/ 0 w 3323550"/>
              <a:gd name="connsiteY0" fmla="*/ 1661775 h 3323550"/>
              <a:gd name="connsiteX1" fmla="*/ 1661775 w 3323550"/>
              <a:gd name="connsiteY1" fmla="*/ 0 h 3323550"/>
              <a:gd name="connsiteX2" fmla="*/ 3323550 w 3323550"/>
              <a:gd name="connsiteY2" fmla="*/ 1661775 h 3323550"/>
              <a:gd name="connsiteX3" fmla="*/ 1661775 w 3323550"/>
              <a:gd name="connsiteY3" fmla="*/ 3323550 h 3323550"/>
              <a:gd name="connsiteX4" fmla="*/ 0 w 3323550"/>
              <a:gd name="connsiteY4" fmla="*/ 1661775 h 332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550" h="3323550">
                <a:moveTo>
                  <a:pt x="0" y="1661775"/>
                </a:moveTo>
                <a:cubicBezTo>
                  <a:pt x="0" y="744002"/>
                  <a:pt x="744002" y="0"/>
                  <a:pt x="1661775" y="0"/>
                </a:cubicBezTo>
                <a:cubicBezTo>
                  <a:pt x="2579548" y="0"/>
                  <a:pt x="3323550" y="744002"/>
                  <a:pt x="3323550" y="1661775"/>
                </a:cubicBezTo>
                <a:cubicBezTo>
                  <a:pt x="3323550" y="2579548"/>
                  <a:pt x="2579548" y="3323550"/>
                  <a:pt x="1661775" y="3323550"/>
                </a:cubicBezTo>
                <a:cubicBezTo>
                  <a:pt x="744002" y="3323550"/>
                  <a:pt x="0" y="2579548"/>
                  <a:pt x="0" y="166177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>
            <a:solidFill>
              <a:srgbClr val="800000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rgbClr r="0" g="0" b="0"/>
          </a:lnRef>
          <a:fillRef idx="2">
            <a:scrgbClr r="0" g="0" b="0"/>
          </a:fillRef>
          <a:effectRef idx="0">
            <a:schemeClr val="l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312968" tIns="858584" rIns="1016452" bIns="637014" numCol="1" spcCol="1270" anchor="ctr" anchorCtr="1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Better mousetraps</a:t>
            </a:r>
            <a:endParaRPr lang="en-US" sz="1800" b="1" kern="1200" dirty="0">
              <a:solidFill>
                <a:schemeClr val="bg1"/>
              </a:solidFill>
            </a:endParaRP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bg1"/>
                </a:solidFill>
              </a:rPr>
              <a:t>AI and ML enables use of Structured and Unstructured Data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200" kern="1200" dirty="0">
                <a:solidFill>
                  <a:schemeClr val="bg1"/>
                </a:solidFill>
              </a:rPr>
              <a:t>Hierarchical Forecasting methods</a:t>
            </a:r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2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7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6A01D8-1108-40C3-ACD2-BE045B40E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99" t="25364" r="9901" b="3467"/>
          <a:stretch/>
        </p:blipFill>
        <p:spPr>
          <a:xfrm>
            <a:off x="150812" y="1828800"/>
            <a:ext cx="9279448" cy="4694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1"/>
            </a:solidFill>
          </a:ln>
          <a:effectLst/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4E4E7320-76E6-487B-AEA9-3285EEEE1AC1}"/>
              </a:ext>
            </a:extLst>
          </p:cNvPr>
          <p:cNvSpPr txBox="1">
            <a:spLocks/>
          </p:cNvSpPr>
          <p:nvPr/>
        </p:nvSpPr>
        <p:spPr bwMode="auto">
          <a:xfrm>
            <a:off x="336035" y="369812"/>
            <a:ext cx="927061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sz="3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make it happen?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53B8B-A5DD-AE43-9ECD-265A79BDA298}"/>
              </a:ext>
            </a:extLst>
          </p:cNvPr>
          <p:cNvSpPr txBox="1"/>
          <p:nvPr/>
        </p:nvSpPr>
        <p:spPr>
          <a:xfrm>
            <a:off x="321582" y="1828800"/>
            <a:ext cx="144780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Improve the Baseline Forecasting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E02AD-3421-0F45-88E4-A0694A5466BD}"/>
              </a:ext>
            </a:extLst>
          </p:cNvPr>
          <p:cNvSpPr txBox="1"/>
          <p:nvPr/>
        </p:nvSpPr>
        <p:spPr>
          <a:xfrm>
            <a:off x="8065118" y="1524000"/>
            <a:ext cx="1525418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Capture real-time signals upstream and downstream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AB8E2-5D0D-EA40-ACA2-7AD22162F5BB}"/>
              </a:ext>
            </a:extLst>
          </p:cNvPr>
          <p:cNvSpPr txBox="1"/>
          <p:nvPr/>
        </p:nvSpPr>
        <p:spPr>
          <a:xfrm>
            <a:off x="7237412" y="5257801"/>
            <a:ext cx="1524000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Build a Real-time Event Response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2C68-2839-1C4D-B662-BE9D9EEBEE44}"/>
              </a:ext>
            </a:extLst>
          </p:cNvPr>
          <p:cNvSpPr txBox="1"/>
          <p:nvPr/>
        </p:nvSpPr>
        <p:spPr>
          <a:xfrm>
            <a:off x="2589212" y="5734854"/>
            <a:ext cx="1524000" cy="9707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Use the Feedback Loop to refine Forecasts</a:t>
            </a:r>
          </a:p>
        </p:txBody>
      </p:sp>
    </p:spTree>
    <p:extLst>
      <p:ext uri="{BB962C8B-B14F-4D97-AF65-F5344CB8AC3E}">
        <p14:creationId xmlns:p14="http://schemas.microsoft.com/office/powerpoint/2010/main" val="196035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V_muTalk_DemandSensing_v01.potx [Autosaved]" id="{062DDCCF-7CDD-4A6F-B30F-7F30F845BB9C}" vid="{6499CCE7-D729-4BD9-B2C7-7F25F1D642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Custom 17">
    <a:dk1>
      <a:srgbClr val="000000"/>
    </a:dk1>
    <a:lt1>
      <a:sysClr val="window" lastClr="FFFFFF"/>
    </a:lt1>
    <a:dk2>
      <a:srgbClr val="FF0000"/>
    </a:dk2>
    <a:lt2>
      <a:srgbClr val="00FF00"/>
    </a:lt2>
    <a:accent1>
      <a:srgbClr val="800000"/>
    </a:accent1>
    <a:accent2>
      <a:srgbClr val="006666"/>
    </a:accent2>
    <a:accent3>
      <a:srgbClr val="E2E1C0"/>
    </a:accent3>
    <a:accent4>
      <a:srgbClr val="0000FF"/>
    </a:accent4>
    <a:accent5>
      <a:srgbClr val="B69404"/>
    </a:accent5>
    <a:accent6>
      <a:srgbClr val="FFFF00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0EDE9C0F3334EB05D8858420B801E" ma:contentTypeVersion="5" ma:contentTypeDescription="Create a new document." ma:contentTypeScope="" ma:versionID="9bd1a6c8113a191d5e78e0db13098456">
  <xsd:schema xmlns:xsd="http://www.w3.org/2001/XMLSchema" xmlns:xs="http://www.w3.org/2001/XMLSchema" xmlns:p="http://schemas.microsoft.com/office/2006/metadata/properties" xmlns:ns2="da14ae5d-a4b2-4ef9-ac37-2ecd4c2a5b1a" targetNamespace="http://schemas.microsoft.com/office/2006/metadata/properties" ma:root="true" ma:fieldsID="78bf70ddc64f87c4c5a78a8490c403f5" ns2:_="">
    <xsd:import namespace="da14ae5d-a4b2-4ef9-ac37-2ecd4c2a5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4ae5d-a4b2-4ef9-ac37-2ecd4c2a5b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C1013-97F8-4ECC-A0B6-25868EF99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4ae5d-a4b2-4ef9-ac37-2ecd4c2a5b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AAE9E-B4D0-456A-9E54-034E44EDACF0}">
  <ds:schemaRefs>
    <ds:schemaRef ds:uri="da14ae5d-a4b2-4ef9-ac37-2ecd4c2a5b1a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4928B2-9B9F-4419-9CA4-FDA42FB3C1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Adaptive Supply Chains</Template>
  <TotalTime>9361</TotalTime>
  <Pages>8</Pages>
  <Words>567</Words>
  <Application>Microsoft Macintosh PowerPoint</Application>
  <PresentationFormat>Custom</PresentationFormat>
  <Paragraphs>100</Paragraphs>
  <Slides>11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 Unicode MS</vt:lpstr>
      <vt:lpstr>Arial</vt:lpstr>
      <vt:lpstr>Calibri</vt:lpstr>
      <vt:lpstr>Franklin Gothic Demi</vt:lpstr>
      <vt:lpstr>Helvetica</vt:lpstr>
      <vt:lpstr>LucidaGrande</vt:lpstr>
      <vt:lpstr>Roboto Condensed</vt:lpstr>
      <vt:lpstr>Times New Roman</vt:lpstr>
      <vt:lpstr>Webdings</vt:lpstr>
      <vt:lpstr>Wingdings 3</vt:lpstr>
      <vt:lpstr>blank</vt:lpstr>
      <vt:lpstr>PBrush</vt:lpstr>
      <vt:lpstr>Adaptive Supply Chains: Demand Sensing</vt:lpstr>
      <vt:lpstr>PowerPoint Presentation</vt:lpstr>
      <vt:lpstr>PowerPoint Presentation</vt:lpstr>
      <vt:lpstr>Crystal Ball gazing: A Brief History</vt:lpstr>
      <vt:lpstr>Why do most organizations hit a ‘Forecast Ceiling’?</vt:lpstr>
      <vt:lpstr>Can we break the Forecast Ceiling?</vt:lpstr>
      <vt:lpstr>Demand Sensing – How is it different?</vt:lpstr>
      <vt:lpstr>Why now?</vt:lpstr>
      <vt:lpstr>PowerPoint Presentation</vt:lpstr>
      <vt:lpstr>PowerPoint Presentation</vt:lpstr>
      <vt:lpstr>In summary, to make this happen you need to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Supply Chains: Demand Sensing</dc:title>
  <dc:creator>Brian Buxton</dc:creator>
  <cp:lastModifiedBy>Krishna Rupanagunta</cp:lastModifiedBy>
  <cp:revision>56</cp:revision>
  <cp:lastPrinted>2001-09-28T15:01:44Z</cp:lastPrinted>
  <dcterms:created xsi:type="dcterms:W3CDTF">2018-04-11T17:04:40Z</dcterms:created>
  <dcterms:modified xsi:type="dcterms:W3CDTF">2018-04-20T15:11:29Z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0x010100FA70EDE9C0F3334EB05D8858420B801E</vt:lpwstr>
  </property>
</Properties>
</file>