
<file path=[Content_Types].xml><?xml version="1.0" encoding="utf-8"?>
<Types xmlns="http://schemas.openxmlformats.org/package/2006/content-types">
  <Default Extension="bin" ContentType="image/unknown"/>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embeddings/oleObject1.bin" ContentType="application/vnd.openxmlformats-officedocument.oleObject"/>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1124" r:id="rId5"/>
    <p:sldId id="1155" r:id="rId6"/>
    <p:sldId id="1159" r:id="rId7"/>
    <p:sldId id="1161" r:id="rId8"/>
    <p:sldId id="1152" r:id="rId9"/>
    <p:sldId id="1153" r:id="rId10"/>
    <p:sldId id="1158" r:id="rId11"/>
    <p:sldId id="1160" r:id="rId12"/>
    <p:sldId id="1156" r:id="rId13"/>
    <p:sldId id="1157" r:id="rId14"/>
  </p:sldIdLst>
  <p:sldSz cx="9144000" cy="5143500" type="screen16x9"/>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 userDrawn="1">
          <p15:clr>
            <a:srgbClr val="A4A3A4"/>
          </p15:clr>
        </p15:guide>
        <p15:guide id="2" orient="horz" pos="167">
          <p15:clr>
            <a:srgbClr val="A4A3A4"/>
          </p15:clr>
        </p15:guide>
        <p15:guide id="3" orient="horz" pos="350" userDrawn="1">
          <p15:clr>
            <a:srgbClr val="A4A3A4"/>
          </p15:clr>
        </p15:guide>
        <p15:guide id="4" pos="2880">
          <p15:clr>
            <a:srgbClr val="A4A3A4"/>
          </p15:clr>
        </p15:guide>
        <p15:guide id="5" pos="1270" userDrawn="1">
          <p15:clr>
            <a:srgbClr val="A4A3A4"/>
          </p15:clr>
        </p15:guide>
        <p15:guide id="6" pos="296">
          <p15:clr>
            <a:srgbClr val="A4A3A4"/>
          </p15:clr>
        </p15:guide>
        <p15:guide id="7" pos="3270">
          <p15:clr>
            <a:srgbClr val="A4A3A4"/>
          </p15:clr>
        </p15:guide>
        <p15:guide id="8" pos="548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il, Aamir (Contractor)" initials="IA(" lastIdx="3" clrIdx="0">
    <p:extLst>
      <p:ext uri="{19B8F6BF-5375-455C-9EA6-DF929625EA0E}">
        <p15:presenceInfo xmlns:p15="http://schemas.microsoft.com/office/powerpoint/2012/main" userId="S::Aamir.Ismail@diageo.com::6e8ac0fd-1adf-40bc-a811-fb43e295ce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16B"/>
    <a:srgbClr val="B9B1AA"/>
    <a:srgbClr val="9B5866"/>
    <a:srgbClr val="82A245"/>
    <a:srgbClr val="FEA33A"/>
    <a:srgbClr val="D24C00"/>
    <a:srgbClr val="B70840"/>
    <a:srgbClr val="E5C8C0"/>
    <a:srgbClr val="FFC95C"/>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41" autoAdjust="0"/>
    <p:restoredTop sz="95464" autoAdjust="0"/>
  </p:normalViewPr>
  <p:slideViewPr>
    <p:cSldViewPr snapToGrid="0">
      <p:cViewPr varScale="1">
        <p:scale>
          <a:sx n="121" d="100"/>
          <a:sy n="121" d="100"/>
        </p:scale>
        <p:origin x="276" y="64"/>
      </p:cViewPr>
      <p:guideLst>
        <p:guide orient="horz" pos="327"/>
        <p:guide orient="horz" pos="167"/>
        <p:guide orient="horz" pos="350"/>
        <p:guide pos="2880"/>
        <p:guide pos="1270"/>
        <p:guide pos="296"/>
        <p:guide pos="3270"/>
        <p:guide pos="54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4FFA3-F0BF-44AE-99E6-71E0900686EF}"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74FA7C4C-8462-4F08-BAB0-6DED6610ADBE}">
      <dgm:prSet phldrT="[Text]"/>
      <dgm:spPr/>
      <dgm:t>
        <a:bodyPr/>
        <a:lstStyle/>
        <a:p>
          <a:r>
            <a:rPr lang="en-US" dirty="0"/>
            <a:t>Design Model</a:t>
          </a:r>
        </a:p>
      </dgm:t>
    </dgm:pt>
    <dgm:pt modelId="{22BC07F6-E275-41C3-AD62-FFA47EE1BA7D}" type="parTrans" cxnId="{FB171527-4214-4AC5-BDF4-F0B3E9B8A01F}">
      <dgm:prSet/>
      <dgm:spPr/>
      <dgm:t>
        <a:bodyPr/>
        <a:lstStyle/>
        <a:p>
          <a:endParaRPr lang="en-US"/>
        </a:p>
      </dgm:t>
    </dgm:pt>
    <dgm:pt modelId="{2DD6DAFD-DEB1-423A-BCB8-F379A522B081}" type="sibTrans" cxnId="{FB171527-4214-4AC5-BDF4-F0B3E9B8A01F}">
      <dgm:prSet/>
      <dgm:spPr/>
      <dgm:t>
        <a:bodyPr/>
        <a:lstStyle/>
        <a:p>
          <a:endParaRPr lang="en-US"/>
        </a:p>
      </dgm:t>
    </dgm:pt>
    <dgm:pt modelId="{02F98527-8235-4E75-946F-1906672CB6A0}">
      <dgm:prSet phldrT="[Text]"/>
      <dgm:spPr/>
      <dgm:t>
        <a:bodyPr/>
        <a:lstStyle/>
        <a:p>
          <a:pPr>
            <a:buFont typeface="Wingdings" panose="05000000000000000000" pitchFamily="2" charset="2"/>
            <a:buChar char=""/>
          </a:pPr>
          <a:r>
            <a:rPr lang="en-US" dirty="0">
              <a:latin typeface="Lao UI" panose="020B0502040204020203" pitchFamily="34" charset="0"/>
              <a:ea typeface="Calibri" panose="020F0502020204030204" pitchFamily="34" charset="0"/>
            </a:rPr>
            <a:t>Conduct a data audit and secure data. Confirm business questions</a:t>
          </a:r>
          <a:endParaRPr lang="en-US" dirty="0"/>
        </a:p>
      </dgm:t>
    </dgm:pt>
    <dgm:pt modelId="{E46CB826-AD8A-438A-A9CF-4525D3F89284}" type="parTrans" cxnId="{F95F2C9E-1A52-4699-BB7A-DD0397F3B373}">
      <dgm:prSet/>
      <dgm:spPr/>
      <dgm:t>
        <a:bodyPr/>
        <a:lstStyle/>
        <a:p>
          <a:endParaRPr lang="en-US"/>
        </a:p>
      </dgm:t>
    </dgm:pt>
    <dgm:pt modelId="{1188E95B-0A57-403B-98D1-1AEC39156DB0}" type="sibTrans" cxnId="{F95F2C9E-1A52-4699-BB7A-DD0397F3B373}">
      <dgm:prSet/>
      <dgm:spPr/>
      <dgm:t>
        <a:bodyPr/>
        <a:lstStyle/>
        <a:p>
          <a:endParaRPr lang="en-US"/>
        </a:p>
      </dgm:t>
    </dgm:pt>
    <dgm:pt modelId="{B5FECD2A-F984-44CF-96D6-84F08F72C8D4}">
      <dgm:prSet phldrT="[Text]"/>
      <dgm:spPr/>
      <dgm:t>
        <a:bodyPr/>
        <a:lstStyle/>
        <a:p>
          <a:r>
            <a:rPr lang="en-US" dirty="0"/>
            <a:t>Build Model</a:t>
          </a:r>
        </a:p>
      </dgm:t>
    </dgm:pt>
    <dgm:pt modelId="{6A78EE6C-A119-4A71-8EE1-DBE2919A0F62}" type="parTrans" cxnId="{DF5C6825-743A-4192-A84E-284E26531264}">
      <dgm:prSet/>
      <dgm:spPr/>
      <dgm:t>
        <a:bodyPr/>
        <a:lstStyle/>
        <a:p>
          <a:endParaRPr lang="en-US"/>
        </a:p>
      </dgm:t>
    </dgm:pt>
    <dgm:pt modelId="{20BBD330-637F-4B52-B5C2-821131DFBD9F}" type="sibTrans" cxnId="{DF5C6825-743A-4192-A84E-284E26531264}">
      <dgm:prSet/>
      <dgm:spPr/>
      <dgm:t>
        <a:bodyPr/>
        <a:lstStyle/>
        <a:p>
          <a:endParaRPr lang="en-US"/>
        </a:p>
      </dgm:t>
    </dgm:pt>
    <dgm:pt modelId="{3033AAD9-463B-4782-91C0-1DF2C0ABDC64}">
      <dgm:prSet phldrT="[Text]"/>
      <dgm:spPr/>
      <dgm:t>
        <a:bodyPr/>
        <a:lstStyle/>
        <a:p>
          <a:pPr>
            <a:buFont typeface="Wingdings" panose="05000000000000000000" pitchFamily="2" charset="2"/>
            <a:buChar char=""/>
          </a:pPr>
          <a:r>
            <a:rPr lang="en-US">
              <a:latin typeface="Lao UI" panose="020B0502040204020203" pitchFamily="34" charset="0"/>
              <a:ea typeface="Calibri" panose="020F0502020204030204" pitchFamily="34" charset="0"/>
            </a:rPr>
            <a:t>Run simulations and conduct macro/micro validation</a:t>
          </a:r>
          <a:endParaRPr lang="en-US" dirty="0"/>
        </a:p>
      </dgm:t>
    </dgm:pt>
    <dgm:pt modelId="{8E20047E-9EB3-4DDF-B26B-FFED2C834173}" type="parTrans" cxnId="{E1C7D19C-29F7-4C62-9DE2-7D796FA94760}">
      <dgm:prSet/>
      <dgm:spPr/>
      <dgm:t>
        <a:bodyPr/>
        <a:lstStyle/>
        <a:p>
          <a:endParaRPr lang="en-US"/>
        </a:p>
      </dgm:t>
    </dgm:pt>
    <dgm:pt modelId="{435F5CFB-A568-4AFB-83A5-E30C403BD666}" type="sibTrans" cxnId="{E1C7D19C-29F7-4C62-9DE2-7D796FA94760}">
      <dgm:prSet/>
      <dgm:spPr/>
      <dgm:t>
        <a:bodyPr/>
        <a:lstStyle/>
        <a:p>
          <a:endParaRPr lang="en-US"/>
        </a:p>
      </dgm:t>
    </dgm:pt>
    <dgm:pt modelId="{343531A0-4111-4173-BB4F-8D7E8B0DDC1B}">
      <dgm:prSet phldrT="[Text]"/>
      <dgm:spPr/>
      <dgm:t>
        <a:bodyPr/>
        <a:lstStyle/>
        <a:p>
          <a:r>
            <a:rPr lang="en-US" dirty="0"/>
            <a:t>Test Model</a:t>
          </a:r>
        </a:p>
      </dgm:t>
    </dgm:pt>
    <dgm:pt modelId="{776E1D7D-35F0-4443-B3CB-D526F0700309}" type="parTrans" cxnId="{C1A34297-774E-4BBE-AC99-AD98EA1D09BA}">
      <dgm:prSet/>
      <dgm:spPr/>
      <dgm:t>
        <a:bodyPr/>
        <a:lstStyle/>
        <a:p>
          <a:endParaRPr lang="en-US"/>
        </a:p>
      </dgm:t>
    </dgm:pt>
    <dgm:pt modelId="{F53FEB0F-372D-4085-8513-BF4735EDA277}" type="sibTrans" cxnId="{C1A34297-774E-4BBE-AC99-AD98EA1D09BA}">
      <dgm:prSet/>
      <dgm:spPr/>
      <dgm:t>
        <a:bodyPr/>
        <a:lstStyle/>
        <a:p>
          <a:endParaRPr lang="en-US"/>
        </a:p>
      </dgm:t>
    </dgm:pt>
    <dgm:pt modelId="{32F4D0AF-35B7-4DF0-B7FE-EBF99C2B07C1}">
      <dgm:prSet phldrT="[Text]"/>
      <dgm:spPr/>
      <dgm:t>
        <a:bodyPr/>
        <a:lstStyle/>
        <a:p>
          <a:pPr>
            <a:buFont typeface="Wingdings" panose="05000000000000000000" pitchFamily="2" charset="2"/>
            <a:buChar char=""/>
          </a:pPr>
          <a:r>
            <a:rPr lang="en-US">
              <a:latin typeface="Lao UI" panose="020B0502040204020203" pitchFamily="34" charset="0"/>
              <a:ea typeface="Calibri" panose="020F0502020204030204" pitchFamily="34" charset="0"/>
            </a:rPr>
            <a:t>Package final deliverable answering the question “Were we able to simulate consumer behavior accurately and identify causal effects in the consumer decision-making mechanism?”</a:t>
          </a:r>
          <a:endParaRPr lang="en-US" dirty="0"/>
        </a:p>
      </dgm:t>
    </dgm:pt>
    <dgm:pt modelId="{E80EB8AF-4428-4365-AA74-B82029387530}" type="parTrans" cxnId="{80FF96BC-4EC8-43C1-A91A-A0637D33BADC}">
      <dgm:prSet/>
      <dgm:spPr/>
      <dgm:t>
        <a:bodyPr/>
        <a:lstStyle/>
        <a:p>
          <a:endParaRPr lang="en-US"/>
        </a:p>
      </dgm:t>
    </dgm:pt>
    <dgm:pt modelId="{43E87D97-E06E-48C3-A549-85B830133ACD}" type="sibTrans" cxnId="{80FF96BC-4EC8-43C1-A91A-A0637D33BADC}">
      <dgm:prSet/>
      <dgm:spPr/>
      <dgm:t>
        <a:bodyPr/>
        <a:lstStyle/>
        <a:p>
          <a:endParaRPr lang="en-US"/>
        </a:p>
      </dgm:t>
    </dgm:pt>
    <dgm:pt modelId="{BB77A6A5-2F73-4711-8540-8FEA05496E37}">
      <dgm:prSet/>
      <dgm:spPr/>
      <dgm:t>
        <a:bodyPr/>
        <a:lstStyle/>
        <a:p>
          <a:r>
            <a:rPr lang="en-US" dirty="0">
              <a:latin typeface="Lao UI" panose="020B0502040204020203" pitchFamily="34" charset="0"/>
              <a:ea typeface="Calibri" panose="020F0502020204030204" pitchFamily="34" charset="0"/>
            </a:rPr>
            <a:t>Estimate the initial causal models based on available data sources</a:t>
          </a:r>
          <a:endParaRPr lang="en-US" dirty="0">
            <a:latin typeface="Calibri" panose="020F0502020204030204" pitchFamily="34" charset="0"/>
            <a:ea typeface="Calibri" panose="020F0502020204030204" pitchFamily="34" charset="0"/>
          </a:endParaRPr>
        </a:p>
      </dgm:t>
    </dgm:pt>
    <dgm:pt modelId="{138C55BD-2042-4DEE-947A-312BE461C4A2}" type="parTrans" cxnId="{C3B7C54C-7DD3-4795-8E54-3D287E741675}">
      <dgm:prSet/>
      <dgm:spPr/>
      <dgm:t>
        <a:bodyPr/>
        <a:lstStyle/>
        <a:p>
          <a:endParaRPr lang="en-US"/>
        </a:p>
      </dgm:t>
    </dgm:pt>
    <dgm:pt modelId="{E59ACC52-2B3C-42FD-94A2-A10557307E3B}" type="sibTrans" cxnId="{C3B7C54C-7DD3-4795-8E54-3D287E741675}">
      <dgm:prSet/>
      <dgm:spPr/>
      <dgm:t>
        <a:bodyPr/>
        <a:lstStyle/>
        <a:p>
          <a:endParaRPr lang="en-US"/>
        </a:p>
      </dgm:t>
    </dgm:pt>
    <dgm:pt modelId="{4EA903E6-34C9-41C1-9672-A69E44BFA574}">
      <dgm:prSet/>
      <dgm:spPr/>
      <dgm:t>
        <a:bodyPr/>
        <a:lstStyle/>
        <a:p>
          <a:r>
            <a:rPr lang="en-US">
              <a:latin typeface="Lao UI" panose="020B0502040204020203" pitchFamily="34" charset="0"/>
              <a:ea typeface="Calibri" panose="020F0502020204030204" pitchFamily="34" charset="0"/>
            </a:rPr>
            <a:t>Define heuristic priors from existing market research as well as expert opinions</a:t>
          </a:r>
          <a:endParaRPr lang="en-US" dirty="0">
            <a:latin typeface="Calibri" panose="020F0502020204030204" pitchFamily="34" charset="0"/>
            <a:ea typeface="Calibri" panose="020F0502020204030204" pitchFamily="34" charset="0"/>
          </a:endParaRPr>
        </a:p>
      </dgm:t>
    </dgm:pt>
    <dgm:pt modelId="{247D7BAA-686A-428E-9EEE-1C91B56BB831}" type="parTrans" cxnId="{D0D030CC-CF53-4924-B08B-C387E5A9A12C}">
      <dgm:prSet/>
      <dgm:spPr/>
      <dgm:t>
        <a:bodyPr/>
        <a:lstStyle/>
        <a:p>
          <a:endParaRPr lang="en-US"/>
        </a:p>
      </dgm:t>
    </dgm:pt>
    <dgm:pt modelId="{6B33EF13-FFE1-4688-95DE-EC12B8F5E4B9}" type="sibTrans" cxnId="{D0D030CC-CF53-4924-B08B-C387E5A9A12C}">
      <dgm:prSet/>
      <dgm:spPr/>
      <dgm:t>
        <a:bodyPr/>
        <a:lstStyle/>
        <a:p>
          <a:endParaRPr lang="en-US"/>
        </a:p>
      </dgm:t>
    </dgm:pt>
    <dgm:pt modelId="{3109FF51-E4F1-4E19-A0ED-DF69F3168066}">
      <dgm:prSet/>
      <dgm:spPr/>
      <dgm:t>
        <a:bodyPr/>
        <a:lstStyle/>
        <a:p>
          <a:r>
            <a:rPr lang="en-US">
              <a:latin typeface="Lao UI" panose="020B0502040204020203" pitchFamily="34" charset="0"/>
              <a:ea typeface="Calibri" panose="020F0502020204030204" pitchFamily="34" charset="0"/>
            </a:rPr>
            <a:t>Update causal models</a:t>
          </a:r>
          <a:endParaRPr lang="en-US" dirty="0">
            <a:latin typeface="Calibri" panose="020F0502020204030204" pitchFamily="34" charset="0"/>
            <a:ea typeface="Calibri" panose="020F0502020204030204" pitchFamily="34" charset="0"/>
          </a:endParaRPr>
        </a:p>
      </dgm:t>
    </dgm:pt>
    <dgm:pt modelId="{CEC0CDDA-15A9-4508-A822-D34807D456D3}" type="parTrans" cxnId="{E6F77CE3-2585-4A1E-AAB5-F53ACB7437F9}">
      <dgm:prSet/>
      <dgm:spPr/>
      <dgm:t>
        <a:bodyPr/>
        <a:lstStyle/>
        <a:p>
          <a:endParaRPr lang="en-US"/>
        </a:p>
      </dgm:t>
    </dgm:pt>
    <dgm:pt modelId="{455BC800-BB7B-4CC2-B1BF-27AAA3AED33B}" type="sibTrans" cxnId="{E6F77CE3-2585-4A1E-AAB5-F53ACB7437F9}">
      <dgm:prSet/>
      <dgm:spPr/>
      <dgm:t>
        <a:bodyPr/>
        <a:lstStyle/>
        <a:p>
          <a:endParaRPr lang="en-US"/>
        </a:p>
      </dgm:t>
    </dgm:pt>
    <dgm:pt modelId="{EC92DCBB-0B0F-4BFF-AB9B-137AEA157D22}">
      <dgm:prSet/>
      <dgm:spPr/>
      <dgm:t>
        <a:bodyPr/>
        <a:lstStyle/>
        <a:p>
          <a:r>
            <a:rPr lang="en-US">
              <a:latin typeface="Lao UI" panose="020B0502040204020203" pitchFamily="34" charset="0"/>
              <a:ea typeface="Calibri" panose="020F0502020204030204" pitchFamily="34" charset="0"/>
            </a:rPr>
            <a:t>2 iterations and review</a:t>
          </a:r>
          <a:endParaRPr lang="en-US" dirty="0">
            <a:latin typeface="Calibri" panose="020F0502020204030204" pitchFamily="34" charset="0"/>
            <a:ea typeface="Calibri" panose="020F0502020204030204" pitchFamily="34" charset="0"/>
          </a:endParaRPr>
        </a:p>
      </dgm:t>
    </dgm:pt>
    <dgm:pt modelId="{7CAD35A0-271E-4E5B-8418-0989F3D74F2C}" type="parTrans" cxnId="{A5BE54A1-948D-4AA4-8FEA-14568945055D}">
      <dgm:prSet/>
      <dgm:spPr/>
      <dgm:t>
        <a:bodyPr/>
        <a:lstStyle/>
        <a:p>
          <a:endParaRPr lang="en-US"/>
        </a:p>
      </dgm:t>
    </dgm:pt>
    <dgm:pt modelId="{E804FF78-35DC-4103-B4E8-06F6D5C2486C}" type="sibTrans" cxnId="{A5BE54A1-948D-4AA4-8FEA-14568945055D}">
      <dgm:prSet/>
      <dgm:spPr/>
      <dgm:t>
        <a:bodyPr/>
        <a:lstStyle/>
        <a:p>
          <a:endParaRPr lang="en-US"/>
        </a:p>
      </dgm:t>
    </dgm:pt>
    <dgm:pt modelId="{B4A1FEFF-83C4-4DED-85A1-788A328989AB}">
      <dgm:prSet/>
      <dgm:spPr/>
      <dgm:t>
        <a:bodyPr/>
        <a:lstStyle/>
        <a:p>
          <a:r>
            <a:rPr lang="en-US" dirty="0">
              <a:latin typeface="Lao UI" panose="020B0502040204020203" pitchFamily="34" charset="0"/>
              <a:ea typeface="Calibri" panose="020F0502020204030204" pitchFamily="34" charset="0"/>
            </a:rPr>
            <a:t>Share experiment results</a:t>
          </a:r>
          <a:endParaRPr lang="en-US" dirty="0">
            <a:latin typeface="Calibri" panose="020F0502020204030204" pitchFamily="34" charset="0"/>
            <a:ea typeface="Calibri" panose="020F0502020204030204" pitchFamily="34" charset="0"/>
          </a:endParaRPr>
        </a:p>
      </dgm:t>
    </dgm:pt>
    <dgm:pt modelId="{6A71E364-9EA9-41FE-BCFF-58954DB16344}" type="parTrans" cxnId="{83C55A4A-58AF-41E6-BEA0-A8244F3B6C39}">
      <dgm:prSet/>
      <dgm:spPr/>
      <dgm:t>
        <a:bodyPr/>
        <a:lstStyle/>
        <a:p>
          <a:endParaRPr lang="en-US"/>
        </a:p>
      </dgm:t>
    </dgm:pt>
    <dgm:pt modelId="{DD67F0F7-C5D7-4C37-8DD5-8A05FE203173}" type="sibTrans" cxnId="{83C55A4A-58AF-41E6-BEA0-A8244F3B6C39}">
      <dgm:prSet/>
      <dgm:spPr/>
      <dgm:t>
        <a:bodyPr/>
        <a:lstStyle/>
        <a:p>
          <a:endParaRPr lang="en-US"/>
        </a:p>
      </dgm:t>
    </dgm:pt>
    <dgm:pt modelId="{9C00ACD1-9CB2-4F72-9E90-EC4C67EAF7AD}" type="pres">
      <dgm:prSet presAssocID="{6F14FFA3-F0BF-44AE-99E6-71E0900686EF}" presName="Name0" presStyleCnt="0">
        <dgm:presLayoutVars>
          <dgm:dir/>
          <dgm:animLvl val="lvl"/>
          <dgm:resizeHandles val="exact"/>
        </dgm:presLayoutVars>
      </dgm:prSet>
      <dgm:spPr/>
    </dgm:pt>
    <dgm:pt modelId="{FD14AD9E-BDFD-400D-AA70-5708AEB59596}" type="pres">
      <dgm:prSet presAssocID="{74FA7C4C-8462-4F08-BAB0-6DED6610ADBE}" presName="composite" presStyleCnt="0"/>
      <dgm:spPr/>
    </dgm:pt>
    <dgm:pt modelId="{8B28AA48-E2DD-44D5-BCE2-83932A286717}" type="pres">
      <dgm:prSet presAssocID="{74FA7C4C-8462-4F08-BAB0-6DED6610ADBE}" presName="parTx" presStyleLbl="alignNode1" presStyleIdx="0" presStyleCnt="3">
        <dgm:presLayoutVars>
          <dgm:chMax val="0"/>
          <dgm:chPref val="0"/>
          <dgm:bulletEnabled val="1"/>
        </dgm:presLayoutVars>
      </dgm:prSet>
      <dgm:spPr/>
    </dgm:pt>
    <dgm:pt modelId="{13F1583C-F93A-492B-A129-F2369905601A}" type="pres">
      <dgm:prSet presAssocID="{74FA7C4C-8462-4F08-BAB0-6DED6610ADBE}" presName="desTx" presStyleLbl="alignAccFollowNode1" presStyleIdx="0" presStyleCnt="3">
        <dgm:presLayoutVars>
          <dgm:bulletEnabled val="1"/>
        </dgm:presLayoutVars>
      </dgm:prSet>
      <dgm:spPr/>
    </dgm:pt>
    <dgm:pt modelId="{FF056FDC-07AB-44C6-B53A-14AB8BCFD9A8}" type="pres">
      <dgm:prSet presAssocID="{2DD6DAFD-DEB1-423A-BCB8-F379A522B081}" presName="space" presStyleCnt="0"/>
      <dgm:spPr/>
    </dgm:pt>
    <dgm:pt modelId="{0499A153-4D80-4BFE-B229-0E3B3A4E2C04}" type="pres">
      <dgm:prSet presAssocID="{B5FECD2A-F984-44CF-96D6-84F08F72C8D4}" presName="composite" presStyleCnt="0"/>
      <dgm:spPr/>
    </dgm:pt>
    <dgm:pt modelId="{5535851D-00C4-4FC4-9F13-7B04E94A8738}" type="pres">
      <dgm:prSet presAssocID="{B5FECD2A-F984-44CF-96D6-84F08F72C8D4}" presName="parTx" presStyleLbl="alignNode1" presStyleIdx="1" presStyleCnt="3">
        <dgm:presLayoutVars>
          <dgm:chMax val="0"/>
          <dgm:chPref val="0"/>
          <dgm:bulletEnabled val="1"/>
        </dgm:presLayoutVars>
      </dgm:prSet>
      <dgm:spPr/>
    </dgm:pt>
    <dgm:pt modelId="{63788774-DDA9-48C2-A7C3-FB6270FEB9F9}" type="pres">
      <dgm:prSet presAssocID="{B5FECD2A-F984-44CF-96D6-84F08F72C8D4}" presName="desTx" presStyleLbl="alignAccFollowNode1" presStyleIdx="1" presStyleCnt="3">
        <dgm:presLayoutVars>
          <dgm:bulletEnabled val="1"/>
        </dgm:presLayoutVars>
      </dgm:prSet>
      <dgm:spPr/>
    </dgm:pt>
    <dgm:pt modelId="{BD696002-16C4-4B56-A677-E833ADB54DFC}" type="pres">
      <dgm:prSet presAssocID="{20BBD330-637F-4B52-B5C2-821131DFBD9F}" presName="space" presStyleCnt="0"/>
      <dgm:spPr/>
    </dgm:pt>
    <dgm:pt modelId="{EEE8A0CD-AD96-4456-9BA7-44B3CF9FE7C5}" type="pres">
      <dgm:prSet presAssocID="{343531A0-4111-4173-BB4F-8D7E8B0DDC1B}" presName="composite" presStyleCnt="0"/>
      <dgm:spPr/>
    </dgm:pt>
    <dgm:pt modelId="{C9F90FAD-F5D7-4BC1-BCEC-497235F9010C}" type="pres">
      <dgm:prSet presAssocID="{343531A0-4111-4173-BB4F-8D7E8B0DDC1B}" presName="parTx" presStyleLbl="alignNode1" presStyleIdx="2" presStyleCnt="3">
        <dgm:presLayoutVars>
          <dgm:chMax val="0"/>
          <dgm:chPref val="0"/>
          <dgm:bulletEnabled val="1"/>
        </dgm:presLayoutVars>
      </dgm:prSet>
      <dgm:spPr/>
    </dgm:pt>
    <dgm:pt modelId="{48C8B091-75E6-48D5-A249-1686FBA2CA50}" type="pres">
      <dgm:prSet presAssocID="{343531A0-4111-4173-BB4F-8D7E8B0DDC1B}" presName="desTx" presStyleLbl="alignAccFollowNode1" presStyleIdx="2" presStyleCnt="3">
        <dgm:presLayoutVars>
          <dgm:bulletEnabled val="1"/>
        </dgm:presLayoutVars>
      </dgm:prSet>
      <dgm:spPr/>
    </dgm:pt>
  </dgm:ptLst>
  <dgm:cxnLst>
    <dgm:cxn modelId="{E8E9F11B-3D32-47DA-8541-DCF893361AB8}" type="presOf" srcId="{32F4D0AF-35B7-4DF0-B7FE-EBF99C2B07C1}" destId="{48C8B091-75E6-48D5-A249-1686FBA2CA50}" srcOrd="0" destOrd="0" presId="urn:microsoft.com/office/officeart/2005/8/layout/hList1"/>
    <dgm:cxn modelId="{DF5C6825-743A-4192-A84E-284E26531264}" srcId="{6F14FFA3-F0BF-44AE-99E6-71E0900686EF}" destId="{B5FECD2A-F984-44CF-96D6-84F08F72C8D4}" srcOrd="1" destOrd="0" parTransId="{6A78EE6C-A119-4A71-8EE1-DBE2919A0F62}" sibTransId="{20BBD330-637F-4B52-B5C2-821131DFBD9F}"/>
    <dgm:cxn modelId="{FB171527-4214-4AC5-BDF4-F0B3E9B8A01F}" srcId="{6F14FFA3-F0BF-44AE-99E6-71E0900686EF}" destId="{74FA7C4C-8462-4F08-BAB0-6DED6610ADBE}" srcOrd="0" destOrd="0" parTransId="{22BC07F6-E275-41C3-AD62-FFA47EE1BA7D}" sibTransId="{2DD6DAFD-DEB1-423A-BCB8-F379A522B081}"/>
    <dgm:cxn modelId="{5080B93E-A069-4297-8D73-825F7D767695}" type="presOf" srcId="{4EA903E6-34C9-41C1-9672-A69E44BFA574}" destId="{13F1583C-F93A-492B-A129-F2369905601A}" srcOrd="0" destOrd="2" presId="urn:microsoft.com/office/officeart/2005/8/layout/hList1"/>
    <dgm:cxn modelId="{20416463-A942-4945-B083-B29591F0A167}" type="presOf" srcId="{6F14FFA3-F0BF-44AE-99E6-71E0900686EF}" destId="{9C00ACD1-9CB2-4F72-9E90-EC4C67EAF7AD}" srcOrd="0" destOrd="0" presId="urn:microsoft.com/office/officeart/2005/8/layout/hList1"/>
    <dgm:cxn modelId="{8A269046-90FC-46DB-B771-AEEE55D7C7C3}" type="presOf" srcId="{74FA7C4C-8462-4F08-BAB0-6DED6610ADBE}" destId="{8B28AA48-E2DD-44D5-BCE2-83932A286717}" srcOrd="0" destOrd="0" presId="urn:microsoft.com/office/officeart/2005/8/layout/hList1"/>
    <dgm:cxn modelId="{83C55A4A-58AF-41E6-BEA0-A8244F3B6C39}" srcId="{343531A0-4111-4173-BB4F-8D7E8B0DDC1B}" destId="{B4A1FEFF-83C4-4DED-85A1-788A328989AB}" srcOrd="1" destOrd="0" parTransId="{6A71E364-9EA9-41FE-BCFF-58954DB16344}" sibTransId="{DD67F0F7-C5D7-4C37-8DD5-8A05FE203173}"/>
    <dgm:cxn modelId="{C3B7C54C-7DD3-4795-8E54-3D287E741675}" srcId="{74FA7C4C-8462-4F08-BAB0-6DED6610ADBE}" destId="{BB77A6A5-2F73-4711-8540-8FEA05496E37}" srcOrd="1" destOrd="0" parTransId="{138C55BD-2042-4DEE-947A-312BE461C4A2}" sibTransId="{E59ACC52-2B3C-42FD-94A2-A10557307E3B}"/>
    <dgm:cxn modelId="{A548DD81-61A2-45DF-A84A-DEE7AD2D0AF1}" type="presOf" srcId="{343531A0-4111-4173-BB4F-8D7E8B0DDC1B}" destId="{C9F90FAD-F5D7-4BC1-BCEC-497235F9010C}" srcOrd="0" destOrd="0" presId="urn:microsoft.com/office/officeart/2005/8/layout/hList1"/>
    <dgm:cxn modelId="{CE291885-6212-4EDD-A16F-D19339BC4DF9}" type="presOf" srcId="{B4A1FEFF-83C4-4DED-85A1-788A328989AB}" destId="{48C8B091-75E6-48D5-A249-1686FBA2CA50}" srcOrd="0" destOrd="1" presId="urn:microsoft.com/office/officeart/2005/8/layout/hList1"/>
    <dgm:cxn modelId="{C58E5390-9346-4E96-B668-D07970057D50}" type="presOf" srcId="{3033AAD9-463B-4782-91C0-1DF2C0ABDC64}" destId="{63788774-DDA9-48C2-A7C3-FB6270FEB9F9}" srcOrd="0" destOrd="0" presId="urn:microsoft.com/office/officeart/2005/8/layout/hList1"/>
    <dgm:cxn modelId="{D802FD96-1BEA-46DB-9223-B219D769FED9}" type="presOf" srcId="{EC92DCBB-0B0F-4BFF-AB9B-137AEA157D22}" destId="{63788774-DDA9-48C2-A7C3-FB6270FEB9F9}" srcOrd="0" destOrd="2" presId="urn:microsoft.com/office/officeart/2005/8/layout/hList1"/>
    <dgm:cxn modelId="{C1A34297-774E-4BBE-AC99-AD98EA1D09BA}" srcId="{6F14FFA3-F0BF-44AE-99E6-71E0900686EF}" destId="{343531A0-4111-4173-BB4F-8D7E8B0DDC1B}" srcOrd="2" destOrd="0" parTransId="{776E1D7D-35F0-4443-B3CB-D526F0700309}" sibTransId="{F53FEB0F-372D-4085-8513-BF4735EDA277}"/>
    <dgm:cxn modelId="{462A1099-93E4-45AE-A104-F62D0B5E0DC6}" type="presOf" srcId="{BB77A6A5-2F73-4711-8540-8FEA05496E37}" destId="{13F1583C-F93A-492B-A129-F2369905601A}" srcOrd="0" destOrd="1" presId="urn:microsoft.com/office/officeart/2005/8/layout/hList1"/>
    <dgm:cxn modelId="{F3A35C9B-57D2-4515-97CA-4664E8637E12}" type="presOf" srcId="{B5FECD2A-F984-44CF-96D6-84F08F72C8D4}" destId="{5535851D-00C4-4FC4-9F13-7B04E94A8738}" srcOrd="0" destOrd="0" presId="urn:microsoft.com/office/officeart/2005/8/layout/hList1"/>
    <dgm:cxn modelId="{E1C7D19C-29F7-4C62-9DE2-7D796FA94760}" srcId="{B5FECD2A-F984-44CF-96D6-84F08F72C8D4}" destId="{3033AAD9-463B-4782-91C0-1DF2C0ABDC64}" srcOrd="0" destOrd="0" parTransId="{8E20047E-9EB3-4DDF-B26B-FFED2C834173}" sibTransId="{435F5CFB-A568-4AFB-83A5-E30C403BD666}"/>
    <dgm:cxn modelId="{F95F2C9E-1A52-4699-BB7A-DD0397F3B373}" srcId="{74FA7C4C-8462-4F08-BAB0-6DED6610ADBE}" destId="{02F98527-8235-4E75-946F-1906672CB6A0}" srcOrd="0" destOrd="0" parTransId="{E46CB826-AD8A-438A-A9CF-4525D3F89284}" sibTransId="{1188E95B-0A57-403B-98D1-1AEC39156DB0}"/>
    <dgm:cxn modelId="{A5BE54A1-948D-4AA4-8FEA-14568945055D}" srcId="{B5FECD2A-F984-44CF-96D6-84F08F72C8D4}" destId="{EC92DCBB-0B0F-4BFF-AB9B-137AEA157D22}" srcOrd="2" destOrd="0" parTransId="{7CAD35A0-271E-4E5B-8418-0989F3D74F2C}" sibTransId="{E804FF78-35DC-4103-B4E8-06F6D5C2486C}"/>
    <dgm:cxn modelId="{E19141BC-0E53-41F0-9529-A56AD1EF6784}" type="presOf" srcId="{02F98527-8235-4E75-946F-1906672CB6A0}" destId="{13F1583C-F93A-492B-A129-F2369905601A}" srcOrd="0" destOrd="0" presId="urn:microsoft.com/office/officeart/2005/8/layout/hList1"/>
    <dgm:cxn modelId="{80FF96BC-4EC8-43C1-A91A-A0637D33BADC}" srcId="{343531A0-4111-4173-BB4F-8D7E8B0DDC1B}" destId="{32F4D0AF-35B7-4DF0-B7FE-EBF99C2B07C1}" srcOrd="0" destOrd="0" parTransId="{E80EB8AF-4428-4365-AA74-B82029387530}" sibTransId="{43E87D97-E06E-48C3-A549-85B830133ACD}"/>
    <dgm:cxn modelId="{D0D030CC-CF53-4924-B08B-C387E5A9A12C}" srcId="{74FA7C4C-8462-4F08-BAB0-6DED6610ADBE}" destId="{4EA903E6-34C9-41C1-9672-A69E44BFA574}" srcOrd="2" destOrd="0" parTransId="{247D7BAA-686A-428E-9EEE-1C91B56BB831}" sibTransId="{6B33EF13-FFE1-4688-95DE-EC12B8F5E4B9}"/>
    <dgm:cxn modelId="{E6F77CE3-2585-4A1E-AAB5-F53ACB7437F9}" srcId="{B5FECD2A-F984-44CF-96D6-84F08F72C8D4}" destId="{3109FF51-E4F1-4E19-A0ED-DF69F3168066}" srcOrd="1" destOrd="0" parTransId="{CEC0CDDA-15A9-4508-A822-D34807D456D3}" sibTransId="{455BC800-BB7B-4CC2-B1BF-27AAA3AED33B}"/>
    <dgm:cxn modelId="{2B2EFDFC-DCCE-42B3-AF21-304AC323D90E}" type="presOf" srcId="{3109FF51-E4F1-4E19-A0ED-DF69F3168066}" destId="{63788774-DDA9-48C2-A7C3-FB6270FEB9F9}" srcOrd="0" destOrd="1" presId="urn:microsoft.com/office/officeart/2005/8/layout/hList1"/>
    <dgm:cxn modelId="{7E21733C-CAE9-419A-A517-56544555E548}" type="presParOf" srcId="{9C00ACD1-9CB2-4F72-9E90-EC4C67EAF7AD}" destId="{FD14AD9E-BDFD-400D-AA70-5708AEB59596}" srcOrd="0" destOrd="0" presId="urn:microsoft.com/office/officeart/2005/8/layout/hList1"/>
    <dgm:cxn modelId="{97E8F206-3848-46EF-9E48-1C2F1FDC1263}" type="presParOf" srcId="{FD14AD9E-BDFD-400D-AA70-5708AEB59596}" destId="{8B28AA48-E2DD-44D5-BCE2-83932A286717}" srcOrd="0" destOrd="0" presId="urn:microsoft.com/office/officeart/2005/8/layout/hList1"/>
    <dgm:cxn modelId="{F1913A77-06E1-4637-AAA6-87C6E4CC05CF}" type="presParOf" srcId="{FD14AD9E-BDFD-400D-AA70-5708AEB59596}" destId="{13F1583C-F93A-492B-A129-F2369905601A}" srcOrd="1" destOrd="0" presId="urn:microsoft.com/office/officeart/2005/8/layout/hList1"/>
    <dgm:cxn modelId="{4F10CBFD-3F17-4804-B901-BC47137C2BCD}" type="presParOf" srcId="{9C00ACD1-9CB2-4F72-9E90-EC4C67EAF7AD}" destId="{FF056FDC-07AB-44C6-B53A-14AB8BCFD9A8}" srcOrd="1" destOrd="0" presId="urn:microsoft.com/office/officeart/2005/8/layout/hList1"/>
    <dgm:cxn modelId="{0A370099-F83B-4358-86BA-91ADA797B31E}" type="presParOf" srcId="{9C00ACD1-9CB2-4F72-9E90-EC4C67EAF7AD}" destId="{0499A153-4D80-4BFE-B229-0E3B3A4E2C04}" srcOrd="2" destOrd="0" presId="urn:microsoft.com/office/officeart/2005/8/layout/hList1"/>
    <dgm:cxn modelId="{D091463D-DA03-4E95-9618-F806E3314FD3}" type="presParOf" srcId="{0499A153-4D80-4BFE-B229-0E3B3A4E2C04}" destId="{5535851D-00C4-4FC4-9F13-7B04E94A8738}" srcOrd="0" destOrd="0" presId="urn:microsoft.com/office/officeart/2005/8/layout/hList1"/>
    <dgm:cxn modelId="{3EECEBB1-3C3B-492F-B726-62379F9795A8}" type="presParOf" srcId="{0499A153-4D80-4BFE-B229-0E3B3A4E2C04}" destId="{63788774-DDA9-48C2-A7C3-FB6270FEB9F9}" srcOrd="1" destOrd="0" presId="urn:microsoft.com/office/officeart/2005/8/layout/hList1"/>
    <dgm:cxn modelId="{58641556-D107-4D78-A511-81D1A7C80106}" type="presParOf" srcId="{9C00ACD1-9CB2-4F72-9E90-EC4C67EAF7AD}" destId="{BD696002-16C4-4B56-A677-E833ADB54DFC}" srcOrd="3" destOrd="0" presId="urn:microsoft.com/office/officeart/2005/8/layout/hList1"/>
    <dgm:cxn modelId="{4ADB4B92-9DEB-4A5E-AE7B-9BFB217A9207}" type="presParOf" srcId="{9C00ACD1-9CB2-4F72-9E90-EC4C67EAF7AD}" destId="{EEE8A0CD-AD96-4456-9BA7-44B3CF9FE7C5}" srcOrd="4" destOrd="0" presId="urn:microsoft.com/office/officeart/2005/8/layout/hList1"/>
    <dgm:cxn modelId="{C854E79D-5C80-4656-BBC5-1087F926505B}" type="presParOf" srcId="{EEE8A0CD-AD96-4456-9BA7-44B3CF9FE7C5}" destId="{C9F90FAD-F5D7-4BC1-BCEC-497235F9010C}" srcOrd="0" destOrd="0" presId="urn:microsoft.com/office/officeart/2005/8/layout/hList1"/>
    <dgm:cxn modelId="{FF3E8A43-BA5F-4943-A472-736DBD0084E4}" type="presParOf" srcId="{EEE8A0CD-AD96-4456-9BA7-44B3CF9FE7C5}" destId="{48C8B091-75E6-48D5-A249-1686FBA2CA5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AA48-E2DD-44D5-BCE2-83932A286717}">
      <dsp:nvSpPr>
        <dsp:cNvPr id="0" name=""/>
        <dsp:cNvSpPr/>
      </dsp:nvSpPr>
      <dsp:spPr>
        <a:xfrm>
          <a:off x="2574" y="202639"/>
          <a:ext cx="2509878" cy="345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Design Model</a:t>
          </a:r>
        </a:p>
      </dsp:txBody>
      <dsp:txXfrm>
        <a:off x="2574" y="202639"/>
        <a:ext cx="2509878" cy="345600"/>
      </dsp:txXfrm>
    </dsp:sp>
    <dsp:sp modelId="{13F1583C-F93A-492B-A129-F2369905601A}">
      <dsp:nvSpPr>
        <dsp:cNvPr id="0" name=""/>
        <dsp:cNvSpPr/>
      </dsp:nvSpPr>
      <dsp:spPr>
        <a:xfrm>
          <a:off x="2574" y="548240"/>
          <a:ext cx="2509878" cy="1515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US" sz="1200" kern="1200" dirty="0">
              <a:latin typeface="Lao UI" panose="020B0502040204020203" pitchFamily="34" charset="0"/>
              <a:ea typeface="Calibri" panose="020F0502020204030204" pitchFamily="34" charset="0"/>
            </a:rPr>
            <a:t>Conduct a data audit and secure data. Confirm business questions</a:t>
          </a:r>
          <a:endParaRPr lang="en-US" sz="1200" kern="1200" dirty="0"/>
        </a:p>
        <a:p>
          <a:pPr marL="114300" lvl="1" indent="-114300" algn="l" defTabSz="533400">
            <a:lnSpc>
              <a:spcPct val="90000"/>
            </a:lnSpc>
            <a:spcBef>
              <a:spcPct val="0"/>
            </a:spcBef>
            <a:spcAft>
              <a:spcPct val="15000"/>
            </a:spcAft>
            <a:buChar char="•"/>
          </a:pPr>
          <a:r>
            <a:rPr lang="en-US" sz="1200" kern="1200" dirty="0">
              <a:latin typeface="Lao UI" panose="020B0502040204020203" pitchFamily="34" charset="0"/>
              <a:ea typeface="Calibri" panose="020F0502020204030204" pitchFamily="34" charset="0"/>
            </a:rPr>
            <a:t>Estimate the initial causal models based on available data sources</a:t>
          </a:r>
          <a:endParaRPr lang="en-US" sz="1200" kern="1200" dirty="0">
            <a:latin typeface="Calibri" panose="020F0502020204030204" pitchFamily="34" charset="0"/>
            <a:ea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a:latin typeface="Lao UI" panose="020B0502040204020203" pitchFamily="34" charset="0"/>
              <a:ea typeface="Calibri" panose="020F0502020204030204" pitchFamily="34" charset="0"/>
            </a:rPr>
            <a:t>Define heuristic priors from existing market research as well as expert opinions</a:t>
          </a:r>
          <a:endParaRPr lang="en-US" sz="1200" kern="1200" dirty="0">
            <a:latin typeface="Calibri" panose="020F0502020204030204" pitchFamily="34" charset="0"/>
            <a:ea typeface="Calibri" panose="020F0502020204030204" pitchFamily="34" charset="0"/>
          </a:endParaRPr>
        </a:p>
      </dsp:txBody>
      <dsp:txXfrm>
        <a:off x="2574" y="548240"/>
        <a:ext cx="2509878" cy="1515240"/>
      </dsp:txXfrm>
    </dsp:sp>
    <dsp:sp modelId="{5535851D-00C4-4FC4-9F13-7B04E94A8738}">
      <dsp:nvSpPr>
        <dsp:cNvPr id="0" name=""/>
        <dsp:cNvSpPr/>
      </dsp:nvSpPr>
      <dsp:spPr>
        <a:xfrm>
          <a:off x="2863835" y="202639"/>
          <a:ext cx="2509878" cy="345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Build Model</a:t>
          </a:r>
        </a:p>
      </dsp:txBody>
      <dsp:txXfrm>
        <a:off x="2863835" y="202639"/>
        <a:ext cx="2509878" cy="345600"/>
      </dsp:txXfrm>
    </dsp:sp>
    <dsp:sp modelId="{63788774-DDA9-48C2-A7C3-FB6270FEB9F9}">
      <dsp:nvSpPr>
        <dsp:cNvPr id="0" name=""/>
        <dsp:cNvSpPr/>
      </dsp:nvSpPr>
      <dsp:spPr>
        <a:xfrm>
          <a:off x="2863835" y="548240"/>
          <a:ext cx="2509878" cy="1515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US" sz="1200" kern="1200">
              <a:latin typeface="Lao UI" panose="020B0502040204020203" pitchFamily="34" charset="0"/>
              <a:ea typeface="Calibri" panose="020F0502020204030204" pitchFamily="34" charset="0"/>
            </a:rPr>
            <a:t>Run simulations and conduct macro/micro validation</a:t>
          </a:r>
          <a:endParaRPr lang="en-US" sz="1200" kern="1200" dirty="0"/>
        </a:p>
        <a:p>
          <a:pPr marL="114300" lvl="1" indent="-114300" algn="l" defTabSz="533400">
            <a:lnSpc>
              <a:spcPct val="90000"/>
            </a:lnSpc>
            <a:spcBef>
              <a:spcPct val="0"/>
            </a:spcBef>
            <a:spcAft>
              <a:spcPct val="15000"/>
            </a:spcAft>
            <a:buChar char="•"/>
          </a:pPr>
          <a:r>
            <a:rPr lang="en-US" sz="1200" kern="1200">
              <a:latin typeface="Lao UI" panose="020B0502040204020203" pitchFamily="34" charset="0"/>
              <a:ea typeface="Calibri" panose="020F0502020204030204" pitchFamily="34" charset="0"/>
            </a:rPr>
            <a:t>Update causal models</a:t>
          </a:r>
          <a:endParaRPr lang="en-US" sz="1200" kern="1200" dirty="0">
            <a:latin typeface="Calibri" panose="020F0502020204030204" pitchFamily="34" charset="0"/>
            <a:ea typeface="Calibri" panose="020F0502020204030204" pitchFamily="34" charset="0"/>
          </a:endParaRPr>
        </a:p>
        <a:p>
          <a:pPr marL="114300" lvl="1" indent="-114300" algn="l" defTabSz="533400">
            <a:lnSpc>
              <a:spcPct val="90000"/>
            </a:lnSpc>
            <a:spcBef>
              <a:spcPct val="0"/>
            </a:spcBef>
            <a:spcAft>
              <a:spcPct val="15000"/>
            </a:spcAft>
            <a:buChar char="•"/>
          </a:pPr>
          <a:r>
            <a:rPr lang="en-US" sz="1200" kern="1200">
              <a:latin typeface="Lao UI" panose="020B0502040204020203" pitchFamily="34" charset="0"/>
              <a:ea typeface="Calibri" panose="020F0502020204030204" pitchFamily="34" charset="0"/>
            </a:rPr>
            <a:t>2 iterations and review</a:t>
          </a:r>
          <a:endParaRPr lang="en-US" sz="1200" kern="1200" dirty="0">
            <a:latin typeface="Calibri" panose="020F0502020204030204" pitchFamily="34" charset="0"/>
            <a:ea typeface="Calibri" panose="020F0502020204030204" pitchFamily="34" charset="0"/>
          </a:endParaRPr>
        </a:p>
      </dsp:txBody>
      <dsp:txXfrm>
        <a:off x="2863835" y="548240"/>
        <a:ext cx="2509878" cy="1515240"/>
      </dsp:txXfrm>
    </dsp:sp>
    <dsp:sp modelId="{C9F90FAD-F5D7-4BC1-BCEC-497235F9010C}">
      <dsp:nvSpPr>
        <dsp:cNvPr id="0" name=""/>
        <dsp:cNvSpPr/>
      </dsp:nvSpPr>
      <dsp:spPr>
        <a:xfrm>
          <a:off x="5725097" y="202639"/>
          <a:ext cx="2509878" cy="345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Test Model</a:t>
          </a:r>
        </a:p>
      </dsp:txBody>
      <dsp:txXfrm>
        <a:off x="5725097" y="202639"/>
        <a:ext cx="2509878" cy="345600"/>
      </dsp:txXfrm>
    </dsp:sp>
    <dsp:sp modelId="{48C8B091-75E6-48D5-A249-1686FBA2CA50}">
      <dsp:nvSpPr>
        <dsp:cNvPr id="0" name=""/>
        <dsp:cNvSpPr/>
      </dsp:nvSpPr>
      <dsp:spPr>
        <a:xfrm>
          <a:off x="5725097" y="548240"/>
          <a:ext cx="2509878" cy="1515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Wingdings" panose="05000000000000000000" pitchFamily="2" charset="2"/>
            <a:buChar char=""/>
          </a:pPr>
          <a:r>
            <a:rPr lang="en-US" sz="1200" kern="1200">
              <a:latin typeface="Lao UI" panose="020B0502040204020203" pitchFamily="34" charset="0"/>
              <a:ea typeface="Calibri" panose="020F0502020204030204" pitchFamily="34" charset="0"/>
            </a:rPr>
            <a:t>Package final deliverable answering the question “Were we able to simulate consumer behavior accurately and identify causal effects in the consumer decision-making mechanism?”</a:t>
          </a:r>
          <a:endParaRPr lang="en-US" sz="1200" kern="1200" dirty="0"/>
        </a:p>
        <a:p>
          <a:pPr marL="114300" lvl="1" indent="-114300" algn="l" defTabSz="533400">
            <a:lnSpc>
              <a:spcPct val="90000"/>
            </a:lnSpc>
            <a:spcBef>
              <a:spcPct val="0"/>
            </a:spcBef>
            <a:spcAft>
              <a:spcPct val="15000"/>
            </a:spcAft>
            <a:buChar char="•"/>
          </a:pPr>
          <a:r>
            <a:rPr lang="en-US" sz="1200" kern="1200" dirty="0">
              <a:latin typeface="Lao UI" panose="020B0502040204020203" pitchFamily="34" charset="0"/>
              <a:ea typeface="Calibri" panose="020F0502020204030204" pitchFamily="34" charset="0"/>
            </a:rPr>
            <a:t>Share experiment results</a:t>
          </a:r>
          <a:endParaRPr lang="en-US" sz="1200" kern="1200" dirty="0">
            <a:latin typeface="Calibri" panose="020F0502020204030204" pitchFamily="34" charset="0"/>
            <a:ea typeface="Calibri" panose="020F0502020204030204" pitchFamily="34" charset="0"/>
          </a:endParaRPr>
        </a:p>
      </dsp:txBody>
      <dsp:txXfrm>
        <a:off x="5725097" y="548240"/>
        <a:ext cx="2509878" cy="1515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bin"/></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26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9688" y="0"/>
            <a:ext cx="2946400" cy="494266"/>
          </a:xfrm>
          <a:prstGeom prst="rect">
            <a:avLst/>
          </a:prstGeom>
        </p:spPr>
        <p:txBody>
          <a:bodyPr vert="horz" lIns="91440" tIns="45720" rIns="91440" bIns="45720" rtlCol="0"/>
          <a:lstStyle>
            <a:lvl1pPr algn="r">
              <a:defRPr sz="1200"/>
            </a:lvl1pPr>
          </a:lstStyle>
          <a:p>
            <a:fld id="{E02A7681-FCD6-4A9A-8AFF-0AC97F1B7A77}" type="datetimeFigureOut">
              <a:rPr lang="en-GB" smtClean="0"/>
              <a:t>14/05/2019</a:t>
            </a:fld>
            <a:endParaRPr lang="en-GB" dirty="0"/>
          </a:p>
        </p:txBody>
      </p:sp>
      <p:sp>
        <p:nvSpPr>
          <p:cNvPr id="4" name="Footer Placeholder 3"/>
          <p:cNvSpPr>
            <a:spLocks noGrp="1"/>
          </p:cNvSpPr>
          <p:nvPr>
            <p:ph type="ftr" sz="quarter" idx="2"/>
          </p:nvPr>
        </p:nvSpPr>
        <p:spPr>
          <a:xfrm>
            <a:off x="0" y="9378406"/>
            <a:ext cx="2946400" cy="494265"/>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9688" y="9378406"/>
            <a:ext cx="2946400" cy="494265"/>
          </a:xfrm>
          <a:prstGeom prst="rect">
            <a:avLst/>
          </a:prstGeom>
        </p:spPr>
        <p:txBody>
          <a:bodyPr vert="horz" lIns="91440" tIns="45720" rIns="91440" bIns="45720" rtlCol="0" anchor="b"/>
          <a:lstStyle>
            <a:lvl1pPr algn="r">
              <a:defRPr sz="1200"/>
            </a:lvl1pPr>
          </a:lstStyle>
          <a:p>
            <a:fld id="{7B84288B-FC88-4338-A875-C8EAE8E6A9DB}" type="slidenum">
              <a:rPr lang="en-GB" smtClean="0"/>
              <a:t>‹#›</a:t>
            </a:fld>
            <a:endParaRPr lang="en-GB"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426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9688" y="0"/>
            <a:ext cx="2946400" cy="494266"/>
          </a:xfrm>
          <a:prstGeom prst="rect">
            <a:avLst/>
          </a:prstGeom>
        </p:spPr>
        <p:txBody>
          <a:bodyPr vert="horz" lIns="91440" tIns="45720" rIns="91440" bIns="45720" rtlCol="0"/>
          <a:lstStyle>
            <a:lvl1pPr algn="r">
              <a:defRPr sz="1200"/>
            </a:lvl1pPr>
          </a:lstStyle>
          <a:p>
            <a:fld id="{303882FB-EA7D-48C2-9204-28B4D1AEDF3F}" type="datetimeFigureOut">
              <a:rPr lang="en-GB" smtClean="0"/>
              <a:t>14/05/2019</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689993"/>
            <a:ext cx="5438775" cy="444364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8406"/>
            <a:ext cx="2946400" cy="49426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9688" y="9378406"/>
            <a:ext cx="2946400" cy="494265"/>
          </a:xfrm>
          <a:prstGeom prst="rect">
            <a:avLst/>
          </a:prstGeom>
        </p:spPr>
        <p:txBody>
          <a:bodyPr vert="horz" lIns="91440" tIns="45720" rIns="91440" bIns="45720" rtlCol="0" anchor="b"/>
          <a:lstStyle>
            <a:lvl1pPr algn="r">
              <a:defRPr sz="1200"/>
            </a:lvl1pPr>
          </a:lstStyle>
          <a:p>
            <a:fld id="{CB2CB822-3A1A-4521-ABBD-CA417154A483}" type="slidenum">
              <a:rPr lang="en-GB" smtClean="0"/>
              <a:t>‹#›</a:t>
            </a:fld>
            <a:endParaRPr lang="en-GB"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rtl="0">
              <a:spcBef>
                <a:spcPts val="0"/>
              </a:spcBef>
              <a:buNone/>
            </a:pPr>
            <a:endParaRPr dirty="0"/>
          </a:p>
        </p:txBody>
      </p:sp>
      <p:sp>
        <p:nvSpPr>
          <p:cNvPr id="23" name="Shape 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95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10</a:t>
            </a:fld>
            <a:endParaRPr lang="en-GB" dirty="0"/>
          </a:p>
        </p:txBody>
      </p:sp>
    </p:spTree>
    <p:extLst>
      <p:ext uri="{BB962C8B-B14F-4D97-AF65-F5344CB8AC3E}">
        <p14:creationId xmlns:p14="http://schemas.microsoft.com/office/powerpoint/2010/main" val="199813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2</a:t>
            </a:fld>
            <a:endParaRPr lang="en-GB" dirty="0"/>
          </a:p>
        </p:txBody>
      </p:sp>
    </p:spTree>
    <p:extLst>
      <p:ext uri="{BB962C8B-B14F-4D97-AF65-F5344CB8AC3E}">
        <p14:creationId xmlns:p14="http://schemas.microsoft.com/office/powerpoint/2010/main" val="4125209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3</a:t>
            </a:fld>
            <a:endParaRPr lang="en-GB" dirty="0"/>
          </a:p>
        </p:txBody>
      </p:sp>
    </p:spTree>
    <p:extLst>
      <p:ext uri="{BB962C8B-B14F-4D97-AF65-F5344CB8AC3E}">
        <p14:creationId xmlns:p14="http://schemas.microsoft.com/office/powerpoint/2010/main" val="116636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4</a:t>
            </a:fld>
            <a:endParaRPr lang="en-GB" dirty="0"/>
          </a:p>
        </p:txBody>
      </p:sp>
    </p:spTree>
    <p:extLst>
      <p:ext uri="{BB962C8B-B14F-4D97-AF65-F5344CB8AC3E}">
        <p14:creationId xmlns:p14="http://schemas.microsoft.com/office/powerpoint/2010/main" val="251242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5</a:t>
            </a:fld>
            <a:endParaRPr lang="en-GB" dirty="0"/>
          </a:p>
        </p:txBody>
      </p:sp>
    </p:spTree>
    <p:extLst>
      <p:ext uri="{BB962C8B-B14F-4D97-AF65-F5344CB8AC3E}">
        <p14:creationId xmlns:p14="http://schemas.microsoft.com/office/powerpoint/2010/main" val="273653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6</a:t>
            </a:fld>
            <a:endParaRPr lang="en-GB" dirty="0"/>
          </a:p>
        </p:txBody>
      </p:sp>
    </p:spTree>
    <p:extLst>
      <p:ext uri="{BB962C8B-B14F-4D97-AF65-F5344CB8AC3E}">
        <p14:creationId xmlns:p14="http://schemas.microsoft.com/office/powerpoint/2010/main" val="34967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7</a:t>
            </a:fld>
            <a:endParaRPr lang="en-GB" dirty="0"/>
          </a:p>
        </p:txBody>
      </p:sp>
    </p:spTree>
    <p:extLst>
      <p:ext uri="{BB962C8B-B14F-4D97-AF65-F5344CB8AC3E}">
        <p14:creationId xmlns:p14="http://schemas.microsoft.com/office/powerpoint/2010/main" val="3609345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8</a:t>
            </a:fld>
            <a:endParaRPr lang="en-GB" dirty="0"/>
          </a:p>
        </p:txBody>
      </p:sp>
    </p:spTree>
    <p:extLst>
      <p:ext uri="{BB962C8B-B14F-4D97-AF65-F5344CB8AC3E}">
        <p14:creationId xmlns:p14="http://schemas.microsoft.com/office/powerpoint/2010/main" val="2360567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CB822-3A1A-4521-ABBD-CA417154A483}" type="slidenum">
              <a:rPr lang="en-GB" smtClean="0"/>
              <a:t>9</a:t>
            </a:fld>
            <a:endParaRPr lang="en-GB" dirty="0"/>
          </a:p>
        </p:txBody>
      </p:sp>
    </p:spTree>
    <p:extLst>
      <p:ext uri="{BB962C8B-B14F-4D97-AF65-F5344CB8AC3E}">
        <p14:creationId xmlns:p14="http://schemas.microsoft.com/office/powerpoint/2010/main" val="2808259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1" y="0"/>
            <a:ext cx="9143999" cy="5143500"/>
          </a:xfrm>
        </p:spPr>
        <p:txBody>
          <a:bodyPr/>
          <a:lstStyle>
            <a:lvl1pPr marL="0" indent="0">
              <a:buFontTx/>
              <a:buNone/>
              <a:defRPr baseline="0">
                <a:solidFill>
                  <a:schemeClr val="bg1"/>
                </a:solidFill>
              </a:defRPr>
            </a:lvl1pPr>
          </a:lstStyle>
          <a:p>
            <a:r>
              <a:rPr lang="en-US" dirty="0"/>
              <a:t>Click the icon to add picture</a:t>
            </a:r>
          </a:p>
        </p:txBody>
      </p:sp>
      <p:sp>
        <p:nvSpPr>
          <p:cNvPr id="2" name="Title 1"/>
          <p:cNvSpPr>
            <a:spLocks noGrp="1"/>
          </p:cNvSpPr>
          <p:nvPr>
            <p:ph type="ctrTitle"/>
          </p:nvPr>
        </p:nvSpPr>
        <p:spPr>
          <a:xfrm>
            <a:off x="961372" y="3523222"/>
            <a:ext cx="7772400" cy="734454"/>
          </a:xfrm>
        </p:spPr>
        <p:txBody>
          <a:bodyPr lIns="0" anchor="b" anchorCtr="0">
            <a:normAutofit/>
          </a:bodyPr>
          <a:lstStyle>
            <a:lvl1pPr algn="l">
              <a:lnSpc>
                <a:spcPct val="80000"/>
              </a:lnSpc>
              <a:defRPr sz="3600" b="1">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961372" y="4243453"/>
            <a:ext cx="6400800" cy="595248"/>
          </a:xfrm>
        </p:spPr>
        <p:txBody>
          <a:bodyPr lIns="0">
            <a:normAutofit/>
          </a:bodyPr>
          <a:lstStyle>
            <a:lvl1pPr marL="0" indent="0" algn="l">
              <a:buNone/>
              <a:defRPr sz="24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3924" y="345566"/>
            <a:ext cx="1812426" cy="387859"/>
          </a:xfrm>
          <a:prstGeom prst="rect">
            <a:avLst/>
          </a:prstGeom>
        </p:spPr>
      </p:pic>
    </p:spTree>
    <p:extLst>
      <p:ext uri="{BB962C8B-B14F-4D97-AF65-F5344CB8AC3E}">
        <p14:creationId xmlns:p14="http://schemas.microsoft.com/office/powerpoint/2010/main" val="399039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efault - Blank">
    <p:spTree>
      <p:nvGrpSpPr>
        <p:cNvPr id="1" name="Shape 7"/>
        <p:cNvGrpSpPr/>
        <p:nvPr/>
      </p:nvGrpSpPr>
      <p:grpSpPr>
        <a:xfrm>
          <a:off x="0" y="0"/>
          <a:ext cx="0" cy="0"/>
          <a:chOff x="0" y="0"/>
          <a:chExt cx="0" cy="0"/>
        </a:xfrm>
      </p:grpSpPr>
      <p:sp>
        <p:nvSpPr>
          <p:cNvPr id="2" name="fc"/>
          <p:cNvSpPr txBox="1"/>
          <p:nvPr userDrawn="1"/>
        </p:nvSpPr>
        <p:spPr>
          <a:xfrm>
            <a:off x="0" y="5062538"/>
            <a:ext cx="9144000" cy="150041"/>
          </a:xfrm>
          <a:prstGeom prst="rect">
            <a:avLst/>
          </a:prstGeom>
          <a:noFill/>
        </p:spPr>
        <p:txBody>
          <a:bodyPr vert="horz" rtlCol="0">
            <a:spAutoFit/>
          </a:bodyPr>
          <a:lstStyle/>
          <a:p>
            <a:pPr algn="ctr"/>
            <a:endParaRPr lang="en-GB" sz="375" b="1" i="0" u="none"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231161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LAI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1372" y="3523222"/>
            <a:ext cx="7772400" cy="734454"/>
          </a:xfrm>
        </p:spPr>
        <p:txBody>
          <a:bodyPr lIns="0" anchor="b" anchorCtr="0">
            <a:normAutofit/>
          </a:bodyPr>
          <a:lstStyle>
            <a:lvl1pPr algn="l">
              <a:lnSpc>
                <a:spcPct val="80000"/>
              </a:lnSpc>
              <a:defRPr sz="3600" b="1">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961372" y="4243453"/>
            <a:ext cx="6400800" cy="595248"/>
          </a:xfrm>
        </p:spPr>
        <p:txBody>
          <a:bodyPr lIns="0">
            <a:normAutofit/>
          </a:bodyPr>
          <a:lstStyle>
            <a:lvl1pPr marL="0" indent="0" algn="l">
              <a:buNone/>
              <a:defRPr sz="240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961372" y="906302"/>
            <a:ext cx="7221255" cy="1216860"/>
          </a:xfrm>
          <a:prstGeom prst="rect">
            <a:avLst/>
          </a:prstGeom>
        </p:spPr>
      </p:pic>
    </p:spTree>
    <p:extLst>
      <p:ext uri="{BB962C8B-B14F-4D97-AF65-F5344CB8AC3E}">
        <p14:creationId xmlns:p14="http://schemas.microsoft.com/office/powerpoint/2010/main" val="130086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2063750" y="1025103"/>
            <a:ext cx="6680200" cy="3656012"/>
          </a:xfrm>
        </p:spPr>
        <p:txBody>
          <a:bodyPr lIns="180000" tIns="54000" rIns="180000" anchor="t" anchorCtr="0"/>
          <a:lstStyle>
            <a:lvl1pPr>
              <a:defRPr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here to edit text, or click the image icon to add a picture or chart</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sp>
        <p:nvSpPr>
          <p:cNvPr id="8" name="Picture Placeholder 7"/>
          <p:cNvSpPr>
            <a:spLocks noGrp="1"/>
          </p:cNvSpPr>
          <p:nvPr>
            <p:ph type="pic" sz="quarter" idx="14" hasCustomPrompt="1"/>
          </p:nvPr>
        </p:nvSpPr>
        <p:spPr>
          <a:xfrm>
            <a:off x="0" y="0"/>
            <a:ext cx="2063750" cy="5143500"/>
          </a:xfrm>
          <a:solidFill>
            <a:schemeClr val="tx1"/>
          </a:solidFill>
        </p:spPr>
        <p:txBody>
          <a:bodyPr anchor="t"/>
          <a:lstStyle>
            <a:lvl1pPr marL="0" indent="0">
              <a:spcBef>
                <a:spcPts val="4080"/>
              </a:spcBef>
              <a:buFontTx/>
              <a:buNone/>
              <a:defRPr baseline="0">
                <a:solidFill>
                  <a:schemeClr val="accent6"/>
                </a:solidFill>
              </a:defRPr>
            </a:lvl1pPr>
          </a:lstStyle>
          <a:p>
            <a:r>
              <a:rPr lang="en-GB" dirty="0"/>
              <a:t>CLICK ON THE ICON TO ADD </a:t>
            </a:r>
            <a:br>
              <a:rPr lang="en-GB" dirty="0"/>
            </a:br>
            <a:r>
              <a:rPr lang="en-GB" dirty="0"/>
              <a:t>A PICTURE HERE</a:t>
            </a:r>
          </a:p>
        </p:txBody>
      </p:sp>
      <p:sp>
        <p:nvSpPr>
          <p:cNvPr id="3" name="Title 2"/>
          <p:cNvSpPr>
            <a:spLocks noGrp="1"/>
          </p:cNvSpPr>
          <p:nvPr>
            <p:ph type="title"/>
          </p:nvPr>
        </p:nvSpPr>
        <p:spPr>
          <a:xfrm>
            <a:off x="2063750" y="-19990"/>
            <a:ext cx="5532586" cy="857250"/>
          </a:xfrm>
        </p:spPr>
        <p:txBody>
          <a:bodyPr/>
          <a:lstStyle/>
          <a:p>
            <a:r>
              <a:rPr lang="en-US"/>
              <a:t>Click to edit Master title style</a:t>
            </a:r>
            <a:endParaRPr lang="en-GB"/>
          </a:p>
        </p:txBody>
      </p:sp>
    </p:spTree>
    <p:extLst>
      <p:ext uri="{BB962C8B-B14F-4D97-AF65-F5344CB8AC3E}">
        <p14:creationId xmlns:p14="http://schemas.microsoft.com/office/powerpoint/2010/main" val="413173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b="1" cap="all" baseline="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spTree>
    <p:extLst>
      <p:ext uri="{BB962C8B-B14F-4D97-AF65-F5344CB8AC3E}">
        <p14:creationId xmlns:p14="http://schemas.microsoft.com/office/powerpoint/2010/main" val="38386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strip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750" y="1020941"/>
            <a:ext cx="662305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sp>
        <p:nvSpPr>
          <p:cNvPr id="7" name="Title 6"/>
          <p:cNvSpPr>
            <a:spLocks noGrp="1"/>
          </p:cNvSpPr>
          <p:nvPr>
            <p:ph type="title"/>
          </p:nvPr>
        </p:nvSpPr>
        <p:spPr>
          <a:xfrm>
            <a:off x="2063750" y="-12198"/>
            <a:ext cx="5532586" cy="857250"/>
          </a:xfrm>
        </p:spPr>
        <p:txBody>
          <a:bodyPr/>
          <a:lstStyle/>
          <a:p>
            <a:r>
              <a:rPr lang="en-US"/>
              <a:t>Click to edit Master title style</a:t>
            </a:r>
            <a:endParaRPr lang="en-GB"/>
          </a:p>
        </p:txBody>
      </p:sp>
    </p:spTree>
    <p:extLst>
      <p:ext uri="{BB962C8B-B14F-4D97-AF65-F5344CB8AC3E}">
        <p14:creationId xmlns:p14="http://schemas.microsoft.com/office/powerpoint/2010/main" val="40299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4" name="Footer Placeholder 3"/>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5" name="Slide Number Placeholder 4"/>
          <p:cNvSpPr>
            <a:spLocks noGrp="1"/>
          </p:cNvSpPr>
          <p:nvPr>
            <p:ph type="sldNum" sz="quarter" idx="12"/>
          </p:nvPr>
        </p:nvSpPr>
        <p:spPr/>
        <p:txBody>
          <a:bodyPr/>
          <a:lstStyle/>
          <a:p>
            <a:fld id="{BDF01666-E04F-41EE-9F8C-A6A15CCCC6B9}" type="slidenum">
              <a:rPr lang="en-GB" smtClean="0"/>
              <a:t>‹#›</a:t>
            </a:fld>
            <a:endParaRPr lang="en-GB" dirty="0"/>
          </a:p>
        </p:txBody>
      </p:sp>
    </p:spTree>
    <p:extLst>
      <p:ext uri="{BB962C8B-B14F-4D97-AF65-F5344CB8AC3E}">
        <p14:creationId xmlns:p14="http://schemas.microsoft.com/office/powerpoint/2010/main" val="302910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3" name="Footer Placeholder 2"/>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4" name="Slide Number Placeholder 3"/>
          <p:cNvSpPr>
            <a:spLocks noGrp="1"/>
          </p:cNvSpPr>
          <p:nvPr>
            <p:ph type="sldNum" sz="quarter" idx="12"/>
          </p:nvPr>
        </p:nvSpPr>
        <p:spPr/>
        <p:txBody>
          <a:bodyPr/>
          <a:lstStyle/>
          <a:p>
            <a:fld id="{BDF01666-E04F-41EE-9F8C-A6A15CCCC6B9}" type="slidenum">
              <a:rPr lang="en-GB" smtClean="0"/>
              <a:t>‹#›</a:t>
            </a:fld>
            <a:endParaRPr lang="en-GB" dirty="0"/>
          </a:p>
        </p:txBody>
      </p:sp>
    </p:spTree>
    <p:extLst>
      <p:ext uri="{BB962C8B-B14F-4D97-AF65-F5344CB8AC3E}">
        <p14:creationId xmlns:p14="http://schemas.microsoft.com/office/powerpoint/2010/main" val="124192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master">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b="1" cap="all" baseline="0"/>
            </a:lvl1pPr>
          </a:lstStyle>
          <a:p>
            <a:r>
              <a:rPr lang="en-US"/>
              <a:t>Click to edit Master title style</a:t>
            </a:r>
            <a:endParaRPr lang="en-GB"/>
          </a:p>
        </p:txBody>
      </p:sp>
      <p:sp>
        <p:nvSpPr>
          <p:cNvPr id="3" name="Content Placeholder 2"/>
          <p:cNvSpPr>
            <a:spLocks noGrp="1"/>
          </p:cNvSpPr>
          <p:nvPr>
            <p:ph idx="1"/>
          </p:nvPr>
        </p:nvSpPr>
        <p:spPr>
          <a:xfrm>
            <a:off x="457200" y="1022351"/>
            <a:ext cx="41148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5" name="Footer Placeholder 4"/>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6" name="Slide Number Placeholder 5"/>
          <p:cNvSpPr>
            <a:spLocks noGrp="1"/>
          </p:cNvSpPr>
          <p:nvPr>
            <p:ph type="sldNum" sz="quarter" idx="12"/>
          </p:nvPr>
        </p:nvSpPr>
        <p:spPr/>
        <p:txBody>
          <a:bodyPr/>
          <a:lstStyle/>
          <a:p>
            <a:fld id="{BDF01666-E04F-41EE-9F8C-A6A15CCCC6B9}" type="slidenum">
              <a:rPr lang="en-GB" smtClean="0"/>
              <a:t>‹#›</a:t>
            </a:fld>
            <a:endParaRPr lang="en-GB" dirty="0"/>
          </a:p>
        </p:txBody>
      </p:sp>
      <p:sp>
        <p:nvSpPr>
          <p:cNvPr id="10" name="Content Placeholder 9"/>
          <p:cNvSpPr>
            <a:spLocks noGrp="1"/>
          </p:cNvSpPr>
          <p:nvPr>
            <p:ph sz="quarter" idx="13"/>
          </p:nvPr>
        </p:nvSpPr>
        <p:spPr>
          <a:xfrm>
            <a:off x="5191125" y="996950"/>
            <a:ext cx="3690938" cy="338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2785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tx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E3C5C058-AAB2-44E4-9827-71BC3DB8AA15}" type="datetimeFigureOut">
              <a:rPr lang="en-GB" smtClean="0"/>
              <a:t>14/05/2019</a:t>
            </a:fld>
            <a:endParaRPr lang="en-GB" dirty="0"/>
          </a:p>
        </p:txBody>
      </p:sp>
      <p:sp>
        <p:nvSpPr>
          <p:cNvPr id="4" name="Footer Placeholder 3"/>
          <p:cNvSpPr>
            <a:spLocks noGrp="1"/>
          </p:cNvSpPr>
          <p:nvPr>
            <p:ph type="ftr" sz="quarter" idx="11"/>
          </p:nvPr>
        </p:nvSpPr>
        <p:spPr>
          <a:xfrm>
            <a:off x="5587139" y="4547940"/>
            <a:ext cx="1199826" cy="273844"/>
          </a:xfrm>
          <a:prstGeom prst="rect">
            <a:avLst/>
          </a:prstGeom>
        </p:spPr>
        <p:txBody>
          <a:bodyPr/>
          <a:lstStyle/>
          <a:p>
            <a:endParaRPr lang="en-GB" dirty="0"/>
          </a:p>
        </p:txBody>
      </p:sp>
      <p:sp>
        <p:nvSpPr>
          <p:cNvPr id="5" name="Slide Number Placeholder 4"/>
          <p:cNvSpPr>
            <a:spLocks noGrp="1"/>
          </p:cNvSpPr>
          <p:nvPr>
            <p:ph type="sldNum" sz="quarter" idx="12"/>
          </p:nvPr>
        </p:nvSpPr>
        <p:spPr/>
        <p:txBody>
          <a:bodyPr/>
          <a:lstStyle/>
          <a:p>
            <a:fld id="{BDF01666-E04F-41EE-9F8C-A6A15CCCC6B9}" type="slidenum">
              <a:rPr lang="en-GB" smtClean="0"/>
              <a:t>‹#›</a:t>
            </a:fld>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372" y="1129906"/>
            <a:ext cx="7221255" cy="2883688"/>
          </a:xfrm>
          <a:prstGeom prst="rect">
            <a:avLst/>
          </a:prstGeom>
        </p:spPr>
      </p:pic>
    </p:spTree>
    <p:extLst>
      <p:ext uri="{BB962C8B-B14F-4D97-AF65-F5344CB8AC3E}">
        <p14:creationId xmlns:p14="http://schemas.microsoft.com/office/powerpoint/2010/main" val="417472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806"/>
            <a:ext cx="7139136"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0223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4"/>
          </p:nvPr>
        </p:nvSpPr>
        <p:spPr>
          <a:xfrm>
            <a:off x="469900" y="4767262"/>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666-E04F-41EE-9F8C-A6A15CCCC6B9}" type="slidenum">
              <a:rPr lang="en-GB" smtClean="0"/>
              <a:t>‹#›</a:t>
            </a:fld>
            <a:endParaRPr lang="en-GB" dirty="0"/>
          </a:p>
        </p:txBody>
      </p:sp>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tretch/>
        </p:blipFill>
        <p:spPr>
          <a:xfrm>
            <a:off x="7769238" y="342902"/>
            <a:ext cx="1291996" cy="257968"/>
          </a:xfrm>
          <a:prstGeom prst="rect">
            <a:avLst/>
          </a:prstGeom>
        </p:spPr>
      </p:pic>
      <p:sp>
        <p:nvSpPr>
          <p:cNvPr id="5" name="MSIPCMContentMarking" descr="{&quot;HashCode&quot;:-1790856270,&quot;Placement&quot;:&quot;Footer&quot;}"/>
          <p:cNvSpPr txBox="1"/>
          <p:nvPr userDrawn="1"/>
        </p:nvSpPr>
        <p:spPr>
          <a:xfrm>
            <a:off x="4023654" y="4881156"/>
            <a:ext cx="1096691"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A80000"/>
                </a:solidFill>
                <a:latin typeface="Calibri" panose="020F0502020204030204" pitchFamily="34" charset="0"/>
              </a:rPr>
              <a:t>* Confidential *</a:t>
            </a:r>
          </a:p>
        </p:txBody>
      </p:sp>
    </p:spTree>
    <p:extLst>
      <p:ext uri="{BB962C8B-B14F-4D97-AF65-F5344CB8AC3E}">
        <p14:creationId xmlns:p14="http://schemas.microsoft.com/office/powerpoint/2010/main" val="2878052179"/>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67" r:id="rId3"/>
    <p:sldLayoutId id="2147483650" r:id="rId4"/>
    <p:sldLayoutId id="2147483669" r:id="rId5"/>
    <p:sldLayoutId id="2147483654" r:id="rId6"/>
    <p:sldLayoutId id="2147483655" r:id="rId7"/>
    <p:sldLayoutId id="2147483670" r:id="rId8"/>
    <p:sldLayoutId id="2147483664" r:id="rId9"/>
    <p:sldLayoutId id="2147483672" r:id="rId10"/>
  </p:sldLayoutIdLst>
  <p:txStyles>
    <p:titleStyle>
      <a:lvl1pPr algn="l" defTabSz="914400" rtl="0" eaLnBrk="1" latinLnBrk="0" hangingPunct="1">
        <a:spcBef>
          <a:spcPct val="0"/>
        </a:spcBef>
        <a:buNone/>
        <a:defRPr sz="2400" b="1" kern="1200" cap="all" baseline="0">
          <a:solidFill>
            <a:schemeClr val="bg2"/>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7.bin"/><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oleObject" Target="../embeddings/oleObject1.bin"/><Relationship Id="rId17" Type="http://schemas.openxmlformats.org/officeDocument/2006/relationships/image" Target="../media/image11.png"/><Relationship Id="rId2" Type="http://schemas.openxmlformats.org/officeDocument/2006/relationships/tags" Target="../tags/tag3.xml"/><Relationship Id="rId16" Type="http://schemas.openxmlformats.org/officeDocument/2006/relationships/image" Target="../media/image10.svg"/><Relationship Id="rId1" Type="http://schemas.openxmlformats.org/officeDocument/2006/relationships/vmlDrawing" Target="../drawings/vmlDrawing3.vml"/><Relationship Id="rId6" Type="http://schemas.openxmlformats.org/officeDocument/2006/relationships/tags" Target="../tags/tag7.xml"/><Relationship Id="rId11" Type="http://schemas.openxmlformats.org/officeDocument/2006/relationships/notesSlide" Target="../notesSlides/notesSlide5.xml"/><Relationship Id="rId5" Type="http://schemas.openxmlformats.org/officeDocument/2006/relationships/tags" Target="../tags/tag6.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6.xml"/><Relationship Id="rId7" Type="http://schemas.openxmlformats.org/officeDocument/2006/relationships/diagramData" Target="../diagrams/data1.xml"/><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7.bin"/><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6.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6.xml"/><Relationship Id="rId7"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6.xml"/><Relationship Id="rId7" Type="http://schemas.openxmlformats.org/officeDocument/2006/relationships/image" Target="../media/image14.png"/><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6.jpe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7.bin"/><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9" name="Picture 8">
            <a:extLst>
              <a:ext uri="{FF2B5EF4-FFF2-40B4-BE49-F238E27FC236}">
                <a16:creationId xmlns:a16="http://schemas.microsoft.com/office/drawing/2014/main" id="{65E8B0B4-8A6A-4A8E-B6E8-BC2A7EE8608E}"/>
              </a:ext>
            </a:extLst>
          </p:cNvPr>
          <p:cNvPicPr>
            <a:picLocks noChangeAspect="1"/>
          </p:cNvPicPr>
          <p:nvPr/>
        </p:nvPicPr>
        <p:blipFill rotWithShape="1">
          <a:blip r:embed="rId3">
            <a:extLst>
              <a:ext uri="{28A0092B-C50C-407E-A947-70E740481C1C}">
                <a14:useLocalDpi xmlns:a14="http://schemas.microsoft.com/office/drawing/2010/main" val="0"/>
              </a:ext>
            </a:extLst>
          </a:blip>
          <a:srcRect l="860" t="16242" r="-860"/>
          <a:stretch/>
        </p:blipFill>
        <p:spPr>
          <a:xfrm>
            <a:off x="0" y="0"/>
            <a:ext cx="9215562" cy="5143500"/>
          </a:xfrm>
          <a:prstGeom prst="rect">
            <a:avLst/>
          </a:prstGeom>
        </p:spPr>
      </p:pic>
      <p:sp>
        <p:nvSpPr>
          <p:cNvPr id="5" name="Subtitle 2"/>
          <p:cNvSpPr txBox="1">
            <a:spLocks/>
          </p:cNvSpPr>
          <p:nvPr/>
        </p:nvSpPr>
        <p:spPr>
          <a:xfrm>
            <a:off x="423908" y="1052004"/>
            <a:ext cx="8241461" cy="38700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350" dirty="0">
              <a:latin typeface="+mj-lt"/>
            </a:endParaRPr>
          </a:p>
        </p:txBody>
      </p:sp>
      <p:sp>
        <p:nvSpPr>
          <p:cNvPr id="3" name="Rectangle 2">
            <a:extLst>
              <a:ext uri="{FF2B5EF4-FFF2-40B4-BE49-F238E27FC236}">
                <a16:creationId xmlns:a16="http://schemas.microsoft.com/office/drawing/2014/main" id="{0261F4CA-EF54-46F6-A5F7-C406A0AC1AD6}"/>
              </a:ext>
            </a:extLst>
          </p:cNvPr>
          <p:cNvSpPr/>
          <p:nvPr/>
        </p:nvSpPr>
        <p:spPr>
          <a:xfrm>
            <a:off x="0" y="1104040"/>
            <a:ext cx="9294849" cy="1213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17016AE-6205-449B-BEDB-A679DB5D5DEA}"/>
              </a:ext>
            </a:extLst>
          </p:cNvPr>
          <p:cNvSpPr txBox="1">
            <a:spLocks/>
          </p:cNvSpPr>
          <p:nvPr/>
        </p:nvSpPr>
        <p:spPr>
          <a:xfrm>
            <a:off x="0" y="2987024"/>
            <a:ext cx="9208007" cy="939705"/>
          </a:xfrm>
          <a:prstGeom prst="rect">
            <a:avLst/>
          </a:prstGeom>
          <a:solidFill>
            <a:srgbClr val="D3C16B"/>
          </a:solidFill>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rPr>
              <a:t>Agent Based </a:t>
            </a:r>
            <a:r>
              <a:rPr lang="en-GB" sz="3600" b="1" spc="225" dirty="0" err="1">
                <a:solidFill>
                  <a:schemeClr val="bg1"/>
                </a:solidFill>
                <a:effectLst>
                  <a:outerShdw blurRad="38100" dist="38100" dir="2700000" algn="tl">
                    <a:srgbClr val="000000">
                      <a:alpha val="43137"/>
                    </a:srgbClr>
                  </a:outerShdw>
                </a:effectLst>
                <a:latin typeface="+mn-lt"/>
                <a:ea typeface="Futura T Medium Ro1" charset="0"/>
                <a:cs typeface="Futura T Medium Ro1" charset="0"/>
              </a:rPr>
              <a:t>Modeling</a:t>
            </a:r>
            <a:endParaRPr lang="en-GB" sz="36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endParaRPr>
          </a:p>
          <a:p>
            <a:pPr algn="ctr"/>
            <a:r>
              <a:rPr lang="en-GB" sz="32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rPr>
              <a:t>With Mu Sigma</a:t>
            </a:r>
            <a:endParaRPr lang="en-GB" sz="24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endParaRPr>
          </a:p>
          <a:p>
            <a:pPr algn="ctr"/>
            <a:endParaRPr lang="en-GB" sz="12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endParaRPr>
          </a:p>
          <a:p>
            <a:pPr algn="ctr"/>
            <a:endParaRPr lang="en-GB" sz="12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endParaRPr>
          </a:p>
          <a:p>
            <a:r>
              <a:rPr lang="en-GB" sz="12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rPr>
              <a:t>May 3, 2019</a:t>
            </a:r>
          </a:p>
          <a:p>
            <a:r>
              <a:rPr lang="en-GB" sz="1200" b="1" spc="225" dirty="0">
                <a:solidFill>
                  <a:schemeClr val="bg1"/>
                </a:solidFill>
                <a:effectLst>
                  <a:outerShdw blurRad="38100" dist="38100" dir="2700000" algn="tl">
                    <a:srgbClr val="000000">
                      <a:alpha val="43137"/>
                    </a:srgbClr>
                  </a:outerShdw>
                </a:effectLst>
                <a:latin typeface="+mn-lt"/>
                <a:ea typeface="Futura T Medium Ro1" charset="0"/>
                <a:cs typeface="Futura T Medium Ro1" charset="0"/>
              </a:rPr>
              <a:t>Prepared by Karen Chisholm and Adam Ben-Yousef</a:t>
            </a:r>
            <a:endParaRPr lang="en-GB" sz="4500" dirty="0">
              <a:solidFill>
                <a:schemeClr val="bg1"/>
              </a:solidFill>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70567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0978"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Diageo Roles &amp; Responsibilities </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10</a:t>
            </a:fld>
            <a:endParaRPr lang="en-GB" sz="900" dirty="0">
              <a:solidFill>
                <a:schemeClr val="tx1">
                  <a:lumMod val="50000"/>
                  <a:lumOff val="50000"/>
                </a:schemeClr>
              </a:solidFill>
            </a:endParaRPr>
          </a:p>
        </p:txBody>
      </p:sp>
      <p:graphicFrame>
        <p:nvGraphicFramePr>
          <p:cNvPr id="2" name="Table 1">
            <a:extLst>
              <a:ext uri="{FF2B5EF4-FFF2-40B4-BE49-F238E27FC236}">
                <a16:creationId xmlns:a16="http://schemas.microsoft.com/office/drawing/2014/main" id="{FEF713C0-2AE8-4DF9-B48F-1110BE606A21}"/>
              </a:ext>
            </a:extLst>
          </p:cNvPr>
          <p:cNvGraphicFramePr>
            <a:graphicFrameLocks noGrp="1"/>
          </p:cNvGraphicFramePr>
          <p:nvPr>
            <p:extLst>
              <p:ext uri="{D42A27DB-BD31-4B8C-83A1-F6EECF244321}">
                <p14:modId xmlns:p14="http://schemas.microsoft.com/office/powerpoint/2010/main" val="1555704848"/>
              </p:ext>
            </p:extLst>
          </p:nvPr>
        </p:nvGraphicFramePr>
        <p:xfrm>
          <a:off x="715617" y="709137"/>
          <a:ext cx="7839986" cy="3975897"/>
        </p:xfrm>
        <a:graphic>
          <a:graphicData uri="http://schemas.openxmlformats.org/drawingml/2006/table">
            <a:tbl>
              <a:tblPr>
                <a:tableStyleId>{72833802-FEF1-4C79-8D5D-14CF1EAF98D9}</a:tableStyleId>
              </a:tblPr>
              <a:tblGrid>
                <a:gridCol w="1427652">
                  <a:extLst>
                    <a:ext uri="{9D8B030D-6E8A-4147-A177-3AD203B41FA5}">
                      <a16:colId xmlns:a16="http://schemas.microsoft.com/office/drawing/2014/main" val="2477105684"/>
                    </a:ext>
                  </a:extLst>
                </a:gridCol>
                <a:gridCol w="695677">
                  <a:extLst>
                    <a:ext uri="{9D8B030D-6E8A-4147-A177-3AD203B41FA5}">
                      <a16:colId xmlns:a16="http://schemas.microsoft.com/office/drawing/2014/main" val="2737735740"/>
                    </a:ext>
                  </a:extLst>
                </a:gridCol>
                <a:gridCol w="768271">
                  <a:extLst>
                    <a:ext uri="{9D8B030D-6E8A-4147-A177-3AD203B41FA5}">
                      <a16:colId xmlns:a16="http://schemas.microsoft.com/office/drawing/2014/main" val="3604848873"/>
                    </a:ext>
                  </a:extLst>
                </a:gridCol>
                <a:gridCol w="798517">
                  <a:extLst>
                    <a:ext uri="{9D8B030D-6E8A-4147-A177-3AD203B41FA5}">
                      <a16:colId xmlns:a16="http://schemas.microsoft.com/office/drawing/2014/main" val="1940421009"/>
                    </a:ext>
                  </a:extLst>
                </a:gridCol>
                <a:gridCol w="4149869">
                  <a:extLst>
                    <a:ext uri="{9D8B030D-6E8A-4147-A177-3AD203B41FA5}">
                      <a16:colId xmlns:a16="http://schemas.microsoft.com/office/drawing/2014/main" val="3009042028"/>
                    </a:ext>
                  </a:extLst>
                </a:gridCol>
              </a:tblGrid>
              <a:tr h="158692">
                <a:tc>
                  <a:txBody>
                    <a:bodyPr/>
                    <a:lstStyle/>
                    <a:p>
                      <a:pPr algn="l" fontAlgn="b"/>
                      <a:r>
                        <a:rPr lang="en-US" sz="1200" b="1" u="none" strike="noStrike">
                          <a:solidFill>
                            <a:schemeClr val="bg1"/>
                          </a:solidFill>
                          <a:effectLst/>
                        </a:rPr>
                        <a:t>Role</a:t>
                      </a:r>
                      <a:endParaRPr lang="en-US" sz="1200" b="1" i="0" u="none" strike="noStrike">
                        <a:solidFill>
                          <a:schemeClr val="bg1"/>
                        </a:solidFill>
                        <a:effectLst/>
                        <a:latin typeface="Calibri" panose="020F0502020204030204" pitchFamily="34" charset="0"/>
                      </a:endParaRPr>
                    </a:p>
                  </a:txBody>
                  <a:tcPr marL="4877" marR="4877" marT="4877" marB="0" anchor="b">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200" b="1" u="none" strike="noStrike">
                          <a:solidFill>
                            <a:schemeClr val="bg1"/>
                          </a:solidFill>
                          <a:effectLst/>
                        </a:rPr>
                        <a:t>Who</a:t>
                      </a:r>
                      <a:endParaRPr lang="en-US" sz="1200" b="1" i="0" u="none" strike="noStrike">
                        <a:solidFill>
                          <a:schemeClr val="bg1"/>
                        </a:solidFill>
                        <a:effectLst/>
                        <a:latin typeface="Calibri" panose="020F0502020204030204" pitchFamily="34" charset="0"/>
                      </a:endParaRPr>
                    </a:p>
                  </a:txBody>
                  <a:tcPr marL="4877" marR="4877" marT="4877" marB="0" anchor="b">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200" b="1" u="none" strike="noStrike">
                          <a:solidFill>
                            <a:schemeClr val="bg1"/>
                          </a:solidFill>
                          <a:effectLst/>
                        </a:rPr>
                        <a:t>Company</a:t>
                      </a:r>
                      <a:endParaRPr lang="en-US" sz="1200" b="1" i="0" u="none" strike="noStrike">
                        <a:solidFill>
                          <a:schemeClr val="bg1"/>
                        </a:solidFill>
                        <a:effectLst/>
                        <a:latin typeface="Calibri" panose="020F0502020204030204" pitchFamily="34" charset="0"/>
                      </a:endParaRPr>
                    </a:p>
                  </a:txBody>
                  <a:tcPr marL="4877" marR="4877" marT="4877" marB="0" anchor="b">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200" b="1" u="none" strike="noStrike">
                          <a:solidFill>
                            <a:schemeClr val="bg1"/>
                          </a:solidFill>
                          <a:effectLst/>
                        </a:rPr>
                        <a:t>Location</a:t>
                      </a:r>
                      <a:endParaRPr lang="en-US" sz="1200" b="1" i="0" u="none" strike="noStrike">
                        <a:solidFill>
                          <a:schemeClr val="bg1"/>
                        </a:solidFill>
                        <a:effectLst/>
                        <a:latin typeface="Calibri" panose="020F0502020204030204" pitchFamily="34" charset="0"/>
                      </a:endParaRPr>
                    </a:p>
                  </a:txBody>
                  <a:tcPr marL="4877" marR="4877" marT="4877" marB="0" anchor="b">
                    <a:lnB w="12700" cap="flat" cmpd="sng" algn="ctr">
                      <a:solidFill>
                        <a:schemeClr val="tx1"/>
                      </a:solidFill>
                      <a:prstDash val="solid"/>
                      <a:round/>
                      <a:headEnd type="none" w="med" len="med"/>
                      <a:tailEnd type="none" w="med" len="med"/>
                    </a:lnB>
                    <a:solidFill>
                      <a:schemeClr val="accent2"/>
                    </a:solidFill>
                  </a:tcPr>
                </a:tc>
                <a:tc>
                  <a:txBody>
                    <a:bodyPr/>
                    <a:lstStyle/>
                    <a:p>
                      <a:pPr algn="l" fontAlgn="b"/>
                      <a:r>
                        <a:rPr lang="en-US" sz="1200" b="1" u="none" strike="noStrike" dirty="0">
                          <a:solidFill>
                            <a:schemeClr val="bg1"/>
                          </a:solidFill>
                          <a:effectLst/>
                        </a:rPr>
                        <a:t>Responsibilities</a:t>
                      </a:r>
                      <a:endParaRPr lang="en-US" sz="1200" b="1" i="0" u="none" strike="noStrike" dirty="0">
                        <a:solidFill>
                          <a:schemeClr val="bg1"/>
                        </a:solidFill>
                        <a:effectLst/>
                        <a:latin typeface="Calibri" panose="020F0502020204030204" pitchFamily="34" charset="0"/>
                      </a:endParaRPr>
                    </a:p>
                  </a:txBody>
                  <a:tcPr marL="4877" marR="4877" marT="4877" marB="0" anchor="b">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321882990"/>
                  </a:ext>
                </a:extLst>
              </a:tr>
              <a:tr h="793459">
                <a:tc>
                  <a:txBody>
                    <a:bodyPr/>
                    <a:lstStyle/>
                    <a:p>
                      <a:pPr algn="l" fontAlgn="t"/>
                      <a:r>
                        <a:rPr lang="en-US" sz="1200" u="none" strike="noStrike">
                          <a:effectLst/>
                        </a:rPr>
                        <a:t>Sponsor</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Adam</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Diageo</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London</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effectLst/>
                        </a:rPr>
                        <a:t>    *Scope approval</a:t>
                      </a:r>
                      <a:br>
                        <a:rPr lang="en-US" sz="1100" u="none" strike="noStrike" dirty="0">
                          <a:effectLst/>
                        </a:rPr>
                      </a:br>
                      <a:r>
                        <a:rPr lang="en-US" sz="1100" u="none" strike="noStrike" dirty="0">
                          <a:effectLst/>
                        </a:rPr>
                        <a:t>    * Coordinates executive senior stakeholders</a:t>
                      </a:r>
                      <a:br>
                        <a:rPr lang="en-US" sz="1100" u="none" strike="noStrike" dirty="0">
                          <a:effectLst/>
                        </a:rPr>
                      </a:br>
                      <a:r>
                        <a:rPr lang="en-US" sz="1100" u="none" strike="noStrike" dirty="0">
                          <a:effectLst/>
                        </a:rPr>
                        <a:t>    * Business view: Develops and maintains the holistic vision and roadmap for advanced analytics</a:t>
                      </a:r>
                      <a:endParaRPr lang="en-US" sz="11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024427"/>
                  </a:ext>
                </a:extLst>
              </a:tr>
              <a:tr h="1110843">
                <a:tc>
                  <a:txBody>
                    <a:bodyPr/>
                    <a:lstStyle/>
                    <a:p>
                      <a:pPr algn="l" fontAlgn="t"/>
                      <a:r>
                        <a:rPr lang="en-US" sz="1200" u="none" strike="noStrike">
                          <a:effectLst/>
                        </a:rPr>
                        <a:t>Project Lead</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Karen</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Diageo</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NYC</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effectLst/>
                        </a:rPr>
                        <a:t>    * Manages overall timelines, financials, procurement, status reporting, overall resourcing</a:t>
                      </a:r>
                      <a:br>
                        <a:rPr lang="en-US" sz="1100" u="none" strike="noStrike" dirty="0">
                          <a:effectLst/>
                        </a:rPr>
                      </a:br>
                      <a:r>
                        <a:rPr lang="en-US" sz="1100" u="none" strike="noStrike" dirty="0">
                          <a:effectLst/>
                        </a:rPr>
                        <a:t>    * Agree project scope, methodology and governance model with governance manager and key stakeholders</a:t>
                      </a:r>
                      <a:br>
                        <a:rPr lang="en-US" sz="1100" u="none" strike="noStrike" dirty="0">
                          <a:effectLst/>
                        </a:rPr>
                      </a:br>
                      <a:r>
                        <a:rPr lang="en-US" sz="1100" u="none" strike="noStrike" dirty="0">
                          <a:effectLst/>
                        </a:rPr>
                        <a:t>    * Point of contact for Risk and Issues that cannot be resolved within the team</a:t>
                      </a:r>
                      <a:endParaRPr lang="en-US" sz="11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240078"/>
                  </a:ext>
                </a:extLst>
              </a:tr>
              <a:tr h="634767">
                <a:tc>
                  <a:txBody>
                    <a:bodyPr/>
                    <a:lstStyle/>
                    <a:p>
                      <a:pPr algn="l" fontAlgn="t"/>
                      <a:r>
                        <a:rPr lang="en-US" sz="1200" u="none" strike="noStrike">
                          <a:effectLst/>
                        </a:rPr>
                        <a:t>Product Lead</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Brian Prascak</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Diageo</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Norwalk CT</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effectLst/>
                        </a:rPr>
                        <a:t>    * Provides expert advice on methodology and approach</a:t>
                      </a:r>
                      <a:br>
                        <a:rPr lang="en-US" sz="1100" u="none" strike="noStrike" dirty="0">
                          <a:effectLst/>
                        </a:rPr>
                      </a:br>
                      <a:r>
                        <a:rPr lang="en-US" sz="1100" u="none" strike="noStrike" dirty="0">
                          <a:effectLst/>
                        </a:rPr>
                        <a:t>    * Sources data required for the project</a:t>
                      </a:r>
                      <a:br>
                        <a:rPr lang="en-US" sz="1100" u="none" strike="noStrike" dirty="0">
                          <a:effectLst/>
                        </a:rPr>
                      </a:br>
                      <a:r>
                        <a:rPr lang="en-US" sz="1100" u="none" strike="noStrike" dirty="0">
                          <a:effectLst/>
                        </a:rPr>
                        <a:t>    * Vets all Mu-Sigma resources</a:t>
                      </a:r>
                      <a:endParaRPr lang="en-US" sz="11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271662"/>
                  </a:ext>
                </a:extLst>
              </a:tr>
              <a:tr h="476075">
                <a:tc>
                  <a:txBody>
                    <a:bodyPr/>
                    <a:lstStyle/>
                    <a:p>
                      <a:pPr algn="l" fontAlgn="t"/>
                      <a:r>
                        <a:rPr lang="en-US" sz="1200" u="none" strike="noStrike" dirty="0">
                          <a:effectLst/>
                        </a:rPr>
                        <a:t>Key Stakeholder</a:t>
                      </a:r>
                      <a:endParaRPr lang="en-US" sz="12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t"/>
                      <a:r>
                        <a:rPr lang="en-US" sz="1200" b="0" i="0" u="none" strike="noStrike" dirty="0">
                          <a:solidFill>
                            <a:srgbClr val="000000"/>
                          </a:solidFill>
                          <a:effectLst/>
                          <a:latin typeface="Calibri" panose="020F0502020204030204" pitchFamily="34" charset="0"/>
                        </a:rPr>
                        <a:t>Thomas Grace</a:t>
                      </a: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t"/>
                      <a:r>
                        <a:rPr lang="en-US" sz="1200" u="none" strike="noStrike" dirty="0">
                          <a:effectLst/>
                        </a:rPr>
                        <a:t>Diageo</a:t>
                      </a:r>
                      <a:endParaRPr lang="en-US" sz="12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t"/>
                      <a:r>
                        <a:rPr lang="en-US" sz="1200" u="none" strike="noStrike" dirty="0">
                          <a:effectLst/>
                        </a:rPr>
                        <a:t>Sydney, Australia</a:t>
                      </a:r>
                      <a:endParaRPr lang="en-US" sz="12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t"/>
                      <a:r>
                        <a:rPr lang="en-US" sz="1100" u="none" strike="noStrike" dirty="0">
                          <a:effectLst/>
                        </a:rPr>
                        <a:t>    * Recommends scope for project</a:t>
                      </a:r>
                      <a:br>
                        <a:rPr lang="en-US" sz="1100" u="none" strike="noStrike" dirty="0">
                          <a:effectLst/>
                        </a:rPr>
                      </a:br>
                      <a:r>
                        <a:rPr lang="en-US" sz="1100" u="none" strike="noStrike" dirty="0">
                          <a:effectLst/>
                        </a:rPr>
                        <a:t>    * Provides guidance during project setup</a:t>
                      </a:r>
                      <a:br>
                        <a:rPr lang="en-US" sz="1100" u="none" strike="noStrike" dirty="0">
                          <a:effectLst/>
                        </a:rPr>
                      </a:br>
                      <a:r>
                        <a:rPr lang="en-US" sz="1100" u="none" strike="noStrike" dirty="0">
                          <a:effectLst/>
                        </a:rPr>
                        <a:t>    * Ensures project delivers value and answers valuable projects</a:t>
                      </a:r>
                      <a:endParaRPr lang="en-US" sz="11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42111571"/>
                  </a:ext>
                </a:extLst>
              </a:tr>
              <a:tr h="247896">
                <a:tc>
                  <a:txBody>
                    <a:bodyPr/>
                    <a:lstStyle/>
                    <a:p>
                      <a:pPr algn="l" fontAlgn="t"/>
                      <a:r>
                        <a:rPr lang="en-US" sz="1200" u="none" strike="noStrike">
                          <a:effectLst/>
                        </a:rPr>
                        <a:t>Supporting Stakeholder</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Rob Sinclair</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Diageo</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Norwalk CT</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a:effectLst/>
                        </a:rPr>
                        <a:t>    * Provides expert advice on Diageo business, advanced analytics</a:t>
                      </a:r>
                      <a:br>
                        <a:rPr lang="en-US" sz="1100" u="none" strike="noStrike">
                          <a:effectLst/>
                        </a:rPr>
                      </a:br>
                      <a:endParaRPr lang="en-US" sz="11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075876"/>
                  </a:ext>
                </a:extLst>
              </a:tr>
              <a:tr h="317384">
                <a:tc>
                  <a:txBody>
                    <a:bodyPr/>
                    <a:lstStyle/>
                    <a:p>
                      <a:pPr algn="l" fontAlgn="t"/>
                      <a:r>
                        <a:rPr lang="en-US" sz="1200" u="none" strike="noStrike" dirty="0">
                          <a:effectLst/>
                        </a:rPr>
                        <a:t>Data Scientist</a:t>
                      </a:r>
                      <a:endParaRPr lang="en-US" sz="12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Gerry Pollak</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Diageo</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Norwalk CT</a:t>
                      </a:r>
                      <a:endParaRPr lang="en-US" sz="1200" b="0" i="0" u="none" strike="noStrike">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100" u="none" strike="noStrike" dirty="0">
                          <a:effectLst/>
                        </a:rPr>
                        <a:t>    * Provides expert advice on methodology and approach</a:t>
                      </a:r>
                      <a:br>
                        <a:rPr lang="en-US" sz="1100" u="none" strike="noStrike" dirty="0">
                          <a:effectLst/>
                        </a:rPr>
                      </a:br>
                      <a:endParaRPr lang="en-US" sz="1100" b="0" i="0" u="none" strike="noStrike" dirty="0">
                        <a:solidFill>
                          <a:srgbClr val="000000"/>
                        </a:solidFill>
                        <a:effectLst/>
                        <a:latin typeface="Calibri" panose="020F0502020204030204" pitchFamily="34" charset="0"/>
                      </a:endParaRPr>
                    </a:p>
                  </a:txBody>
                  <a:tcPr marL="4877" marR="4877" marT="487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339425"/>
                  </a:ext>
                </a:extLst>
              </a:tr>
            </a:tbl>
          </a:graphicData>
        </a:graphic>
      </p:graphicFrame>
    </p:spTree>
    <p:extLst>
      <p:ext uri="{BB962C8B-B14F-4D97-AF65-F5344CB8AC3E}">
        <p14:creationId xmlns:p14="http://schemas.microsoft.com/office/powerpoint/2010/main" val="175006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54250" y="150871"/>
            <a:ext cx="5532586" cy="857250"/>
          </a:xfrm>
        </p:spPr>
        <p:txBody>
          <a:bodyPr/>
          <a:lstStyle/>
          <a:p>
            <a:r>
              <a:rPr lang="en-GB" dirty="0"/>
              <a:t>Scope</a:t>
            </a:r>
          </a:p>
        </p:txBody>
      </p:sp>
      <p:sp>
        <p:nvSpPr>
          <p:cNvPr id="4" name="Content Placeholder 7">
            <a:extLst>
              <a:ext uri="{FF2B5EF4-FFF2-40B4-BE49-F238E27FC236}">
                <a16:creationId xmlns:a16="http://schemas.microsoft.com/office/drawing/2014/main" id="{7024B934-D150-4624-B28A-1BE9A6697CE3}"/>
              </a:ext>
            </a:extLst>
          </p:cNvPr>
          <p:cNvSpPr txBox="1">
            <a:spLocks/>
          </p:cNvSpPr>
          <p:nvPr/>
        </p:nvSpPr>
        <p:spPr>
          <a:xfrm>
            <a:off x="245835" y="497146"/>
            <a:ext cx="8391979" cy="3656012"/>
          </a:xfrm>
          <a:prstGeom prst="rect">
            <a:avLst/>
          </a:prstGeom>
        </p:spPr>
        <p:txBody>
          <a:bodyPr>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171446">
              <a:defRPr/>
            </a:pPr>
            <a:endParaRPr lang="en-GB" sz="1600" kern="0" dirty="0">
              <a:solidFill>
                <a:prstClr val="black"/>
              </a:solidFill>
            </a:endParaRPr>
          </a:p>
          <a:p>
            <a:pPr marL="628634" lvl="1" indent="-171446">
              <a:defRPr/>
            </a:pPr>
            <a:endParaRPr lang="en-GB" sz="1600" kern="0" dirty="0">
              <a:solidFill>
                <a:prstClr val="black"/>
              </a:solidFill>
            </a:endParaRPr>
          </a:p>
        </p:txBody>
      </p:sp>
      <p:pic>
        <p:nvPicPr>
          <p:cNvPr id="6" name="Picture Placeholder 5">
            <a:extLst>
              <a:ext uri="{FF2B5EF4-FFF2-40B4-BE49-F238E27FC236}">
                <a16:creationId xmlns:a16="http://schemas.microsoft.com/office/drawing/2014/main" id="{79ED8697-F1DF-43EA-83E5-737C30D1573F}"/>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9325" r="40349"/>
          <a:stretch/>
        </p:blipFill>
        <p:spPr>
          <a:xfrm>
            <a:off x="0" y="0"/>
            <a:ext cx="2063750" cy="5143500"/>
          </a:xfrm>
        </p:spPr>
      </p:pic>
      <p:sp>
        <p:nvSpPr>
          <p:cNvPr id="9" name="Content Placeholder 2">
            <a:extLst>
              <a:ext uri="{FF2B5EF4-FFF2-40B4-BE49-F238E27FC236}">
                <a16:creationId xmlns:a16="http://schemas.microsoft.com/office/drawing/2014/main" id="{893B7109-AC3A-4AA7-9694-977DCA2AA887}"/>
              </a:ext>
            </a:extLst>
          </p:cNvPr>
          <p:cNvSpPr txBox="1">
            <a:spLocks/>
          </p:cNvSpPr>
          <p:nvPr/>
        </p:nvSpPr>
        <p:spPr>
          <a:xfrm>
            <a:off x="2445489" y="1008121"/>
            <a:ext cx="5846578" cy="3145037"/>
          </a:xfrm>
          <a:prstGeom prst="rect">
            <a:avLst/>
          </a:prstGeom>
        </p:spPr>
        <p:txBody>
          <a:bodyPr>
            <a:normAutofit fontScale="92500" lnSpcReduction="2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dirty="0"/>
              <a:t>Australia market (to be confirmed)</a:t>
            </a:r>
          </a:p>
          <a:p>
            <a:pPr lvl="1"/>
            <a:r>
              <a:rPr lang="en-US" dirty="0"/>
              <a:t>Create a catalog of services that help us answer questions about consumers, with a focus on gen Z drinking habits or some other consumer cohort  </a:t>
            </a:r>
          </a:p>
          <a:p>
            <a:pPr lvl="2"/>
            <a:r>
              <a:rPr lang="en-US" dirty="0"/>
              <a:t>E.g. what are the possible futures and what impact would that have on our business </a:t>
            </a:r>
          </a:p>
          <a:p>
            <a:pPr lvl="2"/>
            <a:r>
              <a:rPr lang="en-US" dirty="0"/>
              <a:t>E.g. what if, consumers reduced the frequency they went out.  What impact would that have on our categories</a:t>
            </a:r>
          </a:p>
          <a:p>
            <a:pPr lvl="2"/>
            <a:r>
              <a:rPr lang="en-US" dirty="0"/>
              <a:t>What are the conditions that lead to seismic shifts in the drinks market in</a:t>
            </a:r>
          </a:p>
          <a:p>
            <a:pPr lvl="2"/>
            <a:r>
              <a:rPr lang="en-US" dirty="0"/>
              <a:t>which one category starts to grow and take share from others?</a:t>
            </a:r>
          </a:p>
          <a:p>
            <a:pPr lvl="2"/>
            <a:r>
              <a:rPr lang="en-US" dirty="0"/>
              <a:t>How can Diageo spot such shifts early so that it is able to </a:t>
            </a:r>
            <a:r>
              <a:rPr lang="en-US" dirty="0" err="1"/>
              <a:t>capitalise</a:t>
            </a:r>
            <a:r>
              <a:rPr lang="en-US" dirty="0"/>
              <a:t> on them?</a:t>
            </a:r>
          </a:p>
          <a:p>
            <a:endParaRPr lang="en-US" dirty="0"/>
          </a:p>
        </p:txBody>
      </p:sp>
      <p:sp>
        <p:nvSpPr>
          <p:cNvPr id="2" name="TextBox 1">
            <a:extLst>
              <a:ext uri="{FF2B5EF4-FFF2-40B4-BE49-F238E27FC236}">
                <a16:creationId xmlns:a16="http://schemas.microsoft.com/office/drawing/2014/main" id="{96EC4EE9-74B6-42D9-90F8-EDF507ADD5A5}"/>
              </a:ext>
            </a:extLst>
          </p:cNvPr>
          <p:cNvSpPr txBox="1"/>
          <p:nvPr/>
        </p:nvSpPr>
        <p:spPr>
          <a:xfrm rot="20358829">
            <a:off x="3536731" y="4346028"/>
            <a:ext cx="2560766" cy="307777"/>
          </a:xfrm>
          <a:prstGeom prst="rect">
            <a:avLst/>
          </a:prstGeom>
          <a:solidFill>
            <a:srgbClr val="FFC000"/>
          </a:solidFill>
        </p:spPr>
        <p:txBody>
          <a:bodyPr wrap="none" rtlCol="0">
            <a:spAutoFit/>
          </a:bodyPr>
          <a:lstStyle/>
          <a:p>
            <a:r>
              <a:rPr lang="en-US" sz="1400" dirty="0"/>
              <a:t>You can help write the questions</a:t>
            </a:r>
          </a:p>
        </p:txBody>
      </p:sp>
    </p:spTree>
    <p:extLst>
      <p:ext uri="{BB962C8B-B14F-4D97-AF65-F5344CB8AC3E}">
        <p14:creationId xmlns:p14="http://schemas.microsoft.com/office/powerpoint/2010/main" val="407963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4049"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Australia thoughts</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3</a:t>
            </a:fld>
            <a:endParaRPr lang="en-GB" sz="900" dirty="0">
              <a:solidFill>
                <a:schemeClr val="tx1">
                  <a:lumMod val="50000"/>
                  <a:lumOff val="50000"/>
                </a:schemeClr>
              </a:solidFill>
            </a:endParaRPr>
          </a:p>
        </p:txBody>
      </p:sp>
      <p:sp>
        <p:nvSpPr>
          <p:cNvPr id="2" name="Rectangle 1">
            <a:extLst>
              <a:ext uri="{FF2B5EF4-FFF2-40B4-BE49-F238E27FC236}">
                <a16:creationId xmlns:a16="http://schemas.microsoft.com/office/drawing/2014/main" id="{192DF040-2ACB-4A1C-B70A-AA34B8688B5E}"/>
              </a:ext>
            </a:extLst>
          </p:cNvPr>
          <p:cNvSpPr/>
          <p:nvPr/>
        </p:nvSpPr>
        <p:spPr>
          <a:xfrm>
            <a:off x="578069" y="694920"/>
            <a:ext cx="7499131" cy="2970044"/>
          </a:xfrm>
          <a:prstGeom prst="rect">
            <a:avLst/>
          </a:prstGeom>
        </p:spPr>
        <p:txBody>
          <a:bodyPr wrap="square">
            <a:spAutoFit/>
          </a:bodyPr>
          <a:lstStyle/>
          <a:p>
            <a:r>
              <a:rPr lang="en-US" sz="1100" dirty="0"/>
              <a:t>Some thoughts from me on this, I won’t join the call this </a:t>
            </a:r>
            <a:r>
              <a:rPr lang="en-US" sz="1100" dirty="0" err="1"/>
              <a:t>evenjng</a:t>
            </a:r>
            <a:r>
              <a:rPr lang="en-US" sz="1100" dirty="0"/>
              <a:t>. This is a potential game changer. From a global Diageo, global CPG and </a:t>
            </a:r>
            <a:r>
              <a:rPr lang="en-US" sz="1100" dirty="0" err="1"/>
              <a:t>Aus</a:t>
            </a:r>
            <a:r>
              <a:rPr lang="en-US" sz="1100" dirty="0"/>
              <a:t> customer POV we can lead the way as best performing. Tech &amp; pharma + some advanced CPGs are already playing in this space with others to follow suit soon no doubt. </a:t>
            </a:r>
          </a:p>
          <a:p>
            <a:endParaRPr lang="en-US" sz="1100" dirty="0"/>
          </a:p>
          <a:p>
            <a:r>
              <a:rPr lang="en-US" sz="1100" dirty="0"/>
              <a:t>In essence the model projects the sales impact of consumer </a:t>
            </a:r>
            <a:r>
              <a:rPr lang="en-US" sz="1100" dirty="0" err="1"/>
              <a:t>behaviour</a:t>
            </a:r>
            <a:r>
              <a:rPr lang="en-US" sz="1100" dirty="0"/>
              <a:t> and cultural change. It’s total category not just brands, as such leveraged for brand and portfolio planning. We could generate category insights for our customers no other competitor would have. We could seek to understand:</a:t>
            </a:r>
          </a:p>
          <a:p>
            <a:endParaRPr lang="en-US" sz="1100" dirty="0"/>
          </a:p>
          <a:p>
            <a:r>
              <a:rPr lang="en-US" sz="1100" dirty="0"/>
              <a:t>1. What if population growth continues at ~2% PA driven by cap cities with a 50/50 mix of organic to immigration?</a:t>
            </a:r>
          </a:p>
          <a:p>
            <a:r>
              <a:rPr lang="en-US" sz="1100" dirty="0"/>
              <a:t>2. What if 15% of evening occasions cease to exist with a further 15% shifting to early afternoon?</a:t>
            </a:r>
          </a:p>
          <a:p>
            <a:r>
              <a:rPr lang="en-US" sz="1100" dirty="0"/>
              <a:t>3. What if online alcohol sales grow at 5% PA?</a:t>
            </a:r>
          </a:p>
          <a:p>
            <a:r>
              <a:rPr lang="en-US" sz="1100" dirty="0"/>
              <a:t>4. What if </a:t>
            </a:r>
            <a:r>
              <a:rPr lang="en-US" sz="1100" dirty="0" err="1"/>
              <a:t>Bundys</a:t>
            </a:r>
            <a:r>
              <a:rPr lang="en-US" sz="1100" dirty="0"/>
              <a:t> penetration grown rate trails behind competitors Jim/Jack/CC by 30%?</a:t>
            </a:r>
          </a:p>
          <a:p>
            <a:r>
              <a:rPr lang="en-US" sz="1100" dirty="0"/>
              <a:t>5. What if the Diageo portfolio increased its </a:t>
            </a:r>
            <a:r>
              <a:rPr lang="en-US" sz="1100" dirty="0" err="1"/>
              <a:t>talkability</a:t>
            </a:r>
            <a:r>
              <a:rPr lang="en-US" sz="1100" dirty="0"/>
              <a:t>/buzz of its brands 2x over as many years.</a:t>
            </a:r>
          </a:p>
          <a:p>
            <a:r>
              <a:rPr lang="en-US" sz="1100" dirty="0"/>
              <a:t>6. What if Bundy salience trajectory continues to decline at 1% PA?</a:t>
            </a:r>
          </a:p>
          <a:p>
            <a:r>
              <a:rPr lang="en-US" sz="1100" dirty="0"/>
              <a:t>7. Additionally this should connect the dots between penetration and volume considering all the macro inputs that drive this relationship ethnicity mix / per capita etc.</a:t>
            </a:r>
          </a:p>
          <a:p>
            <a:endParaRPr lang="en-US" sz="1100" dirty="0"/>
          </a:p>
        </p:txBody>
      </p:sp>
    </p:spTree>
    <p:extLst>
      <p:ext uri="{BB962C8B-B14F-4D97-AF65-F5344CB8AC3E}">
        <p14:creationId xmlns:p14="http://schemas.microsoft.com/office/powerpoint/2010/main" val="3474786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7110"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Agent based </a:t>
            </a:r>
            <a:r>
              <a:rPr lang="en-GB" dirty="0" err="1">
                <a:solidFill>
                  <a:schemeClr val="tx1"/>
                </a:solidFill>
              </a:rPr>
              <a:t>modeling</a:t>
            </a:r>
            <a:endParaRPr lang="en-GB" dirty="0">
              <a:solidFill>
                <a:schemeClr val="tx1"/>
              </a:solidFill>
            </a:endParaRP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4</a:t>
            </a:fld>
            <a:endParaRPr lang="en-GB" sz="900" dirty="0">
              <a:solidFill>
                <a:schemeClr val="tx1">
                  <a:lumMod val="50000"/>
                  <a:lumOff val="50000"/>
                </a:schemeClr>
              </a:solidFill>
            </a:endParaRPr>
          </a:p>
        </p:txBody>
      </p:sp>
      <p:sp>
        <p:nvSpPr>
          <p:cNvPr id="2" name="Rectangle 1">
            <a:extLst>
              <a:ext uri="{FF2B5EF4-FFF2-40B4-BE49-F238E27FC236}">
                <a16:creationId xmlns:a16="http://schemas.microsoft.com/office/drawing/2014/main" id="{192DF040-2ACB-4A1C-B70A-AA34B8688B5E}"/>
              </a:ext>
            </a:extLst>
          </p:cNvPr>
          <p:cNvSpPr/>
          <p:nvPr/>
        </p:nvSpPr>
        <p:spPr>
          <a:xfrm>
            <a:off x="698938" y="1180775"/>
            <a:ext cx="7499131" cy="3600986"/>
          </a:xfrm>
          <a:prstGeom prst="rect">
            <a:avLst/>
          </a:prstGeom>
        </p:spPr>
        <p:txBody>
          <a:bodyPr wrap="square">
            <a:spAutoFit/>
          </a:bodyPr>
          <a:lstStyle/>
          <a:p>
            <a:r>
              <a:rPr lang="en-US" sz="1200" dirty="0"/>
              <a:t>Diageo has identified </a:t>
            </a:r>
            <a:r>
              <a:rPr lang="en-US" sz="1200" dirty="0" err="1"/>
              <a:t>AgentBased</a:t>
            </a:r>
            <a:r>
              <a:rPr lang="en-US" sz="1200" dirty="0"/>
              <a:t> Modelling (ABM) as a promising approach to the challenge of understanding the underlying drivers of major shifts in the drinks market. </a:t>
            </a:r>
          </a:p>
          <a:p>
            <a:endParaRPr lang="en-US" sz="1200" dirty="0"/>
          </a:p>
          <a:p>
            <a:r>
              <a:rPr lang="en-US" sz="1200" dirty="0" err="1"/>
              <a:t>AgentBased</a:t>
            </a:r>
            <a:r>
              <a:rPr lang="en-US" sz="1200" dirty="0"/>
              <a:t> Modelling differs from conventional analytical and modelling techniques used in marketing in a number of important respects. It complements existing techniques, and helps marketers to answer different, but relevant, questions:</a:t>
            </a:r>
          </a:p>
          <a:p>
            <a:pPr marL="628650" lvl="1" indent="-171450">
              <a:buFont typeface="Arial" panose="020B0604020202020204" pitchFamily="34" charset="0"/>
              <a:buChar char="•"/>
            </a:pPr>
            <a:r>
              <a:rPr lang="en-US" sz="1200" dirty="0"/>
              <a:t>ABM focuses on the behavioral and environmental drivers of the patterns that we see in aggregate data, so we have a chance to understand the causes of trends, not just to spot them.</a:t>
            </a:r>
          </a:p>
          <a:p>
            <a:pPr marL="628650" lvl="1" indent="-171450">
              <a:buFont typeface="Arial" panose="020B0604020202020204" pitchFamily="34" charset="0"/>
              <a:buChar char="•"/>
            </a:pPr>
            <a:r>
              <a:rPr lang="en-US" sz="1200" dirty="0"/>
              <a:t>It looks at the total market, not just focusing on one brand or company, and so is able to capture the effects of changes in one brand or subcategory on another.</a:t>
            </a:r>
          </a:p>
          <a:p>
            <a:pPr marL="628650" lvl="1" indent="-171450">
              <a:buFont typeface="Arial" panose="020B0604020202020204" pitchFamily="34" charset="0"/>
              <a:buChar char="•"/>
            </a:pPr>
            <a:r>
              <a:rPr lang="en-US" sz="1200" dirty="0"/>
              <a:t>It looks at the effects of things that are not under the marketer’s control, such as changes in population demographics or policy impacts, as well as those that are.</a:t>
            </a:r>
          </a:p>
          <a:p>
            <a:pPr marL="628650" lvl="1" indent="-171450">
              <a:buFont typeface="Arial" panose="020B0604020202020204" pitchFamily="34" charset="0"/>
              <a:buChar char="•"/>
            </a:pPr>
            <a:r>
              <a:rPr lang="en-US" sz="1200" dirty="0"/>
              <a:t>It is an individual-based technique, and as such is able to capture the differences in response amongst consumers across the market: not only in terms of differences driven by demographic characteristics, but also differences in preference and </a:t>
            </a:r>
            <a:r>
              <a:rPr lang="en-US" sz="1200" dirty="0" err="1"/>
              <a:t>behaviour</a:t>
            </a:r>
            <a:r>
              <a:rPr lang="en-US" sz="1200" dirty="0"/>
              <a:t>.</a:t>
            </a:r>
          </a:p>
          <a:p>
            <a:pPr marL="628650" lvl="1" indent="-171450">
              <a:buFont typeface="Arial" panose="020B0604020202020204" pitchFamily="34" charset="0"/>
              <a:buChar char="•"/>
            </a:pPr>
            <a:r>
              <a:rPr lang="en-US" sz="1200" dirty="0"/>
              <a:t> It can capture differences or changes in behavior amongst different geographically located portions of the population.</a:t>
            </a:r>
          </a:p>
          <a:p>
            <a:endParaRPr lang="en-US" sz="1200" dirty="0"/>
          </a:p>
          <a:p>
            <a:r>
              <a:rPr lang="en-US" sz="1200" dirty="0"/>
              <a:t>ABM is a simulation based (what if …)</a:t>
            </a:r>
          </a:p>
        </p:txBody>
      </p:sp>
    </p:spTree>
    <p:extLst>
      <p:ext uri="{BB962C8B-B14F-4D97-AF65-F5344CB8AC3E}">
        <p14:creationId xmlns:p14="http://schemas.microsoft.com/office/powerpoint/2010/main" val="259382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817" y="925392"/>
            <a:ext cx="8788995" cy="3944264"/>
          </a:xfrm>
          <a:prstGeom prst="rect">
            <a:avLst/>
          </a:prstGeom>
          <a:solidFill>
            <a:schemeClr val="bg1">
              <a:lumMod val="95000"/>
              <a:alpha val="17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37946" name="think-cell Slide" r:id="rId12" imgW="270" imgH="270" progId="TCLayout.ActiveDocument.1">
                  <p:embed/>
                </p:oleObj>
              </mc:Choice>
              <mc:Fallback>
                <p:oleObj name="think-cell Slide" r:id="rId12" imgW="270" imgH="270" progId="TCLayout.ActiveDocument.1">
                  <p:embed/>
                  <p:pic>
                    <p:nvPicPr>
                      <p:cNvPr id="101" name="Object 100" hidden="1"/>
                      <p:cNvPicPr/>
                      <p:nvPr/>
                    </p:nvPicPr>
                    <p:blipFill>
                      <a:blip r:embed="rId13"/>
                      <a:stretch>
                        <a:fillRect/>
                      </a:stretch>
                    </p:blipFill>
                    <p:spPr>
                      <a:xfrm>
                        <a:off x="1192" y="1192"/>
                        <a:ext cx="1190" cy="1190"/>
                      </a:xfrm>
                      <a:prstGeom prst="rect">
                        <a:avLst/>
                      </a:prstGeom>
                    </p:spPr>
                  </p:pic>
                </p:oleObj>
              </mc:Fallback>
            </mc:AlternateContent>
          </a:graphicData>
        </a:graphic>
      </p:graphicFrame>
      <p:sp>
        <p:nvSpPr>
          <p:cNvPr id="8" name="Rectangle 7"/>
          <p:cNvSpPr/>
          <p:nvPr/>
        </p:nvSpPr>
        <p:spPr>
          <a:xfrm>
            <a:off x="287079" y="1497380"/>
            <a:ext cx="469789" cy="471406"/>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vert270" wrap="square" lIns="68580" tIns="34290" rIns="68580" bIns="34290" numCol="1" spcCol="0" rtlCol="0" fromWordArt="0" anchor="ctr" anchorCtr="0" forceAA="0" compatLnSpc="1">
            <a:prstTxWarp prst="textNoShape">
              <a:avLst/>
            </a:prstTxWarp>
            <a:noAutofit/>
          </a:bodyPr>
          <a:lstStyle/>
          <a:p>
            <a:pPr algn="ctr">
              <a:lnSpc>
                <a:spcPct val="90000"/>
              </a:lnSpc>
              <a:spcAft>
                <a:spcPts val="750"/>
              </a:spcAft>
            </a:pPr>
            <a:r>
              <a:rPr lang="en-GB" sz="1200" b="1" dirty="0">
                <a:solidFill>
                  <a:srgbClr val="FFFFFF"/>
                </a:solidFill>
              </a:rPr>
              <a:t>Start-up</a:t>
            </a:r>
          </a:p>
        </p:txBody>
      </p:sp>
      <p:sp>
        <p:nvSpPr>
          <p:cNvPr id="42" name="TextBox 41"/>
          <p:cNvSpPr txBox="1"/>
          <p:nvPr/>
        </p:nvSpPr>
        <p:spPr>
          <a:xfrm>
            <a:off x="1947615"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1</a:t>
            </a:r>
          </a:p>
        </p:txBody>
      </p:sp>
      <p:sp>
        <p:nvSpPr>
          <p:cNvPr id="43" name="TextBox 42"/>
          <p:cNvSpPr txBox="1"/>
          <p:nvPr/>
        </p:nvSpPr>
        <p:spPr>
          <a:xfrm>
            <a:off x="3059210"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2</a:t>
            </a:r>
          </a:p>
        </p:txBody>
      </p:sp>
      <p:sp>
        <p:nvSpPr>
          <p:cNvPr id="44" name="TextBox 43"/>
          <p:cNvSpPr txBox="1"/>
          <p:nvPr/>
        </p:nvSpPr>
        <p:spPr>
          <a:xfrm>
            <a:off x="4170805"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3</a:t>
            </a:r>
          </a:p>
        </p:txBody>
      </p:sp>
      <p:sp>
        <p:nvSpPr>
          <p:cNvPr id="45" name="TextBox 44"/>
          <p:cNvSpPr txBox="1"/>
          <p:nvPr/>
        </p:nvSpPr>
        <p:spPr>
          <a:xfrm>
            <a:off x="5282400"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4</a:t>
            </a:r>
          </a:p>
        </p:txBody>
      </p:sp>
      <p:sp>
        <p:nvSpPr>
          <p:cNvPr id="46" name="TextBox 45"/>
          <p:cNvSpPr txBox="1"/>
          <p:nvPr/>
        </p:nvSpPr>
        <p:spPr>
          <a:xfrm>
            <a:off x="6393995"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5</a:t>
            </a:r>
          </a:p>
        </p:txBody>
      </p:sp>
      <p:sp>
        <p:nvSpPr>
          <p:cNvPr id="47" name="TextBox 46"/>
          <p:cNvSpPr txBox="1"/>
          <p:nvPr/>
        </p:nvSpPr>
        <p:spPr>
          <a:xfrm>
            <a:off x="7505590"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6</a:t>
            </a:r>
          </a:p>
        </p:txBody>
      </p:sp>
      <p:sp>
        <p:nvSpPr>
          <p:cNvPr id="48" name="TextBox 47"/>
          <p:cNvSpPr txBox="1"/>
          <p:nvPr/>
        </p:nvSpPr>
        <p:spPr>
          <a:xfrm>
            <a:off x="8617184" y="1030823"/>
            <a:ext cx="129104" cy="1243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800" dirty="0">
                <a:solidFill>
                  <a:srgbClr val="575757"/>
                </a:solidFill>
              </a:rPr>
              <a:t>7</a:t>
            </a:r>
          </a:p>
        </p:txBody>
      </p:sp>
      <p:sp>
        <p:nvSpPr>
          <p:cNvPr id="67" name="TextBox 66"/>
          <p:cNvSpPr txBox="1"/>
          <p:nvPr/>
        </p:nvSpPr>
        <p:spPr>
          <a:xfrm>
            <a:off x="460155" y="1024179"/>
            <a:ext cx="389225" cy="1444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a:r>
              <a:rPr lang="en-GB" sz="900" dirty="0">
                <a:solidFill>
                  <a:srgbClr val="575757"/>
                </a:solidFill>
              </a:rPr>
              <a:t>Months</a:t>
            </a:r>
          </a:p>
        </p:txBody>
      </p:sp>
      <p:cxnSp>
        <p:nvCxnSpPr>
          <p:cNvPr id="119" name="Straight Connector 118"/>
          <p:cNvCxnSpPr>
            <a:cxnSpLocks/>
          </p:cNvCxnSpPr>
          <p:nvPr/>
        </p:nvCxnSpPr>
        <p:spPr>
          <a:xfrm flipH="1">
            <a:off x="472499" y="3862345"/>
            <a:ext cx="8533563" cy="20865"/>
          </a:xfrm>
          <a:prstGeom prst="line">
            <a:avLst/>
          </a:prstGeom>
          <a:ln w="9525" cap="rnd" cmpd="sng" algn="ctr">
            <a:solidFill>
              <a:schemeClr val="tx2"/>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High Level plan</a:t>
            </a:r>
          </a:p>
        </p:txBody>
      </p:sp>
      <p:sp>
        <p:nvSpPr>
          <p:cNvPr id="117" name="ee4pHeader2">
            <a:extLst>
              <a:ext uri="{FF2B5EF4-FFF2-40B4-BE49-F238E27FC236}">
                <a16:creationId xmlns:a16="http://schemas.microsoft.com/office/drawing/2014/main" id="{A3781A56-CBC2-4106-8C54-0F51599F1B2C}"/>
              </a:ext>
            </a:extLst>
          </p:cNvPr>
          <p:cNvSpPr>
            <a:spLocks noChangeArrowheads="1"/>
          </p:cNvSpPr>
          <p:nvPr>
            <p:custDataLst>
              <p:tags r:id="rId3"/>
            </p:custDataLst>
          </p:nvPr>
        </p:nvSpPr>
        <p:spPr bwMode="gray">
          <a:xfrm>
            <a:off x="2080592" y="2067455"/>
            <a:ext cx="2413769" cy="302729"/>
          </a:xfrm>
          <a:prstGeom prst="chevron">
            <a:avLst>
              <a:gd name="adj" fmla="val 12004"/>
            </a:avLst>
          </a:prstGeom>
          <a:ln>
            <a:headEnd/>
            <a:tailEnd/>
          </a:ln>
        </p:spPr>
        <p:style>
          <a:lnRef idx="1">
            <a:schemeClr val="accent2"/>
          </a:lnRef>
          <a:fillRef idx="3">
            <a:schemeClr val="accent2"/>
          </a:fillRef>
          <a:effectRef idx="2">
            <a:schemeClr val="accent2"/>
          </a:effectRef>
          <a:fontRef idx="minor">
            <a:schemeClr val="lt1"/>
          </a:fontRef>
        </p:style>
        <p:txBody>
          <a:bodyPr lIns="0" tIns="0" rIns="0" bIns="0" anchor="ctr" anchorCtr="0"/>
          <a:lstStyle/>
          <a:p>
            <a:pPr algn="ctr" eaLnBrk="0" hangingPunct="0"/>
            <a:r>
              <a:rPr lang="en-GB" sz="900" dirty="0">
                <a:solidFill>
                  <a:schemeClr val="bg1"/>
                </a:solidFill>
                <a:sym typeface="Trebuchet MS" panose="020B0603020202020204" pitchFamily="34" charset="0"/>
              </a:rPr>
              <a:t>Proof of Concept (3 months)</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5</a:t>
            </a:fld>
            <a:endParaRPr lang="en-GB" sz="900" dirty="0">
              <a:solidFill>
                <a:schemeClr val="tx1">
                  <a:lumMod val="50000"/>
                  <a:lumOff val="50000"/>
                </a:schemeClr>
              </a:solidFill>
            </a:endParaRPr>
          </a:p>
        </p:txBody>
      </p:sp>
      <p:sp>
        <p:nvSpPr>
          <p:cNvPr id="122" name="Rectangle 121">
            <a:extLst>
              <a:ext uri="{FF2B5EF4-FFF2-40B4-BE49-F238E27FC236}">
                <a16:creationId xmlns:a16="http://schemas.microsoft.com/office/drawing/2014/main" id="{A51B3A44-396F-4E35-B26F-33E256EC1E7B}"/>
              </a:ext>
            </a:extLst>
          </p:cNvPr>
          <p:cNvSpPr/>
          <p:nvPr/>
        </p:nvSpPr>
        <p:spPr>
          <a:xfrm>
            <a:off x="300423" y="2151816"/>
            <a:ext cx="469789" cy="12341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68580" tIns="34290" rIns="68580" bIns="34290" numCol="1" spcCol="0" rtlCol="0" fromWordArt="0" anchor="ctr" anchorCtr="0" forceAA="0" compatLnSpc="1">
            <a:prstTxWarp prst="textNoShape">
              <a:avLst/>
            </a:prstTxWarp>
            <a:noAutofit/>
          </a:bodyPr>
          <a:lstStyle/>
          <a:p>
            <a:pPr algn="ctr">
              <a:lnSpc>
                <a:spcPct val="90000"/>
              </a:lnSpc>
              <a:spcAft>
                <a:spcPts val="750"/>
              </a:spcAft>
            </a:pPr>
            <a:r>
              <a:rPr lang="en-GB" sz="1200" b="1" dirty="0">
                <a:solidFill>
                  <a:srgbClr val="FFFFFF"/>
                </a:solidFill>
              </a:rPr>
              <a:t>Proof of Concept </a:t>
            </a:r>
          </a:p>
        </p:txBody>
      </p:sp>
      <p:cxnSp>
        <p:nvCxnSpPr>
          <p:cNvPr id="131" name="Straight Connector 130">
            <a:extLst>
              <a:ext uri="{FF2B5EF4-FFF2-40B4-BE49-F238E27FC236}">
                <a16:creationId xmlns:a16="http://schemas.microsoft.com/office/drawing/2014/main" id="{59143491-DE18-4480-8D7B-1099B67A0726}"/>
              </a:ext>
            </a:extLst>
          </p:cNvPr>
          <p:cNvCxnSpPr>
            <a:cxnSpLocks/>
          </p:cNvCxnSpPr>
          <p:nvPr/>
        </p:nvCxnSpPr>
        <p:spPr>
          <a:xfrm flipH="1">
            <a:off x="472499" y="2002106"/>
            <a:ext cx="8533563" cy="20865"/>
          </a:xfrm>
          <a:prstGeom prst="line">
            <a:avLst/>
          </a:prstGeom>
          <a:ln w="9525" cap="rnd" cmpd="sng" algn="ctr">
            <a:solidFill>
              <a:schemeClr val="tx2"/>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ee4pHeader1">
            <a:extLst>
              <a:ext uri="{FF2B5EF4-FFF2-40B4-BE49-F238E27FC236}">
                <a16:creationId xmlns:a16="http://schemas.microsoft.com/office/drawing/2014/main" id="{21A8541E-69E2-4E73-B6AD-84C32F71D264}"/>
              </a:ext>
            </a:extLst>
          </p:cNvPr>
          <p:cNvSpPr>
            <a:spLocks noChangeArrowheads="1"/>
          </p:cNvSpPr>
          <p:nvPr>
            <p:custDataLst>
              <p:tags r:id="rId4"/>
            </p:custDataLst>
          </p:nvPr>
        </p:nvSpPr>
        <p:spPr bwMode="gray">
          <a:xfrm>
            <a:off x="2080593" y="2559597"/>
            <a:ext cx="2413768" cy="302729"/>
          </a:xfrm>
          <a:prstGeom prst="homePlate">
            <a:avLst>
              <a:gd name="adj" fmla="val 12004"/>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nchorCtr="0"/>
          <a:lstStyle/>
          <a:p>
            <a:pPr eaLnBrk="0" hangingPunct="0"/>
            <a:r>
              <a:rPr lang="en-US" sz="900" dirty="0">
                <a:solidFill>
                  <a:schemeClr val="tx1"/>
                </a:solidFill>
                <a:sym typeface="Trebuchet MS" panose="020B0603020202020204" pitchFamily="34" charset="0"/>
              </a:rPr>
              <a:t>Proof of Concept and assessment of existing infrastructure </a:t>
            </a:r>
          </a:p>
        </p:txBody>
      </p:sp>
      <p:sp>
        <p:nvSpPr>
          <p:cNvPr id="11" name="TextBox 10">
            <a:extLst>
              <a:ext uri="{FF2B5EF4-FFF2-40B4-BE49-F238E27FC236}">
                <a16:creationId xmlns:a16="http://schemas.microsoft.com/office/drawing/2014/main" id="{444FA30C-636F-4839-8A7B-CCC650B2EE9C}"/>
              </a:ext>
            </a:extLst>
          </p:cNvPr>
          <p:cNvSpPr txBox="1"/>
          <p:nvPr/>
        </p:nvSpPr>
        <p:spPr>
          <a:xfrm>
            <a:off x="4980187" y="1514418"/>
            <a:ext cx="256802" cy="261610"/>
          </a:xfrm>
          <a:prstGeom prst="rect">
            <a:avLst/>
          </a:prstGeom>
          <a:noFill/>
        </p:spPr>
        <p:txBody>
          <a:bodyPr wrap="none" rtlCol="0">
            <a:spAutoFit/>
          </a:bodyPr>
          <a:lstStyle/>
          <a:p>
            <a:r>
              <a:rPr lang="en-US" sz="1100" b="1" dirty="0">
                <a:solidFill>
                  <a:schemeClr val="bg1"/>
                </a:solidFill>
              </a:rPr>
              <a:t>5</a:t>
            </a:r>
          </a:p>
        </p:txBody>
      </p:sp>
      <p:sp>
        <p:nvSpPr>
          <p:cNvPr id="135" name="TextBox 134">
            <a:extLst>
              <a:ext uri="{FF2B5EF4-FFF2-40B4-BE49-F238E27FC236}">
                <a16:creationId xmlns:a16="http://schemas.microsoft.com/office/drawing/2014/main" id="{AC989513-EBB6-46D0-9824-A383FE0FA683}"/>
              </a:ext>
            </a:extLst>
          </p:cNvPr>
          <p:cNvSpPr txBox="1"/>
          <p:nvPr/>
        </p:nvSpPr>
        <p:spPr>
          <a:xfrm>
            <a:off x="6983653" y="1517886"/>
            <a:ext cx="256802" cy="261610"/>
          </a:xfrm>
          <a:prstGeom prst="rect">
            <a:avLst/>
          </a:prstGeom>
          <a:noFill/>
        </p:spPr>
        <p:txBody>
          <a:bodyPr wrap="none" rtlCol="0">
            <a:spAutoFit/>
          </a:bodyPr>
          <a:lstStyle/>
          <a:p>
            <a:r>
              <a:rPr lang="en-US" sz="1100" b="1" dirty="0">
                <a:solidFill>
                  <a:schemeClr val="bg1"/>
                </a:solidFill>
              </a:rPr>
              <a:t>9</a:t>
            </a:r>
          </a:p>
        </p:txBody>
      </p:sp>
      <p:sp>
        <p:nvSpPr>
          <p:cNvPr id="148" name="Rectangle 147">
            <a:extLst>
              <a:ext uri="{FF2B5EF4-FFF2-40B4-BE49-F238E27FC236}">
                <a16:creationId xmlns:a16="http://schemas.microsoft.com/office/drawing/2014/main" id="{CD7E0259-EF6A-4480-9DD6-59E8D1352BDF}"/>
              </a:ext>
            </a:extLst>
          </p:cNvPr>
          <p:cNvSpPr/>
          <p:nvPr/>
        </p:nvSpPr>
        <p:spPr>
          <a:xfrm>
            <a:off x="309580" y="3986533"/>
            <a:ext cx="469789" cy="799186"/>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vert270" wrap="square" lIns="68580" tIns="34290" rIns="68580" bIns="34290" numCol="1" spcCol="0" rtlCol="0" fromWordArt="0" anchor="ctr" anchorCtr="0" forceAA="0" compatLnSpc="1">
            <a:prstTxWarp prst="textNoShape">
              <a:avLst/>
            </a:prstTxWarp>
            <a:noAutofit/>
          </a:bodyPr>
          <a:lstStyle/>
          <a:p>
            <a:pPr algn="ctr">
              <a:lnSpc>
                <a:spcPct val="90000"/>
              </a:lnSpc>
              <a:spcAft>
                <a:spcPts val="750"/>
              </a:spcAft>
            </a:pPr>
            <a:r>
              <a:rPr lang="en-GB" sz="1200" b="1" dirty="0">
                <a:solidFill>
                  <a:srgbClr val="FFFFFF"/>
                </a:solidFill>
              </a:rPr>
              <a:t>Scale to Production</a:t>
            </a:r>
          </a:p>
        </p:txBody>
      </p:sp>
      <p:pic>
        <p:nvPicPr>
          <p:cNvPr id="40" name="Picture 39">
            <a:extLst>
              <a:ext uri="{FF2B5EF4-FFF2-40B4-BE49-F238E27FC236}">
                <a16:creationId xmlns:a16="http://schemas.microsoft.com/office/drawing/2014/main" id="{A68F8DA7-744B-468B-914E-3E2D5B4563C4}"/>
              </a:ext>
            </a:extLst>
          </p:cNvPr>
          <p:cNvPicPr>
            <a:picLocks noChangeAspect="1"/>
          </p:cNvPicPr>
          <p:nvPr/>
        </p:nvPicPr>
        <p:blipFill>
          <a:blip r:embed="rId14"/>
          <a:stretch>
            <a:fillRect/>
          </a:stretch>
        </p:blipFill>
        <p:spPr>
          <a:xfrm>
            <a:off x="813106" y="1207245"/>
            <a:ext cx="8100467" cy="127413"/>
          </a:xfrm>
          <a:prstGeom prst="rect">
            <a:avLst/>
          </a:prstGeom>
        </p:spPr>
      </p:pic>
      <p:sp>
        <p:nvSpPr>
          <p:cNvPr id="65" name="Rectangle 64">
            <a:extLst>
              <a:ext uri="{FF2B5EF4-FFF2-40B4-BE49-F238E27FC236}">
                <a16:creationId xmlns:a16="http://schemas.microsoft.com/office/drawing/2014/main" id="{94F4F105-6D66-4E2C-A95C-BD16623CE39C}"/>
              </a:ext>
            </a:extLst>
          </p:cNvPr>
          <p:cNvSpPr/>
          <p:nvPr/>
        </p:nvSpPr>
        <p:spPr>
          <a:xfrm>
            <a:off x="4708505" y="2597893"/>
            <a:ext cx="2147781" cy="230832"/>
          </a:xfrm>
          <a:prstGeom prst="rect">
            <a:avLst/>
          </a:prstGeom>
        </p:spPr>
        <p:txBody>
          <a:bodyPr wrap="square">
            <a:spAutoFit/>
          </a:bodyPr>
          <a:lstStyle/>
          <a:p>
            <a:r>
              <a:rPr lang="en-US" sz="900" b="1" dirty="0"/>
              <a:t>Consumer-level agent causal model</a:t>
            </a:r>
          </a:p>
        </p:txBody>
      </p:sp>
      <p:sp>
        <p:nvSpPr>
          <p:cNvPr id="149" name="Isosceles Triangle 148">
            <a:extLst>
              <a:ext uri="{FF2B5EF4-FFF2-40B4-BE49-F238E27FC236}">
                <a16:creationId xmlns:a16="http://schemas.microsoft.com/office/drawing/2014/main" id="{12801F18-0DD6-4355-87A8-CC5460F78E9E}"/>
              </a:ext>
            </a:extLst>
          </p:cNvPr>
          <p:cNvSpPr>
            <a:spLocks noChangeAspect="1"/>
          </p:cNvSpPr>
          <p:nvPr/>
        </p:nvSpPr>
        <p:spPr>
          <a:xfrm>
            <a:off x="4555293" y="2750716"/>
            <a:ext cx="131348" cy="122914"/>
          </a:xfrm>
          <a:prstGeom prst="triangle">
            <a:avLst/>
          </a:prstGeom>
          <a:ln>
            <a:headEnd/>
            <a:tailEnd/>
          </a:ln>
        </p:spPr>
        <p:style>
          <a:lnRef idx="1">
            <a:schemeClr val="accent2"/>
          </a:lnRef>
          <a:fillRef idx="3">
            <a:schemeClr val="accent2"/>
          </a:fillRef>
          <a:effectRef idx="2">
            <a:schemeClr val="accent2"/>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52" name="ee4pHeader2">
            <a:extLst>
              <a:ext uri="{FF2B5EF4-FFF2-40B4-BE49-F238E27FC236}">
                <a16:creationId xmlns:a16="http://schemas.microsoft.com/office/drawing/2014/main" id="{5A57992F-3828-4247-B3D7-38A96EDA6658}"/>
              </a:ext>
            </a:extLst>
          </p:cNvPr>
          <p:cNvSpPr>
            <a:spLocks noChangeArrowheads="1"/>
          </p:cNvSpPr>
          <p:nvPr>
            <p:custDataLst>
              <p:tags r:id="rId5"/>
            </p:custDataLst>
          </p:nvPr>
        </p:nvSpPr>
        <p:spPr bwMode="gray">
          <a:xfrm>
            <a:off x="5436253" y="4399996"/>
            <a:ext cx="2413769" cy="302729"/>
          </a:xfrm>
          <a:prstGeom prst="chevron">
            <a:avLst>
              <a:gd name="adj" fmla="val 12004"/>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nchorCtr="0"/>
          <a:lstStyle/>
          <a:p>
            <a:pPr algn="ctr" eaLnBrk="0" hangingPunct="0"/>
            <a:r>
              <a:rPr lang="en-GB" sz="900" dirty="0">
                <a:solidFill>
                  <a:schemeClr val="bg1"/>
                </a:solidFill>
                <a:sym typeface="Trebuchet MS" panose="020B0603020202020204" pitchFamily="34" charset="0"/>
              </a:rPr>
              <a:t>Scale to Production (3 months)</a:t>
            </a:r>
          </a:p>
        </p:txBody>
      </p:sp>
      <p:sp>
        <p:nvSpPr>
          <p:cNvPr id="155" name="Isosceles Triangle 154">
            <a:extLst>
              <a:ext uri="{FF2B5EF4-FFF2-40B4-BE49-F238E27FC236}">
                <a16:creationId xmlns:a16="http://schemas.microsoft.com/office/drawing/2014/main" id="{CA1810BC-00D1-4102-B6F9-883DF51F2B72}"/>
              </a:ext>
            </a:extLst>
          </p:cNvPr>
          <p:cNvSpPr>
            <a:spLocks noChangeAspect="1"/>
          </p:cNvSpPr>
          <p:nvPr/>
        </p:nvSpPr>
        <p:spPr>
          <a:xfrm>
            <a:off x="5071268" y="4341558"/>
            <a:ext cx="131348" cy="122914"/>
          </a:xfrm>
          <a:prstGeom prst="triangle">
            <a:avLst/>
          </a:prstGeom>
          <a:ln>
            <a:headEnd/>
            <a:tailEnd/>
          </a:ln>
        </p:spPr>
        <p:style>
          <a:lnRef idx="1">
            <a:schemeClr val="accent6"/>
          </a:lnRef>
          <a:fillRef idx="3">
            <a:schemeClr val="accent6"/>
          </a:fillRef>
          <a:effectRef idx="2">
            <a:schemeClr val="accent6"/>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56" name="Rectangle 155">
            <a:extLst>
              <a:ext uri="{FF2B5EF4-FFF2-40B4-BE49-F238E27FC236}">
                <a16:creationId xmlns:a16="http://schemas.microsoft.com/office/drawing/2014/main" id="{10D2FE52-0B0C-4C21-B43F-0C76AD92E76C}"/>
              </a:ext>
            </a:extLst>
          </p:cNvPr>
          <p:cNvSpPr/>
          <p:nvPr/>
        </p:nvSpPr>
        <p:spPr>
          <a:xfrm>
            <a:off x="4919254" y="4117982"/>
            <a:ext cx="2147781" cy="230832"/>
          </a:xfrm>
          <a:prstGeom prst="rect">
            <a:avLst/>
          </a:prstGeom>
        </p:spPr>
        <p:txBody>
          <a:bodyPr wrap="square">
            <a:spAutoFit/>
          </a:bodyPr>
          <a:lstStyle/>
          <a:p>
            <a:r>
              <a:rPr lang="en-US" sz="900" dirty="0"/>
              <a:t>Approval </a:t>
            </a:r>
          </a:p>
        </p:txBody>
      </p:sp>
      <p:sp>
        <p:nvSpPr>
          <p:cNvPr id="157" name="Isosceles Triangle 156">
            <a:extLst>
              <a:ext uri="{FF2B5EF4-FFF2-40B4-BE49-F238E27FC236}">
                <a16:creationId xmlns:a16="http://schemas.microsoft.com/office/drawing/2014/main" id="{CF2BC7A2-3F02-4BDE-9B7A-E46F4B9F86FF}"/>
              </a:ext>
            </a:extLst>
          </p:cNvPr>
          <p:cNvSpPr>
            <a:spLocks noChangeAspect="1"/>
          </p:cNvSpPr>
          <p:nvPr/>
        </p:nvSpPr>
        <p:spPr>
          <a:xfrm>
            <a:off x="863130" y="1508554"/>
            <a:ext cx="131348" cy="122914"/>
          </a:xfrm>
          <a:prstGeom prst="triangle">
            <a:avLst/>
          </a:prstGeom>
          <a:ln>
            <a:headEnd/>
            <a:tailEnd/>
          </a:ln>
        </p:spPr>
        <p:style>
          <a:lnRef idx="1">
            <a:schemeClr val="accent4"/>
          </a:lnRef>
          <a:fillRef idx="3">
            <a:schemeClr val="accent4"/>
          </a:fillRef>
          <a:effectRef idx="2">
            <a:schemeClr val="accent4"/>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58" name="Rectangle 157">
            <a:extLst>
              <a:ext uri="{FF2B5EF4-FFF2-40B4-BE49-F238E27FC236}">
                <a16:creationId xmlns:a16="http://schemas.microsoft.com/office/drawing/2014/main" id="{53F96C93-5DB7-4522-8897-A69D7BB81D90}"/>
              </a:ext>
            </a:extLst>
          </p:cNvPr>
          <p:cNvSpPr/>
          <p:nvPr/>
        </p:nvSpPr>
        <p:spPr>
          <a:xfrm>
            <a:off x="938276" y="1447805"/>
            <a:ext cx="2147781" cy="230832"/>
          </a:xfrm>
          <a:prstGeom prst="rect">
            <a:avLst/>
          </a:prstGeom>
        </p:spPr>
        <p:txBody>
          <a:bodyPr wrap="square">
            <a:spAutoFit/>
          </a:bodyPr>
          <a:lstStyle/>
          <a:p>
            <a:r>
              <a:rPr lang="en-US" sz="900" b="1" dirty="0"/>
              <a:t>NDA Signed</a:t>
            </a:r>
          </a:p>
        </p:txBody>
      </p:sp>
      <p:sp>
        <p:nvSpPr>
          <p:cNvPr id="159" name="Isosceles Triangle 158">
            <a:extLst>
              <a:ext uri="{FF2B5EF4-FFF2-40B4-BE49-F238E27FC236}">
                <a16:creationId xmlns:a16="http://schemas.microsoft.com/office/drawing/2014/main" id="{AB8BBDAA-01C8-4BF6-B3FE-C7E5DBB4B33B}"/>
              </a:ext>
            </a:extLst>
          </p:cNvPr>
          <p:cNvSpPr>
            <a:spLocks noChangeAspect="1"/>
          </p:cNvSpPr>
          <p:nvPr/>
        </p:nvSpPr>
        <p:spPr>
          <a:xfrm>
            <a:off x="1066330" y="1660954"/>
            <a:ext cx="131348" cy="122914"/>
          </a:xfrm>
          <a:prstGeom prst="triangle">
            <a:avLst/>
          </a:prstGeom>
          <a:ln>
            <a:headEnd/>
            <a:tailEnd/>
          </a:ln>
        </p:spPr>
        <p:style>
          <a:lnRef idx="1">
            <a:schemeClr val="accent4"/>
          </a:lnRef>
          <a:fillRef idx="3">
            <a:schemeClr val="accent4"/>
          </a:fillRef>
          <a:effectRef idx="2">
            <a:schemeClr val="accent4"/>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60" name="Rectangle 159">
            <a:extLst>
              <a:ext uri="{FF2B5EF4-FFF2-40B4-BE49-F238E27FC236}">
                <a16:creationId xmlns:a16="http://schemas.microsoft.com/office/drawing/2014/main" id="{9E4D08C3-C902-4AD3-B113-B33832E2C1E7}"/>
              </a:ext>
            </a:extLst>
          </p:cNvPr>
          <p:cNvSpPr/>
          <p:nvPr/>
        </p:nvSpPr>
        <p:spPr>
          <a:xfrm>
            <a:off x="1141476" y="1600205"/>
            <a:ext cx="2147781" cy="230832"/>
          </a:xfrm>
          <a:prstGeom prst="rect">
            <a:avLst/>
          </a:prstGeom>
        </p:spPr>
        <p:txBody>
          <a:bodyPr wrap="square">
            <a:spAutoFit/>
          </a:bodyPr>
          <a:lstStyle/>
          <a:p>
            <a:r>
              <a:rPr lang="en-US" sz="900" b="1" dirty="0"/>
              <a:t>SOW Signed</a:t>
            </a:r>
          </a:p>
        </p:txBody>
      </p:sp>
      <p:sp>
        <p:nvSpPr>
          <p:cNvPr id="161" name="Isosceles Triangle 160">
            <a:extLst>
              <a:ext uri="{FF2B5EF4-FFF2-40B4-BE49-F238E27FC236}">
                <a16:creationId xmlns:a16="http://schemas.microsoft.com/office/drawing/2014/main" id="{BEB8DC90-AA4C-4997-8DE3-895F1F55DBD6}"/>
              </a:ext>
            </a:extLst>
          </p:cNvPr>
          <p:cNvSpPr>
            <a:spLocks noChangeAspect="1"/>
          </p:cNvSpPr>
          <p:nvPr/>
        </p:nvSpPr>
        <p:spPr>
          <a:xfrm>
            <a:off x="5054130" y="1813354"/>
            <a:ext cx="131348" cy="122914"/>
          </a:xfrm>
          <a:prstGeom prst="triangle">
            <a:avLst/>
          </a:prstGeom>
          <a:ln>
            <a:headEnd/>
            <a:tailEnd/>
          </a:ln>
        </p:spPr>
        <p:style>
          <a:lnRef idx="1">
            <a:schemeClr val="accent4"/>
          </a:lnRef>
          <a:fillRef idx="3">
            <a:schemeClr val="accent4"/>
          </a:fillRef>
          <a:effectRef idx="2">
            <a:schemeClr val="accent4"/>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62" name="Rectangle 161">
            <a:extLst>
              <a:ext uri="{FF2B5EF4-FFF2-40B4-BE49-F238E27FC236}">
                <a16:creationId xmlns:a16="http://schemas.microsoft.com/office/drawing/2014/main" id="{F43B8BF9-E7E2-461D-B4B2-CA51972CAAE3}"/>
              </a:ext>
            </a:extLst>
          </p:cNvPr>
          <p:cNvSpPr/>
          <p:nvPr/>
        </p:nvSpPr>
        <p:spPr>
          <a:xfrm>
            <a:off x="5129276" y="1752605"/>
            <a:ext cx="2147781" cy="230832"/>
          </a:xfrm>
          <a:prstGeom prst="rect">
            <a:avLst/>
          </a:prstGeom>
        </p:spPr>
        <p:txBody>
          <a:bodyPr wrap="square">
            <a:spAutoFit/>
          </a:bodyPr>
          <a:lstStyle/>
          <a:p>
            <a:r>
              <a:rPr lang="en-US" sz="900" b="1" dirty="0"/>
              <a:t>New SOW for Scale to Production</a:t>
            </a:r>
          </a:p>
        </p:txBody>
      </p:sp>
      <p:sp>
        <p:nvSpPr>
          <p:cNvPr id="163" name="Rectangle 162">
            <a:extLst>
              <a:ext uri="{FF2B5EF4-FFF2-40B4-BE49-F238E27FC236}">
                <a16:creationId xmlns:a16="http://schemas.microsoft.com/office/drawing/2014/main" id="{B29EDCC2-72E2-4F9B-AF44-26A6DC6C9AF7}"/>
              </a:ext>
            </a:extLst>
          </p:cNvPr>
          <p:cNvSpPr/>
          <p:nvPr/>
        </p:nvSpPr>
        <p:spPr>
          <a:xfrm>
            <a:off x="2038205" y="2893417"/>
            <a:ext cx="2147781" cy="230832"/>
          </a:xfrm>
          <a:prstGeom prst="rect">
            <a:avLst/>
          </a:prstGeom>
        </p:spPr>
        <p:txBody>
          <a:bodyPr wrap="square">
            <a:spAutoFit/>
          </a:bodyPr>
          <a:lstStyle/>
          <a:p>
            <a:r>
              <a:rPr lang="en-US" sz="900" b="1" dirty="0"/>
              <a:t>kickoff</a:t>
            </a:r>
          </a:p>
        </p:txBody>
      </p:sp>
      <p:sp>
        <p:nvSpPr>
          <p:cNvPr id="164" name="Isosceles Triangle 163">
            <a:extLst>
              <a:ext uri="{FF2B5EF4-FFF2-40B4-BE49-F238E27FC236}">
                <a16:creationId xmlns:a16="http://schemas.microsoft.com/office/drawing/2014/main" id="{9B1A203B-FD08-4C84-8C7F-CF7F3F616C12}"/>
              </a:ext>
            </a:extLst>
          </p:cNvPr>
          <p:cNvSpPr>
            <a:spLocks noChangeAspect="1"/>
          </p:cNvSpPr>
          <p:nvPr/>
        </p:nvSpPr>
        <p:spPr>
          <a:xfrm>
            <a:off x="2065955" y="3046240"/>
            <a:ext cx="131348" cy="122914"/>
          </a:xfrm>
          <a:prstGeom prst="triangle">
            <a:avLst/>
          </a:prstGeom>
          <a:ln>
            <a:headEnd/>
            <a:tailEnd/>
          </a:ln>
        </p:spPr>
        <p:style>
          <a:lnRef idx="1">
            <a:schemeClr val="accent2"/>
          </a:lnRef>
          <a:fillRef idx="3">
            <a:schemeClr val="accent2"/>
          </a:fillRef>
          <a:effectRef idx="2">
            <a:schemeClr val="accent2"/>
          </a:effectRef>
          <a:fontRef idx="minor">
            <a:schemeClr val="lt1"/>
          </a:fontRef>
        </p:style>
        <p:txBody>
          <a:bodyPr lIns="0" tIns="0" rIns="0" bIns="0" anchor="ctr" anchorCtr="0"/>
          <a:lstStyle/>
          <a:p>
            <a:pPr algn="ctr" eaLnBrk="0" hangingPunct="0"/>
            <a:endParaRPr lang="en-GB" sz="900" dirty="0" err="1">
              <a:solidFill>
                <a:schemeClr val="bg1"/>
              </a:solidFill>
            </a:endParaRPr>
          </a:p>
        </p:txBody>
      </p:sp>
      <p:sp>
        <p:nvSpPr>
          <p:cNvPr id="165" name="ee4pHeader1">
            <a:extLst>
              <a:ext uri="{FF2B5EF4-FFF2-40B4-BE49-F238E27FC236}">
                <a16:creationId xmlns:a16="http://schemas.microsoft.com/office/drawing/2014/main" id="{818A7730-3DFE-4FB6-B316-65EC9D77506B}"/>
              </a:ext>
            </a:extLst>
          </p:cNvPr>
          <p:cNvSpPr>
            <a:spLocks noChangeArrowheads="1"/>
          </p:cNvSpPr>
          <p:nvPr>
            <p:custDataLst>
              <p:tags r:id="rId6"/>
            </p:custDataLst>
          </p:nvPr>
        </p:nvSpPr>
        <p:spPr bwMode="gray">
          <a:xfrm>
            <a:off x="2328409" y="3055054"/>
            <a:ext cx="698354" cy="259075"/>
          </a:xfrm>
          <a:prstGeom prst="homePlate">
            <a:avLst>
              <a:gd name="adj" fmla="val 12004"/>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nchorCtr="0"/>
          <a:lstStyle/>
          <a:p>
            <a:pPr eaLnBrk="0" hangingPunct="0"/>
            <a:r>
              <a:rPr lang="en-US" sz="900" dirty="0">
                <a:solidFill>
                  <a:schemeClr val="tx1"/>
                </a:solidFill>
                <a:sym typeface="Trebuchet MS" panose="020B0603020202020204" pitchFamily="34" charset="0"/>
              </a:rPr>
              <a:t>Data Discovery</a:t>
            </a:r>
          </a:p>
        </p:txBody>
      </p:sp>
      <p:pic>
        <p:nvPicPr>
          <p:cNvPr id="166" name="Graphic 165" descr="Meeting">
            <a:extLst>
              <a:ext uri="{FF2B5EF4-FFF2-40B4-BE49-F238E27FC236}">
                <a16:creationId xmlns:a16="http://schemas.microsoft.com/office/drawing/2014/main" id="{82ABFCCB-D3F7-410C-AB35-52BD8B60B53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05930" y="2999602"/>
            <a:ext cx="345957" cy="345957"/>
          </a:xfrm>
          <a:prstGeom prst="rect">
            <a:avLst/>
          </a:prstGeom>
        </p:spPr>
      </p:pic>
      <p:pic>
        <p:nvPicPr>
          <p:cNvPr id="71" name="Picture 70">
            <a:extLst>
              <a:ext uri="{FF2B5EF4-FFF2-40B4-BE49-F238E27FC236}">
                <a16:creationId xmlns:a16="http://schemas.microsoft.com/office/drawing/2014/main" id="{25CD0B68-AB8D-4A33-B37B-5E86E07CF1E6}"/>
              </a:ext>
            </a:extLst>
          </p:cNvPr>
          <p:cNvPicPr>
            <a:picLocks noChangeAspect="1"/>
          </p:cNvPicPr>
          <p:nvPr/>
        </p:nvPicPr>
        <p:blipFill>
          <a:blip r:embed="rId17"/>
          <a:stretch>
            <a:fillRect/>
          </a:stretch>
        </p:blipFill>
        <p:spPr>
          <a:xfrm>
            <a:off x="4840561" y="2827921"/>
            <a:ext cx="536054" cy="592656"/>
          </a:xfrm>
          <a:prstGeom prst="rect">
            <a:avLst/>
          </a:prstGeom>
        </p:spPr>
      </p:pic>
      <p:sp>
        <p:nvSpPr>
          <p:cNvPr id="49" name="ee4pHeader1">
            <a:extLst>
              <a:ext uri="{FF2B5EF4-FFF2-40B4-BE49-F238E27FC236}">
                <a16:creationId xmlns:a16="http://schemas.microsoft.com/office/drawing/2014/main" id="{865F255E-CA98-44E3-8D34-D79C8F4A9E85}"/>
              </a:ext>
            </a:extLst>
          </p:cNvPr>
          <p:cNvSpPr>
            <a:spLocks noChangeArrowheads="1"/>
          </p:cNvSpPr>
          <p:nvPr>
            <p:custDataLst>
              <p:tags r:id="rId7"/>
            </p:custDataLst>
          </p:nvPr>
        </p:nvSpPr>
        <p:spPr bwMode="gray">
          <a:xfrm>
            <a:off x="3131084" y="3058520"/>
            <a:ext cx="950289" cy="259075"/>
          </a:xfrm>
          <a:prstGeom prst="homePlate">
            <a:avLst>
              <a:gd name="adj" fmla="val 12004"/>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nchor="ctr" anchorCtr="0"/>
          <a:lstStyle/>
          <a:p>
            <a:pPr eaLnBrk="0" hangingPunct="0"/>
            <a:r>
              <a:rPr lang="en-US" sz="900" dirty="0">
                <a:solidFill>
                  <a:schemeClr val="tx1"/>
                </a:solidFill>
                <a:sym typeface="Trebuchet MS" panose="020B0603020202020204" pitchFamily="34" charset="0"/>
              </a:rPr>
              <a:t>Design Workshops</a:t>
            </a:r>
          </a:p>
        </p:txBody>
      </p:sp>
      <p:sp>
        <p:nvSpPr>
          <p:cNvPr id="50" name="ee4pHeader1">
            <a:extLst>
              <a:ext uri="{FF2B5EF4-FFF2-40B4-BE49-F238E27FC236}">
                <a16:creationId xmlns:a16="http://schemas.microsoft.com/office/drawing/2014/main" id="{F77A58F0-F32E-4C18-9BD5-74EEBC6C2C9C}"/>
              </a:ext>
            </a:extLst>
          </p:cNvPr>
          <p:cNvSpPr>
            <a:spLocks noChangeArrowheads="1"/>
          </p:cNvSpPr>
          <p:nvPr>
            <p:custDataLst>
              <p:tags r:id="rId8"/>
            </p:custDataLst>
          </p:nvPr>
        </p:nvSpPr>
        <p:spPr bwMode="gray">
          <a:xfrm>
            <a:off x="1819884" y="1767334"/>
            <a:ext cx="779026" cy="206693"/>
          </a:xfrm>
          <a:prstGeom prst="homePlate">
            <a:avLst>
              <a:gd name="adj" fmla="val 12004"/>
            </a:avLst>
          </a:prstGeom>
          <a:ln>
            <a:headEnd/>
            <a:tailEnd/>
          </a:ln>
        </p:spPr>
        <p:style>
          <a:lnRef idx="1">
            <a:schemeClr val="accent4"/>
          </a:lnRef>
          <a:fillRef idx="2">
            <a:schemeClr val="accent4"/>
          </a:fillRef>
          <a:effectRef idx="1">
            <a:schemeClr val="accent4"/>
          </a:effectRef>
          <a:fontRef idx="minor">
            <a:schemeClr val="dk1"/>
          </a:fontRef>
        </p:style>
        <p:txBody>
          <a:bodyPr lIns="0" tIns="0" rIns="0" bIns="0" anchor="ctr" anchorCtr="0"/>
          <a:lstStyle/>
          <a:p>
            <a:pPr eaLnBrk="0" hangingPunct="0"/>
            <a:r>
              <a:rPr lang="en-US" sz="900" dirty="0">
                <a:solidFill>
                  <a:schemeClr val="tx1"/>
                </a:solidFill>
                <a:sym typeface="Trebuchet MS" panose="020B0603020202020204" pitchFamily="34" charset="0"/>
              </a:rPr>
              <a:t>Diageo Access</a:t>
            </a:r>
          </a:p>
        </p:txBody>
      </p:sp>
      <p:sp>
        <p:nvSpPr>
          <p:cNvPr id="51" name="ee4pHeader1">
            <a:extLst>
              <a:ext uri="{FF2B5EF4-FFF2-40B4-BE49-F238E27FC236}">
                <a16:creationId xmlns:a16="http://schemas.microsoft.com/office/drawing/2014/main" id="{6D8A1C6C-ED77-4B35-B6C9-ADB11F4E3DEF}"/>
              </a:ext>
            </a:extLst>
          </p:cNvPr>
          <p:cNvSpPr>
            <a:spLocks noChangeArrowheads="1"/>
          </p:cNvSpPr>
          <p:nvPr>
            <p:custDataLst>
              <p:tags r:id="rId9"/>
            </p:custDataLst>
          </p:nvPr>
        </p:nvSpPr>
        <p:spPr bwMode="gray">
          <a:xfrm>
            <a:off x="1823630" y="1367677"/>
            <a:ext cx="588269" cy="259075"/>
          </a:xfrm>
          <a:prstGeom prst="homePlate">
            <a:avLst>
              <a:gd name="adj" fmla="val 12004"/>
            </a:avLst>
          </a:prstGeom>
          <a:ln>
            <a:headEnd/>
            <a:tailEnd/>
          </a:ln>
        </p:spPr>
        <p:style>
          <a:lnRef idx="1">
            <a:schemeClr val="accent4"/>
          </a:lnRef>
          <a:fillRef idx="2">
            <a:schemeClr val="accent4"/>
          </a:fillRef>
          <a:effectRef idx="1">
            <a:schemeClr val="accent4"/>
          </a:effectRef>
          <a:fontRef idx="minor">
            <a:schemeClr val="dk1"/>
          </a:fontRef>
        </p:style>
        <p:txBody>
          <a:bodyPr lIns="0" tIns="0" rIns="0" bIns="0" anchor="ctr" anchorCtr="0"/>
          <a:lstStyle/>
          <a:p>
            <a:pPr eaLnBrk="0" hangingPunct="0"/>
            <a:r>
              <a:rPr lang="en-US" sz="900" dirty="0">
                <a:solidFill>
                  <a:schemeClr val="tx1"/>
                </a:solidFill>
                <a:sym typeface="Trebuchet MS" panose="020B0603020202020204" pitchFamily="34" charset="0"/>
              </a:rPr>
              <a:t>Governance Defined</a:t>
            </a:r>
          </a:p>
        </p:txBody>
      </p:sp>
    </p:spTree>
    <p:extLst>
      <p:ext uri="{BB962C8B-B14F-4D97-AF65-F5344CB8AC3E}">
        <p14:creationId xmlns:p14="http://schemas.microsoft.com/office/powerpoint/2010/main" val="2665478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38941"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Causal Model &amp; Simulation</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6</a:t>
            </a:fld>
            <a:endParaRPr lang="en-GB" sz="900" dirty="0">
              <a:solidFill>
                <a:schemeClr val="tx1">
                  <a:lumMod val="50000"/>
                  <a:lumOff val="50000"/>
                </a:schemeClr>
              </a:solidFill>
            </a:endParaRPr>
          </a:p>
        </p:txBody>
      </p:sp>
      <p:graphicFrame>
        <p:nvGraphicFramePr>
          <p:cNvPr id="40" name="Diagram 39">
            <a:extLst>
              <a:ext uri="{FF2B5EF4-FFF2-40B4-BE49-F238E27FC236}">
                <a16:creationId xmlns:a16="http://schemas.microsoft.com/office/drawing/2014/main" id="{66CD1797-99E9-4ABD-BD89-97EA8197537E}"/>
              </a:ext>
            </a:extLst>
          </p:cNvPr>
          <p:cNvGraphicFramePr/>
          <p:nvPr>
            <p:extLst>
              <p:ext uri="{D42A27DB-BD31-4B8C-83A1-F6EECF244321}">
                <p14:modId xmlns:p14="http://schemas.microsoft.com/office/powerpoint/2010/main" val="1849508843"/>
              </p:ext>
            </p:extLst>
          </p:nvPr>
        </p:nvGraphicFramePr>
        <p:xfrm>
          <a:off x="524787" y="2209542"/>
          <a:ext cx="8237550" cy="2266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0D082C32-1813-4A89-A514-31AD7AECFC4C}"/>
              </a:ext>
            </a:extLst>
          </p:cNvPr>
          <p:cNvGraphicFramePr>
            <a:graphicFrameLocks noGrp="1"/>
          </p:cNvGraphicFramePr>
          <p:nvPr>
            <p:extLst>
              <p:ext uri="{D42A27DB-BD31-4B8C-83A1-F6EECF244321}">
                <p14:modId xmlns:p14="http://schemas.microsoft.com/office/powerpoint/2010/main" val="574827800"/>
              </p:ext>
            </p:extLst>
          </p:nvPr>
        </p:nvGraphicFramePr>
        <p:xfrm>
          <a:off x="524787" y="962108"/>
          <a:ext cx="8348868" cy="853440"/>
        </p:xfrm>
        <a:graphic>
          <a:graphicData uri="http://schemas.openxmlformats.org/drawingml/2006/table">
            <a:tbl>
              <a:tblPr firstRow="1" bandRow="1">
                <a:tableStyleId>{17292A2E-F333-43FB-9621-5CBBE7FDCDCB}</a:tableStyleId>
              </a:tblPr>
              <a:tblGrid>
                <a:gridCol w="1779243">
                  <a:extLst>
                    <a:ext uri="{9D8B030D-6E8A-4147-A177-3AD203B41FA5}">
                      <a16:colId xmlns:a16="http://schemas.microsoft.com/office/drawing/2014/main" val="658520479"/>
                    </a:ext>
                  </a:extLst>
                </a:gridCol>
                <a:gridCol w="6569625">
                  <a:extLst>
                    <a:ext uri="{9D8B030D-6E8A-4147-A177-3AD203B41FA5}">
                      <a16:colId xmlns:a16="http://schemas.microsoft.com/office/drawing/2014/main" val="1939657965"/>
                    </a:ext>
                  </a:extLst>
                </a:gridCol>
              </a:tblGrid>
              <a:tr h="818984">
                <a:tc>
                  <a:txBody>
                    <a:bodyPr/>
                    <a:lstStyle/>
                    <a:p>
                      <a:r>
                        <a:rPr lang="en-US" dirty="0"/>
                        <a:t>Deliverable</a:t>
                      </a:r>
                    </a:p>
                  </a:txBody>
                  <a:tcPr>
                    <a:solidFill>
                      <a:schemeClr val="accent2"/>
                    </a:solidFill>
                  </a:tcPr>
                </a:tc>
                <a:tc>
                  <a:txBody>
                    <a:bodyPr/>
                    <a:lstStyle/>
                    <a:p>
                      <a:r>
                        <a:rPr lang="en-US" sz="1600" dirty="0">
                          <a:solidFill>
                            <a:schemeClr val="tx1"/>
                          </a:solidFill>
                        </a:rPr>
                        <a:t>Proof of Concept: Construct consumer-level agent causal model and validate simulation against macro-level indicators for the US market</a:t>
                      </a:r>
                    </a:p>
                    <a:p>
                      <a:endParaRPr lang="en-US" dirty="0"/>
                    </a:p>
                  </a:txBody>
                  <a:tcPr>
                    <a:solidFill>
                      <a:schemeClr val="bg1"/>
                    </a:solidFill>
                  </a:tcPr>
                </a:tc>
                <a:extLst>
                  <a:ext uri="{0D108BD9-81ED-4DB2-BD59-A6C34878D82A}">
                    <a16:rowId xmlns:a16="http://schemas.microsoft.com/office/drawing/2014/main" val="2541096909"/>
                  </a:ext>
                </a:extLst>
              </a:tr>
            </a:tbl>
          </a:graphicData>
        </a:graphic>
      </p:graphicFrame>
    </p:spTree>
    <p:extLst>
      <p:ext uri="{BB962C8B-B14F-4D97-AF65-F5344CB8AC3E}">
        <p14:creationId xmlns:p14="http://schemas.microsoft.com/office/powerpoint/2010/main" val="3116992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3024"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Sample deliverable</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7</a:t>
            </a:fld>
            <a:endParaRPr lang="en-GB" sz="900" dirty="0">
              <a:solidFill>
                <a:schemeClr val="tx1">
                  <a:lumMod val="50000"/>
                  <a:lumOff val="50000"/>
                </a:schemeClr>
              </a:solidFill>
            </a:endParaRPr>
          </a:p>
        </p:txBody>
      </p:sp>
      <p:pic>
        <p:nvPicPr>
          <p:cNvPr id="6" name="Google Shape;340;p46">
            <a:extLst>
              <a:ext uri="{FF2B5EF4-FFF2-40B4-BE49-F238E27FC236}">
                <a16:creationId xmlns:a16="http://schemas.microsoft.com/office/drawing/2014/main" id="{DFF65E2D-8F8B-4227-B742-8480F3B3983D}"/>
              </a:ext>
            </a:extLst>
          </p:cNvPr>
          <p:cNvPicPr preferRelativeResize="0"/>
          <p:nvPr/>
        </p:nvPicPr>
        <p:blipFill>
          <a:blip r:embed="rId7">
            <a:alphaModFix/>
          </a:blip>
          <a:stretch>
            <a:fillRect/>
          </a:stretch>
        </p:blipFill>
        <p:spPr>
          <a:xfrm>
            <a:off x="4165825" y="2172364"/>
            <a:ext cx="4873859" cy="2430000"/>
          </a:xfrm>
          <a:prstGeom prst="rect">
            <a:avLst/>
          </a:prstGeom>
          <a:noFill/>
          <a:ln>
            <a:noFill/>
          </a:ln>
        </p:spPr>
      </p:pic>
      <p:pic>
        <p:nvPicPr>
          <p:cNvPr id="7" name="Google Shape;341;p46">
            <a:extLst>
              <a:ext uri="{FF2B5EF4-FFF2-40B4-BE49-F238E27FC236}">
                <a16:creationId xmlns:a16="http://schemas.microsoft.com/office/drawing/2014/main" id="{92F998B8-74A1-474C-B4E3-74477BB0E05D}"/>
              </a:ext>
            </a:extLst>
          </p:cNvPr>
          <p:cNvPicPr preferRelativeResize="0"/>
          <p:nvPr/>
        </p:nvPicPr>
        <p:blipFill>
          <a:blip r:embed="rId8">
            <a:alphaModFix/>
          </a:blip>
          <a:stretch>
            <a:fillRect/>
          </a:stretch>
        </p:blipFill>
        <p:spPr>
          <a:xfrm>
            <a:off x="62276" y="2172364"/>
            <a:ext cx="5053203" cy="2494251"/>
          </a:xfrm>
          <a:prstGeom prst="rect">
            <a:avLst/>
          </a:prstGeom>
          <a:noFill/>
          <a:ln>
            <a:noFill/>
          </a:ln>
        </p:spPr>
      </p:pic>
      <p:cxnSp>
        <p:nvCxnSpPr>
          <p:cNvPr id="8" name="Google Shape;346;p46">
            <a:extLst>
              <a:ext uri="{FF2B5EF4-FFF2-40B4-BE49-F238E27FC236}">
                <a16:creationId xmlns:a16="http://schemas.microsoft.com/office/drawing/2014/main" id="{1200E475-F7F5-43FD-97A5-0EE38CD31B9D}"/>
              </a:ext>
            </a:extLst>
          </p:cNvPr>
          <p:cNvCxnSpPr/>
          <p:nvPr/>
        </p:nvCxnSpPr>
        <p:spPr>
          <a:xfrm rot="10800000" flipH="1">
            <a:off x="3444035" y="2781062"/>
            <a:ext cx="1607400" cy="926700"/>
          </a:xfrm>
          <a:prstGeom prst="straightConnector1">
            <a:avLst/>
          </a:prstGeom>
          <a:noFill/>
          <a:ln w="28575" cap="flat" cmpd="sng">
            <a:solidFill>
              <a:srgbClr val="434343"/>
            </a:solidFill>
            <a:prstDash val="solid"/>
            <a:round/>
            <a:headEnd type="none" w="med" len="med"/>
            <a:tailEnd type="triangle" w="med" len="med"/>
          </a:ln>
        </p:spPr>
      </p:cxnSp>
      <p:sp>
        <p:nvSpPr>
          <p:cNvPr id="9" name="Google Shape;347;p46">
            <a:extLst>
              <a:ext uri="{FF2B5EF4-FFF2-40B4-BE49-F238E27FC236}">
                <a16:creationId xmlns:a16="http://schemas.microsoft.com/office/drawing/2014/main" id="{D108F7AF-C02F-4787-B90A-FB93A9D7AD1B}"/>
              </a:ext>
            </a:extLst>
          </p:cNvPr>
          <p:cNvSpPr txBox="1"/>
          <p:nvPr/>
        </p:nvSpPr>
        <p:spPr>
          <a:xfrm>
            <a:off x="515006" y="1213512"/>
            <a:ext cx="3311879" cy="71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 lvl="0" indent="0" rtl="0">
              <a:lnSpc>
                <a:spcPct val="115000"/>
              </a:lnSpc>
              <a:spcBef>
                <a:spcPts val="0"/>
              </a:spcBef>
              <a:spcAft>
                <a:spcPts val="1600"/>
              </a:spcAft>
              <a:buNone/>
            </a:pPr>
            <a:r>
              <a:rPr lang="en" sz="1200" i="1" dirty="0">
                <a:solidFill>
                  <a:schemeClr val="tx1"/>
                </a:solidFill>
                <a:latin typeface="+mn-lt"/>
                <a:ea typeface="Lato"/>
                <a:cs typeface="Lato"/>
                <a:sym typeface="Lato"/>
              </a:rPr>
              <a:t>When we reduce the likelihood that 18-24 year olds will go out when they drink by 20%, </a:t>
            </a:r>
            <a:r>
              <a:rPr lang="en" sz="1200" b="1" i="1" dirty="0">
                <a:solidFill>
                  <a:schemeClr val="tx1"/>
                </a:solidFill>
                <a:latin typeface="+mn-lt"/>
                <a:ea typeface="Lato"/>
                <a:cs typeface="Lato"/>
                <a:sym typeface="Lato"/>
              </a:rPr>
              <a:t>wine</a:t>
            </a:r>
            <a:r>
              <a:rPr lang="en" sz="1200" i="1" dirty="0">
                <a:solidFill>
                  <a:schemeClr val="tx1"/>
                </a:solidFill>
                <a:latin typeface="+mn-lt"/>
                <a:ea typeface="Lato"/>
                <a:cs typeface="Lato"/>
                <a:sym typeface="Lato"/>
              </a:rPr>
              <a:t> decreases </a:t>
            </a:r>
            <a:r>
              <a:rPr lang="en" sz="1200" b="1" i="1" dirty="0">
                <a:solidFill>
                  <a:schemeClr val="tx1"/>
                </a:solidFill>
                <a:latin typeface="+mn-lt"/>
                <a:ea typeface="Lato"/>
                <a:cs typeface="Lato"/>
                <a:sym typeface="Lato"/>
              </a:rPr>
              <a:t>3% </a:t>
            </a:r>
            <a:r>
              <a:rPr lang="en" sz="1200" i="1" dirty="0">
                <a:solidFill>
                  <a:schemeClr val="tx1"/>
                </a:solidFill>
                <a:latin typeface="+mn-lt"/>
                <a:ea typeface="Lato"/>
                <a:cs typeface="Lato"/>
                <a:sym typeface="Lato"/>
              </a:rPr>
              <a:t>and </a:t>
            </a:r>
            <a:r>
              <a:rPr lang="en" sz="1200" b="1" i="1" dirty="0">
                <a:solidFill>
                  <a:schemeClr val="tx1"/>
                </a:solidFill>
                <a:latin typeface="+mn-lt"/>
                <a:ea typeface="Lato"/>
                <a:cs typeface="Lato"/>
                <a:sym typeface="Lato"/>
              </a:rPr>
              <a:t>beer</a:t>
            </a:r>
            <a:r>
              <a:rPr lang="en" sz="1200" i="1" dirty="0">
                <a:solidFill>
                  <a:schemeClr val="tx1"/>
                </a:solidFill>
                <a:latin typeface="+mn-lt"/>
                <a:ea typeface="Lato"/>
                <a:cs typeface="Lato"/>
                <a:sym typeface="Lato"/>
              </a:rPr>
              <a:t> increases </a:t>
            </a:r>
            <a:r>
              <a:rPr lang="en" sz="1200" b="1" i="1" dirty="0">
                <a:solidFill>
                  <a:schemeClr val="tx1"/>
                </a:solidFill>
                <a:latin typeface="+mn-lt"/>
                <a:ea typeface="Lato"/>
                <a:cs typeface="Lato"/>
                <a:sym typeface="Lato"/>
              </a:rPr>
              <a:t>2%</a:t>
            </a:r>
            <a:endParaRPr sz="1200" b="1" i="1" dirty="0">
              <a:solidFill>
                <a:schemeClr val="tx1"/>
              </a:solidFill>
              <a:latin typeface="+mn-lt"/>
              <a:ea typeface="Lato"/>
              <a:cs typeface="Lato"/>
              <a:sym typeface="Lato"/>
            </a:endParaRPr>
          </a:p>
        </p:txBody>
      </p:sp>
      <p:sp>
        <p:nvSpPr>
          <p:cNvPr id="10" name="Google Shape;348;p46">
            <a:extLst>
              <a:ext uri="{FF2B5EF4-FFF2-40B4-BE49-F238E27FC236}">
                <a16:creationId xmlns:a16="http://schemas.microsoft.com/office/drawing/2014/main" id="{6A9D8B0B-623E-42CE-B693-3A85F588DA30}"/>
              </a:ext>
            </a:extLst>
          </p:cNvPr>
          <p:cNvSpPr txBox="1"/>
          <p:nvPr/>
        </p:nvSpPr>
        <p:spPr>
          <a:xfrm>
            <a:off x="4868486" y="1213512"/>
            <a:ext cx="3606600" cy="71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 lvl="0" indent="0" algn="l" rtl="0">
              <a:lnSpc>
                <a:spcPct val="115000"/>
              </a:lnSpc>
              <a:spcBef>
                <a:spcPts val="0"/>
              </a:spcBef>
              <a:spcAft>
                <a:spcPts val="1600"/>
              </a:spcAft>
              <a:buNone/>
            </a:pPr>
            <a:r>
              <a:rPr lang="en" sz="1200" i="1" dirty="0">
                <a:solidFill>
                  <a:schemeClr val="tx1"/>
                </a:solidFill>
                <a:latin typeface="+mn-lt"/>
                <a:ea typeface="Lato"/>
                <a:cs typeface="Lato"/>
                <a:sym typeface="Lato"/>
              </a:rPr>
              <a:t>When we take out beer and wine, </a:t>
            </a:r>
            <a:r>
              <a:rPr lang="en" sz="1200" b="1" i="1" dirty="0">
                <a:solidFill>
                  <a:schemeClr val="tx1"/>
                </a:solidFill>
                <a:latin typeface="+mn-lt"/>
                <a:ea typeface="Lato"/>
                <a:cs typeface="Lato"/>
                <a:sym typeface="Lato"/>
              </a:rPr>
              <a:t>gin</a:t>
            </a:r>
            <a:r>
              <a:rPr lang="en" sz="1200" i="1" dirty="0">
                <a:solidFill>
                  <a:schemeClr val="tx1"/>
                </a:solidFill>
                <a:latin typeface="+mn-lt"/>
                <a:ea typeface="Lato"/>
                <a:cs typeface="Lato"/>
                <a:sym typeface="Lato"/>
              </a:rPr>
              <a:t> increases </a:t>
            </a:r>
            <a:r>
              <a:rPr lang="en" sz="1200" b="1" i="1" dirty="0">
                <a:solidFill>
                  <a:schemeClr val="tx1"/>
                </a:solidFill>
                <a:latin typeface="+mn-lt"/>
                <a:ea typeface="Lato"/>
                <a:cs typeface="Lato"/>
                <a:sym typeface="Lato"/>
              </a:rPr>
              <a:t>1%</a:t>
            </a:r>
            <a:r>
              <a:rPr lang="en" sz="1200" i="1" dirty="0">
                <a:solidFill>
                  <a:schemeClr val="tx1"/>
                </a:solidFill>
                <a:latin typeface="+mn-lt"/>
                <a:ea typeface="Lato"/>
                <a:cs typeface="Lato"/>
                <a:sym typeface="Lato"/>
              </a:rPr>
              <a:t> and </a:t>
            </a:r>
            <a:r>
              <a:rPr lang="en" sz="1200" b="1" i="1" dirty="0">
                <a:solidFill>
                  <a:schemeClr val="tx1"/>
                </a:solidFill>
                <a:latin typeface="+mn-lt"/>
                <a:ea typeface="Lato"/>
                <a:cs typeface="Lato"/>
                <a:sym typeface="Lato"/>
              </a:rPr>
              <a:t>whisky</a:t>
            </a:r>
            <a:r>
              <a:rPr lang="en" sz="1200" i="1" dirty="0">
                <a:solidFill>
                  <a:schemeClr val="tx1"/>
                </a:solidFill>
                <a:latin typeface="+mn-lt"/>
                <a:ea typeface="Lato"/>
                <a:cs typeface="Lato"/>
                <a:sym typeface="Lato"/>
              </a:rPr>
              <a:t> decreases </a:t>
            </a:r>
            <a:r>
              <a:rPr lang="en" sz="1200" b="1" i="1" dirty="0">
                <a:solidFill>
                  <a:schemeClr val="tx1"/>
                </a:solidFill>
                <a:latin typeface="+mn-lt"/>
                <a:ea typeface="Lato"/>
                <a:cs typeface="Lato"/>
                <a:sym typeface="Lato"/>
              </a:rPr>
              <a:t>1%</a:t>
            </a:r>
            <a:endParaRPr sz="1200" b="1" i="1" dirty="0">
              <a:solidFill>
                <a:schemeClr val="tx1"/>
              </a:solidFill>
              <a:latin typeface="+mn-lt"/>
              <a:ea typeface="Lato"/>
              <a:cs typeface="Lato"/>
              <a:sym typeface="Lato"/>
            </a:endParaRPr>
          </a:p>
        </p:txBody>
      </p:sp>
      <p:sp>
        <p:nvSpPr>
          <p:cNvPr id="11" name="Google Shape;349;p46">
            <a:extLst>
              <a:ext uri="{FF2B5EF4-FFF2-40B4-BE49-F238E27FC236}">
                <a16:creationId xmlns:a16="http://schemas.microsoft.com/office/drawing/2014/main" id="{DB4943E2-76D6-4EF7-9AE2-3F3365AE9566}"/>
              </a:ext>
            </a:extLst>
          </p:cNvPr>
          <p:cNvSpPr txBox="1"/>
          <p:nvPr/>
        </p:nvSpPr>
        <p:spPr>
          <a:xfrm rot="19907156">
            <a:off x="3459826" y="348802"/>
            <a:ext cx="1021030" cy="323400"/>
          </a:xfrm>
          <a:prstGeom prst="rect">
            <a:avLst/>
          </a:prstGeom>
          <a:solidFill>
            <a:srgbClr val="FFC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000" i="1" dirty="0"/>
              <a:t>illustrative only </a:t>
            </a:r>
            <a:endParaRPr sz="1000" i="1" dirty="0">
              <a:solidFill>
                <a:srgbClr val="000000"/>
              </a:solidFill>
            </a:endParaRPr>
          </a:p>
        </p:txBody>
      </p:sp>
      <p:sp>
        <p:nvSpPr>
          <p:cNvPr id="3" name="TextBox 2">
            <a:extLst>
              <a:ext uri="{FF2B5EF4-FFF2-40B4-BE49-F238E27FC236}">
                <a16:creationId xmlns:a16="http://schemas.microsoft.com/office/drawing/2014/main" id="{183EB662-E0C1-4E16-9404-08980A1BF8A6}"/>
              </a:ext>
            </a:extLst>
          </p:cNvPr>
          <p:cNvSpPr txBox="1"/>
          <p:nvPr/>
        </p:nvSpPr>
        <p:spPr>
          <a:xfrm>
            <a:off x="268015" y="970760"/>
            <a:ext cx="973343" cy="338554"/>
          </a:xfrm>
          <a:prstGeom prst="rect">
            <a:avLst/>
          </a:prstGeom>
          <a:noFill/>
        </p:spPr>
        <p:txBody>
          <a:bodyPr wrap="none" rtlCol="0">
            <a:spAutoFit/>
          </a:bodyPr>
          <a:lstStyle/>
          <a:p>
            <a:r>
              <a:rPr lang="en-US" sz="1600" b="1" dirty="0">
                <a:solidFill>
                  <a:schemeClr val="bg2"/>
                </a:solidFill>
              </a:rPr>
              <a:t>Scenario:</a:t>
            </a:r>
          </a:p>
        </p:txBody>
      </p:sp>
      <p:sp>
        <p:nvSpPr>
          <p:cNvPr id="13" name="TextBox 12">
            <a:extLst>
              <a:ext uri="{FF2B5EF4-FFF2-40B4-BE49-F238E27FC236}">
                <a16:creationId xmlns:a16="http://schemas.microsoft.com/office/drawing/2014/main" id="{2115E1F2-8484-447C-9908-1EA2BF4AF91A}"/>
              </a:ext>
            </a:extLst>
          </p:cNvPr>
          <p:cNvSpPr txBox="1"/>
          <p:nvPr/>
        </p:nvSpPr>
        <p:spPr>
          <a:xfrm>
            <a:off x="4771697" y="995589"/>
            <a:ext cx="1471878" cy="338554"/>
          </a:xfrm>
          <a:prstGeom prst="rect">
            <a:avLst/>
          </a:prstGeom>
          <a:noFill/>
        </p:spPr>
        <p:txBody>
          <a:bodyPr wrap="none" rtlCol="0">
            <a:spAutoFit/>
          </a:bodyPr>
          <a:lstStyle/>
          <a:p>
            <a:r>
              <a:rPr lang="en-US" sz="1600" b="1" dirty="0">
                <a:solidFill>
                  <a:schemeClr val="bg2"/>
                </a:solidFill>
              </a:rPr>
              <a:t>Sample Output</a:t>
            </a:r>
          </a:p>
        </p:txBody>
      </p:sp>
    </p:spTree>
    <p:extLst>
      <p:ext uri="{BB962C8B-B14F-4D97-AF65-F5344CB8AC3E}">
        <p14:creationId xmlns:p14="http://schemas.microsoft.com/office/powerpoint/2010/main" val="1066532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6091"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Sample deliverable</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8</a:t>
            </a:fld>
            <a:endParaRPr lang="en-GB" sz="900" dirty="0">
              <a:solidFill>
                <a:schemeClr val="tx1">
                  <a:lumMod val="50000"/>
                  <a:lumOff val="50000"/>
                </a:schemeClr>
              </a:solidFill>
            </a:endParaRPr>
          </a:p>
        </p:txBody>
      </p:sp>
      <p:sp>
        <p:nvSpPr>
          <p:cNvPr id="9" name="Google Shape;347;p46">
            <a:extLst>
              <a:ext uri="{FF2B5EF4-FFF2-40B4-BE49-F238E27FC236}">
                <a16:creationId xmlns:a16="http://schemas.microsoft.com/office/drawing/2014/main" id="{D108F7AF-C02F-4787-B90A-FB93A9D7AD1B}"/>
              </a:ext>
            </a:extLst>
          </p:cNvPr>
          <p:cNvSpPr txBox="1"/>
          <p:nvPr/>
        </p:nvSpPr>
        <p:spPr>
          <a:xfrm>
            <a:off x="515006" y="1213512"/>
            <a:ext cx="3311879" cy="71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 lvl="0">
              <a:lnSpc>
                <a:spcPct val="115000"/>
              </a:lnSpc>
              <a:spcAft>
                <a:spcPts val="1600"/>
              </a:spcAft>
            </a:pPr>
            <a:r>
              <a:rPr lang="en-US" sz="1200" i="1" dirty="0">
                <a:solidFill>
                  <a:schemeClr val="tx1"/>
                </a:solidFill>
                <a:latin typeface="+mn-lt"/>
                <a:ea typeface="Lato"/>
                <a:cs typeface="Lato"/>
                <a:sym typeface="Lato"/>
              </a:rPr>
              <a:t>When we reduce the volume consumed by heavy drinkers, over the recommended amount, by 50%, beer decreases 13% and wine increases 5% and </a:t>
            </a:r>
          </a:p>
        </p:txBody>
      </p:sp>
      <p:sp>
        <p:nvSpPr>
          <p:cNvPr id="10" name="Google Shape;348;p46">
            <a:extLst>
              <a:ext uri="{FF2B5EF4-FFF2-40B4-BE49-F238E27FC236}">
                <a16:creationId xmlns:a16="http://schemas.microsoft.com/office/drawing/2014/main" id="{6A9D8B0B-623E-42CE-B693-3A85F588DA30}"/>
              </a:ext>
            </a:extLst>
          </p:cNvPr>
          <p:cNvSpPr txBox="1"/>
          <p:nvPr/>
        </p:nvSpPr>
        <p:spPr>
          <a:xfrm>
            <a:off x="4868486" y="1213512"/>
            <a:ext cx="3606600" cy="71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 lvl="0">
              <a:lnSpc>
                <a:spcPct val="115000"/>
              </a:lnSpc>
              <a:spcAft>
                <a:spcPts val="1600"/>
              </a:spcAft>
            </a:pPr>
            <a:r>
              <a:rPr lang="en-US" sz="1200" i="1" dirty="0">
                <a:solidFill>
                  <a:schemeClr val="tx1"/>
                </a:solidFill>
                <a:latin typeface="+mn-lt"/>
                <a:ea typeface="Lato"/>
                <a:cs typeface="Lato"/>
                <a:sym typeface="Lato"/>
              </a:rPr>
              <a:t>When we look at share excl. beer and wine, gin and whisky both increase ~3%, vodka decreases 5%</a:t>
            </a:r>
          </a:p>
        </p:txBody>
      </p:sp>
      <p:sp>
        <p:nvSpPr>
          <p:cNvPr id="11" name="Google Shape;349;p46">
            <a:extLst>
              <a:ext uri="{FF2B5EF4-FFF2-40B4-BE49-F238E27FC236}">
                <a16:creationId xmlns:a16="http://schemas.microsoft.com/office/drawing/2014/main" id="{DB4943E2-76D6-4EF7-9AE2-3F3365AE9566}"/>
              </a:ext>
            </a:extLst>
          </p:cNvPr>
          <p:cNvSpPr txBox="1"/>
          <p:nvPr/>
        </p:nvSpPr>
        <p:spPr>
          <a:xfrm rot="19907156">
            <a:off x="3459826" y="348802"/>
            <a:ext cx="1021030" cy="323400"/>
          </a:xfrm>
          <a:prstGeom prst="rect">
            <a:avLst/>
          </a:prstGeom>
          <a:solidFill>
            <a:srgbClr val="FFC00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000" i="1" dirty="0"/>
              <a:t>illustrative only </a:t>
            </a:r>
            <a:endParaRPr sz="1000" i="1" dirty="0">
              <a:solidFill>
                <a:srgbClr val="000000"/>
              </a:solidFill>
            </a:endParaRPr>
          </a:p>
        </p:txBody>
      </p:sp>
      <p:sp>
        <p:nvSpPr>
          <p:cNvPr id="3" name="TextBox 2">
            <a:extLst>
              <a:ext uri="{FF2B5EF4-FFF2-40B4-BE49-F238E27FC236}">
                <a16:creationId xmlns:a16="http://schemas.microsoft.com/office/drawing/2014/main" id="{183EB662-E0C1-4E16-9404-08980A1BF8A6}"/>
              </a:ext>
            </a:extLst>
          </p:cNvPr>
          <p:cNvSpPr txBox="1"/>
          <p:nvPr/>
        </p:nvSpPr>
        <p:spPr>
          <a:xfrm>
            <a:off x="268015" y="970760"/>
            <a:ext cx="973343" cy="338554"/>
          </a:xfrm>
          <a:prstGeom prst="rect">
            <a:avLst/>
          </a:prstGeom>
          <a:noFill/>
        </p:spPr>
        <p:txBody>
          <a:bodyPr wrap="none" rtlCol="0">
            <a:spAutoFit/>
          </a:bodyPr>
          <a:lstStyle/>
          <a:p>
            <a:r>
              <a:rPr lang="en-US" sz="1600" b="1" dirty="0">
                <a:solidFill>
                  <a:schemeClr val="bg2"/>
                </a:solidFill>
              </a:rPr>
              <a:t>Scenario:</a:t>
            </a:r>
          </a:p>
        </p:txBody>
      </p:sp>
      <p:sp>
        <p:nvSpPr>
          <p:cNvPr id="13" name="TextBox 12">
            <a:extLst>
              <a:ext uri="{FF2B5EF4-FFF2-40B4-BE49-F238E27FC236}">
                <a16:creationId xmlns:a16="http://schemas.microsoft.com/office/drawing/2014/main" id="{2115E1F2-8484-447C-9908-1EA2BF4AF91A}"/>
              </a:ext>
            </a:extLst>
          </p:cNvPr>
          <p:cNvSpPr txBox="1"/>
          <p:nvPr/>
        </p:nvSpPr>
        <p:spPr>
          <a:xfrm>
            <a:off x="4771697" y="995589"/>
            <a:ext cx="1471878" cy="338554"/>
          </a:xfrm>
          <a:prstGeom prst="rect">
            <a:avLst/>
          </a:prstGeom>
          <a:noFill/>
        </p:spPr>
        <p:txBody>
          <a:bodyPr wrap="none" rtlCol="0">
            <a:spAutoFit/>
          </a:bodyPr>
          <a:lstStyle/>
          <a:p>
            <a:r>
              <a:rPr lang="en-US" sz="1600" b="1" dirty="0">
                <a:solidFill>
                  <a:schemeClr val="bg2"/>
                </a:solidFill>
              </a:rPr>
              <a:t>Sample Output</a:t>
            </a:r>
          </a:p>
        </p:txBody>
      </p:sp>
      <p:pic>
        <p:nvPicPr>
          <p:cNvPr id="14" name="Google Shape;366;p48">
            <a:extLst>
              <a:ext uri="{FF2B5EF4-FFF2-40B4-BE49-F238E27FC236}">
                <a16:creationId xmlns:a16="http://schemas.microsoft.com/office/drawing/2014/main" id="{7A65F5E1-0DC8-4104-8626-7F21B47D18A8}"/>
              </a:ext>
            </a:extLst>
          </p:cNvPr>
          <p:cNvPicPr preferRelativeResize="0"/>
          <p:nvPr/>
        </p:nvPicPr>
        <p:blipFill>
          <a:blip r:embed="rId7">
            <a:alphaModFix/>
          </a:blip>
          <a:stretch>
            <a:fillRect/>
          </a:stretch>
        </p:blipFill>
        <p:spPr>
          <a:xfrm>
            <a:off x="4340772" y="2238703"/>
            <a:ext cx="4631648" cy="2394722"/>
          </a:xfrm>
          <a:prstGeom prst="rect">
            <a:avLst/>
          </a:prstGeom>
          <a:noFill/>
          <a:ln>
            <a:noFill/>
          </a:ln>
        </p:spPr>
      </p:pic>
      <p:pic>
        <p:nvPicPr>
          <p:cNvPr id="15" name="Google Shape;367;p48">
            <a:extLst>
              <a:ext uri="{FF2B5EF4-FFF2-40B4-BE49-F238E27FC236}">
                <a16:creationId xmlns:a16="http://schemas.microsoft.com/office/drawing/2014/main" id="{721534FC-F305-4601-8098-63D197621B54}"/>
              </a:ext>
            </a:extLst>
          </p:cNvPr>
          <p:cNvPicPr preferRelativeResize="0"/>
          <p:nvPr/>
        </p:nvPicPr>
        <p:blipFill>
          <a:blip r:embed="rId8">
            <a:alphaModFix/>
          </a:blip>
          <a:stretch>
            <a:fillRect/>
          </a:stretch>
        </p:blipFill>
        <p:spPr>
          <a:xfrm>
            <a:off x="50714" y="2213874"/>
            <a:ext cx="4720984" cy="2394722"/>
          </a:xfrm>
          <a:prstGeom prst="rect">
            <a:avLst/>
          </a:prstGeom>
          <a:noFill/>
          <a:ln>
            <a:noFill/>
          </a:ln>
        </p:spPr>
      </p:pic>
    </p:spTree>
    <p:extLst>
      <p:ext uri="{BB962C8B-B14F-4D97-AF65-F5344CB8AC3E}">
        <p14:creationId xmlns:p14="http://schemas.microsoft.com/office/powerpoint/2010/main" val="4225757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Object 100"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2002" name="think-cell Slide" r:id="rId5" imgW="270" imgH="270" progId="TCLayout.ActiveDocument.1">
                  <p:embed/>
                </p:oleObj>
              </mc:Choice>
              <mc:Fallback>
                <p:oleObj name="think-cell Slide" r:id="rId5" imgW="270" imgH="270" progId="TCLayout.ActiveDocument.1">
                  <p:embed/>
                  <p:pic>
                    <p:nvPicPr>
                      <p:cNvPr id="101" name="Object 100"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115" name="Title 6">
            <a:extLst>
              <a:ext uri="{FF2B5EF4-FFF2-40B4-BE49-F238E27FC236}">
                <a16:creationId xmlns:a16="http://schemas.microsoft.com/office/drawing/2014/main" id="{5D48B710-40F3-46AE-B55D-1FDB5B008A9B}"/>
              </a:ext>
            </a:extLst>
          </p:cNvPr>
          <p:cNvSpPr txBox="1">
            <a:spLocks/>
          </p:cNvSpPr>
          <p:nvPr/>
        </p:nvSpPr>
        <p:spPr>
          <a:xfrm>
            <a:off x="457200" y="-12806"/>
            <a:ext cx="713913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cap="all" baseline="0">
                <a:solidFill>
                  <a:schemeClr val="bg2"/>
                </a:solidFill>
                <a:latin typeface="+mj-lt"/>
                <a:ea typeface="+mj-ea"/>
                <a:cs typeface="+mj-cs"/>
              </a:defRPr>
            </a:lvl1pPr>
          </a:lstStyle>
          <a:p>
            <a:r>
              <a:rPr lang="en-GB" dirty="0">
                <a:solidFill>
                  <a:schemeClr val="tx1"/>
                </a:solidFill>
              </a:rPr>
              <a:t>Roles &amp; Responsibilities </a:t>
            </a:r>
          </a:p>
        </p:txBody>
      </p:sp>
      <p:sp>
        <p:nvSpPr>
          <p:cNvPr id="109" name="Slide Number Placeholder 1">
            <a:extLst>
              <a:ext uri="{FF2B5EF4-FFF2-40B4-BE49-F238E27FC236}">
                <a16:creationId xmlns:a16="http://schemas.microsoft.com/office/drawing/2014/main" id="{FEC794AA-39F6-4E4F-9906-BCB035CCC8BA}"/>
              </a:ext>
            </a:extLst>
          </p:cNvPr>
          <p:cNvSpPr txBox="1">
            <a:spLocks/>
          </p:cNvSpPr>
          <p:nvPr/>
        </p:nvSpPr>
        <p:spPr>
          <a:xfrm>
            <a:off x="7010400" y="4869656"/>
            <a:ext cx="21336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900" dirty="0">
                <a:solidFill>
                  <a:schemeClr val="tx1">
                    <a:lumMod val="50000"/>
                    <a:lumOff val="50000"/>
                  </a:schemeClr>
                </a:solidFill>
              </a:rPr>
              <a:t>Page </a:t>
            </a:r>
            <a:fld id="{BDF01666-E04F-41EE-9F8C-A6A15CCCC6B9}" type="slidenum">
              <a:rPr lang="en-GB" sz="900" smtClean="0">
                <a:solidFill>
                  <a:schemeClr val="tx1">
                    <a:lumMod val="50000"/>
                    <a:lumOff val="50000"/>
                  </a:schemeClr>
                </a:solidFill>
              </a:rPr>
              <a:pPr algn="r"/>
              <a:t>9</a:t>
            </a:fld>
            <a:endParaRPr lang="en-GB" sz="900" dirty="0">
              <a:solidFill>
                <a:schemeClr val="tx1">
                  <a:lumMod val="50000"/>
                  <a:lumOff val="50000"/>
                </a:schemeClr>
              </a:solidFill>
            </a:endParaRPr>
          </a:p>
        </p:txBody>
      </p:sp>
      <p:pic>
        <p:nvPicPr>
          <p:cNvPr id="7" name="image17.jpeg">
            <a:extLst>
              <a:ext uri="{FF2B5EF4-FFF2-40B4-BE49-F238E27FC236}">
                <a16:creationId xmlns:a16="http://schemas.microsoft.com/office/drawing/2014/main" id="{27D56616-302A-4106-857B-01E7D7FD7C23}"/>
              </a:ext>
            </a:extLst>
          </p:cNvPr>
          <p:cNvPicPr/>
          <p:nvPr/>
        </p:nvPicPr>
        <p:blipFill>
          <a:blip r:embed="rId7" cstate="print"/>
          <a:stretch>
            <a:fillRect/>
          </a:stretch>
        </p:blipFill>
        <p:spPr>
          <a:xfrm>
            <a:off x="1220525" y="844444"/>
            <a:ext cx="6702949" cy="3862167"/>
          </a:xfrm>
          <a:prstGeom prst="rect">
            <a:avLst/>
          </a:prstGeom>
        </p:spPr>
      </p:pic>
    </p:spTree>
    <p:extLst>
      <p:ext uri="{BB962C8B-B14F-4D97-AF65-F5344CB8AC3E}">
        <p14:creationId xmlns:p14="http://schemas.microsoft.com/office/powerpoint/2010/main" val="2470658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heme/theme1.xml><?xml version="1.0" encoding="utf-8"?>
<a:theme xmlns:a="http://schemas.openxmlformats.org/drawingml/2006/main" name="Office Theme">
  <a:themeElements>
    <a:clrScheme name="BRAND DIAGEO">
      <a:dk1>
        <a:sysClr val="windowText" lastClr="000000"/>
      </a:dk1>
      <a:lt1>
        <a:sysClr val="window" lastClr="FFFFFF"/>
      </a:lt1>
      <a:dk2>
        <a:srgbClr val="7D7773"/>
      </a:dk2>
      <a:lt2>
        <a:srgbClr val="A60034"/>
      </a:lt2>
      <a:accent1>
        <a:srgbClr val="B9975B"/>
      </a:accent1>
      <a:accent2>
        <a:srgbClr val="479AA1"/>
      </a:accent2>
      <a:accent3>
        <a:srgbClr val="75123B"/>
      </a:accent3>
      <a:accent4>
        <a:srgbClr val="074465"/>
      </a:accent4>
      <a:accent5>
        <a:srgbClr val="839527"/>
      </a:accent5>
      <a:accent6>
        <a:srgbClr val="F2B005"/>
      </a:accent6>
      <a:hlink>
        <a:srgbClr val="AF8449"/>
      </a:hlink>
      <a:folHlink>
        <a:srgbClr val="5D4F4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348d734-bf26-4f0e-9ac6-62f20aaf009c">
      <UserInfo>
        <DisplayName>Olah, Zsuzsanna</DisplayName>
        <AccountId>1907</AccountId>
        <AccountType/>
      </UserInfo>
      <UserInfo>
        <DisplayName>Niola, Cristina</DisplayName>
        <AccountId>4302</AccountId>
        <AccountType/>
      </UserInfo>
      <UserInfo>
        <DisplayName>Cherukuri, Sandeep</DisplayName>
        <AccountId>8210</AccountId>
        <AccountType/>
      </UserInfo>
      <UserInfo>
        <DisplayName>Lee, Sangah</DisplayName>
        <AccountId>8353</AccountId>
        <AccountType/>
      </UserInfo>
      <UserInfo>
        <DisplayName>Bunn, Rachel (Contractor)</DisplayName>
        <AccountId>8413</AccountId>
        <AccountType/>
      </UserInfo>
      <UserInfo>
        <DisplayName>Walker, Simon</DisplayName>
        <AccountId>9154</AccountId>
        <AccountType/>
      </UserInfo>
      <UserInfo>
        <DisplayName>McNeal, Olivia</DisplayName>
        <AccountId>9543</AccountId>
        <AccountType/>
      </UserInfo>
      <UserInfo>
        <DisplayName>Kutina, Maria</DisplayName>
        <AccountId>9856</AccountId>
        <AccountType/>
      </UserInfo>
      <UserInfo>
        <DisplayName>Richardson, Jim (Contractor)</DisplayName>
        <AccountId>5209</AccountId>
        <AccountType/>
      </UserInfo>
      <UserInfo>
        <DisplayName>Bayrak, Ebru</DisplayName>
        <AccountId>9955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F04219F221004089D914EE89EB9D69" ma:contentTypeVersion="4" ma:contentTypeDescription="Create a new document." ma:contentTypeScope="" ma:versionID="188575435dfc5dc0800a0ddf1fe0359a">
  <xsd:schema xmlns:xsd="http://www.w3.org/2001/XMLSchema" xmlns:xs="http://www.w3.org/2001/XMLSchema" xmlns:p="http://schemas.microsoft.com/office/2006/metadata/properties" xmlns:ns2="1348d734-bf26-4f0e-9ac6-62f20aaf009c" xmlns:ns3="9a2a409e-9bcd-4bb9-9171-67c78d24d324" targetNamespace="http://schemas.microsoft.com/office/2006/metadata/properties" ma:root="true" ma:fieldsID="16e37d8025c175da40200ab7a0428a94" ns2:_="" ns3:_="">
    <xsd:import namespace="1348d734-bf26-4f0e-9ac6-62f20aaf009c"/>
    <xsd:import namespace="9a2a409e-9bcd-4bb9-9171-67c78d24d32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48d734-bf26-4f0e-9ac6-62f20aaf009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2a409e-9bcd-4bb9-9171-67c78d24d32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9F8AD0-811C-43C9-A295-1872E233FCCD}">
  <ds:schemaRefs>
    <ds:schemaRef ds:uri="http://schemas.microsoft.com/sharepoint/v3/contenttype/forms"/>
  </ds:schemaRefs>
</ds:datastoreItem>
</file>

<file path=customXml/itemProps2.xml><?xml version="1.0" encoding="utf-8"?>
<ds:datastoreItem xmlns:ds="http://schemas.openxmlformats.org/officeDocument/2006/customXml" ds:itemID="{9B36675C-74B3-4A94-8E1C-CBF676BF3B1A}">
  <ds:schemaRefs>
    <ds:schemaRef ds:uri="1348d734-bf26-4f0e-9ac6-62f20aaf009c"/>
    <ds:schemaRef ds:uri="http://schemas.microsoft.com/office/2006/metadata/propertie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9a2a409e-9bcd-4bb9-9171-67c78d24d324"/>
  </ds:schemaRefs>
</ds:datastoreItem>
</file>

<file path=customXml/itemProps3.xml><?xml version="1.0" encoding="utf-8"?>
<ds:datastoreItem xmlns:ds="http://schemas.openxmlformats.org/officeDocument/2006/customXml" ds:itemID="{4F05B5B1-7B1A-4B6F-A14B-58529ECB9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48d734-bf26-4f0e-9ac6-62f20aaf009c"/>
    <ds:schemaRef ds:uri="9a2a409e-9bcd-4bb9-9171-67c78d24d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2443</TotalTime>
  <Words>1051</Words>
  <Application>Microsoft Office PowerPoint</Application>
  <PresentationFormat>On-screen Show (16:9)</PresentationFormat>
  <Paragraphs>145</Paragraphs>
  <Slides>10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arial</vt:lpstr>
      <vt:lpstr>Calibri</vt:lpstr>
      <vt:lpstr>Lao UI</vt:lpstr>
      <vt:lpstr>Wingdings</vt:lpstr>
      <vt:lpstr>Office Theme</vt:lpstr>
      <vt:lpstr>think-cell Slide</vt:lpstr>
      <vt:lpstr>PowerPoint Presentation</vt:lpstr>
      <vt:lpstr>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Chisholm, Karen</dc:creator>
  <cp:lastModifiedBy>Chisholm, Karen</cp:lastModifiedBy>
  <cp:revision>90</cp:revision>
  <dcterms:created xsi:type="dcterms:W3CDTF">2019-04-02T20:55:51Z</dcterms:created>
  <dcterms:modified xsi:type="dcterms:W3CDTF">2019-05-14T20:33:28Z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9413f4-c56f-48d2-8fa4-e4e4e0c5c6c8_Enabled">
    <vt:lpwstr>True</vt:lpwstr>
  </property>
  <property fmtid="{D5CDD505-2E9C-101B-9397-08002B2CF9AE}" pid="3" name="MSIP_Label_799413f4-c56f-48d2-8fa4-e4e4e0c5c6c8_SiteId">
    <vt:lpwstr>88ed286b-88d8-4faf-918f-883d693321ae</vt:lpwstr>
  </property>
  <property fmtid="{D5CDD505-2E9C-101B-9397-08002B2CF9AE}" pid="4" name="MSIP_Label_799413f4-c56f-48d2-8fa4-e4e4e0c5c6c8_Owner">
    <vt:lpwstr>Gabriela.D.Moreno@diageo.com</vt:lpwstr>
  </property>
  <property fmtid="{D5CDD505-2E9C-101B-9397-08002B2CF9AE}" pid="5" name="MSIP_Label_799413f4-c56f-48d2-8fa4-e4e4e0c5c6c8_SetDate">
    <vt:lpwstr>2019-04-03T16:31:32.8310004Z</vt:lpwstr>
  </property>
  <property fmtid="{D5CDD505-2E9C-101B-9397-08002B2CF9AE}" pid="6" name="MSIP_Label_799413f4-c56f-48d2-8fa4-e4e4e0c5c6c8_Name">
    <vt:lpwstr>Confidential</vt:lpwstr>
  </property>
  <property fmtid="{D5CDD505-2E9C-101B-9397-08002B2CF9AE}" pid="7" name="MSIP_Label_799413f4-c56f-48d2-8fa4-e4e4e0c5c6c8_Application">
    <vt:lpwstr>Microsoft Azure Information Protection</vt:lpwstr>
  </property>
  <property fmtid="{D5CDD505-2E9C-101B-9397-08002B2CF9AE}" pid="8" name="MSIP_Label_799413f4-c56f-48d2-8fa4-e4e4e0c5c6c8_Extended_MSFT_Method">
    <vt:lpwstr>Manual</vt:lpwstr>
  </property>
  <property fmtid="{D5CDD505-2E9C-101B-9397-08002B2CF9AE}" pid="9" name="Sensitivity">
    <vt:lpwstr>Confidential</vt:lpwstr>
  </property>
</Properties>
</file>