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24"/>
  </p:notesMasterIdLst>
  <p:handoutMasterIdLst>
    <p:handoutMasterId r:id="rId25"/>
  </p:handoutMasterIdLst>
  <p:sldIdLst>
    <p:sldId id="256" r:id="rId2"/>
    <p:sldId id="257" r:id="rId3"/>
    <p:sldId id="267" r:id="rId4"/>
    <p:sldId id="258" r:id="rId5"/>
    <p:sldId id="275" r:id="rId6"/>
    <p:sldId id="259" r:id="rId7"/>
    <p:sldId id="262" r:id="rId8"/>
    <p:sldId id="264" r:id="rId9"/>
    <p:sldId id="270" r:id="rId10"/>
    <p:sldId id="271" r:id="rId11"/>
    <p:sldId id="278" r:id="rId12"/>
    <p:sldId id="268" r:id="rId13"/>
    <p:sldId id="274" r:id="rId14"/>
    <p:sldId id="263" r:id="rId15"/>
    <p:sldId id="265" r:id="rId16"/>
    <p:sldId id="266" r:id="rId17"/>
    <p:sldId id="272" r:id="rId18"/>
    <p:sldId id="269" r:id="rId19"/>
    <p:sldId id="276" r:id="rId20"/>
    <p:sldId id="277" r:id="rId21"/>
    <p:sldId id="260" r:id="rId22"/>
    <p:sldId id="261" r:id="rId23"/>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3D3"/>
    <a:srgbClr val="D8CBCB"/>
    <a:srgbClr val="EDE7E7"/>
    <a:srgbClr val="FF0000"/>
    <a:srgbClr val="D40000"/>
    <a:srgbClr val="AA0000"/>
    <a:srgbClr val="006666"/>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9" autoAdjust="0"/>
    <p:restoredTop sz="95810" autoAdjust="0"/>
  </p:normalViewPr>
  <p:slideViewPr>
    <p:cSldViewPr snapToObjects="1">
      <p:cViewPr varScale="1">
        <p:scale>
          <a:sx n="72" d="100"/>
          <a:sy n="72" d="100"/>
        </p:scale>
        <p:origin x="1098" y="72"/>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geghos\AppData\Local\Microsoft\Windows\INetCache\Content.Outlook\ULV44PYR\Query_Group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geghos\AppData\Local\Microsoft\Windows\INetCache\Content.Outlook\ULV44PYR\Query_Groupin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Store</a:t>
            </a:r>
            <a:r>
              <a:rPr lang="en-US" baseline="0"/>
              <a:t> Revenue in Month 1</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Sheet4!$F$3</c:f>
              <c:strCache>
                <c:ptCount val="1"/>
                <c:pt idx="0">
                  <c:v>Month 1</c:v>
                </c:pt>
              </c:strCache>
            </c:strRef>
          </c:tx>
          <c:spPr>
            <a:solidFill>
              <a:schemeClr val="accent1"/>
            </a:solidFill>
            <a:ln>
              <a:noFill/>
            </a:ln>
            <a:effectLst/>
          </c:spPr>
          <c:invertIfNegative val="0"/>
          <c:cat>
            <c:strRef>
              <c:f>Sheet4!$E$4:$E$14</c:f>
              <c:strCache>
                <c:ptCount val="11"/>
                <c:pt idx="0">
                  <c:v>Store 1</c:v>
                </c:pt>
                <c:pt idx="1">
                  <c:v>Store 2</c:v>
                </c:pt>
                <c:pt idx="2">
                  <c:v>Store 3</c:v>
                </c:pt>
                <c:pt idx="3">
                  <c:v>Store 4</c:v>
                </c:pt>
                <c:pt idx="4">
                  <c:v>Store 5</c:v>
                </c:pt>
                <c:pt idx="5">
                  <c:v>Store 6</c:v>
                </c:pt>
                <c:pt idx="6">
                  <c:v>Store 7</c:v>
                </c:pt>
                <c:pt idx="7">
                  <c:v>Store 8</c:v>
                </c:pt>
                <c:pt idx="8">
                  <c:v>Store 9</c:v>
                </c:pt>
                <c:pt idx="9">
                  <c:v>Store 10</c:v>
                </c:pt>
                <c:pt idx="10">
                  <c:v>Store 11</c:v>
                </c:pt>
              </c:strCache>
            </c:strRef>
          </c:cat>
          <c:val>
            <c:numRef>
              <c:f>Sheet4!$F$4:$F$14</c:f>
              <c:numCache>
                <c:formatCode>General</c:formatCode>
                <c:ptCount val="11"/>
                <c:pt idx="0">
                  <c:v>2000</c:v>
                </c:pt>
                <c:pt idx="1">
                  <c:v>2500</c:v>
                </c:pt>
                <c:pt idx="2">
                  <c:v>3000</c:v>
                </c:pt>
                <c:pt idx="3">
                  <c:v>3500</c:v>
                </c:pt>
                <c:pt idx="4">
                  <c:v>4000</c:v>
                </c:pt>
                <c:pt idx="5">
                  <c:v>4500</c:v>
                </c:pt>
                <c:pt idx="6">
                  <c:v>5000</c:v>
                </c:pt>
                <c:pt idx="7">
                  <c:v>5500</c:v>
                </c:pt>
                <c:pt idx="8">
                  <c:v>6000</c:v>
                </c:pt>
                <c:pt idx="9">
                  <c:v>8500</c:v>
                </c:pt>
                <c:pt idx="10">
                  <c:v>10000</c:v>
                </c:pt>
              </c:numCache>
            </c:numRef>
          </c:val>
          <c:extLst>
            <c:ext xmlns:c16="http://schemas.microsoft.com/office/drawing/2014/chart" uri="{C3380CC4-5D6E-409C-BE32-E72D297353CC}">
              <c16:uniqueId val="{00000000-B1B2-4321-8DBB-E9A88398C8F9}"/>
            </c:ext>
          </c:extLst>
        </c:ser>
        <c:dLbls>
          <c:showLegendKey val="0"/>
          <c:showVal val="0"/>
          <c:showCatName val="0"/>
          <c:showSerName val="0"/>
          <c:showPercent val="0"/>
          <c:showBubbleSize val="0"/>
        </c:dLbls>
        <c:gapWidth val="219"/>
        <c:overlap val="-27"/>
        <c:axId val="79870208"/>
        <c:axId val="79876096"/>
      </c:barChart>
      <c:catAx>
        <c:axId val="7987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876096"/>
        <c:crosses val="autoZero"/>
        <c:auto val="1"/>
        <c:lblAlgn val="ctr"/>
        <c:lblOffset val="100"/>
        <c:noMultiLvlLbl val="0"/>
      </c:catAx>
      <c:valAx>
        <c:axId val="79876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870208"/>
        <c:crosses val="autoZero"/>
        <c:crossBetween val="between"/>
        <c:dispUnits>
          <c:builtInUnit val="thousands"/>
          <c:dispUnitsLbl>
            <c:layout>
              <c:manualLayout>
                <c:xMode val="edge"/>
                <c:yMode val="edge"/>
                <c:x val="1.7701565543182529E-2"/>
                <c:y val="0.3252453520902161"/>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Store Revenue</a:t>
            </a:r>
            <a:r>
              <a:rPr lang="en-US" baseline="0"/>
              <a:t> in </a:t>
            </a:r>
            <a:r>
              <a:rPr lang="en-US"/>
              <a:t>Month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Sheet4!$G$3</c:f>
              <c:strCache>
                <c:ptCount val="1"/>
                <c:pt idx="0">
                  <c:v>Month 2</c:v>
                </c:pt>
              </c:strCache>
            </c:strRef>
          </c:tx>
          <c:spPr>
            <a:solidFill>
              <a:schemeClr val="accent1"/>
            </a:solidFill>
            <a:ln>
              <a:noFill/>
            </a:ln>
            <a:effectLst/>
          </c:spPr>
          <c:invertIfNegative val="0"/>
          <c:cat>
            <c:strRef>
              <c:f>Sheet4!$E$4:$E$14</c:f>
              <c:strCache>
                <c:ptCount val="11"/>
                <c:pt idx="0">
                  <c:v>Store 1</c:v>
                </c:pt>
                <c:pt idx="1">
                  <c:v>Store 2</c:v>
                </c:pt>
                <c:pt idx="2">
                  <c:v>Store 3</c:v>
                </c:pt>
                <c:pt idx="3">
                  <c:v>Store 4</c:v>
                </c:pt>
                <c:pt idx="4">
                  <c:v>Store 5</c:v>
                </c:pt>
                <c:pt idx="5">
                  <c:v>Store 6</c:v>
                </c:pt>
                <c:pt idx="6">
                  <c:v>Store 7</c:v>
                </c:pt>
                <c:pt idx="7">
                  <c:v>Store 8</c:v>
                </c:pt>
                <c:pt idx="8">
                  <c:v>Store 9</c:v>
                </c:pt>
                <c:pt idx="9">
                  <c:v>Store 10</c:v>
                </c:pt>
                <c:pt idx="10">
                  <c:v>Store 11</c:v>
                </c:pt>
              </c:strCache>
            </c:strRef>
          </c:cat>
          <c:val>
            <c:numRef>
              <c:f>Sheet4!$G$4:$G$14</c:f>
              <c:numCache>
                <c:formatCode>General</c:formatCode>
                <c:ptCount val="11"/>
                <c:pt idx="0">
                  <c:v>1000</c:v>
                </c:pt>
                <c:pt idx="1">
                  <c:v>1250</c:v>
                </c:pt>
                <c:pt idx="2">
                  <c:v>1500</c:v>
                </c:pt>
                <c:pt idx="3">
                  <c:v>1750</c:v>
                </c:pt>
                <c:pt idx="4">
                  <c:v>2000</c:v>
                </c:pt>
                <c:pt idx="5">
                  <c:v>2250</c:v>
                </c:pt>
                <c:pt idx="6">
                  <c:v>2500</c:v>
                </c:pt>
                <c:pt idx="7">
                  <c:v>2750</c:v>
                </c:pt>
                <c:pt idx="8">
                  <c:v>3000</c:v>
                </c:pt>
                <c:pt idx="9">
                  <c:v>4250</c:v>
                </c:pt>
                <c:pt idx="10">
                  <c:v>40000</c:v>
                </c:pt>
              </c:numCache>
            </c:numRef>
          </c:val>
          <c:extLst>
            <c:ext xmlns:c16="http://schemas.microsoft.com/office/drawing/2014/chart" uri="{C3380CC4-5D6E-409C-BE32-E72D297353CC}">
              <c16:uniqueId val="{00000000-113D-48FC-9995-E20400B4AEF1}"/>
            </c:ext>
          </c:extLst>
        </c:ser>
        <c:dLbls>
          <c:showLegendKey val="0"/>
          <c:showVal val="0"/>
          <c:showCatName val="0"/>
          <c:showSerName val="0"/>
          <c:showPercent val="0"/>
          <c:showBubbleSize val="0"/>
        </c:dLbls>
        <c:gapWidth val="219"/>
        <c:overlap val="-27"/>
        <c:axId val="91435008"/>
        <c:axId val="91436544"/>
      </c:barChart>
      <c:catAx>
        <c:axId val="9143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36544"/>
        <c:crosses val="autoZero"/>
        <c:auto val="1"/>
        <c:lblAlgn val="ctr"/>
        <c:lblOffset val="100"/>
        <c:noMultiLvlLbl val="0"/>
      </c:catAx>
      <c:valAx>
        <c:axId val="914365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35008"/>
        <c:crosses val="autoZero"/>
        <c:crossBetween val="between"/>
        <c:majorUnit val="10000"/>
        <c:dispUnits>
          <c:builtInUnit val="thousands"/>
          <c:dispUnitsLbl>
            <c:layout>
              <c:manualLayout>
                <c:xMode val="edge"/>
                <c:yMode val="edge"/>
                <c:x val="1.8314278792353571E-2"/>
                <c:y val="0.37477510113948759"/>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EFC5D-7036-4971-BB0F-ED4FE92CB5CB}" type="doc">
      <dgm:prSet loTypeId="urn:microsoft.com/office/officeart/2005/8/layout/hProcess9" loCatId="process" qsTypeId="urn:microsoft.com/office/officeart/2005/8/quickstyle/simple1" qsCatId="simple" csTypeId="urn:microsoft.com/office/officeart/2005/8/colors/accent1_2" csCatId="accent1" phldr="1"/>
      <dgm:spPr/>
    </dgm:pt>
    <dgm:pt modelId="{2CC0BEA5-089E-4FBB-874B-F289A86A37B9}">
      <dgm:prSet phldrT="[Text]"/>
      <dgm:spPr/>
      <dgm:t>
        <a:bodyPr/>
        <a:lstStyle/>
        <a:p>
          <a:r>
            <a:rPr lang="en-US" dirty="0"/>
            <a:t>Stats 1: Introduction to Stats and Descriptive Analytics</a:t>
          </a:r>
        </a:p>
      </dgm:t>
    </dgm:pt>
    <dgm:pt modelId="{FC3AE56D-DCEE-4BB7-B704-9227E224D1B0}" type="parTrans" cxnId="{EFE197DB-128A-43DE-A6EB-54A4FAACDB5B}">
      <dgm:prSet/>
      <dgm:spPr/>
      <dgm:t>
        <a:bodyPr/>
        <a:lstStyle/>
        <a:p>
          <a:endParaRPr lang="en-US"/>
        </a:p>
      </dgm:t>
    </dgm:pt>
    <dgm:pt modelId="{8B71B949-D802-4E6A-B47F-420A571E1B06}" type="sibTrans" cxnId="{EFE197DB-128A-43DE-A6EB-54A4FAACDB5B}">
      <dgm:prSet/>
      <dgm:spPr/>
      <dgm:t>
        <a:bodyPr/>
        <a:lstStyle/>
        <a:p>
          <a:endParaRPr lang="en-US"/>
        </a:p>
      </dgm:t>
    </dgm:pt>
    <dgm:pt modelId="{02890EB5-CAAD-4A07-A989-99C9DCD1D238}">
      <dgm:prSet phldrT="[Text]"/>
      <dgm:spPr/>
      <dgm:t>
        <a:bodyPr/>
        <a:lstStyle/>
        <a:p>
          <a:r>
            <a:rPr lang="en-US" dirty="0"/>
            <a:t>Stats 2: Inferential Analytics (Hypothesis Testing</a:t>
          </a:r>
        </a:p>
      </dgm:t>
    </dgm:pt>
    <dgm:pt modelId="{ADF2D616-87F7-4AC3-A8D1-C3AA15ECE627}" type="parTrans" cxnId="{96B0EB4D-EBB9-4C57-9C22-83E9093AFE21}">
      <dgm:prSet/>
      <dgm:spPr/>
      <dgm:t>
        <a:bodyPr/>
        <a:lstStyle/>
        <a:p>
          <a:endParaRPr lang="en-US"/>
        </a:p>
      </dgm:t>
    </dgm:pt>
    <dgm:pt modelId="{BB51803D-6654-4BD1-8F97-261E8C9264B5}" type="sibTrans" cxnId="{96B0EB4D-EBB9-4C57-9C22-83E9093AFE21}">
      <dgm:prSet/>
      <dgm:spPr/>
      <dgm:t>
        <a:bodyPr/>
        <a:lstStyle/>
        <a:p>
          <a:endParaRPr lang="en-US"/>
        </a:p>
      </dgm:t>
    </dgm:pt>
    <dgm:pt modelId="{FD845868-9811-4371-8B21-7DCB463ADC1D}">
      <dgm:prSet phldrT="[Text]"/>
      <dgm:spPr/>
      <dgm:t>
        <a:bodyPr/>
        <a:lstStyle/>
        <a:p>
          <a:r>
            <a:rPr lang="en-US" dirty="0"/>
            <a:t>Stats 3: Advanced Analytics (Statistics)</a:t>
          </a:r>
        </a:p>
      </dgm:t>
    </dgm:pt>
    <dgm:pt modelId="{96E3E9E7-2367-44CD-97AF-F0E1EA7F0DBB}" type="parTrans" cxnId="{23FF74F8-0866-488C-8871-3878A9DD663F}">
      <dgm:prSet/>
      <dgm:spPr/>
      <dgm:t>
        <a:bodyPr/>
        <a:lstStyle/>
        <a:p>
          <a:endParaRPr lang="en-US"/>
        </a:p>
      </dgm:t>
    </dgm:pt>
    <dgm:pt modelId="{BFCF3A41-2997-4911-B4D4-1FDFDE31A2DD}" type="sibTrans" cxnId="{23FF74F8-0866-488C-8871-3878A9DD663F}">
      <dgm:prSet/>
      <dgm:spPr/>
      <dgm:t>
        <a:bodyPr/>
        <a:lstStyle/>
        <a:p>
          <a:endParaRPr lang="en-US"/>
        </a:p>
      </dgm:t>
    </dgm:pt>
    <dgm:pt modelId="{D596417E-A4E8-4307-953F-DF08D9895D18}" type="pres">
      <dgm:prSet presAssocID="{9F5EFC5D-7036-4971-BB0F-ED4FE92CB5CB}" presName="CompostProcess" presStyleCnt="0">
        <dgm:presLayoutVars>
          <dgm:dir/>
          <dgm:resizeHandles val="exact"/>
        </dgm:presLayoutVars>
      </dgm:prSet>
      <dgm:spPr/>
    </dgm:pt>
    <dgm:pt modelId="{47A5ACCE-D183-4AEF-88DA-19D767C9A6B9}" type="pres">
      <dgm:prSet presAssocID="{9F5EFC5D-7036-4971-BB0F-ED4FE92CB5CB}" presName="arrow" presStyleLbl="bgShp" presStyleIdx="0" presStyleCnt="1"/>
      <dgm:spPr/>
    </dgm:pt>
    <dgm:pt modelId="{189C73AD-46CD-47FB-A269-1CBAA7BF5C20}" type="pres">
      <dgm:prSet presAssocID="{9F5EFC5D-7036-4971-BB0F-ED4FE92CB5CB}" presName="linearProcess" presStyleCnt="0"/>
      <dgm:spPr/>
    </dgm:pt>
    <dgm:pt modelId="{3836104E-E05B-48B0-A304-7A397609B2A3}" type="pres">
      <dgm:prSet presAssocID="{2CC0BEA5-089E-4FBB-874B-F289A86A37B9}" presName="textNode" presStyleLbl="node1" presStyleIdx="0" presStyleCnt="3">
        <dgm:presLayoutVars>
          <dgm:bulletEnabled val="1"/>
        </dgm:presLayoutVars>
      </dgm:prSet>
      <dgm:spPr/>
    </dgm:pt>
    <dgm:pt modelId="{508CE2B3-2B71-4E24-81EA-52A37F9F3516}" type="pres">
      <dgm:prSet presAssocID="{8B71B949-D802-4E6A-B47F-420A571E1B06}" presName="sibTrans" presStyleCnt="0"/>
      <dgm:spPr/>
    </dgm:pt>
    <dgm:pt modelId="{03780321-A4D9-4A10-A29A-A1BC141A9715}" type="pres">
      <dgm:prSet presAssocID="{02890EB5-CAAD-4A07-A989-99C9DCD1D238}" presName="textNode" presStyleLbl="node1" presStyleIdx="1" presStyleCnt="3">
        <dgm:presLayoutVars>
          <dgm:bulletEnabled val="1"/>
        </dgm:presLayoutVars>
      </dgm:prSet>
      <dgm:spPr/>
    </dgm:pt>
    <dgm:pt modelId="{CC58723F-EDE8-4238-840D-4EC9965FD45B}" type="pres">
      <dgm:prSet presAssocID="{BB51803D-6654-4BD1-8F97-261E8C9264B5}" presName="sibTrans" presStyleCnt="0"/>
      <dgm:spPr/>
    </dgm:pt>
    <dgm:pt modelId="{C45C3B5D-BC78-4BF0-8E15-1169CF8600C3}" type="pres">
      <dgm:prSet presAssocID="{FD845868-9811-4371-8B21-7DCB463ADC1D}" presName="textNode" presStyleLbl="node1" presStyleIdx="2" presStyleCnt="3">
        <dgm:presLayoutVars>
          <dgm:bulletEnabled val="1"/>
        </dgm:presLayoutVars>
      </dgm:prSet>
      <dgm:spPr/>
    </dgm:pt>
  </dgm:ptLst>
  <dgm:cxnLst>
    <dgm:cxn modelId="{6A50AA08-0BBB-431F-BE0B-6C49AE9A0C15}" type="presOf" srcId="{FD845868-9811-4371-8B21-7DCB463ADC1D}" destId="{C45C3B5D-BC78-4BF0-8E15-1169CF8600C3}" srcOrd="0" destOrd="0" presId="urn:microsoft.com/office/officeart/2005/8/layout/hProcess9"/>
    <dgm:cxn modelId="{984BD12D-A330-4C2F-AD83-103849632C01}" type="presOf" srcId="{2CC0BEA5-089E-4FBB-874B-F289A86A37B9}" destId="{3836104E-E05B-48B0-A304-7A397609B2A3}" srcOrd="0" destOrd="0" presId="urn:microsoft.com/office/officeart/2005/8/layout/hProcess9"/>
    <dgm:cxn modelId="{5988D468-A3D5-45A8-8321-2EA011AB8F11}" type="presOf" srcId="{02890EB5-CAAD-4A07-A989-99C9DCD1D238}" destId="{03780321-A4D9-4A10-A29A-A1BC141A9715}" srcOrd="0" destOrd="0" presId="urn:microsoft.com/office/officeart/2005/8/layout/hProcess9"/>
    <dgm:cxn modelId="{B215F368-3281-4282-80EA-AD81B881E488}" type="presOf" srcId="{9F5EFC5D-7036-4971-BB0F-ED4FE92CB5CB}" destId="{D596417E-A4E8-4307-953F-DF08D9895D18}" srcOrd="0" destOrd="0" presId="urn:microsoft.com/office/officeart/2005/8/layout/hProcess9"/>
    <dgm:cxn modelId="{96B0EB4D-EBB9-4C57-9C22-83E9093AFE21}" srcId="{9F5EFC5D-7036-4971-BB0F-ED4FE92CB5CB}" destId="{02890EB5-CAAD-4A07-A989-99C9DCD1D238}" srcOrd="1" destOrd="0" parTransId="{ADF2D616-87F7-4AC3-A8D1-C3AA15ECE627}" sibTransId="{BB51803D-6654-4BD1-8F97-261E8C9264B5}"/>
    <dgm:cxn modelId="{EFE197DB-128A-43DE-A6EB-54A4FAACDB5B}" srcId="{9F5EFC5D-7036-4971-BB0F-ED4FE92CB5CB}" destId="{2CC0BEA5-089E-4FBB-874B-F289A86A37B9}" srcOrd="0" destOrd="0" parTransId="{FC3AE56D-DCEE-4BB7-B704-9227E224D1B0}" sibTransId="{8B71B949-D802-4E6A-B47F-420A571E1B06}"/>
    <dgm:cxn modelId="{23FF74F8-0866-488C-8871-3878A9DD663F}" srcId="{9F5EFC5D-7036-4971-BB0F-ED4FE92CB5CB}" destId="{FD845868-9811-4371-8B21-7DCB463ADC1D}" srcOrd="2" destOrd="0" parTransId="{96E3E9E7-2367-44CD-97AF-F0E1EA7F0DBB}" sibTransId="{BFCF3A41-2997-4911-B4D4-1FDFDE31A2DD}"/>
    <dgm:cxn modelId="{61977007-4AAD-4075-B3E7-B97D0A24DB4E}" type="presParOf" srcId="{D596417E-A4E8-4307-953F-DF08D9895D18}" destId="{47A5ACCE-D183-4AEF-88DA-19D767C9A6B9}" srcOrd="0" destOrd="0" presId="urn:microsoft.com/office/officeart/2005/8/layout/hProcess9"/>
    <dgm:cxn modelId="{95BE7A3E-6D3E-4575-A5AE-C490BF0A4380}" type="presParOf" srcId="{D596417E-A4E8-4307-953F-DF08D9895D18}" destId="{189C73AD-46CD-47FB-A269-1CBAA7BF5C20}" srcOrd="1" destOrd="0" presId="urn:microsoft.com/office/officeart/2005/8/layout/hProcess9"/>
    <dgm:cxn modelId="{DEDD0919-8A0F-48D1-8FD3-88538C38362A}" type="presParOf" srcId="{189C73AD-46CD-47FB-A269-1CBAA7BF5C20}" destId="{3836104E-E05B-48B0-A304-7A397609B2A3}" srcOrd="0" destOrd="0" presId="urn:microsoft.com/office/officeart/2005/8/layout/hProcess9"/>
    <dgm:cxn modelId="{228EB3BB-4BAE-4167-A79E-31EF0A7827E6}" type="presParOf" srcId="{189C73AD-46CD-47FB-A269-1CBAA7BF5C20}" destId="{508CE2B3-2B71-4E24-81EA-52A37F9F3516}" srcOrd="1" destOrd="0" presId="urn:microsoft.com/office/officeart/2005/8/layout/hProcess9"/>
    <dgm:cxn modelId="{DF4A4B33-FB46-4EBA-B79D-3B3FEC950720}" type="presParOf" srcId="{189C73AD-46CD-47FB-A269-1CBAA7BF5C20}" destId="{03780321-A4D9-4A10-A29A-A1BC141A9715}" srcOrd="2" destOrd="0" presId="urn:microsoft.com/office/officeart/2005/8/layout/hProcess9"/>
    <dgm:cxn modelId="{59DA6952-C2B6-4517-8C21-0FCA697DA4DD}" type="presParOf" srcId="{189C73AD-46CD-47FB-A269-1CBAA7BF5C20}" destId="{CC58723F-EDE8-4238-840D-4EC9965FD45B}" srcOrd="3" destOrd="0" presId="urn:microsoft.com/office/officeart/2005/8/layout/hProcess9"/>
    <dgm:cxn modelId="{B0A7EAD4-C5FB-4432-A1CD-B6D812E8B17A}" type="presParOf" srcId="{189C73AD-46CD-47FB-A269-1CBAA7BF5C20}" destId="{C45C3B5D-BC78-4BF0-8E15-1169CF8600C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ABBBB3-AB8C-49F4-9712-2B3EFDC301DA}" type="doc">
      <dgm:prSet loTypeId="urn:microsoft.com/office/officeart/2005/8/layout/hProcess9" loCatId="process" qsTypeId="urn:microsoft.com/office/officeart/2005/8/quickstyle/simple1" qsCatId="simple" csTypeId="urn:microsoft.com/office/officeart/2005/8/colors/accent1_2" csCatId="accent1" phldr="1"/>
      <dgm:spPr/>
    </dgm:pt>
    <dgm:pt modelId="{C6D98FE1-D120-4A6A-813A-2F56B8E5B776}">
      <dgm:prSet phldrT="[Text]"/>
      <dgm:spPr/>
      <dgm:t>
        <a:bodyPr/>
        <a:lstStyle/>
        <a:p>
          <a:r>
            <a:rPr lang="en-US" dirty="0"/>
            <a:t>Pick 5 most influential metrics of your Business Group</a:t>
          </a:r>
        </a:p>
      </dgm:t>
    </dgm:pt>
    <dgm:pt modelId="{A1E45102-E8AE-48EF-AE98-4000B2DE0E66}" type="parTrans" cxnId="{3BE51033-A145-4E79-86CE-EFCF87AA83FD}">
      <dgm:prSet/>
      <dgm:spPr/>
      <dgm:t>
        <a:bodyPr/>
        <a:lstStyle/>
        <a:p>
          <a:endParaRPr lang="en-US"/>
        </a:p>
      </dgm:t>
    </dgm:pt>
    <dgm:pt modelId="{9BF9090B-EC5C-4053-B75E-61E89B59750F}" type="sibTrans" cxnId="{3BE51033-A145-4E79-86CE-EFCF87AA83FD}">
      <dgm:prSet/>
      <dgm:spPr/>
      <dgm:t>
        <a:bodyPr/>
        <a:lstStyle/>
        <a:p>
          <a:endParaRPr lang="en-US"/>
        </a:p>
      </dgm:t>
    </dgm:pt>
    <dgm:pt modelId="{5B8532F1-8749-456B-9EB8-A1825E897C76}">
      <dgm:prSet phldrT="[Text]"/>
      <dgm:spPr/>
      <dgm:t>
        <a:bodyPr/>
        <a:lstStyle/>
        <a:p>
          <a:r>
            <a:rPr lang="en-US" dirty="0"/>
            <a:t>For each of the 5 metrics, create a business context where you would use: Mean, Median, Mode, Std. Dev, Variance</a:t>
          </a:r>
        </a:p>
      </dgm:t>
    </dgm:pt>
    <dgm:pt modelId="{A41505FF-298F-4D72-BCA3-3027141025E9}" type="parTrans" cxnId="{C3B177C2-ADDD-4ED8-9167-1052D92398E2}">
      <dgm:prSet/>
      <dgm:spPr/>
      <dgm:t>
        <a:bodyPr/>
        <a:lstStyle/>
        <a:p>
          <a:endParaRPr lang="en-US"/>
        </a:p>
      </dgm:t>
    </dgm:pt>
    <dgm:pt modelId="{2C0E3804-8119-4E34-B1F3-2AB57C1F11CC}" type="sibTrans" cxnId="{C3B177C2-ADDD-4ED8-9167-1052D92398E2}">
      <dgm:prSet/>
      <dgm:spPr/>
      <dgm:t>
        <a:bodyPr/>
        <a:lstStyle/>
        <a:p>
          <a:endParaRPr lang="en-US"/>
        </a:p>
      </dgm:t>
    </dgm:pt>
    <dgm:pt modelId="{B578263B-A7D9-4B0B-AE20-8D8BA6515DB8}">
      <dgm:prSet phldrT="[Text]"/>
      <dgm:spPr/>
      <dgm:t>
        <a:bodyPr/>
        <a:lstStyle/>
        <a:p>
          <a:r>
            <a:rPr lang="en-US" dirty="0"/>
            <a:t>Create a one slider for one metric with all possible business contexts</a:t>
          </a:r>
        </a:p>
      </dgm:t>
    </dgm:pt>
    <dgm:pt modelId="{3FD050E8-E5A7-4187-9F55-CCDFECEC3939}" type="sibTrans" cxnId="{CD797062-1CC7-4DE9-95AD-B658FC5EBC77}">
      <dgm:prSet/>
      <dgm:spPr/>
      <dgm:t>
        <a:bodyPr/>
        <a:lstStyle/>
        <a:p>
          <a:endParaRPr lang="en-US"/>
        </a:p>
      </dgm:t>
    </dgm:pt>
    <dgm:pt modelId="{FA8B6D7B-7B61-4F09-AF25-B993E17A7409}" type="parTrans" cxnId="{CD797062-1CC7-4DE9-95AD-B658FC5EBC77}">
      <dgm:prSet/>
      <dgm:spPr/>
      <dgm:t>
        <a:bodyPr/>
        <a:lstStyle/>
        <a:p>
          <a:endParaRPr lang="en-US"/>
        </a:p>
      </dgm:t>
    </dgm:pt>
    <dgm:pt modelId="{BBE17921-D72C-451F-8031-06291EED776F}" type="pres">
      <dgm:prSet presAssocID="{A7ABBBB3-AB8C-49F4-9712-2B3EFDC301DA}" presName="CompostProcess" presStyleCnt="0">
        <dgm:presLayoutVars>
          <dgm:dir/>
          <dgm:resizeHandles val="exact"/>
        </dgm:presLayoutVars>
      </dgm:prSet>
      <dgm:spPr/>
    </dgm:pt>
    <dgm:pt modelId="{1B01FEDF-F9AF-4FA2-929B-B2809F44440D}" type="pres">
      <dgm:prSet presAssocID="{A7ABBBB3-AB8C-49F4-9712-2B3EFDC301DA}" presName="arrow" presStyleLbl="bgShp" presStyleIdx="0" presStyleCnt="1"/>
      <dgm:spPr/>
    </dgm:pt>
    <dgm:pt modelId="{261E7B51-5811-4135-9419-E5733A534B8C}" type="pres">
      <dgm:prSet presAssocID="{A7ABBBB3-AB8C-49F4-9712-2B3EFDC301DA}" presName="linearProcess" presStyleCnt="0"/>
      <dgm:spPr/>
    </dgm:pt>
    <dgm:pt modelId="{BB69B292-33B5-4C84-8069-85E32A5A01C9}" type="pres">
      <dgm:prSet presAssocID="{C6D98FE1-D120-4A6A-813A-2F56B8E5B776}" presName="textNode" presStyleLbl="node1" presStyleIdx="0" presStyleCnt="3">
        <dgm:presLayoutVars>
          <dgm:bulletEnabled val="1"/>
        </dgm:presLayoutVars>
      </dgm:prSet>
      <dgm:spPr/>
    </dgm:pt>
    <dgm:pt modelId="{8C53F427-DC64-4AED-8D0D-71E7AB60D675}" type="pres">
      <dgm:prSet presAssocID="{9BF9090B-EC5C-4053-B75E-61E89B59750F}" presName="sibTrans" presStyleCnt="0"/>
      <dgm:spPr/>
    </dgm:pt>
    <dgm:pt modelId="{3D435DDF-8670-4EB3-A8E1-D36BCBBBA5D6}" type="pres">
      <dgm:prSet presAssocID="{5B8532F1-8749-456B-9EB8-A1825E897C76}" presName="textNode" presStyleLbl="node1" presStyleIdx="1" presStyleCnt="3">
        <dgm:presLayoutVars>
          <dgm:bulletEnabled val="1"/>
        </dgm:presLayoutVars>
      </dgm:prSet>
      <dgm:spPr/>
    </dgm:pt>
    <dgm:pt modelId="{C8C8435C-C8DC-41A0-B6F1-B93F9F7F9F91}" type="pres">
      <dgm:prSet presAssocID="{2C0E3804-8119-4E34-B1F3-2AB57C1F11CC}" presName="sibTrans" presStyleCnt="0"/>
      <dgm:spPr/>
    </dgm:pt>
    <dgm:pt modelId="{6C36AD4C-2D04-49A6-98C8-3DDA4C7A48D9}" type="pres">
      <dgm:prSet presAssocID="{B578263B-A7D9-4B0B-AE20-8D8BA6515DB8}" presName="textNode" presStyleLbl="node1" presStyleIdx="2" presStyleCnt="3">
        <dgm:presLayoutVars>
          <dgm:bulletEnabled val="1"/>
        </dgm:presLayoutVars>
      </dgm:prSet>
      <dgm:spPr/>
    </dgm:pt>
  </dgm:ptLst>
  <dgm:cxnLst>
    <dgm:cxn modelId="{3BE51033-A145-4E79-86CE-EFCF87AA83FD}" srcId="{A7ABBBB3-AB8C-49F4-9712-2B3EFDC301DA}" destId="{C6D98FE1-D120-4A6A-813A-2F56B8E5B776}" srcOrd="0" destOrd="0" parTransId="{A1E45102-E8AE-48EF-AE98-4000B2DE0E66}" sibTransId="{9BF9090B-EC5C-4053-B75E-61E89B59750F}"/>
    <dgm:cxn modelId="{815B9B61-D0D6-4F2E-926A-A75EC6AFA346}" type="presOf" srcId="{B578263B-A7D9-4B0B-AE20-8D8BA6515DB8}" destId="{6C36AD4C-2D04-49A6-98C8-3DDA4C7A48D9}" srcOrd="0" destOrd="0" presId="urn:microsoft.com/office/officeart/2005/8/layout/hProcess9"/>
    <dgm:cxn modelId="{CD797062-1CC7-4DE9-95AD-B658FC5EBC77}" srcId="{A7ABBBB3-AB8C-49F4-9712-2B3EFDC301DA}" destId="{B578263B-A7D9-4B0B-AE20-8D8BA6515DB8}" srcOrd="2" destOrd="0" parTransId="{FA8B6D7B-7B61-4F09-AF25-B993E17A7409}" sibTransId="{3FD050E8-E5A7-4187-9F55-CCDFECEC3939}"/>
    <dgm:cxn modelId="{F2D2E7BE-C912-48F8-A4E8-8E26E56A69D8}" type="presOf" srcId="{A7ABBBB3-AB8C-49F4-9712-2B3EFDC301DA}" destId="{BBE17921-D72C-451F-8031-06291EED776F}" srcOrd="0" destOrd="0" presId="urn:microsoft.com/office/officeart/2005/8/layout/hProcess9"/>
    <dgm:cxn modelId="{C3B177C2-ADDD-4ED8-9167-1052D92398E2}" srcId="{A7ABBBB3-AB8C-49F4-9712-2B3EFDC301DA}" destId="{5B8532F1-8749-456B-9EB8-A1825E897C76}" srcOrd="1" destOrd="0" parTransId="{A41505FF-298F-4D72-BCA3-3027141025E9}" sibTransId="{2C0E3804-8119-4E34-B1F3-2AB57C1F11CC}"/>
    <dgm:cxn modelId="{8C7B5AC9-DE00-4E66-9AA7-89F95A229410}" type="presOf" srcId="{5B8532F1-8749-456B-9EB8-A1825E897C76}" destId="{3D435DDF-8670-4EB3-A8E1-D36BCBBBA5D6}" srcOrd="0" destOrd="0" presId="urn:microsoft.com/office/officeart/2005/8/layout/hProcess9"/>
    <dgm:cxn modelId="{EAEE28F0-7691-4D2A-991C-B73D95389EC2}" type="presOf" srcId="{C6D98FE1-D120-4A6A-813A-2F56B8E5B776}" destId="{BB69B292-33B5-4C84-8069-85E32A5A01C9}" srcOrd="0" destOrd="0" presId="urn:microsoft.com/office/officeart/2005/8/layout/hProcess9"/>
    <dgm:cxn modelId="{B7E7E8F1-FEBF-4727-AAB2-58EC4DFD81EF}" type="presParOf" srcId="{BBE17921-D72C-451F-8031-06291EED776F}" destId="{1B01FEDF-F9AF-4FA2-929B-B2809F44440D}" srcOrd="0" destOrd="0" presId="urn:microsoft.com/office/officeart/2005/8/layout/hProcess9"/>
    <dgm:cxn modelId="{5DF43D47-21B0-47EA-A3CC-B7CCEE9BB68F}" type="presParOf" srcId="{BBE17921-D72C-451F-8031-06291EED776F}" destId="{261E7B51-5811-4135-9419-E5733A534B8C}" srcOrd="1" destOrd="0" presId="urn:microsoft.com/office/officeart/2005/8/layout/hProcess9"/>
    <dgm:cxn modelId="{03FCE2BD-6635-4682-82CE-A952BBD6DBC6}" type="presParOf" srcId="{261E7B51-5811-4135-9419-E5733A534B8C}" destId="{BB69B292-33B5-4C84-8069-85E32A5A01C9}" srcOrd="0" destOrd="0" presId="urn:microsoft.com/office/officeart/2005/8/layout/hProcess9"/>
    <dgm:cxn modelId="{ECF28372-A246-451F-A3C0-F9430FF7F32A}" type="presParOf" srcId="{261E7B51-5811-4135-9419-E5733A534B8C}" destId="{8C53F427-DC64-4AED-8D0D-71E7AB60D675}" srcOrd="1" destOrd="0" presId="urn:microsoft.com/office/officeart/2005/8/layout/hProcess9"/>
    <dgm:cxn modelId="{56469193-E020-4BDA-BC05-515CA9305A36}" type="presParOf" srcId="{261E7B51-5811-4135-9419-E5733A534B8C}" destId="{3D435DDF-8670-4EB3-A8E1-D36BCBBBA5D6}" srcOrd="2" destOrd="0" presId="urn:microsoft.com/office/officeart/2005/8/layout/hProcess9"/>
    <dgm:cxn modelId="{D01A9085-D2C6-40EA-994A-1FBF2523EE27}" type="presParOf" srcId="{261E7B51-5811-4135-9419-E5733A534B8C}" destId="{C8C8435C-C8DC-41A0-B6F1-B93F9F7F9F91}" srcOrd="3" destOrd="0" presId="urn:microsoft.com/office/officeart/2005/8/layout/hProcess9"/>
    <dgm:cxn modelId="{86A47B65-2624-46F7-876D-87B90F3D9310}" type="presParOf" srcId="{261E7B51-5811-4135-9419-E5733A534B8C}" destId="{6C36AD4C-2D04-49A6-98C8-3DDA4C7A48D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5ACCE-D183-4AEF-88DA-19D767C9A6B9}">
      <dsp:nvSpPr>
        <dsp:cNvPr id="0" name=""/>
        <dsp:cNvSpPr/>
      </dsp:nvSpPr>
      <dsp:spPr>
        <a:xfrm>
          <a:off x="657224" y="0"/>
          <a:ext cx="744855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6104E-E05B-48B0-A304-7A397609B2A3}">
      <dsp:nvSpPr>
        <dsp:cNvPr id="0" name=""/>
        <dsp:cNvSpPr/>
      </dsp:nvSpPr>
      <dsp:spPr>
        <a:xfrm>
          <a:off x="9413" y="1257299"/>
          <a:ext cx="282059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Stats 1: Introduction to Stats and Descriptive Analytics</a:t>
          </a:r>
        </a:p>
      </dsp:txBody>
      <dsp:txXfrm>
        <a:off x="91248" y="1339134"/>
        <a:ext cx="2656920" cy="1512730"/>
      </dsp:txXfrm>
    </dsp:sp>
    <dsp:sp modelId="{03780321-A4D9-4A10-A29A-A1BC141A9715}">
      <dsp:nvSpPr>
        <dsp:cNvPr id="0" name=""/>
        <dsp:cNvSpPr/>
      </dsp:nvSpPr>
      <dsp:spPr>
        <a:xfrm>
          <a:off x="2971204" y="1257299"/>
          <a:ext cx="282059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Stats 2: Inferential Analytics (Hypothesis Testing</a:t>
          </a:r>
        </a:p>
      </dsp:txBody>
      <dsp:txXfrm>
        <a:off x="3053039" y="1339134"/>
        <a:ext cx="2656920" cy="1512730"/>
      </dsp:txXfrm>
    </dsp:sp>
    <dsp:sp modelId="{C45C3B5D-BC78-4BF0-8E15-1169CF8600C3}">
      <dsp:nvSpPr>
        <dsp:cNvPr id="0" name=""/>
        <dsp:cNvSpPr/>
      </dsp:nvSpPr>
      <dsp:spPr>
        <a:xfrm>
          <a:off x="5932995" y="1257299"/>
          <a:ext cx="282059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Stats 3: Advanced Analytics (Statistics)</a:t>
          </a:r>
        </a:p>
      </dsp:txBody>
      <dsp:txXfrm>
        <a:off x="6014830" y="1339134"/>
        <a:ext cx="2656920" cy="1512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1FEDF-F9AF-4FA2-929B-B2809F44440D}">
      <dsp:nvSpPr>
        <dsp:cNvPr id="0" name=""/>
        <dsp:cNvSpPr/>
      </dsp:nvSpPr>
      <dsp:spPr>
        <a:xfrm>
          <a:off x="468995" y="0"/>
          <a:ext cx="5315278" cy="28487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9B292-33B5-4C84-8069-85E32A5A01C9}">
      <dsp:nvSpPr>
        <dsp:cNvPr id="0" name=""/>
        <dsp:cNvSpPr/>
      </dsp:nvSpPr>
      <dsp:spPr>
        <a:xfrm>
          <a:off x="6717" y="854610"/>
          <a:ext cx="2012770" cy="1139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Pick 5 most influential metrics of your Business Group</a:t>
          </a:r>
        </a:p>
      </dsp:txBody>
      <dsp:txXfrm>
        <a:off x="62342" y="910235"/>
        <a:ext cx="1901520" cy="1028230"/>
      </dsp:txXfrm>
    </dsp:sp>
    <dsp:sp modelId="{3D435DDF-8670-4EB3-A8E1-D36BCBBBA5D6}">
      <dsp:nvSpPr>
        <dsp:cNvPr id="0" name=""/>
        <dsp:cNvSpPr/>
      </dsp:nvSpPr>
      <dsp:spPr>
        <a:xfrm>
          <a:off x="2120249" y="854610"/>
          <a:ext cx="2012770" cy="1139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For each of the 5 metrics, create a business context where you would use: Mean, Median, Mode, Std. Dev, Variance</a:t>
          </a:r>
        </a:p>
      </dsp:txBody>
      <dsp:txXfrm>
        <a:off x="2175874" y="910235"/>
        <a:ext cx="1901520" cy="1028230"/>
      </dsp:txXfrm>
    </dsp:sp>
    <dsp:sp modelId="{6C36AD4C-2D04-49A6-98C8-3DDA4C7A48D9}">
      <dsp:nvSpPr>
        <dsp:cNvPr id="0" name=""/>
        <dsp:cNvSpPr/>
      </dsp:nvSpPr>
      <dsp:spPr>
        <a:xfrm>
          <a:off x="4233780" y="854610"/>
          <a:ext cx="2012770" cy="1139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a one slider for one metric with all possible business contexts</a:t>
          </a:r>
        </a:p>
      </dsp:txBody>
      <dsp:txXfrm>
        <a:off x="4289405" y="910235"/>
        <a:ext cx="1901520" cy="10282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CC290-FBB5-460F-B5AA-0FCBA6852F29}" type="slidenum">
              <a:rPr lang="en-US" smtClean="0"/>
              <a:pPr/>
              <a:t>1</a:t>
            </a:fld>
            <a:endParaRPr lang="en-US"/>
          </a:p>
        </p:txBody>
      </p:sp>
    </p:spTree>
    <p:extLst>
      <p:ext uri="{BB962C8B-B14F-4D97-AF65-F5344CB8AC3E}">
        <p14:creationId xmlns:p14="http://schemas.microsoft.com/office/powerpoint/2010/main" val="3138663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564"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565"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9897"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Who is the end consumer?</a:t>
            </a:r>
            <a:endParaRPr lang="en-US" sz="1400" b="1" dirty="0">
              <a:solidFill>
                <a:schemeClr val="bg1"/>
              </a:solidFill>
              <a:latin typeface="+mn-lt"/>
              <a:ea typeface="+mn-ea"/>
              <a:cs typeface="+mn-cs"/>
            </a:endParaRP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is the business question?</a:t>
            </a:r>
            <a:endParaRPr lang="en-US" sz="1400" b="1" dirty="0">
              <a:solidFill>
                <a:schemeClr val="bg1"/>
              </a:solidFill>
              <a:latin typeface="+mn-lt"/>
              <a:ea typeface="+mn-ea"/>
              <a:cs typeface="+mn-cs"/>
            </a:endParaRP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intend to do with the output?</a:t>
            </a:r>
            <a:endParaRPr lang="en-US" sz="1400" b="1" dirty="0">
              <a:solidFill>
                <a:schemeClr val="bg1"/>
              </a:solidFill>
              <a:latin typeface="+mn-lt"/>
              <a:ea typeface="+mn-ea"/>
              <a:cs typeface="+mn-cs"/>
            </a:endParaRP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‘expect’ as the outcomes?</a:t>
            </a:r>
            <a:endParaRPr lang="en-US" sz="1400" b="1" dirty="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091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Question</a:t>
            </a:r>
          </a:p>
          <a:p>
            <a:pPr lvl="1"/>
            <a:r>
              <a:rPr lang="en-US" dirty="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1942"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6831"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190187848"/>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Background</a:t>
                      </a:r>
                    </a:p>
                  </a:txBody>
                  <a:tcPr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25975410"/>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Objectives</a:t>
                      </a:r>
                    </a:p>
                  </a:txBody>
                  <a:tcPr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2624382110"/>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Approach</a:t>
                      </a:r>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7853"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1682896122"/>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388452680"/>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Findings</a:t>
                      </a:r>
                    </a:p>
                  </a:txBody>
                  <a:tcPr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184821757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687"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66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a:t>Add step 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71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273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376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39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1827213" y="1295400"/>
            <a:ext cx="6248400" cy="3962400"/>
          </a:xfrm>
        </p:spPr>
        <p:txBody>
          <a:bodyPr/>
          <a:lstStyle/>
          <a:p>
            <a:r>
              <a:rPr lang="en-US"/>
              <a:t>Click icon to add chart</a:t>
            </a:r>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478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42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447"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47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457200" y="381000"/>
            <a:ext cx="8985250"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49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51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61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Facts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640"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3" r:id="rId18"/>
    <p:sldLayoutId id="2147483774" r:id="rId19"/>
    <p:sldLayoutId id="2147483775" r:id="rId20"/>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Statistics - I</a:t>
            </a:r>
          </a:p>
        </p:txBody>
      </p:sp>
      <p:sp>
        <p:nvSpPr>
          <p:cNvPr id="3" name="Text Placeholder 2"/>
          <p:cNvSpPr>
            <a:spLocks noGrp="1"/>
          </p:cNvSpPr>
          <p:nvPr>
            <p:ph type="body" sz="quarter" idx="11"/>
          </p:nvPr>
        </p:nvSpPr>
        <p:spPr/>
        <p:txBody>
          <a:bodyPr/>
          <a:lstStyle/>
          <a:p>
            <a:r>
              <a:rPr lang="en-US" dirty="0"/>
              <a:t>02</a:t>
            </a:r>
            <a:r>
              <a:rPr lang="en-US" baseline="30000" dirty="0"/>
              <a:t>nd</a:t>
            </a:r>
            <a:r>
              <a:rPr lang="en-US" dirty="0"/>
              <a:t> Mar 2015</a:t>
            </a:r>
          </a:p>
        </p:txBody>
      </p:sp>
      <p:sp>
        <p:nvSpPr>
          <p:cNvPr id="4" name="Text Placeholder 3"/>
          <p:cNvSpPr>
            <a:spLocks noGrp="1"/>
          </p:cNvSpPr>
          <p:nvPr>
            <p:ph type="body" sz="quarter" idx="12"/>
          </p:nvPr>
        </p:nvSpPr>
        <p:spPr/>
        <p:txBody>
          <a:bodyPr/>
          <a:lstStyle/>
          <a:p>
            <a:r>
              <a:rPr lang="en-US" dirty="0"/>
              <a:t>Introduction and Descriptive Analytics</a:t>
            </a:r>
          </a:p>
        </p:txBody>
      </p:sp>
    </p:spTree>
    <p:extLst>
      <p:ext uri="{BB962C8B-B14F-4D97-AF65-F5344CB8AC3E}">
        <p14:creationId xmlns:p14="http://schemas.microsoft.com/office/powerpoint/2010/main" val="10221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a:t>
            </a:r>
          </a:p>
        </p:txBody>
      </p:sp>
      <p:sp>
        <p:nvSpPr>
          <p:cNvPr id="3" name="Content Placeholder 2"/>
          <p:cNvSpPr>
            <a:spLocks noGrp="1"/>
          </p:cNvSpPr>
          <p:nvPr>
            <p:ph idx="1"/>
          </p:nvPr>
        </p:nvSpPr>
        <p:spPr>
          <a:xfrm>
            <a:off x="646113" y="1381125"/>
            <a:ext cx="4377307" cy="2911971"/>
          </a:xfrm>
        </p:spPr>
        <p:txBody>
          <a:bodyPr/>
          <a:lstStyle/>
          <a:p>
            <a:pPr marL="0" indent="0">
              <a:buNone/>
            </a:pPr>
            <a:endParaRPr lang="en-US" dirty="0"/>
          </a:p>
          <a:p>
            <a:r>
              <a:rPr lang="en-US" dirty="0"/>
              <a:t>Distribution of a continuous random variable. Most likely occurrence of a random sample</a:t>
            </a:r>
          </a:p>
          <a:p>
            <a:r>
              <a:rPr lang="en-US" dirty="0"/>
              <a:t>Completely explained by Mu-Sigma!</a:t>
            </a:r>
          </a:p>
          <a:p>
            <a:r>
              <a:rPr lang="en-US" dirty="0" err="1"/>
              <a:t>Eg</a:t>
            </a:r>
            <a:r>
              <a:rPr lang="en-US" dirty="0"/>
              <a:t>: Per capita income in US, Weights of Seattle residents</a:t>
            </a:r>
          </a:p>
          <a:p>
            <a:r>
              <a:rPr lang="en-US" dirty="0"/>
              <a:t>Best measure of central tendency:</a:t>
            </a:r>
          </a:p>
          <a:p>
            <a:pPr lvl="1"/>
            <a:r>
              <a:rPr lang="en-US" dirty="0"/>
              <a:t>Mean = Median = Mode</a:t>
            </a:r>
          </a:p>
        </p:txBody>
      </p:sp>
      <p:pic>
        <p:nvPicPr>
          <p:cNvPr id="5" name="Picture 2" descr="http://www.mathplanet.com/media/27934/normal_distribution_500x2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825" y="1584572"/>
            <a:ext cx="4762500" cy="25050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247556" y="4140734"/>
            <a:ext cx="1990476" cy="628571"/>
          </a:xfrm>
          <a:prstGeom prst="rect">
            <a:avLst/>
          </a:prstGeom>
        </p:spPr>
      </p:pic>
      <p:sp>
        <p:nvSpPr>
          <p:cNvPr id="8" name="Content Placeholder 2"/>
          <p:cNvSpPr txBox="1">
            <a:spLocks/>
          </p:cNvSpPr>
          <p:nvPr/>
        </p:nvSpPr>
        <p:spPr bwMode="auto">
          <a:xfrm>
            <a:off x="457200" y="4820391"/>
            <a:ext cx="8985250" cy="150683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Font typeface="Webdings" pitchFamily="18" charset="2"/>
              <a:buNone/>
            </a:pPr>
            <a:endParaRPr lang="en-US" kern="0" dirty="0"/>
          </a:p>
          <a:p>
            <a:r>
              <a:rPr lang="en-US" kern="0" dirty="0"/>
              <a:t>95.4% of students at a school are between 1.1 m and 1.7 m tall. What would be the mean and std. deviation?</a:t>
            </a:r>
          </a:p>
        </p:txBody>
      </p:sp>
    </p:spTree>
    <p:extLst>
      <p:ext uri="{BB962C8B-B14F-4D97-AF65-F5344CB8AC3E}">
        <p14:creationId xmlns:p14="http://schemas.microsoft.com/office/powerpoint/2010/main" val="378234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other distributions you will come across</a:t>
            </a:r>
          </a:p>
        </p:txBody>
      </p:sp>
      <p:pic>
        <p:nvPicPr>
          <p:cNvPr id="4" name="Content Placeholder 3"/>
          <p:cNvPicPr>
            <a:picLocks noGrp="1" noChangeAspect="1"/>
          </p:cNvPicPr>
          <p:nvPr>
            <p:ph idx="1"/>
          </p:nvPr>
        </p:nvPicPr>
        <p:blipFill>
          <a:blip r:embed="rId2"/>
          <a:stretch>
            <a:fillRect/>
          </a:stretch>
        </p:blipFill>
        <p:spPr>
          <a:xfrm>
            <a:off x="486916" y="1572122"/>
            <a:ext cx="3456384" cy="2504950"/>
          </a:xfrm>
          <a:prstGeom prst="rect">
            <a:avLst/>
          </a:prstGeom>
        </p:spPr>
      </p:pic>
      <p:sp>
        <p:nvSpPr>
          <p:cNvPr id="5" name="TextBox 4"/>
          <p:cNvSpPr txBox="1"/>
          <p:nvPr/>
        </p:nvSpPr>
        <p:spPr>
          <a:xfrm>
            <a:off x="1345319" y="1189568"/>
            <a:ext cx="1994457" cy="338554"/>
          </a:xfrm>
          <a:prstGeom prst="rect">
            <a:avLst/>
          </a:prstGeom>
          <a:noFill/>
        </p:spPr>
        <p:txBody>
          <a:bodyPr wrap="none" rtlCol="0">
            <a:spAutoFit/>
          </a:bodyPr>
          <a:lstStyle/>
          <a:p>
            <a:r>
              <a:rPr lang="en-US" sz="1600" dirty="0"/>
              <a:t>Poisson Distribution</a:t>
            </a:r>
          </a:p>
        </p:txBody>
      </p:sp>
      <p:sp>
        <p:nvSpPr>
          <p:cNvPr id="6" name="Content Placeholder 2"/>
          <p:cNvSpPr txBox="1">
            <a:spLocks/>
          </p:cNvSpPr>
          <p:nvPr/>
        </p:nvSpPr>
        <p:spPr bwMode="auto">
          <a:xfrm>
            <a:off x="29747" y="3767754"/>
            <a:ext cx="4968552" cy="269594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None/>
            </a:pPr>
            <a:endParaRPr lang="en-US" kern="0" dirty="0"/>
          </a:p>
          <a:p>
            <a:r>
              <a:rPr lang="en-US" kern="0" dirty="0"/>
              <a:t>For a discrete variable </a:t>
            </a:r>
          </a:p>
          <a:p>
            <a:r>
              <a:rPr lang="en-US" kern="0" dirty="0"/>
              <a:t>It measures the probability that a certain number of events occur within a certain period of time. The events need to be unrelated to each other. They also need to occur with a known average rate.</a:t>
            </a:r>
          </a:p>
          <a:p>
            <a:r>
              <a:rPr lang="en-US" kern="0" dirty="0" err="1"/>
              <a:t>Eg</a:t>
            </a:r>
            <a:r>
              <a:rPr lang="en-US" kern="0" dirty="0"/>
              <a:t>: number of car accidents in a given period of time</a:t>
            </a:r>
          </a:p>
        </p:txBody>
      </p:sp>
      <p:sp>
        <p:nvSpPr>
          <p:cNvPr id="8" name="TextBox 7"/>
          <p:cNvSpPr txBox="1"/>
          <p:nvPr/>
        </p:nvSpPr>
        <p:spPr>
          <a:xfrm>
            <a:off x="6222352" y="1159936"/>
            <a:ext cx="2050561" cy="338554"/>
          </a:xfrm>
          <a:prstGeom prst="rect">
            <a:avLst/>
          </a:prstGeom>
          <a:noFill/>
        </p:spPr>
        <p:txBody>
          <a:bodyPr wrap="none" rtlCol="0">
            <a:spAutoFit/>
          </a:bodyPr>
          <a:lstStyle/>
          <a:p>
            <a:r>
              <a:rPr lang="en-US" sz="1600" dirty="0"/>
              <a:t>Binomial Distribution</a:t>
            </a:r>
          </a:p>
        </p:txBody>
      </p:sp>
      <p:sp>
        <p:nvSpPr>
          <p:cNvPr id="9" name="Content Placeholder 2"/>
          <p:cNvSpPr txBox="1">
            <a:spLocks/>
          </p:cNvSpPr>
          <p:nvPr/>
        </p:nvSpPr>
        <p:spPr bwMode="auto">
          <a:xfrm>
            <a:off x="4998299" y="3767754"/>
            <a:ext cx="4968552" cy="269594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None/>
            </a:pPr>
            <a:endParaRPr lang="en-US" kern="0" dirty="0"/>
          </a:p>
          <a:p>
            <a:r>
              <a:rPr lang="en-US" kern="0" dirty="0"/>
              <a:t>Binomial distribution with parameters n and p is the discrete probability distribution of the number of successes in a sequence of n independent yes/no experiments, each of which yields success with probability p.</a:t>
            </a:r>
          </a:p>
          <a:p>
            <a:r>
              <a:rPr lang="en-US" kern="0" dirty="0" err="1"/>
              <a:t>Eg</a:t>
            </a:r>
            <a:r>
              <a:rPr lang="en-US" kern="0" dirty="0"/>
              <a:t>: number of heads from coin tosses</a:t>
            </a:r>
          </a:p>
        </p:txBody>
      </p:sp>
      <p:pic>
        <p:nvPicPr>
          <p:cNvPr id="1142790" name="Picture 6" descr="http://www.boost.org/doc/libs/1_56_0/libs/math/doc/graphs/binomial_pdf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435" y="1572123"/>
            <a:ext cx="4472077" cy="2386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4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and Standard Deviation</a:t>
            </a:r>
          </a:p>
        </p:txBody>
      </p:sp>
      <p:sp>
        <p:nvSpPr>
          <p:cNvPr id="3" name="Content Placeholder 2"/>
          <p:cNvSpPr>
            <a:spLocks noGrp="1"/>
          </p:cNvSpPr>
          <p:nvPr>
            <p:ph idx="1"/>
          </p:nvPr>
        </p:nvSpPr>
        <p:spPr/>
        <p:txBody>
          <a:bodyPr/>
          <a:lstStyle/>
          <a:p>
            <a:r>
              <a:rPr lang="en-US" dirty="0"/>
              <a:t>Used to measure spread of data</a:t>
            </a:r>
          </a:p>
          <a:p>
            <a:r>
              <a:rPr lang="en-US" dirty="0"/>
              <a:t>The variance of a data set measures the mathematical dispersion of the data relative to the mean. However, though this value is theoretically correct, it is difficult to apply in a real-world sense</a:t>
            </a:r>
          </a:p>
          <a:p>
            <a:r>
              <a:rPr lang="en-US" dirty="0"/>
              <a:t> The standard deviation, as the square root of the variance gives a value that is in the same units as the original values, which makes it much easier to work with and easier to interpret in conjunction with the concept of the normal curve</a:t>
            </a:r>
          </a:p>
          <a:p>
            <a:pPr marL="0" indent="0">
              <a:buNone/>
            </a:pPr>
            <a:endParaRPr lang="en-US" dirty="0"/>
          </a:p>
          <a:p>
            <a:pPr marL="0" indent="0">
              <a:buNone/>
            </a:pPr>
            <a:endParaRPr lang="en-US" dirty="0"/>
          </a:p>
        </p:txBody>
      </p:sp>
      <p:pic>
        <p:nvPicPr>
          <p:cNvPr id="1145858" name="Picture 2" descr="http://www.mathplanet.com/media/27934/normal_distribution_500x2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63" y="3717032"/>
            <a:ext cx="476250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49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 + Sigma - Budget Headroom</a:t>
            </a:r>
          </a:p>
        </p:txBody>
      </p:sp>
      <p:sp>
        <p:nvSpPr>
          <p:cNvPr id="4" name="Content Placeholder 2"/>
          <p:cNvSpPr>
            <a:spLocks noGrp="1"/>
          </p:cNvSpPr>
          <p:nvPr>
            <p:ph idx="1"/>
          </p:nvPr>
        </p:nvSpPr>
        <p:spPr>
          <a:xfrm>
            <a:off x="646113" y="1381125"/>
            <a:ext cx="8763000" cy="895747"/>
          </a:xfrm>
        </p:spPr>
        <p:txBody>
          <a:bodyPr/>
          <a:lstStyle/>
          <a:p>
            <a:pPr marL="0" indent="0">
              <a:buNone/>
            </a:pPr>
            <a:r>
              <a:rPr lang="en-US" i="1" dirty="0"/>
              <a:t>Client: “Campaign X and Y had an average monthly budget headroom </a:t>
            </a:r>
            <a:r>
              <a:rPr lang="en-US" b="1" i="1" dirty="0"/>
              <a:t>(Available Budget – Spend/Available Budget)</a:t>
            </a:r>
            <a:r>
              <a:rPr lang="en-US" i="1" dirty="0"/>
              <a:t> of 25% in FY’15. Should we suggest them to use similar budget strategies for both campaigns in FY ‘16?”</a:t>
            </a:r>
          </a:p>
          <a:p>
            <a:pPr marL="0" indent="0">
              <a:buNone/>
            </a:pPr>
            <a:endParaRPr lang="en-US" i="1" dirty="0"/>
          </a:p>
          <a:p>
            <a:pPr marL="0" indent="0">
              <a:buNone/>
            </a:pPr>
            <a:endParaRPr lang="en-US" i="1" dirty="0"/>
          </a:p>
        </p:txBody>
      </p:sp>
      <p:graphicFrame>
        <p:nvGraphicFramePr>
          <p:cNvPr id="6" name="Table 5"/>
          <p:cNvGraphicFramePr>
            <a:graphicFrameLocks noGrp="1"/>
          </p:cNvGraphicFramePr>
          <p:nvPr>
            <p:extLst>
              <p:ext uri="{D42A27DB-BD31-4B8C-83A1-F6EECF244321}">
                <p14:modId xmlns:p14="http://schemas.microsoft.com/office/powerpoint/2010/main" val="3993884755"/>
              </p:ext>
            </p:extLst>
          </p:nvPr>
        </p:nvGraphicFramePr>
        <p:xfrm>
          <a:off x="198884" y="2564904"/>
          <a:ext cx="9498017" cy="1112520"/>
        </p:xfrm>
        <a:graphic>
          <a:graphicData uri="http://schemas.openxmlformats.org/drawingml/2006/table">
            <a:tbl>
              <a:tblPr firstRow="1" bandRow="1">
                <a:tableStyleId>{5C22544A-7EE6-4342-B048-85BDC9FD1C3A}</a:tableStyleId>
              </a:tblPr>
              <a:tblGrid>
                <a:gridCol w="1581930">
                  <a:extLst>
                    <a:ext uri="{9D8B030D-6E8A-4147-A177-3AD203B41FA5}">
                      <a16:colId xmlns:a16="http://schemas.microsoft.com/office/drawing/2014/main" val="20000"/>
                    </a:ext>
                  </a:extLst>
                </a:gridCol>
                <a:gridCol w="694990">
                  <a:extLst>
                    <a:ext uri="{9D8B030D-6E8A-4147-A177-3AD203B41FA5}">
                      <a16:colId xmlns:a16="http://schemas.microsoft.com/office/drawing/2014/main" val="20001"/>
                    </a:ext>
                  </a:extLst>
                </a:gridCol>
                <a:gridCol w="694990">
                  <a:extLst>
                    <a:ext uri="{9D8B030D-6E8A-4147-A177-3AD203B41FA5}">
                      <a16:colId xmlns:a16="http://schemas.microsoft.com/office/drawing/2014/main" val="20002"/>
                    </a:ext>
                  </a:extLst>
                </a:gridCol>
                <a:gridCol w="625491">
                  <a:extLst>
                    <a:ext uri="{9D8B030D-6E8A-4147-A177-3AD203B41FA5}">
                      <a16:colId xmlns:a16="http://schemas.microsoft.com/office/drawing/2014/main" val="20003"/>
                    </a:ext>
                  </a:extLst>
                </a:gridCol>
                <a:gridCol w="694990">
                  <a:extLst>
                    <a:ext uri="{9D8B030D-6E8A-4147-A177-3AD203B41FA5}">
                      <a16:colId xmlns:a16="http://schemas.microsoft.com/office/drawing/2014/main" val="20004"/>
                    </a:ext>
                  </a:extLst>
                </a:gridCol>
                <a:gridCol w="625491">
                  <a:extLst>
                    <a:ext uri="{9D8B030D-6E8A-4147-A177-3AD203B41FA5}">
                      <a16:colId xmlns:a16="http://schemas.microsoft.com/office/drawing/2014/main" val="20005"/>
                    </a:ext>
                  </a:extLst>
                </a:gridCol>
                <a:gridCol w="555992">
                  <a:extLst>
                    <a:ext uri="{9D8B030D-6E8A-4147-A177-3AD203B41FA5}">
                      <a16:colId xmlns:a16="http://schemas.microsoft.com/office/drawing/2014/main" val="20006"/>
                    </a:ext>
                  </a:extLst>
                </a:gridCol>
                <a:gridCol w="625491">
                  <a:extLst>
                    <a:ext uri="{9D8B030D-6E8A-4147-A177-3AD203B41FA5}">
                      <a16:colId xmlns:a16="http://schemas.microsoft.com/office/drawing/2014/main" val="20007"/>
                    </a:ext>
                  </a:extLst>
                </a:gridCol>
                <a:gridCol w="625491">
                  <a:extLst>
                    <a:ext uri="{9D8B030D-6E8A-4147-A177-3AD203B41FA5}">
                      <a16:colId xmlns:a16="http://schemas.microsoft.com/office/drawing/2014/main" val="20008"/>
                    </a:ext>
                  </a:extLst>
                </a:gridCol>
                <a:gridCol w="694990">
                  <a:extLst>
                    <a:ext uri="{9D8B030D-6E8A-4147-A177-3AD203B41FA5}">
                      <a16:colId xmlns:a16="http://schemas.microsoft.com/office/drawing/2014/main" val="20009"/>
                    </a:ext>
                  </a:extLst>
                </a:gridCol>
                <a:gridCol w="625491">
                  <a:extLst>
                    <a:ext uri="{9D8B030D-6E8A-4147-A177-3AD203B41FA5}">
                      <a16:colId xmlns:a16="http://schemas.microsoft.com/office/drawing/2014/main" val="20010"/>
                    </a:ext>
                  </a:extLst>
                </a:gridCol>
                <a:gridCol w="694990">
                  <a:extLst>
                    <a:ext uri="{9D8B030D-6E8A-4147-A177-3AD203B41FA5}">
                      <a16:colId xmlns:a16="http://schemas.microsoft.com/office/drawing/2014/main" val="20011"/>
                    </a:ext>
                  </a:extLst>
                </a:gridCol>
                <a:gridCol w="757690">
                  <a:extLst>
                    <a:ext uri="{9D8B030D-6E8A-4147-A177-3AD203B41FA5}">
                      <a16:colId xmlns:a16="http://schemas.microsoft.com/office/drawing/2014/main" val="20012"/>
                    </a:ext>
                  </a:extLst>
                </a:gridCol>
              </a:tblGrid>
              <a:tr h="370840">
                <a:tc>
                  <a:txBody>
                    <a:bodyPr/>
                    <a:lstStyle/>
                    <a:p>
                      <a:r>
                        <a:rPr lang="en-US" sz="1100" dirty="0">
                          <a:latin typeface="+mn-lt"/>
                        </a:rPr>
                        <a:t>Campaign Name</a:t>
                      </a:r>
                    </a:p>
                  </a:txBody>
                  <a:tcPr/>
                </a:tc>
                <a:tc>
                  <a:txBody>
                    <a:bodyPr/>
                    <a:lstStyle/>
                    <a:p>
                      <a:pPr algn="ctr" fontAlgn="b"/>
                      <a:r>
                        <a:rPr lang="en-US" sz="1100" b="0" i="0" u="none" strike="noStrike" dirty="0">
                          <a:solidFill>
                            <a:schemeClr val="bg1"/>
                          </a:solidFill>
                          <a:effectLst/>
                          <a:latin typeface="+mn-lt"/>
                        </a:rPr>
                        <a:t>Jul '14</a:t>
                      </a:r>
                    </a:p>
                  </a:txBody>
                  <a:tcPr marL="9525" marR="9525" marT="9525" marB="0" anchor="ctr"/>
                </a:tc>
                <a:tc>
                  <a:txBody>
                    <a:bodyPr/>
                    <a:lstStyle/>
                    <a:p>
                      <a:pPr algn="ctr" fontAlgn="b"/>
                      <a:r>
                        <a:rPr lang="en-US" sz="1100" b="0" i="0" u="none" strike="noStrike" dirty="0">
                          <a:solidFill>
                            <a:schemeClr val="bg1"/>
                          </a:solidFill>
                          <a:effectLst/>
                          <a:latin typeface="+mn-lt"/>
                        </a:rPr>
                        <a:t>Aug '14</a:t>
                      </a:r>
                    </a:p>
                  </a:txBody>
                  <a:tcPr marL="9525" marR="9525" marT="9525" marB="0" anchor="ctr"/>
                </a:tc>
                <a:tc>
                  <a:txBody>
                    <a:bodyPr/>
                    <a:lstStyle/>
                    <a:p>
                      <a:pPr algn="ctr" fontAlgn="b"/>
                      <a:r>
                        <a:rPr lang="en-US" sz="1100" b="0" i="0" u="none" strike="noStrike" dirty="0">
                          <a:solidFill>
                            <a:schemeClr val="bg1"/>
                          </a:solidFill>
                          <a:effectLst/>
                          <a:latin typeface="+mn-lt"/>
                        </a:rPr>
                        <a:t>Sep '14</a:t>
                      </a:r>
                    </a:p>
                  </a:txBody>
                  <a:tcPr marL="9525" marR="9525" marT="9525" marB="0" anchor="ctr"/>
                </a:tc>
                <a:tc>
                  <a:txBody>
                    <a:bodyPr/>
                    <a:lstStyle/>
                    <a:p>
                      <a:pPr algn="ctr" fontAlgn="b"/>
                      <a:r>
                        <a:rPr lang="en-US" sz="1100" b="0" i="0" u="none" strike="noStrike">
                          <a:solidFill>
                            <a:schemeClr val="bg1"/>
                          </a:solidFill>
                          <a:effectLst/>
                          <a:latin typeface="+mn-lt"/>
                        </a:rPr>
                        <a:t>Oct '14</a:t>
                      </a:r>
                    </a:p>
                  </a:txBody>
                  <a:tcPr marL="9525" marR="9525" marT="9525" marB="0" anchor="ctr"/>
                </a:tc>
                <a:tc>
                  <a:txBody>
                    <a:bodyPr/>
                    <a:lstStyle/>
                    <a:p>
                      <a:pPr algn="ctr" fontAlgn="b"/>
                      <a:r>
                        <a:rPr lang="en-US" sz="1100" b="0" i="0" u="none" strike="noStrike">
                          <a:solidFill>
                            <a:schemeClr val="bg1"/>
                          </a:solidFill>
                          <a:effectLst/>
                          <a:latin typeface="+mn-lt"/>
                        </a:rPr>
                        <a:t>Nov '14</a:t>
                      </a:r>
                    </a:p>
                  </a:txBody>
                  <a:tcPr marL="9525" marR="9525" marT="9525" marB="0" anchor="ctr"/>
                </a:tc>
                <a:tc>
                  <a:txBody>
                    <a:bodyPr/>
                    <a:lstStyle/>
                    <a:p>
                      <a:pPr algn="ctr" fontAlgn="b"/>
                      <a:r>
                        <a:rPr lang="en-US" sz="1100" b="0" i="0" u="none" strike="noStrike" dirty="0">
                          <a:solidFill>
                            <a:schemeClr val="bg1"/>
                          </a:solidFill>
                          <a:effectLst/>
                          <a:latin typeface="+mn-lt"/>
                        </a:rPr>
                        <a:t>Dec '14</a:t>
                      </a:r>
                    </a:p>
                  </a:txBody>
                  <a:tcPr marL="9525" marR="9525" marT="9525" marB="0" anchor="ctr"/>
                </a:tc>
                <a:tc>
                  <a:txBody>
                    <a:bodyPr/>
                    <a:lstStyle/>
                    <a:p>
                      <a:pPr algn="ctr" fontAlgn="b"/>
                      <a:r>
                        <a:rPr lang="en-US" sz="1100" b="0" i="0" u="none" strike="noStrike" dirty="0">
                          <a:solidFill>
                            <a:schemeClr val="bg1"/>
                          </a:solidFill>
                          <a:effectLst/>
                          <a:latin typeface="+mn-lt"/>
                        </a:rPr>
                        <a:t>Jan '15</a:t>
                      </a:r>
                    </a:p>
                  </a:txBody>
                  <a:tcPr marL="9525" marR="9525" marT="9525" marB="0" anchor="ctr"/>
                </a:tc>
                <a:tc>
                  <a:txBody>
                    <a:bodyPr/>
                    <a:lstStyle/>
                    <a:p>
                      <a:pPr algn="ctr" fontAlgn="b"/>
                      <a:r>
                        <a:rPr lang="en-US" sz="1100" b="0" i="0" u="none" strike="noStrike">
                          <a:solidFill>
                            <a:schemeClr val="bg1"/>
                          </a:solidFill>
                          <a:effectLst/>
                          <a:latin typeface="+mn-lt"/>
                        </a:rPr>
                        <a:t>Feb '15</a:t>
                      </a:r>
                    </a:p>
                  </a:txBody>
                  <a:tcPr marL="9525" marR="9525" marT="9525" marB="0" anchor="ctr"/>
                </a:tc>
                <a:tc>
                  <a:txBody>
                    <a:bodyPr/>
                    <a:lstStyle/>
                    <a:p>
                      <a:pPr algn="ctr" fontAlgn="b"/>
                      <a:r>
                        <a:rPr lang="en-US" sz="1100" b="0" i="0" u="none" strike="noStrike">
                          <a:solidFill>
                            <a:schemeClr val="bg1"/>
                          </a:solidFill>
                          <a:effectLst/>
                          <a:latin typeface="+mn-lt"/>
                        </a:rPr>
                        <a:t>Mar '15</a:t>
                      </a:r>
                    </a:p>
                  </a:txBody>
                  <a:tcPr marL="9525" marR="9525" marT="9525" marB="0" anchor="ctr"/>
                </a:tc>
                <a:tc>
                  <a:txBody>
                    <a:bodyPr/>
                    <a:lstStyle/>
                    <a:p>
                      <a:pPr algn="ctr" fontAlgn="b"/>
                      <a:r>
                        <a:rPr lang="en-US" sz="1100" b="0" i="0" u="none" strike="noStrike">
                          <a:solidFill>
                            <a:schemeClr val="bg1"/>
                          </a:solidFill>
                          <a:effectLst/>
                          <a:latin typeface="+mn-lt"/>
                        </a:rPr>
                        <a:t>Apr '15</a:t>
                      </a:r>
                    </a:p>
                  </a:txBody>
                  <a:tcPr marL="9525" marR="9525" marT="9525" marB="0" anchor="ctr"/>
                </a:tc>
                <a:tc>
                  <a:txBody>
                    <a:bodyPr/>
                    <a:lstStyle/>
                    <a:p>
                      <a:pPr algn="ctr" fontAlgn="b"/>
                      <a:r>
                        <a:rPr lang="en-US" sz="1100" b="0" i="0" u="none" strike="noStrike" dirty="0">
                          <a:solidFill>
                            <a:schemeClr val="bg1"/>
                          </a:solidFill>
                          <a:effectLst/>
                          <a:latin typeface="+mn-lt"/>
                        </a:rPr>
                        <a:t>Mean</a:t>
                      </a:r>
                    </a:p>
                  </a:txBody>
                  <a:tcPr marL="9525" marR="9525" marT="9525" marB="0" anchor="ctr"/>
                </a:tc>
                <a:tc>
                  <a:txBody>
                    <a:bodyPr/>
                    <a:lstStyle/>
                    <a:p>
                      <a:pPr algn="ctr" fontAlgn="b"/>
                      <a:r>
                        <a:rPr lang="en-US" sz="1100" b="0" i="0" u="none" strike="noStrike" dirty="0" err="1">
                          <a:solidFill>
                            <a:schemeClr val="bg1"/>
                          </a:solidFill>
                          <a:effectLst/>
                          <a:latin typeface="+mn-lt"/>
                        </a:rPr>
                        <a:t>Std</a:t>
                      </a:r>
                      <a:r>
                        <a:rPr lang="en-US" sz="1100" b="0" i="0" u="none" strike="noStrike" dirty="0">
                          <a:solidFill>
                            <a:schemeClr val="bg1"/>
                          </a:solidFill>
                          <a:effectLst/>
                          <a:latin typeface="+mn-lt"/>
                        </a:rPr>
                        <a:t> Dev</a:t>
                      </a:r>
                    </a:p>
                  </a:txBody>
                  <a:tcPr marL="9525" marR="9525" marT="9525" marB="0" anchor="ctr"/>
                </a:tc>
                <a:extLst>
                  <a:ext uri="{0D108BD9-81ED-4DB2-BD59-A6C34878D82A}">
                    <a16:rowId xmlns:a16="http://schemas.microsoft.com/office/drawing/2014/main" val="10000"/>
                  </a:ext>
                </a:extLst>
              </a:tr>
              <a:tr h="370840">
                <a:tc>
                  <a:txBody>
                    <a:bodyPr/>
                    <a:lstStyle/>
                    <a:p>
                      <a:r>
                        <a:rPr lang="en-US" sz="1100" dirty="0">
                          <a:solidFill>
                            <a:schemeClr val="tx1"/>
                          </a:solidFill>
                          <a:latin typeface="+mn-lt"/>
                        </a:rPr>
                        <a:t>Camp.</a:t>
                      </a:r>
                      <a:r>
                        <a:rPr lang="en-US" sz="1100" baseline="0" dirty="0">
                          <a:solidFill>
                            <a:schemeClr val="tx1"/>
                          </a:solidFill>
                          <a:latin typeface="+mn-lt"/>
                        </a:rPr>
                        <a:t> X</a:t>
                      </a:r>
                      <a:endParaRPr lang="en-US" sz="1100" dirty="0">
                        <a:solidFill>
                          <a:schemeClr val="tx1"/>
                        </a:solidFill>
                        <a:latin typeface="+mn-lt"/>
                      </a:endParaRPr>
                    </a:p>
                  </a:txBody>
                  <a:tcPr/>
                </a:tc>
                <a:tc>
                  <a:txBody>
                    <a:bodyPr/>
                    <a:lstStyle/>
                    <a:p>
                      <a:pPr algn="ctr" fontAlgn="b"/>
                      <a:r>
                        <a:rPr lang="en-US" sz="1100" b="0" i="0" u="none" strike="noStrike" dirty="0">
                          <a:solidFill>
                            <a:schemeClr val="tx1"/>
                          </a:solidFill>
                          <a:effectLst/>
                          <a:latin typeface="+mn-lt"/>
                        </a:rPr>
                        <a:t>25%</a:t>
                      </a:r>
                    </a:p>
                  </a:txBody>
                  <a:tcPr marL="9525" marR="9525" marT="9525" marB="0" anchor="ctr"/>
                </a:tc>
                <a:tc>
                  <a:txBody>
                    <a:bodyPr/>
                    <a:lstStyle/>
                    <a:p>
                      <a:pPr algn="ctr" fontAlgn="b"/>
                      <a:r>
                        <a:rPr lang="en-US" sz="1100" b="0" i="0" u="none" strike="noStrike" dirty="0">
                          <a:solidFill>
                            <a:schemeClr val="tx1"/>
                          </a:solidFill>
                          <a:effectLst/>
                          <a:latin typeface="+mn-lt"/>
                        </a:rPr>
                        <a:t>26%</a:t>
                      </a:r>
                    </a:p>
                  </a:txBody>
                  <a:tcPr marL="9525" marR="9525" marT="9525" marB="0" anchor="ctr"/>
                </a:tc>
                <a:tc>
                  <a:txBody>
                    <a:bodyPr/>
                    <a:lstStyle/>
                    <a:p>
                      <a:pPr algn="ctr" fontAlgn="b"/>
                      <a:r>
                        <a:rPr lang="en-US" sz="1100" b="0" i="0" u="none" strike="noStrike" dirty="0">
                          <a:solidFill>
                            <a:schemeClr val="tx1"/>
                          </a:solidFill>
                          <a:effectLst/>
                          <a:latin typeface="+mn-lt"/>
                        </a:rPr>
                        <a:t>22%</a:t>
                      </a:r>
                    </a:p>
                  </a:txBody>
                  <a:tcPr marL="9525" marR="9525" marT="9525" marB="0" anchor="ctr"/>
                </a:tc>
                <a:tc>
                  <a:txBody>
                    <a:bodyPr/>
                    <a:lstStyle/>
                    <a:p>
                      <a:pPr algn="ctr" fontAlgn="b"/>
                      <a:r>
                        <a:rPr lang="en-US" sz="1100" b="0" i="0" u="none" strike="noStrike" dirty="0">
                          <a:solidFill>
                            <a:schemeClr val="tx1"/>
                          </a:solidFill>
                          <a:effectLst/>
                          <a:latin typeface="+mn-lt"/>
                        </a:rPr>
                        <a:t>28%</a:t>
                      </a:r>
                    </a:p>
                  </a:txBody>
                  <a:tcPr marL="9525" marR="9525" marT="9525" marB="0" anchor="ctr"/>
                </a:tc>
                <a:tc>
                  <a:txBody>
                    <a:bodyPr/>
                    <a:lstStyle/>
                    <a:p>
                      <a:pPr algn="ctr" fontAlgn="b"/>
                      <a:r>
                        <a:rPr lang="en-US" sz="1100" b="0" i="0" u="none" strike="noStrike" dirty="0">
                          <a:solidFill>
                            <a:schemeClr val="tx1"/>
                          </a:solidFill>
                          <a:effectLst/>
                          <a:latin typeface="+mn-lt"/>
                        </a:rPr>
                        <a:t>22%</a:t>
                      </a:r>
                    </a:p>
                  </a:txBody>
                  <a:tcPr marL="9525" marR="9525" marT="9525" marB="0" anchor="ctr"/>
                </a:tc>
                <a:tc>
                  <a:txBody>
                    <a:bodyPr/>
                    <a:lstStyle/>
                    <a:p>
                      <a:pPr algn="ctr" fontAlgn="b"/>
                      <a:r>
                        <a:rPr lang="en-US" sz="1100" b="0" i="0" u="none" strike="noStrike" dirty="0">
                          <a:solidFill>
                            <a:schemeClr val="tx1"/>
                          </a:solidFill>
                          <a:effectLst/>
                          <a:latin typeface="+mn-lt"/>
                        </a:rPr>
                        <a:t>22%</a:t>
                      </a:r>
                    </a:p>
                  </a:txBody>
                  <a:tcPr marL="9525" marR="9525" marT="9525" marB="0" anchor="ctr"/>
                </a:tc>
                <a:tc>
                  <a:txBody>
                    <a:bodyPr/>
                    <a:lstStyle/>
                    <a:p>
                      <a:pPr algn="ctr" fontAlgn="b"/>
                      <a:r>
                        <a:rPr lang="en-US" sz="1100" b="0" i="0" u="none" strike="noStrike" dirty="0">
                          <a:solidFill>
                            <a:schemeClr val="tx1"/>
                          </a:solidFill>
                          <a:effectLst/>
                          <a:latin typeface="+mn-lt"/>
                        </a:rPr>
                        <a:t>26%</a:t>
                      </a:r>
                    </a:p>
                  </a:txBody>
                  <a:tcPr marL="9525" marR="9525" marT="9525" marB="0" anchor="ctr"/>
                </a:tc>
                <a:tc>
                  <a:txBody>
                    <a:bodyPr/>
                    <a:lstStyle/>
                    <a:p>
                      <a:pPr algn="ctr" fontAlgn="b"/>
                      <a:r>
                        <a:rPr lang="en-US" sz="1100" b="0" i="0" u="none" strike="noStrike" dirty="0">
                          <a:solidFill>
                            <a:schemeClr val="tx1"/>
                          </a:solidFill>
                          <a:effectLst/>
                          <a:latin typeface="+mn-lt"/>
                        </a:rPr>
                        <a:t>25%</a:t>
                      </a:r>
                    </a:p>
                  </a:txBody>
                  <a:tcPr marL="9525" marR="9525" marT="9525" marB="0" anchor="ctr"/>
                </a:tc>
                <a:tc>
                  <a:txBody>
                    <a:bodyPr/>
                    <a:lstStyle/>
                    <a:p>
                      <a:pPr algn="ctr" fontAlgn="b"/>
                      <a:r>
                        <a:rPr lang="en-US" sz="1100" b="0" i="0" u="none" strike="noStrike" dirty="0">
                          <a:solidFill>
                            <a:schemeClr val="tx1"/>
                          </a:solidFill>
                          <a:effectLst/>
                          <a:latin typeface="+mn-lt"/>
                        </a:rPr>
                        <a:t>25%</a:t>
                      </a:r>
                    </a:p>
                  </a:txBody>
                  <a:tcPr marL="9525" marR="9525" marT="9525" marB="0" anchor="ctr"/>
                </a:tc>
                <a:tc>
                  <a:txBody>
                    <a:bodyPr/>
                    <a:lstStyle/>
                    <a:p>
                      <a:pPr algn="ctr" fontAlgn="b"/>
                      <a:r>
                        <a:rPr lang="en-US" sz="1100" b="0" i="0" u="none" strike="noStrike" dirty="0">
                          <a:solidFill>
                            <a:schemeClr val="tx1"/>
                          </a:solidFill>
                          <a:effectLst/>
                          <a:latin typeface="+mn-lt"/>
                        </a:rPr>
                        <a:t>25%</a:t>
                      </a:r>
                    </a:p>
                  </a:txBody>
                  <a:tcPr marL="9525" marR="9525" marT="9525" marB="0" anchor="ctr"/>
                </a:tc>
                <a:tc>
                  <a:txBody>
                    <a:bodyPr/>
                    <a:lstStyle/>
                    <a:p>
                      <a:pPr algn="ctr" fontAlgn="b"/>
                      <a:r>
                        <a:rPr lang="en-US" sz="1100" b="0" i="0" u="none" strike="noStrike" dirty="0">
                          <a:solidFill>
                            <a:schemeClr val="tx1"/>
                          </a:solidFill>
                          <a:effectLst/>
                          <a:latin typeface="+mn-lt"/>
                        </a:rPr>
                        <a:t>25%</a:t>
                      </a:r>
                    </a:p>
                  </a:txBody>
                  <a:tcPr marL="9525" marR="9525" marT="9525" marB="0" anchor="ctr"/>
                </a:tc>
                <a:tc>
                  <a:txBody>
                    <a:bodyPr/>
                    <a:lstStyle/>
                    <a:p>
                      <a:pPr algn="ctr" fontAlgn="b"/>
                      <a:r>
                        <a:rPr lang="en-US" sz="1100" b="0" i="0" u="none" strike="noStrike">
                          <a:solidFill>
                            <a:schemeClr val="tx1"/>
                          </a:solidFill>
                          <a:effectLst/>
                          <a:latin typeface="+mn-lt"/>
                        </a:rPr>
                        <a:t>2%</a:t>
                      </a:r>
                    </a:p>
                  </a:txBody>
                  <a:tcPr marL="9525" marR="9525" marT="9525" marB="0" anchor="ctr"/>
                </a:tc>
                <a:extLst>
                  <a:ext uri="{0D108BD9-81ED-4DB2-BD59-A6C34878D82A}">
                    <a16:rowId xmlns:a16="http://schemas.microsoft.com/office/drawing/2014/main" val="10001"/>
                  </a:ext>
                </a:extLst>
              </a:tr>
              <a:tr h="370840">
                <a:tc>
                  <a:txBody>
                    <a:bodyPr/>
                    <a:lstStyle/>
                    <a:p>
                      <a:r>
                        <a:rPr lang="en-US" sz="1100" dirty="0">
                          <a:solidFill>
                            <a:schemeClr val="tx1"/>
                          </a:solidFill>
                          <a:latin typeface="+mn-lt"/>
                        </a:rPr>
                        <a:t>Camp. Y</a:t>
                      </a:r>
                    </a:p>
                  </a:txBody>
                  <a:tcPr/>
                </a:tc>
                <a:tc>
                  <a:txBody>
                    <a:bodyPr/>
                    <a:lstStyle/>
                    <a:p>
                      <a:pPr algn="ctr" fontAlgn="b"/>
                      <a:r>
                        <a:rPr lang="en-US" sz="1100" b="0" i="0" u="none" strike="noStrike" dirty="0">
                          <a:solidFill>
                            <a:schemeClr val="tx1"/>
                          </a:solidFill>
                          <a:effectLst/>
                          <a:latin typeface="+mn-lt"/>
                        </a:rPr>
                        <a:t>42%</a:t>
                      </a:r>
                    </a:p>
                  </a:txBody>
                  <a:tcPr marL="9525" marR="9525" marT="9525" marB="0" anchor="ctr"/>
                </a:tc>
                <a:tc>
                  <a:txBody>
                    <a:bodyPr/>
                    <a:lstStyle/>
                    <a:p>
                      <a:pPr algn="ctr" fontAlgn="b"/>
                      <a:r>
                        <a:rPr lang="en-US" sz="1100" b="0" i="0" u="none" strike="noStrike" dirty="0">
                          <a:solidFill>
                            <a:schemeClr val="tx1"/>
                          </a:solidFill>
                          <a:effectLst/>
                          <a:latin typeface="+mn-lt"/>
                        </a:rPr>
                        <a:t>52%</a:t>
                      </a:r>
                    </a:p>
                  </a:txBody>
                  <a:tcPr marL="9525" marR="9525" marT="9525" marB="0" anchor="ctr"/>
                </a:tc>
                <a:tc>
                  <a:txBody>
                    <a:bodyPr/>
                    <a:lstStyle/>
                    <a:p>
                      <a:pPr algn="ctr" fontAlgn="b"/>
                      <a:r>
                        <a:rPr lang="en-US" sz="1100" b="0" i="0" u="none" strike="noStrike" dirty="0">
                          <a:solidFill>
                            <a:schemeClr val="tx1"/>
                          </a:solidFill>
                          <a:effectLst/>
                          <a:latin typeface="+mn-lt"/>
                        </a:rPr>
                        <a:t>2%</a:t>
                      </a:r>
                    </a:p>
                  </a:txBody>
                  <a:tcPr marL="9525" marR="9525" marT="9525" marB="0" anchor="ctr"/>
                </a:tc>
                <a:tc>
                  <a:txBody>
                    <a:bodyPr/>
                    <a:lstStyle/>
                    <a:p>
                      <a:pPr algn="ctr" fontAlgn="b"/>
                      <a:r>
                        <a:rPr lang="en-US" sz="1100" b="0" i="0" u="none" strike="noStrike" dirty="0">
                          <a:solidFill>
                            <a:schemeClr val="tx1"/>
                          </a:solidFill>
                          <a:effectLst/>
                          <a:latin typeface="+mn-lt"/>
                        </a:rPr>
                        <a:t>1%</a:t>
                      </a:r>
                    </a:p>
                  </a:txBody>
                  <a:tcPr marL="9525" marR="9525" marT="9525" marB="0" anchor="ctr"/>
                </a:tc>
                <a:tc>
                  <a:txBody>
                    <a:bodyPr/>
                    <a:lstStyle/>
                    <a:p>
                      <a:pPr algn="ctr" fontAlgn="b"/>
                      <a:r>
                        <a:rPr lang="en-US" sz="1100" b="0" i="0" u="none" strike="noStrike" dirty="0">
                          <a:solidFill>
                            <a:schemeClr val="tx1"/>
                          </a:solidFill>
                          <a:effectLst/>
                          <a:latin typeface="+mn-lt"/>
                        </a:rPr>
                        <a:t>1%</a:t>
                      </a:r>
                    </a:p>
                  </a:txBody>
                  <a:tcPr marL="9525" marR="9525" marT="9525" marB="0" anchor="ctr"/>
                </a:tc>
                <a:tc>
                  <a:txBody>
                    <a:bodyPr/>
                    <a:lstStyle/>
                    <a:p>
                      <a:pPr algn="ctr" fontAlgn="b"/>
                      <a:r>
                        <a:rPr lang="en-US" sz="1100" b="0" i="0" u="none" strike="noStrike" dirty="0">
                          <a:solidFill>
                            <a:schemeClr val="tx1"/>
                          </a:solidFill>
                          <a:effectLst/>
                          <a:latin typeface="+mn-lt"/>
                        </a:rPr>
                        <a:t>1%</a:t>
                      </a:r>
                    </a:p>
                  </a:txBody>
                  <a:tcPr marL="9525" marR="9525" marT="9525" marB="0" anchor="ctr"/>
                </a:tc>
                <a:tc>
                  <a:txBody>
                    <a:bodyPr/>
                    <a:lstStyle/>
                    <a:p>
                      <a:pPr algn="ctr" fontAlgn="b"/>
                      <a:r>
                        <a:rPr lang="en-US" sz="1100" b="0" i="0" u="none" strike="noStrike" dirty="0">
                          <a:solidFill>
                            <a:schemeClr val="tx1"/>
                          </a:solidFill>
                          <a:effectLst/>
                          <a:latin typeface="+mn-lt"/>
                        </a:rPr>
                        <a:t>1%</a:t>
                      </a:r>
                    </a:p>
                  </a:txBody>
                  <a:tcPr marL="9525" marR="9525" marT="9525" marB="0" anchor="ctr"/>
                </a:tc>
                <a:tc>
                  <a:txBody>
                    <a:bodyPr/>
                    <a:lstStyle/>
                    <a:p>
                      <a:pPr algn="ctr" fontAlgn="b"/>
                      <a:r>
                        <a:rPr lang="en-US" sz="1100" b="0" i="0" u="none" strike="noStrike" dirty="0">
                          <a:solidFill>
                            <a:schemeClr val="tx1"/>
                          </a:solidFill>
                          <a:effectLst/>
                          <a:latin typeface="+mn-lt"/>
                        </a:rPr>
                        <a:t>60%</a:t>
                      </a:r>
                    </a:p>
                  </a:txBody>
                  <a:tcPr marL="9525" marR="9525" marT="9525" marB="0" anchor="ctr"/>
                </a:tc>
                <a:tc>
                  <a:txBody>
                    <a:bodyPr/>
                    <a:lstStyle/>
                    <a:p>
                      <a:pPr algn="ctr" fontAlgn="b"/>
                      <a:r>
                        <a:rPr lang="en-US" sz="1100" b="0" i="0" u="none" strike="noStrike" dirty="0">
                          <a:solidFill>
                            <a:schemeClr val="tx1"/>
                          </a:solidFill>
                          <a:effectLst/>
                          <a:latin typeface="+mn-lt"/>
                        </a:rPr>
                        <a:t>45%</a:t>
                      </a:r>
                    </a:p>
                  </a:txBody>
                  <a:tcPr marL="9525" marR="9525" marT="9525" marB="0" anchor="ctr"/>
                </a:tc>
                <a:tc>
                  <a:txBody>
                    <a:bodyPr/>
                    <a:lstStyle/>
                    <a:p>
                      <a:pPr algn="ctr" fontAlgn="b"/>
                      <a:r>
                        <a:rPr lang="en-US" sz="1100" b="0" i="0" u="none" strike="noStrike" dirty="0">
                          <a:solidFill>
                            <a:schemeClr val="tx1"/>
                          </a:solidFill>
                          <a:effectLst/>
                          <a:latin typeface="+mn-lt"/>
                        </a:rPr>
                        <a:t>40%</a:t>
                      </a:r>
                    </a:p>
                  </a:txBody>
                  <a:tcPr marL="9525" marR="9525" marT="9525" marB="0" anchor="ctr"/>
                </a:tc>
                <a:tc>
                  <a:txBody>
                    <a:bodyPr/>
                    <a:lstStyle/>
                    <a:p>
                      <a:pPr algn="ctr" fontAlgn="b"/>
                      <a:r>
                        <a:rPr lang="en-US" sz="1100" b="0" i="0" u="none" strike="noStrike" dirty="0">
                          <a:solidFill>
                            <a:schemeClr val="tx1"/>
                          </a:solidFill>
                          <a:effectLst/>
                          <a:latin typeface="+mn-lt"/>
                        </a:rPr>
                        <a:t>25%</a:t>
                      </a:r>
                    </a:p>
                  </a:txBody>
                  <a:tcPr marL="9525" marR="9525" marT="9525" marB="0" anchor="ctr"/>
                </a:tc>
                <a:tc>
                  <a:txBody>
                    <a:bodyPr/>
                    <a:lstStyle/>
                    <a:p>
                      <a:pPr algn="ctr" fontAlgn="b"/>
                      <a:r>
                        <a:rPr lang="en-US" sz="1100" b="0" i="0" u="none" strike="noStrike" dirty="0">
                          <a:solidFill>
                            <a:schemeClr val="tx1"/>
                          </a:solidFill>
                          <a:effectLst/>
                          <a:latin typeface="+mn-lt"/>
                        </a:rPr>
                        <a:t>25%</a:t>
                      </a:r>
                    </a:p>
                  </a:txBody>
                  <a:tcPr marL="9525" marR="9525" marT="9525" marB="0" anchor="ctr"/>
                </a:tc>
                <a:extLst>
                  <a:ext uri="{0D108BD9-81ED-4DB2-BD59-A6C34878D82A}">
                    <a16:rowId xmlns:a16="http://schemas.microsoft.com/office/drawing/2014/main" val="10002"/>
                  </a:ext>
                </a:extLst>
              </a:tr>
            </a:tbl>
          </a:graphicData>
        </a:graphic>
      </p:graphicFrame>
      <p:sp>
        <p:nvSpPr>
          <p:cNvPr id="7" name="TextBox 6"/>
          <p:cNvSpPr txBox="1"/>
          <p:nvPr/>
        </p:nvSpPr>
        <p:spPr>
          <a:xfrm>
            <a:off x="647192" y="5059923"/>
            <a:ext cx="6261651" cy="338554"/>
          </a:xfrm>
          <a:prstGeom prst="rect">
            <a:avLst/>
          </a:prstGeom>
          <a:noFill/>
        </p:spPr>
        <p:txBody>
          <a:bodyPr wrap="none" rtlCol="0">
            <a:spAutoFit/>
          </a:bodyPr>
          <a:lstStyle/>
          <a:p>
            <a:r>
              <a:rPr lang="en-US" sz="1600" dirty="0"/>
              <a:t>Mean without Standard Deviation doesn’t give the complete picture</a:t>
            </a:r>
          </a:p>
        </p:txBody>
      </p:sp>
      <p:sp>
        <p:nvSpPr>
          <p:cNvPr id="8" name="TextBox 7"/>
          <p:cNvSpPr txBox="1"/>
          <p:nvPr/>
        </p:nvSpPr>
        <p:spPr>
          <a:xfrm>
            <a:off x="646113" y="4183180"/>
            <a:ext cx="8562157" cy="584775"/>
          </a:xfrm>
          <a:prstGeom prst="rect">
            <a:avLst/>
          </a:prstGeom>
          <a:noFill/>
        </p:spPr>
        <p:txBody>
          <a:bodyPr wrap="square" rtlCol="0">
            <a:spAutoFit/>
          </a:bodyPr>
          <a:lstStyle/>
          <a:p>
            <a:pPr algn="l"/>
            <a:r>
              <a:rPr lang="en-US" sz="1600" dirty="0"/>
              <a:t>Campaign X can utilize similar strategy as previous year. But  the strategy for Campaign Y should be revisited/</a:t>
            </a:r>
          </a:p>
        </p:txBody>
      </p:sp>
    </p:spTree>
    <p:extLst>
      <p:ext uri="{BB962C8B-B14F-4D97-AF65-F5344CB8AC3E}">
        <p14:creationId xmlns:p14="http://schemas.microsoft.com/office/powerpoint/2010/main" val="422056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your take?</a:t>
            </a:r>
          </a:p>
        </p:txBody>
      </p:sp>
      <p:sp>
        <p:nvSpPr>
          <p:cNvPr id="3" name="Content Placeholder 2"/>
          <p:cNvSpPr>
            <a:spLocks noGrp="1"/>
          </p:cNvSpPr>
          <p:nvPr>
            <p:ph idx="1"/>
          </p:nvPr>
        </p:nvSpPr>
        <p:spPr/>
        <p:txBody>
          <a:bodyPr/>
          <a:lstStyle/>
          <a:p>
            <a:r>
              <a:rPr lang="en-US" dirty="0"/>
              <a:t>Picking one t-shirt size for the entire Mu-Sigma Seattle Team?</a:t>
            </a:r>
          </a:p>
          <a:p>
            <a:r>
              <a:rPr lang="en-US" dirty="0"/>
              <a:t>“Average” weekly Utilization of delivery team in the MBR?</a:t>
            </a:r>
          </a:p>
          <a:p>
            <a:r>
              <a:rPr lang="en-US" dirty="0"/>
              <a:t>Per capita income in US</a:t>
            </a:r>
          </a:p>
          <a:p>
            <a:r>
              <a:rPr lang="en-US" dirty="0"/>
              <a:t>“Average” rainfall in Seattle</a:t>
            </a:r>
          </a:p>
          <a:p>
            <a:r>
              <a:rPr lang="en-US" dirty="0"/>
              <a:t> Number of push-ups Prashant does per day</a:t>
            </a:r>
          </a:p>
          <a:p>
            <a:endParaRPr lang="en-US" dirty="0"/>
          </a:p>
          <a:p>
            <a:endParaRPr lang="en-US" dirty="0"/>
          </a:p>
        </p:txBody>
      </p:sp>
    </p:spTree>
    <p:extLst>
      <p:ext uri="{BB962C8B-B14F-4D97-AF65-F5344CB8AC3E}">
        <p14:creationId xmlns:p14="http://schemas.microsoft.com/office/powerpoint/2010/main" val="170799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Treatment</a:t>
            </a:r>
          </a:p>
        </p:txBody>
      </p:sp>
      <p:sp>
        <p:nvSpPr>
          <p:cNvPr id="3" name="Content Placeholder 2"/>
          <p:cNvSpPr>
            <a:spLocks noGrp="1"/>
          </p:cNvSpPr>
          <p:nvPr>
            <p:ph idx="1"/>
          </p:nvPr>
        </p:nvSpPr>
        <p:spPr/>
        <p:txBody>
          <a:bodyPr/>
          <a:lstStyle/>
          <a:p>
            <a:r>
              <a:rPr lang="en-US" b="1" u="sng" dirty="0"/>
              <a:t>Definition:</a:t>
            </a:r>
            <a:r>
              <a:rPr lang="en-US" dirty="0"/>
              <a:t> An outlier is an observation that is numerically far from the rest of the data points. </a:t>
            </a:r>
          </a:p>
          <a:p>
            <a:r>
              <a:rPr lang="en-US" b="1" u="sng" dirty="0"/>
              <a:t>Viewer Discretion advised:</a:t>
            </a:r>
            <a:r>
              <a:rPr lang="en-US" dirty="0"/>
              <a:t> It is for us to decide what is considered “far” or “abnormal”.  </a:t>
            </a:r>
          </a:p>
          <a:p>
            <a:r>
              <a:rPr lang="en-US" b="1" u="sng" dirty="0"/>
              <a:t>Remove at your own risk!:</a:t>
            </a:r>
            <a:r>
              <a:rPr lang="en-US" dirty="0"/>
              <a:t> What you do with an outlier even if it is detected depends upon the nature of the analysis. An outlier should not be removed from the data without due consideration </a:t>
            </a:r>
          </a:p>
          <a:p>
            <a:r>
              <a:rPr lang="en-US" b="1" u="sng" dirty="0"/>
              <a:t>Tools for treatment: </a:t>
            </a:r>
            <a:r>
              <a:rPr lang="en-US" dirty="0"/>
              <a:t>Box plots can be used to do outlier treatment</a:t>
            </a:r>
          </a:p>
          <a:p>
            <a:r>
              <a:rPr lang="en-US" b="1" u="sng" dirty="0"/>
              <a:t>Approaches for Treatment:</a:t>
            </a:r>
          </a:p>
          <a:p>
            <a:pPr lvl="1"/>
            <a:r>
              <a:rPr lang="en-US" b="1" u="sng" dirty="0"/>
              <a:t>Elimination of specific data points:</a:t>
            </a:r>
            <a:r>
              <a:rPr lang="en-US" dirty="0"/>
              <a:t> During a CPC analysis, we come across one click for which an advertiser paid $200 where as all other clicks were in the range of $3-$5. One method to do this is a box plot</a:t>
            </a:r>
          </a:p>
          <a:p>
            <a:pPr lvl="1"/>
            <a:r>
              <a:rPr lang="en-US" b="1" u="sng" dirty="0"/>
              <a:t>Variable Capping/Flooring:</a:t>
            </a:r>
            <a:r>
              <a:rPr lang="en-US" dirty="0"/>
              <a:t> Applying a minimum revenue threshold for advertisers while designing a sales initiative measurement tool</a:t>
            </a:r>
          </a:p>
        </p:txBody>
      </p:sp>
    </p:spTree>
    <p:extLst>
      <p:ext uri="{BB962C8B-B14F-4D97-AF65-F5344CB8AC3E}">
        <p14:creationId xmlns:p14="http://schemas.microsoft.com/office/powerpoint/2010/main" val="165309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Box Plots to remove Outliers</a:t>
            </a:r>
          </a:p>
        </p:txBody>
      </p:sp>
      <p:sp>
        <p:nvSpPr>
          <p:cNvPr id="3" name="Content Placeholder 2"/>
          <p:cNvSpPr>
            <a:spLocks noGrp="1"/>
          </p:cNvSpPr>
          <p:nvPr>
            <p:ph idx="1"/>
          </p:nvPr>
        </p:nvSpPr>
        <p:spPr>
          <a:xfrm>
            <a:off x="646113" y="1381125"/>
            <a:ext cx="6177507" cy="4191000"/>
          </a:xfrm>
        </p:spPr>
        <p:txBody>
          <a:bodyPr/>
          <a:lstStyle/>
          <a:p>
            <a:r>
              <a:rPr lang="en-US" dirty="0"/>
              <a:t>Box plot gives us a statistical benchmark to determine “mild” and “extreme” outliers in data </a:t>
            </a:r>
          </a:p>
          <a:p>
            <a:r>
              <a:rPr lang="en-US" dirty="0"/>
              <a:t>The box plot approach can only identify outliers from an “univariate” sense </a:t>
            </a:r>
          </a:p>
          <a:p>
            <a:r>
              <a:rPr lang="en-US" dirty="0"/>
              <a:t>The following steps outliner the outlier detection using box plot with fences </a:t>
            </a:r>
          </a:p>
          <a:p>
            <a:pPr lvl="1"/>
            <a:r>
              <a:rPr lang="en-US" dirty="0"/>
              <a:t>Calculate inter-quartile range (IQR) </a:t>
            </a:r>
          </a:p>
          <a:p>
            <a:pPr lvl="1"/>
            <a:r>
              <a:rPr lang="en-US" dirty="0"/>
              <a:t>Calculate lower inner fence (Q1 – 1.5 × IQR)</a:t>
            </a:r>
          </a:p>
          <a:p>
            <a:pPr lvl="1"/>
            <a:r>
              <a:rPr lang="en-US" dirty="0"/>
              <a:t>Calculate upper inner fence (Q3 + 1.5 × IQR)</a:t>
            </a:r>
          </a:p>
          <a:p>
            <a:pPr lvl="1"/>
            <a:r>
              <a:rPr lang="en-US" dirty="0"/>
              <a:t>Calculate lower outer fence (Q1 – 3 × IQR)</a:t>
            </a:r>
          </a:p>
          <a:p>
            <a:pPr lvl="1"/>
            <a:r>
              <a:rPr lang="en-US" dirty="0"/>
              <a:t>Calculate upper outer fence (Q3 + 3 × IQR) </a:t>
            </a:r>
          </a:p>
          <a:p>
            <a:r>
              <a:rPr lang="en-US" dirty="0"/>
              <a:t>A mild outlier is a  point beyond an inner fence on either side </a:t>
            </a:r>
          </a:p>
          <a:p>
            <a:r>
              <a:rPr lang="en-US" dirty="0"/>
              <a:t>An extreme outlier is a point beyond an outer fence is considered </a:t>
            </a:r>
          </a:p>
        </p:txBody>
      </p:sp>
      <p:pic>
        <p:nvPicPr>
          <p:cNvPr id="5" name="Picture 4"/>
          <p:cNvPicPr>
            <a:picLocks noChangeAspect="1"/>
          </p:cNvPicPr>
          <p:nvPr/>
        </p:nvPicPr>
        <p:blipFill>
          <a:blip r:embed="rId2"/>
          <a:stretch>
            <a:fillRect/>
          </a:stretch>
        </p:blipFill>
        <p:spPr>
          <a:xfrm>
            <a:off x="6967636" y="1478956"/>
            <a:ext cx="2764912" cy="3477741"/>
          </a:xfrm>
          <a:prstGeom prst="rect">
            <a:avLst/>
          </a:prstGeom>
        </p:spPr>
      </p:pic>
    </p:spTree>
    <p:extLst>
      <p:ext uri="{BB962C8B-B14F-4D97-AF65-F5344CB8AC3E}">
        <p14:creationId xmlns:p14="http://schemas.microsoft.com/office/powerpoint/2010/main" val="4249885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removing outliers works</a:t>
            </a:r>
          </a:p>
        </p:txBody>
      </p:sp>
      <p:sp>
        <p:nvSpPr>
          <p:cNvPr id="3" name="Content Placeholder 2"/>
          <p:cNvSpPr>
            <a:spLocks noGrp="1"/>
          </p:cNvSpPr>
          <p:nvPr>
            <p:ph idx="1"/>
          </p:nvPr>
        </p:nvSpPr>
        <p:spPr>
          <a:xfrm>
            <a:off x="798513" y="3388643"/>
            <a:ext cx="8763000" cy="1039763"/>
          </a:xfrm>
        </p:spPr>
        <p:txBody>
          <a:bodyPr/>
          <a:lstStyle/>
          <a:p>
            <a:r>
              <a:rPr lang="en-US" dirty="0"/>
              <a:t>Calculating utilization numbers</a:t>
            </a:r>
          </a:p>
          <a:p>
            <a:endParaRPr lang="en-US" dirty="0"/>
          </a:p>
        </p:txBody>
      </p:sp>
      <p:sp>
        <p:nvSpPr>
          <p:cNvPr id="4" name="Title 1"/>
          <p:cNvSpPr txBox="1">
            <a:spLocks/>
          </p:cNvSpPr>
          <p:nvPr/>
        </p:nvSpPr>
        <p:spPr bwMode="auto">
          <a:xfrm>
            <a:off x="457200" y="234888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a:buClrTx/>
              <a:buFontTx/>
            </a:pPr>
            <a:r>
              <a:rPr lang="en-US" kern="0" dirty="0"/>
              <a:t>Where removing outliers doesn’t work</a:t>
            </a:r>
          </a:p>
        </p:txBody>
      </p:sp>
      <p:sp>
        <p:nvSpPr>
          <p:cNvPr id="5" name="Content Placeholder 2"/>
          <p:cNvSpPr txBox="1">
            <a:spLocks/>
          </p:cNvSpPr>
          <p:nvPr/>
        </p:nvSpPr>
        <p:spPr bwMode="auto">
          <a:xfrm>
            <a:off x="798513" y="1533525"/>
            <a:ext cx="8763000" cy="10397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US" kern="0" dirty="0"/>
              <a:t>Fraud volume detection </a:t>
            </a:r>
          </a:p>
          <a:p>
            <a:r>
              <a:rPr lang="en-US" kern="0" dirty="0"/>
              <a:t>Average Bids </a:t>
            </a:r>
          </a:p>
          <a:p>
            <a:endParaRPr lang="en-US" kern="0" dirty="0"/>
          </a:p>
        </p:txBody>
      </p:sp>
    </p:spTree>
    <p:extLst>
      <p:ext uri="{BB962C8B-B14F-4D97-AF65-F5344CB8AC3E}">
        <p14:creationId xmlns:p14="http://schemas.microsoft.com/office/powerpoint/2010/main" val="198148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your business….</a:t>
            </a:r>
          </a:p>
        </p:txBody>
      </p:sp>
      <p:sp>
        <p:nvSpPr>
          <p:cNvPr id="3" name="Content Placeholder 2"/>
          <p:cNvSpPr>
            <a:spLocks noGrp="1"/>
          </p:cNvSpPr>
          <p:nvPr>
            <p:ph idx="1"/>
          </p:nvPr>
        </p:nvSpPr>
        <p:spPr/>
        <p:txBody>
          <a:bodyPr/>
          <a:lstStyle/>
          <a:p>
            <a:r>
              <a:rPr lang="en-US" dirty="0"/>
              <a:t>Average CPC…is this the only way to look at CPCs?</a:t>
            </a:r>
          </a:p>
          <a:p>
            <a:pPr lvl="1"/>
            <a:r>
              <a:rPr lang="en-US" dirty="0"/>
              <a:t>How about mode? Median? </a:t>
            </a:r>
          </a:p>
          <a:p>
            <a:pPr lvl="1"/>
            <a:r>
              <a:rPr lang="en-US" dirty="0"/>
              <a:t>Would we want to look at </a:t>
            </a:r>
            <a:r>
              <a:rPr lang="en-US" dirty="0" err="1"/>
              <a:t>std</a:t>
            </a:r>
            <a:r>
              <a:rPr lang="en-US" dirty="0"/>
              <a:t> dev. If yes how?</a:t>
            </a:r>
          </a:p>
          <a:p>
            <a:pPr lvl="1"/>
            <a:endParaRPr lang="en-US" dirty="0"/>
          </a:p>
          <a:p>
            <a:pPr lvl="1"/>
            <a:endParaRPr lang="en-US" dirty="0"/>
          </a:p>
          <a:p>
            <a:pPr marL="236537" lvl="1" indent="0">
              <a:buNone/>
            </a:pPr>
            <a:r>
              <a:rPr lang="en-US" dirty="0"/>
              <a:t>Here’s what we will all do…</a:t>
            </a:r>
          </a:p>
          <a:p>
            <a:pPr marL="236537" lvl="1" indent="0">
              <a:buNone/>
            </a:pPr>
            <a:endParaRPr lang="en-US" dirty="0"/>
          </a:p>
        </p:txBody>
      </p:sp>
      <p:graphicFrame>
        <p:nvGraphicFramePr>
          <p:cNvPr id="4" name="Diagram 3"/>
          <p:cNvGraphicFramePr/>
          <p:nvPr>
            <p:extLst>
              <p:ext uri="{D42A27DB-BD31-4B8C-83A1-F6EECF244321}">
                <p14:modId xmlns:p14="http://schemas.microsoft.com/office/powerpoint/2010/main" val="343525886"/>
              </p:ext>
            </p:extLst>
          </p:nvPr>
        </p:nvGraphicFramePr>
        <p:xfrm>
          <a:off x="1823190" y="2890425"/>
          <a:ext cx="6253269" cy="284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38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Techniques</a:t>
            </a:r>
          </a:p>
        </p:txBody>
      </p:sp>
      <p:sp>
        <p:nvSpPr>
          <p:cNvPr id="3" name="Content Placeholder 2"/>
          <p:cNvSpPr>
            <a:spLocks noGrp="1"/>
          </p:cNvSpPr>
          <p:nvPr>
            <p:ph idx="1"/>
          </p:nvPr>
        </p:nvSpPr>
        <p:spPr/>
        <p:txBody>
          <a:bodyPr/>
          <a:lstStyle/>
          <a:p>
            <a:r>
              <a:rPr lang="en-US" dirty="0"/>
              <a:t>Simple Random Sampling – A type of sampling where every unit of the population has an equal chance of being part of the sample – To generate such a sample, we need a random number generator, which generates a sequence of random numbers which are used to pick the samples (Ideal)</a:t>
            </a:r>
          </a:p>
          <a:p>
            <a:pPr lvl="1"/>
            <a:r>
              <a:rPr lang="en-US" dirty="0" err="1"/>
              <a:t>Eg</a:t>
            </a:r>
            <a:r>
              <a:rPr lang="en-US" dirty="0"/>
              <a:t>: Someone researching on different phone users in Mu-Sigma Seattle</a:t>
            </a:r>
          </a:p>
          <a:p>
            <a:r>
              <a:rPr lang="en-US" dirty="0"/>
              <a:t>Stratified Random Sampling – In stratified random sampling, the whole population is divided into homogenous groups, and samples are drawn from each group with sample size proportional to the size of the group (need not always be proportional – there are other sample size allocation methods where size of sample from a strata may depend on the variance)</a:t>
            </a:r>
          </a:p>
          <a:p>
            <a:pPr lvl="1"/>
            <a:r>
              <a:rPr lang="en-US" dirty="0" err="1"/>
              <a:t>Eg</a:t>
            </a:r>
            <a:r>
              <a:rPr lang="en-US" dirty="0"/>
              <a:t>: Someone researching on phone usage among iPhone and </a:t>
            </a:r>
            <a:r>
              <a:rPr lang="en-US" dirty="0" err="1"/>
              <a:t>Andriod</a:t>
            </a:r>
            <a:r>
              <a:rPr lang="en-US" dirty="0"/>
              <a:t> users in Mu-Sigma Seattle</a:t>
            </a:r>
          </a:p>
          <a:p>
            <a:r>
              <a:rPr lang="en-US" dirty="0"/>
              <a:t>Systematic Sampling - is easier to do than random sampling. In systematic sampling, the list of elements is "counted off". That is, every </a:t>
            </a:r>
            <a:r>
              <a:rPr lang="en-US" i="1" dirty="0"/>
              <a:t>k</a:t>
            </a:r>
            <a:r>
              <a:rPr lang="en-US" dirty="0"/>
              <a:t>th element is taken. This is similar to lining everyone up and numbering off "1,2,3,4; 1,2,3,4; </a:t>
            </a:r>
            <a:r>
              <a:rPr lang="en-US" dirty="0" err="1"/>
              <a:t>etc</a:t>
            </a:r>
            <a:r>
              <a:rPr lang="en-US" dirty="0"/>
              <a:t>". When done numbering, all people numbered 4 would be used.</a:t>
            </a:r>
          </a:p>
          <a:p>
            <a:pPr lvl="1"/>
            <a:r>
              <a:rPr lang="en-US" dirty="0" err="1"/>
              <a:t>Eg</a:t>
            </a:r>
            <a:r>
              <a:rPr lang="en-US" dirty="0"/>
              <a:t>: A group of 500 customers attended the MuConfluence, some one wants to research customer feedback about the event</a:t>
            </a:r>
          </a:p>
        </p:txBody>
      </p:sp>
    </p:spTree>
    <p:extLst>
      <p:ext uri="{BB962C8B-B14F-4D97-AF65-F5344CB8AC3E}">
        <p14:creationId xmlns:p14="http://schemas.microsoft.com/office/powerpoint/2010/main" val="142362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4697" y="2409571"/>
            <a:ext cx="2880320" cy="261610"/>
          </a:xfrm>
          <a:prstGeom prst="rect">
            <a:avLst/>
          </a:prstGeom>
          <a:noFill/>
        </p:spPr>
        <p:txBody>
          <a:bodyPr wrap="square" rtlCol="0">
            <a:spAutoFit/>
          </a:bodyPr>
          <a:lstStyle/>
          <a:p>
            <a:r>
              <a:rPr lang="en-US" dirty="0"/>
              <a:t>Michael Jordan’s Jersey number</a:t>
            </a:r>
          </a:p>
        </p:txBody>
      </p:sp>
      <p:pic>
        <p:nvPicPr>
          <p:cNvPr id="5" name="Picture 4"/>
          <p:cNvPicPr>
            <a:picLocks noChangeAspect="1"/>
          </p:cNvPicPr>
          <p:nvPr/>
        </p:nvPicPr>
        <p:blipFill>
          <a:blip r:embed="rId3"/>
          <a:stretch>
            <a:fillRect/>
          </a:stretch>
        </p:blipFill>
        <p:spPr>
          <a:xfrm>
            <a:off x="1855068" y="908009"/>
            <a:ext cx="1219579" cy="1501562"/>
          </a:xfrm>
          <a:prstGeom prst="rect">
            <a:avLst/>
          </a:prstGeom>
        </p:spPr>
      </p:pic>
      <p:pic>
        <p:nvPicPr>
          <p:cNvPr id="6" name="Picture 5"/>
          <p:cNvPicPr>
            <a:picLocks noChangeAspect="1"/>
          </p:cNvPicPr>
          <p:nvPr/>
        </p:nvPicPr>
        <p:blipFill>
          <a:blip r:embed="rId4"/>
          <a:stretch>
            <a:fillRect/>
          </a:stretch>
        </p:blipFill>
        <p:spPr>
          <a:xfrm>
            <a:off x="5239445" y="846947"/>
            <a:ext cx="3240360" cy="1537287"/>
          </a:xfrm>
          <a:prstGeom prst="rect">
            <a:avLst/>
          </a:prstGeom>
        </p:spPr>
      </p:pic>
      <p:sp>
        <p:nvSpPr>
          <p:cNvPr id="20" name="TextBox 19"/>
          <p:cNvSpPr txBox="1"/>
          <p:nvPr/>
        </p:nvSpPr>
        <p:spPr>
          <a:xfrm>
            <a:off x="5419465" y="2409571"/>
            <a:ext cx="2880320" cy="261610"/>
          </a:xfrm>
          <a:prstGeom prst="rect">
            <a:avLst/>
          </a:prstGeom>
          <a:noFill/>
        </p:spPr>
        <p:txBody>
          <a:bodyPr wrap="square" rtlCol="0">
            <a:spAutoFit/>
          </a:bodyPr>
          <a:lstStyle/>
          <a:p>
            <a:r>
              <a:rPr lang="en-US" dirty="0"/>
              <a:t>Height of Mount Rainer</a:t>
            </a:r>
          </a:p>
        </p:txBody>
      </p:sp>
      <p:pic>
        <p:nvPicPr>
          <p:cNvPr id="7" name="Picture 6"/>
          <p:cNvPicPr>
            <a:picLocks noChangeAspect="1"/>
          </p:cNvPicPr>
          <p:nvPr/>
        </p:nvPicPr>
        <p:blipFill>
          <a:blip r:embed="rId5"/>
          <a:stretch>
            <a:fillRect/>
          </a:stretch>
        </p:blipFill>
        <p:spPr>
          <a:xfrm>
            <a:off x="1024697" y="5347953"/>
            <a:ext cx="3647619" cy="771429"/>
          </a:xfrm>
          <a:prstGeom prst="rect">
            <a:avLst/>
          </a:prstGeom>
        </p:spPr>
      </p:pic>
      <p:sp>
        <p:nvSpPr>
          <p:cNvPr id="23" name="TextBox 22"/>
          <p:cNvSpPr txBox="1"/>
          <p:nvPr/>
        </p:nvSpPr>
        <p:spPr>
          <a:xfrm>
            <a:off x="1389294" y="6119382"/>
            <a:ext cx="2880320" cy="261610"/>
          </a:xfrm>
          <a:prstGeom prst="rect">
            <a:avLst/>
          </a:prstGeom>
          <a:noFill/>
        </p:spPr>
        <p:txBody>
          <a:bodyPr wrap="square" rtlCol="0">
            <a:spAutoFit/>
          </a:bodyPr>
          <a:lstStyle/>
          <a:p>
            <a:r>
              <a:rPr lang="en-US" dirty="0"/>
              <a:t>Top 3 Colleges by SAT scores</a:t>
            </a:r>
          </a:p>
        </p:txBody>
      </p:sp>
      <p:pic>
        <p:nvPicPr>
          <p:cNvPr id="8" name="Picture 7"/>
          <p:cNvPicPr>
            <a:picLocks noChangeAspect="1"/>
          </p:cNvPicPr>
          <p:nvPr/>
        </p:nvPicPr>
        <p:blipFill>
          <a:blip r:embed="rId6"/>
          <a:stretch>
            <a:fillRect/>
          </a:stretch>
        </p:blipFill>
        <p:spPr>
          <a:xfrm>
            <a:off x="598190" y="2896847"/>
            <a:ext cx="1866667" cy="2028571"/>
          </a:xfrm>
          <a:prstGeom prst="rect">
            <a:avLst/>
          </a:prstGeom>
        </p:spPr>
      </p:pic>
      <p:sp>
        <p:nvSpPr>
          <p:cNvPr id="24" name="TextBox 23"/>
          <p:cNvSpPr txBox="1"/>
          <p:nvPr/>
        </p:nvSpPr>
        <p:spPr>
          <a:xfrm>
            <a:off x="91363" y="4879833"/>
            <a:ext cx="2880320" cy="261610"/>
          </a:xfrm>
          <a:prstGeom prst="rect">
            <a:avLst/>
          </a:prstGeom>
          <a:noFill/>
        </p:spPr>
        <p:txBody>
          <a:bodyPr wrap="square" rtlCol="0">
            <a:spAutoFit/>
          </a:bodyPr>
          <a:lstStyle/>
          <a:p>
            <a:r>
              <a:rPr lang="en-US" dirty="0"/>
              <a:t>Joe DiMaggio’s playing record</a:t>
            </a:r>
          </a:p>
        </p:txBody>
      </p:sp>
      <p:pic>
        <p:nvPicPr>
          <p:cNvPr id="9" name="Picture 8"/>
          <p:cNvPicPr>
            <a:picLocks noChangeAspect="1"/>
          </p:cNvPicPr>
          <p:nvPr/>
        </p:nvPicPr>
        <p:blipFill>
          <a:blip r:embed="rId7"/>
          <a:stretch>
            <a:fillRect/>
          </a:stretch>
        </p:blipFill>
        <p:spPr>
          <a:xfrm>
            <a:off x="7394089" y="2671181"/>
            <a:ext cx="1853099" cy="1804333"/>
          </a:xfrm>
          <a:prstGeom prst="rect">
            <a:avLst/>
          </a:prstGeom>
        </p:spPr>
      </p:pic>
      <p:sp>
        <p:nvSpPr>
          <p:cNvPr id="26" name="TextBox 25"/>
          <p:cNvSpPr txBox="1"/>
          <p:nvPr/>
        </p:nvSpPr>
        <p:spPr>
          <a:xfrm>
            <a:off x="6925070" y="4567052"/>
            <a:ext cx="2880320" cy="261610"/>
          </a:xfrm>
          <a:prstGeom prst="rect">
            <a:avLst/>
          </a:prstGeom>
          <a:noFill/>
        </p:spPr>
        <p:txBody>
          <a:bodyPr wrap="square" rtlCol="0">
            <a:spAutoFit/>
          </a:bodyPr>
          <a:lstStyle/>
          <a:p>
            <a:r>
              <a:rPr lang="en-US" dirty="0"/>
              <a:t>Room Temperature</a:t>
            </a:r>
          </a:p>
        </p:txBody>
      </p:sp>
      <p:sp>
        <p:nvSpPr>
          <p:cNvPr id="10" name="TextBox 9"/>
          <p:cNvSpPr txBox="1"/>
          <p:nvPr/>
        </p:nvSpPr>
        <p:spPr>
          <a:xfrm>
            <a:off x="3458296" y="3433720"/>
            <a:ext cx="2880320" cy="584775"/>
          </a:xfrm>
          <a:prstGeom prst="rect">
            <a:avLst/>
          </a:prstGeom>
          <a:noFill/>
        </p:spPr>
        <p:txBody>
          <a:bodyPr wrap="square" rtlCol="0">
            <a:spAutoFit/>
          </a:bodyPr>
          <a:lstStyle/>
          <a:p>
            <a:r>
              <a:rPr lang="en-US" sz="3200" dirty="0"/>
              <a:t>STATISTICS!!</a:t>
            </a:r>
          </a:p>
        </p:txBody>
      </p:sp>
      <p:cxnSp>
        <p:nvCxnSpPr>
          <p:cNvPr id="13" name="Straight Arrow Connector 12"/>
          <p:cNvCxnSpPr/>
          <p:nvPr/>
        </p:nvCxnSpPr>
        <p:spPr bwMode="auto">
          <a:xfrm>
            <a:off x="3074647" y="2671181"/>
            <a:ext cx="1156685" cy="76253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15" name="Straight Arrow Connector 14"/>
          <p:cNvCxnSpPr>
            <a:stCxn id="8" idx="3"/>
          </p:cNvCxnSpPr>
          <p:nvPr/>
        </p:nvCxnSpPr>
        <p:spPr bwMode="auto">
          <a:xfrm flipV="1">
            <a:off x="2464857" y="3836300"/>
            <a:ext cx="1055473" cy="7483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21" name="Straight Arrow Connector 20"/>
          <p:cNvCxnSpPr>
            <a:stCxn id="7" idx="0"/>
          </p:cNvCxnSpPr>
          <p:nvPr/>
        </p:nvCxnSpPr>
        <p:spPr bwMode="auto">
          <a:xfrm flipV="1">
            <a:off x="2848507" y="3921224"/>
            <a:ext cx="1310817" cy="142672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27" name="Straight Arrow Connector 26"/>
          <p:cNvCxnSpPr>
            <a:stCxn id="9" idx="1"/>
            <a:endCxn id="10" idx="3"/>
          </p:cNvCxnSpPr>
          <p:nvPr/>
        </p:nvCxnSpPr>
        <p:spPr bwMode="auto">
          <a:xfrm flipH="1">
            <a:off x="6338616" y="3573348"/>
            <a:ext cx="1055473" cy="15276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30" name="Straight Arrow Connector 29"/>
          <p:cNvCxnSpPr>
            <a:stCxn id="20" idx="2"/>
          </p:cNvCxnSpPr>
          <p:nvPr/>
        </p:nvCxnSpPr>
        <p:spPr bwMode="auto">
          <a:xfrm flipH="1">
            <a:off x="5815508" y="2671181"/>
            <a:ext cx="1044117" cy="68581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pic>
        <p:nvPicPr>
          <p:cNvPr id="42" name="Picture 41"/>
          <p:cNvPicPr>
            <a:picLocks noChangeAspect="1"/>
          </p:cNvPicPr>
          <p:nvPr/>
        </p:nvPicPr>
        <p:blipFill>
          <a:blip r:embed="rId8"/>
          <a:stretch>
            <a:fillRect/>
          </a:stretch>
        </p:blipFill>
        <p:spPr>
          <a:xfrm>
            <a:off x="5473058" y="4891431"/>
            <a:ext cx="3266667" cy="1561905"/>
          </a:xfrm>
          <a:prstGeom prst="rect">
            <a:avLst/>
          </a:prstGeom>
        </p:spPr>
      </p:pic>
      <p:sp>
        <p:nvSpPr>
          <p:cNvPr id="43" name="TextBox 42"/>
          <p:cNvSpPr txBox="1"/>
          <p:nvPr/>
        </p:nvSpPr>
        <p:spPr>
          <a:xfrm>
            <a:off x="5666231" y="6449236"/>
            <a:ext cx="2880320" cy="261610"/>
          </a:xfrm>
          <a:prstGeom prst="rect">
            <a:avLst/>
          </a:prstGeom>
          <a:noFill/>
        </p:spPr>
        <p:txBody>
          <a:bodyPr wrap="square" rtlCol="0">
            <a:spAutoFit/>
          </a:bodyPr>
          <a:lstStyle/>
          <a:p>
            <a:r>
              <a:rPr lang="en-US" dirty="0"/>
              <a:t>Texting/Talking while Driving</a:t>
            </a:r>
          </a:p>
        </p:txBody>
      </p:sp>
      <p:cxnSp>
        <p:nvCxnSpPr>
          <p:cNvPr id="34" name="Straight Arrow Connector 33"/>
          <p:cNvCxnSpPr/>
          <p:nvPr/>
        </p:nvCxnSpPr>
        <p:spPr bwMode="auto">
          <a:xfrm flipH="1" flipV="1">
            <a:off x="5419465" y="4018495"/>
            <a:ext cx="919151" cy="861338"/>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Tree>
    <p:extLst>
      <p:ext uri="{BB962C8B-B14F-4D97-AF65-F5344CB8AC3E}">
        <p14:creationId xmlns:p14="http://schemas.microsoft.com/office/powerpoint/2010/main" val="316448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Techniques</a:t>
            </a:r>
          </a:p>
        </p:txBody>
      </p:sp>
      <p:sp>
        <p:nvSpPr>
          <p:cNvPr id="3" name="Content Placeholder 2"/>
          <p:cNvSpPr>
            <a:spLocks noGrp="1"/>
          </p:cNvSpPr>
          <p:nvPr>
            <p:ph idx="1"/>
          </p:nvPr>
        </p:nvSpPr>
        <p:spPr/>
        <p:txBody>
          <a:bodyPr/>
          <a:lstStyle/>
          <a:p>
            <a:r>
              <a:rPr lang="en-US" dirty="0"/>
              <a:t>Convenience Sampling – This is very easy to do, but it's probably the worst technique to use. In convenience sampling, readily available data is used. That is, the first people the surveyor runs into.</a:t>
            </a:r>
          </a:p>
          <a:p>
            <a:pPr lvl="1"/>
            <a:r>
              <a:rPr lang="en-US" dirty="0" err="1"/>
              <a:t>Eg</a:t>
            </a:r>
            <a:r>
              <a:rPr lang="en-US" dirty="0"/>
              <a:t>: We need to conduct a research in the next 10 minutes about water drinking frequencies among adults</a:t>
            </a:r>
          </a:p>
          <a:p>
            <a:r>
              <a:rPr lang="en-US" dirty="0"/>
              <a:t>Cluster sampling -  This is accomplished by dividing the population into groups -- usually geographically. These groups are called clusters or blocks. The clusters are randomly selected, and each element in the selected clusters are used</a:t>
            </a:r>
          </a:p>
          <a:p>
            <a:pPr lvl="1"/>
            <a:r>
              <a:rPr lang="en-US" dirty="0" err="1"/>
              <a:t>Eg</a:t>
            </a:r>
            <a:r>
              <a:rPr lang="en-US" dirty="0"/>
              <a:t>: In a study of the opinions of employees across all engagements in the US, rather than study a few employees in every engagement, a small number of engagements are selected and a significant number of employees are selected from those engagements</a:t>
            </a:r>
          </a:p>
          <a:p>
            <a:r>
              <a:rPr lang="en-US" dirty="0"/>
              <a:t>Snowball Sampling: Find people to study, ask them to refer to other people who fit your study requirements</a:t>
            </a:r>
          </a:p>
          <a:p>
            <a:pPr lvl="1"/>
            <a:r>
              <a:rPr lang="en-US" dirty="0" err="1"/>
              <a:t>Eg</a:t>
            </a:r>
            <a:r>
              <a:rPr lang="en-US" dirty="0"/>
              <a:t>: Someone wants to research latest football trends, they talk to the </a:t>
            </a:r>
            <a:r>
              <a:rPr lang="en-US" dirty="0" err="1"/>
              <a:t>MuSigma</a:t>
            </a:r>
            <a:r>
              <a:rPr lang="en-US" dirty="0"/>
              <a:t> Football Team captain</a:t>
            </a:r>
          </a:p>
          <a:p>
            <a:pPr lvl="1"/>
            <a:endParaRPr lang="en-US" dirty="0"/>
          </a:p>
        </p:txBody>
      </p:sp>
    </p:spTree>
    <p:extLst>
      <p:ext uri="{BB962C8B-B14F-4D97-AF65-F5344CB8AC3E}">
        <p14:creationId xmlns:p14="http://schemas.microsoft.com/office/powerpoint/2010/main" val="410822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Stats Talk - 1</a:t>
            </a:r>
          </a:p>
        </p:txBody>
      </p:sp>
      <p:sp>
        <p:nvSpPr>
          <p:cNvPr id="3" name="Content Placeholder 2"/>
          <p:cNvSpPr>
            <a:spLocks noGrp="1"/>
          </p:cNvSpPr>
          <p:nvPr>
            <p:ph idx="1"/>
          </p:nvPr>
        </p:nvSpPr>
        <p:spPr/>
        <p:txBody>
          <a:bodyPr/>
          <a:lstStyle/>
          <a:p>
            <a:r>
              <a:rPr lang="en-US" dirty="0"/>
              <a:t>Population – A well defined group of individuals or observations of any size having an unique quality or characteristic, about which inferences are to be drawn </a:t>
            </a:r>
          </a:p>
          <a:p>
            <a:r>
              <a:rPr lang="en-US" dirty="0"/>
              <a:t>Parameter – A numeric quantity that describes a certain population characteristic. A population parameter is usually unknown and is often estimated from a sample if the population is too large. For example, the population mean is a parameter that is often used to indicate the average value of a quantity.  </a:t>
            </a:r>
          </a:p>
          <a:p>
            <a:r>
              <a:rPr lang="en-US" dirty="0"/>
              <a:t>Sample – A group of individuals or observations selected from a particular population </a:t>
            </a:r>
          </a:p>
          <a:p>
            <a:r>
              <a:rPr lang="en-US" dirty="0"/>
              <a:t>Random Variable – A variable whose value results from a measurement on some type of chance or random process. In other words, a numerical description of the outcome of the experiment. E.g., height of an individual in a sample, number of patients recovering from disease in a clinical trial </a:t>
            </a:r>
          </a:p>
          <a:p>
            <a:r>
              <a:rPr lang="en-US" dirty="0"/>
              <a:t>Statistic – A function of the observable random variables (or in other words the sample) which is devoid of any unknown parameter. E.g., average of all heights of students in a class </a:t>
            </a:r>
          </a:p>
        </p:txBody>
      </p:sp>
    </p:spTree>
    <p:extLst>
      <p:ext uri="{BB962C8B-B14F-4D97-AF65-F5344CB8AC3E}">
        <p14:creationId xmlns:p14="http://schemas.microsoft.com/office/powerpoint/2010/main" val="200607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Stats Talk - 2</a:t>
            </a:r>
          </a:p>
        </p:txBody>
      </p:sp>
      <p:sp>
        <p:nvSpPr>
          <p:cNvPr id="3" name="Content Placeholder 2"/>
          <p:cNvSpPr>
            <a:spLocks noGrp="1"/>
          </p:cNvSpPr>
          <p:nvPr>
            <p:ph idx="1"/>
          </p:nvPr>
        </p:nvSpPr>
        <p:spPr/>
        <p:txBody>
          <a:bodyPr/>
          <a:lstStyle/>
          <a:p>
            <a:r>
              <a:rPr lang="en-US" dirty="0"/>
              <a:t>Bias – Systematic favoritism that is present in the data </a:t>
            </a:r>
          </a:p>
          <a:p>
            <a:r>
              <a:rPr lang="en-US" dirty="0"/>
              <a:t>Mean - The mean, also referred to by statisticians as the average, is the most common statistic used to measure the center, or middle, of a numerical data set. The mean is the sum of all the numbers divided by the total number of numbers. </a:t>
            </a:r>
          </a:p>
          <a:p>
            <a:r>
              <a:rPr lang="en-US" dirty="0"/>
              <a:t>Median – The median is the point at which there are equal number of data points whose values lie above or below the median </a:t>
            </a:r>
          </a:p>
          <a:p>
            <a:r>
              <a:rPr lang="en-US" dirty="0"/>
              <a:t>Mode – The mode is the value that occurs most frequently in a data set </a:t>
            </a:r>
          </a:p>
          <a:p>
            <a:r>
              <a:rPr lang="en-US" dirty="0"/>
              <a:t>Standard Deviation – The standard deviation is a way statisticians use to measure the amount of variability (or spread) among the numbers in a data set. As the term implies, a standard deviation is the average amount of deviation from the mean. Square of the standard deviation known as the Variance is also used sometimes as a measure of variability</a:t>
            </a:r>
          </a:p>
          <a:p>
            <a:r>
              <a:rPr lang="en-US" dirty="0"/>
              <a:t>Random Sample – A sample in which every element in the population has an equal chance of being selected (not necessarily “equal”; a sample selected by a random mechanism is still called a random sample, although “equal” chance is most common)  </a:t>
            </a:r>
          </a:p>
          <a:p>
            <a:endParaRPr lang="en-US" dirty="0"/>
          </a:p>
        </p:txBody>
      </p:sp>
    </p:spTree>
    <p:extLst>
      <p:ext uri="{BB962C8B-B14F-4D97-AF65-F5344CB8AC3E}">
        <p14:creationId xmlns:p14="http://schemas.microsoft.com/office/powerpoint/2010/main" val="347809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Stats Program Roadmap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0379450"/>
              </p:ext>
            </p:extLst>
          </p:nvPr>
        </p:nvGraphicFramePr>
        <p:xfrm>
          <a:off x="646113" y="1381125"/>
          <a:ext cx="87630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12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0" tIns="0" rIns="0" bIns="0" numCol="1" anchor="b" anchorCtr="0" compatLnSpc="1">
            <a:prstTxWarp prst="textNoShape">
              <a:avLst/>
            </a:prstTxWarp>
          </a:bodyPr>
          <a:lstStyle/>
          <a:p>
            <a:r>
              <a:rPr lang="en-US" dirty="0"/>
              <a:t>Statistics – and its types</a:t>
            </a:r>
          </a:p>
        </p:txBody>
      </p:sp>
      <p:sp>
        <p:nvSpPr>
          <p:cNvPr id="4" name="TextBox 3"/>
          <p:cNvSpPr txBox="1"/>
          <p:nvPr/>
        </p:nvSpPr>
        <p:spPr>
          <a:xfrm>
            <a:off x="133859" y="1412776"/>
            <a:ext cx="9631932" cy="338554"/>
          </a:xfrm>
          <a:prstGeom prst="rect">
            <a:avLst/>
          </a:prstGeom>
          <a:noFill/>
        </p:spPr>
        <p:txBody>
          <a:bodyPr wrap="square" rtlCol="0">
            <a:spAutoFit/>
          </a:bodyPr>
          <a:lstStyle/>
          <a:p>
            <a:r>
              <a:rPr lang="en-US" sz="1600" dirty="0"/>
              <a:t>Statistics is the study of the collection, organization, analysis, and interpretation of data</a:t>
            </a:r>
          </a:p>
        </p:txBody>
      </p:sp>
      <p:graphicFrame>
        <p:nvGraphicFramePr>
          <p:cNvPr id="6" name="Table 5"/>
          <p:cNvGraphicFramePr>
            <a:graphicFrameLocks noGrp="1"/>
          </p:cNvGraphicFramePr>
          <p:nvPr>
            <p:extLst>
              <p:ext uri="{D42A27DB-BD31-4B8C-83A1-F6EECF244321}">
                <p14:modId xmlns:p14="http://schemas.microsoft.com/office/powerpoint/2010/main" val="1275127461"/>
              </p:ext>
            </p:extLst>
          </p:nvPr>
        </p:nvGraphicFramePr>
        <p:xfrm>
          <a:off x="846956" y="1933285"/>
          <a:ext cx="2520280" cy="2219960"/>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20000"/>
                    </a:ext>
                  </a:extLst>
                </a:gridCol>
              </a:tblGrid>
              <a:tr h="301644">
                <a:tc>
                  <a:txBody>
                    <a:bodyPr/>
                    <a:lstStyle/>
                    <a:p>
                      <a:r>
                        <a:rPr lang="en-US" dirty="0"/>
                        <a:t>Descriptive</a:t>
                      </a:r>
                      <a:r>
                        <a:rPr lang="en-US" baseline="0" dirty="0"/>
                        <a:t> Statistics</a:t>
                      </a:r>
                      <a:endParaRPr lang="en-US" dirty="0"/>
                    </a:p>
                  </a:txBody>
                  <a:tcPr/>
                </a:tc>
                <a:extLst>
                  <a:ext uri="{0D108BD9-81ED-4DB2-BD59-A6C34878D82A}">
                    <a16:rowId xmlns:a16="http://schemas.microsoft.com/office/drawing/2014/main" val="10000"/>
                  </a:ext>
                </a:extLst>
              </a:tr>
              <a:tr h="370840">
                <a:tc>
                  <a:txBody>
                    <a:bodyPr/>
                    <a:lstStyle/>
                    <a:p>
                      <a:r>
                        <a:rPr lang="en-US" dirty="0"/>
                        <a:t>Mean</a:t>
                      </a:r>
                    </a:p>
                  </a:txBody>
                  <a:tcPr/>
                </a:tc>
                <a:extLst>
                  <a:ext uri="{0D108BD9-81ED-4DB2-BD59-A6C34878D82A}">
                    <a16:rowId xmlns:a16="http://schemas.microsoft.com/office/drawing/2014/main" val="10001"/>
                  </a:ext>
                </a:extLst>
              </a:tr>
              <a:tr h="370840">
                <a:tc>
                  <a:txBody>
                    <a:bodyPr/>
                    <a:lstStyle/>
                    <a:p>
                      <a:r>
                        <a:rPr lang="en-US" dirty="0"/>
                        <a:t>Median</a:t>
                      </a:r>
                    </a:p>
                  </a:txBody>
                  <a:tcPr/>
                </a:tc>
                <a:extLst>
                  <a:ext uri="{0D108BD9-81ED-4DB2-BD59-A6C34878D82A}">
                    <a16:rowId xmlns:a16="http://schemas.microsoft.com/office/drawing/2014/main" val="10002"/>
                  </a:ext>
                </a:extLst>
              </a:tr>
              <a:tr h="370840">
                <a:tc>
                  <a:txBody>
                    <a:bodyPr/>
                    <a:lstStyle/>
                    <a:p>
                      <a:r>
                        <a:rPr lang="en-US" dirty="0"/>
                        <a:t>Mode</a:t>
                      </a:r>
                    </a:p>
                  </a:txBody>
                  <a:tcPr/>
                </a:tc>
                <a:extLst>
                  <a:ext uri="{0D108BD9-81ED-4DB2-BD59-A6C34878D82A}">
                    <a16:rowId xmlns:a16="http://schemas.microsoft.com/office/drawing/2014/main" val="10003"/>
                  </a:ext>
                </a:extLst>
              </a:tr>
              <a:tr h="370840">
                <a:tc>
                  <a:txBody>
                    <a:bodyPr/>
                    <a:lstStyle/>
                    <a:p>
                      <a:r>
                        <a:rPr lang="en-US" dirty="0"/>
                        <a:t>Standard Deviation</a:t>
                      </a:r>
                    </a:p>
                  </a:txBody>
                  <a:tcPr/>
                </a:tc>
                <a:extLst>
                  <a:ext uri="{0D108BD9-81ED-4DB2-BD59-A6C34878D82A}">
                    <a16:rowId xmlns:a16="http://schemas.microsoft.com/office/drawing/2014/main" val="10004"/>
                  </a:ext>
                </a:extLst>
              </a:tr>
              <a:tr h="370840">
                <a:tc>
                  <a:txBody>
                    <a:bodyPr/>
                    <a:lstStyle/>
                    <a:p>
                      <a:r>
                        <a:rPr lang="en-US" dirty="0"/>
                        <a:t>Variance</a:t>
                      </a: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82228057"/>
              </p:ext>
            </p:extLst>
          </p:nvPr>
        </p:nvGraphicFramePr>
        <p:xfrm>
          <a:off x="5929706" y="1923467"/>
          <a:ext cx="2406082" cy="2225040"/>
        </p:xfrm>
        <a:graphic>
          <a:graphicData uri="http://schemas.openxmlformats.org/drawingml/2006/table">
            <a:tbl>
              <a:tblPr firstRow="1" bandRow="1">
                <a:tableStyleId>{5C22544A-7EE6-4342-B048-85BDC9FD1C3A}</a:tableStyleId>
              </a:tblPr>
              <a:tblGrid>
                <a:gridCol w="2406082">
                  <a:extLst>
                    <a:ext uri="{9D8B030D-6E8A-4147-A177-3AD203B41FA5}">
                      <a16:colId xmlns:a16="http://schemas.microsoft.com/office/drawing/2014/main" val="20000"/>
                    </a:ext>
                  </a:extLst>
                </a:gridCol>
              </a:tblGrid>
              <a:tr h="370840">
                <a:tc>
                  <a:txBody>
                    <a:bodyPr/>
                    <a:lstStyle/>
                    <a:p>
                      <a:r>
                        <a:rPr lang="en-US" dirty="0"/>
                        <a:t>Inferential</a:t>
                      </a:r>
                      <a:r>
                        <a:rPr lang="en-US" baseline="0" dirty="0"/>
                        <a:t> Statistics</a:t>
                      </a:r>
                      <a:endParaRPr lang="en-US" dirty="0"/>
                    </a:p>
                  </a:txBody>
                  <a:tcPr/>
                </a:tc>
                <a:extLst>
                  <a:ext uri="{0D108BD9-81ED-4DB2-BD59-A6C34878D82A}">
                    <a16:rowId xmlns:a16="http://schemas.microsoft.com/office/drawing/2014/main" val="10000"/>
                  </a:ext>
                </a:extLst>
              </a:tr>
              <a:tr h="370840">
                <a:tc>
                  <a:txBody>
                    <a:bodyPr/>
                    <a:lstStyle/>
                    <a:p>
                      <a:r>
                        <a:rPr lang="en-US" dirty="0"/>
                        <a:t>T-test/z-test</a:t>
                      </a:r>
                    </a:p>
                  </a:txBody>
                  <a:tcPr/>
                </a:tc>
                <a:extLst>
                  <a:ext uri="{0D108BD9-81ED-4DB2-BD59-A6C34878D82A}">
                    <a16:rowId xmlns:a16="http://schemas.microsoft.com/office/drawing/2014/main" val="10001"/>
                  </a:ext>
                </a:extLst>
              </a:tr>
              <a:tr h="370840">
                <a:tc>
                  <a:txBody>
                    <a:bodyPr/>
                    <a:lstStyle/>
                    <a:p>
                      <a:r>
                        <a:rPr lang="en-US" dirty="0"/>
                        <a:t>Probability</a:t>
                      </a:r>
                    </a:p>
                  </a:txBody>
                  <a:tcPr/>
                </a:tc>
                <a:extLst>
                  <a:ext uri="{0D108BD9-81ED-4DB2-BD59-A6C34878D82A}">
                    <a16:rowId xmlns:a16="http://schemas.microsoft.com/office/drawing/2014/main" val="10002"/>
                  </a:ext>
                </a:extLst>
              </a:tr>
              <a:tr h="370840">
                <a:tc>
                  <a:txBody>
                    <a:bodyPr/>
                    <a:lstStyle/>
                    <a:p>
                      <a:r>
                        <a:rPr lang="en-US" dirty="0"/>
                        <a:t>Mode</a:t>
                      </a:r>
                    </a:p>
                  </a:txBody>
                  <a:tcPr/>
                </a:tc>
                <a:extLst>
                  <a:ext uri="{0D108BD9-81ED-4DB2-BD59-A6C34878D82A}">
                    <a16:rowId xmlns:a16="http://schemas.microsoft.com/office/drawing/2014/main" val="10003"/>
                  </a:ext>
                </a:extLst>
              </a:tr>
              <a:tr h="370840">
                <a:tc>
                  <a:txBody>
                    <a:bodyPr/>
                    <a:lstStyle/>
                    <a:p>
                      <a:r>
                        <a:rPr lang="en-US" dirty="0"/>
                        <a:t>ANOVA</a:t>
                      </a:r>
                    </a:p>
                  </a:txBody>
                  <a:tcPr/>
                </a:tc>
                <a:extLst>
                  <a:ext uri="{0D108BD9-81ED-4DB2-BD59-A6C34878D82A}">
                    <a16:rowId xmlns:a16="http://schemas.microsoft.com/office/drawing/2014/main" val="10004"/>
                  </a:ext>
                </a:extLst>
              </a:tr>
              <a:tr h="370840">
                <a:tc>
                  <a:txBody>
                    <a:bodyPr/>
                    <a:lstStyle/>
                    <a:p>
                      <a:r>
                        <a:rPr lang="en-US" dirty="0"/>
                        <a:t>Regression</a:t>
                      </a:r>
                    </a:p>
                  </a:txBody>
                  <a:tcPr/>
                </a:tc>
                <a:extLst>
                  <a:ext uri="{0D108BD9-81ED-4DB2-BD59-A6C34878D82A}">
                    <a16:rowId xmlns:a16="http://schemas.microsoft.com/office/drawing/2014/main" val="10005"/>
                  </a:ext>
                </a:extLst>
              </a:tr>
            </a:tbl>
          </a:graphicData>
        </a:graphic>
      </p:graphicFrame>
      <p:pic>
        <p:nvPicPr>
          <p:cNvPr id="9" name="Picture 8"/>
          <p:cNvPicPr>
            <a:picLocks noChangeAspect="1"/>
          </p:cNvPicPr>
          <p:nvPr/>
        </p:nvPicPr>
        <p:blipFill>
          <a:blip r:embed="rId2"/>
          <a:stretch>
            <a:fillRect/>
          </a:stretch>
        </p:blipFill>
        <p:spPr>
          <a:xfrm>
            <a:off x="1097361" y="4289866"/>
            <a:ext cx="1866667" cy="2028571"/>
          </a:xfrm>
          <a:prstGeom prst="rect">
            <a:avLst/>
          </a:prstGeom>
        </p:spPr>
      </p:pic>
      <p:sp>
        <p:nvSpPr>
          <p:cNvPr id="10" name="TextBox 9"/>
          <p:cNvSpPr txBox="1"/>
          <p:nvPr/>
        </p:nvSpPr>
        <p:spPr>
          <a:xfrm>
            <a:off x="590534" y="6272852"/>
            <a:ext cx="2880320" cy="261610"/>
          </a:xfrm>
          <a:prstGeom prst="rect">
            <a:avLst/>
          </a:prstGeom>
          <a:noFill/>
        </p:spPr>
        <p:txBody>
          <a:bodyPr wrap="square" rtlCol="0">
            <a:spAutoFit/>
          </a:bodyPr>
          <a:lstStyle/>
          <a:p>
            <a:r>
              <a:rPr lang="en-US" dirty="0"/>
              <a:t>Joe DiMaggio’s playing record</a:t>
            </a:r>
          </a:p>
        </p:txBody>
      </p:sp>
      <p:pic>
        <p:nvPicPr>
          <p:cNvPr id="11" name="Picture 10"/>
          <p:cNvPicPr>
            <a:picLocks noChangeAspect="1"/>
          </p:cNvPicPr>
          <p:nvPr/>
        </p:nvPicPr>
        <p:blipFill>
          <a:blip r:embed="rId3"/>
          <a:stretch>
            <a:fillRect/>
          </a:stretch>
        </p:blipFill>
        <p:spPr>
          <a:xfrm>
            <a:off x="5383460" y="4523198"/>
            <a:ext cx="3266667" cy="1561905"/>
          </a:xfrm>
          <a:prstGeom prst="rect">
            <a:avLst/>
          </a:prstGeom>
        </p:spPr>
      </p:pic>
      <p:sp>
        <p:nvSpPr>
          <p:cNvPr id="13" name="TextBox 12"/>
          <p:cNvSpPr txBox="1"/>
          <p:nvPr/>
        </p:nvSpPr>
        <p:spPr>
          <a:xfrm>
            <a:off x="5499955" y="6163642"/>
            <a:ext cx="2880320" cy="261610"/>
          </a:xfrm>
          <a:prstGeom prst="rect">
            <a:avLst/>
          </a:prstGeom>
          <a:noFill/>
        </p:spPr>
        <p:txBody>
          <a:bodyPr wrap="square" rtlCol="0">
            <a:spAutoFit/>
          </a:bodyPr>
          <a:lstStyle/>
          <a:p>
            <a:r>
              <a:rPr lang="en-US" dirty="0"/>
              <a:t>Texting/Talking while Driving</a:t>
            </a:r>
          </a:p>
        </p:txBody>
      </p:sp>
    </p:spTree>
    <p:extLst>
      <p:ext uri="{BB962C8B-B14F-4D97-AF65-F5344CB8AC3E}">
        <p14:creationId xmlns:p14="http://schemas.microsoft.com/office/powerpoint/2010/main" val="21769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0" tIns="0" rIns="0" bIns="0" numCol="1" anchor="b" anchorCtr="0" compatLnSpc="1">
            <a:prstTxWarp prst="textNoShape">
              <a:avLst/>
            </a:prstTxWarp>
          </a:bodyPr>
          <a:lstStyle/>
          <a:p>
            <a:r>
              <a:rPr lang="en-US" dirty="0"/>
              <a:t> Types of data </a:t>
            </a:r>
          </a:p>
        </p:txBody>
      </p:sp>
      <p:pic>
        <p:nvPicPr>
          <p:cNvPr id="4" name="Content Placeholder 3"/>
          <p:cNvPicPr>
            <a:picLocks noGrp="1" noChangeAspect="1"/>
          </p:cNvPicPr>
          <p:nvPr>
            <p:ph idx="1"/>
          </p:nvPr>
        </p:nvPicPr>
        <p:blipFill>
          <a:blip r:embed="rId2"/>
          <a:stretch>
            <a:fillRect/>
          </a:stretch>
        </p:blipFill>
        <p:spPr>
          <a:xfrm>
            <a:off x="990972" y="1988840"/>
            <a:ext cx="2809875" cy="1933575"/>
          </a:xfrm>
          <a:prstGeom prst="rect">
            <a:avLst/>
          </a:prstGeom>
        </p:spPr>
      </p:pic>
      <p:sp>
        <p:nvSpPr>
          <p:cNvPr id="5" name="Right Arrow 4"/>
          <p:cNvSpPr/>
          <p:nvPr/>
        </p:nvSpPr>
        <p:spPr bwMode="auto">
          <a:xfrm>
            <a:off x="4015308" y="2852936"/>
            <a:ext cx="1296144" cy="504056"/>
          </a:xfrm>
          <a:prstGeom prst="right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TextBox 5"/>
          <p:cNvSpPr txBox="1"/>
          <p:nvPr/>
        </p:nvSpPr>
        <p:spPr>
          <a:xfrm>
            <a:off x="5743206" y="2781798"/>
            <a:ext cx="2952328" cy="584775"/>
          </a:xfrm>
          <a:prstGeom prst="rect">
            <a:avLst/>
          </a:prstGeom>
          <a:noFill/>
        </p:spPr>
        <p:txBody>
          <a:bodyPr wrap="square" rtlCol="0">
            <a:spAutoFit/>
          </a:bodyPr>
          <a:lstStyle>
            <a:defPPr>
              <a:defRPr lang="en-US"/>
            </a:defPPr>
            <a:lvl1pPr>
              <a:defRPr sz="1800"/>
            </a:lvl1pPr>
          </a:lstStyle>
          <a:p>
            <a:r>
              <a:rPr lang="en-US" sz="1600" dirty="0"/>
              <a:t>And the weight gain from eating these </a:t>
            </a:r>
            <a:r>
              <a:rPr lang="en-US" sz="1600" dirty="0" err="1"/>
              <a:t>MnMs</a:t>
            </a:r>
            <a:r>
              <a:rPr lang="en-US" sz="1600" dirty="0"/>
              <a:t>? </a:t>
            </a:r>
          </a:p>
        </p:txBody>
      </p:sp>
      <p:sp>
        <p:nvSpPr>
          <p:cNvPr id="7" name="TextBox 6"/>
          <p:cNvSpPr txBox="1"/>
          <p:nvPr/>
        </p:nvSpPr>
        <p:spPr>
          <a:xfrm>
            <a:off x="1134988" y="4797152"/>
            <a:ext cx="2448272" cy="338554"/>
          </a:xfrm>
          <a:prstGeom prst="rect">
            <a:avLst/>
          </a:prstGeom>
          <a:noFill/>
        </p:spPr>
        <p:txBody>
          <a:bodyPr wrap="square" rtlCol="0">
            <a:spAutoFit/>
          </a:bodyPr>
          <a:lstStyle>
            <a:defPPr>
              <a:defRPr lang="en-US"/>
            </a:defPPr>
            <a:lvl1pPr>
              <a:defRPr sz="1800"/>
            </a:lvl1pPr>
          </a:lstStyle>
          <a:p>
            <a:r>
              <a:rPr lang="en-US" sz="1600" dirty="0"/>
              <a:t>Discrete </a:t>
            </a:r>
          </a:p>
        </p:txBody>
      </p:sp>
      <p:sp>
        <p:nvSpPr>
          <p:cNvPr id="8" name="TextBox 7"/>
          <p:cNvSpPr txBox="1"/>
          <p:nvPr/>
        </p:nvSpPr>
        <p:spPr>
          <a:xfrm>
            <a:off x="5995234" y="4701424"/>
            <a:ext cx="2448272" cy="338554"/>
          </a:xfrm>
          <a:prstGeom prst="rect">
            <a:avLst/>
          </a:prstGeom>
          <a:noFill/>
        </p:spPr>
        <p:txBody>
          <a:bodyPr wrap="square" rtlCol="0">
            <a:spAutoFit/>
          </a:bodyPr>
          <a:lstStyle>
            <a:defPPr>
              <a:defRPr lang="en-US"/>
            </a:defPPr>
            <a:lvl1pPr>
              <a:defRPr sz="1800"/>
            </a:lvl1pPr>
          </a:lstStyle>
          <a:p>
            <a:r>
              <a:rPr lang="en-US" sz="1600" dirty="0"/>
              <a:t>Continuous </a:t>
            </a:r>
          </a:p>
        </p:txBody>
      </p:sp>
    </p:spTree>
    <p:extLst>
      <p:ext uri="{BB962C8B-B14F-4D97-AF65-F5344CB8AC3E}">
        <p14:creationId xmlns:p14="http://schemas.microsoft.com/office/powerpoint/2010/main" val="335814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0" tIns="0" rIns="0" bIns="0" numCol="1" anchor="b" anchorCtr="0" compatLnSpc="1">
            <a:prstTxWarp prst="textNoShape">
              <a:avLst/>
            </a:prstTxWarp>
          </a:bodyPr>
          <a:lstStyle/>
          <a:p>
            <a:r>
              <a:rPr lang="en-US" dirty="0"/>
              <a:t>Types of Variables</a:t>
            </a:r>
          </a:p>
        </p:txBody>
      </p:sp>
      <p:sp>
        <p:nvSpPr>
          <p:cNvPr id="4" name="TextBox 3"/>
          <p:cNvSpPr txBox="1"/>
          <p:nvPr/>
        </p:nvSpPr>
        <p:spPr>
          <a:xfrm>
            <a:off x="262830" y="2009751"/>
            <a:ext cx="3208184" cy="584775"/>
          </a:xfrm>
          <a:prstGeom prst="rect">
            <a:avLst/>
          </a:prstGeom>
          <a:noFill/>
        </p:spPr>
        <p:txBody>
          <a:bodyPr wrap="square" rtlCol="0">
            <a:spAutoFit/>
          </a:bodyPr>
          <a:lstStyle>
            <a:defPPr>
              <a:defRPr lang="en-US"/>
            </a:defPPr>
            <a:lvl1pPr>
              <a:defRPr sz="1800"/>
            </a:lvl1pPr>
          </a:lstStyle>
          <a:p>
            <a:r>
              <a:rPr lang="en-US" sz="1600" dirty="0"/>
              <a:t>Nominal: Refers to categorically discrete data </a:t>
            </a:r>
          </a:p>
        </p:txBody>
      </p:sp>
      <p:pic>
        <p:nvPicPr>
          <p:cNvPr id="5" name="Picture 4"/>
          <p:cNvPicPr>
            <a:picLocks noChangeAspect="1"/>
          </p:cNvPicPr>
          <p:nvPr/>
        </p:nvPicPr>
        <p:blipFill>
          <a:blip r:embed="rId2"/>
          <a:stretch>
            <a:fillRect/>
          </a:stretch>
        </p:blipFill>
        <p:spPr>
          <a:xfrm>
            <a:off x="1351012" y="3140968"/>
            <a:ext cx="1219579" cy="1501562"/>
          </a:xfrm>
          <a:prstGeom prst="rect">
            <a:avLst/>
          </a:prstGeom>
        </p:spPr>
      </p:pic>
      <p:sp>
        <p:nvSpPr>
          <p:cNvPr id="6" name="TextBox 5"/>
          <p:cNvSpPr txBox="1"/>
          <p:nvPr/>
        </p:nvSpPr>
        <p:spPr>
          <a:xfrm>
            <a:off x="426762" y="4656631"/>
            <a:ext cx="2880320" cy="584775"/>
          </a:xfrm>
          <a:prstGeom prst="rect">
            <a:avLst/>
          </a:prstGeom>
          <a:noFill/>
        </p:spPr>
        <p:txBody>
          <a:bodyPr wrap="square" rtlCol="0">
            <a:spAutoFit/>
          </a:bodyPr>
          <a:lstStyle>
            <a:defPPr>
              <a:defRPr lang="en-US"/>
            </a:defPPr>
            <a:lvl1pPr>
              <a:defRPr sz="1800"/>
            </a:lvl1pPr>
          </a:lstStyle>
          <a:p>
            <a:r>
              <a:rPr lang="en-US" sz="1600" dirty="0"/>
              <a:t>Michael Jordan’s Jersey number</a:t>
            </a:r>
          </a:p>
        </p:txBody>
      </p:sp>
      <p:sp>
        <p:nvSpPr>
          <p:cNvPr id="7" name="TextBox 6"/>
          <p:cNvSpPr txBox="1"/>
          <p:nvPr/>
        </p:nvSpPr>
        <p:spPr>
          <a:xfrm>
            <a:off x="3352805" y="1999837"/>
            <a:ext cx="3208184" cy="584775"/>
          </a:xfrm>
          <a:prstGeom prst="rect">
            <a:avLst/>
          </a:prstGeom>
          <a:noFill/>
        </p:spPr>
        <p:txBody>
          <a:bodyPr wrap="square" rtlCol="0">
            <a:spAutoFit/>
          </a:bodyPr>
          <a:lstStyle>
            <a:defPPr>
              <a:defRPr lang="en-US"/>
            </a:defPPr>
            <a:lvl1pPr>
              <a:defRPr sz="1800"/>
            </a:lvl1pPr>
          </a:lstStyle>
          <a:p>
            <a:r>
              <a:rPr lang="en-US" sz="1600" dirty="0"/>
              <a:t>Ordinal: Refers to quantities that have a natural ordering. </a:t>
            </a:r>
          </a:p>
        </p:txBody>
      </p:sp>
      <p:sp>
        <p:nvSpPr>
          <p:cNvPr id="8" name="TextBox 7"/>
          <p:cNvSpPr txBox="1"/>
          <p:nvPr/>
        </p:nvSpPr>
        <p:spPr>
          <a:xfrm>
            <a:off x="6594975" y="1608282"/>
            <a:ext cx="3208184" cy="830997"/>
          </a:xfrm>
          <a:prstGeom prst="rect">
            <a:avLst/>
          </a:prstGeom>
          <a:noFill/>
        </p:spPr>
        <p:txBody>
          <a:bodyPr wrap="square" rtlCol="0">
            <a:spAutoFit/>
          </a:bodyPr>
          <a:lstStyle>
            <a:defPPr>
              <a:defRPr lang="en-US"/>
            </a:defPPr>
            <a:lvl1pPr>
              <a:defRPr sz="1800"/>
            </a:lvl1pPr>
          </a:lstStyle>
          <a:p>
            <a:r>
              <a:rPr lang="en-US" sz="1600" dirty="0"/>
              <a:t>Interval: Similar to ordinal except we can say the intervals between each value are equally split. </a:t>
            </a:r>
          </a:p>
        </p:txBody>
      </p:sp>
      <p:pic>
        <p:nvPicPr>
          <p:cNvPr id="9" name="Picture 8"/>
          <p:cNvPicPr>
            <a:picLocks noChangeAspect="1"/>
          </p:cNvPicPr>
          <p:nvPr/>
        </p:nvPicPr>
        <p:blipFill>
          <a:blip r:embed="rId3"/>
          <a:stretch>
            <a:fillRect/>
          </a:stretch>
        </p:blipFill>
        <p:spPr>
          <a:xfrm>
            <a:off x="3133088" y="3561760"/>
            <a:ext cx="3647619" cy="771429"/>
          </a:xfrm>
          <a:prstGeom prst="rect">
            <a:avLst/>
          </a:prstGeom>
        </p:spPr>
      </p:pic>
      <p:sp>
        <p:nvSpPr>
          <p:cNvPr id="10" name="TextBox 9"/>
          <p:cNvSpPr txBox="1"/>
          <p:nvPr/>
        </p:nvSpPr>
        <p:spPr>
          <a:xfrm>
            <a:off x="3480368" y="4656631"/>
            <a:ext cx="2880320" cy="584775"/>
          </a:xfrm>
          <a:prstGeom prst="rect">
            <a:avLst/>
          </a:prstGeom>
          <a:noFill/>
        </p:spPr>
        <p:txBody>
          <a:bodyPr wrap="square" rtlCol="0">
            <a:spAutoFit/>
          </a:bodyPr>
          <a:lstStyle/>
          <a:p>
            <a:r>
              <a:rPr lang="en-US" sz="1600" dirty="0"/>
              <a:t>Top 3 Colleges by SAT scores</a:t>
            </a:r>
          </a:p>
        </p:txBody>
      </p:sp>
      <p:pic>
        <p:nvPicPr>
          <p:cNvPr id="11" name="Picture 10"/>
          <p:cNvPicPr>
            <a:picLocks noChangeAspect="1"/>
          </p:cNvPicPr>
          <p:nvPr/>
        </p:nvPicPr>
        <p:blipFill>
          <a:blip r:embed="rId4"/>
          <a:stretch>
            <a:fillRect/>
          </a:stretch>
        </p:blipFill>
        <p:spPr>
          <a:xfrm>
            <a:off x="7305099" y="2803955"/>
            <a:ext cx="2171429" cy="2114286"/>
          </a:xfrm>
          <a:prstGeom prst="rect">
            <a:avLst/>
          </a:prstGeom>
        </p:spPr>
      </p:pic>
      <p:sp>
        <p:nvSpPr>
          <p:cNvPr id="12" name="TextBox 11"/>
          <p:cNvSpPr txBox="1"/>
          <p:nvPr/>
        </p:nvSpPr>
        <p:spPr>
          <a:xfrm>
            <a:off x="6950655" y="4957104"/>
            <a:ext cx="2880320" cy="338554"/>
          </a:xfrm>
          <a:prstGeom prst="rect">
            <a:avLst/>
          </a:prstGeom>
          <a:noFill/>
        </p:spPr>
        <p:txBody>
          <a:bodyPr wrap="square" rtlCol="0">
            <a:spAutoFit/>
          </a:bodyPr>
          <a:lstStyle>
            <a:defPPr>
              <a:defRPr lang="en-US"/>
            </a:defPPr>
            <a:lvl1pPr>
              <a:defRPr sz="1800"/>
            </a:lvl1pPr>
          </a:lstStyle>
          <a:p>
            <a:r>
              <a:rPr lang="en-US" sz="1600" dirty="0"/>
              <a:t>Room Temperature</a:t>
            </a:r>
          </a:p>
        </p:txBody>
      </p:sp>
    </p:spTree>
    <p:extLst>
      <p:ext uri="{BB962C8B-B14F-4D97-AF65-F5344CB8AC3E}">
        <p14:creationId xmlns:p14="http://schemas.microsoft.com/office/powerpoint/2010/main" val="3283065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p:spPr>
        <p:txBody>
          <a:bodyPr vert="horz" wrap="square" lIns="0" tIns="0" rIns="0" bIns="0" numCol="1" anchor="b" anchorCtr="0" compatLnSpc="1">
            <a:prstTxWarp prst="textNoShape">
              <a:avLst/>
            </a:prstTxWarp>
          </a:bodyPr>
          <a:lstStyle/>
          <a:p>
            <a:r>
              <a:rPr lang="en-US" dirty="0"/>
              <a:t>Mean, Median and Mode (When and When not)</a:t>
            </a:r>
          </a:p>
        </p:txBody>
      </p:sp>
      <p:sp>
        <p:nvSpPr>
          <p:cNvPr id="5" name="TextBox 4"/>
          <p:cNvSpPr txBox="1"/>
          <p:nvPr/>
        </p:nvSpPr>
        <p:spPr>
          <a:xfrm>
            <a:off x="457200" y="1844824"/>
            <a:ext cx="2952328" cy="1384995"/>
          </a:xfrm>
          <a:prstGeom prst="rect">
            <a:avLst/>
          </a:prstGeom>
          <a:noFill/>
        </p:spPr>
        <p:txBody>
          <a:bodyPr wrap="square" rtlCol="0">
            <a:spAutoFit/>
          </a:bodyPr>
          <a:lstStyle/>
          <a:p>
            <a:pPr algn="l"/>
            <a:r>
              <a:rPr lang="en-US" sz="1200" b="1" u="sng" dirty="0"/>
              <a:t>Mean</a:t>
            </a:r>
            <a:r>
              <a:rPr lang="en-US" sz="1200" dirty="0"/>
              <a:t>: The mean (or average) is the most popular and well known measure of central tendency. It can be used with both discrete and continuous data, although its use is most often with continuous data (see our Types of Variable guide for data types). </a:t>
            </a:r>
          </a:p>
        </p:txBody>
      </p:sp>
      <p:pic>
        <p:nvPicPr>
          <p:cNvPr id="1143810" name="Picture 2" descr="https://statistics.laerd.com/statistical-guides/img/measures-of-central-tendency-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607" y="3340646"/>
            <a:ext cx="600075" cy="409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8924" y="3861048"/>
            <a:ext cx="2736304" cy="2068259"/>
          </a:xfrm>
          <a:prstGeom prst="rect">
            <a:avLst/>
          </a:prstGeom>
          <a:noFill/>
        </p:spPr>
        <p:txBody>
          <a:bodyPr wrap="square" rtlCol="0">
            <a:spAutoFit/>
          </a:bodyPr>
          <a:lstStyle/>
          <a:p>
            <a:pPr algn="l"/>
            <a:r>
              <a:rPr lang="en-US" sz="1200" dirty="0"/>
              <a:t>Advantages: </a:t>
            </a:r>
          </a:p>
          <a:p>
            <a:pPr marL="171450" indent="-171450" algn="l">
              <a:buFontTx/>
              <a:buChar char="-"/>
            </a:pPr>
            <a:r>
              <a:rPr lang="en-US" sz="1200" dirty="0"/>
              <a:t>Captures every point in the data set</a:t>
            </a:r>
          </a:p>
          <a:p>
            <a:pPr marL="171450" indent="-171450" algn="l">
              <a:buFontTx/>
              <a:buChar char="-"/>
            </a:pPr>
            <a:r>
              <a:rPr lang="en-US" sz="1200" dirty="0"/>
              <a:t>Easy to calculate and interpret</a:t>
            </a:r>
          </a:p>
          <a:p>
            <a:pPr marL="171450" indent="-171450" algn="l">
              <a:buFontTx/>
              <a:buChar char="-"/>
            </a:pPr>
            <a:endParaRPr lang="en-US" sz="1200" dirty="0"/>
          </a:p>
          <a:p>
            <a:pPr algn="l"/>
            <a:r>
              <a:rPr lang="en-US" sz="1200" dirty="0"/>
              <a:t>Disadvantages:</a:t>
            </a:r>
          </a:p>
          <a:p>
            <a:pPr marL="171450" indent="-171450" algn="l">
              <a:buFontTx/>
              <a:buChar char="-"/>
            </a:pPr>
            <a:r>
              <a:rPr lang="en-US" sz="1200" dirty="0"/>
              <a:t>Susceptible to Outliers</a:t>
            </a:r>
          </a:p>
          <a:p>
            <a:pPr marL="171450" indent="-171450" algn="l">
              <a:buFontTx/>
              <a:buChar char="-"/>
            </a:pPr>
            <a:r>
              <a:rPr lang="en-US" sz="1200" dirty="0"/>
              <a:t>Skewed distributions can be misinterpreted </a:t>
            </a:r>
          </a:p>
          <a:p>
            <a:pPr marL="171450" indent="-171450">
              <a:buFontTx/>
              <a:buChar char="-"/>
            </a:pPr>
            <a:endParaRPr lang="en-US" sz="1200" dirty="0"/>
          </a:p>
        </p:txBody>
      </p:sp>
      <p:sp>
        <p:nvSpPr>
          <p:cNvPr id="13" name="TextBox 12"/>
          <p:cNvSpPr txBox="1"/>
          <p:nvPr/>
        </p:nvSpPr>
        <p:spPr>
          <a:xfrm>
            <a:off x="3583260" y="1838695"/>
            <a:ext cx="2952328" cy="646331"/>
          </a:xfrm>
          <a:prstGeom prst="rect">
            <a:avLst/>
          </a:prstGeom>
          <a:noFill/>
        </p:spPr>
        <p:txBody>
          <a:bodyPr wrap="square" rtlCol="0">
            <a:spAutoFit/>
          </a:bodyPr>
          <a:lstStyle/>
          <a:p>
            <a:pPr algn="l"/>
            <a:r>
              <a:rPr lang="en-US" sz="1200" b="1" u="sng" dirty="0"/>
              <a:t>Median</a:t>
            </a:r>
            <a:r>
              <a:rPr lang="en-US" sz="1200" dirty="0"/>
              <a:t>: The median is the middle score for a set of data that has been arranged in order of magnitude. </a:t>
            </a:r>
          </a:p>
        </p:txBody>
      </p:sp>
      <p:sp>
        <p:nvSpPr>
          <p:cNvPr id="15" name="TextBox 14"/>
          <p:cNvSpPr txBox="1"/>
          <p:nvPr/>
        </p:nvSpPr>
        <p:spPr>
          <a:xfrm>
            <a:off x="3684984" y="3854919"/>
            <a:ext cx="2736304" cy="1495794"/>
          </a:xfrm>
          <a:prstGeom prst="rect">
            <a:avLst/>
          </a:prstGeom>
          <a:noFill/>
        </p:spPr>
        <p:txBody>
          <a:bodyPr wrap="square" rtlCol="0">
            <a:spAutoFit/>
          </a:bodyPr>
          <a:lstStyle/>
          <a:p>
            <a:pPr algn="l"/>
            <a:r>
              <a:rPr lang="en-US" sz="1200" dirty="0"/>
              <a:t>Advantages: </a:t>
            </a:r>
          </a:p>
          <a:p>
            <a:pPr marL="171450" indent="-171450" algn="l">
              <a:buFontTx/>
              <a:buChar char="-"/>
            </a:pPr>
            <a:r>
              <a:rPr lang="en-US" sz="1200" dirty="0"/>
              <a:t>Less susceptible to outliers</a:t>
            </a:r>
          </a:p>
          <a:p>
            <a:pPr marL="171450" indent="-171450" algn="l">
              <a:buFontTx/>
              <a:buChar char="-"/>
            </a:pPr>
            <a:r>
              <a:rPr lang="en-US" sz="1200" dirty="0"/>
              <a:t>Easy to calculate and interpret</a:t>
            </a:r>
          </a:p>
          <a:p>
            <a:pPr marL="171450" indent="-171450" algn="l">
              <a:buFontTx/>
              <a:buChar char="-"/>
            </a:pPr>
            <a:endParaRPr lang="en-US" sz="1200" dirty="0"/>
          </a:p>
          <a:p>
            <a:pPr algn="l"/>
            <a:r>
              <a:rPr lang="en-US" sz="1200" dirty="0"/>
              <a:t>Disadvantages:</a:t>
            </a:r>
          </a:p>
          <a:p>
            <a:pPr marL="171450" indent="-171450" algn="l">
              <a:buFontTx/>
              <a:buChar char="-"/>
            </a:pPr>
            <a:r>
              <a:rPr lang="en-US" sz="1200" dirty="0"/>
              <a:t>Data needs to be ordered</a:t>
            </a:r>
          </a:p>
          <a:p>
            <a:pPr marL="171450" indent="-171450">
              <a:buFontTx/>
              <a:buChar char="-"/>
            </a:pPr>
            <a:endParaRPr lang="en-US" sz="1200" dirty="0"/>
          </a:p>
        </p:txBody>
      </p:sp>
      <p:sp>
        <p:nvSpPr>
          <p:cNvPr id="16" name="TextBox 15"/>
          <p:cNvSpPr txBox="1"/>
          <p:nvPr/>
        </p:nvSpPr>
        <p:spPr>
          <a:xfrm>
            <a:off x="6751612" y="1838695"/>
            <a:ext cx="2952328" cy="461665"/>
          </a:xfrm>
          <a:prstGeom prst="rect">
            <a:avLst/>
          </a:prstGeom>
          <a:noFill/>
        </p:spPr>
        <p:txBody>
          <a:bodyPr wrap="square" rtlCol="0">
            <a:spAutoFit/>
          </a:bodyPr>
          <a:lstStyle/>
          <a:p>
            <a:pPr algn="l"/>
            <a:r>
              <a:rPr lang="en-US" sz="1200" b="1" u="sng" dirty="0"/>
              <a:t>Mode</a:t>
            </a:r>
            <a:r>
              <a:rPr lang="en-US" sz="1200" dirty="0"/>
              <a:t>: The mode is the most frequent score in our data set.</a:t>
            </a:r>
          </a:p>
        </p:txBody>
      </p:sp>
      <p:sp>
        <p:nvSpPr>
          <p:cNvPr id="18" name="TextBox 17"/>
          <p:cNvSpPr txBox="1"/>
          <p:nvPr/>
        </p:nvSpPr>
        <p:spPr>
          <a:xfrm>
            <a:off x="6853336" y="3854919"/>
            <a:ext cx="2736304" cy="2252924"/>
          </a:xfrm>
          <a:prstGeom prst="rect">
            <a:avLst/>
          </a:prstGeom>
          <a:noFill/>
        </p:spPr>
        <p:txBody>
          <a:bodyPr wrap="square" rtlCol="0">
            <a:spAutoFit/>
          </a:bodyPr>
          <a:lstStyle/>
          <a:p>
            <a:pPr algn="l"/>
            <a:r>
              <a:rPr lang="en-US" sz="1200" dirty="0"/>
              <a:t>Advantages: </a:t>
            </a:r>
          </a:p>
          <a:p>
            <a:pPr marL="171450" indent="-171450" algn="l">
              <a:buFontTx/>
              <a:buChar char="-"/>
            </a:pPr>
            <a:r>
              <a:rPr lang="en-US" sz="1200" dirty="0"/>
              <a:t>Captures every point in the data set</a:t>
            </a:r>
          </a:p>
          <a:p>
            <a:pPr marL="171450" indent="-171450" algn="l">
              <a:buFontTx/>
              <a:buChar char="-"/>
            </a:pPr>
            <a:r>
              <a:rPr lang="en-US" sz="1200" dirty="0"/>
              <a:t>Easy to calculate and interpret</a:t>
            </a:r>
          </a:p>
          <a:p>
            <a:pPr marL="171450" indent="-171450" algn="l">
              <a:buFontTx/>
              <a:buChar char="-"/>
            </a:pPr>
            <a:endParaRPr lang="en-US" sz="1200" dirty="0"/>
          </a:p>
          <a:p>
            <a:pPr algn="l"/>
            <a:r>
              <a:rPr lang="en-US" sz="1200" dirty="0"/>
              <a:t>Disadvantages:</a:t>
            </a:r>
          </a:p>
          <a:p>
            <a:pPr marL="171450" indent="-171450" algn="l">
              <a:buFontTx/>
              <a:buChar char="-"/>
            </a:pPr>
            <a:r>
              <a:rPr lang="en-US" sz="1200" dirty="0"/>
              <a:t>Not suitable for non-discrete data sets</a:t>
            </a:r>
          </a:p>
          <a:p>
            <a:pPr marL="171450" indent="-171450" algn="l">
              <a:buFontTx/>
              <a:buChar char="-"/>
            </a:pPr>
            <a:r>
              <a:rPr lang="en-US" sz="1200" dirty="0"/>
              <a:t>One data set can have multiple modes</a:t>
            </a:r>
          </a:p>
          <a:p>
            <a:pPr marL="171450" indent="-171450">
              <a:buFontTx/>
              <a:buChar char="-"/>
            </a:pPr>
            <a:endParaRPr lang="en-US" sz="1200" dirty="0"/>
          </a:p>
        </p:txBody>
      </p:sp>
    </p:spTree>
    <p:extLst>
      <p:ext uri="{BB962C8B-B14F-4D97-AF65-F5344CB8AC3E}">
        <p14:creationId xmlns:p14="http://schemas.microsoft.com/office/powerpoint/2010/main" val="179173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v/s Median (Take it with a pinch of salt)</a:t>
            </a:r>
          </a:p>
        </p:txBody>
      </p:sp>
      <p:pic>
        <p:nvPicPr>
          <p:cNvPr id="4" name="Content Placeholder 3"/>
          <p:cNvPicPr>
            <a:picLocks noGrp="1" noChangeAspect="1"/>
          </p:cNvPicPr>
          <p:nvPr>
            <p:ph idx="1"/>
          </p:nvPr>
        </p:nvPicPr>
        <p:blipFill>
          <a:blip r:embed="rId2"/>
          <a:stretch>
            <a:fillRect/>
          </a:stretch>
        </p:blipFill>
        <p:spPr>
          <a:xfrm>
            <a:off x="5120031" y="1556792"/>
            <a:ext cx="4353533" cy="4077269"/>
          </a:xfrm>
          <a:prstGeom prst="rect">
            <a:avLst/>
          </a:prstGeom>
        </p:spPr>
      </p:pic>
      <p:pic>
        <p:nvPicPr>
          <p:cNvPr id="5" name="Picture 4"/>
          <p:cNvPicPr>
            <a:picLocks noChangeAspect="1"/>
          </p:cNvPicPr>
          <p:nvPr/>
        </p:nvPicPr>
        <p:blipFill>
          <a:blip r:embed="rId3"/>
          <a:stretch>
            <a:fillRect/>
          </a:stretch>
        </p:blipFill>
        <p:spPr>
          <a:xfrm>
            <a:off x="648164" y="1556792"/>
            <a:ext cx="4334480" cy="4096322"/>
          </a:xfrm>
          <a:prstGeom prst="rect">
            <a:avLst/>
          </a:prstGeom>
        </p:spPr>
      </p:pic>
      <p:sp>
        <p:nvSpPr>
          <p:cNvPr id="6" name="TextBox 5"/>
          <p:cNvSpPr txBox="1"/>
          <p:nvPr/>
        </p:nvSpPr>
        <p:spPr>
          <a:xfrm>
            <a:off x="2401668" y="5859901"/>
            <a:ext cx="827471" cy="261610"/>
          </a:xfrm>
          <a:prstGeom prst="rect">
            <a:avLst/>
          </a:prstGeom>
          <a:noFill/>
        </p:spPr>
        <p:txBody>
          <a:bodyPr wrap="none" rtlCol="0">
            <a:spAutoFit/>
          </a:bodyPr>
          <a:lstStyle/>
          <a:p>
            <a:r>
              <a:rPr lang="en-US" dirty="0"/>
              <a:t>Use Mean</a:t>
            </a:r>
          </a:p>
        </p:txBody>
      </p:sp>
      <p:sp>
        <p:nvSpPr>
          <p:cNvPr id="7" name="TextBox 6"/>
          <p:cNvSpPr txBox="1"/>
          <p:nvPr/>
        </p:nvSpPr>
        <p:spPr>
          <a:xfrm>
            <a:off x="6827759" y="5859901"/>
            <a:ext cx="938077" cy="261610"/>
          </a:xfrm>
          <a:prstGeom prst="rect">
            <a:avLst/>
          </a:prstGeom>
          <a:noFill/>
        </p:spPr>
        <p:txBody>
          <a:bodyPr wrap="none" rtlCol="0">
            <a:spAutoFit/>
          </a:bodyPr>
          <a:lstStyle/>
          <a:p>
            <a:r>
              <a:rPr lang="en-US" dirty="0"/>
              <a:t>Use Median</a:t>
            </a:r>
          </a:p>
        </p:txBody>
      </p:sp>
    </p:spTree>
    <p:extLst>
      <p:ext uri="{BB962C8B-B14F-4D97-AF65-F5344CB8AC3E}">
        <p14:creationId xmlns:p14="http://schemas.microsoft.com/office/powerpoint/2010/main" val="394553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Vs Median </a:t>
            </a:r>
          </a:p>
        </p:txBody>
      </p:sp>
      <p:sp>
        <p:nvSpPr>
          <p:cNvPr id="3" name="Content Placeholder 2"/>
          <p:cNvSpPr>
            <a:spLocks noGrp="1"/>
          </p:cNvSpPr>
          <p:nvPr>
            <p:ph idx="1"/>
          </p:nvPr>
        </p:nvSpPr>
        <p:spPr>
          <a:xfrm>
            <a:off x="646113" y="1381125"/>
            <a:ext cx="8763000" cy="535707"/>
          </a:xfrm>
        </p:spPr>
        <p:txBody>
          <a:bodyPr/>
          <a:lstStyle/>
          <a:p>
            <a:pPr marL="0" indent="0">
              <a:buNone/>
            </a:pPr>
            <a:r>
              <a:rPr lang="en-US" i="1" dirty="0"/>
              <a:t>Client: “We are seeing a 14% increase in average revenue per store month over month. Our strategy seems to be paying off, lets mobilize more resources!”</a:t>
            </a:r>
          </a:p>
          <a:p>
            <a:pPr marL="0" indent="0">
              <a:buNone/>
            </a:pPr>
            <a:endParaRPr lang="en-US" i="1" dirty="0"/>
          </a:p>
          <a:p>
            <a:pPr marL="0" indent="0">
              <a:buNone/>
            </a:pPr>
            <a:endParaRPr lang="en-US" i="1" dirty="0"/>
          </a:p>
          <a:p>
            <a:pPr marL="0" indent="0">
              <a:buNone/>
            </a:pPr>
            <a:endParaRPr lang="en-US" i="1" dirty="0"/>
          </a:p>
        </p:txBody>
      </p:sp>
      <p:graphicFrame>
        <p:nvGraphicFramePr>
          <p:cNvPr id="4" name="Chart 3"/>
          <p:cNvGraphicFramePr>
            <a:graphicFrameLocks/>
          </p:cNvGraphicFramePr>
          <p:nvPr>
            <p:extLst>
              <p:ext uri="{D42A27DB-BD31-4B8C-83A1-F6EECF244321}">
                <p14:modId xmlns:p14="http://schemas.microsoft.com/office/powerpoint/2010/main" val="1971232638"/>
              </p:ext>
            </p:extLst>
          </p:nvPr>
        </p:nvGraphicFramePr>
        <p:xfrm>
          <a:off x="270892" y="2065729"/>
          <a:ext cx="3945259" cy="2160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4275821888"/>
              </p:ext>
            </p:extLst>
          </p:nvPr>
        </p:nvGraphicFramePr>
        <p:xfrm>
          <a:off x="238105" y="4343969"/>
          <a:ext cx="4039581" cy="20288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76435001"/>
              </p:ext>
            </p:extLst>
          </p:nvPr>
        </p:nvGraphicFramePr>
        <p:xfrm>
          <a:off x="4679155" y="2780928"/>
          <a:ext cx="4568033" cy="1112520"/>
        </p:xfrm>
        <a:graphic>
          <a:graphicData uri="http://schemas.openxmlformats.org/drawingml/2006/table">
            <a:tbl>
              <a:tblPr firstRow="1" bandRow="1">
                <a:tableStyleId>{5C22544A-7EE6-4342-B048-85BDC9FD1C3A}</a:tableStyleId>
              </a:tblPr>
              <a:tblGrid>
                <a:gridCol w="1399414">
                  <a:extLst>
                    <a:ext uri="{9D8B030D-6E8A-4147-A177-3AD203B41FA5}">
                      <a16:colId xmlns:a16="http://schemas.microsoft.com/office/drawing/2014/main" val="20000"/>
                    </a:ext>
                  </a:extLst>
                </a:gridCol>
                <a:gridCol w="986575">
                  <a:extLst>
                    <a:ext uri="{9D8B030D-6E8A-4147-A177-3AD203B41FA5}">
                      <a16:colId xmlns:a16="http://schemas.microsoft.com/office/drawing/2014/main" val="20001"/>
                    </a:ext>
                  </a:extLst>
                </a:gridCol>
                <a:gridCol w="1091022">
                  <a:extLst>
                    <a:ext uri="{9D8B030D-6E8A-4147-A177-3AD203B41FA5}">
                      <a16:colId xmlns:a16="http://schemas.microsoft.com/office/drawing/2014/main" val="20002"/>
                    </a:ext>
                  </a:extLst>
                </a:gridCol>
                <a:gridCol w="1091022">
                  <a:extLst>
                    <a:ext uri="{9D8B030D-6E8A-4147-A177-3AD203B41FA5}">
                      <a16:colId xmlns:a16="http://schemas.microsoft.com/office/drawing/2014/main" val="20003"/>
                    </a:ext>
                  </a:extLst>
                </a:gridCol>
              </a:tblGrid>
              <a:tr h="370840">
                <a:tc>
                  <a:txBody>
                    <a:bodyPr/>
                    <a:lstStyle/>
                    <a:p>
                      <a:r>
                        <a:rPr lang="en-US" sz="1100" dirty="0"/>
                        <a:t>Metric</a:t>
                      </a:r>
                    </a:p>
                  </a:txBody>
                  <a:tcPr/>
                </a:tc>
                <a:tc>
                  <a:txBody>
                    <a:bodyPr/>
                    <a:lstStyle/>
                    <a:p>
                      <a:r>
                        <a:rPr lang="en-US" sz="1100" dirty="0"/>
                        <a:t>Month 1</a:t>
                      </a:r>
                    </a:p>
                  </a:txBody>
                  <a:tcPr/>
                </a:tc>
                <a:tc>
                  <a:txBody>
                    <a:bodyPr/>
                    <a:lstStyle/>
                    <a:p>
                      <a:r>
                        <a:rPr lang="en-US" sz="1100" dirty="0"/>
                        <a:t>Month 2</a:t>
                      </a:r>
                    </a:p>
                  </a:txBody>
                  <a:tcPr/>
                </a:tc>
                <a:tc>
                  <a:txBody>
                    <a:bodyPr/>
                    <a:lstStyle/>
                    <a:p>
                      <a:r>
                        <a:rPr lang="en-US" sz="1100" dirty="0" err="1"/>
                        <a:t>MoM</a:t>
                      </a:r>
                      <a:r>
                        <a:rPr lang="en-US" sz="1100" dirty="0"/>
                        <a:t>%</a:t>
                      </a:r>
                    </a:p>
                  </a:txBody>
                  <a:tcPr/>
                </a:tc>
                <a:extLst>
                  <a:ext uri="{0D108BD9-81ED-4DB2-BD59-A6C34878D82A}">
                    <a16:rowId xmlns:a16="http://schemas.microsoft.com/office/drawing/2014/main" val="10000"/>
                  </a:ext>
                </a:extLst>
              </a:tr>
              <a:tr h="370840">
                <a:tc>
                  <a:txBody>
                    <a:bodyPr/>
                    <a:lstStyle/>
                    <a:p>
                      <a:r>
                        <a:rPr lang="en-US" sz="1100" dirty="0"/>
                        <a:t>Mean</a:t>
                      </a:r>
                      <a:r>
                        <a:rPr lang="en-US" sz="1100" baseline="0" dirty="0"/>
                        <a:t> Rev./Store</a:t>
                      </a:r>
                      <a:endParaRPr lang="en-US" sz="1100" dirty="0"/>
                    </a:p>
                  </a:txBody>
                  <a:tcPr/>
                </a:tc>
                <a:tc>
                  <a:txBody>
                    <a:bodyPr/>
                    <a:lstStyle/>
                    <a:p>
                      <a:r>
                        <a:rPr lang="en-US" sz="1100" dirty="0"/>
                        <a:t>$4954</a:t>
                      </a:r>
                    </a:p>
                  </a:txBody>
                  <a:tcPr/>
                </a:tc>
                <a:tc>
                  <a:txBody>
                    <a:bodyPr/>
                    <a:lstStyle/>
                    <a:p>
                      <a:r>
                        <a:rPr lang="en-US" sz="1100" dirty="0"/>
                        <a:t>$5659</a:t>
                      </a:r>
                    </a:p>
                  </a:txBody>
                  <a:tcPr/>
                </a:tc>
                <a:tc>
                  <a:txBody>
                    <a:bodyPr/>
                    <a:lstStyle/>
                    <a:p>
                      <a:r>
                        <a:rPr lang="en-US" sz="1100" b="1" dirty="0">
                          <a:solidFill>
                            <a:schemeClr val="bg2">
                              <a:lumMod val="50000"/>
                            </a:schemeClr>
                          </a:solidFill>
                        </a:rPr>
                        <a:t>+14%</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Median</a:t>
                      </a:r>
                      <a:r>
                        <a:rPr lang="en-US" sz="1100" baseline="0" dirty="0"/>
                        <a:t> Rev./Store</a:t>
                      </a:r>
                      <a:endParaRPr lang="en-US" sz="1100" dirty="0"/>
                    </a:p>
                  </a:txBody>
                  <a:tcPr/>
                </a:tc>
                <a:tc>
                  <a:txBody>
                    <a:bodyPr/>
                    <a:lstStyle/>
                    <a:p>
                      <a:r>
                        <a:rPr lang="en-US" sz="1100" dirty="0"/>
                        <a:t>$4500</a:t>
                      </a:r>
                    </a:p>
                  </a:txBody>
                  <a:tcPr/>
                </a:tc>
                <a:tc>
                  <a:txBody>
                    <a:bodyPr/>
                    <a:lstStyle/>
                    <a:p>
                      <a:r>
                        <a:rPr lang="en-US" sz="1100" dirty="0"/>
                        <a:t>$2250</a:t>
                      </a:r>
                    </a:p>
                  </a:txBody>
                  <a:tcPr/>
                </a:tc>
                <a:tc>
                  <a:txBody>
                    <a:bodyPr/>
                    <a:lstStyle/>
                    <a:p>
                      <a:r>
                        <a:rPr lang="en-US" sz="1100" dirty="0">
                          <a:solidFill>
                            <a:srgbClr val="FF0000"/>
                          </a:solidFill>
                        </a:rPr>
                        <a:t>-50%</a:t>
                      </a:r>
                    </a:p>
                  </a:txBody>
                  <a:tcPr/>
                </a:tc>
                <a:extLst>
                  <a:ext uri="{0D108BD9-81ED-4DB2-BD59-A6C34878D82A}">
                    <a16:rowId xmlns:a16="http://schemas.microsoft.com/office/drawing/2014/main" val="10002"/>
                  </a:ext>
                </a:extLst>
              </a:tr>
            </a:tbl>
          </a:graphicData>
        </a:graphic>
      </p:graphicFrame>
      <p:sp>
        <p:nvSpPr>
          <p:cNvPr id="11" name="TextBox 10"/>
          <p:cNvSpPr txBox="1"/>
          <p:nvPr/>
        </p:nvSpPr>
        <p:spPr>
          <a:xfrm>
            <a:off x="4985024" y="5310515"/>
            <a:ext cx="3816424" cy="261610"/>
          </a:xfrm>
          <a:prstGeom prst="rect">
            <a:avLst/>
          </a:prstGeom>
          <a:noFill/>
        </p:spPr>
        <p:txBody>
          <a:bodyPr wrap="square" rtlCol="0">
            <a:spAutoFit/>
          </a:bodyPr>
          <a:lstStyle/>
          <a:p>
            <a:r>
              <a:rPr lang="en-US" b="1" dirty="0"/>
              <a:t>WOULD YOU MOBILIZE MORE RESOURCES?</a:t>
            </a:r>
          </a:p>
        </p:txBody>
      </p:sp>
    </p:spTree>
    <p:extLst>
      <p:ext uri="{BB962C8B-B14F-4D97-AF65-F5344CB8AC3E}">
        <p14:creationId xmlns:p14="http://schemas.microsoft.com/office/powerpoint/2010/main" val="203319430"/>
      </p:ext>
    </p:extLst>
  </p:cSld>
  <p:clrMapOvr>
    <a:masterClrMapping/>
  </p:clrMapOvr>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1377</TotalTime>
  <Pages>8</Pages>
  <Words>2086</Words>
  <Application>Microsoft Office PowerPoint</Application>
  <PresentationFormat>Custom</PresentationFormat>
  <Paragraphs>220</Paragraphs>
  <Slides>22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22</vt:i4>
      </vt:variant>
    </vt:vector>
  </HeadingPairs>
  <TitlesOfParts>
    <vt:vector size="27" baseType="lpstr">
      <vt:lpstr>Arial</vt:lpstr>
      <vt:lpstr>Arial Unicode MS</vt:lpstr>
      <vt:lpstr>Times New Roman</vt:lpstr>
      <vt:lpstr>Webdings</vt:lpstr>
      <vt:lpstr>blank</vt:lpstr>
      <vt:lpstr>Basics of Statistics - I</vt:lpstr>
      <vt:lpstr>PowerPoint Presentation</vt:lpstr>
      <vt:lpstr>Stats Program Roadmap</vt:lpstr>
      <vt:lpstr>Statistics – and its types</vt:lpstr>
      <vt:lpstr> Types of data </vt:lpstr>
      <vt:lpstr>Types of Variables</vt:lpstr>
      <vt:lpstr>Mean, Median and Mode (When and When not)</vt:lpstr>
      <vt:lpstr>Mean v/s Median (Take it with a pinch of salt)</vt:lpstr>
      <vt:lpstr>Mean Vs Median </vt:lpstr>
      <vt:lpstr>Normal distribution</vt:lpstr>
      <vt:lpstr>Some other distributions you will come across</vt:lpstr>
      <vt:lpstr>Variance and Standard Deviation</vt:lpstr>
      <vt:lpstr>Mu + Sigma - Budget Headroom</vt:lpstr>
      <vt:lpstr>What’s your take?</vt:lpstr>
      <vt:lpstr>Outlier Treatment</vt:lpstr>
      <vt:lpstr>Using Box Plots to remove Outliers</vt:lpstr>
      <vt:lpstr>Where removing outliers works</vt:lpstr>
      <vt:lpstr>Think about your business….</vt:lpstr>
      <vt:lpstr>Sampling Techniques</vt:lpstr>
      <vt:lpstr>Sampling Techniques</vt:lpstr>
      <vt:lpstr>Stats Talk - 1</vt:lpstr>
      <vt:lpstr>Stats Talk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araman</dc:creator>
  <cp:lastModifiedBy>Kishore Kumar R</cp:lastModifiedBy>
  <cp:revision>148</cp:revision>
  <cp:lastPrinted>2001-09-28T15:01:44Z</cp:lastPrinted>
  <dcterms:created xsi:type="dcterms:W3CDTF">2014-12-15T20:27:12Z</dcterms:created>
  <dcterms:modified xsi:type="dcterms:W3CDTF">2018-04-16T07:41:06Z</dcterms:modified>
</cp:coreProperties>
</file>