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19"/>
  </p:notesMasterIdLst>
  <p:handoutMasterIdLst>
    <p:handoutMasterId r:id="rId20"/>
  </p:handoutMasterIdLst>
  <p:sldIdLst>
    <p:sldId id="273" r:id="rId2"/>
    <p:sldId id="272" r:id="rId3"/>
    <p:sldId id="280" r:id="rId4"/>
    <p:sldId id="269" r:id="rId5"/>
    <p:sldId id="277" r:id="rId6"/>
    <p:sldId id="271" r:id="rId7"/>
    <p:sldId id="276" r:id="rId8"/>
    <p:sldId id="259" r:id="rId9"/>
    <p:sldId id="265" r:id="rId10"/>
    <p:sldId id="263" r:id="rId11"/>
    <p:sldId id="260" r:id="rId12"/>
    <p:sldId id="278" r:id="rId13"/>
    <p:sldId id="279" r:id="rId14"/>
    <p:sldId id="258" r:id="rId15"/>
    <p:sldId id="274" r:id="rId16"/>
    <p:sldId id="275" r:id="rId17"/>
    <p:sldId id="261" r:id="rId18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000"/>
    <a:srgbClr val="D8CBCB"/>
    <a:srgbClr val="EDE7E7"/>
    <a:srgbClr val="CBD3D3"/>
    <a:srgbClr val="FF0000"/>
    <a:srgbClr val="D40000"/>
    <a:srgbClr val="006666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266" autoAdjust="0"/>
  </p:normalViewPr>
  <p:slideViewPr>
    <p:cSldViewPr snapToObjects="1">
      <p:cViewPr varScale="1">
        <p:scale>
          <a:sx n="81" d="100"/>
          <a:sy n="81" d="100"/>
        </p:scale>
        <p:origin x="1512" y="78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306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Pie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2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3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Sheet1!$A$2:$A$3</c:f>
              <c:strCache>
                <c:ptCount val="2"/>
                <c:pt idx="0">
                  <c:v>Smaller</c:v>
                </c:pt>
                <c:pt idx="1">
                  <c:v>Lagrer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26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Pie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2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3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Sheet1!$A$2:$A$3</c:f>
              <c:strCache>
                <c:ptCount val="2"/>
                <c:pt idx="0">
                  <c:v>Smaller</c:v>
                </c:pt>
                <c:pt idx="1">
                  <c:v>Larger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8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Attend the Saturday learning hour Next Saturday, for a deep</a:t>
            </a:r>
            <a:r>
              <a:rPr lang="en-US" baseline="0" dirty="0" smtClean="0"/>
              <a:t> dive </a:t>
            </a:r>
            <a:r>
              <a:rPr lang="en-US" dirty="0" smtClean="0"/>
              <a:t>into how we can lie with statistics.</a:t>
            </a:r>
            <a:r>
              <a:rPr lang="en-US" baseline="0" dirty="0" smtClean="0"/>
              <a:t> We’ll go through a couple of use cases to see these in broader perspective. That will cover aspects of campaign measurement, modelling and establishing causality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5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Anything</a:t>
            </a:r>
            <a:r>
              <a:rPr lang="en-US" baseline="0" dirty="0" smtClean="0"/>
              <a:t> wrong with this slide?</a:t>
            </a:r>
          </a:p>
          <a:p>
            <a:r>
              <a:rPr lang="en-US" baseline="0" dirty="0" smtClean="0"/>
              <a:t>Not the typo, but the fact that both pies have 30% for Smaller but you cant make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7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wrong with the graph:</a:t>
            </a:r>
          </a:p>
          <a:p>
            <a:pPr lvl="1"/>
            <a:r>
              <a:rPr lang="en-US" dirty="0" smtClean="0"/>
              <a:t>Comparing</a:t>
            </a:r>
            <a:r>
              <a:rPr lang="en-US" baseline="0" dirty="0" smtClean="0"/>
              <a:t> two unrelated things</a:t>
            </a:r>
          </a:p>
          <a:p>
            <a:pPr lvl="1"/>
            <a:r>
              <a:rPr lang="en-US" baseline="0" dirty="0" smtClean="0"/>
              <a:t>Having two axes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0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would you say about</a:t>
            </a:r>
            <a:r>
              <a:rPr lang="en-US" baseline="0" dirty="0" smtClean="0"/>
              <a:t>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0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I lie with confidence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31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I lie with confidence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18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4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57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58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MuKyun</a:t>
            </a:r>
            <a:r>
              <a:rPr lang="en-US" dirty="0" smtClean="0"/>
              <a:t> – What is the Key Takeaway from the Slide?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9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Who is the end consumer?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What is the business question?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 smtClean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 smtClean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QFIRe</a:t>
            </a:r>
            <a:r>
              <a:rPr lang="en-US" dirty="0" smtClean="0"/>
              <a:t> – What is the Key Takeaway from the Slide?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1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 smtClean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Recommendation 1</a:t>
            </a:r>
          </a:p>
          <a:p>
            <a:pPr lvl="1"/>
            <a:r>
              <a:rPr lang="en-US" dirty="0" smtClean="0"/>
              <a:t>Sub-recommendation 1</a:t>
            </a:r>
          </a:p>
          <a:p>
            <a:pPr lvl="0"/>
            <a:r>
              <a:rPr lang="en-US" dirty="0" smtClean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Finding 1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2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3</a:t>
            </a:r>
          </a:p>
          <a:p>
            <a:pPr lvl="0"/>
            <a:r>
              <a:rPr lang="en-US" dirty="0" smtClean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Findings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Recommendations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Insight 1</a:t>
            </a:r>
          </a:p>
          <a:p>
            <a:pPr lvl="1"/>
            <a:r>
              <a:rPr lang="en-US" dirty="0" smtClean="0"/>
              <a:t>Sub-insight</a:t>
            </a:r>
          </a:p>
          <a:p>
            <a:pPr lvl="1"/>
            <a:r>
              <a:rPr lang="en-US" dirty="0" smtClean="0"/>
              <a:t>Sub-insight</a:t>
            </a:r>
          </a:p>
          <a:p>
            <a:pPr lvl="0"/>
            <a:r>
              <a:rPr lang="en-US" dirty="0" smtClean="0"/>
              <a:t>Insight 2</a:t>
            </a:r>
          </a:p>
          <a:p>
            <a:pPr lvl="0"/>
            <a:r>
              <a:rPr lang="en-US" dirty="0" smtClean="0"/>
              <a:t>Insight 3</a:t>
            </a:r>
          </a:p>
          <a:p>
            <a:pPr lvl="0"/>
            <a:r>
              <a:rPr lang="en-US" dirty="0" smtClean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FIRe</a:t>
            </a:r>
            <a:r>
              <a:rPr lang="en-US" dirty="0" smtClean="0"/>
              <a:t> – What is the Key Takeaway from the Slide?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3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Recommendation 1</a:t>
            </a:r>
          </a:p>
          <a:p>
            <a:pPr lvl="1"/>
            <a:r>
              <a:rPr lang="en-US" dirty="0" smtClean="0"/>
              <a:t>Sub-recommendation 1</a:t>
            </a:r>
          </a:p>
          <a:p>
            <a:pPr lvl="0"/>
            <a:r>
              <a:rPr lang="en-US" dirty="0" smtClean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Finding 1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2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3</a:t>
            </a:r>
          </a:p>
          <a:p>
            <a:pPr lvl="0"/>
            <a:r>
              <a:rPr lang="en-US" dirty="0" smtClean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Findings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Recommendations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Insight 1</a:t>
            </a:r>
          </a:p>
          <a:p>
            <a:pPr lvl="1"/>
            <a:r>
              <a:rPr lang="en-US" dirty="0" smtClean="0"/>
              <a:t>Sub-insight</a:t>
            </a:r>
          </a:p>
          <a:p>
            <a:pPr lvl="1"/>
            <a:r>
              <a:rPr lang="en-US" dirty="0" smtClean="0"/>
              <a:t>Sub-insight</a:t>
            </a:r>
          </a:p>
          <a:p>
            <a:pPr lvl="0"/>
            <a:r>
              <a:rPr lang="en-US" dirty="0" smtClean="0"/>
              <a:t>Insight 2</a:t>
            </a:r>
          </a:p>
          <a:p>
            <a:pPr lvl="0"/>
            <a:r>
              <a:rPr lang="en-US" dirty="0" smtClean="0"/>
              <a:t>Insight 3</a:t>
            </a:r>
          </a:p>
          <a:p>
            <a:pPr lvl="0"/>
            <a:r>
              <a:rPr lang="en-US" dirty="0" smtClean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2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Background</a:t>
                      </a:r>
                      <a:endParaRPr lang="en-US" sz="1400" dirty="0"/>
                    </a:p>
                  </a:txBody>
                  <a:tcPr anchor="ctr"/>
                </a:tc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Objectives</a:t>
                      </a:r>
                      <a:endParaRPr lang="en-US" sz="1400" dirty="0"/>
                    </a:p>
                  </a:txBody>
                  <a:tcPr anchor="ctr"/>
                </a:tc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are the relevant facts that serve as the background for this project?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key project objectives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Approach</a:t>
                      </a:r>
                      <a:endParaRPr lang="en-US" sz="1400" dirty="0"/>
                    </a:p>
                  </a:txBody>
                  <a:tcPr anchor="ctr"/>
                </a:tc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4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Analysis</a:t>
                      </a:r>
                      <a:r>
                        <a:rPr lang="en-US" sz="1400" baseline="0" dirty="0" smtClean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Paste charts/graphics that illustrate key analysis outputs and support the key findings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Findings</a:t>
                      </a:r>
                      <a:endParaRPr lang="en-US" sz="1400" dirty="0"/>
                    </a:p>
                  </a:txBody>
                  <a:tcPr anchor="ctr"/>
                </a:tc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Business Impact</a:t>
                      </a:r>
                      <a:endParaRPr lang="en-US" sz="1400" dirty="0"/>
                    </a:p>
                  </a:txBody>
                  <a:tcPr anchor="ctr"/>
                </a:tc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findings/insights obtained from the analysis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was the real/projected impact of the project on the business?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8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5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0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3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5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49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8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51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54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56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59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61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1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Facts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Performance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company in terms of their business presence etc.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How has the company been performing?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Market Situation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Imperatives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state of the market that the company is in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According to the company, what are the key focus areas or strategies for the near and distant future?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MPDNA – What is the Key Takeaway from the Slide?</a:t>
            </a:r>
            <a:endParaRPr lang="en-US" dirty="0"/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Situation – Current</a:t>
                      </a:r>
                      <a:r>
                        <a:rPr lang="en-US" sz="1400" baseline="0" dirty="0" smtClean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are the undisputed facts about the client and project?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Desired Future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Where would the client like to be?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Complications – The Gap / Trigger</a:t>
                      </a:r>
                      <a:endParaRPr lang="en-US" sz="1400" dirty="0"/>
                    </a:p>
                  </a:txBody>
                  <a:tcPr anchor="ctr"/>
                </a:tc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Explain the cause of the gap between the current state and desired future state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Questions – which</a:t>
                      </a:r>
                      <a:r>
                        <a:rPr lang="en-US" sz="1400" baseline="0" dirty="0" smtClean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is the one key question that we should answer to get from current to desired future state?</a:t>
            </a:r>
          </a:p>
          <a:p>
            <a:pPr lvl="1"/>
            <a:r>
              <a:rPr lang="en-US" dirty="0" smtClean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36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e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heapanalytics.com/how-to-lie-with-data-visualization" TargetMode="External"/><Relationship Id="rId2" Type="http://schemas.openxmlformats.org/officeDocument/2006/relationships/hyperlink" Target="http://nautil.us/issue/19/illusions/five-ways-to-lie-with-char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iss.org/sites/default/files/Young%20Karr%20Obs%20Study%20Problem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9894" y="2819400"/>
            <a:ext cx="82253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How to lie with statistics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1812" y="5334000"/>
            <a:ext cx="14814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Abhilash</a:t>
            </a:r>
            <a:r>
              <a:rPr lang="en-US" sz="2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J</a:t>
            </a:r>
            <a:endParaRPr lang="en-US" sz="2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03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cereals can increase chances of getting a baby boy!</a:t>
            </a:r>
            <a:endParaRPr lang="en-US" dirty="0"/>
          </a:p>
        </p:txBody>
      </p:sp>
      <p:pic>
        <p:nvPicPr>
          <p:cNvPr id="1147906" name="Picture 2" descr="http://dvg4ol0hclm7o.cloudfront.net/content/royprsb/275/1643/1661/F1.large.jpg?width=800&amp;height=600&amp;carouse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5" y="1651000"/>
            <a:ext cx="8229600" cy="453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0012" y="6621938"/>
            <a:ext cx="4475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http://rspb.royalsocietypublishing.org/content/275/1643/1661</a:t>
            </a:r>
          </a:p>
        </p:txBody>
      </p:sp>
      <p:sp useBgFill="1">
        <p:nvSpPr>
          <p:cNvPr id="5" name="TextBox 4"/>
          <p:cNvSpPr txBox="1"/>
          <p:nvPr/>
        </p:nvSpPr>
        <p:spPr>
          <a:xfrm rot="-5400000">
            <a:off x="-1234850" y="3412446"/>
            <a:ext cx="411321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Percentage of Baby boys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358766" y="6027960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800" i="1" dirty="0">
                <a:solidFill>
                  <a:srgbClr val="6B6B6B"/>
                </a:solidFill>
                <a:latin typeface="Arial" panose="020B0604020202020204" pitchFamily="34" charset="0"/>
              </a:rPr>
              <a:t>Χ</a:t>
            </a:r>
            <a:r>
              <a:rPr lang="el-GR" sz="1800" baseline="30000" dirty="0">
                <a:solidFill>
                  <a:srgbClr val="6B6B6B"/>
                </a:solidFill>
                <a:latin typeface="Arial" panose="020B0604020202020204" pitchFamily="34" charset="0"/>
              </a:rPr>
              <a:t>2</a:t>
            </a:r>
            <a:r>
              <a:rPr lang="el-GR" sz="1800" dirty="0">
                <a:solidFill>
                  <a:srgbClr val="6B6B6B"/>
                </a:solidFill>
                <a:latin typeface="Arial" panose="020B0604020202020204" pitchFamily="34" charset="0"/>
              </a:rPr>
              <a:t>=5.83, </a:t>
            </a:r>
            <a:r>
              <a:rPr lang="en-US" sz="1800" i="1" dirty="0">
                <a:solidFill>
                  <a:srgbClr val="6B6B6B"/>
                </a:solidFill>
                <a:latin typeface="Arial" panose="020B0604020202020204" pitchFamily="34" charset="0"/>
              </a:rPr>
              <a:t>p</a:t>
            </a:r>
            <a:r>
              <a:rPr lang="en-US" sz="1800" dirty="0">
                <a:solidFill>
                  <a:srgbClr val="6B6B6B"/>
                </a:solidFill>
                <a:latin typeface="Arial" panose="020B0604020202020204" pitchFamily="34" charset="0"/>
              </a:rPr>
              <a:t>=0.016</a:t>
            </a:r>
            <a:endParaRPr lang="en-US" sz="1800" dirty="0"/>
          </a:p>
        </p:txBody>
      </p:sp>
      <p:sp useBgFill="1">
        <p:nvSpPr>
          <p:cNvPr id="8" name="TextBox 7"/>
          <p:cNvSpPr txBox="1"/>
          <p:nvPr/>
        </p:nvSpPr>
        <p:spPr>
          <a:xfrm>
            <a:off x="6323012" y="5457371"/>
            <a:ext cx="1600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Cereal</a:t>
            </a:r>
            <a:endParaRPr lang="en-US" sz="1800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2675504" y="5450113"/>
            <a:ext cx="1600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Energy</a:t>
            </a:r>
            <a:endParaRPr lang="en-US" sz="1800" dirty="0"/>
          </a:p>
        </p:txBody>
      </p:sp>
      <p:sp useBgFill="1">
        <p:nvSpPr>
          <p:cNvPr id="10" name="TextBox 9"/>
          <p:cNvSpPr txBox="1"/>
          <p:nvPr/>
        </p:nvSpPr>
        <p:spPr>
          <a:xfrm>
            <a:off x="4418012" y="5826703"/>
            <a:ext cx="1828800" cy="7264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1381" y="6002337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800" i="1" dirty="0">
                <a:solidFill>
                  <a:srgbClr val="6B6B6B"/>
                </a:solidFill>
                <a:latin typeface="Arial" panose="020B0604020202020204" pitchFamily="34" charset="0"/>
              </a:rPr>
              <a:t>Χ</a:t>
            </a:r>
            <a:r>
              <a:rPr lang="el-GR" sz="1800" baseline="30000" dirty="0">
                <a:solidFill>
                  <a:srgbClr val="6B6B6B"/>
                </a:solidFill>
                <a:latin typeface="Arial" panose="020B0604020202020204" pitchFamily="34" charset="0"/>
              </a:rPr>
              <a:t>2</a:t>
            </a:r>
            <a:r>
              <a:rPr lang="el-GR" sz="1800" dirty="0">
                <a:solidFill>
                  <a:srgbClr val="6B6B6B"/>
                </a:solidFill>
                <a:latin typeface="Arial" panose="020B0604020202020204" pitchFamily="34" charset="0"/>
              </a:rPr>
              <a:t>=13.96, </a:t>
            </a:r>
            <a:r>
              <a:rPr lang="en-US" sz="1800" i="1" dirty="0">
                <a:solidFill>
                  <a:srgbClr val="6B6B6B"/>
                </a:solidFill>
                <a:latin typeface="Arial" panose="020B0604020202020204" pitchFamily="34" charset="0"/>
              </a:rPr>
              <a:t>p</a:t>
            </a:r>
            <a:r>
              <a:rPr lang="en-US" sz="1800" dirty="0">
                <a:solidFill>
                  <a:srgbClr val="6B6B6B"/>
                </a:solidFill>
                <a:latin typeface="Arial" panose="020B0604020202020204" pitchFamily="34" charset="0"/>
              </a:rPr>
              <a:t>&lt;0.001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4275704" y="1374001"/>
            <a:ext cx="179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Women in each group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26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-Valu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531257"/>
            <a:ext cx="3352800" cy="47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5858" name="Picture 2" descr="http://derp.co.uk/xkcd/comics/increased_ris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1524000"/>
            <a:ext cx="3276600" cy="500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3787" y="6639296"/>
            <a:ext cx="372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http</a:t>
            </a:r>
            <a:r>
              <a:rPr lang="en-US" dirty="0"/>
              <a:t>://</a:t>
            </a:r>
            <a:r>
              <a:rPr lang="en-US" sz="800" dirty="0"/>
              <a:t>derp.co.uk/xkcd/comics/increased_risk.png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0412" y="6685462"/>
            <a:ext cx="16033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Source: https</a:t>
            </a:r>
            <a:r>
              <a:rPr lang="en-US" sz="800" dirty="0"/>
              <a:t>://xkcd.com/1478/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2012" y="2362200"/>
            <a:ext cx="2667000" cy="1219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6704012" y="3581400"/>
            <a:ext cx="533400" cy="609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7412" y="3693938"/>
            <a:ext cx="1371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7999412" y="4056669"/>
            <a:ext cx="381000" cy="394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0" name="TextBox 9"/>
          <p:cNvSpPr txBox="1"/>
          <p:nvPr/>
        </p:nvSpPr>
        <p:spPr>
          <a:xfrm>
            <a:off x="5713412" y="6153605"/>
            <a:ext cx="2667000" cy="37315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5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give you a sense of how often this is !</a:t>
            </a:r>
            <a:endParaRPr lang="en-US" dirty="0"/>
          </a:p>
        </p:txBody>
      </p:sp>
      <p:pic>
        <p:nvPicPr>
          <p:cNvPr id="1142786" name="Picture 2" descr="Image result for dog with gun swimmi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790" y="1517074"/>
            <a:ext cx="2741612" cy="25660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2788" name="Picture 4" descr="Image result for doberman swimm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28" y="1581398"/>
            <a:ext cx="2729833" cy="25017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2790" name="Picture 6" descr="Image result for dog killing hu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583376"/>
            <a:ext cx="2716685" cy="24512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7612" y="51816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Google couldn’t find two of the three things in the same picture.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492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-Valu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531257"/>
            <a:ext cx="3352800" cy="47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5858" name="Picture 2" descr="http://derp.co.uk/xkcd/comics/increased_ris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1524000"/>
            <a:ext cx="3276600" cy="500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5393" y="6691989"/>
            <a:ext cx="3729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http</a:t>
            </a:r>
            <a:r>
              <a:rPr lang="en-US" sz="800" dirty="0"/>
              <a:t>://derp.co.uk/xkcd/comics/increased_risk.png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0412" y="6691989"/>
            <a:ext cx="15744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Source:https</a:t>
            </a:r>
            <a:r>
              <a:rPr lang="en-US" sz="800" dirty="0"/>
              <a:t>://xkcd.com/1478/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7412" y="3693938"/>
            <a:ext cx="1371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7999412" y="4056669"/>
            <a:ext cx="381000" cy="394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0" name="TextBox 9"/>
          <p:cNvSpPr txBox="1"/>
          <p:nvPr/>
        </p:nvSpPr>
        <p:spPr>
          <a:xfrm>
            <a:off x="5713412" y="6153605"/>
            <a:ext cx="2667000" cy="37315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9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P-hacking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89" y="1232065"/>
            <a:ext cx="8801099" cy="5210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25" y="6710849"/>
            <a:ext cx="2590800" cy="147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smtClean="0"/>
              <a:t>https://</a:t>
            </a:r>
            <a:r>
              <a:rPr lang="en-US" sz="800" dirty="0"/>
              <a:t>xkcd.com/882/</a:t>
            </a:r>
          </a:p>
        </p:txBody>
      </p:sp>
    </p:spTree>
    <p:extLst>
      <p:ext uri="{BB962C8B-B14F-4D97-AF65-F5344CB8AC3E}">
        <p14:creationId xmlns:p14="http://schemas.microsoft.com/office/powerpoint/2010/main" val="6591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lied when I said I’ll discuss four topics today !</a:t>
            </a:r>
            <a:endParaRPr lang="en-US" dirty="0"/>
          </a:p>
        </p:txBody>
      </p:sp>
      <p:pic>
        <p:nvPicPr>
          <p:cNvPr id="3" name="Picture 6" descr="Image result for complex mat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88" y="1981200"/>
            <a:ext cx="3374049" cy="22985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9341" y="4290657"/>
            <a:ext cx="410414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Lying Using</a:t>
            </a:r>
          </a:p>
          <a:p>
            <a:r>
              <a:rPr lang="en-US" sz="2400" dirty="0" smtClean="0"/>
              <a:t>Sophistication in Techniques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9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nautil.us/issue/19/illusions/five-ways-to-lie-with-charts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data.heapanalytics.com/how-to-lie-with-data-visualization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www.niss.org/sites/default/files/Young%20Karr%20Obs%20Study%20Problem.pdf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30" y="3581400"/>
            <a:ext cx="3161367" cy="2133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3" y="228600"/>
            <a:ext cx="3200400" cy="21799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644391" y="25146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Lying about relationships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17612" y="5704114"/>
            <a:ext cx="35052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Lying with </a:t>
            </a:r>
          </a:p>
          <a:p>
            <a:r>
              <a:rPr lang="en-US" sz="2400" dirty="0" smtClean="0"/>
              <a:t>confidence</a:t>
            </a:r>
            <a:endParaRPr lang="en-US" sz="2400" dirty="0"/>
          </a:p>
        </p:txBody>
      </p:sp>
      <p:pic>
        <p:nvPicPr>
          <p:cNvPr id="1156102" name="Picture 6" descr="Image result for complex mat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69" y="3533621"/>
            <a:ext cx="3186044" cy="21704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38921" y="5715000"/>
            <a:ext cx="410414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Lying Using</a:t>
            </a:r>
          </a:p>
          <a:p>
            <a:r>
              <a:rPr lang="en-US" sz="2400" dirty="0" smtClean="0"/>
              <a:t>Sophistication in Techniques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9514" y="3530025"/>
            <a:ext cx="224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-value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56104" name="Picture 8" descr="Image result for bar with l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30" y="328025"/>
            <a:ext cx="3200400" cy="21509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104245" y="2484870"/>
            <a:ext cx="35052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Lying through</a:t>
            </a:r>
          </a:p>
          <a:p>
            <a:r>
              <a:rPr lang="en-US" sz="2400" dirty="0" smtClean="0"/>
              <a:t>visualizations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9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3" y="1295400"/>
            <a:ext cx="9213273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51612" y="6574795"/>
            <a:ext cx="29979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Source: http</a:t>
            </a:r>
            <a:r>
              <a:rPr lang="en-US" sz="800" dirty="0"/>
              <a:t>://bullisandco.com/statistics-youre-doing-it-wrong/</a:t>
            </a:r>
          </a:p>
        </p:txBody>
      </p:sp>
    </p:spTree>
    <p:extLst>
      <p:ext uri="{BB962C8B-B14F-4D97-AF65-F5344CB8AC3E}">
        <p14:creationId xmlns:p14="http://schemas.microsoft.com/office/powerpoint/2010/main" val="1045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170" name="Picture 2" descr="http://data.heapanalytics.com/hubfs/images/misleading1_yaxis.png?t=147863458678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4" r="49672"/>
          <a:stretch/>
        </p:blipFill>
        <p:spPr bwMode="auto">
          <a:xfrm>
            <a:off x="598888" y="1371600"/>
            <a:ext cx="4352524" cy="474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data.heapanalytics.com/hubfs/images/misleading1_yaxis.png?t=147863458678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8" t="7320" r="661"/>
          <a:stretch/>
        </p:blipFill>
        <p:spPr bwMode="auto">
          <a:xfrm>
            <a:off x="5180012" y="1295400"/>
            <a:ext cx="4343400" cy="482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Truncating the Y-Axis to exaggerate the effect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0612" y="6643169"/>
            <a:ext cx="34355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</a:t>
            </a:r>
            <a:r>
              <a:rPr lang="en-US" sz="800" dirty="0" smtClean="0"/>
              <a:t>: http</a:t>
            </a:r>
            <a:r>
              <a:rPr lang="en-US" sz="800" dirty="0"/>
              <a:t>://data.heapanalytics.com/how-to-lie-with-data-visualization</a:t>
            </a:r>
          </a:p>
        </p:txBody>
      </p:sp>
    </p:spTree>
    <p:extLst>
      <p:ext uri="{BB962C8B-B14F-4D97-AF65-F5344CB8AC3E}">
        <p14:creationId xmlns:p14="http://schemas.microsoft.com/office/powerpoint/2010/main" val="34839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cumulative graphs to paint a different picture</a:t>
            </a:r>
            <a:endParaRPr lang="en-US" dirty="0"/>
          </a:p>
        </p:txBody>
      </p:sp>
      <p:pic>
        <p:nvPicPr>
          <p:cNvPr id="1161218" name="Picture 2" descr="http://data.heapanalytics.com/hubfs/images/misleading2_cumulative.png?t=147863458678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9"/>
          <a:stretch/>
        </p:blipFill>
        <p:spPr bwMode="auto">
          <a:xfrm>
            <a:off x="74176" y="1255486"/>
            <a:ext cx="487723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1220" name="Picture 4" descr="http://data.heapanalytics.com/hubfs/images/misleading2_normal.png?t=147863458678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8"/>
          <a:stretch/>
        </p:blipFill>
        <p:spPr bwMode="auto">
          <a:xfrm>
            <a:off x="4813406" y="1304986"/>
            <a:ext cx="4831896" cy="322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848" y="6664369"/>
            <a:ext cx="34355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</a:t>
            </a:r>
            <a:r>
              <a:rPr lang="en-US" sz="800" dirty="0" smtClean="0"/>
              <a:t>: http</a:t>
            </a:r>
            <a:r>
              <a:rPr lang="en-US" sz="800" dirty="0"/>
              <a:t>://data.heapanalytics.com/how-to-lie-with-data-visualization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2416" y="5192705"/>
            <a:ext cx="4682881" cy="76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APPLE using this technique at their 5s presentation: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http</a:t>
            </a:r>
            <a:r>
              <a:rPr lang="en-US" sz="1400" dirty="0">
                <a:solidFill>
                  <a:srgbClr val="0070C0"/>
                </a:solidFill>
              </a:rPr>
              <a:t>://qz.com/122921/the-chart-tim-cook-doesnt-want-you-to-see/</a:t>
            </a:r>
          </a:p>
        </p:txBody>
      </p:sp>
      <p:pic>
        <p:nvPicPr>
          <p:cNvPr id="1161224" name="Picture 8" descr="LB_7986_adjusted_b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640" y="4577310"/>
            <a:ext cx="3433548" cy="20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pie charts are </a:t>
            </a:r>
            <a:r>
              <a:rPr lang="en-US" dirty="0" smtClean="0"/>
              <a:t>really useful to </a:t>
            </a:r>
            <a:r>
              <a:rPr lang="en-US" dirty="0"/>
              <a:t>convey </a:t>
            </a:r>
            <a:r>
              <a:rPr lang="en-US" dirty="0" smtClean="0"/>
              <a:t>magnitude intuitively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4187139976"/>
              </p:ext>
            </p:extLst>
          </p:nvPr>
        </p:nvGraphicFramePr>
        <p:xfrm>
          <a:off x="191031" y="2177143"/>
          <a:ext cx="4824941" cy="3648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39264638"/>
              </p:ext>
            </p:extLst>
          </p:nvPr>
        </p:nvGraphicFramePr>
        <p:xfrm>
          <a:off x="5078337" y="2059114"/>
          <a:ext cx="4786388" cy="376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/>
          <p:cNvSpPr/>
          <p:nvPr/>
        </p:nvSpPr>
        <p:spPr>
          <a:xfrm>
            <a:off x="2083706" y="1312707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20%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1636" y="1312707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40%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2623910" y="2236037"/>
            <a:ext cx="0" cy="489858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22225" cap="flat" cmpd="sng" algn="ctr">
            <a:solidFill>
              <a:srgbClr val="AA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7389812" y="2236037"/>
            <a:ext cx="0" cy="1192963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22225" cap="flat" cmpd="sng" algn="ctr">
            <a:solidFill>
              <a:srgbClr val="AA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027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suggestive relationships through visualizations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22" y="1474892"/>
            <a:ext cx="9527847" cy="4621108"/>
          </a:xfrm>
          <a:prstGeom prst="rect">
            <a:avLst/>
          </a:prstGeom>
        </p:spPr>
      </p:pic>
      <p:sp useBgFill="1">
        <p:nvSpPr>
          <p:cNvPr id="8" name="TextBox 7"/>
          <p:cNvSpPr txBox="1"/>
          <p:nvPr/>
        </p:nvSpPr>
        <p:spPr>
          <a:xfrm>
            <a:off x="1370012" y="1752600"/>
            <a:ext cx="5181600" cy="9144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0" name="TextBox 9"/>
          <p:cNvSpPr txBox="1"/>
          <p:nvPr/>
        </p:nvSpPr>
        <p:spPr>
          <a:xfrm>
            <a:off x="9247188" y="3429000"/>
            <a:ext cx="588581" cy="14478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61212" y="6642556"/>
            <a:ext cx="2476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http://tylervigen.com/spurious-correlations</a:t>
            </a:r>
          </a:p>
        </p:txBody>
      </p:sp>
      <p:sp>
        <p:nvSpPr>
          <p:cNvPr id="4" name="TextBox 3"/>
          <p:cNvSpPr txBox="1"/>
          <p:nvPr/>
        </p:nvSpPr>
        <p:spPr>
          <a:xfrm rot="-5400000">
            <a:off x="-462487" y="3874590"/>
            <a:ext cx="1547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Spending (Millions)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57234" y="3200400"/>
            <a:ext cx="450778" cy="1905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suggestive relationships through visualizations</a:t>
            </a:r>
            <a:endParaRPr lang="en-US" dirty="0"/>
          </a:p>
        </p:txBody>
      </p:sp>
      <p:pic>
        <p:nvPicPr>
          <p:cNvPr id="1143810" name="Picture 2" descr="Heatma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80"/>
          <a:stretch/>
        </p:blipFill>
        <p:spPr bwMode="auto">
          <a:xfrm>
            <a:off x="1827212" y="1350351"/>
            <a:ext cx="5958091" cy="4858135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69109" y="6620877"/>
            <a:ext cx="22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https://</a:t>
            </a:r>
            <a:r>
              <a:rPr lang="en-US" sz="800" dirty="0"/>
              <a:t>xkcd.com/1138</a:t>
            </a:r>
            <a:r>
              <a:rPr lang="en-US" sz="1000" dirty="0"/>
              <a:t>/</a:t>
            </a:r>
          </a:p>
        </p:txBody>
      </p:sp>
      <p:pic>
        <p:nvPicPr>
          <p:cNvPr id="6" name="Picture 2" descr="Heatma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3" t="86574" r="15384" b="653"/>
          <a:stretch/>
        </p:blipFill>
        <p:spPr bwMode="auto">
          <a:xfrm>
            <a:off x="6182405" y="5724333"/>
            <a:ext cx="3276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17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find the drivers of Conversions to Prime</a:t>
            </a:r>
            <a:endParaRPr lang="en-US" dirty="0"/>
          </a:p>
        </p:txBody>
      </p:sp>
      <p:pic>
        <p:nvPicPr>
          <p:cNvPr id="1147906" name="Picture 2" descr="http://dvg4ol0hclm7o.cloudfront.net/content/royprsb/275/1643/1661/F1.large.jpg?width=800&amp;height=600&amp;carouse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5" y="1651000"/>
            <a:ext cx="8229600" cy="453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" name="TextBox 2"/>
          <p:cNvSpPr txBox="1"/>
          <p:nvPr/>
        </p:nvSpPr>
        <p:spPr>
          <a:xfrm rot="-5400000">
            <a:off x="-1234850" y="3412446"/>
            <a:ext cx="411321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Percentage of Conversions</a:t>
            </a:r>
            <a:endParaRPr lang="en-US" sz="1800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6323012" y="5457371"/>
            <a:ext cx="1600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Basket Size</a:t>
            </a:r>
            <a:endParaRPr lang="en-US" sz="1800" dirty="0"/>
          </a:p>
        </p:txBody>
      </p:sp>
      <p:sp useBgFill="1">
        <p:nvSpPr>
          <p:cNvPr id="6" name="TextBox 5"/>
          <p:cNvSpPr txBox="1"/>
          <p:nvPr/>
        </p:nvSpPr>
        <p:spPr>
          <a:xfrm>
            <a:off x="2675504" y="5450113"/>
            <a:ext cx="1600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Income group</a:t>
            </a:r>
            <a:endParaRPr lang="en-US" sz="18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4418012" y="5826703"/>
            <a:ext cx="1828800" cy="7264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58766" y="6027960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800" i="1" dirty="0">
                <a:solidFill>
                  <a:srgbClr val="6B6B6B"/>
                </a:solidFill>
                <a:latin typeface="Arial" panose="020B0604020202020204" pitchFamily="34" charset="0"/>
              </a:rPr>
              <a:t>Χ</a:t>
            </a:r>
            <a:r>
              <a:rPr lang="el-GR" sz="1800" baseline="30000" dirty="0">
                <a:solidFill>
                  <a:srgbClr val="6B6B6B"/>
                </a:solidFill>
                <a:latin typeface="Arial" panose="020B0604020202020204" pitchFamily="34" charset="0"/>
              </a:rPr>
              <a:t>2</a:t>
            </a:r>
            <a:r>
              <a:rPr lang="el-GR" sz="1800" dirty="0">
                <a:solidFill>
                  <a:srgbClr val="6B6B6B"/>
                </a:solidFill>
                <a:latin typeface="Arial" panose="020B0604020202020204" pitchFamily="34" charset="0"/>
              </a:rPr>
              <a:t>=5.83, </a:t>
            </a:r>
            <a:r>
              <a:rPr lang="en-US" sz="1800" i="1" dirty="0">
                <a:solidFill>
                  <a:srgbClr val="6B6B6B"/>
                </a:solidFill>
                <a:latin typeface="Arial" panose="020B0604020202020204" pitchFamily="34" charset="0"/>
              </a:rPr>
              <a:t>p</a:t>
            </a:r>
            <a:r>
              <a:rPr lang="en-US" sz="1800" dirty="0">
                <a:solidFill>
                  <a:srgbClr val="6B6B6B"/>
                </a:solidFill>
                <a:latin typeface="Arial" panose="020B0604020202020204" pitchFamily="34" charset="0"/>
              </a:rPr>
              <a:t>=0.016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071381" y="6002337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800" i="1" dirty="0">
                <a:solidFill>
                  <a:srgbClr val="6B6B6B"/>
                </a:solidFill>
                <a:latin typeface="Arial" panose="020B0604020202020204" pitchFamily="34" charset="0"/>
              </a:rPr>
              <a:t>Χ</a:t>
            </a:r>
            <a:r>
              <a:rPr lang="el-GR" sz="1800" baseline="30000" dirty="0">
                <a:solidFill>
                  <a:srgbClr val="6B6B6B"/>
                </a:solidFill>
                <a:latin typeface="Arial" panose="020B0604020202020204" pitchFamily="34" charset="0"/>
              </a:rPr>
              <a:t>2</a:t>
            </a:r>
            <a:r>
              <a:rPr lang="el-GR" sz="1800" dirty="0">
                <a:solidFill>
                  <a:srgbClr val="6B6B6B"/>
                </a:solidFill>
                <a:latin typeface="Arial" panose="020B0604020202020204" pitchFamily="34" charset="0"/>
              </a:rPr>
              <a:t>=13.96, </a:t>
            </a:r>
            <a:r>
              <a:rPr lang="en-US" sz="1800" i="1" dirty="0">
                <a:solidFill>
                  <a:srgbClr val="6B6B6B"/>
                </a:solidFill>
                <a:latin typeface="Arial" panose="020B0604020202020204" pitchFamily="34" charset="0"/>
              </a:rPr>
              <a:t>p</a:t>
            </a:r>
            <a:r>
              <a:rPr lang="en-US" sz="1800" dirty="0">
                <a:solidFill>
                  <a:srgbClr val="6B6B6B"/>
                </a:solidFill>
                <a:latin typeface="Arial" panose="020B0604020202020204" pitchFamily="34" charset="0"/>
              </a:rPr>
              <a:t>&lt;0.001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418012" y="1374001"/>
            <a:ext cx="165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Users in each group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38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2290</TotalTime>
  <Pages>8</Pages>
  <Words>356</Words>
  <Application>Microsoft Office PowerPoint</Application>
  <PresentationFormat>Custom</PresentationFormat>
  <Paragraphs>75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Arial Narrow</vt:lpstr>
      <vt:lpstr>Times New Roman</vt:lpstr>
      <vt:lpstr>Webdings</vt:lpstr>
      <vt:lpstr>blank</vt:lpstr>
      <vt:lpstr>PowerPoint Presentation</vt:lpstr>
      <vt:lpstr>PowerPoint Presentation</vt:lpstr>
      <vt:lpstr>PowerPoint Presentation</vt:lpstr>
      <vt:lpstr>Truncating the Y-Axis to exaggerate the effect</vt:lpstr>
      <vt:lpstr>Using cumulative graphs to paint a different picture</vt:lpstr>
      <vt:lpstr>3D pie charts are really useful to convey magnitude intuitively</vt:lpstr>
      <vt:lpstr>Driving suggestive relationships through visualizations</vt:lpstr>
      <vt:lpstr>Driving suggestive relationships through visualizations</vt:lpstr>
      <vt:lpstr>Let’s find the drivers of Conversions to Prime</vt:lpstr>
      <vt:lpstr>Eating cereals can increase chances of getting a baby boy!</vt:lpstr>
      <vt:lpstr>PowerPoint Presentation</vt:lpstr>
      <vt:lpstr>To give you a sense of how often this is !</vt:lpstr>
      <vt:lpstr>PowerPoint Presentation</vt:lpstr>
      <vt:lpstr>P-hacking </vt:lpstr>
      <vt:lpstr>Questions ?</vt:lpstr>
      <vt:lpstr>I lied when I said I’ll discuss four topics today !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lie with statistics</dc:title>
  <dc:creator>Abhilash.J2</dc:creator>
  <cp:lastModifiedBy>Abhilash.J2</cp:lastModifiedBy>
  <cp:revision>177</cp:revision>
  <cp:lastPrinted>2001-09-28T15:01:44Z</cp:lastPrinted>
  <dcterms:created xsi:type="dcterms:W3CDTF">2016-11-09T10:15:01Z</dcterms:created>
  <dcterms:modified xsi:type="dcterms:W3CDTF">2016-11-14T06:44:14Z</dcterms:modified>
</cp:coreProperties>
</file>