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43"/>
  </p:notesMasterIdLst>
  <p:handoutMasterIdLst>
    <p:handoutMasterId r:id="rId44"/>
  </p:handoutMasterIdLst>
  <p:sldIdLst>
    <p:sldId id="256" r:id="rId2"/>
    <p:sldId id="257" r:id="rId3"/>
    <p:sldId id="315" r:id="rId4"/>
    <p:sldId id="293" r:id="rId5"/>
    <p:sldId id="294" r:id="rId6"/>
    <p:sldId id="363" r:id="rId7"/>
    <p:sldId id="355" r:id="rId8"/>
    <p:sldId id="368" r:id="rId9"/>
    <p:sldId id="354" r:id="rId10"/>
    <p:sldId id="310" r:id="rId11"/>
    <p:sldId id="314" r:id="rId12"/>
    <p:sldId id="370" r:id="rId13"/>
    <p:sldId id="371" r:id="rId14"/>
    <p:sldId id="309" r:id="rId15"/>
    <p:sldId id="369" r:id="rId16"/>
    <p:sldId id="374" r:id="rId17"/>
    <p:sldId id="366" r:id="rId18"/>
    <p:sldId id="367" r:id="rId19"/>
    <p:sldId id="356" r:id="rId20"/>
    <p:sldId id="357" r:id="rId21"/>
    <p:sldId id="358" r:id="rId22"/>
    <p:sldId id="359" r:id="rId23"/>
    <p:sldId id="360" r:id="rId24"/>
    <p:sldId id="361" r:id="rId25"/>
    <p:sldId id="372" r:id="rId26"/>
    <p:sldId id="296" r:id="rId27"/>
    <p:sldId id="373" r:id="rId28"/>
    <p:sldId id="348" r:id="rId29"/>
    <p:sldId id="362" r:id="rId30"/>
    <p:sldId id="319" r:id="rId31"/>
    <p:sldId id="299" r:id="rId32"/>
    <p:sldId id="297" r:id="rId33"/>
    <p:sldId id="298" r:id="rId34"/>
    <p:sldId id="347" r:id="rId35"/>
    <p:sldId id="323" r:id="rId36"/>
    <p:sldId id="341" r:id="rId37"/>
    <p:sldId id="342" r:id="rId38"/>
    <p:sldId id="343" r:id="rId39"/>
    <p:sldId id="346" r:id="rId40"/>
    <p:sldId id="364" r:id="rId41"/>
    <p:sldId id="365" r:id="rId42"/>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Payal Sengupta" initials="PS" lastIdx="8" clrIdx="1">
    <p:extLst>
      <p:ext uri="{19B8F6BF-5375-455C-9EA6-DF929625EA0E}">
        <p15:presenceInfo xmlns:p15="http://schemas.microsoft.com/office/powerpoint/2012/main" userId="S-1-5-21-2393973392-930299080-4041974831-276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AA0000"/>
    <a:srgbClr val="FF0000"/>
    <a:srgbClr val="EDE7E7"/>
    <a:srgbClr val="CBD3D3"/>
    <a:srgbClr val="D40000"/>
    <a:srgbClr val="006666"/>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64075" autoAdjust="0"/>
  </p:normalViewPr>
  <p:slideViewPr>
    <p:cSldViewPr snapToObjects="1">
      <p:cViewPr varScale="1">
        <p:scale>
          <a:sx n="44" d="100"/>
          <a:sy n="44" d="100"/>
        </p:scale>
        <p:origin x="1884" y="48"/>
      </p:cViewPr>
      <p:guideLst>
        <p:guide orient="horz" pos="2160"/>
        <p:guide pos="3119"/>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ubarna.rana\Desktop\UV_DrillDown\sal_team.xlsm"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ubarna.rana\Desktop\UV_DrillDown\sal_position.xlsm"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naren.srinivasan\AppData\Local\Microsoft\Windows\Temporary%20Internet%20Files\Content.Outlook\AM0RO1TU\mlbbaseball2.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aren.srinivasan\AppData\Local\Microsoft\Windows\Temporary%20Internet%20Files\Content.Outlook\AM0RO1TU\mlbbaseball2.csv"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C:\Users\subarna.rana\Desktop\UV_DrillDown\sal_pos_team.xlsm" TargetMode="External"/><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oleObject" Target="file:///C:\Users\subarna.rana\Desktop\UV_DrillDown\sal_pos_team.xlsm"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Calibri" pitchFamily="34" charset="0"/>
              </a:defRPr>
            </a:pPr>
            <a:r>
              <a:rPr lang="en-US"/>
              <a:t>Salary by Team</a:t>
            </a:r>
          </a:p>
        </c:rich>
      </c:tx>
      <c:layout/>
      <c:overlay val="0"/>
    </c:title>
    <c:autoTitleDeleted val="0"/>
    <c:plotArea>
      <c:layout/>
      <c:barChart>
        <c:barDir val="col"/>
        <c:grouping val="clustered"/>
        <c:varyColors val="0"/>
        <c:ser>
          <c:idx val="0"/>
          <c:order val="0"/>
          <c:spPr>
            <a:solidFill>
              <a:srgbClr val="800000"/>
            </a:solidFill>
          </c:spPr>
          <c:invertIfNegative val="0"/>
          <c:cat>
            <c:strRef>
              <c:f>Sheet1!$B$4:$B$5</c:f>
              <c:strCache>
                <c:ptCount val="2"/>
                <c:pt idx="0">
                  <c:v>New York Mets</c:v>
                </c:pt>
                <c:pt idx="1">
                  <c:v>Washington Nationals</c:v>
                </c:pt>
              </c:strCache>
            </c:strRef>
          </c:cat>
          <c:val>
            <c:numRef>
              <c:f>Sheet1!$C$4:$C$5</c:f>
              <c:numCache>
                <c:formatCode>General</c:formatCode>
                <c:ptCount val="2"/>
                <c:pt idx="0">
                  <c:v>3.4666666984558105</c:v>
                </c:pt>
                <c:pt idx="1">
                  <c:v>2.7100000381469727</c:v>
                </c:pt>
              </c:numCache>
            </c:numRef>
          </c:val>
        </c:ser>
        <c:dLbls>
          <c:showLegendKey val="0"/>
          <c:showVal val="0"/>
          <c:showCatName val="0"/>
          <c:showSerName val="0"/>
          <c:showPercent val="0"/>
          <c:showBubbleSize val="0"/>
        </c:dLbls>
        <c:gapWidth val="150"/>
        <c:axId val="394452352"/>
        <c:axId val="394449552"/>
      </c:barChart>
      <c:catAx>
        <c:axId val="394452352"/>
        <c:scaling>
          <c:orientation val="minMax"/>
        </c:scaling>
        <c:delete val="0"/>
        <c:axPos val="b"/>
        <c:title>
          <c:tx>
            <c:rich>
              <a:bodyPr/>
              <a:lstStyle/>
              <a:p>
                <a:pPr>
                  <a:defRPr sz="1200">
                    <a:latin typeface="Calibri" pitchFamily="34" charset="0"/>
                  </a:defRPr>
                </a:pPr>
                <a:r>
                  <a:rPr lang="en-US"/>
                  <a:t>Team</a:t>
                </a:r>
              </a:p>
            </c:rich>
          </c:tx>
          <c:layout/>
          <c:overlay val="0"/>
        </c:title>
        <c:numFmt formatCode="General" sourceLinked="0"/>
        <c:majorTickMark val="none"/>
        <c:minorTickMark val="none"/>
        <c:tickLblPos val="nextTo"/>
        <c:txPr>
          <a:bodyPr/>
          <a:lstStyle/>
          <a:p>
            <a:pPr>
              <a:defRPr>
                <a:latin typeface="Calibri" pitchFamily="34" charset="0"/>
              </a:defRPr>
            </a:pPr>
            <a:endParaRPr lang="en-US"/>
          </a:p>
        </c:txPr>
        <c:crossAx val="394449552"/>
        <c:crosses val="autoZero"/>
        <c:auto val="1"/>
        <c:lblAlgn val="ctr"/>
        <c:lblOffset val="100"/>
        <c:noMultiLvlLbl val="0"/>
      </c:catAx>
      <c:valAx>
        <c:axId val="394449552"/>
        <c:scaling>
          <c:orientation val="minMax"/>
        </c:scaling>
        <c:delete val="0"/>
        <c:axPos val="l"/>
        <c:majorGridlines/>
        <c:title>
          <c:tx>
            <c:rich>
              <a:bodyPr rot="-5400000" vert="horz"/>
              <a:lstStyle/>
              <a:p>
                <a:pPr>
                  <a:defRPr sz="1200">
                    <a:latin typeface="Calibri" pitchFamily="34" charset="0"/>
                  </a:defRPr>
                </a:pPr>
                <a:r>
                  <a:rPr lang="en-US" dirty="0" smtClean="0"/>
                  <a:t>Average Salary ($ millions)</a:t>
                </a:r>
                <a:endParaRPr lang="en-US" dirty="0"/>
              </a:p>
            </c:rich>
          </c:tx>
          <c:layout/>
          <c:overlay val="0"/>
        </c:title>
        <c:numFmt formatCode="General" sourceLinked="1"/>
        <c:majorTickMark val="out"/>
        <c:minorTickMark val="none"/>
        <c:tickLblPos val="nextTo"/>
        <c:txPr>
          <a:bodyPr/>
          <a:lstStyle/>
          <a:p>
            <a:pPr>
              <a:defRPr>
                <a:latin typeface="Calibri" pitchFamily="34" charset="0"/>
              </a:defRPr>
            </a:pPr>
            <a:endParaRPr lang="en-US"/>
          </a:p>
        </c:txPr>
        <c:crossAx val="394452352"/>
        <c:crosses val="autoZero"/>
        <c:crossBetween val="between"/>
      </c:valAx>
    </c:plotArea>
    <c:plotVisOnly val="1"/>
    <c:dispBlanksAs val="gap"/>
    <c:showDLblsOverMax val="0"/>
  </c:chart>
  <c:spPr>
    <a:ln>
      <a:solidFill>
        <a:srgbClr val="006666"/>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Calibri" pitchFamily="34" charset="0"/>
              </a:defRPr>
            </a:pPr>
            <a:r>
              <a:rPr lang="en-US"/>
              <a:t>Salary vs Position</a:t>
            </a:r>
          </a:p>
        </c:rich>
      </c:tx>
      <c:layout/>
      <c:overlay val="0"/>
    </c:title>
    <c:autoTitleDeleted val="0"/>
    <c:plotArea>
      <c:layout/>
      <c:barChart>
        <c:barDir val="col"/>
        <c:grouping val="clustered"/>
        <c:varyColors val="0"/>
        <c:ser>
          <c:idx val="0"/>
          <c:order val="0"/>
          <c:spPr>
            <a:solidFill>
              <a:srgbClr val="800000"/>
            </a:solidFill>
          </c:spPr>
          <c:invertIfNegative val="0"/>
          <c:cat>
            <c:strRef>
              <c:f>Sheet1!$B$4:$B$9</c:f>
              <c:strCache>
                <c:ptCount val="6"/>
                <c:pt idx="0">
                  <c:v>Baseman</c:v>
                </c:pt>
                <c:pt idx="1">
                  <c:v>Catcher</c:v>
                </c:pt>
                <c:pt idx="2">
                  <c:v>Infielder</c:v>
                </c:pt>
                <c:pt idx="3">
                  <c:v>Outfielder</c:v>
                </c:pt>
                <c:pt idx="4">
                  <c:v>Pitcher</c:v>
                </c:pt>
                <c:pt idx="5">
                  <c:v>Shortstop</c:v>
                </c:pt>
              </c:strCache>
            </c:strRef>
          </c:cat>
          <c:val>
            <c:numRef>
              <c:f>Sheet1!$C$4:$C$9</c:f>
              <c:numCache>
                <c:formatCode>General</c:formatCode>
                <c:ptCount val="6"/>
                <c:pt idx="0">
                  <c:v>3.1461539268493652</c:v>
                </c:pt>
                <c:pt idx="1">
                  <c:v>0.57499998807907104</c:v>
                </c:pt>
                <c:pt idx="2">
                  <c:v>1.2000000476837158</c:v>
                </c:pt>
                <c:pt idx="3">
                  <c:v>4.2600002288818359</c:v>
                </c:pt>
                <c:pt idx="4">
                  <c:v>3.1214284896850586</c:v>
                </c:pt>
                <c:pt idx="5">
                  <c:v>0.5</c:v>
                </c:pt>
              </c:numCache>
            </c:numRef>
          </c:val>
        </c:ser>
        <c:dLbls>
          <c:showLegendKey val="0"/>
          <c:showVal val="0"/>
          <c:showCatName val="0"/>
          <c:showSerName val="0"/>
          <c:showPercent val="0"/>
          <c:showBubbleSize val="0"/>
        </c:dLbls>
        <c:gapWidth val="150"/>
        <c:axId val="313670640"/>
        <c:axId val="313671760"/>
      </c:barChart>
      <c:catAx>
        <c:axId val="313670640"/>
        <c:scaling>
          <c:orientation val="minMax"/>
        </c:scaling>
        <c:delete val="0"/>
        <c:axPos val="b"/>
        <c:title>
          <c:tx>
            <c:rich>
              <a:bodyPr/>
              <a:lstStyle/>
              <a:p>
                <a:pPr>
                  <a:defRPr sz="1200">
                    <a:latin typeface="Calibri" pitchFamily="34" charset="0"/>
                  </a:defRPr>
                </a:pPr>
                <a:r>
                  <a:rPr lang="en-US"/>
                  <a:t>Position</a:t>
                </a:r>
              </a:p>
            </c:rich>
          </c:tx>
          <c:layout/>
          <c:overlay val="0"/>
        </c:title>
        <c:numFmt formatCode="General" sourceLinked="0"/>
        <c:majorTickMark val="none"/>
        <c:minorTickMark val="none"/>
        <c:tickLblPos val="nextTo"/>
        <c:txPr>
          <a:bodyPr/>
          <a:lstStyle/>
          <a:p>
            <a:pPr>
              <a:defRPr>
                <a:latin typeface="Calibri" pitchFamily="34" charset="0"/>
              </a:defRPr>
            </a:pPr>
            <a:endParaRPr lang="en-US"/>
          </a:p>
        </c:txPr>
        <c:crossAx val="313671760"/>
        <c:crosses val="autoZero"/>
        <c:auto val="1"/>
        <c:lblAlgn val="ctr"/>
        <c:lblOffset val="100"/>
        <c:noMultiLvlLbl val="0"/>
      </c:catAx>
      <c:valAx>
        <c:axId val="313671760"/>
        <c:scaling>
          <c:orientation val="minMax"/>
        </c:scaling>
        <c:delete val="0"/>
        <c:axPos val="l"/>
        <c:majorGridlines/>
        <c:title>
          <c:tx>
            <c:rich>
              <a:bodyPr rot="-5400000" vert="horz"/>
              <a:lstStyle/>
              <a:p>
                <a:pPr>
                  <a:defRPr sz="1200">
                    <a:latin typeface="Calibri" pitchFamily="34" charset="0"/>
                  </a:defRPr>
                </a:pPr>
                <a:r>
                  <a:rPr lang="en-US" dirty="0" smtClean="0"/>
                  <a:t>Average</a:t>
                </a:r>
                <a:r>
                  <a:rPr lang="en-US" baseline="0" dirty="0" smtClean="0"/>
                  <a:t> Salary ($ millions)</a:t>
                </a:r>
                <a:endParaRPr lang="en-US" dirty="0"/>
              </a:p>
            </c:rich>
          </c:tx>
          <c:layout/>
          <c:overlay val="0"/>
        </c:title>
        <c:numFmt formatCode="General" sourceLinked="1"/>
        <c:majorTickMark val="out"/>
        <c:minorTickMark val="none"/>
        <c:tickLblPos val="nextTo"/>
        <c:txPr>
          <a:bodyPr/>
          <a:lstStyle/>
          <a:p>
            <a:pPr>
              <a:defRPr>
                <a:latin typeface="Calibri" pitchFamily="34" charset="0"/>
              </a:defRPr>
            </a:pPr>
            <a:endParaRPr lang="en-US"/>
          </a:p>
        </c:txPr>
        <c:crossAx val="313670640"/>
        <c:crosses val="autoZero"/>
        <c:crossBetween val="between"/>
      </c:valAx>
    </c:plotArea>
    <c:plotVisOnly val="1"/>
    <c:dispBlanksAs val="gap"/>
    <c:showDLblsOverMax val="0"/>
  </c:chart>
  <c:spPr>
    <a:ln>
      <a:solidFill>
        <a:srgbClr val="006666"/>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Total</a:t>
            </a:r>
            <a:r>
              <a:rPr lang="en-US" sz="1600" baseline="0" dirty="0" smtClean="0"/>
              <a:t> budget ($ millions)</a:t>
            </a:r>
            <a:endParaRPr lang="en-US" sz="1600"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v>Total</c:v>
          </c:tx>
          <c:invertIfNegative val="0"/>
          <c:cat>
            <c:strLit>
              <c:ptCount val="2"/>
              <c:pt idx="0">
                <c:v>New York Mets</c:v>
              </c:pt>
              <c:pt idx="1">
                <c:v>Washington Nationals</c:v>
              </c:pt>
            </c:strLit>
          </c:cat>
          <c:val>
            <c:numLit>
              <c:formatCode>General</c:formatCode>
              <c:ptCount val="2"/>
              <c:pt idx="0">
                <c:v>93.353982999999999</c:v>
              </c:pt>
              <c:pt idx="1">
                <c:v>80.855142999999984</c:v>
              </c:pt>
            </c:numLit>
          </c:val>
        </c:ser>
        <c:dLbls>
          <c:showLegendKey val="0"/>
          <c:showVal val="0"/>
          <c:showCatName val="0"/>
          <c:showSerName val="0"/>
          <c:showPercent val="0"/>
          <c:showBubbleSize val="0"/>
        </c:dLbls>
        <c:gapWidth val="150"/>
        <c:axId val="396389696"/>
        <c:axId val="396389136"/>
      </c:barChart>
      <c:catAx>
        <c:axId val="396389696"/>
        <c:scaling>
          <c:orientation val="minMax"/>
        </c:scaling>
        <c:delete val="0"/>
        <c:axPos val="b"/>
        <c:numFmt formatCode="General" sourceLinked="0"/>
        <c:majorTickMark val="out"/>
        <c:minorTickMark val="none"/>
        <c:tickLblPos val="nextTo"/>
        <c:crossAx val="396389136"/>
        <c:crosses val="autoZero"/>
        <c:auto val="1"/>
        <c:lblAlgn val="ctr"/>
        <c:lblOffset val="100"/>
        <c:noMultiLvlLbl val="0"/>
      </c:catAx>
      <c:valAx>
        <c:axId val="396389136"/>
        <c:scaling>
          <c:orientation val="minMax"/>
          <c:min val="0"/>
        </c:scaling>
        <c:delete val="0"/>
        <c:axPos val="l"/>
        <c:title>
          <c:tx>
            <c:rich>
              <a:bodyPr rot="-5400000" vert="horz"/>
              <a:lstStyle/>
              <a:p>
                <a:pPr>
                  <a:defRPr sz="1200"/>
                </a:pPr>
                <a:r>
                  <a:rPr lang="en-IN" sz="1200" dirty="0" smtClean="0"/>
                  <a:t>Budget</a:t>
                </a:r>
                <a:endParaRPr lang="en-IN" sz="1200" dirty="0"/>
              </a:p>
            </c:rich>
          </c:tx>
          <c:layout/>
          <c:overlay val="0"/>
        </c:title>
        <c:numFmt formatCode="General" sourceLinked="1"/>
        <c:majorTickMark val="out"/>
        <c:minorTickMark val="none"/>
        <c:tickLblPos val="nextTo"/>
        <c:crossAx val="396389696"/>
        <c:crosses val="autoZero"/>
        <c:crossBetween val="between"/>
      </c:valAx>
    </c:plotArea>
    <c:plotVisOnly val="1"/>
    <c:dispBlanksAs val="gap"/>
    <c:showDLblsOverMax val="0"/>
  </c:chart>
  <c:externalData r:id="rId1">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[mlbbaseball2.csv]mlbbaseball2!PivotTable5</c:name>
    <c:fmtId val="-1"/>
  </c:pivotSource>
  <c:chart>
    <c:title>
      <c:tx>
        <c:rich>
          <a:bodyPr/>
          <a:lstStyle/>
          <a:p>
            <a:pPr>
              <a:defRPr/>
            </a:pPr>
            <a:r>
              <a:rPr lang="en-US" sz="1600" dirty="0" smtClean="0"/>
              <a:t>Total</a:t>
            </a:r>
            <a:r>
              <a:rPr lang="en-US" sz="1600" baseline="0" dirty="0" smtClean="0"/>
              <a:t> spends ($ millions) on different positions of both teams</a:t>
            </a:r>
            <a:endParaRPr lang="en-IN" sz="1600"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mlbbaseball2!$G$2:$G$3</c:f>
              <c:strCache>
                <c:ptCount val="1"/>
                <c:pt idx="0">
                  <c:v>New York Mets</c:v>
                </c:pt>
              </c:strCache>
            </c:strRef>
          </c:tx>
          <c:invertIfNegative val="0"/>
          <c:cat>
            <c:strRef>
              <c:f>mlbbaseball2!$F$4:$F$10</c:f>
              <c:strCache>
                <c:ptCount val="6"/>
                <c:pt idx="0">
                  <c:v>Baseman</c:v>
                </c:pt>
                <c:pt idx="1">
                  <c:v>Catcher</c:v>
                </c:pt>
                <c:pt idx="2">
                  <c:v>Infielder</c:v>
                </c:pt>
                <c:pt idx="3">
                  <c:v>Outfielder</c:v>
                </c:pt>
                <c:pt idx="4">
                  <c:v>Pitcher</c:v>
                </c:pt>
                <c:pt idx="5">
                  <c:v>Shortstop</c:v>
                </c:pt>
              </c:strCache>
            </c:strRef>
          </c:cat>
          <c:val>
            <c:numRef>
              <c:f>mlbbaseball2!$G$4:$G$10</c:f>
              <c:numCache>
                <c:formatCode>General</c:formatCode>
                <c:ptCount val="6"/>
                <c:pt idx="0">
                  <c:v>17.748622000000001</c:v>
                </c:pt>
                <c:pt idx="1">
                  <c:v>0.9798</c:v>
                </c:pt>
                <c:pt idx="2">
                  <c:v>1.1499999999999999</c:v>
                </c:pt>
                <c:pt idx="3">
                  <c:v>22.405000000000001</c:v>
                </c:pt>
                <c:pt idx="4">
                  <c:v>51.070560999999998</c:v>
                </c:pt>
              </c:numCache>
            </c:numRef>
          </c:val>
        </c:ser>
        <c:ser>
          <c:idx val="1"/>
          <c:order val="1"/>
          <c:tx>
            <c:strRef>
              <c:f>mlbbaseball2!$H$2:$H$3</c:f>
              <c:strCache>
                <c:ptCount val="1"/>
                <c:pt idx="0">
                  <c:v>Washington Nationals</c:v>
                </c:pt>
              </c:strCache>
            </c:strRef>
          </c:tx>
          <c:invertIfNegative val="0"/>
          <c:cat>
            <c:strRef>
              <c:f>mlbbaseball2!$F$4:$F$10</c:f>
              <c:strCache>
                <c:ptCount val="6"/>
                <c:pt idx="0">
                  <c:v>Baseman</c:v>
                </c:pt>
                <c:pt idx="1">
                  <c:v>Catcher</c:v>
                </c:pt>
                <c:pt idx="2">
                  <c:v>Infielder</c:v>
                </c:pt>
                <c:pt idx="3">
                  <c:v>Outfielder</c:v>
                </c:pt>
                <c:pt idx="4">
                  <c:v>Pitcher</c:v>
                </c:pt>
                <c:pt idx="5">
                  <c:v>Shortstop</c:v>
                </c:pt>
              </c:strCache>
            </c:strRef>
          </c:cat>
          <c:val>
            <c:numRef>
              <c:f>mlbbaseball2!$H$4:$H$10</c:f>
              <c:numCache>
                <c:formatCode>General</c:formatCode>
                <c:ptCount val="6"/>
                <c:pt idx="0">
                  <c:v>23.018000000000001</c:v>
                </c:pt>
                <c:pt idx="1">
                  <c:v>1.3062499999999999</c:v>
                </c:pt>
                <c:pt idx="3">
                  <c:v>20.094927999999999</c:v>
                </c:pt>
                <c:pt idx="4">
                  <c:v>35.923465</c:v>
                </c:pt>
                <c:pt idx="5">
                  <c:v>0.51249999999999996</c:v>
                </c:pt>
              </c:numCache>
            </c:numRef>
          </c:val>
        </c:ser>
        <c:dLbls>
          <c:showLegendKey val="0"/>
          <c:showVal val="0"/>
          <c:showCatName val="0"/>
          <c:showSerName val="0"/>
          <c:showPercent val="0"/>
          <c:showBubbleSize val="0"/>
        </c:dLbls>
        <c:gapWidth val="150"/>
        <c:axId val="409587328"/>
        <c:axId val="408563024"/>
      </c:barChart>
      <c:catAx>
        <c:axId val="409587328"/>
        <c:scaling>
          <c:orientation val="minMax"/>
        </c:scaling>
        <c:delete val="0"/>
        <c:axPos val="b"/>
        <c:numFmt formatCode="General" sourceLinked="0"/>
        <c:majorTickMark val="out"/>
        <c:minorTickMark val="none"/>
        <c:tickLblPos val="nextTo"/>
        <c:crossAx val="408563024"/>
        <c:crosses val="autoZero"/>
        <c:auto val="1"/>
        <c:lblAlgn val="ctr"/>
        <c:lblOffset val="100"/>
        <c:noMultiLvlLbl val="0"/>
      </c:catAx>
      <c:valAx>
        <c:axId val="408563024"/>
        <c:scaling>
          <c:orientation val="minMax"/>
        </c:scaling>
        <c:delete val="0"/>
        <c:axPos val="l"/>
        <c:title>
          <c:tx>
            <c:rich>
              <a:bodyPr rot="-5400000" vert="horz"/>
              <a:lstStyle/>
              <a:p>
                <a:pPr>
                  <a:defRPr sz="1200"/>
                </a:pPr>
                <a:r>
                  <a:rPr lang="en-IN" sz="1200" dirty="0" smtClean="0"/>
                  <a:t>Spends</a:t>
                </a:r>
                <a:endParaRPr lang="en-IN" sz="1200" dirty="0"/>
              </a:p>
            </c:rich>
          </c:tx>
          <c:layout/>
          <c:overlay val="0"/>
        </c:title>
        <c:numFmt formatCode="General" sourceLinked="1"/>
        <c:majorTickMark val="out"/>
        <c:minorTickMark val="none"/>
        <c:tickLblPos val="nextTo"/>
        <c:crossAx val="40958732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Calibri" pitchFamily="34" charset="0"/>
              </a:defRPr>
            </a:pPr>
            <a:r>
              <a:rPr lang="en-US"/>
              <a:t>New York Mets</a:t>
            </a:r>
          </a:p>
        </c:rich>
      </c:tx>
      <c:layout/>
      <c:overlay val="0"/>
    </c:title>
    <c:autoTitleDeleted val="0"/>
    <c:plotArea>
      <c:layout/>
      <c:pieChart>
        <c:varyColors val="1"/>
        <c:ser>
          <c:idx val="0"/>
          <c:order val="0"/>
          <c:dPt>
            <c:idx val="0"/>
            <c:bubble3D val="0"/>
            <c:spPr>
              <a:solidFill>
                <a:srgbClr val="800000"/>
              </a:solidFill>
            </c:spPr>
          </c:dPt>
          <c:dPt>
            <c:idx val="2"/>
            <c:bubble3D val="0"/>
            <c:spPr>
              <a:solidFill>
                <a:srgbClr val="B69404"/>
              </a:solidFill>
            </c:spPr>
          </c:dPt>
          <c:dPt>
            <c:idx val="3"/>
            <c:bubble3D val="0"/>
            <c:spPr>
              <a:solidFill>
                <a:srgbClr val="D8CBCB"/>
              </a:solidFill>
            </c:spPr>
          </c:dPt>
          <c:dPt>
            <c:idx val="4"/>
            <c:bubble3D val="0"/>
            <c:spPr>
              <a:solidFill>
                <a:srgbClr val="0B1F65"/>
              </a:solidFill>
            </c:spPr>
          </c:dPt>
          <c:dLbls>
            <c:dLbl>
              <c:idx val="0"/>
              <c:layout/>
              <c:tx>
                <c:rich>
                  <a:bodyPr/>
                  <a:lstStyle/>
                  <a:p>
                    <a:r>
                      <a:rPr lang="en-US" smtClean="0"/>
                      <a:t>19%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9431373743042574E-2"/>
                  <c:y val="-0.04"/>
                </c:manualLayout>
              </c:layout>
              <c:tx>
                <c:rich>
                  <a:bodyPr/>
                  <a:lstStyle/>
                  <a:p>
                    <a:r>
                      <a:rPr lang="en-US" dirty="0" smtClean="0"/>
                      <a:t>1%</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1%</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mtClean="0"/>
                      <a:t>24%</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55%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Sheet1!$B$4:$B$8</c:f>
              <c:strCache>
                <c:ptCount val="5"/>
                <c:pt idx="0">
                  <c:v>Baseman</c:v>
                </c:pt>
                <c:pt idx="1">
                  <c:v>Catcher</c:v>
                </c:pt>
                <c:pt idx="2">
                  <c:v>Infielder</c:v>
                </c:pt>
                <c:pt idx="3">
                  <c:v>Outfielder</c:v>
                </c:pt>
                <c:pt idx="4">
                  <c:v>Pitcher</c:v>
                </c:pt>
              </c:strCache>
            </c:strRef>
          </c:cat>
          <c:val>
            <c:numRef>
              <c:f>Sheet1!$C$4:$C$8</c:f>
              <c:numCache>
                <c:formatCode>0.0</c:formatCode>
                <c:ptCount val="5"/>
                <c:pt idx="0">
                  <c:v>17.799999237060547</c:v>
                </c:pt>
                <c:pt idx="1">
                  <c:v>1</c:v>
                </c:pt>
                <c:pt idx="2">
                  <c:v>1.2000000476837158</c:v>
                </c:pt>
                <c:pt idx="3">
                  <c:v>22.399999618530273</c:v>
                </c:pt>
                <c:pt idx="4">
                  <c:v>51.200000762939453</c:v>
                </c:pt>
              </c:numCache>
            </c:numRef>
          </c:val>
        </c:ser>
        <c:dLbls>
          <c:dLblPos val="outEnd"/>
          <c:showLegendKey val="0"/>
          <c:showVal val="1"/>
          <c:showCatName val="0"/>
          <c:showSerName val="0"/>
          <c:showPercent val="0"/>
          <c:showBubbleSize val="0"/>
          <c:showLeaderLines val="1"/>
        </c:dLbls>
        <c:firstSliceAng val="0"/>
      </c:pieChart>
    </c:plotArea>
    <c:legend>
      <c:legendPos val="r"/>
      <c:layout/>
      <c:overlay val="0"/>
      <c:txPr>
        <a:bodyPr/>
        <a:lstStyle/>
        <a:p>
          <a:pPr rtl="0">
            <a:defRPr>
              <a:latin typeface="Calibri" pitchFamily="34" charset="0"/>
            </a:defRPr>
          </a:pPr>
          <a:endParaRPr lang="en-US"/>
        </a:p>
      </c:txPr>
    </c:legend>
    <c:plotVisOnly val="1"/>
    <c:dispBlanksAs val="gap"/>
    <c:showDLblsOverMax val="0"/>
  </c:chart>
  <c:spPr>
    <a:ln>
      <a:solidFill>
        <a:srgbClr val="006666"/>
      </a:solid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Calibri" pitchFamily="34" charset="0"/>
              </a:defRPr>
            </a:pPr>
            <a:r>
              <a:rPr lang="en-US"/>
              <a:t>Washington Nationals</a:t>
            </a:r>
          </a:p>
        </c:rich>
      </c:tx>
      <c:layout/>
      <c:overlay val="0"/>
    </c:title>
    <c:autoTitleDeleted val="0"/>
    <c:plotArea>
      <c:layout/>
      <c:pieChart>
        <c:varyColors val="1"/>
        <c:ser>
          <c:idx val="0"/>
          <c:order val="0"/>
          <c:dLbls>
            <c:dLbl>
              <c:idx val="0"/>
              <c:layout/>
              <c:tx>
                <c:rich>
                  <a:bodyPr/>
                  <a:lstStyle/>
                  <a:p>
                    <a:r>
                      <a:rPr lang="en-US" smtClean="0"/>
                      <a:t>28%</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2%</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smtClean="0"/>
                      <a:t>25%</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smtClean="0"/>
                      <a:t>45%</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1%</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Sheet1!$F$4:$F$8</c:f>
              <c:strCache>
                <c:ptCount val="5"/>
                <c:pt idx="0">
                  <c:v>Baseman</c:v>
                </c:pt>
                <c:pt idx="1">
                  <c:v>Catcher</c:v>
                </c:pt>
                <c:pt idx="2">
                  <c:v>Outfielder</c:v>
                </c:pt>
                <c:pt idx="3">
                  <c:v>Pitcher</c:v>
                </c:pt>
                <c:pt idx="4">
                  <c:v>Shortstop</c:v>
                </c:pt>
              </c:strCache>
            </c:strRef>
          </c:cat>
          <c:val>
            <c:numRef>
              <c:f>Sheet1!$G$4:$G$8</c:f>
              <c:numCache>
                <c:formatCode>0.0</c:formatCode>
                <c:ptCount val="5"/>
                <c:pt idx="0">
                  <c:v>23.100000381469727</c:v>
                </c:pt>
                <c:pt idx="1">
                  <c:v>1.2999999523162842</c:v>
                </c:pt>
                <c:pt idx="2">
                  <c:v>20.200000762939453</c:v>
                </c:pt>
                <c:pt idx="3">
                  <c:v>36.200000762939453</c:v>
                </c:pt>
                <c:pt idx="4">
                  <c:v>0.5</c:v>
                </c:pt>
              </c:numCache>
            </c:numRef>
          </c:val>
        </c:ser>
        <c:dLbls>
          <c:dLblPos val="outEnd"/>
          <c:showLegendKey val="0"/>
          <c:showVal val="1"/>
          <c:showCatName val="0"/>
          <c:showSerName val="0"/>
          <c:showPercent val="0"/>
          <c:showBubbleSize val="0"/>
          <c:showLeaderLines val="1"/>
        </c:dLbls>
        <c:firstSliceAng val="0"/>
      </c:pieChart>
    </c:plotArea>
    <c:legend>
      <c:legendPos val="r"/>
      <c:layout/>
      <c:overlay val="0"/>
      <c:txPr>
        <a:bodyPr/>
        <a:lstStyle/>
        <a:p>
          <a:pPr rtl="0">
            <a:defRPr>
              <a:latin typeface="Calibri" pitchFamily="34" charset="0"/>
            </a:defRPr>
          </a:pPr>
          <a:endParaRPr lang="en-US"/>
        </a:p>
      </c:txPr>
    </c:legend>
    <c:plotVisOnly val="1"/>
    <c:dispBlanksAs val="gap"/>
    <c:showDLblsOverMax val="0"/>
  </c:chart>
  <c:spPr>
    <a:ln>
      <a:solidFill>
        <a:srgbClr val="006666"/>
      </a:solid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629EA-5721-4892-8125-F1BA4E80D51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D8A86CE-9A1C-4D48-9EF8-3918806188BF}">
      <dgm:prSet phldrT="[Text]" custT="1"/>
      <dgm:spPr/>
      <dgm:t>
        <a:bodyPr/>
        <a:lstStyle/>
        <a:p>
          <a:r>
            <a:rPr lang="en-US" sz="2000" dirty="0" smtClean="0"/>
            <a:t>Variable</a:t>
          </a:r>
          <a:endParaRPr lang="en-US" sz="2000" dirty="0"/>
        </a:p>
      </dgm:t>
    </dgm:pt>
    <dgm:pt modelId="{1F5A1CD6-C628-43DD-9938-2DFE7C1860DD}" type="parTrans" cxnId="{E6FA96D5-EE51-43A6-9635-6E60DE378FA6}">
      <dgm:prSet/>
      <dgm:spPr/>
      <dgm:t>
        <a:bodyPr/>
        <a:lstStyle/>
        <a:p>
          <a:endParaRPr lang="en-US"/>
        </a:p>
      </dgm:t>
    </dgm:pt>
    <dgm:pt modelId="{13A3CA5B-DDAD-4643-81F6-89366697F17A}" type="sibTrans" cxnId="{E6FA96D5-EE51-43A6-9635-6E60DE378FA6}">
      <dgm:prSet/>
      <dgm:spPr/>
      <dgm:t>
        <a:bodyPr/>
        <a:lstStyle/>
        <a:p>
          <a:endParaRPr lang="en-US"/>
        </a:p>
      </dgm:t>
    </dgm:pt>
    <dgm:pt modelId="{371FB2DE-CD22-4CC6-BF8D-69CE261F88E2}">
      <dgm:prSet phldrT="[Text]" custT="1"/>
      <dgm:spPr/>
      <dgm:t>
        <a:bodyPr/>
        <a:lstStyle/>
        <a:p>
          <a:r>
            <a:rPr lang="en-US" sz="2000" dirty="0" smtClean="0"/>
            <a:t>Nominal</a:t>
          </a:r>
          <a:endParaRPr lang="en-US" sz="2000" dirty="0"/>
        </a:p>
      </dgm:t>
    </dgm:pt>
    <dgm:pt modelId="{8A995CD7-5CE8-44DF-A1BD-D0F5E338CC8C}" type="parTrans" cxnId="{5214F559-096A-42F8-92F7-97931A55ECD6}">
      <dgm:prSet/>
      <dgm:spPr/>
      <dgm:t>
        <a:bodyPr/>
        <a:lstStyle/>
        <a:p>
          <a:endParaRPr lang="en-US"/>
        </a:p>
      </dgm:t>
    </dgm:pt>
    <dgm:pt modelId="{4D210178-EE2C-4B8B-B7DD-EF4C0DA6800F}" type="sibTrans" cxnId="{5214F559-096A-42F8-92F7-97931A55ECD6}">
      <dgm:prSet/>
      <dgm:spPr/>
      <dgm:t>
        <a:bodyPr/>
        <a:lstStyle/>
        <a:p>
          <a:endParaRPr lang="en-US"/>
        </a:p>
      </dgm:t>
    </dgm:pt>
    <dgm:pt modelId="{ED4D04AB-E1C1-45F6-A6C7-ACB20EA96942}">
      <dgm:prSet phldrT="[Text]" custT="1"/>
      <dgm:spPr/>
      <dgm:t>
        <a:bodyPr/>
        <a:lstStyle/>
        <a:p>
          <a:r>
            <a:rPr lang="en-US" sz="2000" dirty="0" smtClean="0"/>
            <a:t>Ordinal</a:t>
          </a:r>
          <a:endParaRPr lang="en-US" sz="2000" dirty="0"/>
        </a:p>
      </dgm:t>
    </dgm:pt>
    <dgm:pt modelId="{A740C068-9036-4775-8978-61E63A744FDB}" type="parTrans" cxnId="{6E7F78E1-C7F8-4728-ACD4-1772331E7C05}">
      <dgm:prSet/>
      <dgm:spPr/>
      <dgm:t>
        <a:bodyPr/>
        <a:lstStyle/>
        <a:p>
          <a:endParaRPr lang="en-US"/>
        </a:p>
      </dgm:t>
    </dgm:pt>
    <dgm:pt modelId="{A4D2F8BC-92D7-4677-B77F-79C15C93D3C1}" type="sibTrans" cxnId="{6E7F78E1-C7F8-4728-ACD4-1772331E7C05}">
      <dgm:prSet/>
      <dgm:spPr/>
      <dgm:t>
        <a:bodyPr/>
        <a:lstStyle/>
        <a:p>
          <a:endParaRPr lang="en-US"/>
        </a:p>
      </dgm:t>
    </dgm:pt>
    <dgm:pt modelId="{BCEB7265-3C29-4F51-8F49-FF8A8A64802E}">
      <dgm:prSet phldrT="[Text]" custT="1"/>
      <dgm:spPr/>
      <dgm:t>
        <a:bodyPr/>
        <a:lstStyle/>
        <a:p>
          <a:r>
            <a:rPr lang="en-US" sz="2000" dirty="0" smtClean="0"/>
            <a:t>Ratio Scale</a:t>
          </a:r>
          <a:endParaRPr lang="en-US" sz="2000" dirty="0"/>
        </a:p>
      </dgm:t>
    </dgm:pt>
    <dgm:pt modelId="{469382B9-CE0E-43BA-BC69-717788B555C0}" type="parTrans" cxnId="{576D3DED-4025-438F-84D3-A4AE68150F74}">
      <dgm:prSet/>
      <dgm:spPr/>
      <dgm:t>
        <a:bodyPr/>
        <a:lstStyle/>
        <a:p>
          <a:endParaRPr lang="en-US"/>
        </a:p>
      </dgm:t>
    </dgm:pt>
    <dgm:pt modelId="{12D6BDFF-3E16-4D8F-9B99-161C2DBA983E}" type="sibTrans" cxnId="{576D3DED-4025-438F-84D3-A4AE68150F74}">
      <dgm:prSet/>
      <dgm:spPr/>
      <dgm:t>
        <a:bodyPr/>
        <a:lstStyle/>
        <a:p>
          <a:endParaRPr lang="en-US"/>
        </a:p>
      </dgm:t>
    </dgm:pt>
    <dgm:pt modelId="{EA04C137-DFFE-4B84-A02F-BA7E71907FE9}">
      <dgm:prSet phldrT="[Text]" custT="1"/>
      <dgm:spPr/>
      <dgm:t>
        <a:bodyPr/>
        <a:lstStyle/>
        <a:p>
          <a:r>
            <a:rPr lang="en-US" sz="2000" dirty="0" smtClean="0"/>
            <a:t>Interval Scale</a:t>
          </a:r>
          <a:endParaRPr lang="en-US" sz="2000" dirty="0"/>
        </a:p>
      </dgm:t>
    </dgm:pt>
    <dgm:pt modelId="{CCE5522C-3665-4E8E-A273-EE7FCE3A96BA}" type="sibTrans" cxnId="{86438F31-9D2E-4E25-8927-04ACAE194827}">
      <dgm:prSet/>
      <dgm:spPr/>
      <dgm:t>
        <a:bodyPr/>
        <a:lstStyle/>
        <a:p>
          <a:endParaRPr lang="en-US"/>
        </a:p>
      </dgm:t>
    </dgm:pt>
    <dgm:pt modelId="{4707E7F4-EDDD-40B7-A714-F2D7DEDE7CF5}" type="parTrans" cxnId="{86438F31-9D2E-4E25-8927-04ACAE194827}">
      <dgm:prSet/>
      <dgm:spPr/>
      <dgm:t>
        <a:bodyPr/>
        <a:lstStyle/>
        <a:p>
          <a:endParaRPr lang="en-US"/>
        </a:p>
      </dgm:t>
    </dgm:pt>
    <dgm:pt modelId="{30E54614-12E6-4069-B8CC-29B14AAED85B}" type="pres">
      <dgm:prSet presAssocID="{256629EA-5721-4892-8125-F1BA4E80D51B}" presName="hierChild1" presStyleCnt="0">
        <dgm:presLayoutVars>
          <dgm:orgChart val="1"/>
          <dgm:chPref val="1"/>
          <dgm:dir/>
          <dgm:animOne val="branch"/>
          <dgm:animLvl val="lvl"/>
          <dgm:resizeHandles/>
        </dgm:presLayoutVars>
      </dgm:prSet>
      <dgm:spPr/>
      <dgm:t>
        <a:bodyPr/>
        <a:lstStyle/>
        <a:p>
          <a:endParaRPr lang="en-US"/>
        </a:p>
      </dgm:t>
    </dgm:pt>
    <dgm:pt modelId="{87F81CFC-2AB4-4E45-9D0D-94496C2D0DE8}" type="pres">
      <dgm:prSet presAssocID="{7D8A86CE-9A1C-4D48-9EF8-3918806188BF}" presName="hierRoot1" presStyleCnt="0">
        <dgm:presLayoutVars>
          <dgm:hierBranch val="init"/>
        </dgm:presLayoutVars>
      </dgm:prSet>
      <dgm:spPr/>
    </dgm:pt>
    <dgm:pt modelId="{25D8F181-62F9-458E-8831-3B47F950C763}" type="pres">
      <dgm:prSet presAssocID="{7D8A86CE-9A1C-4D48-9EF8-3918806188BF}" presName="rootComposite1" presStyleCnt="0"/>
      <dgm:spPr/>
    </dgm:pt>
    <dgm:pt modelId="{5292119C-EB8C-4C23-A8A7-70F9FC857C5B}" type="pres">
      <dgm:prSet presAssocID="{7D8A86CE-9A1C-4D48-9EF8-3918806188BF}" presName="rootText1" presStyleLbl="node0" presStyleIdx="0" presStyleCnt="1">
        <dgm:presLayoutVars>
          <dgm:chPref val="3"/>
        </dgm:presLayoutVars>
      </dgm:prSet>
      <dgm:spPr/>
      <dgm:t>
        <a:bodyPr/>
        <a:lstStyle/>
        <a:p>
          <a:endParaRPr lang="en-US"/>
        </a:p>
      </dgm:t>
    </dgm:pt>
    <dgm:pt modelId="{0B5CC33D-02D5-4DAF-9B99-6CC42C775E01}" type="pres">
      <dgm:prSet presAssocID="{7D8A86CE-9A1C-4D48-9EF8-3918806188BF}" presName="rootConnector1" presStyleLbl="node1" presStyleIdx="0" presStyleCnt="0"/>
      <dgm:spPr/>
      <dgm:t>
        <a:bodyPr/>
        <a:lstStyle/>
        <a:p>
          <a:endParaRPr lang="en-US"/>
        </a:p>
      </dgm:t>
    </dgm:pt>
    <dgm:pt modelId="{4C2F9AD0-FE58-4BEE-9947-3EBEC3F0CCEE}" type="pres">
      <dgm:prSet presAssocID="{7D8A86CE-9A1C-4D48-9EF8-3918806188BF}" presName="hierChild2" presStyleCnt="0"/>
      <dgm:spPr/>
    </dgm:pt>
    <dgm:pt modelId="{102492F9-DA87-4D6E-82D3-C2E31BBA2A8F}" type="pres">
      <dgm:prSet presAssocID="{8A995CD7-5CE8-44DF-A1BD-D0F5E338CC8C}" presName="Name37" presStyleLbl="parChTrans1D2" presStyleIdx="0" presStyleCnt="4"/>
      <dgm:spPr/>
      <dgm:t>
        <a:bodyPr/>
        <a:lstStyle/>
        <a:p>
          <a:endParaRPr lang="en-US"/>
        </a:p>
      </dgm:t>
    </dgm:pt>
    <dgm:pt modelId="{AEE8FE56-D42D-4E33-A27D-9C7EC8C5FF62}" type="pres">
      <dgm:prSet presAssocID="{371FB2DE-CD22-4CC6-BF8D-69CE261F88E2}" presName="hierRoot2" presStyleCnt="0">
        <dgm:presLayoutVars>
          <dgm:hierBranch val="init"/>
        </dgm:presLayoutVars>
      </dgm:prSet>
      <dgm:spPr/>
    </dgm:pt>
    <dgm:pt modelId="{CE63097E-DF3F-484B-9C55-459A4B49DB89}" type="pres">
      <dgm:prSet presAssocID="{371FB2DE-CD22-4CC6-BF8D-69CE261F88E2}" presName="rootComposite" presStyleCnt="0"/>
      <dgm:spPr/>
    </dgm:pt>
    <dgm:pt modelId="{075DBCEB-0E14-4D26-A9AD-820053BA6406}" type="pres">
      <dgm:prSet presAssocID="{371FB2DE-CD22-4CC6-BF8D-69CE261F88E2}" presName="rootText" presStyleLbl="node2" presStyleIdx="0" presStyleCnt="4">
        <dgm:presLayoutVars>
          <dgm:chPref val="3"/>
        </dgm:presLayoutVars>
      </dgm:prSet>
      <dgm:spPr/>
      <dgm:t>
        <a:bodyPr/>
        <a:lstStyle/>
        <a:p>
          <a:endParaRPr lang="en-US"/>
        </a:p>
      </dgm:t>
    </dgm:pt>
    <dgm:pt modelId="{13209D41-19DE-4C40-8906-41FD658E6D03}" type="pres">
      <dgm:prSet presAssocID="{371FB2DE-CD22-4CC6-BF8D-69CE261F88E2}" presName="rootConnector" presStyleLbl="node2" presStyleIdx="0" presStyleCnt="4"/>
      <dgm:spPr/>
      <dgm:t>
        <a:bodyPr/>
        <a:lstStyle/>
        <a:p>
          <a:endParaRPr lang="en-US"/>
        </a:p>
      </dgm:t>
    </dgm:pt>
    <dgm:pt modelId="{93F2D4B1-474A-4FF6-8EC5-943163D636B9}" type="pres">
      <dgm:prSet presAssocID="{371FB2DE-CD22-4CC6-BF8D-69CE261F88E2}" presName="hierChild4" presStyleCnt="0"/>
      <dgm:spPr/>
    </dgm:pt>
    <dgm:pt modelId="{5C6919D3-52F5-4423-B2B5-FDF8D27710F9}" type="pres">
      <dgm:prSet presAssocID="{371FB2DE-CD22-4CC6-BF8D-69CE261F88E2}" presName="hierChild5" presStyleCnt="0"/>
      <dgm:spPr/>
    </dgm:pt>
    <dgm:pt modelId="{C98ABEA7-520E-4495-BDEA-EABD98D46001}" type="pres">
      <dgm:prSet presAssocID="{A740C068-9036-4775-8978-61E63A744FDB}" presName="Name37" presStyleLbl="parChTrans1D2" presStyleIdx="1" presStyleCnt="4"/>
      <dgm:spPr/>
      <dgm:t>
        <a:bodyPr/>
        <a:lstStyle/>
        <a:p>
          <a:endParaRPr lang="en-US"/>
        </a:p>
      </dgm:t>
    </dgm:pt>
    <dgm:pt modelId="{7A8A2E63-5261-49EB-8B14-7DDD47201C22}" type="pres">
      <dgm:prSet presAssocID="{ED4D04AB-E1C1-45F6-A6C7-ACB20EA96942}" presName="hierRoot2" presStyleCnt="0">
        <dgm:presLayoutVars>
          <dgm:hierBranch val="init"/>
        </dgm:presLayoutVars>
      </dgm:prSet>
      <dgm:spPr/>
    </dgm:pt>
    <dgm:pt modelId="{962056E2-B001-47DF-A579-5EC123B03ED9}" type="pres">
      <dgm:prSet presAssocID="{ED4D04AB-E1C1-45F6-A6C7-ACB20EA96942}" presName="rootComposite" presStyleCnt="0"/>
      <dgm:spPr/>
    </dgm:pt>
    <dgm:pt modelId="{25EEC042-3139-4EA3-B206-C56FE4EAC860}" type="pres">
      <dgm:prSet presAssocID="{ED4D04AB-E1C1-45F6-A6C7-ACB20EA96942}" presName="rootText" presStyleLbl="node2" presStyleIdx="1" presStyleCnt="4">
        <dgm:presLayoutVars>
          <dgm:chPref val="3"/>
        </dgm:presLayoutVars>
      </dgm:prSet>
      <dgm:spPr/>
      <dgm:t>
        <a:bodyPr/>
        <a:lstStyle/>
        <a:p>
          <a:endParaRPr lang="en-US"/>
        </a:p>
      </dgm:t>
    </dgm:pt>
    <dgm:pt modelId="{5304F6EB-115E-41A3-96CA-FE99BBA0C058}" type="pres">
      <dgm:prSet presAssocID="{ED4D04AB-E1C1-45F6-A6C7-ACB20EA96942}" presName="rootConnector" presStyleLbl="node2" presStyleIdx="1" presStyleCnt="4"/>
      <dgm:spPr/>
      <dgm:t>
        <a:bodyPr/>
        <a:lstStyle/>
        <a:p>
          <a:endParaRPr lang="en-US"/>
        </a:p>
      </dgm:t>
    </dgm:pt>
    <dgm:pt modelId="{5A41D27C-28AE-4DD2-8167-A9A632ED96C0}" type="pres">
      <dgm:prSet presAssocID="{ED4D04AB-E1C1-45F6-A6C7-ACB20EA96942}" presName="hierChild4" presStyleCnt="0"/>
      <dgm:spPr/>
    </dgm:pt>
    <dgm:pt modelId="{3F5577B6-D4DA-4188-A72F-F208A71A1962}" type="pres">
      <dgm:prSet presAssocID="{ED4D04AB-E1C1-45F6-A6C7-ACB20EA96942}" presName="hierChild5" presStyleCnt="0"/>
      <dgm:spPr/>
    </dgm:pt>
    <dgm:pt modelId="{BD709FDD-08A4-47D7-8312-6280E1E8D2F3}" type="pres">
      <dgm:prSet presAssocID="{4707E7F4-EDDD-40B7-A714-F2D7DEDE7CF5}" presName="Name37" presStyleLbl="parChTrans1D2" presStyleIdx="2" presStyleCnt="4"/>
      <dgm:spPr/>
      <dgm:t>
        <a:bodyPr/>
        <a:lstStyle/>
        <a:p>
          <a:endParaRPr lang="en-US"/>
        </a:p>
      </dgm:t>
    </dgm:pt>
    <dgm:pt modelId="{B065F993-E634-40E0-AC00-67C386B40267}" type="pres">
      <dgm:prSet presAssocID="{EA04C137-DFFE-4B84-A02F-BA7E71907FE9}" presName="hierRoot2" presStyleCnt="0">
        <dgm:presLayoutVars>
          <dgm:hierBranch val="init"/>
        </dgm:presLayoutVars>
      </dgm:prSet>
      <dgm:spPr/>
    </dgm:pt>
    <dgm:pt modelId="{DDAE9EA4-B943-490B-8033-51E2716D5596}" type="pres">
      <dgm:prSet presAssocID="{EA04C137-DFFE-4B84-A02F-BA7E71907FE9}" presName="rootComposite" presStyleCnt="0"/>
      <dgm:spPr/>
    </dgm:pt>
    <dgm:pt modelId="{29F77234-7FA7-4400-94FB-8240BBE17B0A}" type="pres">
      <dgm:prSet presAssocID="{EA04C137-DFFE-4B84-A02F-BA7E71907FE9}" presName="rootText" presStyleLbl="node2" presStyleIdx="2" presStyleCnt="4">
        <dgm:presLayoutVars>
          <dgm:chPref val="3"/>
        </dgm:presLayoutVars>
      </dgm:prSet>
      <dgm:spPr/>
      <dgm:t>
        <a:bodyPr/>
        <a:lstStyle/>
        <a:p>
          <a:endParaRPr lang="en-US"/>
        </a:p>
      </dgm:t>
    </dgm:pt>
    <dgm:pt modelId="{8C6940C4-4A83-4BB3-AC3C-431BB27556A0}" type="pres">
      <dgm:prSet presAssocID="{EA04C137-DFFE-4B84-A02F-BA7E71907FE9}" presName="rootConnector" presStyleLbl="node2" presStyleIdx="2" presStyleCnt="4"/>
      <dgm:spPr/>
      <dgm:t>
        <a:bodyPr/>
        <a:lstStyle/>
        <a:p>
          <a:endParaRPr lang="en-US"/>
        </a:p>
      </dgm:t>
    </dgm:pt>
    <dgm:pt modelId="{A1741D5E-E1E3-4CD5-BA50-12598EA14796}" type="pres">
      <dgm:prSet presAssocID="{EA04C137-DFFE-4B84-A02F-BA7E71907FE9}" presName="hierChild4" presStyleCnt="0"/>
      <dgm:spPr/>
    </dgm:pt>
    <dgm:pt modelId="{6207BA12-EDFD-4008-ACB0-D06606AEB6DC}" type="pres">
      <dgm:prSet presAssocID="{EA04C137-DFFE-4B84-A02F-BA7E71907FE9}" presName="hierChild5" presStyleCnt="0"/>
      <dgm:spPr/>
    </dgm:pt>
    <dgm:pt modelId="{C0E90462-4974-4A76-9F4B-A2B015A68452}" type="pres">
      <dgm:prSet presAssocID="{469382B9-CE0E-43BA-BC69-717788B555C0}" presName="Name37" presStyleLbl="parChTrans1D2" presStyleIdx="3" presStyleCnt="4"/>
      <dgm:spPr/>
      <dgm:t>
        <a:bodyPr/>
        <a:lstStyle/>
        <a:p>
          <a:endParaRPr lang="en-US"/>
        </a:p>
      </dgm:t>
    </dgm:pt>
    <dgm:pt modelId="{64ABF038-3E2A-4B24-BAC2-02C48C8C7ACA}" type="pres">
      <dgm:prSet presAssocID="{BCEB7265-3C29-4F51-8F49-FF8A8A64802E}" presName="hierRoot2" presStyleCnt="0">
        <dgm:presLayoutVars>
          <dgm:hierBranch val="init"/>
        </dgm:presLayoutVars>
      </dgm:prSet>
      <dgm:spPr/>
    </dgm:pt>
    <dgm:pt modelId="{9F396B98-3AC9-4468-8EA2-B45D953F2306}" type="pres">
      <dgm:prSet presAssocID="{BCEB7265-3C29-4F51-8F49-FF8A8A64802E}" presName="rootComposite" presStyleCnt="0"/>
      <dgm:spPr/>
    </dgm:pt>
    <dgm:pt modelId="{05731DBF-AF89-45A6-A60B-614FB8ED532C}" type="pres">
      <dgm:prSet presAssocID="{BCEB7265-3C29-4F51-8F49-FF8A8A64802E}" presName="rootText" presStyleLbl="node2" presStyleIdx="3" presStyleCnt="4">
        <dgm:presLayoutVars>
          <dgm:chPref val="3"/>
        </dgm:presLayoutVars>
      </dgm:prSet>
      <dgm:spPr/>
      <dgm:t>
        <a:bodyPr/>
        <a:lstStyle/>
        <a:p>
          <a:endParaRPr lang="en-US"/>
        </a:p>
      </dgm:t>
    </dgm:pt>
    <dgm:pt modelId="{066B1BFE-8921-44A7-AC3C-0219F1E64923}" type="pres">
      <dgm:prSet presAssocID="{BCEB7265-3C29-4F51-8F49-FF8A8A64802E}" presName="rootConnector" presStyleLbl="node2" presStyleIdx="3" presStyleCnt="4"/>
      <dgm:spPr/>
      <dgm:t>
        <a:bodyPr/>
        <a:lstStyle/>
        <a:p>
          <a:endParaRPr lang="en-US"/>
        </a:p>
      </dgm:t>
    </dgm:pt>
    <dgm:pt modelId="{B1E0B5BC-EB00-4789-939E-399EF600F16C}" type="pres">
      <dgm:prSet presAssocID="{BCEB7265-3C29-4F51-8F49-FF8A8A64802E}" presName="hierChild4" presStyleCnt="0"/>
      <dgm:spPr/>
    </dgm:pt>
    <dgm:pt modelId="{8F188BFF-E7E3-4756-AA9E-678674C69087}" type="pres">
      <dgm:prSet presAssocID="{BCEB7265-3C29-4F51-8F49-FF8A8A64802E}" presName="hierChild5" presStyleCnt="0"/>
      <dgm:spPr/>
    </dgm:pt>
    <dgm:pt modelId="{42C73386-7D0B-4FF4-A475-07901C25B0FB}" type="pres">
      <dgm:prSet presAssocID="{7D8A86CE-9A1C-4D48-9EF8-3918806188BF}" presName="hierChild3" presStyleCnt="0"/>
      <dgm:spPr/>
    </dgm:pt>
  </dgm:ptLst>
  <dgm:cxnLst>
    <dgm:cxn modelId="{6C5B28C3-FA0D-4691-904F-A62887E421EA}" type="presOf" srcId="{371FB2DE-CD22-4CC6-BF8D-69CE261F88E2}" destId="{13209D41-19DE-4C40-8906-41FD658E6D03}" srcOrd="1" destOrd="0" presId="urn:microsoft.com/office/officeart/2005/8/layout/orgChart1"/>
    <dgm:cxn modelId="{68C56F6D-FE63-4195-8997-6489B4653974}" type="presOf" srcId="{ED4D04AB-E1C1-45F6-A6C7-ACB20EA96942}" destId="{25EEC042-3139-4EA3-B206-C56FE4EAC860}" srcOrd="0" destOrd="0" presId="urn:microsoft.com/office/officeart/2005/8/layout/orgChart1"/>
    <dgm:cxn modelId="{88C22D24-66ED-40B6-AA13-91D9D21DF2A1}" type="presOf" srcId="{BCEB7265-3C29-4F51-8F49-FF8A8A64802E}" destId="{05731DBF-AF89-45A6-A60B-614FB8ED532C}" srcOrd="0" destOrd="0" presId="urn:microsoft.com/office/officeart/2005/8/layout/orgChart1"/>
    <dgm:cxn modelId="{6E7F78E1-C7F8-4728-ACD4-1772331E7C05}" srcId="{7D8A86CE-9A1C-4D48-9EF8-3918806188BF}" destId="{ED4D04AB-E1C1-45F6-A6C7-ACB20EA96942}" srcOrd="1" destOrd="0" parTransId="{A740C068-9036-4775-8978-61E63A744FDB}" sibTransId="{A4D2F8BC-92D7-4677-B77F-79C15C93D3C1}"/>
    <dgm:cxn modelId="{6453B2DC-D17C-4EE9-B5A6-CE528C3BFD89}" type="presOf" srcId="{A740C068-9036-4775-8978-61E63A744FDB}" destId="{C98ABEA7-520E-4495-BDEA-EABD98D46001}" srcOrd="0" destOrd="0" presId="urn:microsoft.com/office/officeart/2005/8/layout/orgChart1"/>
    <dgm:cxn modelId="{E6FA96D5-EE51-43A6-9635-6E60DE378FA6}" srcId="{256629EA-5721-4892-8125-F1BA4E80D51B}" destId="{7D8A86CE-9A1C-4D48-9EF8-3918806188BF}" srcOrd="0" destOrd="0" parTransId="{1F5A1CD6-C628-43DD-9938-2DFE7C1860DD}" sibTransId="{13A3CA5B-DDAD-4643-81F6-89366697F17A}"/>
    <dgm:cxn modelId="{FE2FDD8E-0EC1-4DA3-B6A3-DEEA39D8487F}" type="presOf" srcId="{8A995CD7-5CE8-44DF-A1BD-D0F5E338CC8C}" destId="{102492F9-DA87-4D6E-82D3-C2E31BBA2A8F}" srcOrd="0" destOrd="0" presId="urn:microsoft.com/office/officeart/2005/8/layout/orgChart1"/>
    <dgm:cxn modelId="{5214F559-096A-42F8-92F7-97931A55ECD6}" srcId="{7D8A86CE-9A1C-4D48-9EF8-3918806188BF}" destId="{371FB2DE-CD22-4CC6-BF8D-69CE261F88E2}" srcOrd="0" destOrd="0" parTransId="{8A995CD7-5CE8-44DF-A1BD-D0F5E338CC8C}" sibTransId="{4D210178-EE2C-4B8B-B7DD-EF4C0DA6800F}"/>
    <dgm:cxn modelId="{86438F31-9D2E-4E25-8927-04ACAE194827}" srcId="{7D8A86CE-9A1C-4D48-9EF8-3918806188BF}" destId="{EA04C137-DFFE-4B84-A02F-BA7E71907FE9}" srcOrd="2" destOrd="0" parTransId="{4707E7F4-EDDD-40B7-A714-F2D7DEDE7CF5}" sibTransId="{CCE5522C-3665-4E8E-A273-EE7FCE3A96BA}"/>
    <dgm:cxn modelId="{C7FA16E5-8A91-477E-B3B9-26E9924DDFCD}" type="presOf" srcId="{469382B9-CE0E-43BA-BC69-717788B555C0}" destId="{C0E90462-4974-4A76-9F4B-A2B015A68452}" srcOrd="0" destOrd="0" presId="urn:microsoft.com/office/officeart/2005/8/layout/orgChart1"/>
    <dgm:cxn modelId="{1A58D9A4-118B-47BA-9314-C421199DA348}" type="presOf" srcId="{256629EA-5721-4892-8125-F1BA4E80D51B}" destId="{30E54614-12E6-4069-B8CC-29B14AAED85B}" srcOrd="0" destOrd="0" presId="urn:microsoft.com/office/officeart/2005/8/layout/orgChart1"/>
    <dgm:cxn modelId="{0A34E99F-8708-4E4C-9044-C2F189A4A653}" type="presOf" srcId="{7D8A86CE-9A1C-4D48-9EF8-3918806188BF}" destId="{0B5CC33D-02D5-4DAF-9B99-6CC42C775E01}" srcOrd="1" destOrd="0" presId="urn:microsoft.com/office/officeart/2005/8/layout/orgChart1"/>
    <dgm:cxn modelId="{0C4EE660-4145-4543-B160-902A5F1B248F}" type="presOf" srcId="{ED4D04AB-E1C1-45F6-A6C7-ACB20EA96942}" destId="{5304F6EB-115E-41A3-96CA-FE99BBA0C058}" srcOrd="1" destOrd="0" presId="urn:microsoft.com/office/officeart/2005/8/layout/orgChart1"/>
    <dgm:cxn modelId="{CF3201D1-2A4A-4F68-ADE2-361D23CA4F03}" type="presOf" srcId="{EA04C137-DFFE-4B84-A02F-BA7E71907FE9}" destId="{29F77234-7FA7-4400-94FB-8240BBE17B0A}" srcOrd="0" destOrd="0" presId="urn:microsoft.com/office/officeart/2005/8/layout/orgChart1"/>
    <dgm:cxn modelId="{6E321EBE-3DD7-4F92-894E-8E7BF09CFBAA}" type="presOf" srcId="{7D8A86CE-9A1C-4D48-9EF8-3918806188BF}" destId="{5292119C-EB8C-4C23-A8A7-70F9FC857C5B}" srcOrd="0" destOrd="0" presId="urn:microsoft.com/office/officeart/2005/8/layout/orgChart1"/>
    <dgm:cxn modelId="{964F87E3-02C9-40D6-B80B-D07665A17F56}" type="presOf" srcId="{371FB2DE-CD22-4CC6-BF8D-69CE261F88E2}" destId="{075DBCEB-0E14-4D26-A9AD-820053BA6406}" srcOrd="0" destOrd="0" presId="urn:microsoft.com/office/officeart/2005/8/layout/orgChart1"/>
    <dgm:cxn modelId="{C1F7F0F0-4AEE-42AF-B1EA-0ED8568DB425}" type="presOf" srcId="{EA04C137-DFFE-4B84-A02F-BA7E71907FE9}" destId="{8C6940C4-4A83-4BB3-AC3C-431BB27556A0}" srcOrd="1" destOrd="0" presId="urn:microsoft.com/office/officeart/2005/8/layout/orgChart1"/>
    <dgm:cxn modelId="{576D3DED-4025-438F-84D3-A4AE68150F74}" srcId="{7D8A86CE-9A1C-4D48-9EF8-3918806188BF}" destId="{BCEB7265-3C29-4F51-8F49-FF8A8A64802E}" srcOrd="3" destOrd="0" parTransId="{469382B9-CE0E-43BA-BC69-717788B555C0}" sibTransId="{12D6BDFF-3E16-4D8F-9B99-161C2DBA983E}"/>
    <dgm:cxn modelId="{F8EA013F-C844-46D3-8C22-40CFB6A36510}" type="presOf" srcId="{4707E7F4-EDDD-40B7-A714-F2D7DEDE7CF5}" destId="{BD709FDD-08A4-47D7-8312-6280E1E8D2F3}" srcOrd="0" destOrd="0" presId="urn:microsoft.com/office/officeart/2005/8/layout/orgChart1"/>
    <dgm:cxn modelId="{4C490E18-E2FF-4D81-A801-DF54D649B779}" type="presOf" srcId="{BCEB7265-3C29-4F51-8F49-FF8A8A64802E}" destId="{066B1BFE-8921-44A7-AC3C-0219F1E64923}" srcOrd="1" destOrd="0" presId="urn:microsoft.com/office/officeart/2005/8/layout/orgChart1"/>
    <dgm:cxn modelId="{980093FD-E442-4A19-B4C1-806B8A3BEBC8}" type="presParOf" srcId="{30E54614-12E6-4069-B8CC-29B14AAED85B}" destId="{87F81CFC-2AB4-4E45-9D0D-94496C2D0DE8}" srcOrd="0" destOrd="0" presId="urn:microsoft.com/office/officeart/2005/8/layout/orgChart1"/>
    <dgm:cxn modelId="{81EAD1BC-02E0-493F-862D-425C72EB321D}" type="presParOf" srcId="{87F81CFC-2AB4-4E45-9D0D-94496C2D0DE8}" destId="{25D8F181-62F9-458E-8831-3B47F950C763}" srcOrd="0" destOrd="0" presId="urn:microsoft.com/office/officeart/2005/8/layout/orgChart1"/>
    <dgm:cxn modelId="{4305256C-893C-4CB3-A45F-41F0F830B49F}" type="presParOf" srcId="{25D8F181-62F9-458E-8831-3B47F950C763}" destId="{5292119C-EB8C-4C23-A8A7-70F9FC857C5B}" srcOrd="0" destOrd="0" presId="urn:microsoft.com/office/officeart/2005/8/layout/orgChart1"/>
    <dgm:cxn modelId="{95F79CA9-526C-4448-BE19-27A0C05C86B1}" type="presParOf" srcId="{25D8F181-62F9-458E-8831-3B47F950C763}" destId="{0B5CC33D-02D5-4DAF-9B99-6CC42C775E01}" srcOrd="1" destOrd="0" presId="urn:microsoft.com/office/officeart/2005/8/layout/orgChart1"/>
    <dgm:cxn modelId="{FFF10C0B-8A0D-4675-920D-21AF0AE0202F}" type="presParOf" srcId="{87F81CFC-2AB4-4E45-9D0D-94496C2D0DE8}" destId="{4C2F9AD0-FE58-4BEE-9947-3EBEC3F0CCEE}" srcOrd="1" destOrd="0" presId="urn:microsoft.com/office/officeart/2005/8/layout/orgChart1"/>
    <dgm:cxn modelId="{D0838676-CBB0-4C9E-889F-530890763414}" type="presParOf" srcId="{4C2F9AD0-FE58-4BEE-9947-3EBEC3F0CCEE}" destId="{102492F9-DA87-4D6E-82D3-C2E31BBA2A8F}" srcOrd="0" destOrd="0" presId="urn:microsoft.com/office/officeart/2005/8/layout/orgChart1"/>
    <dgm:cxn modelId="{1315082B-FBC1-45B6-84AF-93D4C6E760CA}" type="presParOf" srcId="{4C2F9AD0-FE58-4BEE-9947-3EBEC3F0CCEE}" destId="{AEE8FE56-D42D-4E33-A27D-9C7EC8C5FF62}" srcOrd="1" destOrd="0" presId="urn:microsoft.com/office/officeart/2005/8/layout/orgChart1"/>
    <dgm:cxn modelId="{ABFDBD19-FB60-431E-A2EB-C070AD780C7F}" type="presParOf" srcId="{AEE8FE56-D42D-4E33-A27D-9C7EC8C5FF62}" destId="{CE63097E-DF3F-484B-9C55-459A4B49DB89}" srcOrd="0" destOrd="0" presId="urn:microsoft.com/office/officeart/2005/8/layout/orgChart1"/>
    <dgm:cxn modelId="{C02E9438-CCE0-4A89-9574-E020E750E5B2}" type="presParOf" srcId="{CE63097E-DF3F-484B-9C55-459A4B49DB89}" destId="{075DBCEB-0E14-4D26-A9AD-820053BA6406}" srcOrd="0" destOrd="0" presId="urn:microsoft.com/office/officeart/2005/8/layout/orgChart1"/>
    <dgm:cxn modelId="{6937909D-F883-43D3-91ED-E3588009D8CA}" type="presParOf" srcId="{CE63097E-DF3F-484B-9C55-459A4B49DB89}" destId="{13209D41-19DE-4C40-8906-41FD658E6D03}" srcOrd="1" destOrd="0" presId="urn:microsoft.com/office/officeart/2005/8/layout/orgChart1"/>
    <dgm:cxn modelId="{F745824A-43FF-4A45-B1EE-E76AA30FB21E}" type="presParOf" srcId="{AEE8FE56-D42D-4E33-A27D-9C7EC8C5FF62}" destId="{93F2D4B1-474A-4FF6-8EC5-943163D636B9}" srcOrd="1" destOrd="0" presId="urn:microsoft.com/office/officeart/2005/8/layout/orgChart1"/>
    <dgm:cxn modelId="{9CDC4194-4F5B-4E75-954B-AB36C8C19FF9}" type="presParOf" srcId="{AEE8FE56-D42D-4E33-A27D-9C7EC8C5FF62}" destId="{5C6919D3-52F5-4423-B2B5-FDF8D27710F9}" srcOrd="2" destOrd="0" presId="urn:microsoft.com/office/officeart/2005/8/layout/orgChart1"/>
    <dgm:cxn modelId="{516974EC-A8B3-4EB5-B21F-922A4F36B070}" type="presParOf" srcId="{4C2F9AD0-FE58-4BEE-9947-3EBEC3F0CCEE}" destId="{C98ABEA7-520E-4495-BDEA-EABD98D46001}" srcOrd="2" destOrd="0" presId="urn:microsoft.com/office/officeart/2005/8/layout/orgChart1"/>
    <dgm:cxn modelId="{B882E3D7-49FB-47E8-81B8-035FB82F9C8C}" type="presParOf" srcId="{4C2F9AD0-FE58-4BEE-9947-3EBEC3F0CCEE}" destId="{7A8A2E63-5261-49EB-8B14-7DDD47201C22}" srcOrd="3" destOrd="0" presId="urn:microsoft.com/office/officeart/2005/8/layout/orgChart1"/>
    <dgm:cxn modelId="{29589104-C519-4B5A-8A9D-38B42F4B8749}" type="presParOf" srcId="{7A8A2E63-5261-49EB-8B14-7DDD47201C22}" destId="{962056E2-B001-47DF-A579-5EC123B03ED9}" srcOrd="0" destOrd="0" presId="urn:microsoft.com/office/officeart/2005/8/layout/orgChart1"/>
    <dgm:cxn modelId="{CC6D2FE0-BACD-4F1A-989E-38DCD43175DD}" type="presParOf" srcId="{962056E2-B001-47DF-A579-5EC123B03ED9}" destId="{25EEC042-3139-4EA3-B206-C56FE4EAC860}" srcOrd="0" destOrd="0" presId="urn:microsoft.com/office/officeart/2005/8/layout/orgChart1"/>
    <dgm:cxn modelId="{101A0803-3C87-44DD-9FF8-1AA62E1DC4C7}" type="presParOf" srcId="{962056E2-B001-47DF-A579-5EC123B03ED9}" destId="{5304F6EB-115E-41A3-96CA-FE99BBA0C058}" srcOrd="1" destOrd="0" presId="urn:microsoft.com/office/officeart/2005/8/layout/orgChart1"/>
    <dgm:cxn modelId="{7133E89A-9A56-4CEC-9AC0-E676EED169BE}" type="presParOf" srcId="{7A8A2E63-5261-49EB-8B14-7DDD47201C22}" destId="{5A41D27C-28AE-4DD2-8167-A9A632ED96C0}" srcOrd="1" destOrd="0" presId="urn:microsoft.com/office/officeart/2005/8/layout/orgChart1"/>
    <dgm:cxn modelId="{26E56C38-0274-4467-9C6B-160559372EEA}" type="presParOf" srcId="{7A8A2E63-5261-49EB-8B14-7DDD47201C22}" destId="{3F5577B6-D4DA-4188-A72F-F208A71A1962}" srcOrd="2" destOrd="0" presId="urn:microsoft.com/office/officeart/2005/8/layout/orgChart1"/>
    <dgm:cxn modelId="{B9F3CDE8-1786-4A28-8C9E-36E661E35D64}" type="presParOf" srcId="{4C2F9AD0-FE58-4BEE-9947-3EBEC3F0CCEE}" destId="{BD709FDD-08A4-47D7-8312-6280E1E8D2F3}" srcOrd="4" destOrd="0" presId="urn:microsoft.com/office/officeart/2005/8/layout/orgChart1"/>
    <dgm:cxn modelId="{99664AAC-6354-4C12-8269-F34D26211E71}" type="presParOf" srcId="{4C2F9AD0-FE58-4BEE-9947-3EBEC3F0CCEE}" destId="{B065F993-E634-40E0-AC00-67C386B40267}" srcOrd="5" destOrd="0" presId="urn:microsoft.com/office/officeart/2005/8/layout/orgChart1"/>
    <dgm:cxn modelId="{6EF17A35-7C73-4D25-B907-B847E294C8CE}" type="presParOf" srcId="{B065F993-E634-40E0-AC00-67C386B40267}" destId="{DDAE9EA4-B943-490B-8033-51E2716D5596}" srcOrd="0" destOrd="0" presId="urn:microsoft.com/office/officeart/2005/8/layout/orgChart1"/>
    <dgm:cxn modelId="{9426A263-FDC6-4839-AF27-AC537E1DCBBE}" type="presParOf" srcId="{DDAE9EA4-B943-490B-8033-51E2716D5596}" destId="{29F77234-7FA7-4400-94FB-8240BBE17B0A}" srcOrd="0" destOrd="0" presId="urn:microsoft.com/office/officeart/2005/8/layout/orgChart1"/>
    <dgm:cxn modelId="{D64E5DAD-072A-401D-996E-50D440F66E07}" type="presParOf" srcId="{DDAE9EA4-B943-490B-8033-51E2716D5596}" destId="{8C6940C4-4A83-4BB3-AC3C-431BB27556A0}" srcOrd="1" destOrd="0" presId="urn:microsoft.com/office/officeart/2005/8/layout/orgChart1"/>
    <dgm:cxn modelId="{5DF9DE26-E234-4AB8-89AC-A647A9D0A12E}" type="presParOf" srcId="{B065F993-E634-40E0-AC00-67C386B40267}" destId="{A1741D5E-E1E3-4CD5-BA50-12598EA14796}" srcOrd="1" destOrd="0" presId="urn:microsoft.com/office/officeart/2005/8/layout/orgChart1"/>
    <dgm:cxn modelId="{F787D2AD-A2C4-49C4-B1FC-70E640EB89A8}" type="presParOf" srcId="{B065F993-E634-40E0-AC00-67C386B40267}" destId="{6207BA12-EDFD-4008-ACB0-D06606AEB6DC}" srcOrd="2" destOrd="0" presId="urn:microsoft.com/office/officeart/2005/8/layout/orgChart1"/>
    <dgm:cxn modelId="{EA9743E2-0F8C-4322-8E32-9EF64CD2C795}" type="presParOf" srcId="{4C2F9AD0-FE58-4BEE-9947-3EBEC3F0CCEE}" destId="{C0E90462-4974-4A76-9F4B-A2B015A68452}" srcOrd="6" destOrd="0" presId="urn:microsoft.com/office/officeart/2005/8/layout/orgChart1"/>
    <dgm:cxn modelId="{0A47083C-6443-4255-821E-840DC42DC3F6}" type="presParOf" srcId="{4C2F9AD0-FE58-4BEE-9947-3EBEC3F0CCEE}" destId="{64ABF038-3E2A-4B24-BAC2-02C48C8C7ACA}" srcOrd="7" destOrd="0" presId="urn:microsoft.com/office/officeart/2005/8/layout/orgChart1"/>
    <dgm:cxn modelId="{4AB31EB0-1CCE-4EF8-8042-FD26926691DB}" type="presParOf" srcId="{64ABF038-3E2A-4B24-BAC2-02C48C8C7ACA}" destId="{9F396B98-3AC9-4468-8EA2-B45D953F2306}" srcOrd="0" destOrd="0" presId="urn:microsoft.com/office/officeart/2005/8/layout/orgChart1"/>
    <dgm:cxn modelId="{421B21C4-22DB-4933-A0AC-633373B6EF54}" type="presParOf" srcId="{9F396B98-3AC9-4468-8EA2-B45D953F2306}" destId="{05731DBF-AF89-45A6-A60B-614FB8ED532C}" srcOrd="0" destOrd="0" presId="urn:microsoft.com/office/officeart/2005/8/layout/orgChart1"/>
    <dgm:cxn modelId="{FA2DAE23-FFE8-4D37-B138-9B2D7B8BD2B3}" type="presParOf" srcId="{9F396B98-3AC9-4468-8EA2-B45D953F2306}" destId="{066B1BFE-8921-44A7-AC3C-0219F1E64923}" srcOrd="1" destOrd="0" presId="urn:microsoft.com/office/officeart/2005/8/layout/orgChart1"/>
    <dgm:cxn modelId="{94A6C22A-BB18-44E5-940A-B49A61FE1EA4}" type="presParOf" srcId="{64ABF038-3E2A-4B24-BAC2-02C48C8C7ACA}" destId="{B1E0B5BC-EB00-4789-939E-399EF600F16C}" srcOrd="1" destOrd="0" presId="urn:microsoft.com/office/officeart/2005/8/layout/orgChart1"/>
    <dgm:cxn modelId="{95CDA237-AEA4-401A-9D2D-C7BCCC23C671}" type="presParOf" srcId="{64ABF038-3E2A-4B24-BAC2-02C48C8C7ACA}" destId="{8F188BFF-E7E3-4756-AA9E-678674C69087}" srcOrd="2" destOrd="0" presId="urn:microsoft.com/office/officeart/2005/8/layout/orgChart1"/>
    <dgm:cxn modelId="{E2E1CF09-6090-48E5-8258-E77FA232E43E}" type="presParOf" srcId="{87F81CFC-2AB4-4E45-9D0D-94496C2D0DE8}" destId="{42C73386-7D0B-4FF4-A475-07901C25B0F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90462-4974-4A76-9F4B-A2B015A68452}">
      <dsp:nvSpPr>
        <dsp:cNvPr id="0" name=""/>
        <dsp:cNvSpPr/>
      </dsp:nvSpPr>
      <dsp:spPr>
        <a:xfrm>
          <a:off x="4114800" y="2008279"/>
          <a:ext cx="3222736" cy="372878"/>
        </a:xfrm>
        <a:custGeom>
          <a:avLst/>
          <a:gdLst/>
          <a:ahLst/>
          <a:cxnLst/>
          <a:rect l="0" t="0" r="0" b="0"/>
          <a:pathLst>
            <a:path>
              <a:moveTo>
                <a:pt x="0" y="0"/>
              </a:moveTo>
              <a:lnTo>
                <a:pt x="0" y="186439"/>
              </a:lnTo>
              <a:lnTo>
                <a:pt x="3222736" y="186439"/>
              </a:lnTo>
              <a:lnTo>
                <a:pt x="3222736"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09FDD-08A4-47D7-8312-6280E1E8D2F3}">
      <dsp:nvSpPr>
        <dsp:cNvPr id="0" name=""/>
        <dsp:cNvSpPr/>
      </dsp:nvSpPr>
      <dsp:spPr>
        <a:xfrm>
          <a:off x="4114800" y="2008279"/>
          <a:ext cx="1074245" cy="372878"/>
        </a:xfrm>
        <a:custGeom>
          <a:avLst/>
          <a:gdLst/>
          <a:ahLst/>
          <a:cxnLst/>
          <a:rect l="0" t="0" r="0" b="0"/>
          <a:pathLst>
            <a:path>
              <a:moveTo>
                <a:pt x="0" y="0"/>
              </a:moveTo>
              <a:lnTo>
                <a:pt x="0" y="186439"/>
              </a:lnTo>
              <a:lnTo>
                <a:pt x="1074245" y="186439"/>
              </a:lnTo>
              <a:lnTo>
                <a:pt x="1074245"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ABEA7-520E-4495-BDEA-EABD98D46001}">
      <dsp:nvSpPr>
        <dsp:cNvPr id="0" name=""/>
        <dsp:cNvSpPr/>
      </dsp:nvSpPr>
      <dsp:spPr>
        <a:xfrm>
          <a:off x="3040554" y="2008279"/>
          <a:ext cx="1074245" cy="372878"/>
        </a:xfrm>
        <a:custGeom>
          <a:avLst/>
          <a:gdLst/>
          <a:ahLst/>
          <a:cxnLst/>
          <a:rect l="0" t="0" r="0" b="0"/>
          <a:pathLst>
            <a:path>
              <a:moveTo>
                <a:pt x="1074245" y="0"/>
              </a:moveTo>
              <a:lnTo>
                <a:pt x="1074245" y="186439"/>
              </a:lnTo>
              <a:lnTo>
                <a:pt x="0" y="186439"/>
              </a:lnTo>
              <a:lnTo>
                <a:pt x="0"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492F9-DA87-4D6E-82D3-C2E31BBA2A8F}">
      <dsp:nvSpPr>
        <dsp:cNvPr id="0" name=""/>
        <dsp:cNvSpPr/>
      </dsp:nvSpPr>
      <dsp:spPr>
        <a:xfrm>
          <a:off x="892063" y="2008279"/>
          <a:ext cx="3222736" cy="372878"/>
        </a:xfrm>
        <a:custGeom>
          <a:avLst/>
          <a:gdLst/>
          <a:ahLst/>
          <a:cxnLst/>
          <a:rect l="0" t="0" r="0" b="0"/>
          <a:pathLst>
            <a:path>
              <a:moveTo>
                <a:pt x="3222736" y="0"/>
              </a:moveTo>
              <a:lnTo>
                <a:pt x="3222736" y="186439"/>
              </a:lnTo>
              <a:lnTo>
                <a:pt x="0" y="186439"/>
              </a:lnTo>
              <a:lnTo>
                <a:pt x="0"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92119C-EB8C-4C23-A8A7-70F9FC857C5B}">
      <dsp:nvSpPr>
        <dsp:cNvPr id="0" name=""/>
        <dsp:cNvSpPr/>
      </dsp:nvSpPr>
      <dsp:spPr>
        <a:xfrm>
          <a:off x="3226993" y="1120472"/>
          <a:ext cx="1775612" cy="887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Variable</a:t>
          </a:r>
          <a:endParaRPr lang="en-US" sz="2000" kern="1200" dirty="0"/>
        </a:p>
      </dsp:txBody>
      <dsp:txXfrm>
        <a:off x="3226993" y="1120472"/>
        <a:ext cx="1775612" cy="887806"/>
      </dsp:txXfrm>
    </dsp:sp>
    <dsp:sp modelId="{075DBCEB-0E14-4D26-A9AD-820053BA6406}">
      <dsp:nvSpPr>
        <dsp:cNvPr id="0" name=""/>
        <dsp:cNvSpPr/>
      </dsp:nvSpPr>
      <dsp:spPr>
        <a:xfrm>
          <a:off x="4256" y="2381157"/>
          <a:ext cx="1775612" cy="887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Nominal</a:t>
          </a:r>
          <a:endParaRPr lang="en-US" sz="2000" kern="1200" dirty="0"/>
        </a:p>
      </dsp:txBody>
      <dsp:txXfrm>
        <a:off x="4256" y="2381157"/>
        <a:ext cx="1775612" cy="887806"/>
      </dsp:txXfrm>
    </dsp:sp>
    <dsp:sp modelId="{25EEC042-3139-4EA3-B206-C56FE4EAC860}">
      <dsp:nvSpPr>
        <dsp:cNvPr id="0" name=""/>
        <dsp:cNvSpPr/>
      </dsp:nvSpPr>
      <dsp:spPr>
        <a:xfrm>
          <a:off x="2152748" y="2381157"/>
          <a:ext cx="1775612" cy="887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Ordinal</a:t>
          </a:r>
          <a:endParaRPr lang="en-US" sz="2000" kern="1200" dirty="0"/>
        </a:p>
      </dsp:txBody>
      <dsp:txXfrm>
        <a:off x="2152748" y="2381157"/>
        <a:ext cx="1775612" cy="887806"/>
      </dsp:txXfrm>
    </dsp:sp>
    <dsp:sp modelId="{29F77234-7FA7-4400-94FB-8240BBE17B0A}">
      <dsp:nvSpPr>
        <dsp:cNvPr id="0" name=""/>
        <dsp:cNvSpPr/>
      </dsp:nvSpPr>
      <dsp:spPr>
        <a:xfrm>
          <a:off x="4301239" y="2381157"/>
          <a:ext cx="1775612" cy="887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Interval Scale</a:t>
          </a:r>
          <a:endParaRPr lang="en-US" sz="2000" kern="1200" dirty="0"/>
        </a:p>
      </dsp:txBody>
      <dsp:txXfrm>
        <a:off x="4301239" y="2381157"/>
        <a:ext cx="1775612" cy="887806"/>
      </dsp:txXfrm>
    </dsp:sp>
    <dsp:sp modelId="{05731DBF-AF89-45A6-A60B-614FB8ED532C}">
      <dsp:nvSpPr>
        <dsp:cNvPr id="0" name=""/>
        <dsp:cNvSpPr/>
      </dsp:nvSpPr>
      <dsp:spPr>
        <a:xfrm>
          <a:off x="6449730" y="2381157"/>
          <a:ext cx="1775612" cy="887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Ratio Scale</a:t>
          </a:r>
          <a:endParaRPr lang="en-US" sz="2000" kern="1200" dirty="0"/>
        </a:p>
      </dsp:txBody>
      <dsp:txXfrm>
        <a:off x="6449730" y="2381157"/>
        <a:ext cx="1775612" cy="8878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a:t>
            </a:fld>
            <a:endParaRPr lang="en-US" dirty="0"/>
          </a:p>
        </p:txBody>
      </p:sp>
    </p:spTree>
    <p:extLst>
      <p:ext uri="{BB962C8B-B14F-4D97-AF65-F5344CB8AC3E}">
        <p14:creationId xmlns:p14="http://schemas.microsoft.com/office/powerpoint/2010/main" val="20141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Ask</a:t>
            </a:r>
            <a:r>
              <a:rPr lang="en-US" baseline="0" dirty="0" smtClean="0"/>
              <a:t> about how many dimensions there are in the data.</a:t>
            </a:r>
          </a:p>
          <a:p>
            <a:r>
              <a:rPr lang="en-US" baseline="0" dirty="0" smtClean="0"/>
              <a:t>Discuss how all the information tells a complete and relevant story of the march</a:t>
            </a:r>
          </a:p>
          <a:p>
            <a:r>
              <a:rPr lang="en-US" baseline="0" dirty="0" smtClean="0"/>
              <a:t>Discuss about what the author chose to include/ vs. exclude</a:t>
            </a:r>
          </a:p>
          <a:p>
            <a:pPr lvl="1"/>
            <a:r>
              <a:rPr lang="en-US" baseline="0" dirty="0" smtClean="0"/>
              <a:t>He excluded details of terrain [topological] – Doesn’t add value</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10</a:t>
            </a:fld>
            <a:endParaRPr lang="en-US" dirty="0"/>
          </a:p>
        </p:txBody>
      </p:sp>
    </p:spTree>
    <p:extLst>
      <p:ext uri="{BB962C8B-B14F-4D97-AF65-F5344CB8AC3E}">
        <p14:creationId xmlns:p14="http://schemas.microsoft.com/office/powerpoint/2010/main" val="1315197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11</a:t>
            </a:fld>
            <a:endParaRPr lang="en-US" dirty="0"/>
          </a:p>
        </p:txBody>
      </p:sp>
    </p:spTree>
    <p:extLst>
      <p:ext uri="{BB962C8B-B14F-4D97-AF65-F5344CB8AC3E}">
        <p14:creationId xmlns:p14="http://schemas.microsoft.com/office/powerpoint/2010/main" val="141773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dirty="0" smtClean="0"/>
              <a:t>Talk about the</a:t>
            </a:r>
            <a:r>
              <a:rPr lang="en-US" baseline="0" dirty="0" smtClean="0"/>
              <a:t> message the Florence Nightingale was trying to communicate.</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Explain the chart and how it gain captures multiple dimensions</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Have a discussion on what the students think of the characteristics of the chart</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baseline="0" dirty="0" smtClean="0"/>
              <a:t>http://www.uh.edu/engines/epi1712.htm</a:t>
            </a:r>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endParaRPr lang="en-US" baseline="0"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12</a:t>
            </a:fld>
            <a:endParaRPr lang="en-US"/>
          </a:p>
        </p:txBody>
      </p:sp>
    </p:spTree>
    <p:extLst>
      <p:ext uri="{BB962C8B-B14F-4D97-AF65-F5344CB8AC3E}">
        <p14:creationId xmlns:p14="http://schemas.microsoft.com/office/powerpoint/2010/main" val="3550655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[15 minutes] – Watch before In between 1 and 2]</a:t>
            </a:r>
          </a:p>
          <a:p>
            <a:r>
              <a:rPr lang="en-US" dirty="0" smtClean="0"/>
              <a:t>https://www.youtube.com/watch?v=hVimVzgtD6w</a:t>
            </a:r>
          </a:p>
          <a:p>
            <a:r>
              <a:rPr lang="en-US" dirty="0" smtClean="0"/>
              <a:t>Changes in preconceived notions</a:t>
            </a:r>
          </a:p>
          <a:p>
            <a:r>
              <a:rPr lang="en-US" dirty="0" smtClean="0"/>
              <a:t>Brilliant analysis  but poor communication of results</a:t>
            </a:r>
          </a:p>
          <a:p>
            <a:r>
              <a:rPr lang="en-US" dirty="0" smtClean="0"/>
              <a:t>Talk</a:t>
            </a:r>
            <a:r>
              <a:rPr lang="en-US" baseline="0" dirty="0" smtClean="0"/>
              <a:t> </a:t>
            </a:r>
            <a:r>
              <a:rPr lang="en-US" baseline="0" dirty="0" smtClean="0"/>
              <a:t>about the idea of storytelling, communicating insights from data</a:t>
            </a:r>
          </a:p>
          <a:p>
            <a:r>
              <a:rPr lang="en-US" baseline="0" dirty="0" smtClean="0"/>
              <a:t>How data can help us understand the world and hence help us make decisions</a:t>
            </a:r>
          </a:p>
          <a:p>
            <a:r>
              <a:rPr lang="en-US" baseline="0" dirty="0" smtClean="0"/>
              <a:t>Talk about business examples – In a complex Fortune 500 company, how can people make decisions</a:t>
            </a:r>
            <a:r>
              <a:rPr lang="en-US" baseline="0" dirty="0" smtClean="0"/>
              <a:t>? (Experts, intuition)</a:t>
            </a:r>
            <a:endParaRPr lang="en-US" baseline="0" dirty="0" smtClean="0"/>
          </a:p>
          <a:p>
            <a:r>
              <a:rPr lang="en-US" baseline="0" dirty="0" smtClean="0"/>
              <a:t>Business intuition might be wrong, the world might have changed. How can business understand what are the right decisions to make</a:t>
            </a:r>
          </a:p>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13</a:t>
            </a:fld>
            <a:endParaRPr lang="en-US" dirty="0"/>
          </a:p>
        </p:txBody>
      </p:sp>
    </p:spTree>
    <p:extLst>
      <p:ext uri="{BB962C8B-B14F-4D97-AF65-F5344CB8AC3E}">
        <p14:creationId xmlns:p14="http://schemas.microsoft.com/office/powerpoint/2010/main" val="2437946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Talk through the principles of visualization by relating back to the examples.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14</a:t>
            </a:fld>
            <a:endParaRPr lang="en-US" dirty="0"/>
          </a:p>
        </p:txBody>
      </p:sp>
    </p:spTree>
    <p:extLst>
      <p:ext uri="{BB962C8B-B14F-4D97-AF65-F5344CB8AC3E}">
        <p14:creationId xmlns:p14="http://schemas.microsoft.com/office/powerpoint/2010/main" val="2847447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normAutofit/>
          </a:bodyPr>
          <a:lstStyle/>
          <a:p>
            <a:r>
              <a:rPr lang="en-US" b="1" dirty="0" smtClean="0"/>
              <a:t>Categorical</a:t>
            </a:r>
            <a:r>
              <a:rPr lang="en-US" dirty="0" smtClean="0"/>
              <a:t>: Categorical variables are qualitative measurements of samples or populations that are classified into groups: </a:t>
            </a:r>
          </a:p>
          <a:p>
            <a:pPr lvl="1"/>
            <a:r>
              <a:rPr lang="en-US" b="1" dirty="0" smtClean="0"/>
              <a:t>Ordinal</a:t>
            </a:r>
            <a:r>
              <a:rPr lang="en-US" dirty="0" smtClean="0"/>
              <a:t> categorical variables are qualitative descriptions that have a natural arrangement or order of the measurements -- e.g., rank in college (freshman, sophomore, junior, senior), size of soda (small, medium, large), etc. </a:t>
            </a:r>
          </a:p>
          <a:p>
            <a:pPr lvl="1"/>
            <a:r>
              <a:rPr lang="en-US" b="1" dirty="0" smtClean="0"/>
              <a:t>Not ordinal</a:t>
            </a:r>
            <a:r>
              <a:rPr lang="en-US" dirty="0" smtClean="0"/>
              <a:t> (or nominal) variable is a categorical variable that does not have a naturally imposed (or meaningful) order of its values -- e.g., gender, race, political affiliation (democrat, republican, independent, green party, other), etc. </a:t>
            </a:r>
          </a:p>
          <a:p>
            <a:r>
              <a:rPr lang="en-US" b="1" dirty="0" smtClean="0"/>
              <a:t>Quantitative</a:t>
            </a:r>
            <a:r>
              <a:rPr lang="en-US" dirty="0" smtClean="0"/>
              <a:t>: Quantitative variables are measurements that have a meaningful numerical value representation. There are two types of quantitative variables: </a:t>
            </a:r>
          </a:p>
          <a:p>
            <a:pPr lvl="1"/>
            <a:r>
              <a:rPr lang="en-US" b="1" dirty="0" smtClean="0"/>
              <a:t>Continuous</a:t>
            </a:r>
            <a:r>
              <a:rPr lang="en-US" dirty="0" smtClean="0"/>
              <a:t> variables indicate numerical observations that contain intervals with infinite (uncountable) possible values - e.g., weight, height, time, speed, etc. </a:t>
            </a:r>
          </a:p>
          <a:p>
            <a:pPr lvl="1"/>
            <a:r>
              <a:rPr lang="en-US" b="1" dirty="0" smtClean="0"/>
              <a:t>Discrete</a:t>
            </a:r>
            <a:r>
              <a:rPr lang="en-US" dirty="0" smtClean="0"/>
              <a:t>: Discrete variables are also numerical measurements, but they are </a:t>
            </a:r>
            <a:r>
              <a:rPr lang="en-US" i="1" dirty="0" smtClean="0"/>
              <a:t>sparse in space</a:t>
            </a:r>
            <a:r>
              <a:rPr lang="en-US" dirty="0" smtClean="0"/>
              <a:t> and any interval will contain at most </a:t>
            </a:r>
            <a:r>
              <a:rPr lang="en-US" dirty="0" err="1" smtClean="0"/>
              <a:t>countably</a:t>
            </a:r>
            <a:r>
              <a:rPr lang="en-US" dirty="0" smtClean="0"/>
              <a:t> many possible values -- e.g., number of students in a school, number of rational numbers in a given interval [a ; b], age, etc. </a:t>
            </a:r>
          </a:p>
          <a:p>
            <a:endParaRPr lang="en-US" dirty="0"/>
          </a:p>
        </p:txBody>
      </p:sp>
      <p:sp>
        <p:nvSpPr>
          <p:cNvPr id="4" name="Slide Number Placeholder 3"/>
          <p:cNvSpPr>
            <a:spLocks noGrp="1"/>
          </p:cNvSpPr>
          <p:nvPr>
            <p:ph type="sldNum" sz="quarter" idx="10"/>
          </p:nvPr>
        </p:nvSpPr>
        <p:spPr/>
        <p:txBody>
          <a:bodyPr/>
          <a:lstStyle/>
          <a:p>
            <a:fld id="{43EA8BD9-A88A-421E-9A43-2BEDEEC9559D}" type="slidenum">
              <a:rPr lang="en-US" smtClean="0"/>
              <a:pPr/>
              <a:t>16</a:t>
            </a:fld>
            <a:endParaRPr lang="en-US"/>
          </a:p>
        </p:txBody>
      </p:sp>
    </p:spTree>
    <p:extLst>
      <p:ext uri="{BB962C8B-B14F-4D97-AF65-F5344CB8AC3E}">
        <p14:creationId xmlns:p14="http://schemas.microsoft.com/office/powerpoint/2010/main" val="3694432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Sometimes you might want to summarize and describe the collected data similar to a doctor</a:t>
            </a:r>
          </a:p>
          <a:p>
            <a:r>
              <a:rPr lang="en-US" dirty="0" smtClean="0"/>
              <a:t>Relate back to questions on how you make decisions [IMDB rating is an average, etc.]</a:t>
            </a:r>
          </a:p>
          <a:p>
            <a:r>
              <a:rPr lang="en-US" dirty="0" smtClean="0"/>
              <a:t>Ask</a:t>
            </a:r>
            <a:r>
              <a:rPr lang="en-US" baseline="0" dirty="0" smtClean="0"/>
              <a:t> questions and discuss the definitions of all these measures through examples. Use the whiteboard to discuss this.</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17</a:t>
            </a:fld>
            <a:endParaRPr lang="en-US" dirty="0"/>
          </a:p>
        </p:txBody>
      </p:sp>
    </p:spTree>
    <p:extLst>
      <p:ext uri="{BB962C8B-B14F-4D97-AF65-F5344CB8AC3E}">
        <p14:creationId xmlns:p14="http://schemas.microsoft.com/office/powerpoint/2010/main" val="1424913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a:t>
            </a:r>
            <a:r>
              <a:rPr lang="en-US" baseline="0" dirty="0" smtClean="0"/>
              <a:t> minutes]</a:t>
            </a:r>
            <a:endParaRPr lang="en-US" dirty="0" smtClean="0"/>
          </a:p>
          <a:p>
            <a:r>
              <a:rPr lang="en-US" dirty="0" smtClean="0"/>
              <a:t>Why did this happen? Why did they fail? Have a discussion on possible reasons</a:t>
            </a:r>
          </a:p>
          <a:p>
            <a:pPr lvl="1"/>
            <a:r>
              <a:rPr lang="en-US" dirty="0" smtClean="0"/>
              <a:t>People selected were from middle, upper middle class</a:t>
            </a:r>
          </a:p>
          <a:p>
            <a:pPr lvl="1"/>
            <a:r>
              <a:rPr lang="en-US" dirty="0" smtClean="0"/>
              <a:t>It was right after the great depression!</a:t>
            </a:r>
          </a:p>
          <a:p>
            <a:pPr lvl="1"/>
            <a:r>
              <a:rPr lang="en-US" dirty="0" smtClean="0"/>
              <a:t>Non</a:t>
            </a:r>
            <a:r>
              <a:rPr lang="en-US" baseline="0" dirty="0" smtClean="0"/>
              <a:t> response bias. Learnt only about the people who wanted to respond</a:t>
            </a:r>
          </a:p>
          <a:p>
            <a:pPr marL="179387" lvl="1" indent="0">
              <a:buNone/>
            </a:pPr>
            <a:r>
              <a:rPr lang="en-US" baseline="0" dirty="0" smtClean="0"/>
              <a:t>https://www.math.upenn.edu/~deturck/m170/wk4/lecture/case1.html</a:t>
            </a:r>
          </a:p>
        </p:txBody>
      </p:sp>
      <p:sp>
        <p:nvSpPr>
          <p:cNvPr id="4" name="Slide Number Placeholder 3"/>
          <p:cNvSpPr>
            <a:spLocks noGrp="1"/>
          </p:cNvSpPr>
          <p:nvPr>
            <p:ph type="sldNum" sz="quarter" idx="10"/>
          </p:nvPr>
        </p:nvSpPr>
        <p:spPr/>
        <p:txBody>
          <a:bodyPr/>
          <a:lstStyle/>
          <a:p>
            <a:fld id="{62DCC290-FBB5-460F-B5AA-0FCBA6852F29}" type="slidenum">
              <a:rPr lang="en-US" smtClean="0"/>
              <a:pPr/>
              <a:t>25</a:t>
            </a:fld>
            <a:endParaRPr lang="en-US" dirty="0"/>
          </a:p>
        </p:txBody>
      </p:sp>
    </p:spTree>
    <p:extLst>
      <p:ext uri="{BB962C8B-B14F-4D97-AF65-F5344CB8AC3E}">
        <p14:creationId xmlns:p14="http://schemas.microsoft.com/office/powerpoint/2010/main" val="2378050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Ask how this</a:t>
            </a:r>
            <a:r>
              <a:rPr lang="en-US" baseline="0" dirty="0" smtClean="0"/>
              <a:t> is possible?</a:t>
            </a:r>
          </a:p>
          <a:p>
            <a:r>
              <a:rPr lang="en-US" dirty="0" smtClean="0"/>
              <a:t>Adding another dimension</a:t>
            </a:r>
            <a:r>
              <a:rPr lang="en-US" baseline="0" dirty="0" smtClean="0"/>
              <a:t> changes everything!</a:t>
            </a:r>
          </a:p>
          <a:p>
            <a:r>
              <a:rPr lang="en-US" baseline="0" dirty="0" smtClean="0"/>
              <a:t>Lurking variable is the severity of the case</a:t>
            </a:r>
          </a:p>
          <a:p>
            <a:r>
              <a:rPr lang="en-US" baseline="0" dirty="0" smtClean="0"/>
              <a:t>Treatment B is simple, treatment A is open surgery</a:t>
            </a:r>
          </a:p>
          <a:p>
            <a:r>
              <a:rPr lang="en-US" baseline="0" dirty="0" smtClean="0"/>
              <a:t>Doctors prefer treatment B for simple cases</a:t>
            </a:r>
          </a:p>
          <a:p>
            <a:r>
              <a:rPr lang="en-US" baseline="0" dirty="0" smtClean="0"/>
              <a:t>Treatment A for more sever cases</a:t>
            </a:r>
          </a:p>
          <a:p>
            <a:r>
              <a:rPr lang="en-US" sz="1000" b="0" i="0" kern="1200" dirty="0" smtClean="0">
                <a:solidFill>
                  <a:schemeClr val="tx1"/>
                </a:solidFill>
                <a:effectLst/>
                <a:latin typeface="Arial" charset="0"/>
                <a:ea typeface="+mn-ea"/>
                <a:cs typeface="+mn-cs"/>
              </a:rPr>
              <a:t>When the less effective treatment (B) is applied more frequently to less severe cases, it can appear to be a more effective treatment.</a:t>
            </a:r>
            <a:endParaRPr lang="en-US" baseline="0" dirty="0" smtClean="0"/>
          </a:p>
          <a:p>
            <a:r>
              <a:rPr lang="en-US" baseline="0" dirty="0" smtClean="0"/>
              <a:t>As humans, we think in two dimensions, but the truth might be completely different</a:t>
            </a:r>
          </a:p>
          <a:p>
            <a:r>
              <a:rPr lang="en-GB" dirty="0" smtClean="0"/>
              <a:t>https://en.wikipedia.org/wiki/Simpson%27s_paradox#Kidney_stone_treatment</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27</a:t>
            </a:fld>
            <a:endParaRPr lang="en-US"/>
          </a:p>
        </p:txBody>
      </p:sp>
    </p:spTree>
    <p:extLst>
      <p:ext uri="{BB962C8B-B14F-4D97-AF65-F5344CB8AC3E}">
        <p14:creationId xmlns:p14="http://schemas.microsoft.com/office/powerpoint/2010/main" val="109850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28</a:t>
            </a:fld>
            <a:endParaRPr lang="en-US" dirty="0"/>
          </a:p>
        </p:txBody>
      </p:sp>
    </p:spTree>
    <p:extLst>
      <p:ext uri="{BB962C8B-B14F-4D97-AF65-F5344CB8AC3E}">
        <p14:creationId xmlns:p14="http://schemas.microsoft.com/office/powerpoint/2010/main" val="143633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p>
          <a:p>
            <a:r>
              <a:rPr lang="en-US" dirty="0" smtClean="0"/>
              <a:t>Start with a</a:t>
            </a:r>
            <a:r>
              <a:rPr lang="en-US" baseline="0" dirty="0" smtClean="0"/>
              <a:t> question – How do you decide which movie to go to? [IMDB ratings, lead actors, director, storyline, ticket price, closeness of theatre]</a:t>
            </a:r>
          </a:p>
          <a:p>
            <a:r>
              <a:rPr lang="en-US" baseline="0" dirty="0" smtClean="0"/>
              <a:t>Another question – </a:t>
            </a:r>
            <a:r>
              <a:rPr lang="en-US" baseline="0" dirty="0" err="1" smtClean="0"/>
              <a:t>Govt</a:t>
            </a:r>
            <a:r>
              <a:rPr lang="en-US" baseline="0" dirty="0" smtClean="0"/>
              <a:t> is looking to roll out an aid program – </a:t>
            </a:r>
          </a:p>
          <a:p>
            <a:pPr lvl="1"/>
            <a:r>
              <a:rPr lang="en-US" baseline="0" dirty="0" smtClean="0"/>
              <a:t>Give federal aid of $100 million, if the average income &lt;$20,000 dollars per year [To justify]</a:t>
            </a:r>
          </a:p>
          <a:p>
            <a:pPr lvl="1"/>
            <a:r>
              <a:rPr lang="en-US" baseline="0" dirty="0" smtClean="0"/>
              <a:t>Time period is in between censuses, so can’t use census data</a:t>
            </a:r>
          </a:p>
          <a:p>
            <a:pPr lvl="1"/>
            <a:r>
              <a:rPr lang="en-US" baseline="0" dirty="0" smtClean="0"/>
              <a:t>Will an average be enough? Would you back that with $100 million?</a:t>
            </a:r>
          </a:p>
          <a:p>
            <a:pPr lvl="1"/>
            <a:r>
              <a:rPr lang="en-US" baseline="0" dirty="0" smtClean="0"/>
              <a:t>What more do you need to make a decision?</a:t>
            </a:r>
          </a:p>
          <a:p>
            <a:r>
              <a:rPr lang="en-US" baseline="0" dirty="0" smtClean="0"/>
              <a:t>Talk about how you use data to understand and make certain judgements, based on which you take decisions.</a:t>
            </a:r>
          </a:p>
          <a:p>
            <a:r>
              <a:rPr lang="en-US" baseline="0" dirty="0" smtClean="0"/>
              <a:t>Talk about the idea of decision making under uncertainty – We will never have perfect information and hence we make guesses</a:t>
            </a:r>
          </a:p>
          <a:p>
            <a:r>
              <a:rPr lang="en-US" baseline="0" dirty="0" smtClean="0"/>
              <a:t>But how can we understand the uncertainty? ‘Statistics is a measure of your ignorance’</a:t>
            </a:r>
          </a:p>
          <a:p>
            <a:r>
              <a:rPr lang="en-US" baseline="0" dirty="0" smtClean="0"/>
              <a:t>Relate this to the idea of how naturally we learn and make decisions based on experience/ data</a:t>
            </a:r>
            <a:endParaRPr lang="en-US" dirty="0" smtClean="0"/>
          </a:p>
          <a:p>
            <a:r>
              <a:rPr lang="en-US" dirty="0" smtClean="0"/>
              <a:t>Elaborate discussions</a:t>
            </a:r>
            <a:r>
              <a:rPr lang="en-US" baseline="0" dirty="0" smtClean="0"/>
              <a:t> with the students on why they think that knowing statistics would be interesting for them. Ask them for interesting examples from their day-to-day where and how statistics can be used. </a:t>
            </a:r>
          </a:p>
        </p:txBody>
      </p:sp>
      <p:sp>
        <p:nvSpPr>
          <p:cNvPr id="4" name="Slide Number Placeholder 3"/>
          <p:cNvSpPr>
            <a:spLocks noGrp="1"/>
          </p:cNvSpPr>
          <p:nvPr>
            <p:ph type="sldNum" sz="quarter" idx="10"/>
          </p:nvPr>
        </p:nvSpPr>
        <p:spPr/>
        <p:txBody>
          <a:bodyPr/>
          <a:lstStyle/>
          <a:p>
            <a:fld id="{62DCC290-FBB5-460F-B5AA-0FCBA6852F29}" type="slidenum">
              <a:rPr lang="en-US" smtClean="0"/>
              <a:pPr/>
              <a:t>2</a:t>
            </a:fld>
            <a:endParaRPr lang="en-US" dirty="0"/>
          </a:p>
        </p:txBody>
      </p:sp>
    </p:spTree>
    <p:extLst>
      <p:ext uri="{BB962C8B-B14F-4D97-AF65-F5344CB8AC3E}">
        <p14:creationId xmlns:p14="http://schemas.microsoft.com/office/powerpoint/2010/main" val="3070614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30</a:t>
            </a:fld>
            <a:endParaRPr lang="en-US" dirty="0"/>
          </a:p>
        </p:txBody>
      </p:sp>
    </p:spTree>
    <p:extLst>
      <p:ext uri="{BB962C8B-B14F-4D97-AF65-F5344CB8AC3E}">
        <p14:creationId xmlns:p14="http://schemas.microsoft.com/office/powerpoint/2010/main" val="2580261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508000" lvl="3" indent="0">
              <a:buFont typeface="+mj-lt"/>
              <a:buNone/>
            </a:pPr>
            <a:endParaRPr lang="en-US" baseline="0" dirty="0" smtClean="0"/>
          </a:p>
          <a:p>
            <a:pPr marL="0" indent="0">
              <a:buNone/>
            </a:pPr>
            <a:r>
              <a:rPr lang="en-US" dirty="0" smtClean="0"/>
              <a:t>This is an important concept. Use multiple examples to make them understand the difference</a:t>
            </a:r>
            <a:r>
              <a:rPr lang="en-US" baseline="0" dirty="0" smtClean="0"/>
              <a:t> between the dependent and the independent variables.</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34</a:t>
            </a:fld>
            <a:endParaRPr lang="en-US" dirty="0"/>
          </a:p>
        </p:txBody>
      </p:sp>
    </p:spTree>
    <p:extLst>
      <p:ext uri="{BB962C8B-B14F-4D97-AF65-F5344CB8AC3E}">
        <p14:creationId xmlns:p14="http://schemas.microsoft.com/office/powerpoint/2010/main" val="1464682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13 + 14 + 15– [10</a:t>
            </a:r>
            <a:r>
              <a:rPr lang="en-US" baseline="0" dirty="0" smtClean="0"/>
              <a:t> minutes]</a:t>
            </a:r>
            <a:endParaRPr lang="en-US" dirty="0" smtClean="0"/>
          </a:p>
          <a:p>
            <a:r>
              <a:rPr lang="en-US" dirty="0" smtClean="0"/>
              <a:t>Discuss what are dependent and independent variables in these questions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39</a:t>
            </a:fld>
            <a:endParaRPr lang="en-US" dirty="0"/>
          </a:p>
        </p:txBody>
      </p:sp>
    </p:spTree>
    <p:extLst>
      <p:ext uri="{BB962C8B-B14F-4D97-AF65-F5344CB8AC3E}">
        <p14:creationId xmlns:p14="http://schemas.microsoft.com/office/powerpoint/2010/main" val="145821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[10 minutes]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a:t>
            </a:fld>
            <a:endParaRPr lang="en-US" dirty="0"/>
          </a:p>
        </p:txBody>
      </p:sp>
    </p:spTree>
    <p:extLst>
      <p:ext uri="{BB962C8B-B14F-4D97-AF65-F5344CB8AC3E}">
        <p14:creationId xmlns:p14="http://schemas.microsoft.com/office/powerpoint/2010/main" val="356209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Discuss how we naturally summarize information</a:t>
            </a:r>
            <a:r>
              <a:rPr lang="en-US" baseline="0" dirty="0" smtClean="0"/>
              <a:t> to understand it, make judgements on it and then take decisions from it</a:t>
            </a:r>
          </a:p>
          <a:p>
            <a:r>
              <a:rPr lang="en-US" baseline="0" dirty="0" smtClean="0"/>
              <a:t>Relate back to the IMDB and government example</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4</a:t>
            </a:fld>
            <a:endParaRPr lang="en-US" dirty="0"/>
          </a:p>
        </p:txBody>
      </p:sp>
    </p:spTree>
    <p:extLst>
      <p:ext uri="{BB962C8B-B14F-4D97-AF65-F5344CB8AC3E}">
        <p14:creationId xmlns:p14="http://schemas.microsoft.com/office/powerpoint/2010/main" val="261619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Ask the question if the data is relevant</a:t>
            </a:r>
          </a:p>
          <a:p>
            <a:r>
              <a:rPr lang="en-US" dirty="0" err="1" smtClean="0"/>
              <a:t>muPDNA</a:t>
            </a:r>
            <a:r>
              <a:rPr lang="en-US" dirty="0" smtClean="0"/>
              <a:t> without looking into the data</a:t>
            </a:r>
          </a:p>
          <a:p>
            <a:r>
              <a:rPr lang="en-US" dirty="0" smtClean="0"/>
              <a:t>Will the employee perform the same way if given the promotion?</a:t>
            </a:r>
          </a:p>
          <a:p>
            <a:r>
              <a:rPr lang="en-US" dirty="0" smtClean="0"/>
              <a:t>10 breakdowns each – Number of</a:t>
            </a:r>
            <a:r>
              <a:rPr lang="en-US" baseline="0" dirty="0" smtClean="0"/>
              <a:t> breakdowns?</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5</a:t>
            </a:fld>
            <a:endParaRPr lang="en-US" dirty="0"/>
          </a:p>
        </p:txBody>
      </p:sp>
    </p:spTree>
    <p:extLst>
      <p:ext uri="{BB962C8B-B14F-4D97-AF65-F5344CB8AC3E}">
        <p14:creationId xmlns:p14="http://schemas.microsoft.com/office/powerpoint/2010/main" val="23194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Discuss about </a:t>
            </a:r>
            <a:r>
              <a:rPr lang="en-US" dirty="0" err="1" smtClean="0"/>
              <a:t>muPDNA</a:t>
            </a:r>
            <a:r>
              <a:rPr lang="en-US" dirty="0" smtClean="0"/>
              <a:t> -&gt; Hypothesis -&gt; Data -&gt; Analysis</a:t>
            </a:r>
            <a:r>
              <a:rPr lang="en-US" baseline="0" dirty="0" smtClean="0"/>
              <a:t> -&gt; Decisions</a:t>
            </a:r>
            <a:r>
              <a:rPr lang="en-US" dirty="0" smtClean="0"/>
              <a:t>.</a:t>
            </a:r>
            <a:r>
              <a:rPr lang="en-US" baseline="0" dirty="0" smtClean="0"/>
              <a:t> Questions lead to data</a:t>
            </a:r>
            <a:r>
              <a:rPr lang="en-GB" baseline="0" dirty="0" smtClean="0"/>
              <a:t> [White board this part]</a:t>
            </a:r>
            <a:endParaRPr lang="en-GB" dirty="0" smtClean="0"/>
          </a:p>
        </p:txBody>
      </p:sp>
      <p:sp>
        <p:nvSpPr>
          <p:cNvPr id="4" name="Slide Number Placeholder 3"/>
          <p:cNvSpPr>
            <a:spLocks noGrp="1"/>
          </p:cNvSpPr>
          <p:nvPr>
            <p:ph type="sldNum" sz="quarter" idx="10"/>
          </p:nvPr>
        </p:nvSpPr>
        <p:spPr/>
        <p:txBody>
          <a:bodyPr/>
          <a:lstStyle/>
          <a:p>
            <a:fld id="{62DCC290-FBB5-460F-B5AA-0FCBA6852F29}" type="slidenum">
              <a:rPr lang="en-US" smtClean="0"/>
              <a:pPr/>
              <a:t>6</a:t>
            </a:fld>
            <a:endParaRPr lang="en-US" dirty="0"/>
          </a:p>
        </p:txBody>
      </p:sp>
    </p:spTree>
    <p:extLst>
      <p:ext uri="{BB962C8B-B14F-4D97-AF65-F5344CB8AC3E}">
        <p14:creationId xmlns:p14="http://schemas.microsoft.com/office/powerpoint/2010/main" val="296725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smtClean="0"/>
          </a:p>
          <a:p>
            <a:r>
              <a:rPr lang="en-US" dirty="0" smtClean="0"/>
              <a:t>Discuss about </a:t>
            </a:r>
            <a:r>
              <a:rPr lang="en-US" dirty="0" err="1" smtClean="0"/>
              <a:t>muPDNA</a:t>
            </a:r>
            <a:r>
              <a:rPr lang="en-US" dirty="0" smtClean="0"/>
              <a:t> -&gt; Hypothesis -&gt; Data -&gt; Analysis</a:t>
            </a:r>
            <a:r>
              <a:rPr lang="en-US" baseline="0" dirty="0" smtClean="0"/>
              <a:t> -&gt; Decisions</a:t>
            </a:r>
            <a:r>
              <a:rPr lang="en-US" dirty="0" smtClean="0"/>
              <a:t>.</a:t>
            </a:r>
            <a:r>
              <a:rPr lang="en-US" baseline="0" dirty="0" smtClean="0"/>
              <a:t> Questions lead to data</a:t>
            </a:r>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7</a:t>
            </a:fld>
            <a:endParaRPr lang="en-US" dirty="0"/>
          </a:p>
        </p:txBody>
      </p:sp>
    </p:spTree>
    <p:extLst>
      <p:ext uri="{BB962C8B-B14F-4D97-AF65-F5344CB8AC3E}">
        <p14:creationId xmlns:p14="http://schemas.microsoft.com/office/powerpoint/2010/main" val="335237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dirty="0" smtClean="0"/>
              <a:t>[5 minutes]</a:t>
            </a:r>
          </a:p>
          <a:p>
            <a:r>
              <a:rPr lang="en-US" dirty="0" smtClean="0"/>
              <a:t>Ask</a:t>
            </a:r>
            <a:r>
              <a:rPr lang="en-US" baseline="0" dirty="0" smtClean="0"/>
              <a:t> them about what they think data is. Do you think only companies generate data?</a:t>
            </a:r>
            <a:endParaRPr lang="en-US" dirty="0" smtClean="0"/>
          </a:p>
          <a:p>
            <a:pPr marL="177800" marR="0" indent="-177800" algn="l" defTabSz="914400" rtl="0" eaLnBrk="0" fontAlgn="base" latinLnBrk="0" hangingPunct="0">
              <a:lnSpc>
                <a:spcPct val="100000"/>
              </a:lnSpc>
              <a:spcBef>
                <a:spcPct val="100000"/>
              </a:spcBef>
              <a:spcAft>
                <a:spcPct val="0"/>
              </a:spcAft>
              <a:buClrTx/>
              <a:buSzTx/>
              <a:buFont typeface="Webdings" pitchFamily="18" charset="2"/>
              <a:buChar char="4"/>
              <a:tabLst/>
              <a:defRPr/>
            </a:pPr>
            <a:r>
              <a:rPr lang="en-US" dirty="0" smtClean="0"/>
              <a:t>Information in raw and unorganized form. Can be processed and analyzed for deriving meaningful insights</a:t>
            </a:r>
          </a:p>
          <a:p>
            <a:r>
              <a:rPr lang="en-US" dirty="0" smtClean="0"/>
              <a:t>Ask them what insights </a:t>
            </a:r>
            <a:r>
              <a:rPr lang="en-US" baseline="0" dirty="0" smtClean="0"/>
              <a:t>they can draw any meaningful insights from the above images. </a:t>
            </a:r>
          </a:p>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8</a:t>
            </a:fld>
            <a:endParaRPr lang="en-US" dirty="0"/>
          </a:p>
        </p:txBody>
      </p:sp>
    </p:spTree>
    <p:extLst>
      <p:ext uri="{BB962C8B-B14F-4D97-AF65-F5344CB8AC3E}">
        <p14:creationId xmlns:p14="http://schemas.microsoft.com/office/powerpoint/2010/main" val="90861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GB" dirty="0" smtClean="0"/>
              <a:t>https://robots.thoughtbot.com/analyzing-minards-visualization-of-napoleons-1812-march</a:t>
            </a:r>
          </a:p>
          <a:p>
            <a:r>
              <a:rPr lang="en-US" dirty="0" smtClean="0"/>
              <a:t>[15 minutes]</a:t>
            </a:r>
          </a:p>
          <a:p>
            <a:r>
              <a:rPr lang="en-US" dirty="0" smtClean="0"/>
              <a:t>Give</a:t>
            </a:r>
            <a:r>
              <a:rPr lang="en-US" baseline="0" dirty="0" smtClean="0"/>
              <a:t> context on the history</a:t>
            </a:r>
          </a:p>
          <a:p>
            <a:r>
              <a:rPr lang="en-US" baseline="0" dirty="0" smtClean="0"/>
              <a:t>How would you represent this?</a:t>
            </a:r>
          </a:p>
          <a:p>
            <a:r>
              <a:rPr lang="en-US" baseline="0" dirty="0" smtClean="0"/>
              <a:t>[Nightingale pie charts]</a:t>
            </a:r>
          </a:p>
          <a:p>
            <a:r>
              <a:rPr lang="en-US" baseline="0" dirty="0" smtClean="0"/>
              <a:t>[Principles of a visualization]</a:t>
            </a:r>
            <a:endParaRPr lang="en-GB" dirty="0" smtClean="0"/>
          </a:p>
          <a:p>
            <a:endParaRPr lang="en-GB"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9</a:t>
            </a:fld>
            <a:endParaRPr lang="en-US" dirty="0"/>
          </a:p>
        </p:txBody>
      </p:sp>
    </p:spTree>
    <p:extLst>
      <p:ext uri="{BB962C8B-B14F-4D97-AF65-F5344CB8AC3E}">
        <p14:creationId xmlns:p14="http://schemas.microsoft.com/office/powerpoint/2010/main" val="1450727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8077"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8078"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MuKyun</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153"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Who is the end consumer?</a:t>
            </a:r>
            <a:endParaRPr lang="en-US" sz="1400" b="1" dirty="0" smtClean="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is the business question?</a:t>
            </a:r>
            <a:endParaRPr lang="en-US" sz="1400" b="1" dirty="0" smtClean="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smtClean="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do you intend to do with the output?</a:t>
            </a:r>
            <a:endParaRPr lang="en-US" sz="1400" b="1" dirty="0" smtClean="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smtClean="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smtClean="0">
                <a:solidFill>
                  <a:schemeClr val="bg1"/>
                </a:solidFill>
              </a:rPr>
              <a:t>What do you ‘expect’ as the outcomes?</a:t>
            </a:r>
            <a:endParaRPr lang="en-US" sz="1400" b="1" dirty="0" smtClean="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who the end consumer of the request would be – in several cases, this may not be the requestor himself/herself</a:t>
            </a:r>
          </a:p>
          <a:p>
            <a:pPr lvl="1"/>
            <a:endParaRPr lang="en-US" dirty="0" smtClean="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QFIRe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17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smtClean="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Question</a:t>
            </a:r>
          </a:p>
          <a:p>
            <a:pPr lvl="1"/>
            <a:r>
              <a:rPr lang="en-US" dirty="0" smtClean="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Findings</a:t>
            </a:r>
            <a:endParaRPr lang="en-US" sz="1600" b="1" dirty="0" smtClean="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Recommendations</a:t>
            </a:r>
            <a:endParaRPr lang="en-US" sz="1600" b="1" dirty="0" smtClean="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219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Findings</a:t>
            </a:r>
            <a:endParaRPr lang="en-US" sz="1600" b="1" dirty="0" smtClean="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Recommendations</a:t>
            </a:r>
            <a:endParaRPr lang="en-US" sz="1600" b="1" dirty="0" smtClean="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087"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Background</a:t>
                      </a:r>
                      <a:endParaRPr lang="en-US" sz="1400" dirty="0"/>
                    </a:p>
                  </a:txBody>
                  <a:tcPr anchor="ctr"/>
                </a:tc>
              </a:tr>
              <a:tr h="25460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Objectives</a:t>
                      </a:r>
                      <a:endParaRPr lang="en-US" sz="1400" dirty="0"/>
                    </a:p>
                  </a:txBody>
                  <a:tcPr anchor="ctr"/>
                </a:tc>
              </a:tr>
              <a:tr h="14919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relevant facts that serve as the background for this project?</a:t>
            </a:r>
          </a:p>
          <a:p>
            <a:pPr lvl="1"/>
            <a:r>
              <a:rPr lang="en-US" dirty="0" smtClean="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smtClean="0"/>
              <a:t>Describe the key project objectives</a:t>
            </a:r>
          </a:p>
          <a:p>
            <a:pPr lvl="1"/>
            <a:r>
              <a:rPr lang="en-US" dirty="0" smtClean="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Approach</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approach used by Mu Sigma in this project.  You can insert text or paste graphics in this box</a:t>
            </a:r>
          </a:p>
          <a:p>
            <a:pPr lvl="1"/>
            <a:r>
              <a:rPr lang="en-US" dirty="0" smtClean="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810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Analysis</a:t>
                      </a:r>
                      <a:r>
                        <a:rPr lang="en-US" sz="1400" baseline="0" dirty="0" smtClean="0"/>
                        <a:t> Illustrations</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Paste charts/graphics that illustrate key analysis outputs and support the key findings</a:t>
            </a:r>
          </a:p>
          <a:p>
            <a:pPr lvl="1"/>
            <a:r>
              <a:rPr lang="en-US" dirty="0" smtClean="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Key Findings</a:t>
                      </a:r>
                      <a:endParaRPr lang="en-US" sz="1400" dirty="0"/>
                    </a:p>
                  </a:txBody>
                  <a:tcPr anchor="ctr"/>
                </a:tc>
              </a:tr>
              <a:tr h="20126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Business Impact</a:t>
                      </a:r>
                      <a:endParaRPr lang="en-US" sz="1400" dirty="0"/>
                    </a:p>
                  </a:txBody>
                  <a:tcPr anchor="ctr"/>
                </a:tc>
              </a:tr>
              <a:tr h="20253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findings/insights obtained from the analysis</a:t>
            </a:r>
          </a:p>
          <a:p>
            <a:pPr lvl="1"/>
            <a:r>
              <a:rPr lang="en-US" dirty="0" smtClean="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smtClean="0"/>
              <a:t>What was the real/projected impact of the project on the business?</a:t>
            </a:r>
          </a:p>
          <a:p>
            <a:pPr lvl="1"/>
            <a:r>
              <a:rPr lang="en-US" dirty="0" smtClean="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94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smtClean="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smtClean="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smtClean="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smtClean="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smtClean="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91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smtClean="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96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99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01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65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8" name="Chart Placeholder 7"/>
          <p:cNvSpPr>
            <a:spLocks noGrp="1"/>
          </p:cNvSpPr>
          <p:nvPr>
            <p:ph type="chart" sz="quarter" idx="10"/>
          </p:nvPr>
        </p:nvSpPr>
        <p:spPr>
          <a:xfrm>
            <a:off x="1827213" y="1295400"/>
            <a:ext cx="6248400" cy="3962400"/>
          </a:xfrm>
        </p:spPr>
        <p:txBody>
          <a:bodyPr/>
          <a:lstStyle/>
          <a:p>
            <a:r>
              <a:rPr lang="en-US" smtClean="0"/>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504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67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70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727"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75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775"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87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MPDNA – 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Complications – The Gap / Trigger</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Questions – which</a:t>
                      </a:r>
                      <a:r>
                        <a:rPr lang="en-US" sz="1400" baseline="0" dirty="0" smtClean="0"/>
                        <a:t> need answers</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896"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Statistics and Data representation</a:t>
            </a:r>
            <a:endParaRPr lang="en-US" dirty="0"/>
          </a:p>
        </p:txBody>
      </p:sp>
      <p:sp>
        <p:nvSpPr>
          <p:cNvPr id="3" name="Text Placeholder 2"/>
          <p:cNvSpPr>
            <a:spLocks noGrp="1"/>
          </p:cNvSpPr>
          <p:nvPr>
            <p:ph type="body" sz="quarter" idx="11"/>
          </p:nvPr>
        </p:nvSpPr>
        <p:spPr/>
        <p:txBody>
          <a:bodyPr/>
          <a:lstStyle/>
          <a:p>
            <a:r>
              <a:rPr lang="en-US" dirty="0" smtClean="0"/>
              <a:t>2016</a:t>
            </a:r>
            <a:endParaRPr lang="en-US" dirty="0"/>
          </a:p>
        </p:txBody>
      </p:sp>
      <p:sp>
        <p:nvSpPr>
          <p:cNvPr id="4" name="Text Placeholder 3"/>
          <p:cNvSpPr>
            <a:spLocks noGrp="1"/>
          </p:cNvSpPr>
          <p:nvPr>
            <p:ph type="body" sz="quarter" idx="12"/>
          </p:nvPr>
        </p:nvSpPr>
        <p:spPr/>
        <p:txBody>
          <a:bodyPr/>
          <a:lstStyle/>
          <a:p>
            <a:r>
              <a:rPr lang="en-US" dirty="0" smtClean="0"/>
              <a:t>Day 1</a:t>
            </a:r>
            <a:endParaRPr lang="en-US" dirty="0"/>
          </a:p>
        </p:txBody>
      </p:sp>
    </p:spTree>
    <p:extLst>
      <p:ext uri="{BB962C8B-B14F-4D97-AF65-F5344CB8AC3E}">
        <p14:creationId xmlns:p14="http://schemas.microsoft.com/office/powerpoint/2010/main" val="395734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Dimensions of data</a:t>
            </a:r>
          </a:p>
          <a:p>
            <a:pPr lvl="1"/>
            <a:r>
              <a:rPr lang="en-US" dirty="0" smtClean="0"/>
              <a:t>Advance and retreat of Groups 1 – 3 of the Napoleon army [Longitude]</a:t>
            </a:r>
          </a:p>
          <a:p>
            <a:pPr lvl="1"/>
            <a:r>
              <a:rPr lang="en-US" dirty="0" smtClean="0"/>
              <a:t>Temperature that the troops experienced</a:t>
            </a:r>
          </a:p>
          <a:p>
            <a:pPr lvl="1"/>
            <a:r>
              <a:rPr lang="en-US" dirty="0" smtClean="0"/>
              <a:t>Loss of life over time/ location</a:t>
            </a:r>
          </a:p>
          <a:p>
            <a:pPr lvl="1"/>
            <a:r>
              <a:rPr lang="en-US" dirty="0" smtClean="0"/>
              <a:t>Map/ Path of the advanced and retreat [Geographically]</a:t>
            </a:r>
          </a:p>
          <a:p>
            <a:pPr marL="236538" lvl="1" indent="0">
              <a:buNone/>
            </a:pPr>
            <a:endParaRPr lang="en-GB" dirty="0"/>
          </a:p>
        </p:txBody>
      </p:sp>
      <p:sp>
        <p:nvSpPr>
          <p:cNvPr id="3" name="Title 2"/>
          <p:cNvSpPr>
            <a:spLocks noGrp="1"/>
          </p:cNvSpPr>
          <p:nvPr>
            <p:ph type="ctrTitle"/>
          </p:nvPr>
        </p:nvSpPr>
        <p:spPr/>
        <p:txBody>
          <a:bodyPr/>
          <a:lstStyle/>
          <a:p>
            <a:r>
              <a:rPr lang="en-US" dirty="0" smtClean="0"/>
              <a:t>The power of data visualization – Napoleon Map</a:t>
            </a:r>
            <a:endParaRPr lang="en-GB" dirty="0"/>
          </a:p>
        </p:txBody>
      </p:sp>
    </p:spTree>
    <p:extLst>
      <p:ext uri="{BB962C8B-B14F-4D97-AF65-F5344CB8AC3E}">
        <p14:creationId xmlns:p14="http://schemas.microsoft.com/office/powerpoint/2010/main" val="306859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Minard’s</a:t>
            </a:r>
            <a:r>
              <a:rPr lang="en-US" dirty="0" smtClean="0"/>
              <a:t> graphic</a:t>
            </a:r>
            <a:endParaRPr lang="en-GB" dirty="0"/>
          </a:p>
        </p:txBody>
      </p:sp>
      <p:pic>
        <p:nvPicPr>
          <p:cNvPr id="1145858"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90" y="1447800"/>
            <a:ext cx="9551323"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00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dirty="0"/>
          </a:p>
        </p:txBody>
      </p:sp>
      <p:sp>
        <p:nvSpPr>
          <p:cNvPr id="3" name="Title 2"/>
          <p:cNvSpPr>
            <a:spLocks noGrp="1"/>
          </p:cNvSpPr>
          <p:nvPr>
            <p:ph type="ctrTitle"/>
          </p:nvPr>
        </p:nvSpPr>
        <p:spPr/>
        <p:txBody>
          <a:bodyPr/>
          <a:lstStyle/>
          <a:p>
            <a:r>
              <a:rPr lang="en-US" dirty="0" smtClean="0"/>
              <a:t>The power of data visualization – Nightingale pie charts</a:t>
            </a:r>
            <a:endParaRPr lang="en-GB" dirty="0"/>
          </a:p>
        </p:txBody>
      </p:sp>
    </p:spTree>
    <p:extLst>
      <p:ext uri="{BB962C8B-B14F-4D97-AF65-F5344CB8AC3E}">
        <p14:creationId xmlns:p14="http://schemas.microsoft.com/office/powerpoint/2010/main" val="212291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graphical representations brings home the message</a:t>
            </a:r>
            <a:endParaRPr lang="en-US" dirty="0"/>
          </a:p>
        </p:txBody>
      </p:sp>
      <p:pic>
        <p:nvPicPr>
          <p:cNvPr id="5" name="Content Placeholder 4" descr="Florence-Nightingale-Biography.jpg"/>
          <p:cNvPicPr>
            <a:picLocks noGrp="1" noChangeAspect="1"/>
          </p:cNvPicPr>
          <p:nvPr>
            <p:ph sz="half" idx="1"/>
          </p:nvPr>
        </p:nvPicPr>
        <p:blipFill>
          <a:blip r:embed="rId3"/>
          <a:stretch>
            <a:fillRect/>
          </a:stretch>
        </p:blipFill>
        <p:spPr>
          <a:xfrm>
            <a:off x="943656" y="1504487"/>
            <a:ext cx="2052979" cy="2698545"/>
          </a:xfrm>
        </p:spPr>
      </p:pic>
      <p:sp>
        <p:nvSpPr>
          <p:cNvPr id="6" name="Content Placeholder 5"/>
          <p:cNvSpPr>
            <a:spLocks noGrp="1"/>
          </p:cNvSpPr>
          <p:nvPr>
            <p:ph sz="half" idx="2"/>
          </p:nvPr>
        </p:nvSpPr>
        <p:spPr>
          <a:xfrm>
            <a:off x="547855" y="5245767"/>
            <a:ext cx="8227177" cy="1016167"/>
          </a:xfrm>
        </p:spPr>
        <p:txBody>
          <a:bodyPr/>
          <a:lstStyle/>
          <a:p>
            <a:pPr>
              <a:spcBef>
                <a:spcPts val="600"/>
              </a:spcBef>
            </a:pPr>
            <a:r>
              <a:rPr lang="en-US" sz="1400" dirty="0" smtClean="0"/>
              <a:t>There are many different ways to represent data</a:t>
            </a:r>
          </a:p>
          <a:p>
            <a:pPr>
              <a:spcBef>
                <a:spcPts val="600"/>
              </a:spcBef>
            </a:pPr>
            <a:r>
              <a:rPr lang="en-US" sz="1400" dirty="0" smtClean="0"/>
              <a:t>One of the most imaginative ways was invented by Florence Nightingale (1820-1910) in 1857</a:t>
            </a:r>
          </a:p>
          <a:p>
            <a:pPr>
              <a:spcBef>
                <a:spcPts val="600"/>
              </a:spcBef>
            </a:pPr>
            <a:r>
              <a:rPr lang="en-US" sz="1400" dirty="0" smtClean="0"/>
              <a:t>Nightingale Roses were used to represent the cause of death of British soldiers in each month  during the Crimean war</a:t>
            </a:r>
            <a:endParaRPr lang="en-US" sz="1400" dirty="0"/>
          </a:p>
        </p:txBody>
      </p:sp>
      <p:pic>
        <p:nvPicPr>
          <p:cNvPr id="7" name="Picture 6" descr="crimea1.gif"/>
          <p:cNvPicPr>
            <a:picLocks noChangeAspect="1"/>
          </p:cNvPicPr>
          <p:nvPr/>
        </p:nvPicPr>
        <p:blipFill>
          <a:blip r:embed="rId4"/>
          <a:stretch>
            <a:fillRect/>
          </a:stretch>
        </p:blipFill>
        <p:spPr>
          <a:xfrm>
            <a:off x="3833478" y="1304925"/>
            <a:ext cx="5406775" cy="3726291"/>
          </a:xfrm>
          <a:prstGeom prst="rect">
            <a:avLst/>
          </a:prstGeom>
        </p:spPr>
      </p:pic>
      <p:sp>
        <p:nvSpPr>
          <p:cNvPr id="8" name="TextBox 7"/>
          <p:cNvSpPr txBox="1"/>
          <p:nvPr/>
        </p:nvSpPr>
        <p:spPr>
          <a:xfrm>
            <a:off x="1283369" y="4347411"/>
            <a:ext cx="1481496" cy="261610"/>
          </a:xfrm>
          <a:prstGeom prst="rect">
            <a:avLst/>
          </a:prstGeom>
          <a:noFill/>
        </p:spPr>
        <p:txBody>
          <a:bodyPr wrap="none" rtlCol="0">
            <a:spAutoFit/>
          </a:bodyPr>
          <a:lstStyle/>
          <a:p>
            <a:r>
              <a:rPr lang="en-US" dirty="0" smtClean="0"/>
              <a:t>Florence Nightingale</a:t>
            </a:r>
            <a:endParaRPr lang="en-US" dirty="0"/>
          </a:p>
        </p:txBody>
      </p:sp>
    </p:spTree>
    <p:extLst>
      <p:ext uri="{BB962C8B-B14F-4D97-AF65-F5344CB8AC3E}">
        <p14:creationId xmlns:p14="http://schemas.microsoft.com/office/powerpoint/2010/main" val="13023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dirty="0"/>
          </a:p>
        </p:txBody>
      </p:sp>
      <p:sp>
        <p:nvSpPr>
          <p:cNvPr id="3" name="Title 2"/>
          <p:cNvSpPr>
            <a:spLocks noGrp="1"/>
          </p:cNvSpPr>
          <p:nvPr>
            <p:ph type="ctrTitle"/>
          </p:nvPr>
        </p:nvSpPr>
        <p:spPr/>
        <p:txBody>
          <a:bodyPr/>
          <a:lstStyle/>
          <a:p>
            <a:r>
              <a:rPr lang="en-US" dirty="0" smtClean="0"/>
              <a:t>Data visualization – Hans </a:t>
            </a:r>
            <a:r>
              <a:rPr lang="en-US" dirty="0" err="1" smtClean="0"/>
              <a:t>Rosling</a:t>
            </a:r>
            <a:endParaRPr lang="en-GB" dirty="0"/>
          </a:p>
        </p:txBody>
      </p:sp>
    </p:spTree>
    <p:extLst>
      <p:ext uri="{BB962C8B-B14F-4D97-AF65-F5344CB8AC3E}">
        <p14:creationId xmlns:p14="http://schemas.microsoft.com/office/powerpoint/2010/main" val="3339226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your purpose drives all other decisions in creating your table or graph</a:t>
            </a:r>
            <a:endParaRPr lang="en-US" dirty="0"/>
          </a:p>
        </p:txBody>
      </p:sp>
      <p:sp>
        <p:nvSpPr>
          <p:cNvPr id="5" name="AutoShape 8"/>
          <p:cNvSpPr>
            <a:spLocks noChangeArrowheads="1"/>
          </p:cNvSpPr>
          <p:nvPr/>
        </p:nvSpPr>
        <p:spPr bwMode="gray">
          <a:xfrm>
            <a:off x="2886075" y="1584325"/>
            <a:ext cx="2052638" cy="711200"/>
          </a:xfrm>
          <a:prstGeom prst="roundRect">
            <a:avLst>
              <a:gd name="adj" fmla="val 16667"/>
            </a:avLst>
          </a:prstGeom>
          <a:noFill/>
          <a:ln w="19050">
            <a:solidFill>
              <a:schemeClr val="accent2"/>
            </a:solidFill>
            <a:round/>
            <a:headEnd/>
            <a:tailEnd/>
          </a:ln>
        </p:spPr>
        <p:txBody>
          <a:bodyPr lIns="91432" tIns="45716" rIns="91432" bIns="45716" anchor="ctr"/>
          <a:lstStyle/>
          <a:p>
            <a:pPr algn="ctr"/>
            <a:r>
              <a:rPr lang="en-US" sz="1600" dirty="0"/>
              <a:t>Ensure integrity</a:t>
            </a:r>
          </a:p>
        </p:txBody>
      </p:sp>
      <p:sp>
        <p:nvSpPr>
          <p:cNvPr id="6" name="AutoShape 9"/>
          <p:cNvSpPr>
            <a:spLocks noChangeArrowheads="1"/>
          </p:cNvSpPr>
          <p:nvPr/>
        </p:nvSpPr>
        <p:spPr bwMode="blackWhite">
          <a:xfrm>
            <a:off x="744538" y="1584325"/>
            <a:ext cx="2052637" cy="711200"/>
          </a:xfrm>
          <a:prstGeom prst="roundRect">
            <a:avLst>
              <a:gd name="adj" fmla="val 16667"/>
            </a:avLst>
          </a:prstGeom>
          <a:noFill/>
          <a:ln w="19050">
            <a:solidFill>
              <a:schemeClr val="accent2"/>
            </a:solidFill>
            <a:round/>
            <a:headEnd/>
            <a:tailEnd/>
          </a:ln>
        </p:spPr>
        <p:txBody>
          <a:bodyPr lIns="91432" tIns="45716" rIns="91432" bIns="45716" anchor="ctr"/>
          <a:lstStyle/>
          <a:p>
            <a:pPr algn="ctr"/>
            <a:r>
              <a:rPr lang="en-US" sz="1600" dirty="0"/>
              <a:t>Know purpose</a:t>
            </a:r>
          </a:p>
        </p:txBody>
      </p:sp>
      <p:sp>
        <p:nvSpPr>
          <p:cNvPr id="7" name="AutoShape 10"/>
          <p:cNvSpPr>
            <a:spLocks noChangeArrowheads="1"/>
          </p:cNvSpPr>
          <p:nvPr/>
        </p:nvSpPr>
        <p:spPr bwMode="gray">
          <a:xfrm>
            <a:off x="5027613" y="1584325"/>
            <a:ext cx="2052637" cy="711200"/>
          </a:xfrm>
          <a:prstGeom prst="roundRect">
            <a:avLst>
              <a:gd name="adj" fmla="val 16667"/>
            </a:avLst>
          </a:prstGeom>
          <a:noFill/>
          <a:ln w="19050">
            <a:solidFill>
              <a:schemeClr val="accent2"/>
            </a:solidFill>
            <a:round/>
            <a:headEnd/>
            <a:tailEnd/>
          </a:ln>
        </p:spPr>
        <p:txBody>
          <a:bodyPr lIns="0" tIns="45716" rIns="0" bIns="45716" anchor="ctr"/>
          <a:lstStyle/>
          <a:p>
            <a:pPr algn="ctr"/>
            <a:r>
              <a:rPr lang="en-US" sz="1600"/>
              <a:t>Maximize data ink; minimize non-data ink</a:t>
            </a:r>
          </a:p>
        </p:txBody>
      </p:sp>
      <p:sp>
        <p:nvSpPr>
          <p:cNvPr id="8" name="AutoShape 11"/>
          <p:cNvSpPr>
            <a:spLocks noChangeArrowheads="1"/>
          </p:cNvSpPr>
          <p:nvPr/>
        </p:nvSpPr>
        <p:spPr bwMode="gray">
          <a:xfrm>
            <a:off x="7172325" y="1584325"/>
            <a:ext cx="2049463" cy="711200"/>
          </a:xfrm>
          <a:prstGeom prst="roundRect">
            <a:avLst>
              <a:gd name="adj" fmla="val 16667"/>
            </a:avLst>
          </a:prstGeom>
          <a:noFill/>
          <a:ln w="19050">
            <a:solidFill>
              <a:schemeClr val="accent2"/>
            </a:solidFill>
            <a:round/>
            <a:headEnd/>
            <a:tailEnd/>
          </a:ln>
        </p:spPr>
        <p:txBody>
          <a:bodyPr lIns="91432" tIns="45716" rIns="91432" bIns="45716" anchor="ctr"/>
          <a:lstStyle/>
          <a:p>
            <a:pPr indent="6350" algn="ctr"/>
            <a:r>
              <a:rPr lang="en-US" sz="1600"/>
              <a:t>Show your data; annotate </a:t>
            </a:r>
          </a:p>
        </p:txBody>
      </p:sp>
      <p:sp>
        <p:nvSpPr>
          <p:cNvPr id="9" name="AutoShape 12"/>
          <p:cNvSpPr>
            <a:spLocks/>
          </p:cNvSpPr>
          <p:nvPr/>
        </p:nvSpPr>
        <p:spPr bwMode="auto">
          <a:xfrm rot="5400000">
            <a:off x="4378326" y="-2749550"/>
            <a:ext cx="1168400" cy="9356725"/>
          </a:xfrm>
          <a:prstGeom prst="leftBracket">
            <a:avLst>
              <a:gd name="adj" fmla="val 60654"/>
            </a:avLst>
          </a:prstGeom>
          <a:noFill/>
          <a:ln w="28575">
            <a:solidFill>
              <a:schemeClr val="accent2"/>
            </a:solidFill>
            <a:round/>
            <a:headEnd/>
            <a:tailEnd/>
          </a:ln>
        </p:spPr>
        <p:txBody>
          <a:bodyPr wrap="none" anchor="ctr"/>
          <a:lstStyle/>
          <a:p>
            <a:endParaRPr lang="en-US"/>
          </a:p>
        </p:txBody>
      </p:sp>
      <p:sp>
        <p:nvSpPr>
          <p:cNvPr id="10" name="Freeform 13"/>
          <p:cNvSpPr>
            <a:spLocks/>
          </p:cNvSpPr>
          <p:nvPr/>
        </p:nvSpPr>
        <p:spPr bwMode="auto">
          <a:xfrm>
            <a:off x="255494" y="2355850"/>
            <a:ext cx="9381744" cy="293221"/>
          </a:xfrm>
          <a:custGeom>
            <a:avLst/>
            <a:gdLst>
              <a:gd name="T0" fmla="*/ 0 w 5678"/>
              <a:gd name="T1" fmla="*/ 2147483647 h 201"/>
              <a:gd name="T2" fmla="*/ 2147483647 w 5678"/>
              <a:gd name="T3" fmla="*/ 2147483647 h 201"/>
              <a:gd name="T4" fmla="*/ 2147483647 w 5678"/>
              <a:gd name="T5" fmla="*/ 2147483647 h 201"/>
              <a:gd name="T6" fmla="*/ 2147483647 w 5678"/>
              <a:gd name="T7" fmla="*/ 2147483647 h 201"/>
              <a:gd name="T8" fmla="*/ 2147483647 w 5678"/>
              <a:gd name="T9" fmla="*/ 2147483647 h 201"/>
              <a:gd name="T10" fmla="*/ 2147483647 w 5678"/>
              <a:gd name="T11" fmla="*/ 2147483647 h 201"/>
              <a:gd name="T12" fmla="*/ 2147483647 w 5678"/>
              <a:gd name="T13" fmla="*/ 2147483647 h 201"/>
              <a:gd name="T14" fmla="*/ 2147483647 w 5678"/>
              <a:gd name="T15" fmla="*/ 2147483647 h 201"/>
              <a:gd name="T16" fmla="*/ 2147483647 w 5678"/>
              <a:gd name="T17" fmla="*/ 2147483647 h 201"/>
              <a:gd name="T18" fmla="*/ 2147483647 w 5678"/>
              <a:gd name="T19" fmla="*/ 2147483647 h 201"/>
              <a:gd name="T20" fmla="*/ 2147483647 w 5678"/>
              <a:gd name="T21" fmla="*/ 2147483647 h 201"/>
              <a:gd name="T22" fmla="*/ 2147483647 w 5678"/>
              <a:gd name="T23" fmla="*/ 2147483647 h 201"/>
              <a:gd name="T24" fmla="*/ 2147483647 w 5678"/>
              <a:gd name="T25" fmla="*/ 2147483647 h 201"/>
              <a:gd name="T26" fmla="*/ 2147483647 w 5678"/>
              <a:gd name="T27" fmla="*/ 2147483647 h 201"/>
              <a:gd name="T28" fmla="*/ 2147483647 w 5678"/>
              <a:gd name="T29" fmla="*/ 2147483647 h 2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78"/>
              <a:gd name="T46" fmla="*/ 0 h 201"/>
              <a:gd name="T47" fmla="*/ 5678 w 5678"/>
              <a:gd name="T48" fmla="*/ 201 h 2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78" h="201">
                <a:moveTo>
                  <a:pt x="0" y="98"/>
                </a:moveTo>
                <a:cubicBezTo>
                  <a:pt x="122" y="58"/>
                  <a:pt x="244" y="18"/>
                  <a:pt x="357" y="15"/>
                </a:cubicBezTo>
                <a:cubicBezTo>
                  <a:pt x="470" y="12"/>
                  <a:pt x="610" y="55"/>
                  <a:pt x="677" y="79"/>
                </a:cubicBezTo>
                <a:cubicBezTo>
                  <a:pt x="744" y="103"/>
                  <a:pt x="671" y="164"/>
                  <a:pt x="759" y="162"/>
                </a:cubicBezTo>
                <a:cubicBezTo>
                  <a:pt x="847" y="160"/>
                  <a:pt x="1041" y="75"/>
                  <a:pt x="1207" y="70"/>
                </a:cubicBezTo>
                <a:cubicBezTo>
                  <a:pt x="1373" y="65"/>
                  <a:pt x="1620" y="137"/>
                  <a:pt x="1756" y="134"/>
                </a:cubicBezTo>
                <a:cubicBezTo>
                  <a:pt x="1892" y="131"/>
                  <a:pt x="1898" y="49"/>
                  <a:pt x="2021" y="52"/>
                </a:cubicBezTo>
                <a:cubicBezTo>
                  <a:pt x="2144" y="55"/>
                  <a:pt x="2330" y="152"/>
                  <a:pt x="2496" y="153"/>
                </a:cubicBezTo>
                <a:cubicBezTo>
                  <a:pt x="2662" y="154"/>
                  <a:pt x="2863" y="56"/>
                  <a:pt x="3017" y="61"/>
                </a:cubicBezTo>
                <a:cubicBezTo>
                  <a:pt x="3171" y="66"/>
                  <a:pt x="3251" y="184"/>
                  <a:pt x="3420" y="180"/>
                </a:cubicBezTo>
                <a:cubicBezTo>
                  <a:pt x="3589" y="176"/>
                  <a:pt x="3881" y="38"/>
                  <a:pt x="4032" y="34"/>
                </a:cubicBezTo>
                <a:cubicBezTo>
                  <a:pt x="4183" y="30"/>
                  <a:pt x="4186" y="158"/>
                  <a:pt x="4325" y="153"/>
                </a:cubicBezTo>
                <a:cubicBezTo>
                  <a:pt x="4464" y="148"/>
                  <a:pt x="4674" y="0"/>
                  <a:pt x="4864" y="6"/>
                </a:cubicBezTo>
                <a:cubicBezTo>
                  <a:pt x="5054" y="12"/>
                  <a:pt x="5332" y="177"/>
                  <a:pt x="5468" y="189"/>
                </a:cubicBezTo>
                <a:cubicBezTo>
                  <a:pt x="5604" y="201"/>
                  <a:pt x="5642" y="97"/>
                  <a:pt x="5678" y="79"/>
                </a:cubicBezTo>
              </a:path>
            </a:pathLst>
          </a:custGeom>
          <a:noFill/>
          <a:ln w="6350">
            <a:solidFill>
              <a:srgbClr val="006666"/>
            </a:solidFill>
            <a:round/>
            <a:headEnd/>
            <a:tailEnd/>
          </a:ln>
        </p:spPr>
        <p:txBody>
          <a:bodyPr/>
          <a:lstStyle/>
          <a:p>
            <a:endParaRPr lang="en-US"/>
          </a:p>
        </p:txBody>
      </p:sp>
      <p:sp>
        <p:nvSpPr>
          <p:cNvPr id="17" name="Rectangle 16"/>
          <p:cNvSpPr/>
          <p:nvPr/>
        </p:nvSpPr>
        <p:spPr>
          <a:xfrm flipH="1">
            <a:off x="4693022" y="2214302"/>
            <a:ext cx="779932" cy="1446550"/>
          </a:xfrm>
          <a:prstGeom prst="rect">
            <a:avLst/>
          </a:prstGeom>
          <a:noFill/>
          <a:ln>
            <a:noFill/>
          </a:ln>
          <a:effectLst/>
          <a:scene3d>
            <a:camera prst="orthographicFront">
              <a:rot lat="0" lon="10800000" rev="0"/>
            </a:camera>
            <a:lightRig rig="threePt" dir="t"/>
          </a:scene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J</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TextBox 18"/>
          <p:cNvSpPr txBox="1"/>
          <p:nvPr/>
        </p:nvSpPr>
        <p:spPr>
          <a:xfrm>
            <a:off x="311396" y="2756651"/>
            <a:ext cx="3131051" cy="1089210"/>
          </a:xfrm>
          <a:prstGeom prst="rect">
            <a:avLst/>
          </a:prstGeom>
          <a:noFill/>
        </p:spPr>
        <p:txBody>
          <a:bodyPr wrap="square" rtlCol="0">
            <a:noAutofit/>
          </a:bodyPr>
          <a:lstStyle/>
          <a:p>
            <a:pPr marL="228600" indent="-228600" algn="l">
              <a:buFont typeface="Webdings" pitchFamily="18" charset="2"/>
              <a:buChar char="4"/>
            </a:pPr>
            <a:r>
              <a:rPr lang="en-US" sz="1400" dirty="0" smtClean="0"/>
              <a:t>You need to have a purpose statement for every table or graph you create and design the display to serve the purpose</a:t>
            </a:r>
            <a:endParaRPr lang="en-US" sz="1400" dirty="0"/>
          </a:p>
        </p:txBody>
      </p:sp>
      <p:sp>
        <p:nvSpPr>
          <p:cNvPr id="21" name="TextBox 20"/>
          <p:cNvSpPr txBox="1"/>
          <p:nvPr/>
        </p:nvSpPr>
        <p:spPr>
          <a:xfrm>
            <a:off x="2306042" y="3635193"/>
            <a:ext cx="3131051" cy="1089210"/>
          </a:xfrm>
          <a:prstGeom prst="rect">
            <a:avLst/>
          </a:prstGeom>
          <a:noFill/>
        </p:spPr>
        <p:txBody>
          <a:bodyPr wrap="square" rtlCol="0">
            <a:noAutofit/>
          </a:bodyPr>
          <a:lstStyle/>
          <a:p>
            <a:pPr marL="228600" indent="-228600" algn="l">
              <a:buFont typeface="Webdings" pitchFamily="18" charset="2"/>
              <a:buChar char="4"/>
            </a:pPr>
            <a:r>
              <a:rPr lang="en-US" sz="1400" dirty="0" smtClean="0"/>
              <a:t>Ensure that the information is correct and that it is presented in a way that doesn’t distort the truth.</a:t>
            </a:r>
            <a:endParaRPr lang="en-US" sz="1400" dirty="0"/>
          </a:p>
        </p:txBody>
      </p:sp>
      <p:sp>
        <p:nvSpPr>
          <p:cNvPr id="22" name="TextBox 21"/>
          <p:cNvSpPr txBox="1"/>
          <p:nvPr/>
        </p:nvSpPr>
        <p:spPr>
          <a:xfrm>
            <a:off x="4421714" y="4406159"/>
            <a:ext cx="3131051" cy="865088"/>
          </a:xfrm>
          <a:prstGeom prst="rect">
            <a:avLst/>
          </a:prstGeom>
          <a:noFill/>
        </p:spPr>
        <p:txBody>
          <a:bodyPr wrap="square" rtlCol="0">
            <a:noAutofit/>
          </a:bodyPr>
          <a:lstStyle/>
          <a:p>
            <a:pPr marL="228600" indent="-228600" algn="l">
              <a:buFont typeface="Webdings" pitchFamily="18" charset="2"/>
              <a:buChar char="4"/>
            </a:pPr>
            <a:r>
              <a:rPr lang="en-US" sz="1400" dirty="0" smtClean="0"/>
              <a:t>Avoid heavy grids, excess tick marks, redundant representation of simple data, shadows etc.</a:t>
            </a:r>
            <a:endParaRPr lang="en-US" sz="1400" dirty="0"/>
          </a:p>
        </p:txBody>
      </p:sp>
      <p:sp>
        <p:nvSpPr>
          <p:cNvPr id="23" name="TextBox 22"/>
          <p:cNvSpPr txBox="1"/>
          <p:nvPr/>
        </p:nvSpPr>
        <p:spPr>
          <a:xfrm>
            <a:off x="6462492" y="5106150"/>
            <a:ext cx="3131051" cy="968185"/>
          </a:xfrm>
          <a:prstGeom prst="rect">
            <a:avLst/>
          </a:prstGeom>
          <a:noFill/>
        </p:spPr>
        <p:txBody>
          <a:bodyPr wrap="square" rtlCol="0">
            <a:noAutofit/>
          </a:bodyPr>
          <a:lstStyle/>
          <a:p>
            <a:pPr marL="228600" indent="-228600" algn="l">
              <a:buFont typeface="Webdings" pitchFamily="18" charset="2"/>
              <a:buChar char="4"/>
            </a:pPr>
            <a:r>
              <a:rPr lang="en-US" sz="1400" dirty="0" smtClean="0"/>
              <a:t>Don’t hide data…show it. And consider annotations to help explain what data means</a:t>
            </a:r>
            <a:endParaRPr lang="en-US" sz="1400" dirty="0"/>
          </a:p>
        </p:txBody>
      </p:sp>
    </p:spTree>
    <p:extLst>
      <p:ext uri="{BB962C8B-B14F-4D97-AF65-F5344CB8AC3E}">
        <p14:creationId xmlns:p14="http://schemas.microsoft.com/office/powerpoint/2010/main" val="25646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Variables and scales of measurement</a:t>
            </a:r>
            <a:endParaRPr lang="en-US" dirty="0"/>
          </a:p>
        </p:txBody>
      </p:sp>
    </p:spTree>
    <p:extLst>
      <p:ext uri="{BB962C8B-B14F-4D97-AF65-F5344CB8AC3E}">
        <p14:creationId xmlns:p14="http://schemas.microsoft.com/office/powerpoint/2010/main" val="18638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Scales of Measurement</a:t>
            </a:r>
            <a:endParaRPr lang="en-US" dirty="0"/>
          </a:p>
        </p:txBody>
      </p:sp>
      <p:graphicFrame>
        <p:nvGraphicFramePr>
          <p:cNvPr id="5" name="Content Placeholder 4"/>
          <p:cNvGraphicFramePr>
            <a:graphicFrameLocks noGrp="1"/>
          </p:cNvGraphicFramePr>
          <p:nvPr>
            <p:ph idx="1"/>
            <p:extLst/>
          </p:nvPr>
        </p:nvGraphicFramePr>
        <p:xfrm>
          <a:off x="608012" y="16764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294967295"/>
          </p:nvPr>
        </p:nvSpPr>
        <p:spPr>
          <a:xfrm>
            <a:off x="8304212" y="6356351"/>
            <a:ext cx="762000" cy="365125"/>
          </a:xfrm>
          <a:prstGeom prst="rect">
            <a:avLst/>
          </a:prstGeo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15580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1676400"/>
            <a:ext cx="8001000" cy="4135592"/>
          </a:xfrm>
          <a:prstGeom prst="rect">
            <a:avLst/>
          </a:prstGeom>
        </p:spPr>
      </p:pic>
    </p:spTree>
    <p:extLst>
      <p:ext uri="{BB962C8B-B14F-4D97-AF65-F5344CB8AC3E}">
        <p14:creationId xmlns:p14="http://schemas.microsoft.com/office/powerpoint/2010/main" val="5845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Documents and Settings\balaji.kesavan\Desktop\cartoon-business-man-02.jpg"/>
          <p:cNvPicPr>
            <a:picLocks noChangeAspect="1" noChangeArrowheads="1"/>
          </p:cNvPicPr>
          <p:nvPr/>
        </p:nvPicPr>
        <p:blipFill>
          <a:blip r:embed="rId2" cstate="print"/>
          <a:srcRect/>
          <a:stretch>
            <a:fillRect/>
          </a:stretch>
        </p:blipFill>
        <p:spPr bwMode="auto">
          <a:xfrm>
            <a:off x="8563422" y="2493201"/>
            <a:ext cx="979661" cy="1503363"/>
          </a:xfrm>
          <a:prstGeom prst="rect">
            <a:avLst/>
          </a:prstGeom>
          <a:noFill/>
        </p:spPr>
      </p:pic>
      <p:sp>
        <p:nvSpPr>
          <p:cNvPr id="7" name="Rounded Rectangular Callout 6"/>
          <p:cNvSpPr/>
          <p:nvPr/>
        </p:nvSpPr>
        <p:spPr bwMode="auto">
          <a:xfrm>
            <a:off x="5461401" y="1898303"/>
            <a:ext cx="2779218" cy="478598"/>
          </a:xfrm>
          <a:prstGeom prst="wedgeRoundRectCallout">
            <a:avLst>
              <a:gd name="adj1" fmla="val 69358"/>
              <a:gd name="adj2" fmla="val 100630"/>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Player name</a:t>
            </a:r>
            <a:endParaRPr lang="en-US" sz="1600" b="0" dirty="0" smtClean="0">
              <a:solidFill>
                <a:schemeClr val="tx1"/>
              </a:solidFill>
              <a:latin typeface="+mn-lt"/>
              <a:ea typeface="+mn-ea"/>
              <a:cs typeface="+mn-cs"/>
            </a:endParaRPr>
          </a:p>
        </p:txBody>
      </p:sp>
      <p:sp>
        <p:nvSpPr>
          <p:cNvPr id="8" name="Rounded Rectangular Callout 7"/>
          <p:cNvSpPr/>
          <p:nvPr/>
        </p:nvSpPr>
        <p:spPr bwMode="auto">
          <a:xfrm>
            <a:off x="5461401" y="2660303"/>
            <a:ext cx="2779218" cy="478598"/>
          </a:xfrm>
          <a:prstGeom prst="wedgeRoundRectCallout">
            <a:avLst>
              <a:gd name="adj1" fmla="val 59762"/>
              <a:gd name="adj2" fmla="val 21022"/>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Salary</a:t>
            </a:r>
            <a:endParaRPr lang="en-US" sz="1600" b="0" dirty="0" smtClean="0">
              <a:solidFill>
                <a:schemeClr val="tx1"/>
              </a:solidFill>
              <a:latin typeface="+mn-lt"/>
              <a:ea typeface="+mn-ea"/>
              <a:cs typeface="+mn-cs"/>
            </a:endParaRPr>
          </a:p>
        </p:txBody>
      </p:sp>
      <p:sp>
        <p:nvSpPr>
          <p:cNvPr id="9" name="Rounded Rectangular Callout 8"/>
          <p:cNvSpPr/>
          <p:nvPr/>
        </p:nvSpPr>
        <p:spPr bwMode="auto">
          <a:xfrm>
            <a:off x="5461401" y="3386583"/>
            <a:ext cx="2779218" cy="478598"/>
          </a:xfrm>
          <a:prstGeom prst="wedgeRoundRectCallout">
            <a:avLst>
              <a:gd name="adj1" fmla="val 58848"/>
              <a:gd name="adj2" fmla="val -42663"/>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Position</a:t>
            </a:r>
            <a:endParaRPr lang="en-US" sz="1600" b="0" dirty="0" smtClean="0">
              <a:solidFill>
                <a:schemeClr val="tx1"/>
              </a:solidFill>
              <a:latin typeface="+mn-lt"/>
              <a:ea typeface="+mn-ea"/>
              <a:cs typeface="+mn-cs"/>
            </a:endParaRPr>
          </a:p>
        </p:txBody>
      </p:sp>
      <p:sp>
        <p:nvSpPr>
          <p:cNvPr id="10" name="Rounded Rectangular Callout 9"/>
          <p:cNvSpPr/>
          <p:nvPr/>
        </p:nvSpPr>
        <p:spPr bwMode="auto">
          <a:xfrm>
            <a:off x="5461401" y="4138265"/>
            <a:ext cx="2779218" cy="478598"/>
          </a:xfrm>
          <a:prstGeom prst="wedgeRoundRectCallout">
            <a:avLst>
              <a:gd name="adj1" fmla="val 62503"/>
              <a:gd name="adj2" fmla="val -98388"/>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Team</a:t>
            </a:r>
            <a:endParaRPr lang="en-US" sz="1600" b="0" dirty="0" smtClean="0">
              <a:solidFill>
                <a:schemeClr val="tx1"/>
              </a:solidFill>
              <a:latin typeface="+mn-lt"/>
              <a:ea typeface="+mn-ea"/>
              <a:cs typeface="+mn-cs"/>
            </a:endParaRPr>
          </a:p>
        </p:txBody>
      </p:sp>
      <p:graphicFrame>
        <p:nvGraphicFramePr>
          <p:cNvPr id="11" name="Table 10"/>
          <p:cNvGraphicFramePr>
            <a:graphicFrameLocks noGrp="1"/>
          </p:cNvGraphicFramePr>
          <p:nvPr>
            <p:extLst/>
          </p:nvPr>
        </p:nvGraphicFramePr>
        <p:xfrm>
          <a:off x="641446" y="1914938"/>
          <a:ext cx="4502054" cy="3429827"/>
        </p:xfrm>
        <a:graphic>
          <a:graphicData uri="http://schemas.openxmlformats.org/drawingml/2006/table">
            <a:tbl>
              <a:tblPr>
                <a:tableStyleId>{5C22544A-7EE6-4342-B048-85BDC9FD1C3A}</a:tableStyleId>
              </a:tblPr>
              <a:tblGrid>
                <a:gridCol w="1189493"/>
                <a:gridCol w="899561"/>
                <a:gridCol w="825500"/>
                <a:gridCol w="1587500"/>
              </a:tblGrid>
              <a:tr h="554036">
                <a:tc>
                  <a:txBody>
                    <a:bodyPr/>
                    <a:lstStyle/>
                    <a:p>
                      <a:pPr algn="ctr" fontAlgn="b"/>
                      <a:r>
                        <a:rPr lang="en-US" sz="1200" b="1" i="0" u="none" strike="noStrike" dirty="0">
                          <a:solidFill>
                            <a:schemeClr val="bg1"/>
                          </a:solidFill>
                          <a:effectLst/>
                          <a:latin typeface="+mn-lt"/>
                        </a:rPr>
                        <a:t>Player </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Salary (in millions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Position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Team</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r>
              <a:tr h="362500">
                <a:tc>
                  <a:txBody>
                    <a:bodyPr/>
                    <a:lstStyle/>
                    <a:p>
                      <a:pPr algn="ctr" fontAlgn="b"/>
                      <a:r>
                        <a:rPr lang="en-US" sz="1200" b="0" i="0" u="none" strike="noStrike" dirty="0">
                          <a:solidFill>
                            <a:srgbClr val="000000"/>
                          </a:solidFill>
                          <a:effectLst/>
                          <a:latin typeface="+mn-lt"/>
                        </a:rPr>
                        <a:t>Adam </a:t>
                      </a:r>
                      <a:r>
                        <a:rPr lang="en-US" sz="1200" b="0" i="0" u="none" strike="noStrike" dirty="0" err="1">
                          <a:solidFill>
                            <a:srgbClr val="000000"/>
                          </a:solidFill>
                          <a:effectLst/>
                          <a:latin typeface="+mn-lt"/>
                        </a:rPr>
                        <a:t>LaRoche</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dirty="0">
                          <a:solidFill>
                            <a:srgbClr val="000000"/>
                          </a:solidFill>
                          <a:effectLst/>
                          <a:latin typeface="+mn-lt"/>
                        </a:rPr>
                        <a:t>Andres Torres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Outfielder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Brad </a:t>
                      </a:r>
                      <a:r>
                        <a:rPr lang="en-US" sz="1200" b="0" i="0" u="none" strike="noStrike" dirty="0" err="1">
                          <a:solidFill>
                            <a:srgbClr val="000000"/>
                          </a:solidFill>
                          <a:effectLst/>
                          <a:latin typeface="+mn-lt"/>
                        </a:rPr>
                        <a:t>Lidge</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Brett Carroll</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Outfielder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dirty="0">
                          <a:solidFill>
                            <a:srgbClr val="000000"/>
                          </a:solidFill>
                          <a:effectLst/>
                          <a:latin typeface="+mn-lt"/>
                        </a:rPr>
                        <a:t>D.J. Carrasco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7623">
                <a:tc>
                  <a:txBody>
                    <a:bodyPr/>
                    <a:lstStyle/>
                    <a:p>
                      <a:pPr algn="ctr" fontAlgn="b"/>
                      <a:r>
                        <a:rPr lang="en-US" sz="1200" b="0" i="0" u="none" strike="noStrike" dirty="0">
                          <a:solidFill>
                            <a:srgbClr val="000000"/>
                          </a:solidFill>
                          <a:effectLst/>
                          <a:latin typeface="+mn-lt"/>
                        </a:rPr>
                        <a:t>Daniel Murphy</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Chris Marrero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Craig </a:t>
                      </a:r>
                      <a:r>
                        <a:rPr lang="en-US" sz="1200" b="0" i="0" u="none" strike="noStrike" dirty="0" err="1">
                          <a:solidFill>
                            <a:srgbClr val="000000"/>
                          </a:solidFill>
                          <a:effectLst/>
                          <a:latin typeface="+mn-lt"/>
                        </a:rPr>
                        <a:t>Stammen</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a:solidFill>
                            <a:srgbClr val="000000"/>
                          </a:solidFill>
                          <a:effectLst/>
                          <a:latin typeface="+mn-lt"/>
                        </a:rPr>
                        <a:t>D.J. Carrasco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dirty="0">
                          <a:solidFill>
                            <a:srgbClr val="000000"/>
                          </a:solidFill>
                          <a:effectLst/>
                          <a:latin typeface="+mn-lt"/>
                        </a:rPr>
                        <a:t>Daniel Murphy</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r>
            </a:tbl>
          </a:graphicData>
        </a:graphic>
      </p:graphicFrame>
      <p:sp>
        <p:nvSpPr>
          <p:cNvPr id="12" name="TextBox 11"/>
          <p:cNvSpPr txBox="1"/>
          <p:nvPr/>
        </p:nvSpPr>
        <p:spPr>
          <a:xfrm>
            <a:off x="641447" y="5380038"/>
            <a:ext cx="4298853" cy="786369"/>
          </a:xfrm>
          <a:prstGeom prst="rect">
            <a:avLst/>
          </a:prstGeom>
          <a:noFill/>
        </p:spPr>
        <p:txBody>
          <a:bodyPr wrap="square" rtlCol="0">
            <a:spAutoFit/>
          </a:bodyPr>
          <a:lstStyle/>
          <a:p>
            <a:pPr algn="l"/>
            <a:r>
              <a:rPr lang="en-US" dirty="0" smtClean="0">
                <a:ln w="12700">
                  <a:solidFill>
                    <a:schemeClr val="tx1"/>
                  </a:solidFill>
                </a:ln>
              </a:rPr>
              <a:t>The data depicts the salaries of players of Washington Nationals and New York Mets for the Year 2012 (Courtesy: USA Today). Data shown are first 10 points of the dataset.</a:t>
            </a:r>
            <a:endParaRPr lang="en-US" dirty="0">
              <a:ln w="12700">
                <a:solidFill>
                  <a:schemeClr val="tx1"/>
                </a:solidFill>
              </a:ln>
            </a:endParaRPr>
          </a:p>
          <a:p>
            <a:endParaRPr lang="en-US" dirty="0">
              <a:ln w="12700">
                <a:solidFill>
                  <a:schemeClr val="tx1"/>
                </a:solidFill>
              </a:ln>
            </a:endParaRPr>
          </a:p>
        </p:txBody>
      </p:sp>
      <p:sp>
        <p:nvSpPr>
          <p:cNvPr id="13" name="Rounded Rectangle 12"/>
          <p:cNvSpPr/>
          <p:nvPr/>
        </p:nvSpPr>
        <p:spPr bwMode="auto">
          <a:xfrm>
            <a:off x="5391150" y="4724400"/>
            <a:ext cx="4051300" cy="1783937"/>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tx1"/>
                </a:solidFill>
              </a:rPr>
              <a:t>Question 1: </a:t>
            </a:r>
            <a:r>
              <a:rPr lang="en-US" sz="1600" dirty="0" smtClean="0">
                <a:solidFill>
                  <a:schemeClr val="tx1"/>
                </a:solidFill>
              </a:rPr>
              <a:t>Which team allocated their payroll better? [in terms of final results]</a:t>
            </a:r>
          </a:p>
          <a:p>
            <a:pPr marR="0" algn="l" defTabSz="914400" rtl="0" eaLnBrk="1" fontAlgn="base" latinLnBrk="0" hangingPunct="1">
              <a:lnSpc>
                <a:spcPct val="100000"/>
              </a:lnSpc>
              <a:spcBef>
                <a:spcPct val="100000"/>
              </a:spcBef>
              <a:spcAft>
                <a:spcPct val="0"/>
              </a:spcAft>
              <a:buClrTx/>
              <a:buSzTx/>
              <a:tabLst/>
            </a:pPr>
            <a:r>
              <a:rPr lang="en-US" sz="1600" b="1" dirty="0" smtClean="0">
                <a:solidFill>
                  <a:schemeClr val="tx1"/>
                </a:solidFill>
              </a:rPr>
              <a:t>Question 2: </a:t>
            </a:r>
            <a:r>
              <a:rPr lang="en-US" sz="1600" dirty="0" smtClean="0">
                <a:solidFill>
                  <a:schemeClr val="tx1"/>
                </a:solidFill>
              </a:rPr>
              <a:t>What is the right payroll allocation strategy to perform better in the league?</a:t>
            </a:r>
            <a:endParaRPr lang="en-US" sz="1600" b="0" dirty="0" smtClean="0">
              <a:solidFill>
                <a:schemeClr val="tx1"/>
              </a:solidFill>
            </a:endParaRPr>
          </a:p>
        </p:txBody>
      </p:sp>
      <p:sp>
        <p:nvSpPr>
          <p:cNvPr id="14" name="Title 1"/>
          <p:cNvSpPr>
            <a:spLocks noGrp="1"/>
          </p:cNvSpPr>
          <p:nvPr>
            <p:ph type="title"/>
          </p:nvPr>
        </p:nvSpPr>
        <p:spPr>
          <a:xfrm>
            <a:off x="457200" y="381000"/>
            <a:ext cx="8985250" cy="838200"/>
          </a:xfrm>
        </p:spPr>
        <p:txBody>
          <a:bodyPr/>
          <a:lstStyle/>
          <a:p>
            <a:r>
              <a:rPr lang="en-US" dirty="0"/>
              <a:t>Consider a dataset, detailing the salaries of the players of two MLB National League teams </a:t>
            </a:r>
            <a:r>
              <a:rPr lang="en-US" dirty="0">
                <a:latin typeface="Courier New"/>
                <a:cs typeface="Courier New"/>
              </a:rPr>
              <a:t>-</a:t>
            </a:r>
            <a:r>
              <a:rPr lang="en-US" dirty="0"/>
              <a:t> the Washington Nationals and the New York Mets.</a:t>
            </a:r>
            <a:endParaRPr lang="en-GB" dirty="0"/>
          </a:p>
        </p:txBody>
      </p:sp>
    </p:spTree>
    <p:extLst>
      <p:ext uri="{BB962C8B-B14F-4D97-AF65-F5344CB8AC3E}">
        <p14:creationId xmlns:p14="http://schemas.microsoft.com/office/powerpoint/2010/main" val="326212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46212" y="1905000"/>
            <a:ext cx="6705600" cy="4343400"/>
          </a:xfrm>
        </p:spPr>
        <p:txBody>
          <a:bodyPr/>
          <a:lstStyle/>
          <a:p>
            <a:r>
              <a:rPr lang="en-US" sz="1100" b="1" dirty="0" smtClean="0"/>
              <a:t>Why statistics? [Examples]</a:t>
            </a:r>
          </a:p>
          <a:p>
            <a:r>
              <a:rPr lang="en-US" sz="1100" b="1" dirty="0"/>
              <a:t>What is Data? </a:t>
            </a:r>
            <a:endParaRPr lang="en-US" sz="1100" b="1" dirty="0" smtClean="0"/>
          </a:p>
          <a:p>
            <a:r>
              <a:rPr lang="en-US" sz="1100" b="1" dirty="0" smtClean="0"/>
              <a:t>Building intuition about data – [Data visualization examples/ video]</a:t>
            </a:r>
          </a:p>
          <a:p>
            <a:pPr lvl="1"/>
            <a:r>
              <a:rPr lang="en-US" sz="900" b="1" dirty="0" smtClean="0"/>
              <a:t>Napoleon Map</a:t>
            </a:r>
          </a:p>
          <a:p>
            <a:pPr lvl="1"/>
            <a:r>
              <a:rPr lang="en-US" sz="900" b="1" dirty="0" smtClean="0"/>
              <a:t>Florence Nightingale Pie charts</a:t>
            </a:r>
          </a:p>
          <a:p>
            <a:pPr lvl="1"/>
            <a:r>
              <a:rPr lang="en-US" sz="900" b="1" dirty="0" smtClean="0"/>
              <a:t>Hans </a:t>
            </a:r>
            <a:r>
              <a:rPr lang="en-US" sz="900" b="1" dirty="0" err="1" smtClean="0"/>
              <a:t>Rosling</a:t>
            </a:r>
            <a:r>
              <a:rPr lang="en-US" sz="900" b="1" dirty="0" smtClean="0"/>
              <a:t> Video</a:t>
            </a:r>
          </a:p>
          <a:p>
            <a:r>
              <a:rPr lang="en-US" sz="1100" b="1" dirty="0"/>
              <a:t>Data exploration through an example</a:t>
            </a:r>
          </a:p>
          <a:p>
            <a:r>
              <a:rPr lang="en-US" sz="1100" b="1" dirty="0" smtClean="0"/>
              <a:t>Knowing your data</a:t>
            </a:r>
          </a:p>
          <a:p>
            <a:pPr lvl="1"/>
            <a:r>
              <a:rPr lang="en-US" sz="900" b="1" dirty="0" smtClean="0"/>
              <a:t>Dangers of trusting numerical measures</a:t>
            </a:r>
            <a:endParaRPr lang="en-US" sz="900" b="1" dirty="0"/>
          </a:p>
          <a:p>
            <a:pPr lvl="1"/>
            <a:r>
              <a:rPr lang="en-US" sz="900" b="1" dirty="0"/>
              <a:t>Simpson’s </a:t>
            </a:r>
            <a:r>
              <a:rPr lang="en-US" sz="900" b="1" dirty="0" smtClean="0"/>
              <a:t>paradox</a:t>
            </a:r>
          </a:p>
          <a:p>
            <a:pPr lvl="1"/>
            <a:endParaRPr lang="en-US" sz="900" b="1" dirty="0"/>
          </a:p>
          <a:p>
            <a:pPr marL="236538" lvl="1" indent="0">
              <a:buNone/>
            </a:pPr>
            <a:endParaRPr lang="en-US" sz="900" b="1" dirty="0" smtClean="0"/>
          </a:p>
        </p:txBody>
      </p:sp>
      <p:sp>
        <p:nvSpPr>
          <p:cNvPr id="3" name="Title 2"/>
          <p:cNvSpPr>
            <a:spLocks noGrp="1"/>
          </p:cNvSpPr>
          <p:nvPr>
            <p:ph type="ctrTitle"/>
          </p:nvPr>
        </p:nvSpPr>
        <p:spPr>
          <a:xfrm>
            <a:off x="1600200" y="1219200"/>
            <a:ext cx="6705600" cy="457200"/>
          </a:xfrm>
        </p:spPr>
        <p:txBody>
          <a:bodyPr/>
          <a:lstStyle/>
          <a:p>
            <a:r>
              <a:rPr lang="en-US" u="sng" dirty="0" smtClean="0"/>
              <a:t>Content </a:t>
            </a:r>
            <a:endParaRPr lang="en-US" dirty="0"/>
          </a:p>
        </p:txBody>
      </p:sp>
    </p:spTree>
    <p:extLst>
      <p:ext uri="{BB962C8B-B14F-4D97-AF65-F5344CB8AC3E}">
        <p14:creationId xmlns:p14="http://schemas.microsoft.com/office/powerpoint/2010/main" val="2173047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641446" y="1826038"/>
          <a:ext cx="4502054" cy="3429827"/>
        </p:xfrm>
        <a:graphic>
          <a:graphicData uri="http://schemas.openxmlformats.org/drawingml/2006/table">
            <a:tbl>
              <a:tblPr>
                <a:tableStyleId>{5C22544A-7EE6-4342-B048-85BDC9FD1C3A}</a:tableStyleId>
              </a:tblPr>
              <a:tblGrid>
                <a:gridCol w="1189493"/>
                <a:gridCol w="899561"/>
                <a:gridCol w="825500"/>
                <a:gridCol w="1587500"/>
              </a:tblGrid>
              <a:tr h="554036">
                <a:tc>
                  <a:txBody>
                    <a:bodyPr/>
                    <a:lstStyle/>
                    <a:p>
                      <a:pPr algn="ctr" fontAlgn="b"/>
                      <a:r>
                        <a:rPr lang="en-US" sz="1200" b="1" i="0" u="none" strike="noStrike" dirty="0">
                          <a:solidFill>
                            <a:schemeClr val="bg1"/>
                          </a:solidFill>
                          <a:effectLst/>
                          <a:latin typeface="+mn-lt"/>
                        </a:rPr>
                        <a:t>Player </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Salary (in millions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Position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c>
                  <a:txBody>
                    <a:bodyPr/>
                    <a:lstStyle/>
                    <a:p>
                      <a:pPr algn="ctr" fontAlgn="b"/>
                      <a:r>
                        <a:rPr lang="en-US" sz="1200" b="1" i="0" u="none" strike="noStrike" dirty="0">
                          <a:solidFill>
                            <a:schemeClr val="bg1"/>
                          </a:solidFill>
                          <a:effectLst/>
                          <a:latin typeface="+mn-lt"/>
                        </a:rPr>
                        <a:t>Team</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E2200"/>
                    </a:solidFill>
                  </a:tcPr>
                </a:tc>
              </a:tr>
              <a:tr h="362500">
                <a:tc>
                  <a:txBody>
                    <a:bodyPr/>
                    <a:lstStyle/>
                    <a:p>
                      <a:pPr algn="ctr" fontAlgn="b"/>
                      <a:r>
                        <a:rPr lang="en-US" sz="1200" b="0" i="0" u="none" strike="noStrike" dirty="0">
                          <a:solidFill>
                            <a:srgbClr val="000000"/>
                          </a:solidFill>
                          <a:effectLst/>
                          <a:latin typeface="+mn-lt"/>
                        </a:rPr>
                        <a:t>Adam </a:t>
                      </a:r>
                      <a:r>
                        <a:rPr lang="en-US" sz="1200" b="0" i="0" u="none" strike="noStrike" dirty="0" err="1">
                          <a:solidFill>
                            <a:srgbClr val="000000"/>
                          </a:solidFill>
                          <a:effectLst/>
                          <a:latin typeface="+mn-lt"/>
                        </a:rPr>
                        <a:t>LaRoche</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dirty="0">
                          <a:solidFill>
                            <a:srgbClr val="000000"/>
                          </a:solidFill>
                          <a:effectLst/>
                          <a:latin typeface="+mn-lt"/>
                        </a:rPr>
                        <a:t>Andres Torres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Outfielder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Brad </a:t>
                      </a:r>
                      <a:r>
                        <a:rPr lang="en-US" sz="1200" b="0" i="0" u="none" strike="noStrike" dirty="0" err="1">
                          <a:solidFill>
                            <a:srgbClr val="000000"/>
                          </a:solidFill>
                          <a:effectLst/>
                          <a:latin typeface="+mn-lt"/>
                        </a:rPr>
                        <a:t>Lidge</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Brett Carroll</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Outfielder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dirty="0">
                          <a:solidFill>
                            <a:srgbClr val="000000"/>
                          </a:solidFill>
                          <a:effectLst/>
                          <a:latin typeface="+mn-lt"/>
                        </a:rPr>
                        <a:t>D.J. Carrasco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7623">
                <a:tc>
                  <a:txBody>
                    <a:bodyPr/>
                    <a:lstStyle/>
                    <a:p>
                      <a:pPr algn="ctr" fontAlgn="b"/>
                      <a:r>
                        <a:rPr lang="en-US" sz="1200" b="0" i="0" u="none" strike="noStrike" dirty="0">
                          <a:solidFill>
                            <a:srgbClr val="000000"/>
                          </a:solidFill>
                          <a:effectLst/>
                          <a:latin typeface="+mn-lt"/>
                        </a:rPr>
                        <a:t>Daniel Murphy</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Chris Marrero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362500">
                <a:tc>
                  <a:txBody>
                    <a:bodyPr/>
                    <a:lstStyle/>
                    <a:p>
                      <a:pPr algn="ctr" fontAlgn="b"/>
                      <a:r>
                        <a:rPr lang="en-US" sz="1200" b="0" i="0" u="none" strike="noStrike" dirty="0">
                          <a:solidFill>
                            <a:srgbClr val="000000"/>
                          </a:solidFill>
                          <a:effectLst/>
                          <a:latin typeface="+mn-lt"/>
                        </a:rPr>
                        <a:t>Craig </a:t>
                      </a:r>
                      <a:r>
                        <a:rPr lang="en-US" sz="1200" b="0" i="0" u="none" strike="noStrike" dirty="0" err="1">
                          <a:solidFill>
                            <a:srgbClr val="000000"/>
                          </a:solidFill>
                          <a:effectLst/>
                          <a:latin typeface="+mn-lt"/>
                        </a:rPr>
                        <a:t>Stammen</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Washington Nationals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a:solidFill>
                            <a:srgbClr val="000000"/>
                          </a:solidFill>
                          <a:effectLst/>
                          <a:latin typeface="+mn-lt"/>
                        </a:rPr>
                        <a:t>D.J. Carrasco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Pitcher</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8CBCB"/>
                    </a:solidFill>
                  </a:tcPr>
                </a:tc>
              </a:tr>
              <a:tr h="211417">
                <a:tc>
                  <a:txBody>
                    <a:bodyPr/>
                    <a:lstStyle/>
                    <a:p>
                      <a:pPr algn="ctr" fontAlgn="b"/>
                      <a:r>
                        <a:rPr lang="en-US" sz="1200" b="0" i="0" u="none" strike="noStrike">
                          <a:solidFill>
                            <a:srgbClr val="000000"/>
                          </a:solidFill>
                          <a:effectLst/>
                          <a:latin typeface="+mn-lt"/>
                        </a:rPr>
                        <a:t>Daniel Murphy</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Baseman</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c>
                  <a:txBody>
                    <a:bodyPr/>
                    <a:lstStyle/>
                    <a:p>
                      <a:pPr algn="ctr" fontAlgn="b"/>
                      <a:r>
                        <a:rPr lang="en-US" sz="1200" b="0" i="0" u="none" strike="noStrike" dirty="0">
                          <a:solidFill>
                            <a:srgbClr val="000000"/>
                          </a:solidFill>
                          <a:effectLst/>
                          <a:latin typeface="+mn-lt"/>
                        </a:rPr>
                        <a:t>New York Mets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CBCB"/>
                    </a:solidFill>
                  </a:tcPr>
                </a:tc>
              </a:tr>
            </a:tbl>
          </a:graphicData>
        </a:graphic>
      </p:graphicFrame>
      <p:sp>
        <p:nvSpPr>
          <p:cNvPr id="6" name="Rounded Rectangle 5"/>
          <p:cNvSpPr/>
          <p:nvPr/>
        </p:nvSpPr>
        <p:spPr bwMode="auto">
          <a:xfrm>
            <a:off x="5549900" y="1905000"/>
            <a:ext cx="2451100" cy="711200"/>
          </a:xfrm>
          <a:prstGeom prst="round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Average player salary</a:t>
            </a:r>
            <a:endParaRPr lang="en-IN" sz="1600" b="0" dirty="0" err="1" smtClean="0">
              <a:solidFill>
                <a:schemeClr val="bg1"/>
              </a:solidFill>
              <a:latin typeface="+mn-lt"/>
              <a:ea typeface="+mn-ea"/>
              <a:cs typeface="+mn-cs"/>
            </a:endParaRPr>
          </a:p>
        </p:txBody>
      </p:sp>
      <p:sp>
        <p:nvSpPr>
          <p:cNvPr id="7" name="Oval 6"/>
          <p:cNvSpPr/>
          <p:nvPr/>
        </p:nvSpPr>
        <p:spPr bwMode="auto">
          <a:xfrm>
            <a:off x="8343900" y="1962150"/>
            <a:ext cx="1219200" cy="596900"/>
          </a:xfrm>
          <a:prstGeom prst="ellipse">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400" dirty="0" smtClean="0">
                <a:solidFill>
                  <a:schemeClr val="tx1"/>
                </a:solidFill>
              </a:rPr>
              <a:t>$ 3.06 million</a:t>
            </a:r>
            <a:endParaRPr lang="en-IN" sz="1400" b="0" dirty="0" err="1" smtClean="0">
              <a:solidFill>
                <a:schemeClr val="tx1"/>
              </a:solidFill>
            </a:endParaRPr>
          </a:p>
        </p:txBody>
      </p:sp>
      <p:sp>
        <p:nvSpPr>
          <p:cNvPr id="10" name="Rounded Rectangular Callout 9"/>
          <p:cNvSpPr/>
          <p:nvPr/>
        </p:nvSpPr>
        <p:spPr bwMode="auto">
          <a:xfrm>
            <a:off x="5549900" y="4991100"/>
            <a:ext cx="2703023" cy="1409742"/>
          </a:xfrm>
          <a:prstGeom prst="wedgeRoundRectCallout">
            <a:avLst>
              <a:gd name="adj1" fmla="val 62830"/>
              <a:gd name="adj2" fmla="val 16035"/>
              <a:gd name="adj3" fmla="val 16667"/>
            </a:avLst>
          </a:prstGeom>
          <a:solidFill>
            <a:srgbClr val="00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bg1"/>
                </a:solidFill>
              </a:rPr>
              <a:t>We need to look understand the salary spread better in each of the teams to get a more accurate picture</a:t>
            </a:r>
            <a:endParaRPr lang="en-IN" sz="1600" dirty="0" err="1">
              <a:solidFill>
                <a:schemeClr val="bg1"/>
              </a:solidFill>
            </a:endParaRPr>
          </a:p>
        </p:txBody>
      </p:sp>
      <p:pic>
        <p:nvPicPr>
          <p:cNvPr id="11" name="Picture 10" descr="C:\Documents and Settings\balaji.kesavan\Desktop\cartoon-business-man-02.jpg"/>
          <p:cNvPicPr>
            <a:picLocks noChangeAspect="1" noChangeArrowheads="1"/>
          </p:cNvPicPr>
          <p:nvPr/>
        </p:nvPicPr>
        <p:blipFill>
          <a:blip r:embed="rId2" cstate="print"/>
          <a:srcRect/>
          <a:stretch>
            <a:fillRect/>
          </a:stretch>
        </p:blipFill>
        <p:spPr bwMode="auto">
          <a:xfrm>
            <a:off x="8608675" y="4897479"/>
            <a:ext cx="979661" cy="1503363"/>
          </a:xfrm>
          <a:prstGeom prst="rect">
            <a:avLst/>
          </a:prstGeom>
          <a:noFill/>
        </p:spPr>
      </p:pic>
      <p:sp>
        <p:nvSpPr>
          <p:cNvPr id="12" name="Rounded Rectangle 11"/>
          <p:cNvSpPr/>
          <p:nvPr/>
        </p:nvSpPr>
        <p:spPr bwMode="auto">
          <a:xfrm>
            <a:off x="5549900" y="3077400"/>
            <a:ext cx="3797300" cy="914400"/>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Does this help us completely understand the salaries of the players?</a:t>
            </a:r>
            <a:endParaRPr lang="en-US" sz="1600" b="0" dirty="0" smtClean="0">
              <a:solidFill>
                <a:schemeClr val="bg1"/>
              </a:solidFill>
            </a:endParaRPr>
          </a:p>
        </p:txBody>
      </p:sp>
      <p:sp>
        <p:nvSpPr>
          <p:cNvPr id="3" name="Action Button: Help 2">
            <a:hlinkClick r:id="" action="ppaction://noaction" highlightClick="1"/>
          </p:cNvPr>
          <p:cNvSpPr/>
          <p:nvPr/>
        </p:nvSpPr>
        <p:spPr bwMode="auto">
          <a:xfrm>
            <a:off x="8087823" y="2616200"/>
            <a:ext cx="370377" cy="368300"/>
          </a:xfrm>
          <a:prstGeom prst="actionButtonHelp">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sp>
        <p:nvSpPr>
          <p:cNvPr id="14" name="Title 1"/>
          <p:cNvSpPr>
            <a:spLocks noGrp="1"/>
          </p:cNvSpPr>
          <p:nvPr>
            <p:ph type="title"/>
          </p:nvPr>
        </p:nvSpPr>
        <p:spPr>
          <a:xfrm>
            <a:off x="457200" y="381000"/>
            <a:ext cx="8985250" cy="838200"/>
          </a:xfrm>
        </p:spPr>
        <p:txBody>
          <a:bodyPr/>
          <a:lstStyle/>
          <a:p>
            <a:r>
              <a:rPr lang="en-US" sz="2400" dirty="0"/>
              <a:t>How do we get an initial idea about the salaries of the players?</a:t>
            </a:r>
            <a:endParaRPr lang="en-GB" dirty="0"/>
          </a:p>
        </p:txBody>
      </p:sp>
    </p:spTree>
    <p:extLst>
      <p:ext uri="{BB962C8B-B14F-4D97-AF65-F5344CB8AC3E}">
        <p14:creationId xmlns:p14="http://schemas.microsoft.com/office/powerpoint/2010/main" val="214765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26"/>
          <p:cNvGraphicFramePr>
            <a:graphicFrameLocks/>
          </p:cNvGraphicFramePr>
          <p:nvPr>
            <p:extLst/>
          </p:nvPr>
        </p:nvGraphicFramePr>
        <p:xfrm>
          <a:off x="431799" y="1866898"/>
          <a:ext cx="4889901" cy="4212264"/>
        </p:xfrm>
        <a:graphic>
          <a:graphicData uri="http://schemas.openxmlformats.org/drawingml/2006/chart">
            <c:chart xmlns:c="http://schemas.openxmlformats.org/drawingml/2006/chart" xmlns:r="http://schemas.openxmlformats.org/officeDocument/2006/relationships" r:id="rId2"/>
          </a:graphicData>
        </a:graphic>
      </p:graphicFrame>
      <p:pic>
        <p:nvPicPr>
          <p:cNvPr id="15" name="Picture 14" descr="C:\Documents and Settings\balaji.kesavan\Desktop\cartoon-business-man-02.jpg"/>
          <p:cNvPicPr>
            <a:picLocks noChangeAspect="1" noChangeArrowheads="1"/>
          </p:cNvPicPr>
          <p:nvPr/>
        </p:nvPicPr>
        <p:blipFill>
          <a:blip r:embed="rId3" cstate="print"/>
          <a:srcRect/>
          <a:stretch>
            <a:fillRect/>
          </a:stretch>
        </p:blipFill>
        <p:spPr bwMode="auto">
          <a:xfrm>
            <a:off x="8608675" y="4440279"/>
            <a:ext cx="979661" cy="1503363"/>
          </a:xfrm>
          <a:prstGeom prst="rect">
            <a:avLst/>
          </a:prstGeom>
          <a:noFill/>
        </p:spPr>
      </p:pic>
      <p:sp>
        <p:nvSpPr>
          <p:cNvPr id="16" name="Rounded Rectangular Callout 15"/>
          <p:cNvSpPr/>
          <p:nvPr/>
        </p:nvSpPr>
        <p:spPr bwMode="auto">
          <a:xfrm>
            <a:off x="5983776" y="1866900"/>
            <a:ext cx="3287223" cy="791206"/>
          </a:xfrm>
          <a:prstGeom prst="wedgeRoundRectCallout">
            <a:avLst>
              <a:gd name="adj1" fmla="val -90871"/>
              <a:gd name="adj2" fmla="val 48848"/>
              <a:gd name="adj3" fmla="val 16667"/>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b="0" dirty="0" smtClean="0">
                <a:solidFill>
                  <a:schemeClr val="tx1"/>
                </a:solidFill>
                <a:latin typeface="+mn-lt"/>
                <a:ea typeface="+mn-ea"/>
                <a:cs typeface="+mn-cs"/>
              </a:rPr>
              <a:t>The Mets have a much higher average salary as compared to the Nationals.</a:t>
            </a:r>
          </a:p>
        </p:txBody>
      </p:sp>
      <p:sp>
        <p:nvSpPr>
          <p:cNvPr id="21" name="Rounded Rectangular Callout 20"/>
          <p:cNvSpPr/>
          <p:nvPr/>
        </p:nvSpPr>
        <p:spPr bwMode="auto">
          <a:xfrm>
            <a:off x="5983777" y="4304761"/>
            <a:ext cx="2213462" cy="1774401"/>
          </a:xfrm>
          <a:prstGeom prst="wedgeRoundRectCallout">
            <a:avLst>
              <a:gd name="adj1" fmla="val 65915"/>
              <a:gd name="adj2" fmla="val 6271"/>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Aggregations like mean, sum, etc. can summarize across information variables</a:t>
            </a:r>
            <a:endParaRPr lang="en-US" sz="1600" b="0" dirty="0" smtClean="0">
              <a:solidFill>
                <a:schemeClr val="tx1"/>
              </a:solidFill>
              <a:latin typeface="+mn-lt"/>
              <a:ea typeface="+mn-ea"/>
              <a:cs typeface="+mn-cs"/>
            </a:endParaRPr>
          </a:p>
        </p:txBody>
      </p:sp>
      <p:cxnSp>
        <p:nvCxnSpPr>
          <p:cNvPr id="19" name="Straight Arrow Connector 18"/>
          <p:cNvCxnSpPr/>
          <p:nvPr/>
        </p:nvCxnSpPr>
        <p:spPr bwMode="auto">
          <a:xfrm>
            <a:off x="2255441" y="2289805"/>
            <a:ext cx="1970883" cy="736600"/>
          </a:xfrm>
          <a:prstGeom prst="straightConnector1">
            <a:avLst/>
          </a:prstGeom>
          <a:pattFill prst="pct50">
            <a:fgClr>
              <a:schemeClr val="hlink"/>
            </a:fgClr>
            <a:bgClr>
              <a:srgbClr val="FFFFFF"/>
            </a:bgClr>
          </a:pattFill>
          <a:ln w="9525" cap="flat" cmpd="sng" algn="ctr">
            <a:solidFill>
              <a:schemeClr val="hlink"/>
            </a:solidFill>
            <a:prstDash val="solid"/>
            <a:round/>
            <a:headEnd type="arrow"/>
            <a:tailEnd type="arrow"/>
          </a:ln>
          <a:effectLst/>
        </p:spPr>
      </p:cxnSp>
      <p:sp>
        <p:nvSpPr>
          <p:cNvPr id="22" name="TextBox 21"/>
          <p:cNvSpPr txBox="1"/>
          <p:nvPr/>
        </p:nvSpPr>
        <p:spPr>
          <a:xfrm>
            <a:off x="1524000" y="2396495"/>
            <a:ext cx="1168400" cy="261610"/>
          </a:xfrm>
          <a:prstGeom prst="rect">
            <a:avLst/>
          </a:prstGeom>
          <a:noFill/>
        </p:spPr>
        <p:txBody>
          <a:bodyPr wrap="square" rtlCol="0">
            <a:spAutoFit/>
          </a:bodyPr>
          <a:lstStyle/>
          <a:p>
            <a:r>
              <a:rPr lang="en-US" b="1" dirty="0" smtClean="0"/>
              <a:t>3.46</a:t>
            </a:r>
            <a:endParaRPr lang="en-US" b="1" dirty="0"/>
          </a:p>
        </p:txBody>
      </p:sp>
      <p:sp>
        <p:nvSpPr>
          <p:cNvPr id="25" name="TextBox 24"/>
          <p:cNvSpPr txBox="1"/>
          <p:nvPr/>
        </p:nvSpPr>
        <p:spPr>
          <a:xfrm>
            <a:off x="3642124" y="3026405"/>
            <a:ext cx="1168400" cy="261610"/>
          </a:xfrm>
          <a:prstGeom prst="rect">
            <a:avLst/>
          </a:prstGeom>
          <a:noFill/>
        </p:spPr>
        <p:txBody>
          <a:bodyPr wrap="square" rtlCol="0">
            <a:spAutoFit/>
          </a:bodyPr>
          <a:lstStyle/>
          <a:p>
            <a:r>
              <a:rPr lang="en-US" b="1" dirty="0" smtClean="0"/>
              <a:t>2.71</a:t>
            </a:r>
            <a:endParaRPr lang="en-US" b="1" dirty="0"/>
          </a:p>
        </p:txBody>
      </p:sp>
      <p:sp>
        <p:nvSpPr>
          <p:cNvPr id="17" name="Rounded Rectangle 16"/>
          <p:cNvSpPr/>
          <p:nvPr/>
        </p:nvSpPr>
        <p:spPr bwMode="auto">
          <a:xfrm>
            <a:off x="5983775" y="2932414"/>
            <a:ext cx="3287223" cy="807767"/>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0" dirty="0" smtClean="0">
                <a:solidFill>
                  <a:schemeClr val="tx1"/>
                </a:solidFill>
                <a:latin typeface="+mn-lt"/>
                <a:ea typeface="+mn-ea"/>
                <a:cs typeface="+mn-cs"/>
              </a:rPr>
              <a:t>This makes sense as the Mets were a much bigger and better known MLB franchise at that point</a:t>
            </a:r>
            <a:endParaRPr lang="en-IN" sz="1600" b="0" dirty="0" err="1" smtClean="0">
              <a:solidFill>
                <a:schemeClr val="tx1"/>
              </a:solidFill>
              <a:latin typeface="+mn-lt"/>
              <a:ea typeface="+mn-ea"/>
              <a:cs typeface="+mn-cs"/>
            </a:endParaRPr>
          </a:p>
        </p:txBody>
      </p:sp>
      <p:sp>
        <p:nvSpPr>
          <p:cNvPr id="12" name="Title 1"/>
          <p:cNvSpPr>
            <a:spLocks noGrp="1"/>
          </p:cNvSpPr>
          <p:nvPr>
            <p:ph type="title"/>
          </p:nvPr>
        </p:nvSpPr>
        <p:spPr>
          <a:xfrm>
            <a:off x="457200" y="381000"/>
            <a:ext cx="8985250" cy="838200"/>
          </a:xfrm>
        </p:spPr>
        <p:txBody>
          <a:bodyPr/>
          <a:lstStyle/>
          <a:p>
            <a:pPr>
              <a:lnSpc>
                <a:spcPct val="100000"/>
              </a:lnSpc>
              <a:spcBef>
                <a:spcPct val="100000"/>
              </a:spcBef>
            </a:pPr>
            <a:r>
              <a:rPr lang="en-US" sz="2400" dirty="0"/>
              <a:t>What does the plot of average salary across teams tell us?</a:t>
            </a:r>
            <a:endParaRPr lang="en-US" sz="2400" b="0" dirty="0"/>
          </a:p>
        </p:txBody>
      </p:sp>
    </p:spTree>
    <p:extLst>
      <p:ext uri="{BB962C8B-B14F-4D97-AF65-F5344CB8AC3E}">
        <p14:creationId xmlns:p14="http://schemas.microsoft.com/office/powerpoint/2010/main" val="2822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p:bldP spid="2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nvPr>
        </p:nvGraphicFramePr>
        <p:xfrm>
          <a:off x="431799" y="1816100"/>
          <a:ext cx="4889901" cy="4063999"/>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p:cNvCxnSpPr/>
          <p:nvPr/>
        </p:nvCxnSpPr>
        <p:spPr bwMode="auto">
          <a:xfrm>
            <a:off x="2463800" y="2451100"/>
            <a:ext cx="2857901"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cxnSp>
        <p:nvCxnSpPr>
          <p:cNvPr id="19" name="Straight Connector 18"/>
          <p:cNvCxnSpPr/>
          <p:nvPr/>
        </p:nvCxnSpPr>
        <p:spPr bwMode="auto">
          <a:xfrm>
            <a:off x="793847" y="4851400"/>
            <a:ext cx="2857901"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cxnSp>
        <p:nvCxnSpPr>
          <p:cNvPr id="18" name="Straight Arrow Connector 17"/>
          <p:cNvCxnSpPr/>
          <p:nvPr/>
        </p:nvCxnSpPr>
        <p:spPr bwMode="auto">
          <a:xfrm flipH="1">
            <a:off x="2584450" y="2463800"/>
            <a:ext cx="19050" cy="2374900"/>
          </a:xfrm>
          <a:prstGeom prst="straightConnector1">
            <a:avLst/>
          </a:prstGeom>
          <a:pattFill prst="pct50">
            <a:fgClr>
              <a:schemeClr val="hlink"/>
            </a:fgClr>
            <a:bgClr>
              <a:srgbClr val="FFFFFF"/>
            </a:bgClr>
          </a:pattFill>
          <a:ln w="9525" cap="flat" cmpd="sng" algn="ctr">
            <a:solidFill>
              <a:schemeClr val="hlink"/>
            </a:solidFill>
            <a:prstDash val="solid"/>
            <a:round/>
            <a:headEnd type="arrow"/>
            <a:tailEnd type="arrow"/>
          </a:ln>
          <a:effectLst/>
        </p:spPr>
      </p:cxnSp>
      <p:sp>
        <p:nvSpPr>
          <p:cNvPr id="14" name="Rounded Rectangular Callout 13"/>
          <p:cNvSpPr/>
          <p:nvPr/>
        </p:nvSpPr>
        <p:spPr bwMode="auto">
          <a:xfrm>
            <a:off x="5983776" y="1955800"/>
            <a:ext cx="3287223" cy="791206"/>
          </a:xfrm>
          <a:prstGeom prst="wedgeRoundRectCallout">
            <a:avLst>
              <a:gd name="adj1" fmla="val -90871"/>
              <a:gd name="adj2" fmla="val 48848"/>
              <a:gd name="adj3" fmla="val 16667"/>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a:solidFill>
                  <a:schemeClr val="tx1"/>
                </a:solidFill>
              </a:rPr>
              <a:t>We see that on average, outfielders earn the most</a:t>
            </a:r>
          </a:p>
        </p:txBody>
      </p:sp>
      <p:sp>
        <p:nvSpPr>
          <p:cNvPr id="15" name="Rounded Rectangular Callout 14"/>
          <p:cNvSpPr/>
          <p:nvPr/>
        </p:nvSpPr>
        <p:spPr bwMode="auto">
          <a:xfrm>
            <a:off x="5983775" y="3651250"/>
            <a:ext cx="3287223" cy="958850"/>
          </a:xfrm>
          <a:prstGeom prst="wedgeRoundRectCallout">
            <a:avLst>
              <a:gd name="adj1" fmla="val -87008"/>
              <a:gd name="adj2" fmla="val 54406"/>
              <a:gd name="adj3" fmla="val 16667"/>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tx1"/>
                </a:solidFill>
              </a:rPr>
              <a:t>Pitchers and basemen come in second in terms of average salary</a:t>
            </a:r>
            <a:endParaRPr lang="en-US" sz="1600" dirty="0">
              <a:solidFill>
                <a:schemeClr val="tx1"/>
              </a:solidFill>
            </a:endParaRPr>
          </a:p>
        </p:txBody>
      </p:sp>
      <p:sp>
        <p:nvSpPr>
          <p:cNvPr id="10" name="Title 1"/>
          <p:cNvSpPr>
            <a:spLocks noGrp="1"/>
          </p:cNvSpPr>
          <p:nvPr>
            <p:ph type="title"/>
          </p:nvPr>
        </p:nvSpPr>
        <p:spPr>
          <a:xfrm>
            <a:off x="457200" y="381000"/>
            <a:ext cx="8985250" cy="838200"/>
          </a:xfrm>
        </p:spPr>
        <p:txBody>
          <a:bodyPr/>
          <a:lstStyle/>
          <a:p>
            <a:pPr>
              <a:lnSpc>
                <a:spcPct val="100000"/>
              </a:lnSpc>
              <a:spcBef>
                <a:spcPct val="100000"/>
              </a:spcBef>
            </a:pPr>
            <a:r>
              <a:rPr lang="en-US" sz="2400" dirty="0"/>
              <a:t>How does the average salary vary across different positions?</a:t>
            </a:r>
            <a:endParaRPr lang="en-US" sz="2400" b="0" dirty="0"/>
          </a:p>
        </p:txBody>
      </p:sp>
    </p:spTree>
    <p:extLst>
      <p:ext uri="{BB962C8B-B14F-4D97-AF65-F5344CB8AC3E}">
        <p14:creationId xmlns:p14="http://schemas.microsoft.com/office/powerpoint/2010/main" val="83757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6311898" y="5047609"/>
            <a:ext cx="3287223" cy="1219200"/>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a:solidFill>
                  <a:schemeClr val="tx1"/>
                </a:solidFill>
              </a:rPr>
              <a:t>The Mets </a:t>
            </a:r>
            <a:r>
              <a:rPr lang="en-US" sz="1600" dirty="0" smtClean="0">
                <a:solidFill>
                  <a:schemeClr val="tx1"/>
                </a:solidFill>
              </a:rPr>
              <a:t>have a much higher total budget </a:t>
            </a:r>
            <a:r>
              <a:rPr lang="en-US" sz="1600" dirty="0">
                <a:solidFill>
                  <a:schemeClr val="tx1"/>
                </a:solidFill>
              </a:rPr>
              <a:t>than the Nationals </a:t>
            </a:r>
            <a:r>
              <a:rPr lang="en-US" sz="1600" dirty="0" smtClean="0">
                <a:solidFill>
                  <a:schemeClr val="tx1"/>
                </a:solidFill>
              </a:rPr>
              <a:t>(Difference of </a:t>
            </a:r>
            <a:r>
              <a:rPr lang="en-US" sz="1600" dirty="0">
                <a:solidFill>
                  <a:schemeClr val="tx1"/>
                </a:solidFill>
              </a:rPr>
              <a:t>almost $ 13 </a:t>
            </a:r>
            <a:r>
              <a:rPr lang="en-US" sz="1600" dirty="0" smtClean="0">
                <a:solidFill>
                  <a:schemeClr val="tx1"/>
                </a:solidFill>
              </a:rPr>
              <a:t>million)</a:t>
            </a:r>
            <a:endParaRPr lang="en-US" sz="1600" dirty="0">
              <a:solidFill>
                <a:schemeClr val="tx1"/>
              </a:solidFill>
            </a:endParaRPr>
          </a:p>
        </p:txBody>
      </p:sp>
      <p:graphicFrame>
        <p:nvGraphicFramePr>
          <p:cNvPr id="23" name="Chart 22"/>
          <p:cNvGraphicFramePr>
            <a:graphicFrameLocks/>
          </p:cNvGraphicFramePr>
          <p:nvPr>
            <p:extLst/>
          </p:nvPr>
        </p:nvGraphicFramePr>
        <p:xfrm>
          <a:off x="6329907" y="1816100"/>
          <a:ext cx="3269214" cy="2603500"/>
        </p:xfrm>
        <a:graphic>
          <a:graphicData uri="http://schemas.openxmlformats.org/drawingml/2006/chart">
            <c:chart xmlns:c="http://schemas.openxmlformats.org/drawingml/2006/chart" xmlns:r="http://schemas.openxmlformats.org/officeDocument/2006/relationships" r:id="rId2"/>
          </a:graphicData>
        </a:graphic>
      </p:graphicFrame>
      <p:sp>
        <p:nvSpPr>
          <p:cNvPr id="28" name="Rounded Rectangle 27"/>
          <p:cNvSpPr/>
          <p:nvPr/>
        </p:nvSpPr>
        <p:spPr bwMode="auto">
          <a:xfrm>
            <a:off x="641447" y="5047609"/>
            <a:ext cx="3287223" cy="1219200"/>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tx1"/>
                </a:solidFill>
              </a:rPr>
              <a:t>The Mets spend much more on pitchers and outfielders as compared to the Nationals </a:t>
            </a:r>
            <a:endParaRPr lang="en-US" sz="1600" dirty="0">
              <a:solidFill>
                <a:schemeClr val="tx1"/>
              </a:solidFill>
            </a:endParaRPr>
          </a:p>
        </p:txBody>
      </p:sp>
      <p:sp>
        <p:nvSpPr>
          <p:cNvPr id="29" name="Rounded Rectangle 28"/>
          <p:cNvSpPr/>
          <p:nvPr/>
        </p:nvSpPr>
        <p:spPr bwMode="auto">
          <a:xfrm>
            <a:off x="4038599" y="5047609"/>
            <a:ext cx="2057401" cy="1219200"/>
          </a:xfrm>
          <a:prstGeom prst="round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tx1"/>
                </a:solidFill>
              </a:rPr>
              <a:t>This might be misleading as the teams might have different budgets</a:t>
            </a:r>
            <a:endParaRPr lang="en-US" sz="1600" dirty="0">
              <a:solidFill>
                <a:schemeClr val="tx1"/>
              </a:solidFill>
            </a:endParaRPr>
          </a:p>
        </p:txBody>
      </p:sp>
      <p:graphicFrame>
        <p:nvGraphicFramePr>
          <p:cNvPr id="32" name="Chart 31"/>
          <p:cNvGraphicFramePr>
            <a:graphicFrameLocks/>
          </p:cNvGraphicFramePr>
          <p:nvPr>
            <p:extLst/>
          </p:nvPr>
        </p:nvGraphicFramePr>
        <p:xfrm>
          <a:off x="748258" y="1777999"/>
          <a:ext cx="5195341" cy="2926709"/>
        </p:xfrm>
        <a:graphic>
          <a:graphicData uri="http://schemas.openxmlformats.org/drawingml/2006/chart">
            <c:chart xmlns:c="http://schemas.openxmlformats.org/drawingml/2006/chart" xmlns:r="http://schemas.openxmlformats.org/officeDocument/2006/relationships" r:id="rId3"/>
          </a:graphicData>
        </a:graphic>
      </p:graphicFrame>
      <p:sp>
        <p:nvSpPr>
          <p:cNvPr id="3" name="Oval 2"/>
          <p:cNvSpPr/>
          <p:nvPr/>
        </p:nvSpPr>
        <p:spPr bwMode="auto">
          <a:xfrm>
            <a:off x="3200400" y="2590800"/>
            <a:ext cx="728270" cy="723900"/>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sp>
        <p:nvSpPr>
          <p:cNvPr id="33" name="Oval 32"/>
          <p:cNvSpPr/>
          <p:nvPr/>
        </p:nvSpPr>
        <p:spPr bwMode="auto">
          <a:xfrm>
            <a:off x="2827730" y="3314700"/>
            <a:ext cx="486970" cy="368300"/>
          </a:xfrm>
          <a:prstGeom prst="ellipse">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smtClean="0">
              <a:solidFill>
                <a:schemeClr val="tx1"/>
              </a:solidFill>
              <a:latin typeface="+mn-lt"/>
              <a:ea typeface="+mn-ea"/>
              <a:cs typeface="+mn-cs"/>
            </a:endParaRPr>
          </a:p>
        </p:txBody>
      </p:sp>
      <p:cxnSp>
        <p:nvCxnSpPr>
          <p:cNvPr id="5" name="Straight Connector 4"/>
          <p:cNvCxnSpPr/>
          <p:nvPr/>
        </p:nvCxnSpPr>
        <p:spPr bwMode="auto">
          <a:xfrm>
            <a:off x="6832600" y="2413000"/>
            <a:ext cx="24638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cxnSp>
        <p:nvCxnSpPr>
          <p:cNvPr id="34" name="Straight Connector 33"/>
          <p:cNvCxnSpPr/>
          <p:nvPr/>
        </p:nvCxnSpPr>
        <p:spPr bwMode="auto">
          <a:xfrm>
            <a:off x="7988300" y="2628900"/>
            <a:ext cx="1308100" cy="0"/>
          </a:xfrm>
          <a:prstGeom prst="line">
            <a:avLst/>
          </a:pr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p:spPr>
      </p:cxnSp>
      <p:sp>
        <p:nvSpPr>
          <p:cNvPr id="12" name="Title 1"/>
          <p:cNvSpPr>
            <a:spLocks noGrp="1"/>
          </p:cNvSpPr>
          <p:nvPr>
            <p:ph type="title"/>
          </p:nvPr>
        </p:nvSpPr>
        <p:spPr>
          <a:xfrm>
            <a:off x="457200" y="381000"/>
            <a:ext cx="8985250" cy="838200"/>
          </a:xfrm>
        </p:spPr>
        <p:txBody>
          <a:bodyPr/>
          <a:lstStyle/>
          <a:p>
            <a:pPr>
              <a:lnSpc>
                <a:spcPct val="100000"/>
              </a:lnSpc>
              <a:spcBef>
                <a:spcPct val="100000"/>
              </a:spcBef>
            </a:pPr>
            <a:r>
              <a:rPr lang="en-US" sz="2400" dirty="0"/>
              <a:t>Lets look at spends of both the teams across positions</a:t>
            </a:r>
            <a:endParaRPr lang="en-US" sz="2400" b="0" dirty="0"/>
          </a:p>
        </p:txBody>
      </p:sp>
    </p:spTree>
    <p:extLst>
      <p:ext uri="{BB962C8B-B14F-4D97-AF65-F5344CB8AC3E}">
        <p14:creationId xmlns:p14="http://schemas.microsoft.com/office/powerpoint/2010/main" val="348676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Graphic spid="23" grpId="0">
        <p:bldAsOne/>
      </p:bldGraphic>
      <p:bldP spid="28" grpId="0" animBg="1"/>
      <p:bldP spid="29" grpId="0" animBg="1"/>
      <p:bldGraphic spid="32" grpId="0">
        <p:bldAsOne/>
      </p:bldGraphic>
      <p:bldP spid="3"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extLst/>
          </p:nvPr>
        </p:nvGraphicFramePr>
        <p:xfrm>
          <a:off x="214272" y="1924050"/>
          <a:ext cx="3267911" cy="254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p:cNvGraphicFramePr>
            <a:graphicFrameLocks/>
          </p:cNvGraphicFramePr>
          <p:nvPr>
            <p:extLst>
              <p:ext uri="{D42A27DB-BD31-4B8C-83A1-F6EECF244321}">
                <p14:modId xmlns:p14="http://schemas.microsoft.com/office/powerpoint/2010/main" val="1816006931"/>
              </p:ext>
            </p:extLst>
          </p:nvPr>
        </p:nvGraphicFramePr>
        <p:xfrm>
          <a:off x="3515869" y="1924050"/>
          <a:ext cx="3349677" cy="2540000"/>
        </p:xfrm>
        <a:graphic>
          <a:graphicData uri="http://schemas.openxmlformats.org/drawingml/2006/chart">
            <c:chart xmlns:c="http://schemas.openxmlformats.org/drawingml/2006/chart" xmlns:r="http://schemas.openxmlformats.org/officeDocument/2006/relationships" r:id="rId3"/>
          </a:graphicData>
        </a:graphic>
      </p:graphicFrame>
      <p:pic>
        <p:nvPicPr>
          <p:cNvPr id="18" name="Picture 17" descr="C:\Documents and Settings\balaji.kesavan\Desktop\cartoon-business-man-02.jpg"/>
          <p:cNvPicPr>
            <a:picLocks noChangeAspect="1" noChangeArrowheads="1"/>
          </p:cNvPicPr>
          <p:nvPr/>
        </p:nvPicPr>
        <p:blipFill>
          <a:blip r:embed="rId4" cstate="print"/>
          <a:srcRect/>
          <a:stretch>
            <a:fillRect/>
          </a:stretch>
        </p:blipFill>
        <p:spPr bwMode="auto">
          <a:xfrm>
            <a:off x="7877471" y="4877756"/>
            <a:ext cx="979661" cy="1503363"/>
          </a:xfrm>
          <a:prstGeom prst="rect">
            <a:avLst/>
          </a:prstGeom>
          <a:noFill/>
        </p:spPr>
      </p:pic>
      <p:sp>
        <p:nvSpPr>
          <p:cNvPr id="19" name="Rounded Rectangular Callout 18"/>
          <p:cNvSpPr/>
          <p:nvPr/>
        </p:nvSpPr>
        <p:spPr bwMode="auto">
          <a:xfrm>
            <a:off x="641448" y="5345257"/>
            <a:ext cx="6748364" cy="749506"/>
          </a:xfrm>
          <a:prstGeom prst="wedgeRoundRectCallout">
            <a:avLst>
              <a:gd name="adj1" fmla="val 54363"/>
              <a:gd name="adj2" fmla="val -27458"/>
              <a:gd name="adj3" fmla="val 16667"/>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t>Cross sections can generate key insights from data in a simple and effective manner</a:t>
            </a:r>
            <a:endParaRPr lang="en-US" sz="1600" b="0" dirty="0" smtClean="0">
              <a:solidFill>
                <a:schemeClr val="tx1"/>
              </a:solidFill>
              <a:latin typeface="+mn-lt"/>
              <a:ea typeface="+mn-ea"/>
              <a:cs typeface="+mn-cs"/>
            </a:endParaRPr>
          </a:p>
        </p:txBody>
      </p:sp>
      <p:cxnSp>
        <p:nvCxnSpPr>
          <p:cNvPr id="9" name="Straight Arrow Connector 8"/>
          <p:cNvCxnSpPr/>
          <p:nvPr/>
        </p:nvCxnSpPr>
        <p:spPr bwMode="auto">
          <a:xfrm>
            <a:off x="342900" y="2832100"/>
            <a:ext cx="622300" cy="419100"/>
          </a:xfrm>
          <a:prstGeom prst="straightConnector1">
            <a:avLst/>
          </a:prstGeom>
          <a:pattFill prst="pct50">
            <a:fgClr>
              <a:schemeClr val="hlink"/>
            </a:fgClr>
            <a:bgClr>
              <a:srgbClr val="FFFFFF"/>
            </a:bgClr>
          </a:pattFill>
          <a:ln w="38100" cap="flat" cmpd="sng" algn="ctr">
            <a:solidFill>
              <a:schemeClr val="hlink"/>
            </a:solidFill>
            <a:prstDash val="solid"/>
            <a:round/>
            <a:headEnd type="none" w="med" len="med"/>
            <a:tailEnd type="arrow"/>
          </a:ln>
          <a:effectLst/>
        </p:spPr>
      </p:cxnSp>
      <p:cxnSp>
        <p:nvCxnSpPr>
          <p:cNvPr id="25" name="Straight Arrow Connector 24"/>
          <p:cNvCxnSpPr/>
          <p:nvPr/>
        </p:nvCxnSpPr>
        <p:spPr bwMode="auto">
          <a:xfrm flipH="1">
            <a:off x="5118501" y="2774950"/>
            <a:ext cx="418699" cy="368300"/>
          </a:xfrm>
          <a:prstGeom prst="straightConnector1">
            <a:avLst/>
          </a:prstGeom>
          <a:pattFill prst="pct50">
            <a:fgClr>
              <a:schemeClr val="hlink"/>
            </a:fgClr>
            <a:bgClr>
              <a:srgbClr val="FFFFFF"/>
            </a:bgClr>
          </a:pattFill>
          <a:ln w="38100" cap="flat" cmpd="sng" algn="ctr">
            <a:solidFill>
              <a:schemeClr val="bg2"/>
            </a:solidFill>
            <a:prstDash val="solid"/>
            <a:round/>
            <a:headEnd type="none" w="med" len="med"/>
            <a:tailEnd type="arrow"/>
          </a:ln>
          <a:effectLst/>
        </p:spPr>
      </p:cxnSp>
      <p:sp>
        <p:nvSpPr>
          <p:cNvPr id="7" name="Rectangle 1"/>
          <p:cNvSpPr>
            <a:spLocks noChangeArrowheads="1"/>
          </p:cNvSpPr>
          <p:nvPr/>
        </p:nvSpPr>
        <p:spPr bwMode="auto">
          <a:xfrm>
            <a:off x="2913063" y="1381125"/>
            <a:ext cx="990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p:cNvSpPr txBox="1"/>
          <p:nvPr/>
        </p:nvSpPr>
        <p:spPr>
          <a:xfrm>
            <a:off x="1416050" y="4736271"/>
            <a:ext cx="2828133" cy="261610"/>
          </a:xfrm>
          <a:prstGeom prst="rect">
            <a:avLst/>
          </a:prstGeom>
          <a:noFill/>
        </p:spPr>
        <p:txBody>
          <a:bodyPr wrap="square" rtlCol="0">
            <a:spAutoFit/>
          </a:bodyPr>
          <a:lstStyle/>
          <a:p>
            <a:r>
              <a:rPr lang="en-US" b="1" dirty="0" smtClean="0"/>
              <a:t>Courtesy: USA Today</a:t>
            </a:r>
            <a:endParaRPr lang="en-IN" b="1" dirty="0"/>
          </a:p>
        </p:txBody>
      </p:sp>
      <p:sp>
        <p:nvSpPr>
          <p:cNvPr id="29" name="Rounded Rectangle 28"/>
          <p:cNvSpPr/>
          <p:nvPr/>
        </p:nvSpPr>
        <p:spPr bwMode="auto">
          <a:xfrm>
            <a:off x="7079631" y="2331934"/>
            <a:ext cx="2575342" cy="1498600"/>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a:solidFill>
                  <a:schemeClr val="tx1"/>
                </a:solidFill>
              </a:rPr>
              <a:t>Mets </a:t>
            </a:r>
            <a:r>
              <a:rPr lang="en-US" sz="1600" dirty="0" smtClean="0">
                <a:solidFill>
                  <a:schemeClr val="tx1"/>
                </a:solidFill>
              </a:rPr>
              <a:t>spend a higher proportion </a:t>
            </a:r>
            <a:r>
              <a:rPr lang="en-US" sz="1600" dirty="0">
                <a:solidFill>
                  <a:schemeClr val="tx1"/>
                </a:solidFill>
              </a:rPr>
              <a:t>on pitchers while the Nationals spend </a:t>
            </a:r>
            <a:r>
              <a:rPr lang="en-US" sz="1600" dirty="0" smtClean="0">
                <a:solidFill>
                  <a:schemeClr val="tx1"/>
                </a:solidFill>
              </a:rPr>
              <a:t>a higher proportion on basemen</a:t>
            </a:r>
            <a:endParaRPr lang="en-US" sz="1600" dirty="0">
              <a:solidFill>
                <a:schemeClr val="tx1"/>
              </a:solidFill>
            </a:endParaRPr>
          </a:p>
        </p:txBody>
      </p:sp>
      <p:sp>
        <p:nvSpPr>
          <p:cNvPr id="15" name="Title 1"/>
          <p:cNvSpPr>
            <a:spLocks noGrp="1"/>
          </p:cNvSpPr>
          <p:nvPr>
            <p:ph type="title"/>
          </p:nvPr>
        </p:nvSpPr>
        <p:spPr>
          <a:xfrm>
            <a:off x="457200" y="381000"/>
            <a:ext cx="8985250" cy="838200"/>
          </a:xfrm>
        </p:spPr>
        <p:txBody>
          <a:bodyPr/>
          <a:lstStyle/>
          <a:p>
            <a:pPr>
              <a:lnSpc>
                <a:spcPct val="100000"/>
              </a:lnSpc>
              <a:spcBef>
                <a:spcPct val="100000"/>
              </a:spcBef>
            </a:pPr>
            <a:r>
              <a:rPr lang="en-US" sz="2400" dirty="0"/>
              <a:t>Let’s look at the allocation of the payroll budget by both teams</a:t>
            </a:r>
            <a:endParaRPr lang="en-US" sz="2400" b="0" dirty="0"/>
          </a:p>
        </p:txBody>
      </p:sp>
    </p:spTree>
    <p:extLst>
      <p:ext uri="{BB962C8B-B14F-4D97-AF65-F5344CB8AC3E}">
        <p14:creationId xmlns:p14="http://schemas.microsoft.com/office/powerpoint/2010/main" val="18628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0" grpId="1">
        <p:bldAsOne/>
      </p:bldGraphic>
      <p:bldGraphic spid="21" grpId="0">
        <p:bldAsOne/>
      </p:bldGraphic>
      <p:bldGraphic spid="21" grpId="1">
        <p:bldAsOne/>
      </p:bldGraphic>
      <p:bldP spid="19" grpId="0" animBg="1"/>
      <p:bldP spid="8" grpId="0"/>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results…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nvPr>
        </p:nvGraphicFramePr>
        <p:xfrm>
          <a:off x="644670" y="1784414"/>
          <a:ext cx="5885462" cy="2867651"/>
        </p:xfrm>
        <a:graphic>
          <a:graphicData uri="http://schemas.openxmlformats.org/drawingml/2006/table">
            <a:tbl>
              <a:tblPr/>
              <a:tblGrid>
                <a:gridCol w="2600554"/>
                <a:gridCol w="479049"/>
                <a:gridCol w="385354"/>
                <a:gridCol w="594985"/>
                <a:gridCol w="438888"/>
                <a:gridCol w="698500"/>
                <a:gridCol w="688132"/>
              </a:tblGrid>
              <a:tr h="451276">
                <a:tc>
                  <a:txBody>
                    <a:bodyPr/>
                    <a:lstStyle/>
                    <a:p>
                      <a:r>
                        <a:rPr lang="en-IN" sz="1400" u="sng" dirty="0"/>
                        <a:t>NL East</a:t>
                      </a:r>
                    </a:p>
                  </a:txBody>
                  <a:tcPr marL="73526" marR="73526" marT="36763" marB="36763" anchor="ctr">
                    <a:lnL>
                      <a:noFill/>
                    </a:lnL>
                    <a:lnR>
                      <a:noFill/>
                    </a:lnR>
                    <a:lnT>
                      <a:noFill/>
                    </a:lnT>
                    <a:lnB>
                      <a:noFill/>
                    </a:lnB>
                  </a:tcPr>
                </a:tc>
                <a:tc>
                  <a:txBody>
                    <a:bodyPr/>
                    <a:lstStyle/>
                    <a:p>
                      <a:r>
                        <a:rPr lang="en-IN" sz="1400" u="sng" dirty="0"/>
                        <a:t>W</a:t>
                      </a:r>
                    </a:p>
                  </a:txBody>
                  <a:tcPr marL="73526" marR="73526" marT="36763" marB="36763" anchor="ctr">
                    <a:lnL>
                      <a:noFill/>
                    </a:lnL>
                    <a:lnR>
                      <a:noFill/>
                    </a:lnR>
                    <a:lnT>
                      <a:noFill/>
                    </a:lnT>
                    <a:lnB>
                      <a:noFill/>
                    </a:lnB>
                  </a:tcPr>
                </a:tc>
                <a:tc>
                  <a:txBody>
                    <a:bodyPr/>
                    <a:lstStyle/>
                    <a:p>
                      <a:r>
                        <a:rPr lang="en-IN" sz="1400" u="sng" dirty="0"/>
                        <a:t>L</a:t>
                      </a:r>
                    </a:p>
                  </a:txBody>
                  <a:tcPr marL="73526" marR="73526" marT="36763" marB="36763" anchor="ctr">
                    <a:lnL>
                      <a:noFill/>
                    </a:lnL>
                    <a:lnR>
                      <a:noFill/>
                    </a:lnR>
                    <a:lnT>
                      <a:noFill/>
                    </a:lnT>
                    <a:lnB>
                      <a:noFill/>
                    </a:lnB>
                  </a:tcPr>
                </a:tc>
                <a:tc>
                  <a:txBody>
                    <a:bodyPr/>
                    <a:lstStyle/>
                    <a:p>
                      <a:r>
                        <a:rPr lang="en-IN" sz="1400" u="sng" dirty="0" smtClean="0"/>
                        <a:t>PCT</a:t>
                      </a:r>
                      <a:endParaRPr lang="en-IN" sz="1400" u="sng" dirty="0"/>
                    </a:p>
                  </a:txBody>
                  <a:tcPr marL="73526" marR="73526" marT="36763" marB="36763" anchor="ctr">
                    <a:lnL>
                      <a:noFill/>
                    </a:lnL>
                    <a:lnR>
                      <a:noFill/>
                    </a:lnR>
                    <a:lnT>
                      <a:noFill/>
                    </a:lnT>
                    <a:lnB>
                      <a:noFill/>
                    </a:lnB>
                  </a:tcPr>
                </a:tc>
                <a:tc>
                  <a:txBody>
                    <a:bodyPr/>
                    <a:lstStyle/>
                    <a:p>
                      <a:r>
                        <a:rPr lang="en-IN" sz="1400" u="sng" dirty="0"/>
                        <a:t>GB</a:t>
                      </a:r>
                    </a:p>
                  </a:txBody>
                  <a:tcPr marL="73526" marR="73526" marT="36763" marB="36763" anchor="ctr">
                    <a:lnL>
                      <a:noFill/>
                    </a:lnL>
                    <a:lnR>
                      <a:noFill/>
                    </a:lnR>
                    <a:lnT>
                      <a:noFill/>
                    </a:lnT>
                    <a:lnB>
                      <a:noFill/>
                    </a:lnB>
                  </a:tcPr>
                </a:tc>
                <a:tc>
                  <a:txBody>
                    <a:bodyPr/>
                    <a:lstStyle/>
                    <a:p>
                      <a:r>
                        <a:rPr lang="en-IN" sz="1400" u="sng" dirty="0" smtClean="0"/>
                        <a:t>HOME</a:t>
                      </a:r>
                      <a:endParaRPr lang="en-IN" sz="1400" u="sng" dirty="0"/>
                    </a:p>
                  </a:txBody>
                  <a:tcPr marL="73526" marR="73526" marT="36763" marB="36763" anchor="ctr">
                    <a:lnL>
                      <a:noFill/>
                    </a:lnL>
                    <a:lnR>
                      <a:noFill/>
                    </a:lnR>
                    <a:lnT>
                      <a:noFill/>
                    </a:lnT>
                    <a:lnB>
                      <a:noFill/>
                    </a:lnB>
                  </a:tcPr>
                </a:tc>
                <a:tc>
                  <a:txBody>
                    <a:bodyPr/>
                    <a:lstStyle/>
                    <a:p>
                      <a:r>
                        <a:rPr lang="en-IN" sz="1400" u="sng" dirty="0" smtClean="0"/>
                        <a:t>ROAD</a:t>
                      </a:r>
                      <a:endParaRPr lang="en-IN" sz="1400" u="sng" dirty="0"/>
                    </a:p>
                  </a:txBody>
                  <a:tcPr marL="73526" marR="73526" marT="36763" marB="36763" anchor="ctr">
                    <a:lnL>
                      <a:noFill/>
                    </a:lnL>
                    <a:lnR>
                      <a:noFill/>
                    </a:lnR>
                    <a:lnT>
                      <a:noFill/>
                    </a:lnT>
                    <a:lnB>
                      <a:noFill/>
                    </a:lnB>
                  </a:tcPr>
                </a:tc>
              </a:tr>
              <a:tr h="483275">
                <a:tc>
                  <a:txBody>
                    <a:bodyPr/>
                    <a:lstStyle/>
                    <a:p>
                      <a:r>
                        <a:rPr lang="en-IN" sz="1400" b="1" u="none" dirty="0">
                          <a:solidFill>
                            <a:schemeClr val="bg1"/>
                          </a:solidFill>
                        </a:rPr>
                        <a:t>Washington Nationals</a:t>
                      </a:r>
                    </a:p>
                  </a:txBody>
                  <a:tcPr marL="73526" marR="73526" marT="36763" marB="36763" anchor="ctr">
                    <a:lnL>
                      <a:noFill/>
                    </a:lnL>
                    <a:lnR>
                      <a:noFill/>
                    </a:lnR>
                    <a:lnT>
                      <a:noFill/>
                    </a:lnT>
                    <a:lnB>
                      <a:noFill/>
                    </a:lnB>
                    <a:solidFill>
                      <a:srgbClr val="006666"/>
                    </a:solidFill>
                  </a:tcPr>
                </a:tc>
                <a:tc>
                  <a:txBody>
                    <a:bodyPr/>
                    <a:lstStyle/>
                    <a:p>
                      <a:r>
                        <a:rPr lang="en-IN" sz="1200" u="none" dirty="0" smtClean="0">
                          <a:solidFill>
                            <a:schemeClr val="bg1"/>
                          </a:solidFill>
                        </a:rPr>
                        <a:t>98</a:t>
                      </a:r>
                      <a:endParaRPr lang="en-IN" sz="1200" u="none" dirty="0">
                        <a:solidFill>
                          <a:schemeClr val="bg1"/>
                        </a:solidFill>
                      </a:endParaRPr>
                    </a:p>
                  </a:txBody>
                  <a:tcPr marL="73526" marR="73526" marT="36763" marB="36763" anchor="ctr">
                    <a:lnL>
                      <a:noFill/>
                    </a:lnL>
                    <a:lnR>
                      <a:noFill/>
                    </a:lnR>
                    <a:lnT>
                      <a:noFill/>
                    </a:lnT>
                    <a:lnB>
                      <a:noFill/>
                    </a:lnB>
                    <a:solidFill>
                      <a:srgbClr val="006666"/>
                    </a:solidFill>
                  </a:tcPr>
                </a:tc>
                <a:tc>
                  <a:txBody>
                    <a:bodyPr/>
                    <a:lstStyle/>
                    <a:p>
                      <a:r>
                        <a:rPr lang="en-IN" sz="1200" u="none" dirty="0" smtClean="0">
                          <a:solidFill>
                            <a:schemeClr val="bg1"/>
                          </a:solidFill>
                        </a:rPr>
                        <a:t>64</a:t>
                      </a:r>
                      <a:endParaRPr lang="en-IN" sz="1200" u="none" dirty="0">
                        <a:solidFill>
                          <a:schemeClr val="bg1"/>
                        </a:solidFill>
                      </a:endParaRPr>
                    </a:p>
                  </a:txBody>
                  <a:tcPr marL="73526" marR="73526" marT="36763" marB="36763" anchor="ctr">
                    <a:lnL>
                      <a:noFill/>
                    </a:lnL>
                    <a:lnR>
                      <a:noFill/>
                    </a:lnR>
                    <a:lnT>
                      <a:noFill/>
                    </a:lnT>
                    <a:lnB>
                      <a:noFill/>
                    </a:lnB>
                    <a:solidFill>
                      <a:srgbClr val="006666"/>
                    </a:solidFill>
                  </a:tcPr>
                </a:tc>
                <a:tc>
                  <a:txBody>
                    <a:bodyPr/>
                    <a:lstStyle/>
                    <a:p>
                      <a:r>
                        <a:rPr lang="en-IN" sz="1200" u="none" dirty="0">
                          <a:solidFill>
                            <a:schemeClr val="bg1"/>
                          </a:solidFill>
                        </a:rPr>
                        <a:t>.605</a:t>
                      </a:r>
                    </a:p>
                  </a:txBody>
                  <a:tcPr marL="73526" marR="73526" marT="36763" marB="36763" anchor="ctr">
                    <a:lnL>
                      <a:noFill/>
                    </a:lnL>
                    <a:lnR>
                      <a:noFill/>
                    </a:lnR>
                    <a:lnT>
                      <a:noFill/>
                    </a:lnT>
                    <a:lnB>
                      <a:noFill/>
                    </a:lnB>
                    <a:solidFill>
                      <a:srgbClr val="006666"/>
                    </a:solidFill>
                  </a:tcPr>
                </a:tc>
                <a:tc>
                  <a:txBody>
                    <a:bodyPr/>
                    <a:lstStyle/>
                    <a:p>
                      <a:r>
                        <a:rPr lang="en-IN" sz="1200" u="none" dirty="0">
                          <a:solidFill>
                            <a:schemeClr val="bg1"/>
                          </a:solidFill>
                        </a:rPr>
                        <a:t>—</a:t>
                      </a:r>
                    </a:p>
                  </a:txBody>
                  <a:tcPr marL="73526" marR="73526" marT="36763" marB="36763" anchor="ctr">
                    <a:lnL>
                      <a:noFill/>
                    </a:lnL>
                    <a:lnR>
                      <a:noFill/>
                    </a:lnR>
                    <a:lnT>
                      <a:noFill/>
                    </a:lnT>
                    <a:lnB>
                      <a:noFill/>
                    </a:lnB>
                    <a:solidFill>
                      <a:srgbClr val="006666"/>
                    </a:solidFill>
                  </a:tcPr>
                </a:tc>
                <a:tc>
                  <a:txBody>
                    <a:bodyPr/>
                    <a:lstStyle/>
                    <a:p>
                      <a:r>
                        <a:rPr lang="en-IN" sz="1200" u="none" dirty="0">
                          <a:solidFill>
                            <a:schemeClr val="bg1"/>
                          </a:solidFill>
                        </a:rPr>
                        <a:t>50–31</a:t>
                      </a:r>
                    </a:p>
                  </a:txBody>
                  <a:tcPr marL="73526" marR="73526" marT="36763" marB="36763" anchor="ctr">
                    <a:lnL>
                      <a:noFill/>
                    </a:lnL>
                    <a:lnR>
                      <a:noFill/>
                    </a:lnR>
                    <a:lnT>
                      <a:noFill/>
                    </a:lnT>
                    <a:lnB>
                      <a:noFill/>
                    </a:lnB>
                    <a:solidFill>
                      <a:srgbClr val="006666"/>
                    </a:solidFill>
                  </a:tcPr>
                </a:tc>
                <a:tc>
                  <a:txBody>
                    <a:bodyPr/>
                    <a:lstStyle/>
                    <a:p>
                      <a:r>
                        <a:rPr lang="en-IN" sz="1200" u="none" dirty="0">
                          <a:solidFill>
                            <a:schemeClr val="bg1"/>
                          </a:solidFill>
                        </a:rPr>
                        <a:t>48–33</a:t>
                      </a:r>
                    </a:p>
                  </a:txBody>
                  <a:tcPr marL="73526" marR="73526" marT="36763" marB="36763" anchor="ctr">
                    <a:lnL>
                      <a:noFill/>
                    </a:lnL>
                    <a:lnR>
                      <a:noFill/>
                    </a:lnR>
                    <a:lnT>
                      <a:noFill/>
                    </a:lnT>
                    <a:lnB>
                      <a:noFill/>
                    </a:lnB>
                    <a:solidFill>
                      <a:srgbClr val="006666"/>
                    </a:solidFill>
                  </a:tcPr>
                </a:tc>
              </a:tr>
              <a:tr h="483275">
                <a:tc>
                  <a:txBody>
                    <a:bodyPr/>
                    <a:lstStyle/>
                    <a:p>
                      <a:r>
                        <a:rPr lang="en-IN" sz="1400" u="none" dirty="0"/>
                        <a:t>Atlanta Braves</a:t>
                      </a:r>
                    </a:p>
                  </a:txBody>
                  <a:tcPr marL="73526" marR="73526" marT="36763" marB="36763" anchor="ctr">
                    <a:lnL>
                      <a:noFill/>
                    </a:lnL>
                    <a:lnR>
                      <a:noFill/>
                    </a:lnR>
                    <a:lnT>
                      <a:noFill/>
                    </a:lnT>
                    <a:lnB>
                      <a:noFill/>
                    </a:lnB>
                  </a:tcPr>
                </a:tc>
                <a:tc>
                  <a:txBody>
                    <a:bodyPr/>
                    <a:lstStyle/>
                    <a:p>
                      <a:r>
                        <a:rPr lang="en-IN" sz="1200" u="none"/>
                        <a:t>94</a:t>
                      </a:r>
                    </a:p>
                  </a:txBody>
                  <a:tcPr marL="73526" marR="73526" marT="36763" marB="36763" anchor="ctr">
                    <a:lnL>
                      <a:noFill/>
                    </a:lnL>
                    <a:lnR>
                      <a:noFill/>
                    </a:lnR>
                    <a:lnT>
                      <a:noFill/>
                    </a:lnT>
                    <a:lnB>
                      <a:noFill/>
                    </a:lnB>
                  </a:tcPr>
                </a:tc>
                <a:tc>
                  <a:txBody>
                    <a:bodyPr/>
                    <a:lstStyle/>
                    <a:p>
                      <a:r>
                        <a:rPr lang="en-IN" sz="1200" u="none" dirty="0"/>
                        <a:t>68</a:t>
                      </a:r>
                    </a:p>
                  </a:txBody>
                  <a:tcPr marL="73526" marR="73526" marT="36763" marB="36763" anchor="ctr">
                    <a:lnL>
                      <a:noFill/>
                    </a:lnL>
                    <a:lnR>
                      <a:noFill/>
                    </a:lnR>
                    <a:lnT>
                      <a:noFill/>
                    </a:lnT>
                    <a:lnB>
                      <a:noFill/>
                    </a:lnB>
                  </a:tcPr>
                </a:tc>
                <a:tc>
                  <a:txBody>
                    <a:bodyPr/>
                    <a:lstStyle/>
                    <a:p>
                      <a:r>
                        <a:rPr lang="en-IN" sz="1200" u="none" dirty="0"/>
                        <a:t>.580</a:t>
                      </a:r>
                    </a:p>
                  </a:txBody>
                  <a:tcPr marL="73526" marR="73526" marT="36763" marB="36763" anchor="ctr">
                    <a:lnL>
                      <a:noFill/>
                    </a:lnL>
                    <a:lnR>
                      <a:noFill/>
                    </a:lnR>
                    <a:lnT>
                      <a:noFill/>
                    </a:lnT>
                    <a:lnB>
                      <a:noFill/>
                    </a:lnB>
                  </a:tcPr>
                </a:tc>
                <a:tc>
                  <a:txBody>
                    <a:bodyPr/>
                    <a:lstStyle/>
                    <a:p>
                      <a:r>
                        <a:rPr lang="en-IN" sz="1200" u="none"/>
                        <a:t>4</a:t>
                      </a:r>
                    </a:p>
                  </a:txBody>
                  <a:tcPr marL="73526" marR="73526" marT="36763" marB="36763" anchor="ctr">
                    <a:lnL>
                      <a:noFill/>
                    </a:lnL>
                    <a:lnR>
                      <a:noFill/>
                    </a:lnR>
                    <a:lnT>
                      <a:noFill/>
                    </a:lnT>
                    <a:lnB>
                      <a:noFill/>
                    </a:lnB>
                  </a:tcPr>
                </a:tc>
                <a:tc>
                  <a:txBody>
                    <a:bodyPr/>
                    <a:lstStyle/>
                    <a:p>
                      <a:r>
                        <a:rPr lang="en-IN" sz="1200" u="none"/>
                        <a:t>48–33</a:t>
                      </a:r>
                    </a:p>
                  </a:txBody>
                  <a:tcPr marL="73526" marR="73526" marT="36763" marB="36763" anchor="ctr">
                    <a:lnL>
                      <a:noFill/>
                    </a:lnL>
                    <a:lnR>
                      <a:noFill/>
                    </a:lnR>
                    <a:lnT>
                      <a:noFill/>
                    </a:lnT>
                    <a:lnB>
                      <a:noFill/>
                    </a:lnB>
                  </a:tcPr>
                </a:tc>
                <a:tc>
                  <a:txBody>
                    <a:bodyPr/>
                    <a:lstStyle/>
                    <a:p>
                      <a:r>
                        <a:rPr lang="en-IN" sz="1200" u="none" dirty="0"/>
                        <a:t>46–35</a:t>
                      </a:r>
                    </a:p>
                  </a:txBody>
                  <a:tcPr marL="73526" marR="73526" marT="36763" marB="36763" anchor="ctr">
                    <a:lnL>
                      <a:noFill/>
                    </a:lnL>
                    <a:lnR>
                      <a:noFill/>
                    </a:lnR>
                    <a:lnT>
                      <a:noFill/>
                    </a:lnT>
                    <a:lnB>
                      <a:noFill/>
                    </a:lnB>
                  </a:tcPr>
                </a:tc>
              </a:tr>
              <a:tr h="483275">
                <a:tc>
                  <a:txBody>
                    <a:bodyPr/>
                    <a:lstStyle/>
                    <a:p>
                      <a:r>
                        <a:rPr lang="en-IN" sz="1400" u="none" dirty="0"/>
                        <a:t>Philadelphia Phillies</a:t>
                      </a:r>
                    </a:p>
                  </a:txBody>
                  <a:tcPr marL="73526" marR="73526" marT="36763" marB="36763" anchor="ctr">
                    <a:lnL>
                      <a:noFill/>
                    </a:lnL>
                    <a:lnR>
                      <a:noFill/>
                    </a:lnR>
                    <a:lnT>
                      <a:noFill/>
                    </a:lnT>
                    <a:lnB>
                      <a:noFill/>
                    </a:lnB>
                  </a:tcPr>
                </a:tc>
                <a:tc>
                  <a:txBody>
                    <a:bodyPr/>
                    <a:lstStyle/>
                    <a:p>
                      <a:r>
                        <a:rPr lang="en-IN" sz="1200" u="none"/>
                        <a:t>81</a:t>
                      </a:r>
                    </a:p>
                  </a:txBody>
                  <a:tcPr marL="73526" marR="73526" marT="36763" marB="36763" anchor="ctr">
                    <a:lnL>
                      <a:noFill/>
                    </a:lnL>
                    <a:lnR>
                      <a:noFill/>
                    </a:lnR>
                    <a:lnT>
                      <a:noFill/>
                    </a:lnT>
                    <a:lnB>
                      <a:noFill/>
                    </a:lnB>
                  </a:tcPr>
                </a:tc>
                <a:tc>
                  <a:txBody>
                    <a:bodyPr/>
                    <a:lstStyle/>
                    <a:p>
                      <a:r>
                        <a:rPr lang="en-IN" sz="1200" u="none"/>
                        <a:t>81</a:t>
                      </a:r>
                    </a:p>
                  </a:txBody>
                  <a:tcPr marL="73526" marR="73526" marT="36763" marB="36763" anchor="ctr">
                    <a:lnL>
                      <a:noFill/>
                    </a:lnL>
                    <a:lnR>
                      <a:noFill/>
                    </a:lnR>
                    <a:lnT>
                      <a:noFill/>
                    </a:lnT>
                    <a:lnB>
                      <a:noFill/>
                    </a:lnB>
                  </a:tcPr>
                </a:tc>
                <a:tc>
                  <a:txBody>
                    <a:bodyPr/>
                    <a:lstStyle/>
                    <a:p>
                      <a:r>
                        <a:rPr lang="en-IN" sz="1200" u="none" dirty="0"/>
                        <a:t>.500</a:t>
                      </a:r>
                    </a:p>
                  </a:txBody>
                  <a:tcPr marL="73526" marR="73526" marT="36763" marB="36763" anchor="ctr">
                    <a:lnL>
                      <a:noFill/>
                    </a:lnL>
                    <a:lnR>
                      <a:noFill/>
                    </a:lnR>
                    <a:lnT>
                      <a:noFill/>
                    </a:lnT>
                    <a:lnB>
                      <a:noFill/>
                    </a:lnB>
                  </a:tcPr>
                </a:tc>
                <a:tc>
                  <a:txBody>
                    <a:bodyPr/>
                    <a:lstStyle/>
                    <a:p>
                      <a:r>
                        <a:rPr lang="en-IN" sz="1200" u="none" dirty="0"/>
                        <a:t>17</a:t>
                      </a:r>
                    </a:p>
                  </a:txBody>
                  <a:tcPr marL="73526" marR="73526" marT="36763" marB="36763" anchor="ctr">
                    <a:lnL>
                      <a:noFill/>
                    </a:lnL>
                    <a:lnR>
                      <a:noFill/>
                    </a:lnR>
                    <a:lnT>
                      <a:noFill/>
                    </a:lnT>
                    <a:lnB>
                      <a:noFill/>
                    </a:lnB>
                  </a:tcPr>
                </a:tc>
                <a:tc>
                  <a:txBody>
                    <a:bodyPr/>
                    <a:lstStyle/>
                    <a:p>
                      <a:r>
                        <a:rPr lang="en-IN" sz="1200" u="none" dirty="0"/>
                        <a:t>40–41</a:t>
                      </a:r>
                    </a:p>
                  </a:txBody>
                  <a:tcPr marL="73526" marR="73526" marT="36763" marB="36763" anchor="ctr">
                    <a:lnL>
                      <a:noFill/>
                    </a:lnL>
                    <a:lnR>
                      <a:noFill/>
                    </a:lnR>
                    <a:lnT>
                      <a:noFill/>
                    </a:lnT>
                    <a:lnB>
                      <a:noFill/>
                    </a:lnB>
                  </a:tcPr>
                </a:tc>
                <a:tc>
                  <a:txBody>
                    <a:bodyPr/>
                    <a:lstStyle/>
                    <a:p>
                      <a:r>
                        <a:rPr lang="en-IN" sz="1200" u="none" dirty="0"/>
                        <a:t>41–40</a:t>
                      </a:r>
                    </a:p>
                  </a:txBody>
                  <a:tcPr marL="73526" marR="73526" marT="36763" marB="36763" anchor="ctr">
                    <a:lnL>
                      <a:noFill/>
                    </a:lnL>
                    <a:lnR>
                      <a:noFill/>
                    </a:lnR>
                    <a:lnT>
                      <a:noFill/>
                    </a:lnT>
                    <a:lnB>
                      <a:noFill/>
                    </a:lnB>
                  </a:tcPr>
                </a:tc>
              </a:tr>
              <a:tr h="483275">
                <a:tc>
                  <a:txBody>
                    <a:bodyPr/>
                    <a:lstStyle/>
                    <a:p>
                      <a:r>
                        <a:rPr lang="en-IN" sz="1400" b="1" u="none" dirty="0">
                          <a:solidFill>
                            <a:schemeClr val="bg1"/>
                          </a:solidFill>
                        </a:rPr>
                        <a:t>New York Mets</a:t>
                      </a:r>
                      <a:endParaRPr lang="en-IN" sz="1400" u="none" dirty="0">
                        <a:solidFill>
                          <a:schemeClr val="bg1"/>
                        </a:solidFill>
                      </a:endParaRP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74</a:t>
                      </a: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88</a:t>
                      </a: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.457</a:t>
                      </a: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24</a:t>
                      </a: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36–45</a:t>
                      </a:r>
                    </a:p>
                  </a:txBody>
                  <a:tcPr marL="73526" marR="73526" marT="36763" marB="36763" anchor="ctr">
                    <a:lnL>
                      <a:noFill/>
                    </a:lnL>
                    <a:lnR>
                      <a:noFill/>
                    </a:lnR>
                    <a:lnT>
                      <a:noFill/>
                    </a:lnT>
                    <a:lnB>
                      <a:noFill/>
                    </a:lnB>
                    <a:solidFill>
                      <a:schemeClr val="accent1"/>
                    </a:solidFill>
                  </a:tcPr>
                </a:tc>
                <a:tc>
                  <a:txBody>
                    <a:bodyPr/>
                    <a:lstStyle/>
                    <a:p>
                      <a:r>
                        <a:rPr lang="en-IN" sz="1200" u="none" dirty="0">
                          <a:solidFill>
                            <a:schemeClr val="bg1"/>
                          </a:solidFill>
                        </a:rPr>
                        <a:t>38–43</a:t>
                      </a:r>
                    </a:p>
                  </a:txBody>
                  <a:tcPr marL="73526" marR="73526" marT="36763" marB="36763" anchor="ctr">
                    <a:lnL>
                      <a:noFill/>
                    </a:lnL>
                    <a:lnR>
                      <a:noFill/>
                    </a:lnR>
                    <a:lnT>
                      <a:noFill/>
                    </a:lnT>
                    <a:lnB>
                      <a:noFill/>
                    </a:lnB>
                    <a:solidFill>
                      <a:schemeClr val="accent1"/>
                    </a:solidFill>
                  </a:tcPr>
                </a:tc>
              </a:tr>
              <a:tr h="483275">
                <a:tc>
                  <a:txBody>
                    <a:bodyPr/>
                    <a:lstStyle/>
                    <a:p>
                      <a:r>
                        <a:rPr lang="en-IN" sz="1400" u="none" dirty="0"/>
                        <a:t>Miami Marlins</a:t>
                      </a:r>
                    </a:p>
                  </a:txBody>
                  <a:tcPr marL="73526" marR="73526" marT="36763" marB="36763" anchor="ctr">
                    <a:lnL>
                      <a:noFill/>
                    </a:lnL>
                    <a:lnR>
                      <a:noFill/>
                    </a:lnR>
                    <a:lnT>
                      <a:noFill/>
                    </a:lnT>
                    <a:lnB>
                      <a:noFill/>
                    </a:lnB>
                  </a:tcPr>
                </a:tc>
                <a:tc>
                  <a:txBody>
                    <a:bodyPr/>
                    <a:lstStyle/>
                    <a:p>
                      <a:r>
                        <a:rPr lang="en-IN" sz="1200" u="none" dirty="0"/>
                        <a:t>69</a:t>
                      </a:r>
                    </a:p>
                  </a:txBody>
                  <a:tcPr marL="73526" marR="73526" marT="36763" marB="36763" anchor="ctr">
                    <a:lnL>
                      <a:noFill/>
                    </a:lnL>
                    <a:lnR>
                      <a:noFill/>
                    </a:lnR>
                    <a:lnT>
                      <a:noFill/>
                    </a:lnT>
                    <a:lnB>
                      <a:noFill/>
                    </a:lnB>
                  </a:tcPr>
                </a:tc>
                <a:tc>
                  <a:txBody>
                    <a:bodyPr/>
                    <a:lstStyle/>
                    <a:p>
                      <a:r>
                        <a:rPr lang="en-IN" sz="1200" u="none" dirty="0"/>
                        <a:t>93</a:t>
                      </a:r>
                    </a:p>
                  </a:txBody>
                  <a:tcPr marL="73526" marR="73526" marT="36763" marB="36763" anchor="ctr">
                    <a:lnL>
                      <a:noFill/>
                    </a:lnL>
                    <a:lnR>
                      <a:noFill/>
                    </a:lnR>
                    <a:lnT>
                      <a:noFill/>
                    </a:lnT>
                    <a:lnB>
                      <a:noFill/>
                    </a:lnB>
                  </a:tcPr>
                </a:tc>
                <a:tc>
                  <a:txBody>
                    <a:bodyPr/>
                    <a:lstStyle/>
                    <a:p>
                      <a:r>
                        <a:rPr lang="en-IN" sz="1200" u="none" dirty="0"/>
                        <a:t>.426</a:t>
                      </a:r>
                    </a:p>
                  </a:txBody>
                  <a:tcPr marL="73526" marR="73526" marT="36763" marB="36763" anchor="ctr">
                    <a:lnL>
                      <a:noFill/>
                    </a:lnL>
                    <a:lnR>
                      <a:noFill/>
                    </a:lnR>
                    <a:lnT>
                      <a:noFill/>
                    </a:lnT>
                    <a:lnB>
                      <a:noFill/>
                    </a:lnB>
                  </a:tcPr>
                </a:tc>
                <a:tc>
                  <a:txBody>
                    <a:bodyPr/>
                    <a:lstStyle/>
                    <a:p>
                      <a:r>
                        <a:rPr lang="en-IN" sz="1200" u="none" dirty="0"/>
                        <a:t>29</a:t>
                      </a:r>
                    </a:p>
                  </a:txBody>
                  <a:tcPr marL="73526" marR="73526" marT="36763" marB="36763" anchor="ctr">
                    <a:lnL>
                      <a:noFill/>
                    </a:lnL>
                    <a:lnR>
                      <a:noFill/>
                    </a:lnR>
                    <a:lnT>
                      <a:noFill/>
                    </a:lnT>
                    <a:lnB>
                      <a:noFill/>
                    </a:lnB>
                  </a:tcPr>
                </a:tc>
                <a:tc>
                  <a:txBody>
                    <a:bodyPr/>
                    <a:lstStyle/>
                    <a:p>
                      <a:r>
                        <a:rPr lang="en-IN" sz="1200" u="none" dirty="0"/>
                        <a:t>38–43</a:t>
                      </a:r>
                    </a:p>
                  </a:txBody>
                  <a:tcPr marL="73526" marR="73526" marT="36763" marB="36763" anchor="ctr">
                    <a:lnL>
                      <a:noFill/>
                    </a:lnL>
                    <a:lnR>
                      <a:noFill/>
                    </a:lnR>
                    <a:lnT>
                      <a:noFill/>
                    </a:lnT>
                    <a:lnB>
                      <a:noFill/>
                    </a:lnB>
                  </a:tcPr>
                </a:tc>
                <a:tc>
                  <a:txBody>
                    <a:bodyPr/>
                    <a:lstStyle/>
                    <a:p>
                      <a:r>
                        <a:rPr lang="en-IN" sz="1200" u="none" dirty="0"/>
                        <a:t>31–50</a:t>
                      </a:r>
                    </a:p>
                  </a:txBody>
                  <a:tcPr marL="73526" marR="73526" marT="36763" marB="36763" anchor="ctr">
                    <a:lnL>
                      <a:noFill/>
                    </a:lnL>
                    <a:lnR>
                      <a:noFill/>
                    </a:lnR>
                    <a:lnT>
                      <a:noFill/>
                    </a:lnT>
                    <a:lnB>
                      <a:noFill/>
                    </a:lnB>
                  </a:tcPr>
                </a:tc>
              </a:tr>
            </a:tbl>
          </a:graphicData>
        </a:graphic>
      </p:graphicFrame>
      <p:sp>
        <p:nvSpPr>
          <p:cNvPr id="5" name="Rounded Rectangle 4"/>
          <p:cNvSpPr/>
          <p:nvPr/>
        </p:nvSpPr>
        <p:spPr bwMode="auto">
          <a:xfrm>
            <a:off x="6784445" y="2365455"/>
            <a:ext cx="2597991" cy="1485964"/>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a:solidFill>
                  <a:schemeClr val="tx1"/>
                </a:solidFill>
              </a:rPr>
              <a:t>Looking at the 2012 season results (from secondary research) we see that focus on a better </a:t>
            </a:r>
            <a:r>
              <a:rPr lang="en-US" sz="1600" dirty="0" smtClean="0">
                <a:solidFill>
                  <a:schemeClr val="tx1"/>
                </a:solidFill>
              </a:rPr>
              <a:t>infield </a:t>
            </a:r>
            <a:r>
              <a:rPr lang="en-US" sz="1600" dirty="0" err="1" smtClean="0">
                <a:solidFill>
                  <a:schemeClr val="tx1"/>
                </a:solidFill>
              </a:rPr>
              <a:t>defence</a:t>
            </a:r>
            <a:r>
              <a:rPr lang="en-US" sz="1600" dirty="0" smtClean="0">
                <a:solidFill>
                  <a:schemeClr val="tx1"/>
                </a:solidFill>
              </a:rPr>
              <a:t> </a:t>
            </a:r>
            <a:r>
              <a:rPr lang="en-US" sz="1600" dirty="0">
                <a:solidFill>
                  <a:schemeClr val="tx1"/>
                </a:solidFill>
              </a:rPr>
              <a:t>is perhaps a winning strategy</a:t>
            </a:r>
          </a:p>
        </p:txBody>
      </p:sp>
      <p:sp>
        <p:nvSpPr>
          <p:cNvPr id="6" name="Rounded Rectangle 5"/>
          <p:cNvSpPr/>
          <p:nvPr/>
        </p:nvSpPr>
        <p:spPr bwMode="auto">
          <a:xfrm>
            <a:off x="466498" y="4794186"/>
            <a:ext cx="8975952" cy="616014"/>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tx1"/>
                </a:solidFill>
              </a:rPr>
              <a:t>The Nationals have allocated their resources more efficiently, as they ended up winning the league that year</a:t>
            </a:r>
            <a:endParaRPr lang="en-US" sz="1600" dirty="0">
              <a:solidFill>
                <a:schemeClr val="tx1"/>
              </a:solidFill>
            </a:endParaRPr>
          </a:p>
        </p:txBody>
      </p:sp>
      <p:sp>
        <p:nvSpPr>
          <p:cNvPr id="7" name="Rounded Rectangle 6"/>
          <p:cNvSpPr/>
          <p:nvPr/>
        </p:nvSpPr>
        <p:spPr bwMode="auto">
          <a:xfrm>
            <a:off x="466498" y="5685555"/>
            <a:ext cx="8975952" cy="616014"/>
          </a:xfrm>
          <a:prstGeom prst="roundRect">
            <a:avLst/>
          </a:prstGeom>
          <a:solidFill>
            <a:srgbClr val="CBD3D3"/>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600" dirty="0" smtClean="0">
                <a:solidFill>
                  <a:schemeClr val="tx1"/>
                </a:solidFill>
              </a:rPr>
              <a:t>Trend over time saw a huge dip in Mets spending and increase in Nationals spending. Today, the Nationals have a much higher budget/ spend as compared to </a:t>
            </a:r>
            <a:r>
              <a:rPr lang="en-US" sz="1600" smtClean="0">
                <a:solidFill>
                  <a:schemeClr val="tx1"/>
                </a:solidFill>
              </a:rPr>
              <a:t>the Mets</a:t>
            </a:r>
            <a:endParaRPr lang="en-US" sz="1600" dirty="0">
              <a:solidFill>
                <a:schemeClr val="tx1"/>
              </a:solidFill>
            </a:endParaRPr>
          </a:p>
        </p:txBody>
      </p:sp>
    </p:spTree>
    <p:extLst>
      <p:ext uri="{BB962C8B-B14F-4D97-AF65-F5344CB8AC3E}">
        <p14:creationId xmlns:p14="http://schemas.microsoft.com/office/powerpoint/2010/main" val="391380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1936 US presidential election, </a:t>
            </a:r>
            <a:r>
              <a:rPr lang="en-US" i="1" dirty="0" smtClean="0"/>
              <a:t>The Literary Digest</a:t>
            </a:r>
            <a:r>
              <a:rPr lang="en-US" dirty="0" smtClean="0"/>
              <a:t> predicted that Landon will win with 57.1% of the votes against Roosevelt</a:t>
            </a:r>
            <a:endParaRPr lang="en-US" dirty="0"/>
          </a:p>
        </p:txBody>
      </p:sp>
      <p:sp>
        <p:nvSpPr>
          <p:cNvPr id="3" name="Content Placeholder 2"/>
          <p:cNvSpPr>
            <a:spLocks noGrp="1"/>
          </p:cNvSpPr>
          <p:nvPr>
            <p:ph idx="1"/>
          </p:nvPr>
        </p:nvSpPr>
        <p:spPr>
          <a:xfrm>
            <a:off x="646113" y="1381124"/>
            <a:ext cx="5600699" cy="4714875"/>
          </a:xfrm>
        </p:spPr>
        <p:txBody>
          <a:bodyPr/>
          <a:lstStyle/>
          <a:p>
            <a:r>
              <a:rPr lang="en-US" dirty="0" smtClean="0"/>
              <a:t>Roosevelt won the election with 60.8% of the popular vote</a:t>
            </a:r>
          </a:p>
          <a:p>
            <a:r>
              <a:rPr lang="en-US" dirty="0" smtClean="0"/>
              <a:t>Landslide victory with wins in 46 out of 48 states, losing only to Maine and Vermont</a:t>
            </a:r>
          </a:p>
          <a:p>
            <a:r>
              <a:rPr lang="en-US" dirty="0" smtClean="0"/>
              <a:t>Approximately 10 million questionnaires were mailed to prospective voters, making the </a:t>
            </a:r>
            <a:r>
              <a:rPr lang="en-US" i="1" dirty="0" smtClean="0"/>
              <a:t>Literary Digest </a:t>
            </a:r>
            <a:r>
              <a:rPr lang="en-US" dirty="0" smtClean="0"/>
              <a:t>poll one of the largest ever conducted</a:t>
            </a:r>
          </a:p>
          <a:p>
            <a:r>
              <a:rPr lang="en-US" dirty="0" smtClean="0"/>
              <a:t>Approximately 2.3 million responded</a:t>
            </a:r>
          </a:p>
          <a:p>
            <a:r>
              <a:rPr lang="en-US" dirty="0" smtClean="0"/>
              <a:t>Prospective voters were chosen from the subscription list of the magazine, from automobile registration lists, phone lists, club memberships, etc.</a:t>
            </a:r>
          </a:p>
          <a:p>
            <a:r>
              <a:rPr lang="en-US" dirty="0" smtClean="0"/>
              <a:t>Using similar technique, </a:t>
            </a:r>
            <a:r>
              <a:rPr lang="en-US" i="1" dirty="0" smtClean="0"/>
              <a:t>The Literary Digest </a:t>
            </a:r>
            <a:r>
              <a:rPr lang="en-US" dirty="0" smtClean="0"/>
              <a:t>had predicted correctly in the last four elections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583" y="1600200"/>
            <a:ext cx="2514605" cy="3480212"/>
          </a:xfrm>
          <a:prstGeom prst="rect">
            <a:avLst/>
          </a:prstGeom>
        </p:spPr>
      </p:pic>
    </p:spTree>
    <p:extLst>
      <p:ext uri="{BB962C8B-B14F-4D97-AF65-F5344CB8AC3E}">
        <p14:creationId xmlns:p14="http://schemas.microsoft.com/office/powerpoint/2010/main" val="860126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at this study to evaluate treatments for kidney stones…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60370538"/>
              </p:ext>
            </p:extLst>
          </p:nvPr>
        </p:nvGraphicFramePr>
        <p:xfrm>
          <a:off x="457200" y="2133600"/>
          <a:ext cx="8763000" cy="1235520"/>
        </p:xfrm>
        <a:graphic>
          <a:graphicData uri="http://schemas.openxmlformats.org/drawingml/2006/table">
            <a:tbl>
              <a:tblPr>
                <a:tableStyleId>{616DA210-FB5B-4158-B5E0-FEB733F419BA}</a:tableStyleId>
              </a:tblPr>
              <a:tblGrid>
                <a:gridCol w="2921000"/>
                <a:gridCol w="2921000"/>
                <a:gridCol w="2921000"/>
              </a:tblGrid>
              <a:tr h="786240">
                <a:tc>
                  <a:txBody>
                    <a:bodyPr/>
                    <a:lstStyle/>
                    <a:p>
                      <a:r>
                        <a:rPr lang="en-US" dirty="0" smtClean="0"/>
                        <a:t>Size</a:t>
                      </a:r>
                      <a:r>
                        <a:rPr lang="en-US" baseline="0" dirty="0" smtClean="0"/>
                        <a:t> / Treatment</a:t>
                      </a:r>
                      <a:endParaRPr lang="en-GB" dirty="0"/>
                    </a:p>
                  </a:txBody>
                  <a:tcPr anchor="ctr"/>
                </a:tc>
                <a:tc>
                  <a:txBody>
                    <a:bodyPr/>
                    <a:lstStyle/>
                    <a:p>
                      <a:pPr algn="ctr"/>
                      <a:r>
                        <a:rPr lang="en-GB" dirty="0" smtClean="0">
                          <a:effectLst/>
                        </a:rPr>
                        <a:t>Treatment </a:t>
                      </a:r>
                      <a:r>
                        <a:rPr lang="en-GB" dirty="0">
                          <a:effectLst/>
                        </a:rPr>
                        <a:t>A</a:t>
                      </a:r>
                    </a:p>
                  </a:txBody>
                  <a:tcPr anchor="ctr"/>
                </a:tc>
                <a:tc>
                  <a:txBody>
                    <a:bodyPr/>
                    <a:lstStyle/>
                    <a:p>
                      <a:pPr algn="ctr"/>
                      <a:r>
                        <a:rPr lang="en-GB" dirty="0">
                          <a:effectLst/>
                        </a:rPr>
                        <a:t>Treatment B</a:t>
                      </a:r>
                    </a:p>
                  </a:txBody>
                  <a:tcPr anchor="ctr"/>
                </a:tc>
              </a:tr>
              <a:tr h="449280">
                <a:tc>
                  <a:txBody>
                    <a:bodyPr/>
                    <a:lstStyle/>
                    <a:p>
                      <a:pPr algn="ctr"/>
                      <a:r>
                        <a:rPr lang="en-GB" dirty="0" smtClean="0">
                          <a:effectLst/>
                        </a:rPr>
                        <a:t>Overall result</a:t>
                      </a:r>
                      <a:endParaRPr lang="en-GB" dirty="0">
                        <a:effectLst/>
                      </a:endParaRPr>
                    </a:p>
                  </a:txBody>
                  <a:tcPr anchor="ctr"/>
                </a:tc>
                <a:tc>
                  <a:txBody>
                    <a:bodyPr/>
                    <a:lstStyle/>
                    <a:p>
                      <a:pPr algn="ctr"/>
                      <a:r>
                        <a:rPr lang="en-GB">
                          <a:effectLst/>
                        </a:rPr>
                        <a:t>78% (273/350)</a:t>
                      </a:r>
                    </a:p>
                  </a:txBody>
                  <a:tcPr anchor="ctr"/>
                </a:tc>
                <a:tc>
                  <a:txBody>
                    <a:bodyPr/>
                    <a:lstStyle/>
                    <a:p>
                      <a:pPr algn="ctr"/>
                      <a:r>
                        <a:rPr lang="en-GB" b="1" dirty="0">
                          <a:effectLst/>
                        </a:rPr>
                        <a:t>83% (289/350)</a:t>
                      </a:r>
                    </a:p>
                  </a:txBody>
                  <a:tcPr anchor="ctr"/>
                </a:tc>
              </a:tr>
            </a:tbl>
          </a:graphicData>
        </a:graphic>
      </p:graphicFrame>
    </p:spTree>
    <p:extLst>
      <p:ext uri="{BB962C8B-B14F-4D97-AF65-F5344CB8AC3E}">
        <p14:creationId xmlns:p14="http://schemas.microsoft.com/office/powerpoint/2010/main" val="170490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paradox</a:t>
            </a:r>
            <a:endParaRPr lang="en-GB" dirty="0"/>
          </a:p>
        </p:txBody>
      </p:sp>
      <p:graphicFrame>
        <p:nvGraphicFramePr>
          <p:cNvPr id="4" name="Table 3"/>
          <p:cNvGraphicFramePr>
            <a:graphicFrameLocks noGrp="1"/>
          </p:cNvGraphicFramePr>
          <p:nvPr>
            <p:extLst/>
          </p:nvPr>
        </p:nvGraphicFramePr>
        <p:xfrm>
          <a:off x="457200" y="1614098"/>
          <a:ext cx="8763000" cy="2808000"/>
        </p:xfrm>
        <a:graphic>
          <a:graphicData uri="http://schemas.openxmlformats.org/drawingml/2006/table">
            <a:tbl>
              <a:tblPr>
                <a:tableStyleId>{616DA210-FB5B-4158-B5E0-FEB733F419BA}</a:tableStyleId>
              </a:tblPr>
              <a:tblGrid>
                <a:gridCol w="2921000"/>
                <a:gridCol w="2921000"/>
                <a:gridCol w="2921000"/>
              </a:tblGrid>
              <a:tr h="786240">
                <a:tc>
                  <a:txBody>
                    <a:bodyPr/>
                    <a:lstStyle/>
                    <a:p>
                      <a:r>
                        <a:rPr lang="en-US" dirty="0" smtClean="0"/>
                        <a:t>Size</a:t>
                      </a:r>
                      <a:r>
                        <a:rPr lang="en-US" baseline="0" dirty="0" smtClean="0"/>
                        <a:t> / Treatment</a:t>
                      </a:r>
                      <a:endParaRPr lang="en-GB" dirty="0"/>
                    </a:p>
                  </a:txBody>
                  <a:tcPr anchor="ctr"/>
                </a:tc>
                <a:tc>
                  <a:txBody>
                    <a:bodyPr/>
                    <a:lstStyle/>
                    <a:p>
                      <a:pPr algn="ctr"/>
                      <a:r>
                        <a:rPr lang="en-GB" dirty="0" smtClean="0">
                          <a:effectLst/>
                        </a:rPr>
                        <a:t>Treatment </a:t>
                      </a:r>
                      <a:r>
                        <a:rPr lang="en-GB" dirty="0">
                          <a:effectLst/>
                        </a:rPr>
                        <a:t>A</a:t>
                      </a:r>
                    </a:p>
                  </a:txBody>
                  <a:tcPr anchor="ctr"/>
                </a:tc>
                <a:tc>
                  <a:txBody>
                    <a:bodyPr/>
                    <a:lstStyle/>
                    <a:p>
                      <a:pPr algn="ctr"/>
                      <a:r>
                        <a:rPr lang="en-GB" dirty="0">
                          <a:effectLst/>
                        </a:rPr>
                        <a:t>Treatment B</a:t>
                      </a:r>
                    </a:p>
                  </a:txBody>
                  <a:tcPr anchor="ctr"/>
                </a:tc>
              </a:tr>
              <a:tr h="786240">
                <a:tc>
                  <a:txBody>
                    <a:bodyPr/>
                    <a:lstStyle/>
                    <a:p>
                      <a:pPr algn="ctr"/>
                      <a:r>
                        <a:rPr lang="en-GB">
                          <a:effectLst/>
                        </a:rPr>
                        <a:t>Small Stones</a:t>
                      </a:r>
                    </a:p>
                  </a:txBody>
                  <a:tcPr anchor="ctr"/>
                </a:tc>
                <a:tc>
                  <a:txBody>
                    <a:bodyPr/>
                    <a:lstStyle/>
                    <a:p>
                      <a:pPr algn="ctr"/>
                      <a:r>
                        <a:rPr lang="en-GB" dirty="0">
                          <a:effectLst/>
                        </a:rPr>
                        <a:t>Group 1</a:t>
                      </a:r>
                      <a:br>
                        <a:rPr lang="en-GB" dirty="0">
                          <a:effectLst/>
                        </a:rPr>
                      </a:br>
                      <a:r>
                        <a:rPr lang="en-GB" b="1" dirty="0">
                          <a:effectLst/>
                        </a:rPr>
                        <a:t>93% (81/87)</a:t>
                      </a:r>
                    </a:p>
                  </a:txBody>
                  <a:tcPr anchor="ctr"/>
                </a:tc>
                <a:tc>
                  <a:txBody>
                    <a:bodyPr/>
                    <a:lstStyle/>
                    <a:p>
                      <a:pPr algn="ctr"/>
                      <a:r>
                        <a:rPr lang="en-GB">
                          <a:effectLst/>
                        </a:rPr>
                        <a:t>Group 2</a:t>
                      </a:r>
                      <a:br>
                        <a:rPr lang="en-GB">
                          <a:effectLst/>
                        </a:rPr>
                      </a:br>
                      <a:r>
                        <a:rPr lang="en-GB">
                          <a:effectLst/>
                        </a:rPr>
                        <a:t>87% (234/270)</a:t>
                      </a:r>
                    </a:p>
                  </a:txBody>
                  <a:tcPr anchor="ctr"/>
                </a:tc>
              </a:tr>
              <a:tr h="786240">
                <a:tc>
                  <a:txBody>
                    <a:bodyPr/>
                    <a:lstStyle/>
                    <a:p>
                      <a:pPr algn="ctr"/>
                      <a:r>
                        <a:rPr lang="en-GB">
                          <a:effectLst/>
                        </a:rPr>
                        <a:t>Large Stones</a:t>
                      </a:r>
                    </a:p>
                  </a:txBody>
                  <a:tcPr anchor="ctr"/>
                </a:tc>
                <a:tc>
                  <a:txBody>
                    <a:bodyPr/>
                    <a:lstStyle/>
                    <a:p>
                      <a:pPr algn="ctr"/>
                      <a:r>
                        <a:rPr lang="en-GB" dirty="0">
                          <a:effectLst/>
                        </a:rPr>
                        <a:t>Group 3</a:t>
                      </a:r>
                      <a:br>
                        <a:rPr lang="en-GB" dirty="0">
                          <a:effectLst/>
                        </a:rPr>
                      </a:br>
                      <a:r>
                        <a:rPr lang="en-GB" b="1" dirty="0">
                          <a:effectLst/>
                        </a:rPr>
                        <a:t>73% (192/263)</a:t>
                      </a:r>
                    </a:p>
                  </a:txBody>
                  <a:tcPr anchor="ctr"/>
                </a:tc>
                <a:tc>
                  <a:txBody>
                    <a:bodyPr/>
                    <a:lstStyle/>
                    <a:p>
                      <a:pPr algn="ctr"/>
                      <a:r>
                        <a:rPr lang="en-GB" dirty="0">
                          <a:effectLst/>
                        </a:rPr>
                        <a:t>Group 4</a:t>
                      </a:r>
                      <a:br>
                        <a:rPr lang="en-GB" dirty="0">
                          <a:effectLst/>
                        </a:rPr>
                      </a:br>
                      <a:r>
                        <a:rPr lang="en-GB" dirty="0">
                          <a:effectLst/>
                        </a:rPr>
                        <a:t>69% (55/80)</a:t>
                      </a:r>
                    </a:p>
                  </a:txBody>
                  <a:tcPr anchor="ctr"/>
                </a:tc>
              </a:tr>
              <a:tr h="449280">
                <a:tc>
                  <a:txBody>
                    <a:bodyPr/>
                    <a:lstStyle/>
                    <a:p>
                      <a:pPr algn="ctr"/>
                      <a:r>
                        <a:rPr lang="en-GB">
                          <a:effectLst/>
                        </a:rPr>
                        <a:t>Both</a:t>
                      </a:r>
                    </a:p>
                  </a:txBody>
                  <a:tcPr anchor="ctr"/>
                </a:tc>
                <a:tc>
                  <a:txBody>
                    <a:bodyPr/>
                    <a:lstStyle/>
                    <a:p>
                      <a:pPr algn="ctr"/>
                      <a:r>
                        <a:rPr lang="en-GB">
                          <a:effectLst/>
                        </a:rPr>
                        <a:t>78% (273/350)</a:t>
                      </a:r>
                    </a:p>
                  </a:txBody>
                  <a:tcPr anchor="ctr"/>
                </a:tc>
                <a:tc>
                  <a:txBody>
                    <a:bodyPr/>
                    <a:lstStyle/>
                    <a:p>
                      <a:pPr algn="ctr"/>
                      <a:r>
                        <a:rPr lang="en-GB" b="1" dirty="0">
                          <a:effectLst/>
                        </a:rPr>
                        <a:t>83% (289/350)</a:t>
                      </a:r>
                    </a:p>
                  </a:txBody>
                  <a:tcPr anchor="ctr"/>
                </a:tc>
              </a:tr>
            </a:tbl>
          </a:graphicData>
        </a:graphic>
      </p:graphicFrame>
      <p:sp>
        <p:nvSpPr>
          <p:cNvPr id="5" name="Rectangle 4"/>
          <p:cNvSpPr/>
          <p:nvPr/>
        </p:nvSpPr>
        <p:spPr bwMode="auto">
          <a:xfrm>
            <a:off x="457201" y="4706911"/>
            <a:ext cx="8746760" cy="14690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smtClean="0">
                <a:solidFill>
                  <a:schemeClr val="tx1"/>
                </a:solidFill>
                <a:latin typeface="+mn-lt"/>
                <a:ea typeface="+mn-ea"/>
                <a:cs typeface="+mn-cs"/>
              </a:rPr>
              <a:t>The lurking variable here is the severity of the kidney stone which influences the doctor’s decision to choose a treatment</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dirty="0" smtClean="0">
                <a:solidFill>
                  <a:schemeClr val="tx1"/>
                </a:solidFill>
              </a:rPr>
              <a:t>This is an example of how data can lead to the wrong causal conclusions</a:t>
            </a:r>
            <a:endParaRPr lang="en-US" sz="1600" b="0" dirty="0" smtClean="0">
              <a:solidFill>
                <a:schemeClr val="tx1"/>
              </a:solidFill>
              <a:latin typeface="+mn-lt"/>
              <a:ea typeface="+mn-ea"/>
              <a:cs typeface="+mn-cs"/>
            </a:endParaRPr>
          </a:p>
        </p:txBody>
      </p:sp>
    </p:spTree>
    <p:extLst>
      <p:ext uri="{BB962C8B-B14F-4D97-AF65-F5344CB8AC3E}">
        <p14:creationId xmlns:p14="http://schemas.microsoft.com/office/powerpoint/2010/main" val="13537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should we not take a naïve view of numbers?</a:t>
            </a:r>
            <a:endParaRPr lang="en-US" dirty="0"/>
          </a:p>
        </p:txBody>
      </p:sp>
      <p:sp>
        <p:nvSpPr>
          <p:cNvPr id="5" name="Content Placeholder 4"/>
          <p:cNvSpPr>
            <a:spLocks noGrp="1"/>
          </p:cNvSpPr>
          <p:nvPr>
            <p:ph idx="1"/>
          </p:nvPr>
        </p:nvSpPr>
        <p:spPr/>
        <p:txBody>
          <a:bodyPr/>
          <a:lstStyle/>
          <a:p>
            <a:r>
              <a:rPr lang="en-US" dirty="0" smtClean="0"/>
              <a:t>You can be fooled by numbers</a:t>
            </a:r>
          </a:p>
          <a:p>
            <a:pPr lvl="1"/>
            <a:r>
              <a:rPr lang="en-US" dirty="0" smtClean="0"/>
              <a:t>Since 1980’s researchers have described numerous statistical fallacies and misconceptions in peer reviewed scientific literature</a:t>
            </a:r>
          </a:p>
          <a:p>
            <a:pPr lvl="1"/>
            <a:r>
              <a:rPr lang="en-US" dirty="0" smtClean="0"/>
              <a:t>Misinterpreted p-values have caused numerous false positives</a:t>
            </a:r>
          </a:p>
          <a:p>
            <a:r>
              <a:rPr lang="en-US" dirty="0" smtClean="0"/>
              <a:t>You need to learn how to communicate the numbers sincerely</a:t>
            </a:r>
          </a:p>
          <a:p>
            <a:pPr lvl="1"/>
            <a:r>
              <a:rPr lang="en-US" dirty="0" smtClean="0"/>
              <a:t>Poor statistical education have led scientists to conclude that most published research findings are probably false</a:t>
            </a:r>
          </a:p>
          <a:p>
            <a:pPr lvl="1"/>
            <a:r>
              <a:rPr lang="en-US" dirty="0" smtClean="0"/>
              <a:t>Errors have massive impact on the real world</a:t>
            </a:r>
          </a:p>
          <a:p>
            <a:pPr lvl="1"/>
            <a:r>
              <a:rPr lang="en-US" dirty="0" smtClean="0"/>
              <a:t>Clinical trials determine the safety of prescription drugs</a:t>
            </a:r>
          </a:p>
          <a:p>
            <a:pPr lvl="1"/>
            <a:r>
              <a:rPr lang="en-US" dirty="0" smtClean="0"/>
              <a:t>Marketers and business managers find best ways to sell products</a:t>
            </a:r>
          </a:p>
          <a:p>
            <a:r>
              <a:rPr lang="en-US" dirty="0" smtClean="0"/>
              <a:t>We have embraced all the statistical tools available to us – however we have failed to embrace the statistical education that is required</a:t>
            </a:r>
          </a:p>
          <a:p>
            <a:endParaRPr lang="en-US" dirty="0"/>
          </a:p>
        </p:txBody>
      </p:sp>
    </p:spTree>
    <p:extLst>
      <p:ext uri="{BB962C8B-B14F-4D97-AF65-F5344CB8AC3E}">
        <p14:creationId xmlns:p14="http://schemas.microsoft.com/office/powerpoint/2010/main" val="501973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smtClean="0"/>
              <a:t>Why statistics? Why do you think it is important?</a:t>
            </a:r>
            <a:endParaRPr lang="en-GB" dirty="0"/>
          </a:p>
        </p:txBody>
      </p:sp>
    </p:spTree>
    <p:extLst>
      <p:ext uri="{BB962C8B-B14F-4D97-AF65-F5344CB8AC3E}">
        <p14:creationId xmlns:p14="http://schemas.microsoft.com/office/powerpoint/2010/main" val="2833480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smtClean="0"/>
              <a:t>Appendix</a:t>
            </a:r>
            <a:endParaRPr lang="en-GB" dirty="0"/>
          </a:p>
        </p:txBody>
      </p:sp>
    </p:spTree>
    <p:extLst>
      <p:ext uri="{BB962C8B-B14F-4D97-AF65-F5344CB8AC3E}">
        <p14:creationId xmlns:p14="http://schemas.microsoft.com/office/powerpoint/2010/main" val="3684258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turns on red – perils of incorrect inference</a:t>
            </a:r>
            <a:endParaRPr lang="en-US" dirty="0"/>
          </a:p>
        </p:txBody>
      </p:sp>
      <p:pic>
        <p:nvPicPr>
          <p:cNvPr id="1142786" name="Picture 2" descr="https://c1.staticflickr.com/9/8163/7504545090_0096f0c095_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12" y="1381124"/>
            <a:ext cx="3731677" cy="24772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646113" y="4114800"/>
            <a:ext cx="8763000" cy="2286000"/>
          </a:xfrm>
        </p:spPr>
        <p:txBody>
          <a:bodyPr/>
          <a:lstStyle/>
          <a:p>
            <a:r>
              <a:rPr lang="en-US" dirty="0" smtClean="0"/>
              <a:t>In 1973, many cities in US started allowing drivers to </a:t>
            </a:r>
            <a:r>
              <a:rPr lang="en-US" b="1" dirty="0" smtClean="0"/>
              <a:t>turn right at a red light</a:t>
            </a:r>
            <a:endParaRPr lang="en-US" dirty="0" smtClean="0"/>
          </a:p>
          <a:p>
            <a:r>
              <a:rPr lang="en-US" dirty="0" smtClean="0"/>
              <a:t>Several studies were conducted to consider the safety impact of the change</a:t>
            </a:r>
          </a:p>
          <a:p>
            <a:r>
              <a:rPr lang="en-US" dirty="0" smtClean="0"/>
              <a:t>The studies were not </a:t>
            </a:r>
            <a:r>
              <a:rPr lang="en-US" b="1" dirty="0" smtClean="0"/>
              <a:t>statistically significant</a:t>
            </a:r>
            <a:r>
              <a:rPr lang="en-US" dirty="0" smtClean="0"/>
              <a:t> leading to the conclusion that there was no impact on safety of pedestrians and bicyclists</a:t>
            </a:r>
          </a:p>
          <a:p>
            <a:r>
              <a:rPr lang="en-US" dirty="0" smtClean="0"/>
              <a:t>These studies were later found to be severely underpowered – a blunder which led to loss of lives due to accidents at accidents</a:t>
            </a:r>
            <a:endParaRPr lang="en-US" dirty="0"/>
          </a:p>
        </p:txBody>
      </p:sp>
      <p:pic>
        <p:nvPicPr>
          <p:cNvPr id="6" name="Picture 5"/>
          <p:cNvPicPr>
            <a:picLocks noChangeAspect="1"/>
          </p:cNvPicPr>
          <p:nvPr/>
        </p:nvPicPr>
        <p:blipFill>
          <a:blip r:embed="rId4"/>
          <a:stretch>
            <a:fillRect/>
          </a:stretch>
        </p:blipFill>
        <p:spPr>
          <a:xfrm>
            <a:off x="5789612" y="2963318"/>
            <a:ext cx="2870829" cy="1028953"/>
          </a:xfrm>
          <a:prstGeom prst="rect">
            <a:avLst/>
          </a:prstGeom>
        </p:spPr>
      </p:pic>
      <p:sp>
        <p:nvSpPr>
          <p:cNvPr id="7" name="Cloud 6"/>
          <p:cNvSpPr/>
          <p:nvPr/>
        </p:nvSpPr>
        <p:spPr bwMode="auto">
          <a:xfrm>
            <a:off x="5484812" y="1366837"/>
            <a:ext cx="3657600" cy="1447800"/>
          </a:xfrm>
          <a:prstGeom prst="cloud">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400" b="0" dirty="0" smtClean="0">
                <a:solidFill>
                  <a:schemeClr val="bg1"/>
                </a:solidFill>
                <a:latin typeface="+mn-lt"/>
                <a:ea typeface="+mn-ea"/>
                <a:cs typeface="+mn-cs"/>
              </a:rPr>
              <a:t>Virginia Dept. of Highways and Transportation studied accidents at 20 intersections</a:t>
            </a:r>
          </a:p>
        </p:txBody>
      </p:sp>
    </p:spTree>
    <p:extLst>
      <p:ext uri="{BB962C8B-B14F-4D97-AF65-F5344CB8AC3E}">
        <p14:creationId xmlns:p14="http://schemas.microsoft.com/office/powerpoint/2010/main" val="1613589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Sally Clark – The case of inexpert witness</a:t>
            </a:r>
            <a:endParaRPr lang="en-US" dirty="0"/>
          </a:p>
        </p:txBody>
      </p:sp>
      <p:sp>
        <p:nvSpPr>
          <p:cNvPr id="3" name="Content Placeholder 2"/>
          <p:cNvSpPr>
            <a:spLocks noGrp="1"/>
          </p:cNvSpPr>
          <p:nvPr>
            <p:ph idx="1"/>
          </p:nvPr>
        </p:nvSpPr>
        <p:spPr>
          <a:xfrm>
            <a:off x="646113" y="1381124"/>
            <a:ext cx="4457699" cy="4486275"/>
          </a:xfrm>
        </p:spPr>
        <p:txBody>
          <a:bodyPr/>
          <a:lstStyle/>
          <a:p>
            <a:r>
              <a:rPr lang="en-US" dirty="0" smtClean="0"/>
              <a:t>Solicitor Sally Clark was tried in 1999 for the murder of two children (Christopher, 11 weeks &amp; Harry, 8 weeks)</a:t>
            </a:r>
          </a:p>
          <a:p>
            <a:r>
              <a:rPr lang="en-US" dirty="0" smtClean="0"/>
              <a:t>Clark’s first son died suddenly few weeks of his birth in Sep, 1996</a:t>
            </a:r>
          </a:p>
          <a:p>
            <a:r>
              <a:rPr lang="en-US" dirty="0" smtClean="0"/>
              <a:t>Harry died in similar manner in Dec, 1998</a:t>
            </a:r>
          </a:p>
          <a:p>
            <a:r>
              <a:rPr lang="en-US" dirty="0"/>
              <a:t>The prosecution case relied on </a:t>
            </a:r>
            <a:r>
              <a:rPr lang="en-US" dirty="0" smtClean="0"/>
              <a:t>the statistical </a:t>
            </a:r>
            <a:r>
              <a:rPr lang="en-US" dirty="0"/>
              <a:t>evidence presented by </a:t>
            </a:r>
            <a:r>
              <a:rPr lang="en-US" dirty="0" err="1"/>
              <a:t>paediatrician</a:t>
            </a:r>
            <a:r>
              <a:rPr lang="en-US" dirty="0"/>
              <a:t> Professor Sir Roy Meadow, who testified that the chance of two children from an affluent family suffering </a:t>
            </a:r>
            <a:r>
              <a:rPr lang="en-US" b="1" dirty="0"/>
              <a:t>sudden infant death</a:t>
            </a:r>
            <a:r>
              <a:rPr lang="en-US" dirty="0"/>
              <a:t> syndrome was 1 in 73 </a:t>
            </a:r>
            <a:r>
              <a:rPr lang="en-US" dirty="0" smtClean="0"/>
              <a:t>million</a:t>
            </a:r>
            <a:endParaRPr lang="en-US" dirty="0"/>
          </a:p>
        </p:txBody>
      </p:sp>
      <p:pic>
        <p:nvPicPr>
          <p:cNvPr id="1142786" name="Picture 2" descr="http://www.sallyclark.org.uk/upe813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114" y="1232647"/>
            <a:ext cx="3850336" cy="495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640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Clark was released in 2003 but dies of alcohol poisoning in 2007</a:t>
            </a:r>
            <a:endParaRPr lang="en-US" dirty="0"/>
          </a:p>
        </p:txBody>
      </p:sp>
      <p:pic>
        <p:nvPicPr>
          <p:cNvPr id="1143810" name="Picture 2" descr="http://1millionmonkeystyping.files.wordpress.com/2013/05/sally-cl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66" y="1541928"/>
            <a:ext cx="8708165" cy="447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68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should we not take a naïve view of numbers?</a:t>
            </a:r>
            <a:endParaRPr lang="en-US" dirty="0"/>
          </a:p>
        </p:txBody>
      </p:sp>
      <p:sp>
        <p:nvSpPr>
          <p:cNvPr id="5" name="Content Placeholder 4"/>
          <p:cNvSpPr>
            <a:spLocks noGrp="1"/>
          </p:cNvSpPr>
          <p:nvPr>
            <p:ph idx="1"/>
          </p:nvPr>
        </p:nvSpPr>
        <p:spPr/>
        <p:txBody>
          <a:bodyPr/>
          <a:lstStyle/>
          <a:p>
            <a:r>
              <a:rPr lang="en-US" dirty="0" smtClean="0"/>
              <a:t>You can be fooled by numbers</a:t>
            </a:r>
          </a:p>
          <a:p>
            <a:pPr lvl="1"/>
            <a:r>
              <a:rPr lang="en-US" dirty="0" smtClean="0"/>
              <a:t>Since 1980’s researchers have described numerous statistical fallacies and misconceptions in peer reviewed scientific literature</a:t>
            </a:r>
          </a:p>
          <a:p>
            <a:pPr lvl="1"/>
            <a:r>
              <a:rPr lang="en-US" dirty="0" smtClean="0"/>
              <a:t>Misinterpreted p-values have caused numerous false positives</a:t>
            </a:r>
          </a:p>
          <a:p>
            <a:r>
              <a:rPr lang="en-US" dirty="0" smtClean="0"/>
              <a:t>You need to learn how to communicate the numbers sincerely</a:t>
            </a:r>
          </a:p>
          <a:p>
            <a:pPr lvl="1"/>
            <a:r>
              <a:rPr lang="en-US" dirty="0" smtClean="0"/>
              <a:t>Poor statistical education have led scientists to conclude that most published research findings are probably false</a:t>
            </a:r>
          </a:p>
          <a:p>
            <a:pPr lvl="1"/>
            <a:r>
              <a:rPr lang="en-US" dirty="0" smtClean="0"/>
              <a:t>Errors have massive impact on the real world</a:t>
            </a:r>
          </a:p>
          <a:p>
            <a:pPr lvl="1"/>
            <a:r>
              <a:rPr lang="en-US" dirty="0" smtClean="0"/>
              <a:t>Clinical trials determine the safety of prescription drugs</a:t>
            </a:r>
          </a:p>
          <a:p>
            <a:pPr lvl="1"/>
            <a:r>
              <a:rPr lang="en-US" dirty="0" smtClean="0"/>
              <a:t>Marketers and business managers find best ways to sell products</a:t>
            </a:r>
          </a:p>
          <a:p>
            <a:r>
              <a:rPr lang="en-US" dirty="0" smtClean="0"/>
              <a:t>We have embraced all the statistical tools available to us – however we have failed to embrace the statistical education that is required</a:t>
            </a:r>
          </a:p>
          <a:p>
            <a:endParaRPr lang="en-US" dirty="0"/>
          </a:p>
        </p:txBody>
      </p:sp>
    </p:spTree>
    <p:extLst>
      <p:ext uri="{BB962C8B-B14F-4D97-AF65-F5344CB8AC3E}">
        <p14:creationId xmlns:p14="http://schemas.microsoft.com/office/powerpoint/2010/main" val="3296743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Cause and </a:t>
            </a:r>
            <a:r>
              <a:rPr lang="en-US" u="sng" dirty="0"/>
              <a:t>E</a:t>
            </a:r>
            <a:r>
              <a:rPr lang="en-US" u="sng" dirty="0" smtClean="0"/>
              <a:t>ffect</a:t>
            </a:r>
            <a:endParaRPr lang="en-US" u="sng" dirty="0"/>
          </a:p>
        </p:txBody>
      </p:sp>
      <p:sp>
        <p:nvSpPr>
          <p:cNvPr id="3" name="Content Placeholder 2"/>
          <p:cNvSpPr>
            <a:spLocks noGrp="1"/>
          </p:cNvSpPr>
          <p:nvPr>
            <p:ph idx="1"/>
          </p:nvPr>
        </p:nvSpPr>
        <p:spPr/>
        <p:txBody>
          <a:bodyPr/>
          <a:lstStyle/>
          <a:p>
            <a:pPr marL="0" indent="0">
              <a:buNone/>
            </a:pPr>
            <a:r>
              <a:rPr lang="en-US" sz="1200" dirty="0" smtClean="0"/>
              <a:t>Let us take an example:-</a:t>
            </a:r>
          </a:p>
          <a:p>
            <a:pPr marL="0" indent="0">
              <a:buNone/>
            </a:pPr>
            <a:r>
              <a:rPr lang="en-US" sz="1200" dirty="0" smtClean="0"/>
              <a:t>Ram is worried about his body weight. He thought for a while and found </a:t>
            </a:r>
            <a:r>
              <a:rPr lang="en-US" sz="1200" dirty="0"/>
              <a:t>out </a:t>
            </a:r>
            <a:r>
              <a:rPr lang="en-US" sz="1200" dirty="0" smtClean="0"/>
              <a:t>it might be due to the three major reasons:-</a:t>
            </a:r>
          </a:p>
          <a:p>
            <a:pPr marL="736600" lvl="3" indent="-228600">
              <a:buFont typeface="+mj-lt"/>
              <a:buAutoNum type="arabicPeriod"/>
            </a:pPr>
            <a:r>
              <a:rPr lang="en-US" dirty="0" smtClean="0"/>
              <a:t>Work </a:t>
            </a:r>
            <a:r>
              <a:rPr lang="en-US" dirty="0"/>
              <a:t>timings</a:t>
            </a:r>
          </a:p>
          <a:p>
            <a:pPr marL="736600" lvl="3" indent="-228600">
              <a:buFont typeface="+mj-lt"/>
              <a:buAutoNum type="arabicPeriod"/>
            </a:pPr>
            <a:r>
              <a:rPr lang="en-US" dirty="0"/>
              <a:t>Diet</a:t>
            </a:r>
          </a:p>
          <a:p>
            <a:pPr marL="736600" lvl="3" indent="-228600">
              <a:buFont typeface="+mj-lt"/>
              <a:buAutoNum type="arabicPeriod"/>
            </a:pPr>
            <a:r>
              <a:rPr lang="en-US" dirty="0"/>
              <a:t>Lack of exercise </a:t>
            </a:r>
            <a:endParaRPr lang="en-US" dirty="0" smtClean="0"/>
          </a:p>
          <a:p>
            <a:pPr marL="0" indent="0">
              <a:buNone/>
            </a:pPr>
            <a:r>
              <a:rPr lang="en-US" sz="3200" dirty="0" smtClean="0"/>
              <a:t>                </a:t>
            </a:r>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1" y="3048000"/>
            <a:ext cx="1447801" cy="157434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4858" y="3048000"/>
            <a:ext cx="1704975" cy="1574347"/>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6479" y="3048000"/>
            <a:ext cx="1741386" cy="1574347"/>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6925" y="3048000"/>
            <a:ext cx="1981201" cy="1574347"/>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564271" y="4966431"/>
            <a:ext cx="8715376" cy="461665"/>
          </a:xfrm>
          <a:prstGeom prst="rect">
            <a:avLst/>
          </a:prstGeom>
          <a:noFill/>
        </p:spPr>
        <p:txBody>
          <a:bodyPr wrap="square" rtlCol="0">
            <a:spAutoFit/>
          </a:bodyPr>
          <a:lstStyle/>
          <a:p>
            <a:pPr algn="l"/>
            <a:r>
              <a:rPr lang="en-US" sz="1200" dirty="0" smtClean="0"/>
              <a:t>In the above examples, work timings, diet and lack of exercise acts as the independent variables effecting the weight of Ram which is a dependent variable</a:t>
            </a:r>
            <a:endParaRPr lang="en-US" sz="1200" dirty="0"/>
          </a:p>
        </p:txBody>
      </p:sp>
    </p:spTree>
    <p:extLst>
      <p:ext uri="{BB962C8B-B14F-4D97-AF65-F5344CB8AC3E}">
        <p14:creationId xmlns:p14="http://schemas.microsoft.com/office/powerpoint/2010/main" val="57564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0000" t="64000" r="18125" b="15000"/>
          <a:stretch>
            <a:fillRect/>
          </a:stretch>
        </p:blipFill>
        <p:spPr bwMode="auto">
          <a:xfrm>
            <a:off x="760412" y="3124200"/>
            <a:ext cx="8610600" cy="32004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Choosing the right picture - Composition</a:t>
            </a:r>
            <a:endParaRPr lang="en-US" dirty="0"/>
          </a:p>
        </p:txBody>
      </p:sp>
      <p:sp>
        <p:nvSpPr>
          <p:cNvPr id="4" name="Slide Number Placeholder 3"/>
          <p:cNvSpPr>
            <a:spLocks noGrp="1"/>
          </p:cNvSpPr>
          <p:nvPr>
            <p:ph type="sldNum" sz="quarter" idx="4294967295"/>
          </p:nvPr>
        </p:nvSpPr>
        <p:spPr>
          <a:xfrm>
            <a:off x="8304212" y="6356351"/>
            <a:ext cx="762000" cy="365125"/>
          </a:xfrm>
          <a:prstGeom prst="rect">
            <a:avLst/>
          </a:prstGeom>
        </p:spPr>
        <p:txBody>
          <a:bodyPr/>
          <a:lstStyle/>
          <a:p>
            <a:fld id="{B6F15528-21DE-4FAA-801E-634DDDAF4B2B}" type="slidenum">
              <a:rPr lang="en-US" smtClean="0"/>
              <a:pPr/>
              <a:t>35</a:t>
            </a:fld>
            <a:endParaRPr lang="en-US" dirty="0"/>
          </a:p>
        </p:txBody>
      </p:sp>
      <p:cxnSp>
        <p:nvCxnSpPr>
          <p:cNvPr id="13" name="Straight Connector 12"/>
          <p:cNvCxnSpPr/>
          <p:nvPr/>
        </p:nvCxnSpPr>
        <p:spPr>
          <a:xfrm rot="5400000">
            <a:off x="2483326" y="2597624"/>
            <a:ext cx="128016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844070" y="2656480"/>
            <a:ext cx="1371600" cy="1588"/>
          </a:xfrm>
          <a:prstGeom prst="line">
            <a:avLst/>
          </a:prstGeom>
          <a:ln w="2857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3618" y="1459468"/>
            <a:ext cx="1047082" cy="261610"/>
          </a:xfrm>
          <a:prstGeom prst="rect">
            <a:avLst/>
          </a:prstGeom>
          <a:noFill/>
        </p:spPr>
        <p:txBody>
          <a:bodyPr wrap="none" rtlCol="0">
            <a:spAutoFit/>
          </a:bodyPr>
          <a:lstStyle/>
          <a:p>
            <a:r>
              <a:rPr lang="en-US" b="1" dirty="0"/>
              <a:t>Composition</a:t>
            </a:r>
          </a:p>
        </p:txBody>
      </p:sp>
      <p:cxnSp>
        <p:nvCxnSpPr>
          <p:cNvPr id="18" name="Straight Connector 17"/>
          <p:cNvCxnSpPr/>
          <p:nvPr/>
        </p:nvCxnSpPr>
        <p:spPr>
          <a:xfrm>
            <a:off x="1949132" y="3124200"/>
            <a:ext cx="246888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82032" y="2755236"/>
            <a:ext cx="1019831" cy="276999"/>
          </a:xfrm>
          <a:prstGeom prst="rect">
            <a:avLst/>
          </a:prstGeom>
          <a:noFill/>
        </p:spPr>
        <p:txBody>
          <a:bodyPr wrap="none" rtlCol="0">
            <a:spAutoFit/>
          </a:bodyPr>
          <a:lstStyle/>
          <a:p>
            <a:r>
              <a:rPr lang="en-US" sz="1200" dirty="0"/>
              <a:t>Few periods</a:t>
            </a:r>
          </a:p>
        </p:txBody>
      </p:sp>
      <p:sp>
        <p:nvSpPr>
          <p:cNvPr id="26" name="TextBox 25"/>
          <p:cNvSpPr txBox="1"/>
          <p:nvPr/>
        </p:nvSpPr>
        <p:spPr>
          <a:xfrm>
            <a:off x="3129516" y="2758967"/>
            <a:ext cx="1122423" cy="276999"/>
          </a:xfrm>
          <a:prstGeom prst="rect">
            <a:avLst/>
          </a:prstGeom>
          <a:noFill/>
        </p:spPr>
        <p:txBody>
          <a:bodyPr wrap="none" rtlCol="0">
            <a:spAutoFit/>
          </a:bodyPr>
          <a:lstStyle/>
          <a:p>
            <a:r>
              <a:rPr lang="en-US" sz="1200" dirty="0"/>
              <a:t>Many Periods</a:t>
            </a:r>
          </a:p>
        </p:txBody>
      </p:sp>
      <p:sp>
        <p:nvSpPr>
          <p:cNvPr id="27" name="TextBox 26"/>
          <p:cNvSpPr txBox="1"/>
          <p:nvPr/>
        </p:nvSpPr>
        <p:spPr>
          <a:xfrm>
            <a:off x="2410306" y="2171173"/>
            <a:ext cx="1854995" cy="307777"/>
          </a:xfrm>
          <a:prstGeom prst="rect">
            <a:avLst/>
          </a:prstGeom>
          <a:noFill/>
        </p:spPr>
        <p:txBody>
          <a:bodyPr wrap="none" rtlCol="0">
            <a:spAutoFit/>
          </a:bodyPr>
          <a:lstStyle/>
          <a:p>
            <a:r>
              <a:rPr lang="en-US" sz="1400" b="1" dirty="0"/>
              <a:t>Changing over time</a:t>
            </a:r>
          </a:p>
        </p:txBody>
      </p:sp>
      <p:sp>
        <p:nvSpPr>
          <p:cNvPr id="28" name="TextBox 27"/>
          <p:cNvSpPr txBox="1"/>
          <p:nvPr/>
        </p:nvSpPr>
        <p:spPr>
          <a:xfrm>
            <a:off x="7434834" y="2085202"/>
            <a:ext cx="603050" cy="276999"/>
          </a:xfrm>
          <a:prstGeom prst="rect">
            <a:avLst/>
          </a:prstGeom>
          <a:noFill/>
        </p:spPr>
        <p:txBody>
          <a:bodyPr wrap="none" rtlCol="0">
            <a:spAutoFit/>
          </a:bodyPr>
          <a:lstStyle/>
          <a:p>
            <a:r>
              <a:rPr lang="en-US" sz="1200" b="1" dirty="0">
                <a:solidFill>
                  <a:sysClr val="windowText" lastClr="000000"/>
                </a:solidFill>
              </a:rPr>
              <a:t>Static</a:t>
            </a:r>
          </a:p>
        </p:txBody>
      </p:sp>
      <p:cxnSp>
        <p:nvCxnSpPr>
          <p:cNvPr id="30" name="Straight Connector 29"/>
          <p:cNvCxnSpPr/>
          <p:nvPr/>
        </p:nvCxnSpPr>
        <p:spPr>
          <a:xfrm>
            <a:off x="3122612" y="1942572"/>
            <a:ext cx="438912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6612" y="3733800"/>
            <a:ext cx="990600" cy="600164"/>
          </a:xfrm>
          <a:prstGeom prst="rect">
            <a:avLst/>
          </a:prstGeom>
          <a:solidFill>
            <a:schemeClr val="bg1"/>
          </a:solidFill>
        </p:spPr>
        <p:txBody>
          <a:bodyPr wrap="square" rtlCol="0">
            <a:spAutoFit/>
          </a:bodyPr>
          <a:lstStyle/>
          <a:p>
            <a:pPr algn="ctr"/>
            <a:r>
              <a:rPr lang="en-US" dirty="0"/>
              <a:t>Only relative difference matter</a:t>
            </a:r>
          </a:p>
        </p:txBody>
      </p:sp>
      <p:sp>
        <p:nvSpPr>
          <p:cNvPr id="19" name="TextBox 18"/>
          <p:cNvSpPr txBox="1"/>
          <p:nvPr/>
        </p:nvSpPr>
        <p:spPr>
          <a:xfrm>
            <a:off x="1903412" y="3733800"/>
            <a:ext cx="1295400" cy="600164"/>
          </a:xfrm>
          <a:prstGeom prst="rect">
            <a:avLst/>
          </a:prstGeom>
          <a:solidFill>
            <a:schemeClr val="bg1"/>
          </a:solidFill>
        </p:spPr>
        <p:txBody>
          <a:bodyPr wrap="square" rtlCol="0">
            <a:spAutoFit/>
          </a:bodyPr>
          <a:lstStyle/>
          <a:p>
            <a:pPr algn="ctr"/>
            <a:r>
              <a:rPr lang="en-US" dirty="0"/>
              <a:t>Relative and absolute difference matter</a:t>
            </a:r>
          </a:p>
        </p:txBody>
      </p:sp>
      <p:sp>
        <p:nvSpPr>
          <p:cNvPr id="22" name="TextBox 21"/>
          <p:cNvSpPr txBox="1"/>
          <p:nvPr/>
        </p:nvSpPr>
        <p:spPr>
          <a:xfrm>
            <a:off x="3351212" y="3819436"/>
            <a:ext cx="990600" cy="600164"/>
          </a:xfrm>
          <a:prstGeom prst="rect">
            <a:avLst/>
          </a:prstGeom>
          <a:solidFill>
            <a:schemeClr val="bg1"/>
          </a:solidFill>
        </p:spPr>
        <p:txBody>
          <a:bodyPr wrap="square" rtlCol="0">
            <a:spAutoFit/>
          </a:bodyPr>
          <a:lstStyle/>
          <a:p>
            <a:pPr algn="ctr"/>
            <a:r>
              <a:rPr lang="en-US" dirty="0"/>
              <a:t>Only relative difference matter</a:t>
            </a:r>
          </a:p>
        </p:txBody>
      </p:sp>
      <p:sp>
        <p:nvSpPr>
          <p:cNvPr id="23" name="TextBox 22"/>
          <p:cNvSpPr txBox="1"/>
          <p:nvPr/>
        </p:nvSpPr>
        <p:spPr>
          <a:xfrm>
            <a:off x="4418012" y="3819436"/>
            <a:ext cx="1295400" cy="600164"/>
          </a:xfrm>
          <a:prstGeom prst="rect">
            <a:avLst/>
          </a:prstGeom>
          <a:solidFill>
            <a:schemeClr val="bg1"/>
          </a:solidFill>
        </p:spPr>
        <p:txBody>
          <a:bodyPr wrap="square" rtlCol="0">
            <a:spAutoFit/>
          </a:bodyPr>
          <a:lstStyle/>
          <a:p>
            <a:pPr algn="ctr"/>
            <a:r>
              <a:rPr lang="en-US" dirty="0"/>
              <a:t>Relative and absolute difference matter</a:t>
            </a:r>
          </a:p>
        </p:txBody>
      </p:sp>
      <p:sp>
        <p:nvSpPr>
          <p:cNvPr id="24" name="TextBox 23"/>
          <p:cNvSpPr txBox="1"/>
          <p:nvPr/>
        </p:nvSpPr>
        <p:spPr>
          <a:xfrm>
            <a:off x="5789612" y="3759002"/>
            <a:ext cx="914400" cy="600164"/>
          </a:xfrm>
          <a:prstGeom prst="rect">
            <a:avLst/>
          </a:prstGeom>
          <a:solidFill>
            <a:schemeClr val="bg1"/>
          </a:solidFill>
        </p:spPr>
        <p:txBody>
          <a:bodyPr wrap="square" rtlCol="0">
            <a:spAutoFit/>
          </a:bodyPr>
          <a:lstStyle/>
          <a:p>
            <a:pPr algn="ctr"/>
            <a:r>
              <a:rPr lang="en-US" dirty="0"/>
              <a:t>Simple Share of Total</a:t>
            </a:r>
          </a:p>
        </p:txBody>
      </p:sp>
      <p:sp>
        <p:nvSpPr>
          <p:cNvPr id="29" name="TextBox 28"/>
          <p:cNvSpPr txBox="1"/>
          <p:nvPr/>
        </p:nvSpPr>
        <p:spPr>
          <a:xfrm>
            <a:off x="6903710" y="3765332"/>
            <a:ext cx="1219200" cy="600164"/>
          </a:xfrm>
          <a:prstGeom prst="rect">
            <a:avLst/>
          </a:prstGeom>
          <a:solidFill>
            <a:schemeClr val="bg1"/>
          </a:solidFill>
        </p:spPr>
        <p:txBody>
          <a:bodyPr wrap="square" rtlCol="0">
            <a:spAutoFit/>
          </a:bodyPr>
          <a:lstStyle/>
          <a:p>
            <a:pPr algn="ctr"/>
            <a:r>
              <a:rPr lang="en-US" dirty="0"/>
              <a:t>Accumulation or subtraction to total</a:t>
            </a:r>
          </a:p>
        </p:txBody>
      </p:sp>
      <p:sp>
        <p:nvSpPr>
          <p:cNvPr id="31" name="TextBox 30"/>
          <p:cNvSpPr txBox="1"/>
          <p:nvPr/>
        </p:nvSpPr>
        <p:spPr>
          <a:xfrm>
            <a:off x="8151812" y="3752196"/>
            <a:ext cx="1066800" cy="600164"/>
          </a:xfrm>
          <a:prstGeom prst="rect">
            <a:avLst/>
          </a:prstGeom>
          <a:solidFill>
            <a:schemeClr val="bg1"/>
          </a:solidFill>
        </p:spPr>
        <p:txBody>
          <a:bodyPr wrap="square" rtlCol="0">
            <a:spAutoFit/>
          </a:bodyPr>
          <a:lstStyle/>
          <a:p>
            <a:pPr algn="ctr"/>
            <a:r>
              <a:rPr lang="en-US" dirty="0"/>
              <a:t>Components of Components</a:t>
            </a:r>
          </a:p>
        </p:txBody>
      </p:sp>
      <p:sp>
        <p:nvSpPr>
          <p:cNvPr id="32" name="TextBox 31"/>
          <p:cNvSpPr txBox="1"/>
          <p:nvPr/>
        </p:nvSpPr>
        <p:spPr>
          <a:xfrm>
            <a:off x="820846" y="4466898"/>
            <a:ext cx="990600" cy="738664"/>
          </a:xfrm>
          <a:prstGeom prst="rect">
            <a:avLst/>
          </a:prstGeom>
          <a:solidFill>
            <a:schemeClr val="bg1"/>
          </a:solidFill>
        </p:spPr>
        <p:txBody>
          <a:bodyPr wrap="square" rtlCol="0">
            <a:spAutoFit/>
          </a:bodyPr>
          <a:lstStyle/>
          <a:p>
            <a:pPr algn="ctr"/>
            <a:r>
              <a:rPr lang="en-US" sz="1050" dirty="0"/>
              <a:t>Stacked 100% Column Chart</a:t>
            </a:r>
          </a:p>
        </p:txBody>
      </p:sp>
      <p:sp>
        <p:nvSpPr>
          <p:cNvPr id="33" name="TextBox 32"/>
          <p:cNvSpPr txBox="1"/>
          <p:nvPr/>
        </p:nvSpPr>
        <p:spPr>
          <a:xfrm>
            <a:off x="2055812" y="4466899"/>
            <a:ext cx="990600" cy="577081"/>
          </a:xfrm>
          <a:prstGeom prst="rect">
            <a:avLst/>
          </a:prstGeom>
          <a:solidFill>
            <a:schemeClr val="bg1"/>
          </a:solidFill>
        </p:spPr>
        <p:txBody>
          <a:bodyPr wrap="square" rtlCol="0">
            <a:spAutoFit/>
          </a:bodyPr>
          <a:lstStyle/>
          <a:p>
            <a:pPr algn="ctr"/>
            <a:r>
              <a:rPr lang="en-US" sz="1050" dirty="0"/>
              <a:t>Stacked Column Chart</a:t>
            </a:r>
          </a:p>
        </p:txBody>
      </p:sp>
      <p:sp>
        <p:nvSpPr>
          <p:cNvPr id="34" name="TextBox 33"/>
          <p:cNvSpPr txBox="1"/>
          <p:nvPr/>
        </p:nvSpPr>
        <p:spPr>
          <a:xfrm>
            <a:off x="3335446" y="4495801"/>
            <a:ext cx="853966" cy="577081"/>
          </a:xfrm>
          <a:prstGeom prst="rect">
            <a:avLst/>
          </a:prstGeom>
          <a:solidFill>
            <a:schemeClr val="bg1"/>
          </a:solidFill>
        </p:spPr>
        <p:txBody>
          <a:bodyPr wrap="square" rtlCol="0">
            <a:spAutoFit/>
          </a:bodyPr>
          <a:lstStyle/>
          <a:p>
            <a:pPr algn="ctr"/>
            <a:r>
              <a:rPr lang="en-US" sz="1050" dirty="0"/>
              <a:t>Stacked 100% Area  Chart</a:t>
            </a:r>
          </a:p>
        </p:txBody>
      </p:sp>
      <p:sp>
        <p:nvSpPr>
          <p:cNvPr id="35" name="TextBox 34"/>
          <p:cNvSpPr txBox="1"/>
          <p:nvPr/>
        </p:nvSpPr>
        <p:spPr>
          <a:xfrm>
            <a:off x="4570412" y="4495800"/>
            <a:ext cx="990600" cy="415498"/>
          </a:xfrm>
          <a:prstGeom prst="rect">
            <a:avLst/>
          </a:prstGeom>
          <a:solidFill>
            <a:schemeClr val="bg1"/>
          </a:solidFill>
        </p:spPr>
        <p:txBody>
          <a:bodyPr wrap="square" rtlCol="0">
            <a:spAutoFit/>
          </a:bodyPr>
          <a:lstStyle/>
          <a:p>
            <a:pPr algn="ctr"/>
            <a:r>
              <a:rPr lang="en-US" sz="1050" dirty="0"/>
              <a:t>Stacked Area Chart</a:t>
            </a:r>
          </a:p>
        </p:txBody>
      </p:sp>
      <p:sp>
        <p:nvSpPr>
          <p:cNvPr id="36" name="TextBox 35"/>
          <p:cNvSpPr txBox="1"/>
          <p:nvPr/>
        </p:nvSpPr>
        <p:spPr>
          <a:xfrm>
            <a:off x="5789612" y="4540468"/>
            <a:ext cx="990600" cy="253916"/>
          </a:xfrm>
          <a:prstGeom prst="rect">
            <a:avLst/>
          </a:prstGeom>
          <a:solidFill>
            <a:schemeClr val="bg1"/>
          </a:solidFill>
        </p:spPr>
        <p:txBody>
          <a:bodyPr wrap="square" rtlCol="0">
            <a:spAutoFit/>
          </a:bodyPr>
          <a:lstStyle/>
          <a:p>
            <a:pPr algn="ctr"/>
            <a:r>
              <a:rPr lang="en-US" sz="1050" dirty="0"/>
              <a:t>Pie Chart</a:t>
            </a:r>
          </a:p>
        </p:txBody>
      </p:sp>
      <p:sp>
        <p:nvSpPr>
          <p:cNvPr id="37" name="TextBox 36"/>
          <p:cNvSpPr txBox="1"/>
          <p:nvPr/>
        </p:nvSpPr>
        <p:spPr>
          <a:xfrm>
            <a:off x="7021948" y="4432736"/>
            <a:ext cx="990600" cy="415498"/>
          </a:xfrm>
          <a:prstGeom prst="rect">
            <a:avLst/>
          </a:prstGeom>
          <a:solidFill>
            <a:schemeClr val="bg1"/>
          </a:solidFill>
        </p:spPr>
        <p:txBody>
          <a:bodyPr wrap="square" rtlCol="0">
            <a:spAutoFit/>
          </a:bodyPr>
          <a:lstStyle/>
          <a:p>
            <a:pPr algn="ctr"/>
            <a:r>
              <a:rPr lang="en-US" sz="1050" dirty="0"/>
              <a:t>Waterfall Chart</a:t>
            </a:r>
          </a:p>
        </p:txBody>
      </p:sp>
      <p:sp>
        <p:nvSpPr>
          <p:cNvPr id="38" name="TextBox 37"/>
          <p:cNvSpPr txBox="1"/>
          <p:nvPr/>
        </p:nvSpPr>
        <p:spPr>
          <a:xfrm>
            <a:off x="8228012" y="4488359"/>
            <a:ext cx="1082566" cy="738664"/>
          </a:xfrm>
          <a:prstGeom prst="rect">
            <a:avLst/>
          </a:prstGeom>
          <a:solidFill>
            <a:schemeClr val="bg1"/>
          </a:solidFill>
        </p:spPr>
        <p:txBody>
          <a:bodyPr wrap="square" rtlCol="0">
            <a:spAutoFit/>
          </a:bodyPr>
          <a:lstStyle/>
          <a:p>
            <a:pPr algn="ctr"/>
            <a:r>
              <a:rPr lang="en-US" sz="1050" dirty="0"/>
              <a:t>Stacked 100%  column chart with </a:t>
            </a:r>
            <a:r>
              <a:rPr lang="en-US" sz="1000" dirty="0"/>
              <a:t>subcomponents</a:t>
            </a:r>
            <a:endParaRPr lang="en-US" sz="1050" dirty="0"/>
          </a:p>
        </p:txBody>
      </p:sp>
    </p:spTree>
    <p:extLst>
      <p:ext uri="{BB962C8B-B14F-4D97-AF65-F5344CB8AC3E}">
        <p14:creationId xmlns:p14="http://schemas.microsoft.com/office/powerpoint/2010/main" val="182910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picture - Distribution</a:t>
            </a:r>
            <a:endParaRPr lang="en-US" dirty="0"/>
          </a:p>
        </p:txBody>
      </p:sp>
      <p:sp>
        <p:nvSpPr>
          <p:cNvPr id="4" name="Slide Number Placeholder 3"/>
          <p:cNvSpPr>
            <a:spLocks noGrp="1"/>
          </p:cNvSpPr>
          <p:nvPr>
            <p:ph type="sldNum" sz="quarter" idx="4294967295"/>
          </p:nvPr>
        </p:nvSpPr>
        <p:spPr>
          <a:xfrm>
            <a:off x="8304212" y="6356351"/>
            <a:ext cx="762000" cy="365125"/>
          </a:xfrm>
          <a:prstGeom prst="rect">
            <a:avLst/>
          </a:prstGeom>
        </p:spPr>
        <p:txBody>
          <a:bodyPr/>
          <a:lstStyle/>
          <a:p>
            <a:fld id="{B6F15528-21DE-4FAA-801E-634DDDAF4B2B}" type="slidenum">
              <a:rPr lang="en-US" smtClean="0"/>
              <a:pPr/>
              <a:t>36</a:t>
            </a:fld>
            <a:endParaRPr lang="en-US" dirty="0"/>
          </a:p>
        </p:txBody>
      </p:sp>
      <p:pic>
        <p:nvPicPr>
          <p:cNvPr id="1026" name="Picture 2"/>
          <p:cNvPicPr>
            <a:picLocks noChangeAspect="1" noChangeArrowheads="1"/>
          </p:cNvPicPr>
          <p:nvPr/>
        </p:nvPicPr>
        <p:blipFill>
          <a:blip r:embed="rId2" cstate="print"/>
          <a:srcRect l="67154" t="39893" r="19962" b="26166"/>
          <a:stretch>
            <a:fillRect/>
          </a:stretch>
        </p:blipFill>
        <p:spPr bwMode="auto">
          <a:xfrm>
            <a:off x="4494212" y="1981200"/>
            <a:ext cx="4495800" cy="4191000"/>
          </a:xfrm>
          <a:prstGeom prst="rect">
            <a:avLst/>
          </a:prstGeom>
          <a:noFill/>
          <a:ln w="9525">
            <a:solidFill>
              <a:schemeClr val="tx1"/>
            </a:solidFill>
            <a:miter lim="800000"/>
            <a:headEnd/>
            <a:tailEnd/>
          </a:ln>
        </p:spPr>
      </p:pic>
      <p:sp>
        <p:nvSpPr>
          <p:cNvPr id="6" name="TextBox 5"/>
          <p:cNvSpPr txBox="1"/>
          <p:nvPr/>
        </p:nvSpPr>
        <p:spPr>
          <a:xfrm>
            <a:off x="1158095" y="3712448"/>
            <a:ext cx="1984839" cy="523220"/>
          </a:xfrm>
          <a:prstGeom prst="rect">
            <a:avLst/>
          </a:prstGeom>
          <a:noFill/>
        </p:spPr>
        <p:txBody>
          <a:bodyPr wrap="none" rtlCol="0">
            <a:spAutoFit/>
          </a:bodyPr>
          <a:lstStyle/>
          <a:p>
            <a:r>
              <a:rPr lang="en-US" sz="2800" dirty="0"/>
              <a:t>Distribution</a:t>
            </a:r>
          </a:p>
        </p:txBody>
      </p:sp>
      <p:cxnSp>
        <p:nvCxnSpPr>
          <p:cNvPr id="8" name="Straight Connector 7"/>
          <p:cNvCxnSpPr/>
          <p:nvPr/>
        </p:nvCxnSpPr>
        <p:spPr>
          <a:xfrm>
            <a:off x="3275012"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6412" y="2024390"/>
            <a:ext cx="1752600" cy="261610"/>
          </a:xfrm>
          <a:prstGeom prst="rect">
            <a:avLst/>
          </a:prstGeom>
          <a:solidFill>
            <a:schemeClr val="bg1"/>
          </a:solidFill>
        </p:spPr>
        <p:txBody>
          <a:bodyPr wrap="square" rtlCol="0">
            <a:spAutoFit/>
          </a:bodyPr>
          <a:lstStyle/>
          <a:p>
            <a:r>
              <a:rPr lang="en-US" dirty="0"/>
              <a:t>Column Histogram</a:t>
            </a:r>
          </a:p>
        </p:txBody>
      </p:sp>
      <p:sp>
        <p:nvSpPr>
          <p:cNvPr id="11" name="TextBox 10"/>
          <p:cNvSpPr txBox="1"/>
          <p:nvPr/>
        </p:nvSpPr>
        <p:spPr>
          <a:xfrm>
            <a:off x="7085012" y="3151624"/>
            <a:ext cx="1219200" cy="261610"/>
          </a:xfrm>
          <a:prstGeom prst="rect">
            <a:avLst/>
          </a:prstGeom>
          <a:solidFill>
            <a:schemeClr val="bg1"/>
          </a:solidFill>
        </p:spPr>
        <p:txBody>
          <a:bodyPr wrap="square" rtlCol="0">
            <a:spAutoFit/>
          </a:bodyPr>
          <a:lstStyle/>
          <a:p>
            <a:pPr algn="ctr"/>
            <a:r>
              <a:rPr lang="en-US" dirty="0"/>
              <a:t>Line Chart</a:t>
            </a:r>
          </a:p>
        </p:txBody>
      </p:sp>
      <p:sp>
        <p:nvSpPr>
          <p:cNvPr id="12" name="TextBox 11"/>
          <p:cNvSpPr txBox="1"/>
          <p:nvPr/>
        </p:nvSpPr>
        <p:spPr>
          <a:xfrm>
            <a:off x="7008812" y="4267200"/>
            <a:ext cx="1219200" cy="261610"/>
          </a:xfrm>
          <a:prstGeom prst="rect">
            <a:avLst/>
          </a:prstGeom>
          <a:solidFill>
            <a:schemeClr val="bg1"/>
          </a:solidFill>
        </p:spPr>
        <p:txBody>
          <a:bodyPr wrap="square" rtlCol="0">
            <a:spAutoFit/>
          </a:bodyPr>
          <a:lstStyle/>
          <a:p>
            <a:pPr algn="ctr"/>
            <a:r>
              <a:rPr lang="en-US" dirty="0"/>
              <a:t>Scatter Chart</a:t>
            </a:r>
          </a:p>
        </p:txBody>
      </p:sp>
      <p:sp>
        <p:nvSpPr>
          <p:cNvPr id="13" name="TextBox 12"/>
          <p:cNvSpPr txBox="1"/>
          <p:nvPr/>
        </p:nvSpPr>
        <p:spPr>
          <a:xfrm>
            <a:off x="7161212" y="5362902"/>
            <a:ext cx="1219200" cy="261610"/>
          </a:xfrm>
          <a:prstGeom prst="rect">
            <a:avLst/>
          </a:prstGeom>
          <a:solidFill>
            <a:schemeClr val="bg1"/>
          </a:solidFill>
        </p:spPr>
        <p:txBody>
          <a:bodyPr wrap="square" rtlCol="0">
            <a:spAutoFit/>
          </a:bodyPr>
          <a:lstStyle/>
          <a:p>
            <a:pPr algn="ctr"/>
            <a:r>
              <a:rPr lang="en-US" dirty="0"/>
              <a:t>3D Area Chart</a:t>
            </a:r>
          </a:p>
        </p:txBody>
      </p:sp>
      <p:sp>
        <p:nvSpPr>
          <p:cNvPr id="14" name="TextBox 13"/>
          <p:cNvSpPr txBox="1"/>
          <p:nvPr/>
        </p:nvSpPr>
        <p:spPr>
          <a:xfrm>
            <a:off x="5637212" y="2236114"/>
            <a:ext cx="762000" cy="447815"/>
          </a:xfrm>
          <a:prstGeom prst="rect">
            <a:avLst/>
          </a:prstGeom>
          <a:solidFill>
            <a:schemeClr val="bg1"/>
          </a:solidFill>
        </p:spPr>
        <p:txBody>
          <a:bodyPr wrap="square" rtlCol="0">
            <a:spAutoFit/>
          </a:bodyPr>
          <a:lstStyle/>
          <a:p>
            <a:pPr algn="ctr"/>
            <a:r>
              <a:rPr lang="en-US" dirty="0"/>
              <a:t>Few data</a:t>
            </a:r>
          </a:p>
          <a:p>
            <a:pPr algn="ctr"/>
            <a:r>
              <a:rPr lang="en-US" dirty="0"/>
              <a:t> points</a:t>
            </a:r>
          </a:p>
        </p:txBody>
      </p:sp>
      <p:sp>
        <p:nvSpPr>
          <p:cNvPr id="15" name="TextBox 14"/>
          <p:cNvSpPr txBox="1"/>
          <p:nvPr/>
        </p:nvSpPr>
        <p:spPr>
          <a:xfrm>
            <a:off x="5561012" y="3347582"/>
            <a:ext cx="838200" cy="447815"/>
          </a:xfrm>
          <a:prstGeom prst="rect">
            <a:avLst/>
          </a:prstGeom>
          <a:solidFill>
            <a:schemeClr val="bg1"/>
          </a:solidFill>
        </p:spPr>
        <p:txBody>
          <a:bodyPr wrap="square" rtlCol="0">
            <a:spAutoFit/>
          </a:bodyPr>
          <a:lstStyle/>
          <a:p>
            <a:pPr algn="ctr"/>
            <a:r>
              <a:rPr lang="en-US" dirty="0"/>
              <a:t>Many data</a:t>
            </a:r>
          </a:p>
          <a:p>
            <a:pPr algn="ctr"/>
            <a:r>
              <a:rPr lang="en-US" dirty="0"/>
              <a:t> points</a:t>
            </a:r>
          </a:p>
        </p:txBody>
      </p:sp>
      <p:sp>
        <p:nvSpPr>
          <p:cNvPr id="16" name="TextBox 15"/>
          <p:cNvSpPr txBox="1"/>
          <p:nvPr/>
        </p:nvSpPr>
        <p:spPr>
          <a:xfrm>
            <a:off x="5408612" y="4419601"/>
            <a:ext cx="914400" cy="430887"/>
          </a:xfrm>
          <a:prstGeom prst="rect">
            <a:avLst/>
          </a:prstGeom>
          <a:solidFill>
            <a:schemeClr val="bg1"/>
          </a:solidFill>
        </p:spPr>
        <p:txBody>
          <a:bodyPr wrap="square" rtlCol="0">
            <a:spAutoFit/>
          </a:bodyPr>
          <a:lstStyle/>
          <a:p>
            <a:pPr algn="ctr"/>
            <a:r>
              <a:rPr lang="en-US" dirty="0"/>
              <a:t>Two Variables</a:t>
            </a:r>
          </a:p>
        </p:txBody>
      </p:sp>
      <p:sp>
        <p:nvSpPr>
          <p:cNvPr id="17" name="TextBox 16"/>
          <p:cNvSpPr txBox="1"/>
          <p:nvPr/>
        </p:nvSpPr>
        <p:spPr>
          <a:xfrm>
            <a:off x="5332412" y="5562601"/>
            <a:ext cx="990600" cy="430887"/>
          </a:xfrm>
          <a:prstGeom prst="rect">
            <a:avLst/>
          </a:prstGeom>
          <a:solidFill>
            <a:schemeClr val="bg1"/>
          </a:solidFill>
        </p:spPr>
        <p:txBody>
          <a:bodyPr wrap="square" rtlCol="0">
            <a:spAutoFit/>
          </a:bodyPr>
          <a:lstStyle/>
          <a:p>
            <a:pPr algn="ctr"/>
            <a:r>
              <a:rPr lang="en-US" dirty="0"/>
              <a:t>Three Variables</a:t>
            </a:r>
          </a:p>
        </p:txBody>
      </p:sp>
      <p:sp>
        <p:nvSpPr>
          <p:cNvPr id="18" name="TextBox 17"/>
          <p:cNvSpPr txBox="1"/>
          <p:nvPr/>
        </p:nvSpPr>
        <p:spPr>
          <a:xfrm>
            <a:off x="4554646" y="2312314"/>
            <a:ext cx="914400" cy="430887"/>
          </a:xfrm>
          <a:prstGeom prst="rect">
            <a:avLst/>
          </a:prstGeom>
          <a:solidFill>
            <a:schemeClr val="bg1"/>
          </a:solidFill>
        </p:spPr>
        <p:txBody>
          <a:bodyPr wrap="square" rtlCol="0">
            <a:spAutoFit/>
          </a:bodyPr>
          <a:lstStyle/>
          <a:p>
            <a:pPr algn="ctr"/>
            <a:r>
              <a:rPr lang="en-US" dirty="0"/>
              <a:t>Single Variable</a:t>
            </a:r>
          </a:p>
        </p:txBody>
      </p:sp>
    </p:spTree>
    <p:extLst>
      <p:ext uri="{BB962C8B-B14F-4D97-AF65-F5344CB8AC3E}">
        <p14:creationId xmlns:p14="http://schemas.microsoft.com/office/powerpoint/2010/main" val="4034938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picture – Relationship</a:t>
            </a:r>
            <a:endParaRPr lang="en-US" dirty="0"/>
          </a:p>
        </p:txBody>
      </p:sp>
      <p:sp>
        <p:nvSpPr>
          <p:cNvPr id="4" name="Slide Number Placeholder 3"/>
          <p:cNvSpPr>
            <a:spLocks noGrp="1"/>
          </p:cNvSpPr>
          <p:nvPr>
            <p:ph type="sldNum" sz="quarter" idx="4294967295"/>
          </p:nvPr>
        </p:nvSpPr>
        <p:spPr>
          <a:xfrm>
            <a:off x="8304212" y="6356351"/>
            <a:ext cx="762000" cy="365125"/>
          </a:xfrm>
          <a:prstGeom prst="rect">
            <a:avLst/>
          </a:prstGeom>
        </p:spPr>
        <p:txBody>
          <a:bodyPr/>
          <a:lstStyle/>
          <a:p>
            <a:fld id="{B6F15528-21DE-4FAA-801E-634DDDAF4B2B}" type="slidenum">
              <a:rPr lang="en-US" smtClean="0"/>
              <a:pPr/>
              <a:t>37</a:t>
            </a:fld>
            <a:endParaRPr lang="en-US" dirty="0"/>
          </a:p>
        </p:txBody>
      </p:sp>
      <p:pic>
        <p:nvPicPr>
          <p:cNvPr id="2050" name="Picture 2"/>
          <p:cNvPicPr>
            <a:picLocks noChangeAspect="1" noChangeArrowheads="1"/>
          </p:cNvPicPr>
          <p:nvPr/>
        </p:nvPicPr>
        <p:blipFill>
          <a:blip r:embed="rId2" cstate="print"/>
          <a:srcRect l="22500" t="46000" r="67179" b="36000"/>
          <a:stretch>
            <a:fillRect/>
          </a:stretch>
        </p:blipFill>
        <p:spPr bwMode="auto">
          <a:xfrm>
            <a:off x="1293812" y="2209800"/>
            <a:ext cx="4343400" cy="3810000"/>
          </a:xfrm>
          <a:prstGeom prst="rect">
            <a:avLst/>
          </a:prstGeom>
          <a:noFill/>
          <a:ln w="9525">
            <a:noFill/>
            <a:miter lim="800000"/>
            <a:headEnd/>
            <a:tailEnd/>
          </a:ln>
        </p:spPr>
      </p:pic>
      <p:cxnSp>
        <p:nvCxnSpPr>
          <p:cNvPr id="7" name="Straight Connector 6"/>
          <p:cNvCxnSpPr/>
          <p:nvPr/>
        </p:nvCxnSpPr>
        <p:spPr>
          <a:xfrm>
            <a:off x="5637212" y="3799494"/>
            <a:ext cx="1219200" cy="1588"/>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6413" y="3581401"/>
            <a:ext cx="2058705" cy="461665"/>
          </a:xfrm>
          <a:prstGeom prst="rect">
            <a:avLst/>
          </a:prstGeom>
          <a:noFill/>
        </p:spPr>
        <p:txBody>
          <a:bodyPr wrap="none" rtlCol="0">
            <a:spAutoFit/>
          </a:bodyPr>
          <a:lstStyle/>
          <a:p>
            <a:r>
              <a:rPr lang="en-US" sz="2400" b="1" dirty="0"/>
              <a:t>Relationship</a:t>
            </a:r>
          </a:p>
        </p:txBody>
      </p:sp>
      <p:sp>
        <p:nvSpPr>
          <p:cNvPr id="11" name="TextBox 10"/>
          <p:cNvSpPr txBox="1"/>
          <p:nvPr/>
        </p:nvSpPr>
        <p:spPr>
          <a:xfrm>
            <a:off x="2095861" y="2283370"/>
            <a:ext cx="1013419" cy="261610"/>
          </a:xfrm>
          <a:prstGeom prst="rect">
            <a:avLst/>
          </a:prstGeom>
          <a:solidFill>
            <a:schemeClr val="bg1"/>
          </a:solidFill>
        </p:spPr>
        <p:txBody>
          <a:bodyPr wrap="none" rtlCol="0">
            <a:spAutoFit/>
          </a:bodyPr>
          <a:lstStyle/>
          <a:p>
            <a:r>
              <a:rPr lang="en-US" dirty="0"/>
              <a:t>Scatter Chart</a:t>
            </a:r>
          </a:p>
        </p:txBody>
      </p:sp>
      <p:sp>
        <p:nvSpPr>
          <p:cNvPr id="12" name="TextBox 11"/>
          <p:cNvSpPr txBox="1"/>
          <p:nvPr/>
        </p:nvSpPr>
        <p:spPr>
          <a:xfrm>
            <a:off x="2149859" y="4191000"/>
            <a:ext cx="1008609" cy="261610"/>
          </a:xfrm>
          <a:prstGeom prst="rect">
            <a:avLst/>
          </a:prstGeom>
          <a:solidFill>
            <a:schemeClr val="bg1"/>
          </a:solidFill>
        </p:spPr>
        <p:txBody>
          <a:bodyPr wrap="none" rtlCol="0">
            <a:spAutoFit/>
          </a:bodyPr>
          <a:lstStyle/>
          <a:p>
            <a:r>
              <a:rPr lang="en-US" dirty="0"/>
              <a:t>Bubble Chart</a:t>
            </a:r>
          </a:p>
        </p:txBody>
      </p:sp>
      <p:sp>
        <p:nvSpPr>
          <p:cNvPr id="13" name="TextBox 12"/>
          <p:cNvSpPr txBox="1"/>
          <p:nvPr/>
        </p:nvSpPr>
        <p:spPr>
          <a:xfrm>
            <a:off x="4265612" y="2133600"/>
            <a:ext cx="1295400" cy="261610"/>
          </a:xfrm>
          <a:prstGeom prst="rect">
            <a:avLst/>
          </a:prstGeom>
          <a:solidFill>
            <a:schemeClr val="bg1"/>
          </a:solidFill>
        </p:spPr>
        <p:txBody>
          <a:bodyPr wrap="square" rtlCol="0">
            <a:spAutoFit/>
          </a:bodyPr>
          <a:lstStyle/>
          <a:p>
            <a:r>
              <a:rPr lang="en-US" dirty="0"/>
              <a:t>Two Variables</a:t>
            </a:r>
          </a:p>
        </p:txBody>
      </p:sp>
      <p:sp>
        <p:nvSpPr>
          <p:cNvPr id="14" name="TextBox 13"/>
          <p:cNvSpPr txBox="1"/>
          <p:nvPr/>
        </p:nvSpPr>
        <p:spPr>
          <a:xfrm>
            <a:off x="4189412" y="4953000"/>
            <a:ext cx="1295400" cy="261610"/>
          </a:xfrm>
          <a:prstGeom prst="rect">
            <a:avLst/>
          </a:prstGeom>
          <a:solidFill>
            <a:schemeClr val="bg1"/>
          </a:solidFill>
        </p:spPr>
        <p:txBody>
          <a:bodyPr wrap="square" rtlCol="0">
            <a:spAutoFit/>
          </a:bodyPr>
          <a:lstStyle/>
          <a:p>
            <a:r>
              <a:rPr lang="en-US" dirty="0"/>
              <a:t>Three Variables</a:t>
            </a:r>
          </a:p>
        </p:txBody>
      </p:sp>
    </p:spTree>
    <p:extLst>
      <p:ext uri="{BB962C8B-B14F-4D97-AF65-F5344CB8AC3E}">
        <p14:creationId xmlns:p14="http://schemas.microsoft.com/office/powerpoint/2010/main" val="953117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79"/>
            <a:ext cx="8985250" cy="838200"/>
          </a:xfrm>
        </p:spPr>
        <p:txBody>
          <a:bodyPr/>
          <a:lstStyle/>
          <a:p>
            <a:r>
              <a:rPr lang="en-US" u="sng" dirty="0" smtClean="0"/>
              <a:t>Shapes (Skewness and Kurtosis)</a:t>
            </a:r>
            <a:endParaRPr lang="en-US"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2" y="1447800"/>
            <a:ext cx="4247669" cy="3179073"/>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012" y="3255733"/>
            <a:ext cx="4414838" cy="3145067"/>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1665046" y="5638800"/>
            <a:ext cx="1981200" cy="461665"/>
          </a:xfrm>
          <a:prstGeom prst="rect">
            <a:avLst/>
          </a:prstGeom>
          <a:noFill/>
        </p:spPr>
        <p:txBody>
          <a:bodyPr wrap="square" rtlCol="0">
            <a:spAutoFit/>
          </a:bodyPr>
          <a:lstStyle/>
          <a:p>
            <a:r>
              <a:rPr lang="en-US" sz="2400" dirty="0" smtClean="0">
                <a:solidFill>
                  <a:srgbClr val="FF0000"/>
                </a:solidFill>
              </a:rPr>
              <a:t>Skewness</a:t>
            </a:r>
            <a:endParaRPr lang="en-US" sz="2400" dirty="0">
              <a:solidFill>
                <a:srgbClr val="FF0000"/>
              </a:solidFill>
            </a:endParaRPr>
          </a:p>
        </p:txBody>
      </p:sp>
      <p:sp>
        <p:nvSpPr>
          <p:cNvPr id="10" name="Up Arrow 9"/>
          <p:cNvSpPr/>
          <p:nvPr/>
        </p:nvSpPr>
        <p:spPr bwMode="auto">
          <a:xfrm>
            <a:off x="2350846" y="4843441"/>
            <a:ext cx="609600" cy="630927"/>
          </a:xfrm>
          <a:prstGeom prst="up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1" name="TextBox 10"/>
          <p:cNvSpPr txBox="1"/>
          <p:nvPr/>
        </p:nvSpPr>
        <p:spPr>
          <a:xfrm>
            <a:off x="6037262" y="1285848"/>
            <a:ext cx="1981200" cy="461665"/>
          </a:xfrm>
          <a:prstGeom prst="rect">
            <a:avLst/>
          </a:prstGeom>
          <a:noFill/>
        </p:spPr>
        <p:txBody>
          <a:bodyPr wrap="square" rtlCol="0">
            <a:spAutoFit/>
          </a:bodyPr>
          <a:lstStyle/>
          <a:p>
            <a:r>
              <a:rPr lang="en-US" sz="2400" dirty="0" smtClean="0">
                <a:solidFill>
                  <a:srgbClr val="FF0000"/>
                </a:solidFill>
              </a:rPr>
              <a:t>Kurtosis</a:t>
            </a:r>
            <a:endParaRPr lang="en-US" sz="2400" dirty="0">
              <a:solidFill>
                <a:srgbClr val="FF0000"/>
              </a:solidFill>
            </a:endParaRPr>
          </a:p>
        </p:txBody>
      </p:sp>
      <p:sp>
        <p:nvSpPr>
          <p:cNvPr id="12" name="Down Arrow 11"/>
          <p:cNvSpPr/>
          <p:nvPr/>
        </p:nvSpPr>
        <p:spPr bwMode="auto">
          <a:xfrm>
            <a:off x="6665912" y="1905000"/>
            <a:ext cx="723900" cy="914400"/>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Tree>
    <p:extLst>
      <p:ext uri="{BB962C8B-B14F-4D97-AF65-F5344CB8AC3E}">
        <p14:creationId xmlns:p14="http://schemas.microsoft.com/office/powerpoint/2010/main" val="3351363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will you recommend? – Part I</a:t>
            </a:r>
            <a:endParaRPr lang="en-US" dirty="0"/>
          </a:p>
        </p:txBody>
      </p:sp>
      <p:sp>
        <p:nvSpPr>
          <p:cNvPr id="5" name="Content Placeholder 4"/>
          <p:cNvSpPr>
            <a:spLocks noGrp="1"/>
          </p:cNvSpPr>
          <p:nvPr>
            <p:ph idx="1"/>
          </p:nvPr>
        </p:nvSpPr>
        <p:spPr>
          <a:xfrm>
            <a:off x="646113" y="1381125"/>
            <a:ext cx="8763000" cy="2581275"/>
          </a:xfrm>
        </p:spPr>
        <p:txBody>
          <a:bodyPr/>
          <a:lstStyle/>
          <a:p>
            <a:r>
              <a:rPr lang="en-US" dirty="0"/>
              <a:t>Mr. Shared Power and Mr. Rash Pilot are two workers contending for a </a:t>
            </a:r>
            <a:r>
              <a:rPr lang="en-US" dirty="0" smtClean="0"/>
              <a:t>promotion</a:t>
            </a:r>
          </a:p>
          <a:p>
            <a:r>
              <a:rPr lang="en-US" dirty="0"/>
              <a:t>Each worker can operate six semi-automatic machines </a:t>
            </a:r>
            <a:r>
              <a:rPr lang="en-US" dirty="0" smtClean="0"/>
              <a:t>simultaneously</a:t>
            </a:r>
          </a:p>
          <a:p>
            <a:r>
              <a:rPr lang="en-US" dirty="0" smtClean="0"/>
              <a:t>They </a:t>
            </a:r>
            <a:r>
              <a:rPr lang="en-US" dirty="0"/>
              <a:t>operated a group of six machines (M1 to M6) for six consecutive hours </a:t>
            </a:r>
            <a:r>
              <a:rPr lang="en-US" dirty="0" smtClean="0"/>
              <a:t>each. The </a:t>
            </a:r>
            <a:r>
              <a:rPr lang="en-US" dirty="0"/>
              <a:t>table below gives the average number of units per hour produced by Mr. Shared Power and Mr. Rash Pilot on each </a:t>
            </a:r>
            <a:r>
              <a:rPr lang="en-US" dirty="0" smtClean="0"/>
              <a:t>machine</a:t>
            </a:r>
          </a:p>
          <a:p>
            <a:r>
              <a:rPr lang="en-US" dirty="0"/>
              <a:t>The results were summarized by the assistant of Mr. </a:t>
            </a:r>
            <a:r>
              <a:rPr lang="en-US" dirty="0" err="1"/>
              <a:t>Peevee</a:t>
            </a:r>
            <a:r>
              <a:rPr lang="en-US" dirty="0"/>
              <a:t> Yen, the consultant from </a:t>
            </a:r>
            <a:r>
              <a:rPr lang="en-US" dirty="0" err="1"/>
              <a:t>Yaponandon</a:t>
            </a:r>
            <a:r>
              <a:rPr lang="en-US" dirty="0"/>
              <a:t> Consultants</a:t>
            </a:r>
          </a:p>
        </p:txBody>
      </p:sp>
      <p:pic>
        <p:nvPicPr>
          <p:cNvPr id="9" name="Picture 8"/>
          <p:cNvPicPr>
            <a:picLocks noChangeAspect="1"/>
          </p:cNvPicPr>
          <p:nvPr/>
        </p:nvPicPr>
        <p:blipFill>
          <a:blip r:embed="rId3"/>
          <a:stretch>
            <a:fillRect/>
          </a:stretch>
        </p:blipFill>
        <p:spPr>
          <a:xfrm>
            <a:off x="3122612" y="4164526"/>
            <a:ext cx="3700868" cy="2388673"/>
          </a:xfrm>
          <a:prstGeom prst="rect">
            <a:avLst/>
          </a:prstGeom>
        </p:spPr>
      </p:pic>
    </p:spTree>
    <p:extLst>
      <p:ext uri="{BB962C8B-B14F-4D97-AF65-F5344CB8AC3E}">
        <p14:creationId xmlns:p14="http://schemas.microsoft.com/office/powerpoint/2010/main" val="3076164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 Part I</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Example #1: Can blueberries slow down aging? </a:t>
            </a:r>
          </a:p>
          <a:p>
            <a:pPr marL="0" indent="0">
              <a:buNone/>
            </a:pPr>
            <a:r>
              <a:rPr lang="en-US" dirty="0" smtClean="0"/>
              <a:t>A study indicates that antioxidants found in blueberries may slow down the process of aging. In this study, 19-month old rats (equivalent to 60-year old humans) were fed either their standard diet or a diet supplemented by either blueberry, strawberry, or spinach powder. After eight weeks, the rats were given memory and motor tests. Although all supplemented rats showed improvement, those supplemented with blue berry powder showed the most notable improvement. </a:t>
            </a:r>
            <a:br>
              <a:rPr lang="en-US" dirty="0" smtClean="0"/>
            </a:br>
            <a:r>
              <a:rPr lang="en-US" dirty="0" smtClean="0"/>
              <a:t>1. What are the independent variables? </a:t>
            </a:r>
            <a:br>
              <a:rPr lang="en-US" dirty="0" smtClean="0"/>
            </a:br>
            <a:r>
              <a:rPr lang="en-US" dirty="0" smtClean="0"/>
              <a:t>2. What is the dependent variable?</a:t>
            </a:r>
          </a:p>
          <a:p>
            <a:endParaRPr lang="en-US" dirty="0"/>
          </a:p>
        </p:txBody>
      </p:sp>
      <p:sp>
        <p:nvSpPr>
          <p:cNvPr id="4" name="Slide Number Placeholder 3"/>
          <p:cNvSpPr>
            <a:spLocks noGrp="1"/>
          </p:cNvSpPr>
          <p:nvPr>
            <p:ph type="sldNum" sz="quarter" idx="4294967295"/>
          </p:nvPr>
        </p:nvSpPr>
        <p:spPr>
          <a:xfrm>
            <a:off x="8304212" y="6356351"/>
            <a:ext cx="762000" cy="365125"/>
          </a:xfrm>
          <a:prstGeom prst="rect">
            <a:avLst/>
          </a:prstGeom>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781173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 Part II</a:t>
            </a:r>
            <a:endParaRPr lang="en-GB" dirty="0"/>
          </a:p>
        </p:txBody>
      </p:sp>
      <p:sp>
        <p:nvSpPr>
          <p:cNvPr id="3" name="Content Placeholder 2"/>
          <p:cNvSpPr>
            <a:spLocks noGrp="1"/>
          </p:cNvSpPr>
          <p:nvPr>
            <p:ph idx="1"/>
          </p:nvPr>
        </p:nvSpPr>
        <p:spPr/>
        <p:txBody>
          <a:bodyPr/>
          <a:lstStyle/>
          <a:p>
            <a:pPr marL="0" indent="0">
              <a:buNone/>
            </a:pPr>
            <a:r>
              <a:rPr lang="en-US" b="1" dirty="0"/>
              <a:t>Example #2: How bright is right?</a:t>
            </a:r>
          </a:p>
          <a:p>
            <a:pPr marL="0" indent="0">
              <a:buNone/>
            </a:pPr>
            <a:r>
              <a:rPr lang="en-US" dirty="0"/>
              <a:t> An automobile manufacturer wants to know how bright brake lights should be in order to minimize the time required for the driver of a following car to realize that the car in front is stopping and to hit the brakes.</a:t>
            </a:r>
            <a:br>
              <a:rPr lang="en-US" dirty="0"/>
            </a:br>
            <a:r>
              <a:rPr lang="en-US" dirty="0"/>
              <a:t>1. What are the independent variables?</a:t>
            </a:r>
            <a:br>
              <a:rPr lang="en-US" dirty="0"/>
            </a:br>
            <a:r>
              <a:rPr lang="en-US" dirty="0"/>
              <a:t>2. What is the dependent variable? </a:t>
            </a:r>
          </a:p>
          <a:p>
            <a:endParaRPr lang="en-GB" dirty="0"/>
          </a:p>
        </p:txBody>
      </p:sp>
    </p:spTree>
    <p:extLst>
      <p:ext uri="{BB962C8B-B14F-4D97-AF65-F5344CB8AC3E}">
        <p14:creationId xmlns:p14="http://schemas.microsoft.com/office/powerpoint/2010/main" val="2463862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will you recommend? – Part II</a:t>
            </a:r>
            <a:endParaRPr lang="en-US" dirty="0"/>
          </a:p>
        </p:txBody>
      </p:sp>
      <p:sp>
        <p:nvSpPr>
          <p:cNvPr id="3" name="Content Placeholder 2"/>
          <p:cNvSpPr>
            <a:spLocks noGrp="1"/>
          </p:cNvSpPr>
          <p:nvPr>
            <p:ph idx="1"/>
          </p:nvPr>
        </p:nvSpPr>
        <p:spPr>
          <a:xfrm>
            <a:off x="646113" y="1381125"/>
            <a:ext cx="8763000" cy="2581275"/>
          </a:xfrm>
        </p:spPr>
        <p:txBody>
          <a:bodyPr/>
          <a:lstStyle/>
          <a:p>
            <a:r>
              <a:rPr lang="en-US" dirty="0"/>
              <a:t>Mr. Shared Power and Mr. Rash Pilot are two workers contending for a promotion</a:t>
            </a:r>
          </a:p>
          <a:p>
            <a:r>
              <a:rPr lang="en-US" dirty="0"/>
              <a:t>Each worker can operate six semi-automatic machines simultaneously</a:t>
            </a:r>
          </a:p>
          <a:p>
            <a:r>
              <a:rPr lang="en-US" dirty="0"/>
              <a:t>They operated a group of six machines (M1 to M6) for six consecutive hours each. The table below gives the average number of units per hour produced by Mr. Shared Power and Mr. Rash Pilot on each machine</a:t>
            </a:r>
          </a:p>
          <a:p>
            <a:r>
              <a:rPr lang="en-US" dirty="0"/>
              <a:t>The results were summarized by the assistant of Mr. </a:t>
            </a:r>
            <a:r>
              <a:rPr lang="en-US" dirty="0" err="1"/>
              <a:t>Peevee</a:t>
            </a:r>
            <a:r>
              <a:rPr lang="en-US" dirty="0"/>
              <a:t> Yen, the consultant from </a:t>
            </a:r>
            <a:r>
              <a:rPr lang="en-US" dirty="0" err="1"/>
              <a:t>Yaponandon</a:t>
            </a:r>
            <a:r>
              <a:rPr lang="en-US" dirty="0"/>
              <a:t> Consultants</a:t>
            </a:r>
          </a:p>
        </p:txBody>
      </p:sp>
      <p:pic>
        <p:nvPicPr>
          <p:cNvPr id="5" name="Picture 4"/>
          <p:cNvPicPr>
            <a:picLocks noChangeAspect="1"/>
          </p:cNvPicPr>
          <p:nvPr/>
        </p:nvPicPr>
        <p:blipFill>
          <a:blip r:embed="rId3"/>
          <a:stretch>
            <a:fillRect/>
          </a:stretch>
        </p:blipFill>
        <p:spPr>
          <a:xfrm>
            <a:off x="2665412" y="4340488"/>
            <a:ext cx="3886200" cy="688712"/>
          </a:xfrm>
          <a:prstGeom prst="rect">
            <a:avLst/>
          </a:prstGeom>
        </p:spPr>
      </p:pic>
    </p:spTree>
    <p:extLst>
      <p:ext uri="{BB962C8B-B14F-4D97-AF65-F5344CB8AC3E}">
        <p14:creationId xmlns:p14="http://schemas.microsoft.com/office/powerpoint/2010/main" val="270087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Content Placeholder 2"/>
          <p:cNvSpPr>
            <a:spLocks noGrp="1"/>
          </p:cNvSpPr>
          <p:nvPr>
            <p:ph idx="1"/>
          </p:nvPr>
        </p:nvSpPr>
        <p:spPr/>
        <p:txBody>
          <a:bodyPr/>
          <a:lstStyle/>
          <a:p>
            <a:r>
              <a:rPr lang="en-US" dirty="0" smtClean="0"/>
              <a:t>Both the tables in the previous two slides were created from the same data</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Data can be manipulated to make you decide either way</a:t>
            </a:r>
          </a:p>
          <a:p>
            <a:r>
              <a:rPr lang="en-US" dirty="0" smtClean="0"/>
              <a:t>Data has to be looked at in context of the question!</a:t>
            </a:r>
            <a:endParaRPr lang="en-US" dirty="0"/>
          </a:p>
          <a:p>
            <a:endParaRPr lang="en-US" dirty="0"/>
          </a:p>
        </p:txBody>
      </p:sp>
      <p:graphicFrame>
        <p:nvGraphicFramePr>
          <p:cNvPr id="6" name="Table 5"/>
          <p:cNvGraphicFramePr>
            <a:graphicFrameLocks noGrp="1"/>
          </p:cNvGraphicFramePr>
          <p:nvPr>
            <p:extLst/>
          </p:nvPr>
        </p:nvGraphicFramePr>
        <p:xfrm>
          <a:off x="912811" y="1905000"/>
          <a:ext cx="8077202" cy="2748913"/>
        </p:xfrm>
        <a:graphic>
          <a:graphicData uri="http://schemas.openxmlformats.org/drawingml/2006/table">
            <a:tbl>
              <a:tblPr/>
              <a:tblGrid>
                <a:gridCol w="950258"/>
                <a:gridCol w="593912"/>
                <a:gridCol w="593912"/>
                <a:gridCol w="593912"/>
                <a:gridCol w="593912"/>
                <a:gridCol w="593912"/>
                <a:gridCol w="593912"/>
                <a:gridCol w="593912"/>
                <a:gridCol w="593912"/>
                <a:gridCol w="593912"/>
                <a:gridCol w="593912"/>
                <a:gridCol w="593912"/>
                <a:gridCol w="593912"/>
              </a:tblGrid>
              <a:tr h="338907">
                <a:tc>
                  <a:txBody>
                    <a:bodyPr/>
                    <a:lstStyle/>
                    <a:p>
                      <a:pPr algn="l" fontAlgn="b"/>
                      <a:r>
                        <a:rPr lang="en-US" sz="18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800" b="1" i="0" u="none" strike="noStrike">
                          <a:solidFill>
                            <a:srgbClr val="000000"/>
                          </a:solidFill>
                          <a:effectLst/>
                          <a:latin typeface="Calibri" panose="020F0502020204030204" pitchFamily="34" charset="0"/>
                        </a:rPr>
                        <a:t>Shared Power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1800" b="1" i="0" u="none" strike="noStrike" dirty="0">
                          <a:solidFill>
                            <a:srgbClr val="000000"/>
                          </a:solidFill>
                          <a:effectLst/>
                          <a:latin typeface="Calibri" panose="020F0502020204030204" pitchFamily="34" charset="0"/>
                        </a:rPr>
                        <a:t>Rash Pilot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6564">
                <a:tc>
                  <a:txBody>
                    <a:bodyPr/>
                    <a:lstStyle/>
                    <a:p>
                      <a:pPr algn="ctr" fontAlgn="ctr"/>
                      <a:r>
                        <a:rPr lang="en-US" sz="1800" b="0" i="0" u="none" strike="noStrike">
                          <a:solidFill>
                            <a:srgbClr val="000000"/>
                          </a:solidFill>
                          <a:effectLst/>
                          <a:latin typeface="Calibri" panose="020F0502020204030204" pitchFamily="34" charset="0"/>
                        </a:rPr>
                        <a:t>Hour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a:solidFill>
                            <a:srgbClr val="000000"/>
                          </a:solidFill>
                          <a:effectLst/>
                          <a:latin typeface="Calibri" panose="020F0502020204030204" pitchFamily="34" charset="0"/>
                        </a:rPr>
                        <a:t>M1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a:solidFill>
                            <a:srgbClr val="000000"/>
                          </a:solidFill>
                          <a:effectLst/>
                          <a:latin typeface="Calibri" panose="020F0502020204030204" pitchFamily="34" charset="0"/>
                        </a:rPr>
                        <a:t>M2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a:solidFill>
                            <a:srgbClr val="000000"/>
                          </a:solidFill>
                          <a:effectLst/>
                          <a:latin typeface="Calibri" panose="020F0502020204030204" pitchFamily="34" charset="0"/>
                        </a:rPr>
                        <a:t>M3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dirty="0">
                          <a:solidFill>
                            <a:srgbClr val="000000"/>
                          </a:solidFill>
                          <a:effectLst/>
                          <a:latin typeface="Calibri" panose="020F0502020204030204" pitchFamily="34" charset="0"/>
                        </a:rPr>
                        <a:t>M4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a:solidFill>
                            <a:srgbClr val="000000"/>
                          </a:solidFill>
                          <a:effectLst/>
                          <a:latin typeface="Calibri" panose="020F0502020204030204" pitchFamily="34" charset="0"/>
                        </a:rPr>
                        <a:t>M5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907">
                <a:tc>
                  <a:txBody>
                    <a:bodyPr/>
                    <a:lstStyle/>
                    <a:p>
                      <a:pPr algn="ctr" fontAlgn="b"/>
                      <a:r>
                        <a:rPr lang="en-US" sz="1800" b="0" i="0" u="none" strike="noStrike">
                          <a:solidFill>
                            <a:srgbClr val="000000"/>
                          </a:solidFill>
                          <a:effectLst/>
                          <a:latin typeface="Calibri" panose="020F0502020204030204" pitchFamily="34" charset="0"/>
                        </a:rPr>
                        <a:t>M6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BD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7485166" y="4745995"/>
            <a:ext cx="1762022" cy="261610"/>
          </a:xfrm>
          <a:prstGeom prst="rect">
            <a:avLst/>
          </a:prstGeom>
          <a:noFill/>
        </p:spPr>
        <p:txBody>
          <a:bodyPr wrap="none" rtlCol="0">
            <a:spAutoFit/>
          </a:bodyPr>
          <a:lstStyle/>
          <a:p>
            <a:r>
              <a:rPr lang="en-US" dirty="0" smtClean="0"/>
              <a:t>*BD indicates breakdown</a:t>
            </a:r>
            <a:endParaRPr lang="en-US" dirty="0"/>
          </a:p>
        </p:txBody>
      </p:sp>
    </p:spTree>
    <p:extLst>
      <p:ext uri="{BB962C8B-B14F-4D97-AF65-F5344CB8AC3E}">
        <p14:creationId xmlns:p14="http://schemas.microsoft.com/office/powerpoint/2010/main" val="28116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starts with question, not with data/information</a:t>
            </a:r>
            <a:endParaRPr lang="en-US" dirty="0"/>
          </a:p>
        </p:txBody>
      </p:sp>
      <p:sp>
        <p:nvSpPr>
          <p:cNvPr id="3" name="Pentagon 2"/>
          <p:cNvSpPr/>
          <p:nvPr/>
        </p:nvSpPr>
        <p:spPr bwMode="auto">
          <a:xfrm>
            <a:off x="457200" y="1465118"/>
            <a:ext cx="8985250" cy="509155"/>
          </a:xfrm>
          <a:prstGeom prst="homePlate">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What is average age of Mu Sigman?</a:t>
            </a:r>
          </a:p>
        </p:txBody>
      </p:sp>
      <p:sp>
        <p:nvSpPr>
          <p:cNvPr id="4" name="Pentagon 3"/>
          <p:cNvSpPr/>
          <p:nvPr/>
        </p:nvSpPr>
        <p:spPr bwMode="auto">
          <a:xfrm>
            <a:off x="457200" y="2365664"/>
            <a:ext cx="8985250" cy="509155"/>
          </a:xfrm>
          <a:prstGeom prst="homePlate">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a:r>
              <a:rPr lang="en-US" sz="1600" dirty="0"/>
              <a:t>% people coming before 9 AM</a:t>
            </a:r>
          </a:p>
        </p:txBody>
      </p:sp>
      <p:sp>
        <p:nvSpPr>
          <p:cNvPr id="5" name="Pentagon 4"/>
          <p:cNvSpPr/>
          <p:nvPr/>
        </p:nvSpPr>
        <p:spPr bwMode="auto">
          <a:xfrm>
            <a:off x="457200" y="3266210"/>
            <a:ext cx="8985250" cy="509155"/>
          </a:xfrm>
          <a:prstGeom prst="homePlate">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a:r>
              <a:rPr lang="en-US" sz="1600" dirty="0"/>
              <a:t># of plates for breakfast and dinner</a:t>
            </a:r>
          </a:p>
        </p:txBody>
      </p:sp>
      <p:sp>
        <p:nvSpPr>
          <p:cNvPr id="6" name="Pentagon 5"/>
          <p:cNvSpPr/>
          <p:nvPr/>
        </p:nvSpPr>
        <p:spPr bwMode="auto">
          <a:xfrm>
            <a:off x="457200" y="4225636"/>
            <a:ext cx="8985250" cy="509155"/>
          </a:xfrm>
          <a:prstGeom prst="homePlate">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a:r>
              <a:rPr lang="en-US" sz="1600" dirty="0"/>
              <a:t># of </a:t>
            </a:r>
            <a:r>
              <a:rPr lang="en-US" sz="1600" dirty="0" smtClean="0"/>
              <a:t>cabs required on Friday</a:t>
            </a:r>
            <a:endParaRPr lang="en-US" sz="1600" dirty="0"/>
          </a:p>
        </p:txBody>
      </p:sp>
      <p:sp>
        <p:nvSpPr>
          <p:cNvPr id="7" name="Pentagon 6"/>
          <p:cNvSpPr/>
          <p:nvPr/>
        </p:nvSpPr>
        <p:spPr bwMode="auto">
          <a:xfrm>
            <a:off x="457200" y="5185062"/>
            <a:ext cx="8985250" cy="509155"/>
          </a:xfrm>
          <a:prstGeom prst="homePlate">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a:r>
              <a:rPr lang="en-US" sz="1600" dirty="0"/>
              <a:t>% of error free deliverables to client</a:t>
            </a:r>
          </a:p>
        </p:txBody>
      </p:sp>
    </p:spTree>
    <p:extLst>
      <p:ext uri="{BB962C8B-B14F-4D97-AF65-F5344CB8AC3E}">
        <p14:creationId xmlns:p14="http://schemas.microsoft.com/office/powerpoint/2010/main" val="369346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method..</a:t>
            </a:r>
            <a:endParaRPr lang="en-US" dirty="0"/>
          </a:p>
        </p:txBody>
      </p:sp>
      <p:sp>
        <p:nvSpPr>
          <p:cNvPr id="6" name="Cube 5"/>
          <p:cNvSpPr/>
          <p:nvPr/>
        </p:nvSpPr>
        <p:spPr bwMode="auto">
          <a:xfrm rot="10800000">
            <a:off x="531813" y="2133600"/>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7" name="TextBox 6"/>
          <p:cNvSpPr txBox="1"/>
          <p:nvPr/>
        </p:nvSpPr>
        <p:spPr>
          <a:xfrm>
            <a:off x="627351" y="2262099"/>
            <a:ext cx="1692320" cy="512946"/>
          </a:xfrm>
          <a:prstGeom prst="rect">
            <a:avLst/>
          </a:prstGeom>
          <a:noFill/>
        </p:spPr>
        <p:txBody>
          <a:bodyPr wrap="square" rtlCol="0" anchor="ctr">
            <a:noAutofit/>
          </a:bodyPr>
          <a:lstStyle/>
          <a:p>
            <a:r>
              <a:rPr lang="en-US" sz="1200" b="1" dirty="0" smtClean="0"/>
              <a:t>Research Question</a:t>
            </a:r>
            <a:endParaRPr lang="en-US" sz="1200" b="1" dirty="0"/>
          </a:p>
        </p:txBody>
      </p:sp>
      <p:sp>
        <p:nvSpPr>
          <p:cNvPr id="10" name="Cube 9"/>
          <p:cNvSpPr/>
          <p:nvPr/>
        </p:nvSpPr>
        <p:spPr bwMode="auto">
          <a:xfrm rot="10800000">
            <a:off x="2851939" y="2133600"/>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11" name="TextBox 10"/>
          <p:cNvSpPr txBox="1"/>
          <p:nvPr/>
        </p:nvSpPr>
        <p:spPr>
          <a:xfrm>
            <a:off x="2947477" y="2262099"/>
            <a:ext cx="1692320" cy="512946"/>
          </a:xfrm>
          <a:prstGeom prst="rect">
            <a:avLst/>
          </a:prstGeom>
          <a:noFill/>
        </p:spPr>
        <p:txBody>
          <a:bodyPr wrap="square" rtlCol="0" anchor="ctr">
            <a:noAutofit/>
          </a:bodyPr>
          <a:lstStyle/>
          <a:p>
            <a:r>
              <a:rPr lang="en-US" sz="1200" b="1" dirty="0" smtClean="0"/>
              <a:t>Generate Theory</a:t>
            </a:r>
            <a:endParaRPr lang="en-US" sz="1200" b="1" dirty="0"/>
          </a:p>
        </p:txBody>
      </p:sp>
      <p:sp>
        <p:nvSpPr>
          <p:cNvPr id="12" name="Cube 11"/>
          <p:cNvSpPr/>
          <p:nvPr/>
        </p:nvSpPr>
        <p:spPr bwMode="auto">
          <a:xfrm rot="10800000">
            <a:off x="5160723" y="2163168"/>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13" name="TextBox 12"/>
          <p:cNvSpPr txBox="1"/>
          <p:nvPr/>
        </p:nvSpPr>
        <p:spPr>
          <a:xfrm>
            <a:off x="5256261" y="2291667"/>
            <a:ext cx="1692320" cy="512946"/>
          </a:xfrm>
          <a:prstGeom prst="rect">
            <a:avLst/>
          </a:prstGeom>
          <a:noFill/>
        </p:spPr>
        <p:txBody>
          <a:bodyPr wrap="square" rtlCol="0" anchor="ctr">
            <a:noAutofit/>
          </a:bodyPr>
          <a:lstStyle/>
          <a:p>
            <a:r>
              <a:rPr lang="en-US" sz="1200" b="1" dirty="0" smtClean="0"/>
              <a:t>Generate Hypothesis</a:t>
            </a:r>
            <a:endParaRPr lang="en-US" sz="1200" b="1" dirty="0"/>
          </a:p>
        </p:txBody>
      </p:sp>
      <p:sp>
        <p:nvSpPr>
          <p:cNvPr id="14" name="Cube 13"/>
          <p:cNvSpPr/>
          <p:nvPr/>
        </p:nvSpPr>
        <p:spPr bwMode="auto">
          <a:xfrm rot="10800000">
            <a:off x="7453587" y="2149520"/>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15" name="TextBox 14"/>
          <p:cNvSpPr txBox="1"/>
          <p:nvPr/>
        </p:nvSpPr>
        <p:spPr>
          <a:xfrm>
            <a:off x="7549125" y="2278019"/>
            <a:ext cx="1692320" cy="512946"/>
          </a:xfrm>
          <a:prstGeom prst="rect">
            <a:avLst/>
          </a:prstGeom>
          <a:noFill/>
        </p:spPr>
        <p:txBody>
          <a:bodyPr wrap="square" rtlCol="0" anchor="ctr">
            <a:noAutofit/>
          </a:bodyPr>
          <a:lstStyle/>
          <a:p>
            <a:r>
              <a:rPr lang="en-US" sz="1200" b="1" dirty="0" smtClean="0"/>
              <a:t>Collect Data</a:t>
            </a:r>
            <a:endParaRPr lang="en-US" sz="1200" b="1" dirty="0"/>
          </a:p>
        </p:txBody>
      </p:sp>
      <p:sp>
        <p:nvSpPr>
          <p:cNvPr id="16" name="Cube 15"/>
          <p:cNvSpPr/>
          <p:nvPr/>
        </p:nvSpPr>
        <p:spPr bwMode="auto">
          <a:xfrm rot="10800000">
            <a:off x="7483155" y="3584832"/>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17" name="TextBox 16"/>
          <p:cNvSpPr txBox="1"/>
          <p:nvPr/>
        </p:nvSpPr>
        <p:spPr>
          <a:xfrm>
            <a:off x="7578693" y="3713331"/>
            <a:ext cx="1692320" cy="512946"/>
          </a:xfrm>
          <a:prstGeom prst="rect">
            <a:avLst/>
          </a:prstGeom>
          <a:noFill/>
        </p:spPr>
        <p:txBody>
          <a:bodyPr wrap="square" rtlCol="0" anchor="ctr">
            <a:noAutofit/>
          </a:bodyPr>
          <a:lstStyle/>
          <a:p>
            <a:r>
              <a:rPr lang="en-US" sz="1200" b="1" dirty="0" smtClean="0"/>
              <a:t>Analyze Data</a:t>
            </a:r>
            <a:endParaRPr lang="en-US" sz="1200" b="1" dirty="0"/>
          </a:p>
        </p:txBody>
      </p:sp>
      <p:sp>
        <p:nvSpPr>
          <p:cNvPr id="18" name="Cube 17"/>
          <p:cNvSpPr/>
          <p:nvPr/>
        </p:nvSpPr>
        <p:spPr bwMode="auto">
          <a:xfrm rot="10800000">
            <a:off x="5192563" y="3587104"/>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19" name="TextBox 18"/>
          <p:cNvSpPr txBox="1"/>
          <p:nvPr/>
        </p:nvSpPr>
        <p:spPr>
          <a:xfrm>
            <a:off x="5288101" y="3715603"/>
            <a:ext cx="1692320" cy="512946"/>
          </a:xfrm>
          <a:prstGeom prst="rect">
            <a:avLst/>
          </a:prstGeom>
          <a:noFill/>
        </p:spPr>
        <p:txBody>
          <a:bodyPr wrap="square" rtlCol="0" anchor="ctr">
            <a:noAutofit/>
          </a:bodyPr>
          <a:lstStyle/>
          <a:p>
            <a:r>
              <a:rPr lang="en-US" sz="1200" b="1" dirty="0" smtClean="0"/>
              <a:t>Fit a Model</a:t>
            </a:r>
            <a:endParaRPr lang="en-US" sz="1200" b="1" dirty="0"/>
          </a:p>
        </p:txBody>
      </p:sp>
      <p:sp>
        <p:nvSpPr>
          <p:cNvPr id="20" name="Cube 19"/>
          <p:cNvSpPr/>
          <p:nvPr/>
        </p:nvSpPr>
        <p:spPr bwMode="auto">
          <a:xfrm rot="10800000">
            <a:off x="568163" y="3589376"/>
            <a:ext cx="1787857" cy="818866"/>
          </a:xfrm>
          <a:prstGeom prst="cube">
            <a:avLst>
              <a:gd name="adj" fmla="val 9706"/>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21" name="TextBox 20"/>
          <p:cNvSpPr txBox="1"/>
          <p:nvPr/>
        </p:nvSpPr>
        <p:spPr>
          <a:xfrm>
            <a:off x="663701" y="3717875"/>
            <a:ext cx="1692320" cy="512946"/>
          </a:xfrm>
          <a:prstGeom prst="rect">
            <a:avLst/>
          </a:prstGeom>
          <a:noFill/>
        </p:spPr>
        <p:txBody>
          <a:bodyPr wrap="square" rtlCol="0" anchor="ctr">
            <a:noAutofit/>
          </a:bodyPr>
          <a:lstStyle/>
          <a:p>
            <a:r>
              <a:rPr lang="en-US" sz="1200" b="1" dirty="0" smtClean="0"/>
              <a:t>Initial observation</a:t>
            </a:r>
            <a:endParaRPr lang="en-US" sz="1200" b="1" dirty="0"/>
          </a:p>
        </p:txBody>
      </p:sp>
      <p:sp>
        <p:nvSpPr>
          <p:cNvPr id="22" name="Up Arrow 21"/>
          <p:cNvSpPr/>
          <p:nvPr/>
        </p:nvSpPr>
        <p:spPr bwMode="auto">
          <a:xfrm>
            <a:off x="1255161" y="3116239"/>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3" name="Up Arrow 22"/>
          <p:cNvSpPr/>
          <p:nvPr/>
        </p:nvSpPr>
        <p:spPr bwMode="auto">
          <a:xfrm rot="5400000">
            <a:off x="2362921" y="2395167"/>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4" name="Up Arrow 23"/>
          <p:cNvSpPr/>
          <p:nvPr/>
        </p:nvSpPr>
        <p:spPr bwMode="auto">
          <a:xfrm rot="5400000">
            <a:off x="4685353" y="2383791"/>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5" name="Up Arrow 24"/>
          <p:cNvSpPr/>
          <p:nvPr/>
        </p:nvSpPr>
        <p:spPr bwMode="auto">
          <a:xfrm rot="5400000">
            <a:off x="6991865" y="2383791"/>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6" name="Up Arrow 25"/>
          <p:cNvSpPr/>
          <p:nvPr/>
        </p:nvSpPr>
        <p:spPr bwMode="auto">
          <a:xfrm rot="10800000">
            <a:off x="8045033" y="3123055"/>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27" name="Up Arrow 26"/>
          <p:cNvSpPr/>
          <p:nvPr/>
        </p:nvSpPr>
        <p:spPr bwMode="auto">
          <a:xfrm rot="16200000">
            <a:off x="6982761" y="3807727"/>
            <a:ext cx="464024" cy="341194"/>
          </a:xfrm>
          <a:prstGeom prst="up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0" name="7-Point Star 29"/>
          <p:cNvSpPr/>
          <p:nvPr/>
        </p:nvSpPr>
        <p:spPr bwMode="auto">
          <a:xfrm>
            <a:off x="2854245" y="3273183"/>
            <a:ext cx="1867452" cy="1439847"/>
          </a:xfrm>
          <a:prstGeom prst="star7">
            <a:avLst>
              <a:gd name="adj" fmla="val 36167"/>
              <a:gd name="hf" fmla="val 102572"/>
              <a:gd name="vf" fmla="val 105210"/>
            </a:avLst>
          </a:prstGeom>
          <a:solidFill>
            <a:srgbClr val="8E22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rPr>
              <a:t>Research Process</a:t>
            </a:r>
          </a:p>
        </p:txBody>
      </p:sp>
    </p:spTree>
    <p:extLst>
      <p:ext uri="{BB962C8B-B14F-4D97-AF65-F5344CB8AC3E}">
        <p14:creationId xmlns:p14="http://schemas.microsoft.com/office/powerpoint/2010/main" val="17778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animBg="1"/>
      <p:bldP spid="24" grpId="0" animBg="1"/>
      <p:bldP spid="25" grpId="0" animBg="1"/>
      <p:bldP spid="26" grpId="0" animBg="1"/>
      <p:bldP spid="27"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Examples of types of data…</a:t>
            </a:r>
            <a:endParaRPr lang="en-US" dirty="0"/>
          </a:p>
        </p:txBody>
      </p:sp>
      <p:sp>
        <p:nvSpPr>
          <p:cNvPr id="6" name="TextBox 5"/>
          <p:cNvSpPr txBox="1"/>
          <p:nvPr/>
        </p:nvSpPr>
        <p:spPr>
          <a:xfrm>
            <a:off x="1599406" y="1490989"/>
            <a:ext cx="3198812" cy="307777"/>
          </a:xfrm>
          <a:prstGeom prst="rect">
            <a:avLst/>
          </a:prstGeom>
          <a:noFill/>
        </p:spPr>
        <p:txBody>
          <a:bodyPr wrap="square" rtlCol="0">
            <a:spAutoFit/>
          </a:bodyPr>
          <a:lstStyle/>
          <a:p>
            <a:r>
              <a:rPr lang="en-US" sz="1400" b="1" dirty="0" smtClean="0"/>
              <a:t>Structured data</a:t>
            </a:r>
            <a:endParaRPr lang="en-GB" sz="1400" b="1" dirty="0"/>
          </a:p>
        </p:txBody>
      </p:sp>
      <p:sp>
        <p:nvSpPr>
          <p:cNvPr id="17" name="TextBox 16"/>
          <p:cNvSpPr txBox="1"/>
          <p:nvPr/>
        </p:nvSpPr>
        <p:spPr>
          <a:xfrm>
            <a:off x="6575425" y="1490990"/>
            <a:ext cx="3198812" cy="307777"/>
          </a:xfrm>
          <a:prstGeom prst="rect">
            <a:avLst/>
          </a:prstGeom>
          <a:noFill/>
        </p:spPr>
        <p:txBody>
          <a:bodyPr wrap="square" rtlCol="0">
            <a:spAutoFit/>
          </a:bodyPr>
          <a:lstStyle/>
          <a:p>
            <a:r>
              <a:rPr lang="en-US" sz="1400" b="1" dirty="0" smtClean="0"/>
              <a:t>Unstructured data</a:t>
            </a:r>
            <a:endParaRPr lang="en-GB" sz="1400" b="1" dirty="0"/>
          </a:p>
        </p:txBody>
      </p:sp>
      <p:sp>
        <p:nvSpPr>
          <p:cNvPr id="18" name="TextBox 17"/>
          <p:cNvSpPr txBox="1"/>
          <p:nvPr/>
        </p:nvSpPr>
        <p:spPr>
          <a:xfrm>
            <a:off x="0" y="1994355"/>
            <a:ext cx="3198812" cy="307777"/>
          </a:xfrm>
          <a:prstGeom prst="rect">
            <a:avLst/>
          </a:prstGeom>
          <a:noFill/>
        </p:spPr>
        <p:txBody>
          <a:bodyPr wrap="square" rtlCol="0">
            <a:spAutoFit/>
          </a:bodyPr>
          <a:lstStyle/>
          <a:p>
            <a:r>
              <a:rPr lang="en-US" sz="1400" b="1" dirty="0" smtClean="0"/>
              <a:t>Tabular data</a:t>
            </a:r>
            <a:endParaRPr lang="en-GB" sz="1400" b="1" dirty="0"/>
          </a:p>
        </p:txBody>
      </p:sp>
      <p:sp>
        <p:nvSpPr>
          <p:cNvPr id="19" name="TextBox 18"/>
          <p:cNvSpPr txBox="1"/>
          <p:nvPr/>
        </p:nvSpPr>
        <p:spPr>
          <a:xfrm>
            <a:off x="3350419" y="1994355"/>
            <a:ext cx="3198812" cy="307777"/>
          </a:xfrm>
          <a:prstGeom prst="rect">
            <a:avLst/>
          </a:prstGeom>
          <a:noFill/>
        </p:spPr>
        <p:txBody>
          <a:bodyPr wrap="square" rtlCol="0">
            <a:spAutoFit/>
          </a:bodyPr>
          <a:lstStyle/>
          <a:p>
            <a:r>
              <a:rPr lang="en-US" sz="1400" b="1" dirty="0" smtClean="0"/>
              <a:t>Network data</a:t>
            </a:r>
            <a:endParaRPr lang="en-GB" sz="1400" b="1" dirty="0"/>
          </a:p>
        </p:txBody>
      </p:sp>
      <p:sp>
        <p:nvSpPr>
          <p:cNvPr id="20" name="TextBox 19"/>
          <p:cNvSpPr txBox="1"/>
          <p:nvPr/>
        </p:nvSpPr>
        <p:spPr>
          <a:xfrm>
            <a:off x="6629400" y="1992866"/>
            <a:ext cx="3198812" cy="307777"/>
          </a:xfrm>
          <a:prstGeom prst="rect">
            <a:avLst/>
          </a:prstGeom>
          <a:noFill/>
        </p:spPr>
        <p:txBody>
          <a:bodyPr wrap="square" rtlCol="0">
            <a:spAutoFit/>
          </a:bodyPr>
          <a:lstStyle/>
          <a:p>
            <a:r>
              <a:rPr lang="en-US" sz="1400" b="1" dirty="0" smtClean="0"/>
              <a:t>Textual data</a:t>
            </a:r>
            <a:endParaRPr lang="en-GB" sz="1400" b="1" dirty="0"/>
          </a:p>
        </p:txBody>
      </p:sp>
      <p:graphicFrame>
        <p:nvGraphicFramePr>
          <p:cNvPr id="7" name="Table 6"/>
          <p:cNvGraphicFramePr>
            <a:graphicFrameLocks noGrp="1"/>
          </p:cNvGraphicFramePr>
          <p:nvPr>
            <p:extLst>
              <p:ext uri="{D42A27DB-BD31-4B8C-83A1-F6EECF244321}">
                <p14:modId xmlns:p14="http://schemas.microsoft.com/office/powerpoint/2010/main" val="4181085282"/>
              </p:ext>
            </p:extLst>
          </p:nvPr>
        </p:nvGraphicFramePr>
        <p:xfrm>
          <a:off x="328610" y="2497717"/>
          <a:ext cx="2870202" cy="3854952"/>
        </p:xfrm>
        <a:graphic>
          <a:graphicData uri="http://schemas.openxmlformats.org/drawingml/2006/table">
            <a:tbl>
              <a:tblPr firstRow="1" bandRow="1">
                <a:tableStyleId>{5C22544A-7EE6-4342-B048-85BDC9FD1C3A}</a:tableStyleId>
              </a:tblPr>
              <a:tblGrid>
                <a:gridCol w="956734"/>
                <a:gridCol w="956734"/>
                <a:gridCol w="956734"/>
              </a:tblGrid>
              <a:tr h="535812">
                <a:tc>
                  <a:txBody>
                    <a:bodyPr/>
                    <a:lstStyle/>
                    <a:p>
                      <a:r>
                        <a:rPr lang="en-US" dirty="0" smtClean="0"/>
                        <a:t>Customer</a:t>
                      </a:r>
                      <a:endParaRPr lang="en-GB" dirty="0"/>
                    </a:p>
                  </a:txBody>
                  <a:tcPr/>
                </a:tc>
                <a:tc>
                  <a:txBody>
                    <a:bodyPr/>
                    <a:lstStyle/>
                    <a:p>
                      <a:r>
                        <a:rPr lang="en-US" dirty="0" smtClean="0"/>
                        <a:t>Avg. Sales</a:t>
                      </a:r>
                      <a:endParaRPr lang="en-GB" dirty="0"/>
                    </a:p>
                  </a:txBody>
                  <a:tcPr/>
                </a:tc>
                <a:tc>
                  <a:txBody>
                    <a:bodyPr/>
                    <a:lstStyle/>
                    <a:p>
                      <a:r>
                        <a:rPr lang="en-US" dirty="0" smtClean="0"/>
                        <a:t>Age</a:t>
                      </a:r>
                      <a:endParaRPr lang="en-GB" dirty="0"/>
                    </a:p>
                  </a:txBody>
                  <a:tcPr/>
                </a:tc>
              </a:tr>
              <a:tr h="535812">
                <a:tc>
                  <a:txBody>
                    <a:bodyPr/>
                    <a:lstStyle/>
                    <a:p>
                      <a:r>
                        <a:rPr lang="en-US" dirty="0" smtClean="0"/>
                        <a:t>A123</a:t>
                      </a:r>
                      <a:endParaRPr lang="en-GB" dirty="0"/>
                    </a:p>
                  </a:txBody>
                  <a:tcPr/>
                </a:tc>
                <a:tc>
                  <a:txBody>
                    <a:bodyPr/>
                    <a:lstStyle/>
                    <a:p>
                      <a:r>
                        <a:rPr lang="en-US" dirty="0" smtClean="0"/>
                        <a:t>105.4</a:t>
                      </a:r>
                      <a:endParaRPr lang="en-GB" dirty="0"/>
                    </a:p>
                  </a:txBody>
                  <a:tcPr/>
                </a:tc>
                <a:tc>
                  <a:txBody>
                    <a:bodyPr/>
                    <a:lstStyle/>
                    <a:p>
                      <a:r>
                        <a:rPr lang="en-US" dirty="0" smtClean="0"/>
                        <a:t>25</a:t>
                      </a:r>
                      <a:endParaRPr lang="en-GB" dirty="0"/>
                    </a:p>
                  </a:txBody>
                  <a:tcPr/>
                </a:tc>
              </a:tr>
              <a:tr h="535812">
                <a:tc>
                  <a:txBody>
                    <a:bodyPr/>
                    <a:lstStyle/>
                    <a:p>
                      <a:r>
                        <a:rPr lang="en-US" dirty="0" smtClean="0"/>
                        <a:t>A345</a:t>
                      </a:r>
                      <a:endParaRPr lang="en-GB" dirty="0"/>
                    </a:p>
                  </a:txBody>
                  <a:tcPr/>
                </a:tc>
                <a:tc>
                  <a:txBody>
                    <a:bodyPr/>
                    <a:lstStyle/>
                    <a:p>
                      <a:r>
                        <a:rPr lang="en-US" dirty="0" smtClean="0"/>
                        <a:t>110.2</a:t>
                      </a:r>
                      <a:endParaRPr lang="en-GB" dirty="0"/>
                    </a:p>
                  </a:txBody>
                  <a:tcPr/>
                </a:tc>
                <a:tc>
                  <a:txBody>
                    <a:bodyPr/>
                    <a:lstStyle/>
                    <a:p>
                      <a:r>
                        <a:rPr lang="en-US" dirty="0" smtClean="0"/>
                        <a:t>35</a:t>
                      </a:r>
                      <a:endParaRPr lang="en-GB" dirty="0"/>
                    </a:p>
                  </a:txBody>
                  <a:tcPr/>
                </a:tc>
              </a:tr>
              <a:tr h="535812">
                <a:tc>
                  <a:txBody>
                    <a:bodyPr/>
                    <a:lstStyle/>
                    <a:p>
                      <a:r>
                        <a:rPr lang="en-US" dirty="0" smtClean="0"/>
                        <a:t>A112</a:t>
                      </a:r>
                      <a:endParaRPr lang="en-GB" dirty="0"/>
                    </a:p>
                  </a:txBody>
                  <a:tcPr/>
                </a:tc>
                <a:tc>
                  <a:txBody>
                    <a:bodyPr/>
                    <a:lstStyle/>
                    <a:p>
                      <a:r>
                        <a:rPr lang="en-US" dirty="0" smtClean="0"/>
                        <a:t>245.3</a:t>
                      </a:r>
                      <a:endParaRPr lang="en-GB" dirty="0"/>
                    </a:p>
                  </a:txBody>
                  <a:tcPr/>
                </a:tc>
                <a:tc>
                  <a:txBody>
                    <a:bodyPr/>
                    <a:lstStyle/>
                    <a:p>
                      <a:r>
                        <a:rPr lang="en-US" dirty="0" smtClean="0"/>
                        <a:t>22</a:t>
                      </a:r>
                      <a:endParaRPr lang="en-GB" dirty="0"/>
                    </a:p>
                  </a:txBody>
                  <a:tcPr/>
                </a:tc>
              </a:tr>
              <a:tr h="535812">
                <a:tc>
                  <a:txBody>
                    <a:bodyPr/>
                    <a:lstStyle/>
                    <a:p>
                      <a:r>
                        <a:rPr lang="en-US" dirty="0" smtClean="0"/>
                        <a:t>A890</a:t>
                      </a:r>
                      <a:endParaRPr lang="en-GB" dirty="0"/>
                    </a:p>
                  </a:txBody>
                  <a:tcPr/>
                </a:tc>
                <a:tc>
                  <a:txBody>
                    <a:bodyPr/>
                    <a:lstStyle/>
                    <a:p>
                      <a:r>
                        <a:rPr lang="en-US" dirty="0" smtClean="0"/>
                        <a:t>67.9</a:t>
                      </a:r>
                      <a:endParaRPr lang="en-GB" dirty="0"/>
                    </a:p>
                  </a:txBody>
                  <a:tcPr/>
                </a:tc>
                <a:tc>
                  <a:txBody>
                    <a:bodyPr/>
                    <a:lstStyle/>
                    <a:p>
                      <a:r>
                        <a:rPr lang="en-US" dirty="0" smtClean="0"/>
                        <a:t>48</a:t>
                      </a:r>
                      <a:endParaRPr lang="en-GB" dirty="0"/>
                    </a:p>
                  </a:txBody>
                  <a:tcPr/>
                </a:tc>
              </a:tr>
              <a:tr h="535812">
                <a:tc>
                  <a:txBody>
                    <a:bodyPr/>
                    <a:lstStyle/>
                    <a:p>
                      <a:r>
                        <a:rPr lang="en-US" dirty="0" smtClean="0"/>
                        <a:t>A564</a:t>
                      </a:r>
                      <a:endParaRPr lang="en-GB" dirty="0"/>
                    </a:p>
                  </a:txBody>
                  <a:tcPr/>
                </a:tc>
                <a:tc>
                  <a:txBody>
                    <a:bodyPr/>
                    <a:lstStyle/>
                    <a:p>
                      <a:r>
                        <a:rPr lang="en-US" dirty="0" smtClean="0"/>
                        <a:t>97.3</a:t>
                      </a:r>
                      <a:endParaRPr lang="en-GB" dirty="0"/>
                    </a:p>
                  </a:txBody>
                  <a:tcPr/>
                </a:tc>
                <a:tc>
                  <a:txBody>
                    <a:bodyPr/>
                    <a:lstStyle/>
                    <a:p>
                      <a:r>
                        <a:rPr lang="en-US" dirty="0" smtClean="0"/>
                        <a:t>28</a:t>
                      </a:r>
                      <a:endParaRPr lang="en-GB" dirty="0"/>
                    </a:p>
                  </a:txBody>
                  <a:tcPr/>
                </a:tc>
              </a:tr>
              <a:tr h="535812">
                <a:tc>
                  <a:txBody>
                    <a:bodyPr/>
                    <a:lstStyle/>
                    <a:p>
                      <a:r>
                        <a:rPr lang="en-US" dirty="0" smtClean="0"/>
                        <a:t>A887</a:t>
                      </a:r>
                      <a:endParaRPr lang="en-GB" dirty="0"/>
                    </a:p>
                  </a:txBody>
                  <a:tcPr/>
                </a:tc>
                <a:tc>
                  <a:txBody>
                    <a:bodyPr/>
                    <a:lstStyle/>
                    <a:p>
                      <a:r>
                        <a:rPr lang="en-US" dirty="0" smtClean="0"/>
                        <a:t>99.1</a:t>
                      </a:r>
                      <a:endParaRPr lang="en-GB" dirty="0"/>
                    </a:p>
                  </a:txBody>
                  <a:tcPr/>
                </a:tc>
                <a:tc>
                  <a:txBody>
                    <a:bodyPr/>
                    <a:lstStyle/>
                    <a:p>
                      <a:r>
                        <a:rPr lang="en-US" dirty="0" smtClean="0"/>
                        <a:t>26</a:t>
                      </a:r>
                      <a:endParaRPr lang="en-GB" dirty="0"/>
                    </a:p>
                  </a:txBody>
                  <a:tcPr/>
                </a:tc>
              </a:tr>
            </a:tbl>
          </a:graphicData>
        </a:graphic>
      </p:graphicFrame>
      <p:pic>
        <p:nvPicPr>
          <p:cNvPr id="11" name="Picture 10"/>
          <p:cNvPicPr>
            <a:picLocks noChangeAspect="1"/>
          </p:cNvPicPr>
          <p:nvPr/>
        </p:nvPicPr>
        <p:blipFill>
          <a:blip r:embed="rId3"/>
          <a:stretch>
            <a:fillRect/>
          </a:stretch>
        </p:blipFill>
        <p:spPr>
          <a:xfrm>
            <a:off x="3732212" y="2819400"/>
            <a:ext cx="3338111" cy="1828800"/>
          </a:xfrm>
          <a:prstGeom prst="rect">
            <a:avLst/>
          </a:prstGeom>
        </p:spPr>
      </p:pic>
      <p:pic>
        <p:nvPicPr>
          <p:cNvPr id="22" name="Picture 21"/>
          <p:cNvPicPr>
            <a:picLocks noChangeAspect="1"/>
          </p:cNvPicPr>
          <p:nvPr/>
        </p:nvPicPr>
        <p:blipFill>
          <a:blip r:embed="rId4"/>
          <a:stretch>
            <a:fillRect/>
          </a:stretch>
        </p:blipFill>
        <p:spPr>
          <a:xfrm>
            <a:off x="7247730" y="2667000"/>
            <a:ext cx="2306527" cy="2743200"/>
          </a:xfrm>
          <a:prstGeom prst="rect">
            <a:avLst/>
          </a:prstGeom>
        </p:spPr>
      </p:pic>
    </p:spTree>
    <p:extLst>
      <p:ext uri="{BB962C8B-B14F-4D97-AF65-F5344CB8AC3E}">
        <p14:creationId xmlns:p14="http://schemas.microsoft.com/office/powerpoint/2010/main" val="157665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u Sigma">
    <a:dk1>
      <a:srgbClr val="000000"/>
    </a:dk1>
    <a:lt1>
      <a:sysClr val="window" lastClr="FFFFFF"/>
    </a:lt1>
    <a:dk2>
      <a:srgbClr val="FF0000"/>
    </a:dk2>
    <a:lt2>
      <a:srgbClr val="00FF00"/>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u Sigma">
    <a:dk1>
      <a:srgbClr val="000000"/>
    </a:dk1>
    <a:lt1>
      <a:sysClr val="window" lastClr="FFFFFF"/>
    </a:lt1>
    <a:dk2>
      <a:srgbClr val="FF0000"/>
    </a:dk2>
    <a:lt2>
      <a:srgbClr val="00FF00"/>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u Sigma">
    <a:dk1>
      <a:srgbClr val="000000"/>
    </a:dk1>
    <a:lt1>
      <a:sysClr val="window" lastClr="FFFFFF"/>
    </a:lt1>
    <a:dk2>
      <a:srgbClr val="FF0000"/>
    </a:dk2>
    <a:lt2>
      <a:srgbClr val="00FF00"/>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u Sigma">
    <a:dk1>
      <a:srgbClr val="000000"/>
    </a:dk1>
    <a:lt1>
      <a:sysClr val="window" lastClr="FFFFFF"/>
    </a:lt1>
    <a:dk2>
      <a:srgbClr val="FF0000"/>
    </a:dk2>
    <a:lt2>
      <a:srgbClr val="00FF00"/>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3518</TotalTime>
  <Pages>8</Pages>
  <Words>3500</Words>
  <Application>Microsoft Office PowerPoint</Application>
  <PresentationFormat>Custom</PresentationFormat>
  <Paragraphs>617</Paragraphs>
  <Slides>41</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41</vt:i4>
      </vt:variant>
    </vt:vector>
  </HeadingPairs>
  <TitlesOfParts>
    <vt:vector size="48" baseType="lpstr">
      <vt:lpstr>Arial Unicode MS</vt:lpstr>
      <vt:lpstr>Arial</vt:lpstr>
      <vt:lpstr>Calibri</vt:lpstr>
      <vt:lpstr>Courier New</vt:lpstr>
      <vt:lpstr>Times New Roman</vt:lpstr>
      <vt:lpstr>Webdings</vt:lpstr>
      <vt:lpstr>blank</vt:lpstr>
      <vt:lpstr>Why Statistics and Data representation</vt:lpstr>
      <vt:lpstr>Content </vt:lpstr>
      <vt:lpstr>Why statistics? Why do you think it is important?</vt:lpstr>
      <vt:lpstr>Who will you recommend? – Part I</vt:lpstr>
      <vt:lpstr>Who will you recommend? – Part II</vt:lpstr>
      <vt:lpstr>Facts!</vt:lpstr>
      <vt:lpstr>Statistics starts with question, not with data/information</vt:lpstr>
      <vt:lpstr>The scientific method..</vt:lpstr>
      <vt:lpstr>What is Data? Examples of types of data…</vt:lpstr>
      <vt:lpstr>The power of data visualization – Napoleon Map</vt:lpstr>
      <vt:lpstr>Minard’s graphic</vt:lpstr>
      <vt:lpstr>The power of data visualization – Nightingale pie charts</vt:lpstr>
      <vt:lpstr>Making graphical representations brings home the message</vt:lpstr>
      <vt:lpstr>Data visualization – Hans Rosling</vt:lpstr>
      <vt:lpstr>Knowing your purpose drives all other decisions in creating your table or graph</vt:lpstr>
      <vt:lpstr>Variables and scales of measurement</vt:lpstr>
      <vt:lpstr>Scales of Measurement</vt:lpstr>
      <vt:lpstr>Summarizing data</vt:lpstr>
      <vt:lpstr>Consider a dataset, detailing the salaries of the players of two MLB National League teams - the Washington Nationals and the New York Mets.</vt:lpstr>
      <vt:lpstr>How do we get an initial idea about the salaries of the players?</vt:lpstr>
      <vt:lpstr>What does the plot of average salary across teams tell us?</vt:lpstr>
      <vt:lpstr>How does the average salary vary across different positions?</vt:lpstr>
      <vt:lpstr>Lets look at spends of both the teams across positions</vt:lpstr>
      <vt:lpstr>Let’s look at the allocation of the payroll budget by both teams</vt:lpstr>
      <vt:lpstr>Looking at the results…</vt:lpstr>
      <vt:lpstr>In 1936 US presidential election, The Literary Digest predicted that Landon will win with 57.1% of the votes against Roosevelt</vt:lpstr>
      <vt:lpstr>Take a look at this study to evaluate treatments for kidney stones…</vt:lpstr>
      <vt:lpstr>Simpson’s paradox</vt:lpstr>
      <vt:lpstr>Why should we not take a naïve view of numbers?</vt:lpstr>
      <vt:lpstr>Appendix</vt:lpstr>
      <vt:lpstr>Wrong turns on red – perils of incorrect inference</vt:lpstr>
      <vt:lpstr>Sally Clark – The case of inexpert witness</vt:lpstr>
      <vt:lpstr>Clark was released in 2003 but dies of alcohol poisoning in 2007</vt:lpstr>
      <vt:lpstr>Why should we not take a naïve view of numbers?</vt:lpstr>
      <vt:lpstr>Cause and Effect</vt:lpstr>
      <vt:lpstr>Choosing the right picture - Composition</vt:lpstr>
      <vt:lpstr>Choosing the right picture - Distribution</vt:lpstr>
      <vt:lpstr>Choosing the right picture – Relationship</vt:lpstr>
      <vt:lpstr>Shapes (Skewness and Kurtosis)</vt:lpstr>
      <vt:lpstr>Variables – Part I</vt:lpstr>
      <vt:lpstr>Variables – Part 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Sriram Shankar</dc:creator>
  <cp:lastModifiedBy>Sriram Shankar</cp:lastModifiedBy>
  <cp:revision>338</cp:revision>
  <cp:lastPrinted>2001-09-28T15:01:44Z</cp:lastPrinted>
  <dcterms:created xsi:type="dcterms:W3CDTF">2016-05-09T10:37:46Z</dcterms:created>
  <dcterms:modified xsi:type="dcterms:W3CDTF">2016-07-30T12:40:20Z</dcterms:modified>
</cp:coreProperties>
</file>