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23"/>
  </p:notesMasterIdLst>
  <p:handoutMasterIdLst>
    <p:handoutMasterId r:id="rId24"/>
  </p:handoutMasterIdLst>
  <p:sldIdLst>
    <p:sldId id="256" r:id="rId2"/>
    <p:sldId id="291" r:id="rId3"/>
    <p:sldId id="292" r:id="rId4"/>
    <p:sldId id="257" r:id="rId5"/>
    <p:sldId id="265" r:id="rId6"/>
    <p:sldId id="264" r:id="rId7"/>
    <p:sldId id="295" r:id="rId8"/>
    <p:sldId id="303" r:id="rId9"/>
    <p:sldId id="296" r:id="rId10"/>
    <p:sldId id="302" r:id="rId11"/>
    <p:sldId id="267" r:id="rId12"/>
    <p:sldId id="262" r:id="rId13"/>
    <p:sldId id="263" r:id="rId14"/>
    <p:sldId id="266" r:id="rId15"/>
    <p:sldId id="268" r:id="rId16"/>
    <p:sldId id="288" r:id="rId17"/>
    <p:sldId id="297" r:id="rId18"/>
    <p:sldId id="271" r:id="rId19"/>
    <p:sldId id="294" r:id="rId20"/>
    <p:sldId id="298" r:id="rId21"/>
    <p:sldId id="299" r:id="rId22"/>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2200"/>
    <a:srgbClr val="D8CBCB"/>
    <a:srgbClr val="006666"/>
    <a:srgbClr val="016666"/>
    <a:srgbClr val="0B1F65"/>
    <a:srgbClr val="360157"/>
    <a:srgbClr val="7ECCBD"/>
    <a:srgbClr val="E7C707"/>
    <a:srgbClr val="FF6600"/>
    <a:srgbClr val="DE5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68582" autoAdjust="0"/>
  </p:normalViewPr>
  <p:slideViewPr>
    <p:cSldViewPr snapToGrid="0">
      <p:cViewPr varScale="1">
        <p:scale>
          <a:sx n="47" d="100"/>
          <a:sy n="47" d="100"/>
        </p:scale>
        <p:origin x="1908" y="54"/>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Probability of</a:t>
            </a:r>
            <a:r>
              <a:rPr lang="en-US" baseline="0"/>
              <a:t> number of people coming into the restaurant</a:t>
            </a:r>
            <a:endParaRPr lang="en-US"/>
          </a:p>
        </c:rich>
      </c:tx>
      <c:layout/>
      <c:overlay val="0"/>
    </c:title>
    <c:autoTitleDeleted val="0"/>
    <c:plotArea>
      <c:layout/>
      <c:barChart>
        <c:barDir val="col"/>
        <c:grouping val="clustered"/>
        <c:varyColors val="0"/>
        <c:ser>
          <c:idx val="0"/>
          <c:order val="0"/>
          <c:tx>
            <c:strRef>
              <c:f>Sheet1!$C$1</c:f>
              <c:strCache>
                <c:ptCount val="1"/>
                <c:pt idx="0">
                  <c:v>Probability</c:v>
                </c:pt>
              </c:strCache>
            </c:strRef>
          </c:tx>
          <c:invertIfNegative val="0"/>
          <c:cat>
            <c:strRef>
              <c:f>Sheet1!$A$2:$A$6</c:f>
              <c:strCache>
                <c:ptCount val="5"/>
                <c:pt idx="0">
                  <c:v>&lt;10</c:v>
                </c:pt>
                <c:pt idx="1">
                  <c:v>10 to 20</c:v>
                </c:pt>
                <c:pt idx="2">
                  <c:v>20 to 30</c:v>
                </c:pt>
                <c:pt idx="3">
                  <c:v>30 to 40</c:v>
                </c:pt>
                <c:pt idx="4">
                  <c:v>40 to 50</c:v>
                </c:pt>
              </c:strCache>
            </c:strRef>
          </c:cat>
          <c:val>
            <c:numRef>
              <c:f>Sheet1!$C$2:$C$6</c:f>
              <c:numCache>
                <c:formatCode>General</c:formatCode>
                <c:ptCount val="5"/>
                <c:pt idx="0">
                  <c:v>0.05</c:v>
                </c:pt>
                <c:pt idx="1">
                  <c:v>0.35</c:v>
                </c:pt>
                <c:pt idx="2">
                  <c:v>0.4</c:v>
                </c:pt>
                <c:pt idx="3">
                  <c:v>0.13</c:v>
                </c:pt>
                <c:pt idx="4">
                  <c:v>7.0000000000000007E-2</c:v>
                </c:pt>
              </c:numCache>
            </c:numRef>
          </c:val>
        </c:ser>
        <c:dLbls>
          <c:showLegendKey val="0"/>
          <c:showVal val="0"/>
          <c:showCatName val="0"/>
          <c:showSerName val="0"/>
          <c:showPercent val="0"/>
          <c:showBubbleSize val="0"/>
        </c:dLbls>
        <c:gapWidth val="150"/>
        <c:axId val="424472992"/>
        <c:axId val="424472432"/>
      </c:barChart>
      <c:catAx>
        <c:axId val="424472992"/>
        <c:scaling>
          <c:orientation val="minMax"/>
        </c:scaling>
        <c:delete val="0"/>
        <c:axPos val="b"/>
        <c:numFmt formatCode="General" sourceLinked="0"/>
        <c:majorTickMark val="out"/>
        <c:minorTickMark val="none"/>
        <c:tickLblPos val="nextTo"/>
        <c:crossAx val="424472432"/>
        <c:crosses val="autoZero"/>
        <c:auto val="1"/>
        <c:lblAlgn val="ctr"/>
        <c:lblOffset val="100"/>
        <c:noMultiLvlLbl val="0"/>
      </c:catAx>
      <c:valAx>
        <c:axId val="424472432"/>
        <c:scaling>
          <c:orientation val="minMax"/>
          <c:max val="1"/>
          <c:min val="0"/>
        </c:scaling>
        <c:delete val="0"/>
        <c:axPos val="l"/>
        <c:numFmt formatCode="General" sourceLinked="1"/>
        <c:majorTickMark val="out"/>
        <c:minorTickMark val="none"/>
        <c:tickLblPos val="nextTo"/>
        <c:crossAx val="42447299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Bernoulli</a:t>
            </a:r>
            <a:r>
              <a:rPr lang="en-US" baseline="0" dirty="0"/>
              <a:t> distribution </a:t>
            </a:r>
            <a:r>
              <a:rPr lang="en-US" baseline="0" dirty="0" smtClean="0"/>
              <a:t>whether a customer clicked or not</a:t>
            </a:r>
            <a:endParaRPr lang="en-US" dirty="0"/>
          </a:p>
        </c:rich>
      </c:tx>
      <c:layout/>
      <c:overlay val="0"/>
    </c:title>
    <c:autoTitleDeleted val="0"/>
    <c:plotArea>
      <c:layout/>
      <c:barChart>
        <c:barDir val="col"/>
        <c:grouping val="clustered"/>
        <c:varyColors val="0"/>
        <c:ser>
          <c:idx val="0"/>
          <c:order val="0"/>
          <c:tx>
            <c:strRef>
              <c:f>Sheet2!$B$1</c:f>
              <c:strCache>
                <c:ptCount val="1"/>
                <c:pt idx="0">
                  <c:v>Probability</c:v>
                </c:pt>
              </c:strCache>
            </c:strRef>
          </c:tx>
          <c:invertIfNegative val="0"/>
          <c:cat>
            <c:numRef>
              <c:f>Sheet2!$A$2:$A$3</c:f>
              <c:numCache>
                <c:formatCode>General</c:formatCode>
                <c:ptCount val="2"/>
                <c:pt idx="0">
                  <c:v>0</c:v>
                </c:pt>
                <c:pt idx="1">
                  <c:v>1</c:v>
                </c:pt>
              </c:numCache>
            </c:numRef>
          </c:cat>
          <c:val>
            <c:numRef>
              <c:f>Sheet2!$B$2:$B$3</c:f>
              <c:numCache>
                <c:formatCode>General</c:formatCode>
                <c:ptCount val="2"/>
                <c:pt idx="0">
                  <c:v>0.4</c:v>
                </c:pt>
                <c:pt idx="1">
                  <c:v>0.6</c:v>
                </c:pt>
              </c:numCache>
            </c:numRef>
          </c:val>
        </c:ser>
        <c:dLbls>
          <c:showLegendKey val="0"/>
          <c:showVal val="0"/>
          <c:showCatName val="0"/>
          <c:showSerName val="0"/>
          <c:showPercent val="0"/>
          <c:showBubbleSize val="0"/>
        </c:dLbls>
        <c:gapWidth val="150"/>
        <c:axId val="409561456"/>
        <c:axId val="409558656"/>
      </c:barChart>
      <c:catAx>
        <c:axId val="409561456"/>
        <c:scaling>
          <c:orientation val="minMax"/>
        </c:scaling>
        <c:delete val="0"/>
        <c:axPos val="b"/>
        <c:numFmt formatCode="General" sourceLinked="1"/>
        <c:majorTickMark val="out"/>
        <c:minorTickMark val="none"/>
        <c:tickLblPos val="nextTo"/>
        <c:crossAx val="409558656"/>
        <c:crosses val="autoZero"/>
        <c:auto val="1"/>
        <c:lblAlgn val="ctr"/>
        <c:lblOffset val="100"/>
        <c:noMultiLvlLbl val="0"/>
      </c:catAx>
      <c:valAx>
        <c:axId val="409558656"/>
        <c:scaling>
          <c:orientation val="minMax"/>
        </c:scaling>
        <c:delete val="0"/>
        <c:axPos val="l"/>
        <c:numFmt formatCode="General" sourceLinked="1"/>
        <c:majorTickMark val="out"/>
        <c:minorTickMark val="none"/>
        <c:tickLblPos val="nextTo"/>
        <c:crossAx val="409561456"/>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a:p>
        </p:txBody>
      </p:sp>
    </p:spTree>
    <p:extLst>
      <p:ext uri="{BB962C8B-B14F-4D97-AF65-F5344CB8AC3E}">
        <p14:creationId xmlns:p14="http://schemas.microsoft.com/office/powerpoint/2010/main" val="63854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a:p>
        </p:txBody>
      </p:sp>
    </p:spTree>
    <p:extLst>
      <p:ext uri="{BB962C8B-B14F-4D97-AF65-F5344CB8AC3E}">
        <p14:creationId xmlns:p14="http://schemas.microsoft.com/office/powerpoint/2010/main" val="181155488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a:p>
        </p:txBody>
      </p:sp>
    </p:spTree>
    <p:extLst>
      <p:ext uri="{BB962C8B-B14F-4D97-AF65-F5344CB8AC3E}">
        <p14:creationId xmlns:p14="http://schemas.microsoft.com/office/powerpoint/2010/main" val="3977838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[5 minutes]</a:t>
            </a:r>
          </a:p>
          <a:p>
            <a:r>
              <a:rPr lang="en-US" dirty="0" smtClean="0"/>
              <a:t>How do I get an idea of the probabilities of all possible events in an experiment?</a:t>
            </a:r>
          </a:p>
          <a:p>
            <a:r>
              <a:rPr lang="en-US" dirty="0" smtClean="0"/>
              <a:t>How do I decide which event is most likely to happen?</a:t>
            </a:r>
          </a:p>
          <a:p>
            <a:r>
              <a:rPr lang="en-US" dirty="0" smtClean="0"/>
              <a:t>How do I represent</a:t>
            </a:r>
            <a:r>
              <a:rPr lang="en-US" baseline="0" dirty="0" smtClean="0"/>
              <a:t> the probability distribution mathematically?</a:t>
            </a:r>
          </a:p>
          <a:p>
            <a:r>
              <a:rPr lang="en-US" baseline="0" dirty="0" smtClean="0"/>
              <a:t>Talk about the fact that random variables are constructs to understand phenomena which could have multiple outcomes [uncertainty]. Each </a:t>
            </a:r>
            <a:r>
              <a:rPr lang="en-US" baseline="0" smtClean="0"/>
              <a:t>outcome </a:t>
            </a:r>
            <a:r>
              <a:rPr lang="en-US" baseline="0" smtClean="0"/>
              <a:t>hasa </a:t>
            </a:r>
            <a:r>
              <a:rPr lang="en-US" baseline="0" dirty="0" smtClean="0"/>
              <a:t>probability of occurring</a:t>
            </a:r>
          </a:p>
          <a:p>
            <a:r>
              <a:rPr lang="en-US" baseline="0" dirty="0" smtClean="0"/>
              <a:t>Ask students to define a probability distribution [Anything which integrates to 1 is a </a:t>
            </a:r>
            <a:r>
              <a:rPr lang="en-US" baseline="0" dirty="0" err="1" smtClean="0"/>
              <a:t>prob</a:t>
            </a:r>
            <a:r>
              <a:rPr lang="en-US" baseline="0" dirty="0" smtClean="0"/>
              <a:t> distribution] – work out on board</a:t>
            </a:r>
          </a:p>
          <a:p>
            <a:r>
              <a:rPr lang="en-US" baseline="0" dirty="0" smtClean="0"/>
              <a:t>Talk about the fact that many distributions are observed as natural phenomena – Which is why they are used. Anyone can make a probability distribution but it might not represent any real phenomena</a:t>
            </a:r>
          </a:p>
        </p:txBody>
      </p:sp>
      <p:sp>
        <p:nvSpPr>
          <p:cNvPr id="4" name="Slide Number Placeholder 3"/>
          <p:cNvSpPr>
            <a:spLocks noGrp="1"/>
          </p:cNvSpPr>
          <p:nvPr>
            <p:ph type="sldNum" sz="quarter" idx="10"/>
          </p:nvPr>
        </p:nvSpPr>
        <p:spPr/>
        <p:txBody>
          <a:bodyPr/>
          <a:lstStyle/>
          <a:p>
            <a:fld id="{62DCC290-FBB5-460F-B5AA-0FCBA6852F29}" type="slidenum">
              <a:rPr lang="en-US" smtClean="0"/>
              <a:pPr/>
              <a:t>11</a:t>
            </a:fld>
            <a:endParaRPr lang="en-US"/>
          </a:p>
        </p:txBody>
      </p:sp>
    </p:spTree>
    <p:extLst>
      <p:ext uri="{BB962C8B-B14F-4D97-AF65-F5344CB8AC3E}">
        <p14:creationId xmlns:p14="http://schemas.microsoft.com/office/powerpoint/2010/main" val="191307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[5 minutes]</a:t>
            </a:r>
          </a:p>
          <a:p>
            <a:r>
              <a:rPr lang="en-US" dirty="0" smtClean="0"/>
              <a:t>Take examples</a:t>
            </a:r>
            <a:r>
              <a:rPr lang="en-US" baseline="0" dirty="0" smtClean="0"/>
              <a:t> of Bernoulli trials here:</a:t>
            </a:r>
          </a:p>
          <a:p>
            <a:pPr lvl="1"/>
            <a:r>
              <a:rPr lang="en-US" baseline="0" dirty="0" smtClean="0"/>
              <a:t>Did the customer churn?</a:t>
            </a:r>
          </a:p>
          <a:p>
            <a:pPr lvl="1"/>
            <a:r>
              <a:rPr lang="en-US" baseline="0" dirty="0" smtClean="0"/>
              <a:t>Did the customer click an ad?</a:t>
            </a:r>
          </a:p>
          <a:p>
            <a:pPr lvl="1"/>
            <a:r>
              <a:rPr lang="en-US" baseline="0" dirty="0" smtClean="0"/>
              <a:t>Did a sales lead convert?</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12</a:t>
            </a:fld>
            <a:endParaRPr lang="en-US"/>
          </a:p>
        </p:txBody>
      </p:sp>
    </p:spTree>
    <p:extLst>
      <p:ext uri="{BB962C8B-B14F-4D97-AF65-F5344CB8AC3E}">
        <p14:creationId xmlns:p14="http://schemas.microsoft.com/office/powerpoint/2010/main" val="3478242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 minutes]</a:t>
            </a:r>
          </a:p>
          <a:p>
            <a:r>
              <a:rPr lang="en-US" dirty="0" smtClean="0"/>
              <a:t>Go through the example</a:t>
            </a:r>
            <a:r>
              <a:rPr lang="en-US" baseline="0" dirty="0" smtClean="0"/>
              <a:t> to build intuition around repeated Bernoulli trials</a:t>
            </a:r>
          </a:p>
          <a:p>
            <a:r>
              <a:rPr lang="en-US" baseline="0" dirty="0" smtClean="0"/>
              <a:t>Relate back to the customer churn example – There are many customers and each of them can churn or not churn</a:t>
            </a:r>
          </a:p>
          <a:p>
            <a:r>
              <a:rPr lang="en-US" baseline="0" dirty="0" smtClean="0"/>
              <a:t>Bernoulli distribution tells the probability of different churn levels occurring</a:t>
            </a:r>
            <a:endParaRPr lang="en-IN"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13</a:t>
            </a:fld>
            <a:endParaRPr lang="en-US"/>
          </a:p>
        </p:txBody>
      </p:sp>
    </p:spTree>
    <p:extLst>
      <p:ext uri="{BB962C8B-B14F-4D97-AF65-F5344CB8AC3E}">
        <p14:creationId xmlns:p14="http://schemas.microsoft.com/office/powerpoint/2010/main" val="1388195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[5 minutes]</a:t>
            </a:r>
          </a:p>
          <a:p>
            <a:r>
              <a:rPr lang="en-US" dirty="0" smtClean="0"/>
              <a:t>Build the basics of the normal distribution – Talk about how it is fundamental to statistics because of results which you will discuss next</a:t>
            </a:r>
          </a:p>
          <a:p>
            <a:r>
              <a:rPr lang="en-US" dirty="0" smtClean="0"/>
              <a:t>Talk about the characteristics of the distribution</a:t>
            </a:r>
          </a:p>
          <a:p>
            <a:r>
              <a:rPr lang="en-US" dirty="0" smtClean="0"/>
              <a:t>Talk about how to calculate</a:t>
            </a:r>
            <a:r>
              <a:rPr lang="en-US" baseline="0" dirty="0" smtClean="0"/>
              <a:t> the probability of values given a distribution [White board this] (P(X&gt;2), etc.</a:t>
            </a:r>
            <a:endParaRPr lang="en-US" dirty="0" smtClean="0"/>
          </a:p>
          <a:p>
            <a:r>
              <a:rPr lang="en-US" dirty="0" smtClean="0"/>
              <a:t>Not necessary to spend too much time here at this</a:t>
            </a:r>
            <a:r>
              <a:rPr lang="en-US" baseline="0" dirty="0" smtClean="0"/>
              <a:t> points. Can come back to this for a bit after sampling distributions</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14</a:t>
            </a:fld>
            <a:endParaRPr lang="en-US"/>
          </a:p>
        </p:txBody>
      </p:sp>
    </p:spTree>
    <p:extLst>
      <p:ext uri="{BB962C8B-B14F-4D97-AF65-F5344CB8AC3E}">
        <p14:creationId xmlns:p14="http://schemas.microsoft.com/office/powerpoint/2010/main" val="78091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 minutes]</a:t>
            </a:r>
          </a:p>
          <a:p>
            <a:r>
              <a:rPr lang="en-US" dirty="0" smtClean="0"/>
              <a:t>Revisit the fundamental problem of decision</a:t>
            </a:r>
            <a:r>
              <a:rPr lang="en-US" baseline="0" dirty="0" smtClean="0"/>
              <a:t> making under uncertainty</a:t>
            </a:r>
          </a:p>
          <a:p>
            <a:r>
              <a:rPr lang="en-US" baseline="0" dirty="0" smtClean="0"/>
              <a:t>Talk about challenges in defining a population – Who is Indian? – NRIs included? Indian origin?</a:t>
            </a:r>
          </a:p>
          <a:p>
            <a:r>
              <a:rPr lang="en-US" baseline="0" dirty="0" smtClean="0"/>
              <a:t>I want to understand something about a population but I can’t. Challenges include:</a:t>
            </a:r>
          </a:p>
          <a:p>
            <a:pPr lvl="1"/>
            <a:r>
              <a:rPr lang="en-US" baseline="0" dirty="0" smtClean="0"/>
              <a:t>I need data on everybody in India</a:t>
            </a:r>
          </a:p>
          <a:p>
            <a:pPr lvl="1"/>
            <a:r>
              <a:rPr lang="en-US" baseline="0" dirty="0" smtClean="0"/>
              <a:t>Too time consuming to collect</a:t>
            </a:r>
          </a:p>
          <a:p>
            <a:r>
              <a:rPr lang="en-US" baseline="0" dirty="0" smtClean="0"/>
              <a:t>Typically, the idea is that I can take a sample to understand the population. Talk about estimators, estimates, and population parameters and the differences. Eventually, the idea is to always understand the population parameter</a:t>
            </a:r>
          </a:p>
          <a:p>
            <a:r>
              <a:rPr lang="en-US" baseline="0" dirty="0" smtClean="0"/>
              <a:t>Talk about stratified sampling</a:t>
            </a:r>
          </a:p>
          <a:p>
            <a:pPr lvl="1"/>
            <a:r>
              <a:rPr lang="en-US" baseline="0" dirty="0" smtClean="0"/>
              <a:t>Stratification makes sense when you want to understand the parameter across a particular dimension [age, </a:t>
            </a:r>
            <a:r>
              <a:rPr lang="en-US" baseline="0" dirty="0" err="1" smtClean="0"/>
              <a:t>etc</a:t>
            </a:r>
            <a:r>
              <a:rPr lang="en-US" baseline="0" dirty="0" smtClean="0"/>
              <a:t>]</a:t>
            </a:r>
          </a:p>
          <a:p>
            <a:pPr lvl="1"/>
            <a:r>
              <a:rPr lang="en-US" baseline="0" dirty="0" smtClean="0"/>
              <a:t>It makes sure that dimension is adequately represented</a:t>
            </a:r>
          </a:p>
          <a:p>
            <a:pPr lvl="1"/>
            <a:r>
              <a:rPr lang="en-US" baseline="0" dirty="0" smtClean="0"/>
              <a:t>Stratification does not improve the estimate [make a ‘representative sample’]. Simple random sampling is still the best way.</a:t>
            </a:r>
          </a:p>
          <a:p>
            <a:pPr marL="0" marR="0" indent="0" algn="l" defTabSz="914400" rtl="0" eaLnBrk="0" fontAlgn="base" latinLnBrk="0" hangingPunct="0">
              <a:lnSpc>
                <a:spcPct val="100000"/>
              </a:lnSpc>
              <a:spcBef>
                <a:spcPct val="100000"/>
              </a:spcBef>
              <a:spcAft>
                <a:spcPct val="0"/>
              </a:spcAft>
              <a:buClrTx/>
              <a:buSzTx/>
              <a:buFont typeface="Webdings" pitchFamily="18" charset="2"/>
              <a:buNone/>
              <a:tabLst/>
              <a:defRPr/>
            </a:pPr>
            <a:endParaRPr lang="en-US" baseline="0" dirty="0" smtClean="0"/>
          </a:p>
        </p:txBody>
      </p:sp>
      <p:sp>
        <p:nvSpPr>
          <p:cNvPr id="4" name="Slide Number Placeholder 3"/>
          <p:cNvSpPr>
            <a:spLocks noGrp="1"/>
          </p:cNvSpPr>
          <p:nvPr>
            <p:ph type="sldNum" sz="quarter" idx="10"/>
          </p:nvPr>
        </p:nvSpPr>
        <p:spPr/>
        <p:txBody>
          <a:bodyPr/>
          <a:lstStyle/>
          <a:p>
            <a:fld id="{62DCC290-FBB5-460F-B5AA-0FCBA6852F29}" type="slidenum">
              <a:rPr lang="en-US" smtClean="0"/>
              <a:pPr/>
              <a:t>15</a:t>
            </a:fld>
            <a:endParaRPr lang="en-US"/>
          </a:p>
        </p:txBody>
      </p:sp>
    </p:spTree>
    <p:extLst>
      <p:ext uri="{BB962C8B-B14F-4D97-AF65-F5344CB8AC3E}">
        <p14:creationId xmlns:p14="http://schemas.microsoft.com/office/powerpoint/2010/main" val="41779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baseline="0" dirty="0" smtClean="0"/>
              <a:t>Talk about the importance of randomization [What is randomization?]</a:t>
            </a:r>
          </a:p>
          <a:p>
            <a:pPr lvl="1"/>
            <a:r>
              <a:rPr lang="en-US" baseline="0" dirty="0" smtClean="0"/>
              <a:t>Ask what is randomization?</a:t>
            </a:r>
          </a:p>
          <a:p>
            <a:pPr lvl="1"/>
            <a:r>
              <a:rPr lang="en-US" baseline="0" dirty="0" smtClean="0"/>
              <a:t>Is it easy to pick random samples? [Have a discussion</a:t>
            </a:r>
          </a:p>
          <a:p>
            <a:pPr lvl="1"/>
            <a:r>
              <a:rPr lang="en-US" baseline="0" dirty="0" smtClean="0"/>
              <a:t>Short class activity – Ask people to pick random numbers. Does hearing the previous person’s choice make the subsequent person pick a number further away so that they ensure that it is ‘random’ and ‘representative’. This is a false notion. A sample of {2,3,45} is a valid random sample as long as the ‘process’ of picking the sample was random</a:t>
            </a:r>
          </a:p>
          <a:p>
            <a:pPr lvl="1"/>
            <a:r>
              <a:rPr lang="en-US" baseline="0" dirty="0" smtClean="0"/>
              <a:t>It is always the process and not the sample itself which needs to be evaluated</a:t>
            </a:r>
          </a:p>
          <a:p>
            <a:pPr lvl="1"/>
            <a:r>
              <a:rPr lang="en-US" baseline="0" dirty="0" smtClean="0"/>
              <a:t>Random means that each sample has an equal chance of being selected as the sample which translates to each unit of the population having an equal chance of being selected into the sample</a:t>
            </a:r>
          </a:p>
          <a:p>
            <a:pPr lvl="1"/>
            <a:r>
              <a:rPr lang="en-US" baseline="0" dirty="0" smtClean="0"/>
              <a:t>There is no such thing as a ‘representative’ sample – It could be representative on one dimension but there are 100 other unknown dimensions on which it is not representative</a:t>
            </a:r>
          </a:p>
          <a:p>
            <a:pPr lvl="1"/>
            <a:r>
              <a:rPr lang="en-US" baseline="0" dirty="0" smtClean="0"/>
              <a:t>The idea of randomization is to remove bias in the ‘selection’ of the sample </a:t>
            </a:r>
          </a:p>
        </p:txBody>
      </p:sp>
      <p:sp>
        <p:nvSpPr>
          <p:cNvPr id="4" name="Slide Number Placeholder 3"/>
          <p:cNvSpPr>
            <a:spLocks noGrp="1"/>
          </p:cNvSpPr>
          <p:nvPr>
            <p:ph type="sldNum" sz="quarter" idx="10"/>
          </p:nvPr>
        </p:nvSpPr>
        <p:spPr/>
        <p:txBody>
          <a:bodyPr/>
          <a:lstStyle/>
          <a:p>
            <a:fld id="{62DCC290-FBB5-460F-B5AA-0FCBA6852F29}" type="slidenum">
              <a:rPr lang="en-US" smtClean="0"/>
              <a:pPr/>
              <a:t>16</a:t>
            </a:fld>
            <a:endParaRPr lang="en-US"/>
          </a:p>
        </p:txBody>
      </p:sp>
    </p:spTree>
    <p:extLst>
      <p:ext uri="{BB962C8B-B14F-4D97-AF65-F5344CB8AC3E}">
        <p14:creationId xmlns:p14="http://schemas.microsoft.com/office/powerpoint/2010/main" val="1141876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[10 minutes]</a:t>
            </a:r>
            <a:endParaRPr lang="en-US" dirty="0" smtClean="0"/>
          </a:p>
          <a:p>
            <a:r>
              <a:rPr lang="en-US" dirty="0" smtClean="0"/>
              <a:t>Exercise</a:t>
            </a:r>
            <a:r>
              <a:rPr lang="en-US" baseline="0" dirty="0" smtClean="0"/>
              <a:t> on  sampling distributions and CLT </a:t>
            </a:r>
          </a:p>
          <a:p>
            <a:pPr lvl="1"/>
            <a:r>
              <a:rPr lang="en-US" baseline="0" dirty="0" smtClean="0"/>
              <a:t>Ask students to do the exercise – Take multiple samples from the population, take the mean of the sample means and compare it to the population mean</a:t>
            </a:r>
          </a:p>
          <a:p>
            <a:pPr lvl="1"/>
            <a:r>
              <a:rPr lang="en-US" baseline="0" dirty="0" smtClean="0"/>
              <a:t>Discuss the implication of the finding</a:t>
            </a:r>
          </a:p>
          <a:p>
            <a:pPr lvl="2">
              <a:buFont typeface="Arial" panose="020B0604020202020204" pitchFamily="34" charset="0"/>
              <a:buChar char="•"/>
            </a:pPr>
            <a:r>
              <a:rPr lang="en-US" baseline="0" dirty="0" smtClean="0"/>
              <a:t>Introduce the idea of a sampling distribution – A distribution of the sample means [Whiteboard this]</a:t>
            </a:r>
          </a:p>
          <a:p>
            <a:pPr lvl="2">
              <a:buFont typeface="Arial" panose="020B0604020202020204" pitchFamily="34" charset="0"/>
              <a:buChar char="•"/>
            </a:pPr>
            <a:r>
              <a:rPr lang="en-US" baseline="0" dirty="0" smtClean="0"/>
              <a:t>So the sampling distribution can be used to understand how confident one can be about an estimated sample mean</a:t>
            </a:r>
          </a:p>
          <a:p>
            <a:pPr lvl="2">
              <a:buFont typeface="Arial" panose="020B0604020202020204" pitchFamily="34" charset="0"/>
              <a:buChar char="•"/>
            </a:pPr>
            <a:r>
              <a:rPr lang="en-US" baseline="0" dirty="0" smtClean="0"/>
              <a:t>Talk about how this is a simulation – In real life, we will almost always one sample, but this result on the sampling distribution helps us associate confidence with the estimate of the sample mean</a:t>
            </a:r>
            <a:endParaRPr lang="en-US" dirty="0" smtClean="0"/>
          </a:p>
          <a:p>
            <a:r>
              <a:rPr lang="en-US" dirty="0" smtClean="0"/>
              <a:t>CLT</a:t>
            </a:r>
          </a:p>
          <a:p>
            <a:pPr lvl="1"/>
            <a:r>
              <a:rPr lang="en-US" dirty="0" smtClean="0"/>
              <a:t>Talk about how this is a realization</a:t>
            </a:r>
            <a:r>
              <a:rPr lang="en-US" baseline="0" dirty="0" smtClean="0"/>
              <a:t> of CLT. What was done is basically what is said in the CLT</a:t>
            </a:r>
          </a:p>
          <a:p>
            <a:pPr lvl="1"/>
            <a:r>
              <a:rPr lang="en-US" baseline="0" dirty="0" smtClean="0"/>
              <a:t>Talk about how this is the reason why the Normal distribution is fundamental to statistics – most statistical inference draws from the CLT which allows us to estimate/ validate hypotheses under uncertainty – Segway to the next session</a:t>
            </a:r>
            <a:endParaRPr lang="en-US" dirty="0" smtClean="0"/>
          </a:p>
          <a:p>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17</a:t>
            </a:fld>
            <a:endParaRPr lang="en-US"/>
          </a:p>
        </p:txBody>
      </p:sp>
    </p:spTree>
    <p:extLst>
      <p:ext uri="{BB962C8B-B14F-4D97-AF65-F5344CB8AC3E}">
        <p14:creationId xmlns:p14="http://schemas.microsoft.com/office/powerpoint/2010/main" val="2973749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177800" indent="-177800"/>
            <a:r>
              <a:rPr lang="en-US" dirty="0" smtClean="0"/>
              <a:t>[5</a:t>
            </a:r>
            <a:r>
              <a:rPr lang="en-US" baseline="0" dirty="0" smtClean="0"/>
              <a:t> minutes]</a:t>
            </a:r>
          </a:p>
          <a:p>
            <a:pPr marL="177800" indent="-177800"/>
            <a:r>
              <a:rPr lang="en-US" baseline="0" dirty="0" smtClean="0"/>
              <a:t>http://onlinestatbook.com/stat_sim/sampling_dist/</a:t>
            </a:r>
          </a:p>
          <a:p>
            <a:pPr marL="177800" indent="-177800"/>
            <a:r>
              <a:rPr lang="en-US" baseline="0" dirty="0" smtClean="0"/>
              <a:t>Illustrate how the central limit theorem holds even for non-normal population distributions</a:t>
            </a:r>
          </a:p>
          <a:p>
            <a:pPr marL="177800" indent="-177800"/>
            <a:r>
              <a:rPr lang="en-US" baseline="0" dirty="0" smtClean="0"/>
              <a:t>It only translates to a larger sample size above which the CLT holds</a:t>
            </a:r>
          </a:p>
          <a:p>
            <a:pPr marL="177800" indent="-177800"/>
            <a:r>
              <a:rPr lang="en-US" baseline="0" dirty="0" smtClean="0"/>
              <a:t>Use R script [first part] or online </a:t>
            </a:r>
            <a:r>
              <a:rPr lang="en-US" baseline="0" dirty="0" smtClean="0"/>
              <a:t>link</a:t>
            </a:r>
          </a:p>
          <a:p>
            <a:pPr marL="177800" indent="-177800"/>
            <a:r>
              <a:rPr lang="en-US" baseline="0" dirty="0" smtClean="0"/>
              <a:t>N-1 vs n – Biased estimator</a:t>
            </a:r>
            <a:endParaRPr lang="en-US" dirty="0" smtClean="0"/>
          </a:p>
        </p:txBody>
      </p:sp>
      <p:sp>
        <p:nvSpPr>
          <p:cNvPr id="4" name="Slide Number Placeholder 3"/>
          <p:cNvSpPr>
            <a:spLocks noGrp="1"/>
          </p:cNvSpPr>
          <p:nvPr>
            <p:ph type="sldNum" sz="quarter" idx="10"/>
          </p:nvPr>
        </p:nvSpPr>
        <p:spPr/>
        <p:txBody>
          <a:bodyPr/>
          <a:lstStyle/>
          <a:p>
            <a:fld id="{62DCC290-FBB5-460F-B5AA-0FCBA6852F29}" type="slidenum">
              <a:rPr lang="en-US" smtClean="0"/>
              <a:pPr/>
              <a:t>18</a:t>
            </a:fld>
            <a:endParaRPr lang="en-US"/>
          </a:p>
        </p:txBody>
      </p:sp>
    </p:spTree>
    <p:extLst>
      <p:ext uri="{BB962C8B-B14F-4D97-AF65-F5344CB8AC3E}">
        <p14:creationId xmlns:p14="http://schemas.microsoft.com/office/powerpoint/2010/main" val="247250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lvl="1"/>
            <a:r>
              <a:rPr lang="en-US" dirty="0" smtClean="0"/>
              <a:t>[10 minutes]</a:t>
            </a:r>
          </a:p>
          <a:p>
            <a:pPr lvl="1"/>
            <a:r>
              <a:rPr lang="en-US" dirty="0" smtClean="0"/>
              <a:t>Go through the real example of Bayes</a:t>
            </a:r>
            <a:r>
              <a:rPr lang="en-US" baseline="0" dirty="0" smtClean="0"/>
              <a:t> theorem</a:t>
            </a:r>
          </a:p>
          <a:p>
            <a:pPr lvl="1"/>
            <a:r>
              <a:rPr lang="en-US" baseline="0" dirty="0" smtClean="0"/>
              <a:t>Run it line by line in R</a:t>
            </a:r>
          </a:p>
          <a:p>
            <a:pPr lvl="1"/>
            <a:r>
              <a:rPr lang="en-US" baseline="0" dirty="0" smtClean="0"/>
              <a:t>Discuss and enforce how these ideas of probability help with decision making</a:t>
            </a:r>
          </a:p>
          <a:p>
            <a:pPr lvl="1"/>
            <a:r>
              <a:rPr lang="en-US" baseline="0" dirty="0" smtClean="0"/>
              <a:t>[Create a slide for this]</a:t>
            </a:r>
          </a:p>
          <a:p>
            <a:pPr lvl="1"/>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20</a:t>
            </a:fld>
            <a:endParaRPr lang="en-US"/>
          </a:p>
        </p:txBody>
      </p:sp>
    </p:spTree>
    <p:extLst>
      <p:ext uri="{BB962C8B-B14F-4D97-AF65-F5344CB8AC3E}">
        <p14:creationId xmlns:p14="http://schemas.microsoft.com/office/powerpoint/2010/main" val="330195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Ask</a:t>
            </a:r>
            <a:r>
              <a:rPr lang="en-US" baseline="0" dirty="0" smtClean="0"/>
              <a:t> for definitions of probability from students [10 minutes]</a:t>
            </a:r>
          </a:p>
          <a:p>
            <a:pPr lvl="1"/>
            <a:r>
              <a:rPr lang="en-US" baseline="0" dirty="0" smtClean="0"/>
              <a:t>Discuss the differences between their definitions – Prompt them to go from vague definitions of how ‘likely’ something is to something more specific</a:t>
            </a:r>
          </a:p>
          <a:p>
            <a:pPr lvl="1"/>
            <a:r>
              <a:rPr lang="en-US" baseline="0" dirty="0" smtClean="0"/>
              <a:t>Talk about how the usual definition of </a:t>
            </a:r>
            <a:r>
              <a:rPr lang="en-US" baseline="0" dirty="0" err="1" smtClean="0"/>
              <a:t>prob</a:t>
            </a:r>
            <a:r>
              <a:rPr lang="en-US" baseline="0" dirty="0" smtClean="0"/>
              <a:t> – </a:t>
            </a:r>
            <a:r>
              <a:rPr lang="en-US" baseline="0" dirty="0" err="1" smtClean="0"/>
              <a:t>favourable</a:t>
            </a:r>
            <a:r>
              <a:rPr lang="en-US" baseline="0" dirty="0" smtClean="0"/>
              <a:t> outcomes/ total outcomes assumes ‘equal chance’ of each outcome</a:t>
            </a:r>
          </a:p>
        </p:txBody>
      </p:sp>
      <p:sp>
        <p:nvSpPr>
          <p:cNvPr id="4" name="Slide Number Placeholder 3"/>
          <p:cNvSpPr>
            <a:spLocks noGrp="1"/>
          </p:cNvSpPr>
          <p:nvPr>
            <p:ph type="sldNum" sz="quarter" idx="10"/>
          </p:nvPr>
        </p:nvSpPr>
        <p:spPr/>
        <p:txBody>
          <a:bodyPr/>
          <a:lstStyle/>
          <a:p>
            <a:fld id="{62DCC290-FBB5-460F-B5AA-0FCBA6852F29}" type="slidenum">
              <a:rPr lang="en-US" smtClean="0"/>
              <a:pPr/>
              <a:t>2</a:t>
            </a:fld>
            <a:endParaRPr lang="en-US"/>
          </a:p>
        </p:txBody>
      </p:sp>
    </p:spTree>
    <p:extLst>
      <p:ext uri="{BB962C8B-B14F-4D97-AF65-F5344CB8AC3E}">
        <p14:creationId xmlns:p14="http://schemas.microsoft.com/office/powerpoint/2010/main" val="197396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dirty="0" smtClean="0"/>
              <a:t>Play minesweeper [10 minutes]</a:t>
            </a:r>
          </a:p>
          <a:p>
            <a:pPr lvl="1"/>
            <a:r>
              <a:rPr lang="en-US" dirty="0" smtClean="0"/>
              <a:t>Either</a:t>
            </a:r>
            <a:r>
              <a:rPr lang="en-US" baseline="0" dirty="0" smtClean="0"/>
              <a:t> use the slide to play minesweeper or actually open Minesweeper on their laptops</a:t>
            </a:r>
          </a:p>
          <a:p>
            <a:pPr lvl="1"/>
            <a:r>
              <a:rPr lang="en-US" baseline="0" dirty="0" smtClean="0"/>
              <a:t>Prompt them to make decisions based on probability [Help build intuition about how probability is important in decision making under uncertainty] </a:t>
            </a:r>
          </a:p>
          <a:p>
            <a:pPr lvl="1"/>
            <a:r>
              <a:rPr lang="en-US" baseline="0" dirty="0" smtClean="0"/>
              <a:t>Answer questions detailed in the slide. Can make use of the board to solve the questions along with them through an interactive Q &amp; A</a:t>
            </a:r>
          </a:p>
          <a:p>
            <a:pPr marL="342900" marR="0" lvl="1"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Where do you use probability in daily life?</a:t>
            </a:r>
          </a:p>
          <a:p>
            <a:pPr marL="520700" marR="0" lvl="2"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Should I carry an umbrella? </a:t>
            </a:r>
          </a:p>
          <a:p>
            <a:pPr marL="520700" marR="0" lvl="2"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Will people turn up for a meeting?</a:t>
            </a:r>
          </a:p>
          <a:p>
            <a:pPr marL="520700" marR="0" lvl="2"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You want to invest in the stock market? How do you evaluate stocks which will go up in price?</a:t>
            </a:r>
          </a:p>
          <a:p>
            <a:pPr marL="520700" marR="0" lvl="2"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Poker hands/ Horse races/ Bets</a:t>
            </a:r>
          </a:p>
          <a:p>
            <a:pPr marL="342900" marR="0" lvl="1"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Drive a discussion around the point that we intrinsically use probability in every day life. This is a formalization of the concept</a:t>
            </a:r>
          </a:p>
          <a:p>
            <a:pPr marL="342900" marR="0" lvl="1"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Can we do away with probability?</a:t>
            </a:r>
          </a:p>
          <a:p>
            <a:pPr marL="520700" marR="0" lvl="2"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Relate back to the first session – Inferring from a small sample to population</a:t>
            </a:r>
          </a:p>
          <a:p>
            <a:pPr marL="520700" marR="0" lvl="2" indent="-163513" algn="l" defTabSz="914400" rtl="0" eaLnBrk="0" fontAlgn="base" latinLnBrk="0" hangingPunct="0">
              <a:lnSpc>
                <a:spcPct val="85000"/>
              </a:lnSpc>
              <a:spcBef>
                <a:spcPct val="45000"/>
              </a:spcBef>
              <a:spcAft>
                <a:spcPct val="0"/>
              </a:spcAft>
              <a:buClrTx/>
              <a:buSzTx/>
              <a:buFontTx/>
              <a:buChar char="–"/>
              <a:tabLst/>
              <a:defRPr/>
            </a:pPr>
            <a:r>
              <a:rPr lang="en-US" baseline="0" dirty="0" smtClean="0"/>
              <a:t>Decision making under uncertainty [Look at the govt. example Session 1 Slide 1 Notes]</a:t>
            </a:r>
          </a:p>
          <a:p>
            <a:pPr lvl="1"/>
            <a:r>
              <a:rPr lang="en-US" baseline="0" dirty="0" smtClean="0"/>
              <a:t>Have a discussion on this – Cite examples from business and their downstream decisions:</a:t>
            </a:r>
          </a:p>
          <a:p>
            <a:pPr lvl="2">
              <a:buFont typeface="Arial" panose="020B0604020202020204" pitchFamily="34" charset="0"/>
              <a:buChar char="•"/>
            </a:pPr>
            <a:r>
              <a:rPr lang="en-US" baseline="0" dirty="0" smtClean="0"/>
              <a:t>What is the probability that a customer will churn? </a:t>
            </a:r>
          </a:p>
          <a:p>
            <a:pPr lvl="2">
              <a:buFont typeface="Arial" panose="020B0604020202020204" pitchFamily="34" charset="0"/>
              <a:buChar char="•"/>
            </a:pPr>
            <a:r>
              <a:rPr lang="en-US" baseline="0" dirty="0" smtClean="0"/>
              <a:t>Marketing campaign – Did the campaign really improve sales?</a:t>
            </a:r>
          </a:p>
          <a:p>
            <a:pPr lvl="2">
              <a:buFont typeface="Arial" panose="020B0604020202020204" pitchFamily="34" charset="0"/>
              <a:buChar char="•"/>
            </a:pPr>
            <a:r>
              <a:rPr lang="en-US" baseline="0" dirty="0" smtClean="0"/>
              <a:t>What is the probability that demand for a product will be at a particular level?</a:t>
            </a:r>
            <a:endParaRPr lang="en-US" dirty="0" smtClean="0"/>
          </a:p>
          <a:p>
            <a:r>
              <a:rPr lang="en-US" dirty="0" smtClean="0"/>
              <a:t>Introduce the idea of odds</a:t>
            </a:r>
            <a:r>
              <a:rPr lang="en-US" baseline="0" dirty="0" smtClean="0"/>
              <a:t> = </a:t>
            </a:r>
            <a:r>
              <a:rPr lang="en-US" baseline="0" dirty="0" err="1" smtClean="0"/>
              <a:t>Favourable</a:t>
            </a:r>
            <a:r>
              <a:rPr lang="en-US" baseline="0" dirty="0" smtClean="0"/>
              <a:t> outcomes/ non-</a:t>
            </a:r>
            <a:r>
              <a:rPr lang="en-US" baseline="0" dirty="0" err="1" smtClean="0"/>
              <a:t>favourable</a:t>
            </a:r>
            <a:r>
              <a:rPr lang="en-US" baseline="0" dirty="0" smtClean="0"/>
              <a:t> outcomes. Talk about how it is easier to understand in that it is not bounded from 0 to 1.</a:t>
            </a:r>
            <a:endParaRPr lang="en-US" dirty="0" smtClean="0"/>
          </a:p>
          <a:p>
            <a:pPr marL="344487" lvl="2"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62DCC290-FBB5-460F-B5AA-0FCBA6852F29}" type="slidenum">
              <a:rPr lang="en-US" smtClean="0"/>
              <a:pPr/>
              <a:t>3</a:t>
            </a:fld>
            <a:endParaRPr lang="en-US"/>
          </a:p>
        </p:txBody>
      </p:sp>
    </p:spTree>
    <p:extLst>
      <p:ext uri="{BB962C8B-B14F-4D97-AF65-F5344CB8AC3E}">
        <p14:creationId xmlns:p14="http://schemas.microsoft.com/office/powerpoint/2010/main" val="428098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[5 minutes]</a:t>
            </a:r>
          </a:p>
          <a:p>
            <a:r>
              <a:rPr lang="en-US" dirty="0" smtClean="0"/>
              <a:t>Illustrate the answers to the questions above and</a:t>
            </a:r>
            <a:r>
              <a:rPr lang="en-US" baseline="0" dirty="0" smtClean="0"/>
              <a:t> relate them to the basic laws of probability [5 minutes]</a:t>
            </a:r>
          </a:p>
          <a:p>
            <a:r>
              <a:rPr lang="en-US" baseline="0" dirty="0" smtClean="0"/>
              <a:t>Assuming that students would have seen these before so don’t need to spend too much time – Important to help them relate the laws to an example though and how it translates to real decision making</a:t>
            </a:r>
          </a:p>
          <a:p>
            <a:r>
              <a:rPr lang="en-US" baseline="0" dirty="0" smtClean="0"/>
              <a:t>These laws can supported with Venn diagrams drawn on the board</a:t>
            </a:r>
          </a:p>
          <a:p>
            <a:r>
              <a:rPr lang="en-US" baseline="0" dirty="0" smtClean="0"/>
              <a:t>Quiz on mutually exclusive and independent events – [Examples]</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4</a:t>
            </a:fld>
            <a:endParaRPr lang="en-US"/>
          </a:p>
        </p:txBody>
      </p:sp>
    </p:spTree>
    <p:extLst>
      <p:ext uri="{BB962C8B-B14F-4D97-AF65-F5344CB8AC3E}">
        <p14:creationId xmlns:p14="http://schemas.microsoft.com/office/powerpoint/2010/main" val="185348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dirty="0" smtClean="0"/>
              <a:t>[5 minutes]</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dirty="0" smtClean="0"/>
              <a:t>Answers</a:t>
            </a:r>
            <a:r>
              <a:rPr lang="en-US" baseline="0" dirty="0" smtClean="0"/>
              <a:t> to questions from the minesweeper game</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Relate the idea of conditional probability to real life decision making.  Some examples:</a:t>
            </a:r>
          </a:p>
          <a:p>
            <a:pPr marL="342900" marR="0" lvl="1" indent="-177800" algn="l" defTabSz="914400" rtl="0" eaLnBrk="0" fontAlgn="base" latinLnBrk="0" hangingPunct="0">
              <a:lnSpc>
                <a:spcPct val="100000"/>
              </a:lnSpc>
              <a:spcBef>
                <a:spcPct val="100000"/>
              </a:spcBef>
              <a:spcAft>
                <a:spcPct val="0"/>
              </a:spcAft>
              <a:buClrTx/>
              <a:buSzTx/>
              <a:buFontTx/>
              <a:buChar char="–"/>
              <a:tabLst/>
              <a:defRPr/>
            </a:pPr>
            <a:r>
              <a:rPr lang="en-US" baseline="0" dirty="0" smtClean="0"/>
              <a:t>Going to the movies vs. Going to the movies knowing that Di </a:t>
            </a:r>
            <a:r>
              <a:rPr lang="en-US" baseline="0" dirty="0" err="1" smtClean="0"/>
              <a:t>Caprio</a:t>
            </a:r>
            <a:r>
              <a:rPr lang="en-US" baseline="0" dirty="0" smtClean="0"/>
              <a:t> is in the movie</a:t>
            </a:r>
          </a:p>
          <a:p>
            <a:pPr marL="342900" marR="0" lvl="1" indent="-177800" algn="l" defTabSz="914400" rtl="0" eaLnBrk="0" fontAlgn="base" latinLnBrk="0" hangingPunct="0">
              <a:lnSpc>
                <a:spcPct val="100000"/>
              </a:lnSpc>
              <a:spcBef>
                <a:spcPct val="100000"/>
              </a:spcBef>
              <a:spcAft>
                <a:spcPct val="0"/>
              </a:spcAft>
              <a:buClrTx/>
              <a:buSzTx/>
              <a:buFontTx/>
              <a:buChar char="–"/>
              <a:tabLst/>
              <a:defRPr/>
            </a:pPr>
            <a:r>
              <a:rPr lang="en-US" baseline="0" dirty="0" smtClean="0"/>
              <a:t>Probability it is going to rain vs. probability it is going to rain given that it is monsoon</a:t>
            </a:r>
          </a:p>
          <a:p>
            <a:pPr marL="165100" marR="0" lvl="1" indent="0" algn="l" defTabSz="914400" rtl="0" eaLnBrk="0" fontAlgn="base" latinLnBrk="0" hangingPunct="0">
              <a:lnSpc>
                <a:spcPct val="100000"/>
              </a:lnSpc>
              <a:spcBef>
                <a:spcPct val="100000"/>
              </a:spcBef>
              <a:spcAft>
                <a:spcPct val="0"/>
              </a:spcAft>
              <a:buClrTx/>
              <a:buSzTx/>
              <a:buFontTx/>
              <a:buNone/>
              <a:tabLst/>
              <a:defRPr/>
            </a:pPr>
            <a:endParaRPr lang="en-US" baseline="0" dirty="0" smtClean="0"/>
          </a:p>
          <a:p>
            <a:pPr marL="165100" marR="0" lvl="1" indent="0" algn="l" defTabSz="914400" rtl="0" eaLnBrk="0" fontAlgn="base" latinLnBrk="0" hangingPunct="0">
              <a:lnSpc>
                <a:spcPct val="100000"/>
              </a:lnSpc>
              <a:spcBef>
                <a:spcPct val="100000"/>
              </a:spcBef>
              <a:spcAft>
                <a:spcPct val="0"/>
              </a:spcAft>
              <a:buClrTx/>
              <a:buSzTx/>
              <a:buFontTx/>
              <a:buNone/>
              <a:tabLst/>
              <a:defRPr/>
            </a:pPr>
            <a:r>
              <a:rPr lang="en-US" baseline="0" dirty="0" smtClean="0"/>
              <a:t>Talk about the idea how this intuitively how we learn. We update our belief based on new evidence</a:t>
            </a:r>
          </a:p>
          <a:p>
            <a:pPr marL="336550" marR="0" lvl="1" indent="-171450" algn="l" defTabSz="914400" rtl="0" eaLnBrk="0" fontAlgn="base" latinLnBrk="0" hangingPunct="0">
              <a:lnSpc>
                <a:spcPct val="100000"/>
              </a:lnSpc>
              <a:spcBef>
                <a:spcPct val="100000"/>
              </a:spcBef>
              <a:spcAft>
                <a:spcPct val="0"/>
              </a:spcAft>
              <a:buClrTx/>
              <a:buSzTx/>
              <a:tabLst/>
              <a:defRPr/>
            </a:pPr>
            <a:endParaRPr lang="en-US" baseline="0" dirty="0" smtClean="0"/>
          </a:p>
          <a:p>
            <a:pPr marL="342900" marR="0" lvl="1"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endParaRPr lang="en-US" baseline="0" dirty="0" smtClean="0"/>
          </a:p>
          <a:p>
            <a:pPr marL="165100" marR="0" lvl="1" indent="0" algn="l" defTabSz="914400" rtl="0" eaLnBrk="0" fontAlgn="base" latinLnBrk="0" hangingPunct="0">
              <a:lnSpc>
                <a:spcPct val="100000"/>
              </a:lnSpc>
              <a:spcBef>
                <a:spcPct val="100000"/>
              </a:spcBef>
              <a:spcAft>
                <a:spcPct val="0"/>
              </a:spcAft>
              <a:buClrTx/>
              <a:buSzTx/>
              <a:buFont typeface="Webdings" pitchFamily="18" charset="2"/>
              <a:buNone/>
              <a:tabLst/>
              <a:defRPr/>
            </a:pPr>
            <a:endParaRPr lang="en-US" baseline="0" dirty="0" smtClean="0"/>
          </a:p>
          <a:p>
            <a:pPr marL="342900" marR="0" lvl="1"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endParaRPr lang="en-US" baseline="0" dirty="0" smtClean="0"/>
          </a:p>
          <a:p>
            <a:pPr marL="342900" marR="0" lvl="1"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endParaRPr lang="en-US" dirty="0" smtClean="0"/>
          </a:p>
          <a:p>
            <a:endParaRPr lang="en-US" dirty="0" smtClean="0"/>
          </a:p>
          <a:p>
            <a:r>
              <a:rPr lang="en-US" dirty="0" smtClean="0"/>
              <a:t>Probability of not hitting</a:t>
            </a:r>
            <a:r>
              <a:rPr lang="en-US" baseline="0" dirty="0" smtClean="0"/>
              <a:t> a mine P(B)</a:t>
            </a:r>
          </a:p>
          <a:p>
            <a:r>
              <a:rPr lang="en-US" baseline="0" dirty="0" smtClean="0"/>
              <a:t>Probability of hitting square A1 = P(A1)</a:t>
            </a:r>
            <a:endParaRPr lang="en-IN"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5</a:t>
            </a:fld>
            <a:endParaRPr lang="en-US"/>
          </a:p>
        </p:txBody>
      </p:sp>
    </p:spTree>
    <p:extLst>
      <p:ext uri="{BB962C8B-B14F-4D97-AF65-F5344CB8AC3E}">
        <p14:creationId xmlns:p14="http://schemas.microsoft.com/office/powerpoint/2010/main" val="204471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Conditional probabilities example</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Work out the conditional probabilities on the board</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P(Milk, Groceries, Toiletries) is given by the column or row totals by the grand total</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P(Milk | Groceries), is the cell/ column or row total</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Chances of buying milk and groceries is P(Milk and Groceries) = P(Milk | Groceries) * P (Groceries)</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endParaRPr lang="en-US" baseline="0" dirty="0" smtClean="0"/>
          </a:p>
          <a:p>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6</a:t>
            </a:fld>
            <a:endParaRPr lang="en-US"/>
          </a:p>
        </p:txBody>
      </p:sp>
    </p:spTree>
    <p:extLst>
      <p:ext uri="{BB962C8B-B14F-4D97-AF65-F5344CB8AC3E}">
        <p14:creationId xmlns:p14="http://schemas.microsoft.com/office/powerpoint/2010/main" val="146021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Context for Bayes Theorem example</a:t>
            </a:r>
          </a:p>
          <a:p>
            <a:r>
              <a:rPr lang="en-US" dirty="0" smtClean="0"/>
              <a:t>Ask</a:t>
            </a:r>
            <a:r>
              <a:rPr lang="en-US" baseline="0" dirty="0" smtClean="0"/>
              <a:t> what they understand how they would solve?</a:t>
            </a:r>
            <a:endParaRPr lang="en-US" dirty="0" smtClean="0"/>
          </a:p>
          <a:p>
            <a:r>
              <a:rPr lang="en-US" dirty="0" smtClean="0"/>
              <a:t>Explain the situation and discuss the fact that to make this decision Amazon wants to find P(High | Clicked)</a:t>
            </a:r>
            <a:r>
              <a:rPr lang="en-US" baseline="0" dirty="0" smtClean="0"/>
              <a:t> and P(Low | Clicked)</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8</a:t>
            </a:fld>
            <a:endParaRPr lang="en-US"/>
          </a:p>
        </p:txBody>
      </p:sp>
    </p:spTree>
    <p:extLst>
      <p:ext uri="{BB962C8B-B14F-4D97-AF65-F5344CB8AC3E}">
        <p14:creationId xmlns:p14="http://schemas.microsoft.com/office/powerpoint/2010/main" val="293004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Discuss the findings</a:t>
            </a:r>
          </a:p>
          <a:p>
            <a:pPr lvl="1"/>
            <a:r>
              <a:rPr lang="en-US" dirty="0" smtClean="0"/>
              <a:t>Higher proportion of high value customers click</a:t>
            </a:r>
            <a:r>
              <a:rPr lang="en-GB" dirty="0" smtClean="0"/>
              <a:t>,</a:t>
            </a:r>
            <a:r>
              <a:rPr lang="en-GB" baseline="0" dirty="0" smtClean="0"/>
              <a:t> but number of low value customers are more</a:t>
            </a:r>
          </a:p>
          <a:p>
            <a:pPr lvl="1"/>
            <a:r>
              <a:rPr lang="en-US" dirty="0" smtClean="0"/>
              <a:t>In this case, the chance that a customer who clicked is low value is higher than the</a:t>
            </a:r>
            <a:r>
              <a:rPr lang="en-US" baseline="0" dirty="0" smtClean="0"/>
              <a:t> chance that he is high value</a:t>
            </a:r>
          </a:p>
          <a:p>
            <a:pPr lvl="1"/>
            <a:r>
              <a:rPr lang="en-US" baseline="0" dirty="0" smtClean="0"/>
              <a:t>What’s the proportion at which chance of high value will be greater?</a:t>
            </a:r>
            <a:endParaRPr lang="en-US" dirty="0" smtClean="0"/>
          </a:p>
        </p:txBody>
      </p:sp>
      <p:sp>
        <p:nvSpPr>
          <p:cNvPr id="4" name="Slide Number Placeholder 3"/>
          <p:cNvSpPr>
            <a:spLocks noGrp="1"/>
          </p:cNvSpPr>
          <p:nvPr>
            <p:ph type="sldNum" sz="quarter" idx="10"/>
          </p:nvPr>
        </p:nvSpPr>
        <p:spPr/>
        <p:txBody>
          <a:bodyPr/>
          <a:lstStyle/>
          <a:p>
            <a:fld id="{62DCC290-FBB5-460F-B5AA-0FCBA6852F29}" type="slidenum">
              <a:rPr lang="en-US" smtClean="0"/>
              <a:pPr/>
              <a:t>9</a:t>
            </a:fld>
            <a:endParaRPr lang="en-US"/>
          </a:p>
        </p:txBody>
      </p:sp>
    </p:spTree>
    <p:extLst>
      <p:ext uri="{BB962C8B-B14F-4D97-AF65-F5344CB8AC3E}">
        <p14:creationId xmlns:p14="http://schemas.microsoft.com/office/powerpoint/2010/main" val="3655475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 minutes]</a:t>
            </a:r>
          </a:p>
          <a:p>
            <a:r>
              <a:rPr lang="en-US" dirty="0" smtClean="0"/>
              <a:t>Discuss theoretical vs. experimental probability</a:t>
            </a:r>
          </a:p>
          <a:p>
            <a:r>
              <a:rPr lang="en-US" dirty="0" smtClean="0"/>
              <a:t>Why Experimental Probability?</a:t>
            </a:r>
          </a:p>
          <a:p>
            <a:pPr lvl="1"/>
            <a:r>
              <a:rPr lang="en-US" dirty="0" smtClean="0"/>
              <a:t>In</a:t>
            </a:r>
            <a:r>
              <a:rPr lang="en-US" baseline="0" dirty="0" smtClean="0"/>
              <a:t> real life we don’t know the probability of an event occurring.</a:t>
            </a:r>
          </a:p>
          <a:p>
            <a:pPr lvl="1"/>
            <a:r>
              <a:rPr lang="en-US" baseline="0" dirty="0" smtClean="0"/>
              <a:t>We are dealing with uncertainty</a:t>
            </a:r>
          </a:p>
          <a:p>
            <a:pPr lvl="1"/>
            <a:r>
              <a:rPr lang="en-US" baseline="0" dirty="0" smtClean="0"/>
              <a:t>What is the probability of the next person walking into the room being a woman?</a:t>
            </a:r>
          </a:p>
          <a:p>
            <a:pPr lvl="1"/>
            <a:r>
              <a:rPr lang="en-US" baseline="0" dirty="0" smtClean="0"/>
              <a:t>How do we find out the probability of an event occurring?</a:t>
            </a:r>
          </a:p>
          <a:p>
            <a:pPr lvl="1"/>
            <a:r>
              <a:rPr lang="en-US" baseline="0" dirty="0" smtClean="0"/>
              <a:t>We conduct experiments and figure out the long run average</a:t>
            </a:r>
          </a:p>
          <a:p>
            <a:pPr lvl="1"/>
            <a:r>
              <a:rPr lang="en-US" baseline="0" dirty="0" smtClean="0"/>
              <a:t>This is inherently related to statistics</a:t>
            </a:r>
          </a:p>
          <a:p>
            <a:r>
              <a:rPr lang="en-US" dirty="0" smtClean="0"/>
              <a:t>Talk about the</a:t>
            </a:r>
            <a:r>
              <a:rPr lang="en-US" baseline="0" dirty="0" smtClean="0"/>
              <a:t> fact that we don’t know the total outcome space. So we resort to a frequentist understanding – Frequentist probability is always long run</a:t>
            </a:r>
          </a:p>
          <a:p>
            <a:r>
              <a:rPr lang="en-US" baseline="0" dirty="0" smtClean="0"/>
              <a:t>This is the method used in classical statistics</a:t>
            </a:r>
          </a:p>
          <a:p>
            <a:r>
              <a:rPr lang="en-US" baseline="0" dirty="0" smtClean="0"/>
              <a:t>[Catch-</a:t>
            </a:r>
            <a:r>
              <a:rPr lang="en-US" baseline="0" dirty="0" err="1" smtClean="0"/>
              <a:t>Recatch</a:t>
            </a:r>
            <a:r>
              <a:rPr lang="en-US" baseline="0" dirty="0" smtClean="0"/>
              <a:t> method]</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10</a:t>
            </a:fld>
            <a:endParaRPr lang="en-US"/>
          </a:p>
        </p:txBody>
      </p:sp>
    </p:spTree>
    <p:extLst>
      <p:ext uri="{BB962C8B-B14F-4D97-AF65-F5344CB8AC3E}">
        <p14:creationId xmlns:p14="http://schemas.microsoft.com/office/powerpoint/2010/main" val="3213709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63"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64"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594436"/>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5" name="Rounded Rectangle 4"/>
          <p:cNvSpPr/>
          <p:nvPr userDrawn="1"/>
        </p:nvSpPr>
        <p:spPr bwMode="auto">
          <a:xfrm>
            <a:off x="3149600" y="2935393"/>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6" name="Pentagon 5"/>
          <p:cNvSpPr/>
          <p:nvPr userDrawn="1"/>
        </p:nvSpPr>
        <p:spPr bwMode="auto">
          <a:xfrm rot="5400000">
            <a:off x="994410" y="974089"/>
            <a:ext cx="1554480" cy="228600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7" name="Chevron 6"/>
          <p:cNvSpPr/>
          <p:nvPr userDrawn="1"/>
        </p:nvSpPr>
        <p:spPr bwMode="auto">
          <a:xfrm rot="5400000">
            <a:off x="994410" y="2569633"/>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8" name="Chevron 7"/>
          <p:cNvSpPr/>
          <p:nvPr userDrawn="1"/>
        </p:nvSpPr>
        <p:spPr bwMode="auto">
          <a:xfrm rot="5400000">
            <a:off x="994410" y="4228676"/>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778000"/>
            <a:ext cx="2286000" cy="640080"/>
          </a:xfrm>
        </p:spPr>
        <p:txBody>
          <a:bodyPr anchor="ctr"/>
          <a:lstStyle>
            <a:lvl1pPr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378199"/>
            <a:ext cx="2286000" cy="640080"/>
          </a:xfrm>
        </p:spPr>
        <p:txBody>
          <a:bodyPr anchor="ctr"/>
          <a:lstStyle>
            <a:lvl1pPr algn="ctr">
              <a:buNone/>
              <a:defRPr sz="1400" b="1">
                <a:solidFill>
                  <a:schemeClr val="bg1"/>
                </a:solidFill>
              </a:defRPr>
            </a:lvl1pPr>
          </a:lstStyle>
          <a:p>
            <a:pPr lvl="0"/>
            <a:r>
              <a:rPr lang="en-US" dirty="0" smtClean="0"/>
              <a:t>Add step 2</a:t>
            </a:r>
          </a:p>
        </p:txBody>
      </p:sp>
      <p:sp>
        <p:nvSpPr>
          <p:cNvPr id="12" name="Text Placeholder 8"/>
          <p:cNvSpPr>
            <a:spLocks noGrp="1"/>
          </p:cNvSpPr>
          <p:nvPr>
            <p:ph type="body" sz="quarter" idx="12" hasCustomPrompt="1"/>
          </p:nvPr>
        </p:nvSpPr>
        <p:spPr>
          <a:xfrm>
            <a:off x="622300" y="5033434"/>
            <a:ext cx="2286000" cy="640080"/>
          </a:xfrm>
        </p:spPr>
        <p:txBody>
          <a:bodyPr anchor="ctr"/>
          <a:lstStyle>
            <a:lvl1pPr algn="ctr">
              <a:buNone/>
              <a:defRPr sz="1400" b="1">
                <a:solidFill>
                  <a:schemeClr val="bg1"/>
                </a:solidFill>
              </a:defRPr>
            </a:lvl1pPr>
          </a:lstStyle>
          <a:p>
            <a:pPr lvl="0"/>
            <a:r>
              <a:rPr lang="en-US" dirty="0" smtClean="0"/>
              <a:t>Add step 3</a:t>
            </a:r>
          </a:p>
        </p:txBody>
      </p:sp>
      <p:sp>
        <p:nvSpPr>
          <p:cNvPr id="14" name="Rounded Rectangle 13"/>
          <p:cNvSpPr/>
          <p:nvPr userDrawn="1"/>
        </p:nvSpPr>
        <p:spPr bwMode="auto">
          <a:xfrm>
            <a:off x="3149600" y="1339849"/>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39849"/>
            <a:ext cx="5905500" cy="13716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942167"/>
            <a:ext cx="5905500"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601634"/>
            <a:ext cx="5905500"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56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149600" y="5173980"/>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3" name="Rounded Rectangle 22"/>
          <p:cNvSpPr/>
          <p:nvPr userDrawn="1"/>
        </p:nvSpPr>
        <p:spPr bwMode="auto">
          <a:xfrm>
            <a:off x="3149600" y="3895936"/>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2" name="Rounded Rectangle 21"/>
          <p:cNvSpPr/>
          <p:nvPr userDrawn="1"/>
        </p:nvSpPr>
        <p:spPr bwMode="auto">
          <a:xfrm>
            <a:off x="3149600" y="2617893"/>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rot="5400000">
            <a:off x="1186815" y="800735"/>
            <a:ext cx="1188720" cy="226695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4" name="Chevron 3"/>
          <p:cNvSpPr/>
          <p:nvPr userDrawn="1"/>
        </p:nvSpPr>
        <p:spPr bwMode="auto">
          <a:xfrm rot="5400000">
            <a:off x="1186815" y="2078778"/>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6" name="Chevron 5"/>
          <p:cNvSpPr/>
          <p:nvPr userDrawn="1"/>
        </p:nvSpPr>
        <p:spPr bwMode="auto">
          <a:xfrm rot="5400000">
            <a:off x="1186815" y="3356821"/>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7" name="Chevron 6"/>
          <p:cNvSpPr/>
          <p:nvPr userDrawn="1"/>
        </p:nvSpPr>
        <p:spPr bwMode="auto">
          <a:xfrm rot="5400000">
            <a:off x="1186815" y="4634865"/>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622300" y="1689100"/>
            <a:ext cx="2286000" cy="520700"/>
          </a:xfrm>
        </p:spPr>
        <p:txBody>
          <a:bodyPr anchor="ctr"/>
          <a:lstStyle>
            <a:lvl1pPr algn="ctr">
              <a:buNone/>
              <a:defRPr sz="1400" b="1">
                <a:solidFill>
                  <a:schemeClr val="bg1"/>
                </a:solidFill>
              </a:defRPr>
            </a:lvl1pPr>
          </a:lstStyle>
          <a:p>
            <a:pPr lvl="0"/>
            <a:r>
              <a:rPr lang="en-US" dirty="0" smtClean="0"/>
              <a:t>Add step 1</a:t>
            </a:r>
          </a:p>
        </p:txBody>
      </p:sp>
      <p:sp>
        <p:nvSpPr>
          <p:cNvPr id="10" name="Text Placeholder 8"/>
          <p:cNvSpPr>
            <a:spLocks noGrp="1"/>
          </p:cNvSpPr>
          <p:nvPr>
            <p:ph type="body" sz="quarter" idx="11" hasCustomPrompt="1"/>
          </p:nvPr>
        </p:nvSpPr>
        <p:spPr>
          <a:xfrm>
            <a:off x="622300" y="2967567"/>
            <a:ext cx="2286000" cy="520700"/>
          </a:xfrm>
        </p:spPr>
        <p:txBody>
          <a:bodyPr anchor="ctr"/>
          <a:lstStyle>
            <a:lvl1pPr algn="ctr">
              <a:buNone/>
              <a:defRPr sz="1400" b="1">
                <a:solidFill>
                  <a:schemeClr val="bg1"/>
                </a:solidFill>
              </a:defRPr>
            </a:lvl1pPr>
          </a:lstStyle>
          <a:p>
            <a:pPr lvl="0"/>
            <a:r>
              <a:rPr lang="en-US" dirty="0" smtClean="0"/>
              <a:t>Add step 2</a:t>
            </a:r>
          </a:p>
        </p:txBody>
      </p:sp>
      <p:sp>
        <p:nvSpPr>
          <p:cNvPr id="11" name="Text Placeholder 8"/>
          <p:cNvSpPr>
            <a:spLocks noGrp="1"/>
          </p:cNvSpPr>
          <p:nvPr>
            <p:ph type="body" sz="quarter" idx="12" hasCustomPrompt="1"/>
          </p:nvPr>
        </p:nvSpPr>
        <p:spPr>
          <a:xfrm>
            <a:off x="622300" y="4258734"/>
            <a:ext cx="2286000" cy="520700"/>
          </a:xfrm>
        </p:spPr>
        <p:txBody>
          <a:bodyPr anchor="ctr"/>
          <a:lstStyle>
            <a:lvl1pPr algn="ctr">
              <a:buNone/>
              <a:defRPr sz="1400" b="1">
                <a:solidFill>
                  <a:schemeClr val="bg1"/>
                </a:solidFill>
              </a:defRPr>
            </a:lvl1pPr>
          </a:lstStyle>
          <a:p>
            <a:pPr lvl="0"/>
            <a:r>
              <a:rPr lang="en-US" dirty="0" smtClean="0"/>
              <a:t>Add step 3</a:t>
            </a:r>
          </a:p>
        </p:txBody>
      </p:sp>
      <p:sp>
        <p:nvSpPr>
          <p:cNvPr id="12" name="Text Placeholder 8"/>
          <p:cNvSpPr>
            <a:spLocks noGrp="1"/>
          </p:cNvSpPr>
          <p:nvPr>
            <p:ph type="body" sz="quarter" idx="13" hasCustomPrompt="1"/>
          </p:nvPr>
        </p:nvSpPr>
        <p:spPr>
          <a:xfrm>
            <a:off x="622300" y="5524500"/>
            <a:ext cx="2286000" cy="520700"/>
          </a:xfrm>
        </p:spPr>
        <p:txBody>
          <a:bodyPr anchor="ctr"/>
          <a:lstStyle>
            <a:lvl1pPr algn="ctr">
              <a:buNone/>
              <a:defRPr sz="1400" b="1">
                <a:solidFill>
                  <a:schemeClr val="bg1"/>
                </a:solidFill>
              </a:defRPr>
            </a:lvl1pPr>
          </a:lstStyle>
          <a:p>
            <a:pPr lvl="0"/>
            <a:r>
              <a:rPr lang="en-US" dirty="0" smtClean="0"/>
              <a:t>Add step 4</a:t>
            </a:r>
          </a:p>
        </p:txBody>
      </p:sp>
      <p:sp>
        <p:nvSpPr>
          <p:cNvPr id="13" name="Rounded Rectangle 12"/>
          <p:cNvSpPr/>
          <p:nvPr userDrawn="1"/>
        </p:nvSpPr>
        <p:spPr bwMode="auto">
          <a:xfrm>
            <a:off x="3149600" y="1339849"/>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46200"/>
            <a:ext cx="5905500" cy="109728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7" name="Text Placeholder 14"/>
          <p:cNvSpPr>
            <a:spLocks noGrp="1"/>
          </p:cNvSpPr>
          <p:nvPr>
            <p:ph type="body" sz="quarter" idx="15" hasCustomPrompt="1"/>
          </p:nvPr>
        </p:nvSpPr>
        <p:spPr>
          <a:xfrm>
            <a:off x="3225800" y="2617893"/>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9" name="Text Placeholder 14"/>
          <p:cNvSpPr>
            <a:spLocks noGrp="1"/>
          </p:cNvSpPr>
          <p:nvPr>
            <p:ph type="body" sz="quarter" idx="16" hasCustomPrompt="1"/>
          </p:nvPr>
        </p:nvSpPr>
        <p:spPr>
          <a:xfrm>
            <a:off x="3225800" y="3903134"/>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1" name="Text Placeholder 14"/>
          <p:cNvSpPr>
            <a:spLocks noGrp="1"/>
          </p:cNvSpPr>
          <p:nvPr>
            <p:ph type="body" sz="quarter" idx="17" hasCustomPrompt="1"/>
          </p:nvPr>
        </p:nvSpPr>
        <p:spPr>
          <a:xfrm>
            <a:off x="3225800" y="5181600"/>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58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4859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4" name="Chevron 3"/>
          <p:cNvSpPr/>
          <p:nvPr userDrawn="1"/>
        </p:nvSpPr>
        <p:spPr bwMode="auto">
          <a:xfrm>
            <a:off x="2696633"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5" name="Chevron 4"/>
          <p:cNvSpPr/>
          <p:nvPr userDrawn="1"/>
        </p:nvSpPr>
        <p:spPr bwMode="auto">
          <a:xfrm>
            <a:off x="4936066"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6" name="Chevron 5"/>
          <p:cNvSpPr/>
          <p:nvPr userDrawn="1"/>
        </p:nvSpPr>
        <p:spPr bwMode="auto">
          <a:xfrm>
            <a:off x="7175500"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7" name="Rounded Rectangle 6"/>
          <p:cNvSpPr/>
          <p:nvPr userDrawn="1"/>
        </p:nvSpPr>
        <p:spPr bwMode="auto">
          <a:xfrm>
            <a:off x="4318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3043767" y="1524000"/>
            <a:ext cx="1549400" cy="800100"/>
          </a:xfrm>
        </p:spPr>
        <p:txBody>
          <a:bodyPr anchor="ctr"/>
          <a:lstStyle>
            <a:lvl1pPr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800100" y="1524000"/>
            <a:ext cx="1549400" cy="800100"/>
          </a:xfrm>
        </p:spPr>
        <p:txBody>
          <a:bodyPr anchor="ctr"/>
          <a:lstStyle>
            <a:lvl1pPr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531100" y="1524000"/>
            <a:ext cx="1549400" cy="800100"/>
          </a:xfrm>
        </p:spPr>
        <p:txBody>
          <a:bodyPr anchor="ctr"/>
          <a:lstStyle>
            <a:lvl1pPr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287434" y="1524000"/>
            <a:ext cx="1549400" cy="800100"/>
          </a:xfrm>
        </p:spPr>
        <p:txBody>
          <a:bodyPr anchor="ctr"/>
          <a:lstStyle>
            <a:lvl1pPr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61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29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32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nvSpPr>
        <p:spPr>
          <a:xfrm>
            <a:off x="182880" y="6492240"/>
            <a:ext cx="1828800" cy="276999"/>
          </a:xfrm>
          <a:prstGeom prst="rect">
            <a:avLst/>
          </a:prstGeom>
          <a:noFill/>
        </p:spPr>
        <p:txBody>
          <a:bodyPr wrap="square" rtlCol="0">
            <a:spAutoFit/>
          </a:bodyPr>
          <a:lstStyle/>
          <a:p>
            <a:pPr algn="l"/>
            <a:r>
              <a:rPr lang="en-US" sz="1200" i="1" dirty="0" smtClean="0"/>
              <a:t>Mu Sigma Confidential</a:t>
            </a:r>
            <a:endParaRPr lang="en-US" sz="1200" i="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34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37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39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41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51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rm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rm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p:spPr>
        <p:txBody>
          <a:bodyPr>
            <a:norm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7211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717800"/>
            <a:ext cx="2781300" cy="2933700"/>
          </a:xfrm>
        </p:spPr>
        <p:txBody>
          <a:bodyPr/>
          <a:lstStyle>
            <a:lvl1pPr>
              <a:spcBef>
                <a:spcPts val="600"/>
              </a:spcBef>
              <a:defRPr sz="1400" baseline="0"/>
            </a:lvl1pPr>
            <a:lvl2pPr>
              <a:lnSpc>
                <a:spcPct val="100000"/>
              </a:lnSpc>
              <a:spcBef>
                <a:spcPts val="300"/>
              </a:spcBef>
              <a:defRPr sz="1200"/>
            </a:lvl2pPr>
          </a:lstStyle>
          <a:p>
            <a:pPr lvl="0"/>
            <a:r>
              <a:rPr lang="en-US" dirty="0" smtClean="0"/>
              <a:t>What are the undisputed facts about the client and project?</a:t>
            </a:r>
          </a:p>
          <a:p>
            <a:pPr lvl="1"/>
            <a:r>
              <a:rPr lang="en-US" dirty="0" smtClean="0"/>
              <a:t>Second level</a:t>
            </a:r>
          </a:p>
        </p:txBody>
      </p:sp>
      <p:graphicFrame>
        <p:nvGraphicFramePr>
          <p:cNvPr id="8" name="Table 7"/>
          <p:cNvGraphicFramePr>
            <a:graphicFrameLocks noGrp="1"/>
          </p:cNvGraphicFramePr>
          <p:nvPr userDrawn="1"/>
        </p:nvGraphicFramePr>
        <p:xfrm>
          <a:off x="6666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717800"/>
            <a:ext cx="2781300" cy="2933700"/>
          </a:xfrm>
        </p:spPr>
        <p:txBody>
          <a:bodyPr/>
          <a:lstStyle>
            <a:lvl1pPr>
              <a:spcBef>
                <a:spcPts val="600"/>
              </a:spcBef>
              <a:defRPr sz="1400"/>
            </a:lvl1pPr>
            <a:lvl2pPr>
              <a:lnSpc>
                <a:spcPct val="100000"/>
              </a:lnSpc>
              <a:spcBef>
                <a:spcPts val="300"/>
              </a:spcBef>
              <a:defRPr sz="1200"/>
            </a:lvl2pPr>
          </a:lstStyle>
          <a:p>
            <a:pPr lvl="0"/>
            <a:r>
              <a:rPr lang="en-US" dirty="0" smtClean="0"/>
              <a:t>Where would the client like to be?</a:t>
            </a:r>
          </a:p>
          <a:p>
            <a:pPr lvl="1"/>
            <a:r>
              <a:rPr lang="en-US" dirty="0" smtClean="0"/>
              <a:t>Second level</a:t>
            </a:r>
          </a:p>
        </p:txBody>
      </p:sp>
      <p:sp>
        <p:nvSpPr>
          <p:cNvPr id="10" name="Right Arrow 9"/>
          <p:cNvSpPr/>
          <p:nvPr userDrawn="1"/>
        </p:nvSpPr>
        <p:spPr bwMode="auto">
          <a:xfrm>
            <a:off x="3291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2" name="Right Arrow 11"/>
          <p:cNvSpPr/>
          <p:nvPr userDrawn="1"/>
        </p:nvSpPr>
        <p:spPr bwMode="auto">
          <a:xfrm>
            <a:off x="6339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Complications – The Gap / Trigger</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89100"/>
            <a:ext cx="3124200" cy="1562100"/>
          </a:xfrm>
        </p:spPr>
        <p:txBody>
          <a:bodyPr/>
          <a:lstStyle>
            <a:lvl1pPr>
              <a:spcBef>
                <a:spcPts val="600"/>
              </a:spcBef>
              <a:defRPr sz="1400" baseline="0"/>
            </a:lvl1pPr>
            <a:lvl2pPr>
              <a:lnSpc>
                <a:spcPct val="100000"/>
              </a:lnSpc>
              <a:spcBef>
                <a:spcPts val="300"/>
              </a:spcBef>
              <a:defRPr sz="1200"/>
            </a:lvl2pPr>
          </a:lstStyle>
          <a:p>
            <a:pPr lvl="0"/>
            <a:r>
              <a:rPr lang="en-US" dirty="0" smtClean="0"/>
              <a:t>Explain the cause of the gap between the current state and desired future state</a:t>
            </a:r>
          </a:p>
          <a:p>
            <a:pPr lvl="1"/>
            <a:r>
              <a:rPr lang="en-US" dirty="0" smtClean="0"/>
              <a:t>Second level</a:t>
            </a:r>
          </a:p>
        </p:txBody>
      </p:sp>
      <p:sp>
        <p:nvSpPr>
          <p:cNvPr id="15" name="Right Arrow 14"/>
          <p:cNvSpPr/>
          <p:nvPr userDrawn="1"/>
        </p:nvSpPr>
        <p:spPr bwMode="auto">
          <a:xfrm rot="5400000">
            <a:off x="4815840" y="2895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6" name="Right Arrow 15"/>
          <p:cNvSpPr/>
          <p:nvPr userDrawn="1"/>
        </p:nvSpPr>
        <p:spPr bwMode="auto">
          <a:xfrm rot="5400000">
            <a:off x="4815840" y="3911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7081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Questions – which</a:t>
                      </a:r>
                      <a:r>
                        <a:rPr lang="en-US" sz="1400" baseline="0" dirty="0" smtClean="0"/>
                        <a:t> need answers</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5092700"/>
            <a:ext cx="3124200" cy="1562100"/>
          </a:xfrm>
        </p:spPr>
        <p:txBody>
          <a:bodyPr/>
          <a:lstStyle>
            <a:lvl1pPr>
              <a:spcBef>
                <a:spcPts val="600"/>
              </a:spcBef>
              <a:defRPr sz="1400"/>
            </a:lvl1pPr>
            <a:lvl2pPr>
              <a:lnSpc>
                <a:spcPct val="100000"/>
              </a:lnSpc>
              <a:spcBef>
                <a:spcPts val="300"/>
              </a:spcBef>
              <a:defRPr sz="1200"/>
            </a:lvl2pPr>
          </a:lstStyle>
          <a:p>
            <a:pPr lvl="0"/>
            <a:r>
              <a:rPr lang="en-US" dirty="0" smtClean="0"/>
              <a:t>What is the one key question that we should answer to get from current to desired future state?</a:t>
            </a:r>
          </a:p>
          <a:p>
            <a:pPr lvl="1"/>
            <a:r>
              <a:rPr lang="en-US" dirty="0" smtClean="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538"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smtClean="0">
                <a:solidFill>
                  <a:schemeClr val="tx1">
                    <a:lumMod val="50000"/>
                    <a:lumOff val="50000"/>
                  </a:schemeClr>
                </a:solidFill>
              </a:rPr>
              <a:t>Mu Sigma Confidential</a:t>
            </a:r>
            <a:endParaRPr lang="en-US" sz="1200" i="1"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2" r:id="rId10"/>
    <p:sldLayoutId id="2147483770" r:id="rId11"/>
    <p:sldLayoutId id="2147483771" r:id="rId12"/>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1.wmf"/><Relationship Id="rId5" Type="http://schemas.openxmlformats.org/officeDocument/2006/relationships/oleObject" Target="../embeddings/oleObject14.bin"/><Relationship Id="rId4" Type="http://schemas.openxmlformats.org/officeDocument/2006/relationships/image" Target="../media/image12.gi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14.wmf"/><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15.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a:t>
            </a:r>
            <a:r>
              <a:rPr lang="en-US" dirty="0"/>
              <a:t>and Probability distributions</a:t>
            </a:r>
          </a:p>
        </p:txBody>
      </p:sp>
      <p:sp>
        <p:nvSpPr>
          <p:cNvPr id="3" name="Text Placeholder 2"/>
          <p:cNvSpPr>
            <a:spLocks noGrp="1"/>
          </p:cNvSpPr>
          <p:nvPr>
            <p:ph type="body" sz="quarter" idx="11"/>
          </p:nvPr>
        </p:nvSpPr>
        <p:spPr/>
        <p:txBody>
          <a:bodyPr/>
          <a:lstStyle/>
          <a:p>
            <a:r>
              <a:rPr lang="en-US" dirty="0" smtClean="0"/>
              <a:t>2016</a:t>
            </a:r>
            <a:endParaRPr lang="en-US" dirty="0"/>
          </a:p>
        </p:txBody>
      </p:sp>
      <p:sp>
        <p:nvSpPr>
          <p:cNvPr id="4" name="Text Placeholder 3"/>
          <p:cNvSpPr>
            <a:spLocks noGrp="1"/>
          </p:cNvSpPr>
          <p:nvPr>
            <p:ph type="body" sz="quarter" idx="12"/>
          </p:nvPr>
        </p:nvSpPr>
        <p:spPr/>
        <p:txBody>
          <a:bodyPr/>
          <a:lstStyle/>
          <a:p>
            <a:r>
              <a:rPr lang="en-US" dirty="0" smtClean="0"/>
              <a:t>Day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 </a:t>
            </a:r>
            <a:r>
              <a:rPr lang="en-US" dirty="0" smtClean="0"/>
              <a:t>example – Part 2</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06021368"/>
              </p:ext>
            </p:extLst>
          </p:nvPr>
        </p:nvGraphicFramePr>
        <p:xfrm>
          <a:off x="457200" y="1638300"/>
          <a:ext cx="8763000" cy="1381760"/>
        </p:xfrm>
        <a:graphic>
          <a:graphicData uri="http://schemas.openxmlformats.org/drawingml/2006/table">
            <a:tbl>
              <a:tblPr firstRow="1" bandRow="1">
                <a:tableStyleId>{5C22544A-7EE6-4342-B048-85BDC9FD1C3A}</a:tableStyleId>
              </a:tblPr>
              <a:tblGrid>
                <a:gridCol w="1390650"/>
                <a:gridCol w="1847850"/>
                <a:gridCol w="3333750"/>
                <a:gridCol w="2190750"/>
              </a:tblGrid>
              <a:tr h="370840">
                <a:tc>
                  <a:txBody>
                    <a:bodyPr/>
                    <a:lstStyle/>
                    <a:p>
                      <a:r>
                        <a:rPr lang="en-US" dirty="0" smtClean="0">
                          <a:solidFill>
                            <a:schemeClr val="tx1"/>
                          </a:solidFill>
                        </a:rPr>
                        <a:t>Type of customer</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Population proportion</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Clicked</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Didn’t click</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High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20%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40%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60%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Low value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80%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20%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80%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457200" y="3505200"/>
                <a:ext cx="8801100" cy="1534266"/>
              </a:xfrm>
              <a:prstGeom prst="rect">
                <a:avLst/>
              </a:prstGeom>
              <a:noFill/>
            </p:spPr>
            <p:txBody>
              <a:bodyPr wrap="square" rtlCol="0">
                <a:spAutoFit/>
              </a:bodyPr>
              <a:lstStyle/>
              <a:p>
                <a:pPr algn="l"/>
                <a:r>
                  <a:rPr lang="en-US" sz="1800" dirty="0" smtClean="0"/>
                  <a:t>P(High | Clicked) =  </a:t>
                </a:r>
                <a14:m>
                  <m:oMath xmlns:m="http://schemas.openxmlformats.org/officeDocument/2006/math">
                    <m:f>
                      <m:fPr>
                        <m:ctrlPr>
                          <a:rPr lang="en-US" sz="1800" i="1" smtClean="0">
                            <a:latin typeface="Cambria Math" panose="02040503050406030204" pitchFamily="18" charset="0"/>
                          </a:rPr>
                        </m:ctrlPr>
                      </m:fPr>
                      <m:num>
                        <m:r>
                          <m:rPr>
                            <m:nor/>
                          </m:rPr>
                          <a:rPr lang="en-US" sz="1800" dirty="0"/>
                          <m:t>P</m:t>
                        </m:r>
                        <m:r>
                          <m:rPr>
                            <m:nor/>
                          </m:rPr>
                          <a:rPr lang="en-US" sz="1800" dirty="0"/>
                          <m:t>(</m:t>
                        </m:r>
                        <m:r>
                          <m:rPr>
                            <m:nor/>
                          </m:rPr>
                          <a:rPr lang="en-US" sz="1800" dirty="0"/>
                          <m:t>Clicked</m:t>
                        </m:r>
                        <m:r>
                          <m:rPr>
                            <m:nor/>
                          </m:rPr>
                          <a:rPr lang="en-US" sz="1800" dirty="0"/>
                          <m:t> | </m:t>
                        </m:r>
                        <m:r>
                          <m:rPr>
                            <m:nor/>
                          </m:rPr>
                          <a:rPr lang="en-US" sz="1800" dirty="0"/>
                          <m:t>High</m:t>
                        </m:r>
                        <m:r>
                          <m:rPr>
                            <m:nor/>
                          </m:rPr>
                          <a:rPr lang="en-US" sz="1800" dirty="0"/>
                          <m:t>) ∗ </m:t>
                        </m:r>
                        <m:r>
                          <m:rPr>
                            <m:nor/>
                          </m:rPr>
                          <a:rPr lang="en-US" sz="1800" dirty="0"/>
                          <m:t>P</m:t>
                        </m:r>
                        <m:r>
                          <m:rPr>
                            <m:nor/>
                          </m:rPr>
                          <a:rPr lang="en-US" sz="1800" dirty="0"/>
                          <m:t>(</m:t>
                        </m:r>
                        <m:r>
                          <m:rPr>
                            <m:nor/>
                          </m:rPr>
                          <a:rPr lang="en-US" sz="1800" dirty="0"/>
                          <m:t>High</m:t>
                        </m:r>
                        <m:r>
                          <m:rPr>
                            <m:nor/>
                          </m:rPr>
                          <a:rPr lang="en-US" sz="1800" dirty="0"/>
                          <m:t>)</m:t>
                        </m:r>
                      </m:num>
                      <m:den>
                        <m:r>
                          <m:rPr>
                            <m:nor/>
                          </m:rPr>
                          <a:rPr lang="en-US" sz="1800" dirty="0"/>
                          <m:t>P</m:t>
                        </m:r>
                        <m:r>
                          <m:rPr>
                            <m:nor/>
                          </m:rPr>
                          <a:rPr lang="en-US" sz="1800" dirty="0"/>
                          <m:t>(</m:t>
                        </m:r>
                        <m:r>
                          <m:rPr>
                            <m:nor/>
                          </m:rPr>
                          <a:rPr lang="en-US" sz="1800" dirty="0"/>
                          <m:t>Clicked</m:t>
                        </m:r>
                        <m:r>
                          <m:rPr>
                            <m:nor/>
                          </m:rPr>
                          <a:rPr lang="en-US" sz="1800" dirty="0"/>
                          <m:t> | </m:t>
                        </m:r>
                        <m:r>
                          <m:rPr>
                            <m:nor/>
                          </m:rPr>
                          <a:rPr lang="en-US" sz="1800" dirty="0"/>
                          <m:t>High</m:t>
                        </m:r>
                        <m:r>
                          <m:rPr>
                            <m:nor/>
                          </m:rPr>
                          <a:rPr lang="en-US" sz="1800" dirty="0"/>
                          <m:t>) ∗ </m:t>
                        </m:r>
                        <m:r>
                          <m:rPr>
                            <m:nor/>
                          </m:rPr>
                          <a:rPr lang="en-US" sz="1800" dirty="0"/>
                          <m:t>P</m:t>
                        </m:r>
                        <m:r>
                          <m:rPr>
                            <m:nor/>
                          </m:rPr>
                          <a:rPr lang="en-US" sz="1800" dirty="0"/>
                          <m:t>(</m:t>
                        </m:r>
                        <m:r>
                          <m:rPr>
                            <m:nor/>
                          </m:rPr>
                          <a:rPr lang="en-US" sz="1800" dirty="0"/>
                          <m:t>High</m:t>
                        </m:r>
                        <m:r>
                          <m:rPr>
                            <m:nor/>
                          </m:rPr>
                          <a:rPr lang="en-US" sz="1800" dirty="0"/>
                          <m:t>) + </m:t>
                        </m:r>
                        <m:r>
                          <m:rPr>
                            <m:nor/>
                          </m:rPr>
                          <a:rPr lang="en-US" sz="1800" dirty="0"/>
                          <m:t>P</m:t>
                        </m:r>
                        <m:r>
                          <m:rPr>
                            <m:nor/>
                          </m:rPr>
                          <a:rPr lang="en-US" sz="1800" dirty="0"/>
                          <m:t> (</m:t>
                        </m:r>
                        <m:r>
                          <m:rPr>
                            <m:nor/>
                          </m:rPr>
                          <a:rPr lang="en-US" sz="1800" dirty="0"/>
                          <m:t>Clicked</m:t>
                        </m:r>
                        <m:r>
                          <m:rPr>
                            <m:nor/>
                          </m:rPr>
                          <a:rPr lang="en-US" sz="1800" dirty="0"/>
                          <m:t> | </m:t>
                        </m:r>
                        <m:r>
                          <m:rPr>
                            <m:nor/>
                          </m:rPr>
                          <a:rPr lang="en-US" sz="1800" dirty="0"/>
                          <m:t>Low</m:t>
                        </m:r>
                        <m:r>
                          <m:rPr>
                            <m:nor/>
                          </m:rPr>
                          <a:rPr lang="en-US" sz="1800" dirty="0"/>
                          <m:t>) ∗ </m:t>
                        </m:r>
                        <m:r>
                          <m:rPr>
                            <m:nor/>
                          </m:rPr>
                          <a:rPr lang="en-US" sz="1800" dirty="0"/>
                          <m:t>P</m:t>
                        </m:r>
                        <m:r>
                          <m:rPr>
                            <m:nor/>
                          </m:rPr>
                          <a:rPr lang="en-US" sz="1800" dirty="0"/>
                          <m:t>(</m:t>
                        </m:r>
                        <m:r>
                          <m:rPr>
                            <m:nor/>
                          </m:rPr>
                          <a:rPr lang="en-US" sz="1800" dirty="0"/>
                          <m:t>Low</m:t>
                        </m:r>
                        <m:r>
                          <m:rPr>
                            <m:nor/>
                          </m:rPr>
                          <a:rPr lang="en-US" sz="1800" dirty="0"/>
                          <m:t>)</m:t>
                        </m:r>
                      </m:den>
                    </m:f>
                  </m:oMath>
                </a14:m>
                <a:endParaRPr lang="en-US" sz="1800" dirty="0" smtClean="0"/>
              </a:p>
              <a:p>
                <a:pPr algn="l"/>
                <a:r>
                  <a:rPr lang="en-US" sz="1800" dirty="0" smtClean="0"/>
                  <a:t>		= </a:t>
                </a:r>
                <a14:m>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0.08</m:t>
                        </m:r>
                      </m:num>
                      <m:den>
                        <m:r>
                          <a:rPr lang="en-US" sz="2600" b="0" i="1" smtClean="0">
                            <a:latin typeface="Cambria Math" panose="02040503050406030204" pitchFamily="18" charset="0"/>
                          </a:rPr>
                          <m:t>0.24</m:t>
                        </m:r>
                      </m:den>
                    </m:f>
                  </m:oMath>
                </a14:m>
                <a:r>
                  <a:rPr lang="en-US" sz="2600" dirty="0" smtClean="0"/>
                  <a:t> = 0.33</a:t>
                </a:r>
                <a:endParaRPr lang="en-US" sz="2600" dirty="0"/>
              </a:p>
              <a:p>
                <a:pPr algn="l"/>
                <a:r>
                  <a:rPr lang="en-US" sz="1800" dirty="0" smtClean="0"/>
                  <a:t>Similarly, P (Low | Clicked) = 0.66</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3505200"/>
                <a:ext cx="8801100" cy="1534266"/>
              </a:xfrm>
              <a:prstGeom prst="rect">
                <a:avLst/>
              </a:prstGeom>
              <a:blipFill rotWithShape="0">
                <a:blip r:embed="rId3"/>
                <a:stretch>
                  <a:fillRect l="-554" b="-5556"/>
                </a:stretch>
              </a:blipFill>
            </p:spPr>
            <p:txBody>
              <a:bodyPr/>
              <a:lstStyle/>
              <a:p>
                <a:r>
                  <a:rPr lang="en-GB">
                    <a:noFill/>
                  </a:rPr>
                  <a:t> </a:t>
                </a:r>
              </a:p>
            </p:txBody>
          </p:sp>
        </mc:Fallback>
      </mc:AlternateContent>
    </p:spTree>
    <p:extLst>
      <p:ext uri="{BB962C8B-B14F-4D97-AF65-F5344CB8AC3E}">
        <p14:creationId xmlns:p14="http://schemas.microsoft.com/office/powerpoint/2010/main" val="3438113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probability</a:t>
            </a:r>
            <a:endParaRPr lang="en-IN" dirty="0"/>
          </a:p>
        </p:txBody>
      </p:sp>
      <p:sp>
        <p:nvSpPr>
          <p:cNvPr id="3" name="Content Placeholder 2"/>
          <p:cNvSpPr>
            <a:spLocks noGrp="1"/>
          </p:cNvSpPr>
          <p:nvPr>
            <p:ph idx="1"/>
          </p:nvPr>
        </p:nvSpPr>
        <p:spPr>
          <a:xfrm>
            <a:off x="646113" y="1381125"/>
            <a:ext cx="8763000" cy="1133475"/>
          </a:xfrm>
        </p:spPr>
        <p:txBody>
          <a:bodyPr/>
          <a:lstStyle/>
          <a:p>
            <a:r>
              <a:rPr lang="en-IN" b="1" dirty="0"/>
              <a:t>Theoretical Probability</a:t>
            </a:r>
            <a:r>
              <a:rPr lang="en-IN" dirty="0"/>
              <a:t> of an event is the number of ways that the event can occur, divided by the total number of outcomes. It is finding the </a:t>
            </a:r>
            <a:r>
              <a:rPr lang="en-IN" b="1" dirty="0"/>
              <a:t>probability</a:t>
            </a:r>
            <a:r>
              <a:rPr lang="en-IN" dirty="0"/>
              <a:t> of events that come from a sample space of known equally likely outcomes</a:t>
            </a:r>
            <a:r>
              <a:rPr lang="en-IN" dirty="0" smtClean="0"/>
              <a:t>.</a:t>
            </a:r>
          </a:p>
          <a:p>
            <a:pPr marL="0" indent="0">
              <a:buNone/>
            </a:pPr>
            <a:endParaRPr lang="en-US" dirty="0" smtClean="0"/>
          </a:p>
          <a:p>
            <a:pPr marL="0" indent="0">
              <a:buNone/>
            </a:pPr>
            <a:endParaRPr lang="en-IN" dirty="0"/>
          </a:p>
        </p:txBody>
      </p:sp>
      <p:sp>
        <p:nvSpPr>
          <p:cNvPr id="4" name="Title 1"/>
          <p:cNvSpPr txBox="1">
            <a:spLocks/>
          </p:cNvSpPr>
          <p:nvPr/>
        </p:nvSpPr>
        <p:spPr bwMode="auto">
          <a:xfrm>
            <a:off x="457200" y="20955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a:buClrTx/>
              <a:buFontTx/>
            </a:pPr>
            <a:r>
              <a:rPr lang="en-US" kern="0" dirty="0" smtClean="0"/>
              <a:t>Frequentist probability</a:t>
            </a:r>
            <a:endParaRPr lang="en-IN" kern="0" dirty="0"/>
          </a:p>
        </p:txBody>
      </p:sp>
      <p:sp>
        <p:nvSpPr>
          <p:cNvPr id="5" name="Content Placeholder 2"/>
          <p:cNvSpPr txBox="1">
            <a:spLocks/>
          </p:cNvSpPr>
          <p:nvPr/>
        </p:nvSpPr>
        <p:spPr bwMode="auto">
          <a:xfrm>
            <a:off x="646113" y="3095625"/>
            <a:ext cx="8763000" cy="121660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IN" kern="0" dirty="0" smtClean="0"/>
              <a:t>Experimental probability of an event is the ratio of the number of times the event occurs to the total number of trials</a:t>
            </a:r>
          </a:p>
          <a:p>
            <a:r>
              <a:rPr lang="en-US" kern="0" dirty="0" smtClean="0"/>
              <a:t>This is called the frequentist approach to probability</a:t>
            </a:r>
            <a:endParaRPr lang="en-IN" kern="0" dirty="0"/>
          </a:p>
        </p:txBody>
      </p:sp>
    </p:spTree>
    <p:extLst>
      <p:ext uri="{BB962C8B-B14F-4D97-AF65-F5344CB8AC3E}">
        <p14:creationId xmlns:p14="http://schemas.microsoft.com/office/powerpoint/2010/main" val="2587250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 and Probability distributions</a:t>
            </a:r>
            <a:endParaRPr lang="en-IN" dirty="0"/>
          </a:p>
        </p:txBody>
      </p:sp>
      <p:graphicFrame>
        <p:nvGraphicFramePr>
          <p:cNvPr id="5" name="Chart 4"/>
          <p:cNvGraphicFramePr>
            <a:graphicFrameLocks/>
          </p:cNvGraphicFramePr>
          <p:nvPr>
            <p:extLst>
              <p:ext uri="{D42A27DB-BD31-4B8C-83A1-F6EECF244321}">
                <p14:modId xmlns:p14="http://schemas.microsoft.com/office/powerpoint/2010/main" val="117801825"/>
              </p:ext>
            </p:extLst>
          </p:nvPr>
        </p:nvGraphicFramePr>
        <p:xfrm>
          <a:off x="811212" y="1574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6096000" y="2565400"/>
            <a:ext cx="2705100" cy="892552"/>
          </a:xfrm>
          <a:prstGeom prst="rect">
            <a:avLst/>
          </a:prstGeom>
          <a:noFill/>
        </p:spPr>
        <p:txBody>
          <a:bodyPr wrap="square" rtlCol="0">
            <a:spAutoFit/>
          </a:bodyPr>
          <a:lstStyle/>
          <a:p>
            <a:r>
              <a:rPr lang="en-US" sz="1300" dirty="0" smtClean="0"/>
              <a:t>Probability distribution is a function which captures the probabilities of occurrence of all the events of an experiment</a:t>
            </a:r>
            <a:endParaRPr lang="en-IN" sz="1300" dirty="0"/>
          </a:p>
        </p:txBody>
      </p:sp>
      <p:graphicFrame>
        <p:nvGraphicFramePr>
          <p:cNvPr id="9" name="Table 8"/>
          <p:cNvGraphicFramePr>
            <a:graphicFrameLocks noGrp="1"/>
          </p:cNvGraphicFramePr>
          <p:nvPr>
            <p:extLst>
              <p:ext uri="{D42A27DB-BD31-4B8C-83A1-F6EECF244321}">
                <p14:modId xmlns:p14="http://schemas.microsoft.com/office/powerpoint/2010/main" val="3352440460"/>
              </p:ext>
            </p:extLst>
          </p:nvPr>
        </p:nvGraphicFramePr>
        <p:xfrm>
          <a:off x="1230313" y="4483098"/>
          <a:ext cx="3633787" cy="1905002"/>
        </p:xfrm>
        <a:graphic>
          <a:graphicData uri="http://schemas.openxmlformats.org/drawingml/2006/table">
            <a:tbl>
              <a:tblPr>
                <a:tableStyleId>{5C22544A-7EE6-4342-B048-85BDC9FD1C3A}</a:tableStyleId>
              </a:tblPr>
              <a:tblGrid>
                <a:gridCol w="1912325"/>
                <a:gridCol w="1721462"/>
              </a:tblGrid>
              <a:tr h="381002">
                <a:tc>
                  <a:txBody>
                    <a:bodyPr/>
                    <a:lstStyle/>
                    <a:p>
                      <a:pPr algn="l" fontAlgn="b"/>
                      <a:r>
                        <a:rPr lang="en-IN" sz="1300" b="1" u="none" strike="noStrike" dirty="0">
                          <a:effectLst/>
                        </a:rPr>
                        <a:t>Number of people</a:t>
                      </a:r>
                      <a:endParaRPr lang="en-IN" sz="1300" b="1" i="0" u="none" strike="noStrike" dirty="0">
                        <a:solidFill>
                          <a:srgbClr val="000000"/>
                        </a:solidFill>
                        <a:effectLst/>
                        <a:latin typeface="Calibri"/>
                      </a:endParaRPr>
                    </a:p>
                  </a:txBody>
                  <a:tcPr marL="9525" marR="9525" marT="9525" marB="0" anchor="b"/>
                </a:tc>
                <a:tc>
                  <a:txBody>
                    <a:bodyPr/>
                    <a:lstStyle/>
                    <a:p>
                      <a:pPr algn="l" fontAlgn="b"/>
                      <a:r>
                        <a:rPr lang="en-IN" sz="1300" b="1" u="none" strike="noStrike" dirty="0">
                          <a:effectLst/>
                        </a:rPr>
                        <a:t>Random variable - X</a:t>
                      </a:r>
                      <a:endParaRPr lang="en-IN" sz="1300" b="1" i="0" u="none" strike="noStrike" dirty="0">
                        <a:solidFill>
                          <a:srgbClr val="000000"/>
                        </a:solidFill>
                        <a:effectLst/>
                        <a:latin typeface="Calibri"/>
                      </a:endParaRPr>
                    </a:p>
                  </a:txBody>
                  <a:tcPr marL="9525" marR="9525" marT="9525" marB="0" anchor="b"/>
                </a:tc>
              </a:tr>
              <a:tr h="304800">
                <a:tc>
                  <a:txBody>
                    <a:bodyPr/>
                    <a:lstStyle/>
                    <a:p>
                      <a:pPr algn="l" fontAlgn="b"/>
                      <a:r>
                        <a:rPr lang="en-IN" sz="1300" u="none" strike="noStrike" dirty="0">
                          <a:effectLst/>
                        </a:rPr>
                        <a:t>&lt;10</a:t>
                      </a:r>
                      <a:endParaRPr lang="en-IN" sz="1300" b="0" i="0" u="none" strike="noStrike" dirty="0">
                        <a:solidFill>
                          <a:srgbClr val="000000"/>
                        </a:solidFill>
                        <a:effectLst/>
                        <a:latin typeface="Calibri"/>
                      </a:endParaRPr>
                    </a:p>
                  </a:txBody>
                  <a:tcPr marL="9525" marR="9525" marT="9525" marB="0" anchor="b"/>
                </a:tc>
                <a:tc>
                  <a:txBody>
                    <a:bodyPr/>
                    <a:lstStyle/>
                    <a:p>
                      <a:pPr algn="r" fontAlgn="b"/>
                      <a:r>
                        <a:rPr lang="en-IN" sz="1300" u="none" strike="noStrike" dirty="0">
                          <a:effectLst/>
                        </a:rPr>
                        <a:t>1</a:t>
                      </a:r>
                      <a:endParaRPr lang="en-IN" sz="1300" b="0" i="0" u="none" strike="noStrike" dirty="0">
                        <a:solidFill>
                          <a:srgbClr val="000000"/>
                        </a:solidFill>
                        <a:effectLst/>
                        <a:latin typeface="Calibri"/>
                      </a:endParaRPr>
                    </a:p>
                  </a:txBody>
                  <a:tcPr marL="9525" marR="9525" marT="9525" marB="0" anchor="b"/>
                </a:tc>
              </a:tr>
              <a:tr h="304800">
                <a:tc>
                  <a:txBody>
                    <a:bodyPr/>
                    <a:lstStyle/>
                    <a:p>
                      <a:pPr algn="l" fontAlgn="b"/>
                      <a:r>
                        <a:rPr lang="en-IN" sz="1300" u="none" strike="noStrike" dirty="0">
                          <a:effectLst/>
                        </a:rPr>
                        <a:t>10 to 20</a:t>
                      </a:r>
                      <a:endParaRPr lang="en-IN" sz="1300" b="0" i="0" u="none" strike="noStrike" dirty="0">
                        <a:solidFill>
                          <a:srgbClr val="000000"/>
                        </a:solidFill>
                        <a:effectLst/>
                        <a:latin typeface="Calibri"/>
                      </a:endParaRPr>
                    </a:p>
                  </a:txBody>
                  <a:tcPr marL="9525" marR="9525" marT="9525" marB="0" anchor="b"/>
                </a:tc>
                <a:tc>
                  <a:txBody>
                    <a:bodyPr/>
                    <a:lstStyle/>
                    <a:p>
                      <a:pPr algn="r" fontAlgn="b"/>
                      <a:r>
                        <a:rPr lang="en-IN" sz="1300" u="none" strike="noStrike" dirty="0">
                          <a:effectLst/>
                        </a:rPr>
                        <a:t>2</a:t>
                      </a:r>
                      <a:endParaRPr lang="en-IN" sz="1300" b="0" i="0" u="none" strike="noStrike" dirty="0">
                        <a:solidFill>
                          <a:srgbClr val="000000"/>
                        </a:solidFill>
                        <a:effectLst/>
                        <a:latin typeface="Calibri"/>
                      </a:endParaRPr>
                    </a:p>
                  </a:txBody>
                  <a:tcPr marL="9525" marR="9525" marT="9525" marB="0" anchor="b"/>
                </a:tc>
              </a:tr>
              <a:tr h="304800">
                <a:tc>
                  <a:txBody>
                    <a:bodyPr/>
                    <a:lstStyle/>
                    <a:p>
                      <a:pPr algn="l" fontAlgn="b"/>
                      <a:r>
                        <a:rPr lang="en-IN" sz="1300" u="none" strike="noStrike">
                          <a:effectLst/>
                        </a:rPr>
                        <a:t>20 to 30</a:t>
                      </a:r>
                      <a:endParaRPr lang="en-IN" sz="1300" b="0" i="0" u="none" strike="noStrike">
                        <a:solidFill>
                          <a:srgbClr val="000000"/>
                        </a:solidFill>
                        <a:effectLst/>
                        <a:latin typeface="Calibri"/>
                      </a:endParaRPr>
                    </a:p>
                  </a:txBody>
                  <a:tcPr marL="9525" marR="9525" marT="9525" marB="0" anchor="b"/>
                </a:tc>
                <a:tc>
                  <a:txBody>
                    <a:bodyPr/>
                    <a:lstStyle/>
                    <a:p>
                      <a:pPr algn="r" fontAlgn="b"/>
                      <a:r>
                        <a:rPr lang="en-IN" sz="1300" u="none" strike="noStrike" dirty="0">
                          <a:effectLst/>
                        </a:rPr>
                        <a:t>3</a:t>
                      </a:r>
                      <a:endParaRPr lang="en-IN" sz="1300" b="0" i="0" u="none" strike="noStrike" dirty="0">
                        <a:solidFill>
                          <a:srgbClr val="000000"/>
                        </a:solidFill>
                        <a:effectLst/>
                        <a:latin typeface="Calibri"/>
                      </a:endParaRPr>
                    </a:p>
                  </a:txBody>
                  <a:tcPr marL="9525" marR="9525" marT="9525" marB="0" anchor="b"/>
                </a:tc>
              </a:tr>
              <a:tr h="304800">
                <a:tc>
                  <a:txBody>
                    <a:bodyPr/>
                    <a:lstStyle/>
                    <a:p>
                      <a:pPr algn="l" fontAlgn="b"/>
                      <a:r>
                        <a:rPr lang="en-IN" sz="1300" u="none" strike="noStrike">
                          <a:effectLst/>
                        </a:rPr>
                        <a:t>30 to 40</a:t>
                      </a:r>
                      <a:endParaRPr lang="en-IN" sz="1300" b="0" i="0" u="none" strike="noStrike">
                        <a:solidFill>
                          <a:srgbClr val="000000"/>
                        </a:solidFill>
                        <a:effectLst/>
                        <a:latin typeface="Calibri"/>
                      </a:endParaRPr>
                    </a:p>
                  </a:txBody>
                  <a:tcPr marL="9525" marR="9525" marT="9525" marB="0" anchor="b"/>
                </a:tc>
                <a:tc>
                  <a:txBody>
                    <a:bodyPr/>
                    <a:lstStyle/>
                    <a:p>
                      <a:pPr algn="r" fontAlgn="b"/>
                      <a:r>
                        <a:rPr lang="en-IN" sz="1300" u="none" strike="noStrike" dirty="0">
                          <a:effectLst/>
                        </a:rPr>
                        <a:t>4</a:t>
                      </a:r>
                      <a:endParaRPr lang="en-IN" sz="1300" b="0" i="0" u="none" strike="noStrike" dirty="0">
                        <a:solidFill>
                          <a:srgbClr val="000000"/>
                        </a:solidFill>
                        <a:effectLst/>
                        <a:latin typeface="Calibri"/>
                      </a:endParaRPr>
                    </a:p>
                  </a:txBody>
                  <a:tcPr marL="9525" marR="9525" marT="9525" marB="0" anchor="b"/>
                </a:tc>
              </a:tr>
              <a:tr h="304800">
                <a:tc>
                  <a:txBody>
                    <a:bodyPr/>
                    <a:lstStyle/>
                    <a:p>
                      <a:pPr algn="l" fontAlgn="b"/>
                      <a:r>
                        <a:rPr lang="en-IN" sz="1300" u="none" strike="noStrike">
                          <a:effectLst/>
                        </a:rPr>
                        <a:t>40 to 50</a:t>
                      </a:r>
                      <a:endParaRPr lang="en-IN" sz="1300" b="0" i="0" u="none" strike="noStrike">
                        <a:solidFill>
                          <a:srgbClr val="000000"/>
                        </a:solidFill>
                        <a:effectLst/>
                        <a:latin typeface="Calibri"/>
                      </a:endParaRPr>
                    </a:p>
                  </a:txBody>
                  <a:tcPr marL="9525" marR="9525" marT="9525" marB="0" anchor="b"/>
                </a:tc>
                <a:tc>
                  <a:txBody>
                    <a:bodyPr/>
                    <a:lstStyle/>
                    <a:p>
                      <a:pPr algn="r" fontAlgn="b"/>
                      <a:r>
                        <a:rPr lang="en-IN" sz="1300" u="none" strike="noStrike" dirty="0">
                          <a:effectLst/>
                        </a:rPr>
                        <a:t>5</a:t>
                      </a:r>
                      <a:endParaRPr lang="en-IN" sz="1300" b="0" i="0" u="none" strike="noStrike" dirty="0">
                        <a:solidFill>
                          <a:srgbClr val="000000"/>
                        </a:solidFill>
                        <a:effectLst/>
                        <a:latin typeface="Calibri"/>
                      </a:endParaRPr>
                    </a:p>
                  </a:txBody>
                  <a:tcPr marL="9525" marR="9525" marT="9525" marB="0" anchor="b"/>
                </a:tc>
              </a:tr>
            </a:tbl>
          </a:graphicData>
        </a:graphic>
      </p:graphicFrame>
      <p:sp>
        <p:nvSpPr>
          <p:cNvPr id="10" name="TextBox 9"/>
          <p:cNvSpPr txBox="1"/>
          <p:nvPr/>
        </p:nvSpPr>
        <p:spPr>
          <a:xfrm>
            <a:off x="6248400" y="4876800"/>
            <a:ext cx="2705100" cy="692497"/>
          </a:xfrm>
          <a:prstGeom prst="rect">
            <a:avLst/>
          </a:prstGeom>
          <a:noFill/>
        </p:spPr>
        <p:txBody>
          <a:bodyPr wrap="square" rtlCol="0">
            <a:spAutoFit/>
          </a:bodyPr>
          <a:lstStyle/>
          <a:p>
            <a:r>
              <a:rPr lang="en-US" sz="1300" dirty="0" smtClean="0"/>
              <a:t>Random variables are mathematical constructs which help map events to a real number</a:t>
            </a:r>
            <a:endParaRPr lang="en-IN" sz="1300" dirty="0"/>
          </a:p>
        </p:txBody>
      </p:sp>
    </p:spTree>
    <p:extLst>
      <p:ext uri="{BB962C8B-B14F-4D97-AF65-F5344CB8AC3E}">
        <p14:creationId xmlns:p14="http://schemas.microsoft.com/office/powerpoint/2010/main" val="1144751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distributions - Bernoulli</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2404510"/>
              </p:ext>
            </p:extLst>
          </p:nvPr>
        </p:nvGraphicFramePr>
        <p:xfrm>
          <a:off x="1979613" y="1343025"/>
          <a:ext cx="5018087" cy="2517775"/>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2"/>
          <p:cNvSpPr txBox="1">
            <a:spLocks/>
          </p:cNvSpPr>
          <p:nvPr/>
        </p:nvSpPr>
        <p:spPr bwMode="auto">
          <a:xfrm>
            <a:off x="646113" y="4190999"/>
            <a:ext cx="8763000" cy="114300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US" kern="0" dirty="0" smtClean="0"/>
              <a:t>Bernoulli distribution has two possible outcomes, success and failure</a:t>
            </a:r>
          </a:p>
          <a:p>
            <a:r>
              <a:rPr lang="en-US" kern="0" dirty="0" smtClean="0"/>
              <a:t>The distribution is defined by the probability of success (p)</a:t>
            </a:r>
          </a:p>
          <a:p>
            <a:r>
              <a:rPr lang="en-US" kern="0" dirty="0" smtClean="0"/>
              <a:t>Probability distribution for the outcome of a toss of a coin</a:t>
            </a:r>
            <a:endParaRPr lang="en-IN" kern="0" dirty="0"/>
          </a:p>
        </p:txBody>
      </p:sp>
      <p:pic>
        <p:nvPicPr>
          <p:cNvPr id="1137666" name="Picture 2" descr=" f(k;p) = \begin{cases} p &amp; \text{if }k=1, \\[6pt]&#10;1-p &amp; \text {if }k=0.\end{ca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75" y="5603875"/>
            <a:ext cx="220027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82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 </a:t>
            </a:r>
            <a:endParaRPr lang="en-IN" dirty="0"/>
          </a:p>
        </p:txBody>
      </p:sp>
      <p:sp>
        <p:nvSpPr>
          <p:cNvPr id="3" name="Content Placeholder 2"/>
          <p:cNvSpPr>
            <a:spLocks noGrp="1"/>
          </p:cNvSpPr>
          <p:nvPr>
            <p:ph idx="1"/>
          </p:nvPr>
        </p:nvSpPr>
        <p:spPr>
          <a:xfrm>
            <a:off x="457200" y="5510645"/>
            <a:ext cx="8763000" cy="703119"/>
          </a:xfrm>
        </p:spPr>
        <p:txBody>
          <a:bodyPr/>
          <a:lstStyle/>
          <a:p>
            <a:r>
              <a:rPr lang="en-US" dirty="0" smtClean="0"/>
              <a:t>Binomial distribution is arrived at by performing ‘n’ successive Bernoulli trials, probability of success in each trial is given by ‘p’</a:t>
            </a:r>
          </a:p>
        </p:txBody>
      </p:sp>
      <p:pic>
        <p:nvPicPr>
          <p:cNvPr id="1136642" name="Picture 2" descr="http://www.stat.yale.edu/Courses/1997-98/101/binpdf.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861" y="3172982"/>
            <a:ext cx="3667125" cy="23323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16274" y="2766870"/>
            <a:ext cx="2146300" cy="292388"/>
          </a:xfrm>
          <a:prstGeom prst="rect">
            <a:avLst/>
          </a:prstGeom>
          <a:noFill/>
        </p:spPr>
        <p:txBody>
          <a:bodyPr wrap="square" rtlCol="0">
            <a:spAutoFit/>
          </a:bodyPr>
          <a:lstStyle/>
          <a:p>
            <a:r>
              <a:rPr lang="en-US" sz="1300" dirty="0" smtClean="0"/>
              <a:t>Bin(20, 1/6)</a:t>
            </a:r>
            <a:endParaRPr lang="en-IN" sz="1300" dirty="0"/>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3132100758"/>
              </p:ext>
            </p:extLst>
          </p:nvPr>
        </p:nvGraphicFramePr>
        <p:xfrm>
          <a:off x="3473765" y="1385139"/>
          <a:ext cx="1631315" cy="1376422"/>
        </p:xfrm>
        <a:graphic>
          <a:graphicData uri="http://schemas.openxmlformats.org/presentationml/2006/ole">
            <mc:AlternateContent xmlns:mc="http://schemas.openxmlformats.org/markup-compatibility/2006">
              <mc:Choice xmlns:v="urn:schemas-microsoft-com:vml" Requires="v">
                <p:oleObj spid="_x0000_s1136683"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3473765" y="1385139"/>
                        <a:ext cx="1631315" cy="1376422"/>
                      </a:xfrm>
                      <a:prstGeom prst="rect">
                        <a:avLst/>
                      </a:prstGeom>
                    </p:spPr>
                  </p:pic>
                </p:oleObj>
              </mc:Fallback>
            </mc:AlternateContent>
          </a:graphicData>
        </a:graphic>
      </p:graphicFrame>
    </p:spTree>
    <p:extLst>
      <p:ext uri="{BB962C8B-B14F-4D97-AF65-F5344CB8AC3E}">
        <p14:creationId xmlns:p14="http://schemas.microsoft.com/office/powerpoint/2010/main" val="4247530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distributions – Normal distribution</a:t>
            </a:r>
            <a:endParaRPr lang="en-IN" dirty="0"/>
          </a:p>
        </p:txBody>
      </p:sp>
      <p:pic>
        <p:nvPicPr>
          <p:cNvPr id="4" name="Picture 4" descr="http://superchargeretirementincome.com/wp-content/uploads/2013/01/NormalDistributionWithPercentages1.png"/>
          <p:cNvPicPr>
            <a:picLocks noChangeAspect="1" noChangeArrowheads="1"/>
          </p:cNvPicPr>
          <p:nvPr/>
        </p:nvPicPr>
        <p:blipFill rotWithShape="1">
          <a:blip r:embed="rId3">
            <a:extLst>
              <a:ext uri="{28A0092B-C50C-407E-A947-70E740481C1C}">
                <a14:useLocalDpi xmlns:a14="http://schemas.microsoft.com/office/drawing/2010/main" val="0"/>
              </a:ext>
            </a:extLst>
          </a:blip>
          <a:srcRect l="5316"/>
          <a:stretch/>
        </p:blipFill>
        <p:spPr bwMode="auto">
          <a:xfrm>
            <a:off x="5918200" y="1514475"/>
            <a:ext cx="3619500" cy="3238500"/>
          </a:xfrm>
          <a:prstGeom prst="rect">
            <a:avLst/>
          </a:prstGeom>
          <a:noFill/>
          <a:extLst>
            <a:ext uri="{909E8E84-426E-40DD-AFC4-6F175D3DCCD1}">
              <a14:hiddenFill xmlns:a14="http://schemas.microsoft.com/office/drawing/2010/main">
                <a:solidFill>
                  <a:srgbClr val="FFFFFF"/>
                </a:solidFill>
              </a14:hiddenFill>
            </a:ext>
          </a:extLst>
        </p:spPr>
      </p:pic>
      <p:sp>
        <p:nvSpPr>
          <p:cNvPr id="5" name="Left-Right Arrow 4"/>
          <p:cNvSpPr/>
          <p:nvPr/>
        </p:nvSpPr>
        <p:spPr bwMode="auto">
          <a:xfrm>
            <a:off x="7315200" y="5118100"/>
            <a:ext cx="787400" cy="152400"/>
          </a:xfrm>
          <a:prstGeom prst="leftRightArrow">
            <a:avLst/>
          </a:prstGeom>
          <a:solidFill>
            <a:srgbClr val="7030A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smtClean="0">
              <a:solidFill>
                <a:schemeClr val="tx1"/>
              </a:solidFill>
              <a:latin typeface="+mn-lt"/>
              <a:ea typeface="+mn-ea"/>
              <a:cs typeface="+mn-cs"/>
            </a:endParaRPr>
          </a:p>
        </p:txBody>
      </p:sp>
      <p:sp>
        <p:nvSpPr>
          <p:cNvPr id="6" name="Left-Right Arrow 5"/>
          <p:cNvSpPr/>
          <p:nvPr/>
        </p:nvSpPr>
        <p:spPr bwMode="auto">
          <a:xfrm>
            <a:off x="6858000" y="5516563"/>
            <a:ext cx="1689100" cy="276224"/>
          </a:xfrm>
          <a:prstGeom prst="leftRightArrow">
            <a:avLst/>
          </a:prstGeom>
          <a:solidFill>
            <a:srgbClr val="92D05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smtClean="0">
              <a:solidFill>
                <a:schemeClr val="tx1"/>
              </a:solidFill>
              <a:latin typeface="+mn-lt"/>
              <a:ea typeface="+mn-ea"/>
              <a:cs typeface="+mn-cs"/>
            </a:endParaRPr>
          </a:p>
        </p:txBody>
      </p:sp>
      <p:sp>
        <p:nvSpPr>
          <p:cNvPr id="7" name="Left-Right Arrow 6"/>
          <p:cNvSpPr/>
          <p:nvPr/>
        </p:nvSpPr>
        <p:spPr bwMode="auto">
          <a:xfrm>
            <a:off x="6451600" y="5979311"/>
            <a:ext cx="2552700" cy="299243"/>
          </a:xfrm>
          <a:prstGeom prst="leftRightArrow">
            <a:avLst/>
          </a:prstGeom>
          <a:solidFill>
            <a:srgbClr val="C000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smtClean="0">
              <a:solidFill>
                <a:schemeClr val="tx1"/>
              </a:solidFill>
              <a:latin typeface="+mn-lt"/>
              <a:ea typeface="+mn-ea"/>
              <a:cs typeface="+mn-cs"/>
            </a:endParaRPr>
          </a:p>
        </p:txBody>
      </p:sp>
      <p:cxnSp>
        <p:nvCxnSpPr>
          <p:cNvPr id="8" name="Straight Connector 7"/>
          <p:cNvCxnSpPr/>
          <p:nvPr/>
        </p:nvCxnSpPr>
        <p:spPr bwMode="auto">
          <a:xfrm>
            <a:off x="7315200" y="4943475"/>
            <a:ext cx="0" cy="498472"/>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bwMode="auto">
          <a:xfrm>
            <a:off x="8102600" y="4943475"/>
            <a:ext cx="0" cy="498472"/>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bwMode="auto">
          <a:xfrm>
            <a:off x="8572500" y="4943475"/>
            <a:ext cx="0" cy="90010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bwMode="auto">
          <a:xfrm>
            <a:off x="6858000" y="4967286"/>
            <a:ext cx="0" cy="825501"/>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a:off x="9029700" y="4967286"/>
            <a:ext cx="0" cy="131126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bwMode="auto">
          <a:xfrm>
            <a:off x="6451600" y="4967286"/>
            <a:ext cx="0" cy="131126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334250" y="5281771"/>
            <a:ext cx="749300" cy="261610"/>
          </a:xfrm>
          <a:prstGeom prst="rect">
            <a:avLst/>
          </a:prstGeom>
          <a:noFill/>
        </p:spPr>
        <p:txBody>
          <a:bodyPr wrap="square" rtlCol="0">
            <a:spAutoFit/>
          </a:bodyPr>
          <a:lstStyle/>
          <a:p>
            <a:r>
              <a:rPr lang="en-US" b="1" dirty="0" smtClean="0">
                <a:solidFill>
                  <a:srgbClr val="7030A0"/>
                </a:solidFill>
              </a:rPr>
              <a:t>68.2%</a:t>
            </a:r>
            <a:endParaRPr lang="en-IN" b="1" dirty="0">
              <a:solidFill>
                <a:srgbClr val="7030A0"/>
              </a:solidFill>
            </a:endParaRPr>
          </a:p>
        </p:txBody>
      </p:sp>
      <p:sp>
        <p:nvSpPr>
          <p:cNvPr id="15" name="TextBox 14"/>
          <p:cNvSpPr txBox="1"/>
          <p:nvPr/>
        </p:nvSpPr>
        <p:spPr>
          <a:xfrm>
            <a:off x="7334250" y="5747710"/>
            <a:ext cx="749300" cy="261610"/>
          </a:xfrm>
          <a:prstGeom prst="rect">
            <a:avLst/>
          </a:prstGeom>
          <a:noFill/>
        </p:spPr>
        <p:txBody>
          <a:bodyPr wrap="square" rtlCol="0">
            <a:spAutoFit/>
          </a:bodyPr>
          <a:lstStyle/>
          <a:p>
            <a:r>
              <a:rPr lang="en-US" b="1" dirty="0" smtClean="0">
                <a:solidFill>
                  <a:srgbClr val="92D050"/>
                </a:solidFill>
              </a:rPr>
              <a:t>95.4%</a:t>
            </a:r>
            <a:endParaRPr lang="en-IN" b="1" dirty="0">
              <a:solidFill>
                <a:srgbClr val="92D050"/>
              </a:solidFill>
            </a:endParaRPr>
          </a:p>
        </p:txBody>
      </p:sp>
      <p:sp>
        <p:nvSpPr>
          <p:cNvPr id="16" name="TextBox 15"/>
          <p:cNvSpPr txBox="1"/>
          <p:nvPr/>
        </p:nvSpPr>
        <p:spPr>
          <a:xfrm>
            <a:off x="7315200" y="6278554"/>
            <a:ext cx="749300" cy="261610"/>
          </a:xfrm>
          <a:prstGeom prst="rect">
            <a:avLst/>
          </a:prstGeom>
          <a:noFill/>
        </p:spPr>
        <p:txBody>
          <a:bodyPr wrap="square" rtlCol="0">
            <a:spAutoFit/>
          </a:bodyPr>
          <a:lstStyle/>
          <a:p>
            <a:r>
              <a:rPr lang="en-US" b="1" dirty="0" smtClean="0">
                <a:solidFill>
                  <a:srgbClr val="C00000"/>
                </a:solidFill>
              </a:rPr>
              <a:t>99.7%</a:t>
            </a:r>
            <a:endParaRPr lang="en-IN" b="1" dirty="0">
              <a:solidFill>
                <a:srgbClr val="C00000"/>
              </a:solidFill>
            </a:endParaRPr>
          </a:p>
        </p:txBody>
      </p:sp>
      <p:sp>
        <p:nvSpPr>
          <p:cNvPr id="18" name="Rectangle 17"/>
          <p:cNvSpPr/>
          <p:nvPr/>
        </p:nvSpPr>
        <p:spPr bwMode="auto">
          <a:xfrm>
            <a:off x="5549900" y="3568700"/>
            <a:ext cx="406400" cy="2921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0" dirty="0" smtClean="0">
                <a:solidFill>
                  <a:schemeClr val="tx1"/>
                </a:solidFill>
                <a:latin typeface="+mn-lt"/>
                <a:ea typeface="+mn-ea"/>
                <a:cs typeface="+mn-cs"/>
              </a:rPr>
              <a:t>10</a:t>
            </a:r>
            <a:endParaRPr lang="en-IN" sz="1200" b="0" dirty="0" err="1" smtClean="0">
              <a:solidFill>
                <a:schemeClr val="tx1"/>
              </a:solidFill>
              <a:latin typeface="+mn-lt"/>
              <a:ea typeface="+mn-ea"/>
              <a:cs typeface="+mn-cs"/>
            </a:endParaRPr>
          </a:p>
        </p:txBody>
      </p:sp>
      <p:sp>
        <p:nvSpPr>
          <p:cNvPr id="19" name="Rectangle 18"/>
          <p:cNvSpPr/>
          <p:nvPr/>
        </p:nvSpPr>
        <p:spPr bwMode="auto">
          <a:xfrm>
            <a:off x="5562600" y="2882900"/>
            <a:ext cx="406400" cy="2921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0" dirty="0" smtClean="0">
                <a:solidFill>
                  <a:schemeClr val="tx1"/>
                </a:solidFill>
                <a:latin typeface="+mn-lt"/>
                <a:ea typeface="+mn-ea"/>
                <a:cs typeface="+mn-cs"/>
              </a:rPr>
              <a:t>20</a:t>
            </a:r>
            <a:endParaRPr lang="en-IN" sz="1200" b="0" dirty="0" err="1" smtClean="0">
              <a:solidFill>
                <a:schemeClr val="tx1"/>
              </a:solidFill>
              <a:latin typeface="+mn-lt"/>
              <a:ea typeface="+mn-ea"/>
              <a:cs typeface="+mn-cs"/>
            </a:endParaRPr>
          </a:p>
        </p:txBody>
      </p:sp>
      <p:sp>
        <p:nvSpPr>
          <p:cNvPr id="20" name="Rectangle 19"/>
          <p:cNvSpPr/>
          <p:nvPr/>
        </p:nvSpPr>
        <p:spPr bwMode="auto">
          <a:xfrm>
            <a:off x="5549900" y="2165155"/>
            <a:ext cx="406400" cy="2921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0" dirty="0" smtClean="0">
                <a:solidFill>
                  <a:schemeClr val="tx1"/>
                </a:solidFill>
                <a:latin typeface="+mn-lt"/>
                <a:ea typeface="+mn-ea"/>
                <a:cs typeface="+mn-cs"/>
              </a:rPr>
              <a:t>30</a:t>
            </a:r>
            <a:endParaRPr lang="en-IN" sz="1200" b="0" dirty="0" err="1" smtClean="0">
              <a:solidFill>
                <a:schemeClr val="tx1"/>
              </a:solidFill>
              <a:latin typeface="+mn-lt"/>
              <a:ea typeface="+mn-ea"/>
              <a:cs typeface="+mn-cs"/>
            </a:endParaRPr>
          </a:p>
        </p:txBody>
      </p:sp>
      <p:sp>
        <p:nvSpPr>
          <p:cNvPr id="21" name="Rectangle 20"/>
          <p:cNvSpPr/>
          <p:nvPr/>
        </p:nvSpPr>
        <p:spPr bwMode="auto">
          <a:xfrm>
            <a:off x="5562600" y="1504394"/>
            <a:ext cx="406400" cy="2921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0" dirty="0" smtClean="0">
                <a:solidFill>
                  <a:schemeClr val="tx1"/>
                </a:solidFill>
                <a:latin typeface="+mn-lt"/>
                <a:ea typeface="+mn-ea"/>
                <a:cs typeface="+mn-cs"/>
              </a:rPr>
              <a:t>40</a:t>
            </a:r>
            <a:endParaRPr lang="en-IN" sz="1200" b="0" dirty="0" err="1" smtClean="0">
              <a:solidFill>
                <a:schemeClr val="tx1"/>
              </a:solidFill>
              <a:latin typeface="+mn-lt"/>
              <a:ea typeface="+mn-ea"/>
              <a:cs typeface="+mn-cs"/>
            </a:endParaRPr>
          </a:p>
        </p:txBody>
      </p:sp>
      <p:sp>
        <p:nvSpPr>
          <p:cNvPr id="23" name="Content Placeholder 2"/>
          <p:cNvSpPr>
            <a:spLocks noGrp="1"/>
          </p:cNvSpPr>
          <p:nvPr>
            <p:ph idx="1"/>
          </p:nvPr>
        </p:nvSpPr>
        <p:spPr>
          <a:xfrm>
            <a:off x="416496" y="1754725"/>
            <a:ext cx="4786499" cy="2548450"/>
          </a:xfrm>
          <a:noFill/>
          <a:ln w="25400">
            <a:noFill/>
            <a:prstDash val="dash"/>
          </a:ln>
        </p:spPr>
        <p:txBody>
          <a:bodyPr/>
          <a:lstStyle/>
          <a:p>
            <a:r>
              <a:rPr lang="en-US" dirty="0" smtClean="0"/>
              <a:t>Normal distribution is a continuous frequency distribution which is symmetric around the mean</a:t>
            </a:r>
          </a:p>
          <a:p>
            <a:r>
              <a:rPr lang="en-US" dirty="0" smtClean="0"/>
              <a:t>Normal distribution is completely described by </a:t>
            </a:r>
            <a:r>
              <a:rPr lang="en-US" b="1" dirty="0" smtClean="0"/>
              <a:t>mean </a:t>
            </a:r>
            <a:r>
              <a:rPr lang="el-GR" b="1" dirty="0" smtClean="0"/>
              <a:t>μ</a:t>
            </a:r>
            <a:r>
              <a:rPr lang="en-US" b="1" dirty="0" smtClean="0"/>
              <a:t> </a:t>
            </a:r>
            <a:r>
              <a:rPr lang="en-US" dirty="0" smtClean="0"/>
              <a:t>and </a:t>
            </a:r>
            <a:r>
              <a:rPr lang="en-US" b="1" dirty="0" smtClean="0"/>
              <a:t>variance, </a:t>
            </a:r>
            <a:r>
              <a:rPr lang="el-GR" b="1" dirty="0" smtClean="0"/>
              <a:t>σ</a:t>
            </a:r>
            <a:r>
              <a:rPr lang="en-US" b="1" baseline="30000" dirty="0" smtClean="0"/>
              <a:t>2</a:t>
            </a:r>
            <a:endParaRPr lang="en-US" b="1" dirty="0" smtClean="0"/>
          </a:p>
          <a:p>
            <a:r>
              <a:rPr lang="el-GR" dirty="0" smtClean="0"/>
              <a:t>μ</a:t>
            </a:r>
            <a:r>
              <a:rPr lang="en-US" dirty="0" smtClean="0"/>
              <a:t> is the center and </a:t>
            </a:r>
            <a:r>
              <a:rPr lang="el-GR" dirty="0" smtClean="0"/>
              <a:t>σ</a:t>
            </a:r>
            <a:r>
              <a:rPr lang="en-US" dirty="0" smtClean="0"/>
              <a:t> determines the spread (the larger the </a:t>
            </a:r>
            <a:r>
              <a:rPr lang="el-GR" dirty="0" smtClean="0"/>
              <a:t>σ</a:t>
            </a:r>
            <a:r>
              <a:rPr lang="en-US" dirty="0" smtClean="0"/>
              <a:t> the more spread the curve is)</a:t>
            </a:r>
          </a:p>
          <a:p>
            <a:endParaRPr lang="en-US" dirty="0" smtClean="0"/>
          </a:p>
        </p:txBody>
      </p:sp>
    </p:spTree>
    <p:extLst>
      <p:ext uri="{BB962C8B-B14F-4D97-AF65-F5344CB8AC3E}">
        <p14:creationId xmlns:p14="http://schemas.microsoft.com/office/powerpoint/2010/main" val="244654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p:bldP spid="15" grpId="0"/>
      <p:bldP spid="16" grpId="0"/>
      <p:bldP spid="18"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sampling?</a:t>
            </a:r>
            <a:endParaRPr lang="en-IN" dirty="0"/>
          </a:p>
        </p:txBody>
      </p:sp>
      <p:sp>
        <p:nvSpPr>
          <p:cNvPr id="5" name="Rounded Rectangle 4"/>
          <p:cNvSpPr/>
          <p:nvPr/>
        </p:nvSpPr>
        <p:spPr bwMode="auto">
          <a:xfrm>
            <a:off x="546100" y="1384300"/>
            <a:ext cx="4495800" cy="850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0" dirty="0" smtClean="0">
                <a:solidFill>
                  <a:schemeClr val="tx1"/>
                </a:solidFill>
                <a:latin typeface="+mn-lt"/>
                <a:ea typeface="+mn-ea"/>
                <a:cs typeface="+mn-cs"/>
              </a:rPr>
              <a:t>What is the average age of India?</a:t>
            </a:r>
            <a:endParaRPr lang="en-IN" sz="1600" b="0" dirty="0" err="1" smtClean="0">
              <a:solidFill>
                <a:schemeClr val="tx1"/>
              </a:solidFill>
              <a:latin typeface="+mn-lt"/>
              <a:ea typeface="+mn-ea"/>
              <a:cs typeface="+mn-cs"/>
            </a:endParaRPr>
          </a:p>
        </p:txBody>
      </p:sp>
      <p:sp>
        <p:nvSpPr>
          <p:cNvPr id="7" name="Rounded Rectangle 6"/>
          <p:cNvSpPr/>
          <p:nvPr/>
        </p:nvSpPr>
        <p:spPr bwMode="auto">
          <a:xfrm>
            <a:off x="1003300" y="3035300"/>
            <a:ext cx="3048000" cy="1524000"/>
          </a:xfrm>
          <a:prstGeom prst="roundRect">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Population of all Indian people</a:t>
            </a:r>
            <a:endParaRPr lang="en-IN" sz="1600" b="0" dirty="0" err="1" smtClean="0">
              <a:solidFill>
                <a:schemeClr val="bg1"/>
              </a:solidFill>
              <a:latin typeface="+mn-lt"/>
              <a:ea typeface="+mn-ea"/>
              <a:cs typeface="+mn-cs"/>
            </a:endParaRPr>
          </a:p>
        </p:txBody>
      </p:sp>
      <p:sp>
        <p:nvSpPr>
          <p:cNvPr id="8" name="Rounded Rectangle 7"/>
          <p:cNvSpPr/>
          <p:nvPr/>
        </p:nvSpPr>
        <p:spPr bwMode="auto">
          <a:xfrm>
            <a:off x="6692900" y="3454400"/>
            <a:ext cx="1701800" cy="7620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Random sample</a:t>
            </a:r>
            <a:endParaRPr lang="en-IN" sz="1600" b="0" dirty="0" err="1" smtClean="0">
              <a:solidFill>
                <a:schemeClr val="tx1"/>
              </a:solidFill>
              <a:latin typeface="+mn-lt"/>
              <a:ea typeface="+mn-ea"/>
              <a:cs typeface="+mn-cs"/>
            </a:endParaRPr>
          </a:p>
        </p:txBody>
      </p:sp>
      <p:sp>
        <p:nvSpPr>
          <p:cNvPr id="9" name="TextBox 8"/>
          <p:cNvSpPr txBox="1"/>
          <p:nvPr/>
        </p:nvSpPr>
        <p:spPr>
          <a:xfrm>
            <a:off x="1422400" y="4953000"/>
            <a:ext cx="2197100" cy="292388"/>
          </a:xfrm>
          <a:prstGeom prst="rect">
            <a:avLst/>
          </a:prstGeom>
          <a:noFill/>
        </p:spPr>
        <p:txBody>
          <a:bodyPr wrap="square" rtlCol="0">
            <a:spAutoFit/>
          </a:bodyPr>
          <a:lstStyle/>
          <a:p>
            <a:r>
              <a:rPr lang="en-US" sz="1300" dirty="0" smtClean="0"/>
              <a:t>Population mean</a:t>
            </a:r>
            <a:endParaRPr lang="en-IN" sz="1300" dirty="0"/>
          </a:p>
        </p:txBody>
      </p:sp>
      <p:sp>
        <p:nvSpPr>
          <p:cNvPr id="10" name="Action Button: Help 9">
            <a:hlinkClick r:id="" action="ppaction://noaction" highlightClick="1"/>
          </p:cNvPr>
          <p:cNvSpPr/>
          <p:nvPr/>
        </p:nvSpPr>
        <p:spPr bwMode="auto">
          <a:xfrm>
            <a:off x="3263900" y="4953000"/>
            <a:ext cx="355600" cy="406400"/>
          </a:xfrm>
          <a:prstGeom prst="actionButtonHelp">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smtClean="0">
              <a:solidFill>
                <a:schemeClr val="tx1"/>
              </a:solidFill>
              <a:latin typeface="+mn-lt"/>
              <a:ea typeface="+mn-ea"/>
              <a:cs typeface="+mn-cs"/>
            </a:endParaRPr>
          </a:p>
        </p:txBody>
      </p:sp>
      <p:cxnSp>
        <p:nvCxnSpPr>
          <p:cNvPr id="12" name="Curved Connector 11"/>
          <p:cNvCxnSpPr>
            <a:endCxn id="8" idx="0"/>
          </p:cNvCxnSpPr>
          <p:nvPr/>
        </p:nvCxnSpPr>
        <p:spPr bwMode="auto">
          <a:xfrm>
            <a:off x="4051300" y="3263900"/>
            <a:ext cx="3492500" cy="190500"/>
          </a:xfrm>
          <a:prstGeom prst="curvedConnector2">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6" name="Curved Connector 15"/>
          <p:cNvCxnSpPr>
            <a:stCxn id="8" idx="2"/>
          </p:cNvCxnSpPr>
          <p:nvPr/>
        </p:nvCxnSpPr>
        <p:spPr bwMode="auto">
          <a:xfrm rot="5400000">
            <a:off x="5689600" y="2578100"/>
            <a:ext cx="215900" cy="3492500"/>
          </a:xfrm>
          <a:prstGeom prst="curvedConnector2">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19" name="TextBox 18"/>
          <p:cNvSpPr txBox="1"/>
          <p:nvPr/>
        </p:nvSpPr>
        <p:spPr>
          <a:xfrm>
            <a:off x="6667500" y="4597400"/>
            <a:ext cx="2197100" cy="292388"/>
          </a:xfrm>
          <a:prstGeom prst="rect">
            <a:avLst/>
          </a:prstGeom>
          <a:noFill/>
        </p:spPr>
        <p:txBody>
          <a:bodyPr wrap="square" rtlCol="0">
            <a:spAutoFit/>
          </a:bodyPr>
          <a:lstStyle/>
          <a:p>
            <a:r>
              <a:rPr lang="en-US" sz="1300" dirty="0" smtClean="0"/>
              <a:t>Sample mean</a:t>
            </a:r>
            <a:endParaRPr lang="en-IN" sz="1300" dirty="0"/>
          </a:p>
        </p:txBody>
      </p:sp>
      <p:sp>
        <p:nvSpPr>
          <p:cNvPr id="21" name="TextBox 20"/>
          <p:cNvSpPr txBox="1"/>
          <p:nvPr/>
        </p:nvSpPr>
        <p:spPr>
          <a:xfrm>
            <a:off x="4470400" y="4031962"/>
            <a:ext cx="2197100" cy="292388"/>
          </a:xfrm>
          <a:prstGeom prst="rect">
            <a:avLst/>
          </a:prstGeom>
          <a:noFill/>
        </p:spPr>
        <p:txBody>
          <a:bodyPr wrap="square" rtlCol="0">
            <a:spAutoFit/>
          </a:bodyPr>
          <a:lstStyle/>
          <a:p>
            <a:r>
              <a:rPr lang="en-US" sz="1300" b="1" dirty="0" smtClean="0"/>
              <a:t>Inferences</a:t>
            </a:r>
            <a:endParaRPr lang="en-IN" sz="1300" b="1" dirty="0"/>
          </a:p>
        </p:txBody>
      </p:sp>
    </p:spTree>
    <p:extLst>
      <p:ext uri="{BB962C8B-B14F-4D97-AF65-F5344CB8AC3E}">
        <p14:creationId xmlns:p14="http://schemas.microsoft.com/office/powerpoint/2010/main" val="259168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9"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GB" dirty="0"/>
          </a:p>
        </p:txBody>
      </p:sp>
      <p:sp>
        <p:nvSpPr>
          <p:cNvPr id="3" name="Content Placeholder 2"/>
          <p:cNvSpPr>
            <a:spLocks noGrp="1"/>
          </p:cNvSpPr>
          <p:nvPr>
            <p:ph idx="1"/>
          </p:nvPr>
        </p:nvSpPr>
        <p:spPr>
          <a:xfrm>
            <a:off x="646113" y="1381125"/>
            <a:ext cx="8763000" cy="1685925"/>
          </a:xfrm>
        </p:spPr>
        <p:txBody>
          <a:bodyPr/>
          <a:lstStyle/>
          <a:p>
            <a:r>
              <a:rPr lang="en-US" sz="1800" dirty="0" smtClean="0"/>
              <a:t>What is randomization?</a:t>
            </a:r>
          </a:p>
          <a:p>
            <a:pPr lvl="1"/>
            <a:r>
              <a:rPr lang="en-US" sz="1800" dirty="0" smtClean="0"/>
              <a:t>The process of selection from the population such that every possible sample has an equal chance of being selected as the sample</a:t>
            </a:r>
          </a:p>
          <a:p>
            <a:pPr lvl="1"/>
            <a:r>
              <a:rPr lang="en-US" sz="1800" dirty="0" smtClean="0"/>
              <a:t>This translates to equal chance of every unit of the population having an equal chance of being in the sample</a:t>
            </a:r>
          </a:p>
          <a:p>
            <a:pPr lvl="1"/>
            <a:r>
              <a:rPr lang="en-US" sz="1800" dirty="0" smtClean="0"/>
              <a:t>It is the process of generating itself that is random, not the sample itself</a:t>
            </a:r>
            <a:endParaRPr lang="en-GB" sz="1800" dirty="0"/>
          </a:p>
        </p:txBody>
      </p:sp>
      <p:sp>
        <p:nvSpPr>
          <p:cNvPr id="4" name="Content Placeholder 2"/>
          <p:cNvSpPr txBox="1">
            <a:spLocks/>
          </p:cNvSpPr>
          <p:nvPr/>
        </p:nvSpPr>
        <p:spPr bwMode="auto">
          <a:xfrm>
            <a:off x="646113" y="3552825"/>
            <a:ext cx="8763000" cy="25622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US" sz="1800" kern="0" dirty="0" smtClean="0"/>
              <a:t>What is a ‘representative’ sample?</a:t>
            </a:r>
          </a:p>
          <a:p>
            <a:pPr lvl="1"/>
            <a:r>
              <a:rPr lang="en-US" sz="1800" kern="0" dirty="0" smtClean="0"/>
              <a:t>There is no such thing! It is a misnomer</a:t>
            </a:r>
          </a:p>
          <a:p>
            <a:pPr lvl="1"/>
            <a:r>
              <a:rPr lang="en-US" sz="1800" kern="0" dirty="0" smtClean="0"/>
              <a:t>Though intuitively appealing, a sample can </a:t>
            </a:r>
            <a:r>
              <a:rPr lang="en-US" sz="1800" b="1" kern="0" dirty="0" smtClean="0"/>
              <a:t>never</a:t>
            </a:r>
            <a:r>
              <a:rPr lang="en-US" sz="1800" kern="0" dirty="0" smtClean="0"/>
              <a:t> be truly representative of the population</a:t>
            </a:r>
          </a:p>
          <a:p>
            <a:pPr lvl="1"/>
            <a:r>
              <a:rPr lang="en-US" sz="1800" kern="0" dirty="0" smtClean="0"/>
              <a:t>It can be representative on one dimension, but there are so many unknown dimensions on which it is not representative. How do we know which dimensions? How do we decide?</a:t>
            </a:r>
          </a:p>
          <a:p>
            <a:pPr lvl="1"/>
            <a:endParaRPr lang="en-US" sz="1800" kern="0" dirty="0" smtClean="0"/>
          </a:p>
        </p:txBody>
      </p:sp>
    </p:spTree>
    <p:extLst>
      <p:ext uri="{BB962C8B-B14F-4D97-AF65-F5344CB8AC3E}">
        <p14:creationId xmlns:p14="http://schemas.microsoft.com/office/powerpoint/2010/main" val="378969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exercise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73534323"/>
              </p:ext>
            </p:extLst>
          </p:nvPr>
        </p:nvGraphicFramePr>
        <p:xfrm>
          <a:off x="468312" y="1555750"/>
          <a:ext cx="2376487" cy="1758042"/>
        </p:xfrm>
        <a:graphic>
          <a:graphicData uri="http://schemas.openxmlformats.org/drawingml/2006/table">
            <a:tbl>
              <a:tblPr>
                <a:tableStyleId>{5C22544A-7EE6-4342-B048-85BDC9FD1C3A}</a:tableStyleId>
              </a:tblPr>
              <a:tblGrid>
                <a:gridCol w="2376487"/>
              </a:tblGrid>
              <a:tr h="293007">
                <a:tc>
                  <a:txBody>
                    <a:bodyPr/>
                    <a:lstStyle/>
                    <a:p>
                      <a:pPr algn="ctr" fontAlgn="b"/>
                      <a:r>
                        <a:rPr lang="en-IN" sz="1300" u="none" strike="noStrike" dirty="0">
                          <a:effectLst/>
                        </a:rPr>
                        <a:t>Height</a:t>
                      </a:r>
                      <a:endParaRPr lang="en-IN" sz="1300" b="0" i="0" u="none" strike="noStrike" dirty="0">
                        <a:solidFill>
                          <a:srgbClr val="000000"/>
                        </a:solidFill>
                        <a:effectLst/>
                        <a:latin typeface="Calibri"/>
                      </a:endParaRPr>
                    </a:p>
                  </a:txBody>
                  <a:tcPr marL="9525" marR="9525" marT="9525" marB="0" anchor="b"/>
                </a:tc>
              </a:tr>
              <a:tr h="293007">
                <a:tc>
                  <a:txBody>
                    <a:bodyPr/>
                    <a:lstStyle/>
                    <a:p>
                      <a:pPr algn="ctr" fontAlgn="b"/>
                      <a:r>
                        <a:rPr lang="en-IN" sz="1300" u="none" strike="noStrike" dirty="0">
                          <a:effectLst/>
                        </a:rPr>
                        <a:t>168</a:t>
                      </a:r>
                      <a:endParaRPr lang="en-IN" sz="1300" b="0" i="0" u="none" strike="noStrike" dirty="0">
                        <a:solidFill>
                          <a:srgbClr val="000000"/>
                        </a:solidFill>
                        <a:effectLst/>
                        <a:latin typeface="Calibri"/>
                      </a:endParaRPr>
                    </a:p>
                  </a:txBody>
                  <a:tcPr marL="9525" marR="9525" marT="9525" marB="0" anchor="b"/>
                </a:tc>
              </a:tr>
              <a:tr h="293007">
                <a:tc>
                  <a:txBody>
                    <a:bodyPr/>
                    <a:lstStyle/>
                    <a:p>
                      <a:pPr algn="ctr" fontAlgn="b"/>
                      <a:r>
                        <a:rPr lang="en-IN" sz="1300" u="none" strike="noStrike" dirty="0">
                          <a:effectLst/>
                        </a:rPr>
                        <a:t>165</a:t>
                      </a:r>
                      <a:endParaRPr lang="en-IN" sz="1300" b="0" i="0" u="none" strike="noStrike" dirty="0">
                        <a:solidFill>
                          <a:srgbClr val="000000"/>
                        </a:solidFill>
                        <a:effectLst/>
                        <a:latin typeface="Calibri"/>
                      </a:endParaRPr>
                    </a:p>
                  </a:txBody>
                  <a:tcPr marL="9525" marR="9525" marT="9525" marB="0" anchor="b"/>
                </a:tc>
              </a:tr>
              <a:tr h="293007">
                <a:tc>
                  <a:txBody>
                    <a:bodyPr/>
                    <a:lstStyle/>
                    <a:p>
                      <a:pPr algn="ctr" fontAlgn="b"/>
                      <a:r>
                        <a:rPr lang="en-IN" sz="1300" u="none" strike="noStrike" dirty="0">
                          <a:effectLst/>
                        </a:rPr>
                        <a:t>171</a:t>
                      </a:r>
                      <a:endParaRPr lang="en-IN" sz="1300" b="0" i="0" u="none" strike="noStrike" dirty="0">
                        <a:solidFill>
                          <a:srgbClr val="000000"/>
                        </a:solidFill>
                        <a:effectLst/>
                        <a:latin typeface="Calibri"/>
                      </a:endParaRPr>
                    </a:p>
                  </a:txBody>
                  <a:tcPr marL="9525" marR="9525" marT="9525" marB="0" anchor="b"/>
                </a:tc>
              </a:tr>
              <a:tr h="293007">
                <a:tc>
                  <a:txBody>
                    <a:bodyPr/>
                    <a:lstStyle/>
                    <a:p>
                      <a:pPr algn="ctr" fontAlgn="b"/>
                      <a:r>
                        <a:rPr lang="en-IN" sz="1300" u="none" strike="noStrike" dirty="0">
                          <a:effectLst/>
                        </a:rPr>
                        <a:t>173</a:t>
                      </a:r>
                      <a:endParaRPr lang="en-IN" sz="1300" b="0" i="0" u="none" strike="noStrike" dirty="0">
                        <a:solidFill>
                          <a:srgbClr val="000000"/>
                        </a:solidFill>
                        <a:effectLst/>
                        <a:latin typeface="Calibri"/>
                      </a:endParaRPr>
                    </a:p>
                  </a:txBody>
                  <a:tcPr marL="9525" marR="9525" marT="9525" marB="0" anchor="b"/>
                </a:tc>
              </a:tr>
              <a:tr h="293007">
                <a:tc>
                  <a:txBody>
                    <a:bodyPr/>
                    <a:lstStyle/>
                    <a:p>
                      <a:pPr algn="ctr" fontAlgn="b"/>
                      <a:r>
                        <a:rPr lang="en-IN" sz="1300" u="none" strike="noStrike" dirty="0">
                          <a:effectLst/>
                        </a:rPr>
                        <a:t>166</a:t>
                      </a:r>
                      <a:endParaRPr lang="en-IN" sz="1300" b="0" i="0" u="none" strike="noStrike" dirty="0">
                        <a:solidFill>
                          <a:srgbClr val="000000"/>
                        </a:solidFill>
                        <a:effectLst/>
                        <a:latin typeface="Calibri"/>
                      </a:endParaRPr>
                    </a:p>
                  </a:txBody>
                  <a:tcPr marL="9525" marR="9525" marT="9525" marB="0" anchor="b"/>
                </a:tc>
              </a:tr>
            </a:tbl>
          </a:graphicData>
        </a:graphic>
      </p:graphicFrame>
      <p:sp>
        <p:nvSpPr>
          <p:cNvPr id="6" name="Rounded Rectangle 5"/>
          <p:cNvSpPr/>
          <p:nvPr/>
        </p:nvSpPr>
        <p:spPr bwMode="auto">
          <a:xfrm>
            <a:off x="4660900" y="15113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{168, 171, 173}</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170.66</a:t>
            </a:r>
            <a:endParaRPr lang="en-IN" sz="1600" b="1" dirty="0" err="1" smtClean="0">
              <a:solidFill>
                <a:schemeClr val="tx1"/>
              </a:solidFill>
              <a:latin typeface="+mn-lt"/>
              <a:ea typeface="+mn-ea"/>
              <a:cs typeface="+mn-cs"/>
            </a:endParaRPr>
          </a:p>
        </p:txBody>
      </p:sp>
      <p:sp>
        <p:nvSpPr>
          <p:cNvPr id="7" name="Rounded Rectangle 6"/>
          <p:cNvSpPr/>
          <p:nvPr/>
        </p:nvSpPr>
        <p:spPr bwMode="auto">
          <a:xfrm>
            <a:off x="6375400" y="15113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{168, 173, 166}</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169</a:t>
            </a:r>
            <a:endParaRPr lang="en-IN" sz="1600" b="1" dirty="0" err="1" smtClean="0">
              <a:solidFill>
                <a:schemeClr val="tx1"/>
              </a:solidFill>
              <a:latin typeface="+mn-lt"/>
              <a:ea typeface="+mn-ea"/>
              <a:cs typeface="+mn-cs"/>
            </a:endParaRPr>
          </a:p>
        </p:txBody>
      </p:sp>
      <p:sp>
        <p:nvSpPr>
          <p:cNvPr id="8" name="Rounded Rectangle 7"/>
          <p:cNvSpPr/>
          <p:nvPr/>
        </p:nvSpPr>
        <p:spPr bwMode="auto">
          <a:xfrm>
            <a:off x="2933700" y="26416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{168, 165, 173}</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168.66</a:t>
            </a:r>
            <a:endParaRPr lang="en-IN" sz="1600" b="1" dirty="0" err="1" smtClean="0">
              <a:solidFill>
                <a:schemeClr val="tx1"/>
              </a:solidFill>
              <a:latin typeface="+mn-lt"/>
              <a:ea typeface="+mn-ea"/>
              <a:cs typeface="+mn-cs"/>
            </a:endParaRPr>
          </a:p>
        </p:txBody>
      </p:sp>
      <p:sp>
        <p:nvSpPr>
          <p:cNvPr id="9" name="Rounded Rectangle 8"/>
          <p:cNvSpPr/>
          <p:nvPr/>
        </p:nvSpPr>
        <p:spPr bwMode="auto">
          <a:xfrm>
            <a:off x="4660900" y="26416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{168, 171, 166}</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168.33</a:t>
            </a:r>
            <a:endParaRPr lang="en-IN" sz="1600" b="1" dirty="0" err="1" smtClean="0">
              <a:solidFill>
                <a:schemeClr val="tx1"/>
              </a:solidFill>
              <a:latin typeface="+mn-lt"/>
              <a:ea typeface="+mn-ea"/>
              <a:cs typeface="+mn-cs"/>
            </a:endParaRPr>
          </a:p>
        </p:txBody>
      </p:sp>
      <p:sp>
        <p:nvSpPr>
          <p:cNvPr id="10" name="Rounded Rectangle 9"/>
          <p:cNvSpPr/>
          <p:nvPr/>
        </p:nvSpPr>
        <p:spPr bwMode="auto">
          <a:xfrm>
            <a:off x="8064500" y="15113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{165, 171, 173}</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169.66</a:t>
            </a:r>
            <a:endParaRPr lang="en-IN" sz="1600" b="1" dirty="0" err="1" smtClean="0">
              <a:solidFill>
                <a:schemeClr val="tx1"/>
              </a:solidFill>
              <a:latin typeface="+mn-lt"/>
              <a:ea typeface="+mn-ea"/>
              <a:cs typeface="+mn-cs"/>
            </a:endParaRPr>
          </a:p>
        </p:txBody>
      </p:sp>
      <p:sp>
        <p:nvSpPr>
          <p:cNvPr id="11" name="Rounded Rectangle 10"/>
          <p:cNvSpPr/>
          <p:nvPr/>
        </p:nvSpPr>
        <p:spPr bwMode="auto">
          <a:xfrm>
            <a:off x="6375400" y="37973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{168, 165, 166}</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166.33</a:t>
            </a:r>
            <a:endParaRPr lang="en-IN" sz="1600" b="1" dirty="0" err="1" smtClean="0">
              <a:solidFill>
                <a:schemeClr val="tx1"/>
              </a:solidFill>
              <a:latin typeface="+mn-lt"/>
              <a:ea typeface="+mn-ea"/>
              <a:cs typeface="+mn-cs"/>
            </a:endParaRPr>
          </a:p>
        </p:txBody>
      </p:sp>
      <p:sp>
        <p:nvSpPr>
          <p:cNvPr id="12" name="Rounded Rectangle 11"/>
          <p:cNvSpPr/>
          <p:nvPr/>
        </p:nvSpPr>
        <p:spPr bwMode="auto">
          <a:xfrm>
            <a:off x="6375400" y="26416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{171, 173, 166}</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170</a:t>
            </a:r>
            <a:endParaRPr lang="en-IN" sz="1600" b="1" dirty="0" err="1" smtClean="0">
              <a:solidFill>
                <a:schemeClr val="tx1"/>
              </a:solidFill>
              <a:latin typeface="+mn-lt"/>
              <a:ea typeface="+mn-ea"/>
              <a:cs typeface="+mn-cs"/>
            </a:endParaRPr>
          </a:p>
        </p:txBody>
      </p:sp>
      <p:sp>
        <p:nvSpPr>
          <p:cNvPr id="13" name="Rounded Rectangle 12"/>
          <p:cNvSpPr/>
          <p:nvPr/>
        </p:nvSpPr>
        <p:spPr bwMode="auto">
          <a:xfrm>
            <a:off x="8115300" y="26416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{165, 171, 166}</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167.33</a:t>
            </a:r>
            <a:endParaRPr lang="en-IN" sz="1600" b="1" dirty="0" err="1" smtClean="0">
              <a:solidFill>
                <a:schemeClr val="tx1"/>
              </a:solidFill>
              <a:latin typeface="+mn-lt"/>
              <a:ea typeface="+mn-ea"/>
              <a:cs typeface="+mn-cs"/>
            </a:endParaRPr>
          </a:p>
        </p:txBody>
      </p:sp>
      <p:sp>
        <p:nvSpPr>
          <p:cNvPr id="14" name="Rounded Rectangle 13"/>
          <p:cNvSpPr/>
          <p:nvPr/>
        </p:nvSpPr>
        <p:spPr bwMode="auto">
          <a:xfrm>
            <a:off x="4660900" y="37973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{173, 161, 166}</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166.66</a:t>
            </a:r>
            <a:endParaRPr lang="en-IN" sz="1600" b="1" dirty="0" err="1" smtClean="0">
              <a:solidFill>
                <a:schemeClr val="tx1"/>
              </a:solidFill>
              <a:latin typeface="+mn-lt"/>
              <a:ea typeface="+mn-ea"/>
              <a:cs typeface="+mn-cs"/>
            </a:endParaRPr>
          </a:p>
        </p:txBody>
      </p:sp>
      <p:sp>
        <p:nvSpPr>
          <p:cNvPr id="16" name="Rounded Rectangle 15"/>
          <p:cNvSpPr/>
          <p:nvPr/>
        </p:nvSpPr>
        <p:spPr bwMode="auto">
          <a:xfrm>
            <a:off x="2933700" y="1511300"/>
            <a:ext cx="1600200" cy="9779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smtClean="0">
                <a:solidFill>
                  <a:schemeClr val="tx1"/>
                </a:solidFill>
              </a:rPr>
              <a:t>{168, 165, 171}</a:t>
            </a:r>
          </a:p>
          <a:p>
            <a:pPr marR="0" defTabSz="914400" rtl="0" eaLnBrk="1" fontAlgn="base" latinLnBrk="0" hangingPunct="1">
              <a:lnSpc>
                <a:spcPct val="100000"/>
              </a:lnSpc>
              <a:spcBef>
                <a:spcPct val="100000"/>
              </a:spcBef>
              <a:spcAft>
                <a:spcPct val="0"/>
              </a:spcAft>
              <a:buClrTx/>
              <a:buSzTx/>
              <a:tabLst/>
            </a:pPr>
            <a:r>
              <a:rPr lang="en-US" sz="1600" b="1" dirty="0" smtClean="0">
                <a:solidFill>
                  <a:schemeClr val="tx1"/>
                </a:solidFill>
                <a:latin typeface="+mn-lt"/>
                <a:ea typeface="+mn-ea"/>
                <a:cs typeface="+mn-cs"/>
              </a:rPr>
              <a:t>168</a:t>
            </a:r>
            <a:endParaRPr lang="en-IN" sz="1600" b="1" dirty="0" err="1" smtClean="0">
              <a:solidFill>
                <a:schemeClr val="tx1"/>
              </a:solidFill>
              <a:latin typeface="+mn-lt"/>
              <a:ea typeface="+mn-ea"/>
              <a:cs typeface="+mn-cs"/>
            </a:endParaRPr>
          </a:p>
        </p:txBody>
      </p:sp>
      <p:sp>
        <p:nvSpPr>
          <p:cNvPr id="17" name="Rounded Rectangle 16"/>
          <p:cNvSpPr/>
          <p:nvPr/>
        </p:nvSpPr>
        <p:spPr bwMode="auto">
          <a:xfrm>
            <a:off x="501650" y="3568700"/>
            <a:ext cx="2425700" cy="698500"/>
          </a:xfrm>
          <a:prstGeom prst="roundRect">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Population mean = 168.6</a:t>
            </a:r>
            <a:endParaRPr lang="en-IN" sz="1600" b="0" dirty="0" err="1" smtClean="0">
              <a:solidFill>
                <a:schemeClr val="bg1"/>
              </a:solidFill>
              <a:latin typeface="+mn-lt"/>
              <a:ea typeface="+mn-ea"/>
              <a:cs typeface="+mn-cs"/>
            </a:endParaRPr>
          </a:p>
        </p:txBody>
      </p:sp>
      <p:sp>
        <p:nvSpPr>
          <p:cNvPr id="18" name="Rounded Rectangle 17"/>
          <p:cNvSpPr/>
          <p:nvPr/>
        </p:nvSpPr>
        <p:spPr bwMode="auto">
          <a:xfrm>
            <a:off x="508000" y="4425950"/>
            <a:ext cx="2425700" cy="698500"/>
          </a:xfrm>
          <a:prstGeom prst="roundRect">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Mean of sample means= 168.463</a:t>
            </a:r>
            <a:endParaRPr lang="en-IN" sz="1600" b="0" dirty="0" err="1" smtClean="0">
              <a:solidFill>
                <a:schemeClr val="bg1"/>
              </a:solidFill>
              <a:latin typeface="+mn-lt"/>
              <a:ea typeface="+mn-ea"/>
              <a:cs typeface="+mn-cs"/>
            </a:endParaRPr>
          </a:p>
        </p:txBody>
      </p:sp>
      <p:sp>
        <p:nvSpPr>
          <p:cNvPr id="19" name="Rounded Rectangle 18"/>
          <p:cNvSpPr/>
          <p:nvPr/>
        </p:nvSpPr>
        <p:spPr bwMode="auto">
          <a:xfrm>
            <a:off x="501650" y="5321300"/>
            <a:ext cx="8997950" cy="698500"/>
          </a:xfrm>
          <a:prstGeom prst="roundRect">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The mean of the sample means of all samples of a particular size is close to the population mean</a:t>
            </a:r>
            <a:endParaRPr lang="en-IN" sz="1600" b="0" dirty="0" err="1" smtClean="0">
              <a:solidFill>
                <a:schemeClr val="bg1"/>
              </a:solidFill>
              <a:latin typeface="+mn-lt"/>
              <a:ea typeface="+mn-ea"/>
              <a:cs typeface="+mn-cs"/>
            </a:endParaRPr>
          </a:p>
        </p:txBody>
      </p:sp>
    </p:spTree>
    <p:extLst>
      <p:ext uri="{BB962C8B-B14F-4D97-AF65-F5344CB8AC3E}">
        <p14:creationId xmlns:p14="http://schemas.microsoft.com/office/powerpoint/2010/main" val="97064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[Link below] (OR)</a:t>
            </a:r>
          </a:p>
          <a:p>
            <a:r>
              <a:rPr lang="en-US" dirty="0" smtClean="0"/>
              <a:t>R script </a:t>
            </a:r>
            <a:endParaRPr lang="en-GB" dirty="0"/>
          </a:p>
        </p:txBody>
      </p:sp>
      <p:sp>
        <p:nvSpPr>
          <p:cNvPr id="3" name="Title 2"/>
          <p:cNvSpPr>
            <a:spLocks noGrp="1"/>
          </p:cNvSpPr>
          <p:nvPr>
            <p:ph type="ctrTitle"/>
          </p:nvPr>
        </p:nvSpPr>
        <p:spPr/>
        <p:txBody>
          <a:bodyPr/>
          <a:lstStyle/>
          <a:p>
            <a:r>
              <a:rPr lang="en-US" dirty="0" smtClean="0"/>
              <a:t>Central Limit Theorem Demo		</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1803689748"/>
              </p:ext>
            </p:extLst>
          </p:nvPr>
        </p:nvGraphicFramePr>
        <p:xfrm>
          <a:off x="4494213" y="3043238"/>
          <a:ext cx="914400" cy="771525"/>
        </p:xfrm>
        <a:graphic>
          <a:graphicData uri="http://schemas.openxmlformats.org/presentationml/2006/ole">
            <mc:AlternateContent xmlns:mc="http://schemas.openxmlformats.org/markup-compatibility/2006">
              <mc:Choice xmlns:v="urn:schemas-microsoft-com:vml" Requires="v">
                <p:oleObj spid="_x0000_s1139739"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4494213" y="30432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997301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GB" dirty="0"/>
          </a:p>
        </p:txBody>
      </p:sp>
      <p:sp>
        <p:nvSpPr>
          <p:cNvPr id="3" name="Content Placeholder 2"/>
          <p:cNvSpPr>
            <a:spLocks noGrp="1"/>
          </p:cNvSpPr>
          <p:nvPr>
            <p:ph idx="1"/>
          </p:nvPr>
        </p:nvSpPr>
        <p:spPr>
          <a:xfrm>
            <a:off x="646113" y="1381125"/>
            <a:ext cx="8763000" cy="5165148"/>
          </a:xfrm>
        </p:spPr>
        <p:txBody>
          <a:bodyPr/>
          <a:lstStyle/>
          <a:p>
            <a:r>
              <a:rPr lang="en-US" dirty="0"/>
              <a:t>What is probability?</a:t>
            </a:r>
          </a:p>
          <a:p>
            <a:r>
              <a:rPr lang="en-US" dirty="0"/>
              <a:t>An example – Minesweeper</a:t>
            </a:r>
          </a:p>
          <a:p>
            <a:r>
              <a:rPr lang="en-US" dirty="0"/>
              <a:t>Rules of probability and Bayes theorem</a:t>
            </a:r>
          </a:p>
          <a:p>
            <a:r>
              <a:rPr lang="en-US" dirty="0"/>
              <a:t>An example – Bayes theorem demo</a:t>
            </a:r>
          </a:p>
          <a:p>
            <a:r>
              <a:rPr lang="en-US" dirty="0"/>
              <a:t>Frequentist vs. Bayesian probability</a:t>
            </a:r>
          </a:p>
          <a:p>
            <a:r>
              <a:rPr lang="en-US" dirty="0"/>
              <a:t>Random variables and probability distributions</a:t>
            </a:r>
          </a:p>
          <a:p>
            <a:r>
              <a:rPr lang="en-US" dirty="0"/>
              <a:t>Normal and binomial distributions with examples</a:t>
            </a:r>
          </a:p>
          <a:p>
            <a:r>
              <a:rPr lang="en-US" dirty="0"/>
              <a:t>Population and sample</a:t>
            </a:r>
          </a:p>
          <a:p>
            <a:r>
              <a:rPr lang="en-US" dirty="0"/>
              <a:t>Sampling distributions and CLT</a:t>
            </a:r>
          </a:p>
          <a:p>
            <a:r>
              <a:rPr lang="en-US" dirty="0"/>
              <a:t>An exercise – CLT</a:t>
            </a:r>
          </a:p>
          <a:p>
            <a:r>
              <a:rPr lang="en-US" dirty="0"/>
              <a:t>Demo of CLT [Why Normal distribution is so </a:t>
            </a:r>
            <a:r>
              <a:rPr lang="en-US" dirty="0" smtClean="0"/>
              <a:t>important]</a:t>
            </a:r>
            <a:endParaRPr lang="en-US" dirty="0"/>
          </a:p>
          <a:p>
            <a:endParaRPr lang="en-GB" dirty="0"/>
          </a:p>
        </p:txBody>
      </p:sp>
    </p:spTree>
    <p:extLst>
      <p:ext uri="{BB962C8B-B14F-4D97-AF65-F5344CB8AC3E}">
        <p14:creationId xmlns:p14="http://schemas.microsoft.com/office/powerpoint/2010/main" val="2997271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US" dirty="0" smtClean="0"/>
              <a:t>Appendix</a:t>
            </a:r>
            <a:endParaRPr lang="en-GB" dirty="0"/>
          </a:p>
        </p:txBody>
      </p:sp>
    </p:spTree>
    <p:extLst>
      <p:ext uri="{BB962C8B-B14F-4D97-AF65-F5344CB8AC3E}">
        <p14:creationId xmlns:p14="http://schemas.microsoft.com/office/powerpoint/2010/main" val="1728933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dirty="0"/>
          </a:p>
        </p:txBody>
      </p:sp>
      <p:sp>
        <p:nvSpPr>
          <p:cNvPr id="3" name="Title 2"/>
          <p:cNvSpPr>
            <a:spLocks noGrp="1"/>
          </p:cNvSpPr>
          <p:nvPr>
            <p:ph type="ctrTitle"/>
          </p:nvPr>
        </p:nvSpPr>
        <p:spPr/>
        <p:txBody>
          <a:bodyPr/>
          <a:lstStyle/>
          <a:p>
            <a:r>
              <a:rPr lang="en-US" dirty="0" smtClean="0"/>
              <a:t>Bayes theorem in action – An example</a:t>
            </a:r>
            <a:endParaRPr lang="en-GB" dirty="0"/>
          </a:p>
        </p:txBody>
      </p:sp>
      <p:graphicFrame>
        <p:nvGraphicFramePr>
          <p:cNvPr id="4" name="Object 3">
            <a:hlinkClick r:id="" action="ppaction://ole?verb=0"/>
          </p:cNvPr>
          <p:cNvGraphicFramePr>
            <a:graphicFrameLocks noChangeAspect="1"/>
          </p:cNvGraphicFramePr>
          <p:nvPr>
            <p:extLst/>
          </p:nvPr>
        </p:nvGraphicFramePr>
        <p:xfrm>
          <a:off x="4494212" y="3043238"/>
          <a:ext cx="1169653" cy="986895"/>
        </p:xfrm>
        <a:graphic>
          <a:graphicData uri="http://schemas.openxmlformats.org/presentationml/2006/ole">
            <mc:AlternateContent xmlns:mc="http://schemas.openxmlformats.org/markup-compatibility/2006">
              <mc:Choice xmlns:v="urn:schemas-microsoft-com:vml" Requires="v">
                <p:oleObj spid="_x0000_s1138717"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4494212" y="3043238"/>
                        <a:ext cx="1169653" cy="986895"/>
                      </a:xfrm>
                      <a:prstGeom prst="rect">
                        <a:avLst/>
                      </a:prstGeom>
                    </p:spPr>
                  </p:pic>
                </p:oleObj>
              </mc:Fallback>
            </mc:AlternateContent>
          </a:graphicData>
        </a:graphic>
      </p:graphicFrame>
    </p:spTree>
    <p:extLst>
      <p:ext uri="{BB962C8B-B14F-4D97-AF65-F5344CB8AC3E}">
        <p14:creationId xmlns:p14="http://schemas.microsoft.com/office/powerpoint/2010/main" val="2691111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US" dirty="0" smtClean="0"/>
              <a:t>What is probability		</a:t>
            </a:r>
            <a:endParaRPr lang="en-GB" dirty="0"/>
          </a:p>
        </p:txBody>
      </p:sp>
    </p:spTree>
    <p:extLst>
      <p:ext uri="{BB962C8B-B14F-4D97-AF65-F5344CB8AC3E}">
        <p14:creationId xmlns:p14="http://schemas.microsoft.com/office/powerpoint/2010/main" val="1519574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play Minesweeper</a:t>
            </a:r>
            <a:endParaRPr lang="en-IN" dirty="0"/>
          </a:p>
        </p:txBody>
      </p:sp>
      <p:sp>
        <p:nvSpPr>
          <p:cNvPr id="3" name="Content Placeholder 2"/>
          <p:cNvSpPr>
            <a:spLocks noGrp="1"/>
          </p:cNvSpPr>
          <p:nvPr>
            <p:ph idx="1"/>
          </p:nvPr>
        </p:nvSpPr>
        <p:spPr/>
        <p:txBody>
          <a:bodyPr/>
          <a:lstStyle/>
          <a:p>
            <a:r>
              <a:rPr lang="en-US" dirty="0" smtClean="0"/>
              <a:t>What is the probability of not hitting a mine in the first click?</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smtClean="0"/>
              <a:t>Should </a:t>
            </a:r>
            <a:r>
              <a:rPr lang="en-US" dirty="0" smtClean="0"/>
              <a:t>you choose an orange or non orange cell?</a:t>
            </a:r>
          </a:p>
          <a:p>
            <a:endParaRPr lang="en-IN" dirty="0"/>
          </a:p>
        </p:txBody>
      </p:sp>
      <p:pic>
        <p:nvPicPr>
          <p:cNvPr id="11325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382" y="2157393"/>
            <a:ext cx="2616200" cy="32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9738" y="838934"/>
            <a:ext cx="2356339" cy="3586487"/>
          </a:xfrm>
          <a:prstGeom prst="rect">
            <a:avLst/>
          </a:prstGeom>
        </p:spPr>
      </p:pic>
    </p:spTree>
    <p:extLst>
      <p:ext uri="{BB962C8B-B14F-4D97-AF65-F5344CB8AC3E}">
        <p14:creationId xmlns:p14="http://schemas.microsoft.com/office/powerpoint/2010/main" val="17005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2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and mutual exclusivity</a:t>
            </a:r>
            <a:endParaRPr lang="en-IN" dirty="0"/>
          </a:p>
        </p:txBody>
      </p:sp>
      <p:sp>
        <p:nvSpPr>
          <p:cNvPr id="3" name="Content Placeholder 2"/>
          <p:cNvSpPr>
            <a:spLocks noGrp="1"/>
          </p:cNvSpPr>
          <p:nvPr>
            <p:ph idx="1"/>
          </p:nvPr>
        </p:nvSpPr>
        <p:spPr>
          <a:xfrm>
            <a:off x="646113" y="1381125"/>
            <a:ext cx="8763000" cy="2796020"/>
          </a:xfrm>
        </p:spPr>
        <p:txBody>
          <a:bodyPr/>
          <a:lstStyle/>
          <a:p>
            <a:r>
              <a:rPr lang="en-US" dirty="0" smtClean="0"/>
              <a:t>What is the probability of hitting a mine and not hitting a mine?</a:t>
            </a:r>
          </a:p>
          <a:p>
            <a:endParaRPr lang="en-US" dirty="0"/>
          </a:p>
          <a:p>
            <a:pPr marL="0" indent="0">
              <a:buNone/>
            </a:pPr>
            <a:endParaRPr lang="en-US" dirty="0" smtClean="0"/>
          </a:p>
          <a:p>
            <a:r>
              <a:rPr lang="en-US" dirty="0" smtClean="0"/>
              <a:t>What is the probability of hitting a mine and choosing square A1? </a:t>
            </a:r>
            <a:endParaRPr lang="en-IN" dirty="0"/>
          </a:p>
        </p:txBody>
      </p:sp>
      <p:sp>
        <p:nvSpPr>
          <p:cNvPr id="5" name="TextBox 4"/>
          <p:cNvSpPr txBox="1"/>
          <p:nvPr/>
        </p:nvSpPr>
        <p:spPr>
          <a:xfrm>
            <a:off x="930984" y="2014210"/>
            <a:ext cx="6464655" cy="307777"/>
          </a:xfrm>
          <a:prstGeom prst="rect">
            <a:avLst/>
          </a:prstGeom>
          <a:noFill/>
        </p:spPr>
        <p:txBody>
          <a:bodyPr wrap="none" rtlCol="0">
            <a:spAutoFit/>
          </a:bodyPr>
          <a:lstStyle/>
          <a:p>
            <a:r>
              <a:rPr lang="en-US" sz="1400" dirty="0" smtClean="0"/>
              <a:t>These are mutually exclusive events. They both cannot happen simultaneously.</a:t>
            </a:r>
          </a:p>
        </p:txBody>
      </p:sp>
      <p:sp>
        <p:nvSpPr>
          <p:cNvPr id="6" name="TextBox 5"/>
          <p:cNvSpPr txBox="1"/>
          <p:nvPr/>
        </p:nvSpPr>
        <p:spPr>
          <a:xfrm>
            <a:off x="1636984" y="3398510"/>
            <a:ext cx="5052665" cy="307777"/>
          </a:xfrm>
          <a:prstGeom prst="rect">
            <a:avLst/>
          </a:prstGeom>
          <a:noFill/>
        </p:spPr>
        <p:txBody>
          <a:bodyPr wrap="none" rtlCol="0">
            <a:spAutoFit/>
          </a:bodyPr>
          <a:lstStyle/>
          <a:p>
            <a:r>
              <a:rPr lang="en-US" sz="1400" dirty="0" smtClean="0"/>
              <a:t>These are independent events. One does not affect the other.</a:t>
            </a:r>
          </a:p>
        </p:txBody>
      </p:sp>
      <p:pic>
        <p:nvPicPr>
          <p:cNvPr id="1134594" name="Picture 2" descr="\mathrm{P}(A \cap B) = \mathrm{P}(A)\mathrm{P}(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148" y="3829050"/>
            <a:ext cx="18383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1345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035" y="2424113"/>
            <a:ext cx="10572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161021" y="2409826"/>
            <a:ext cx="284052" cy="307777"/>
          </a:xfrm>
          <a:prstGeom prst="rect">
            <a:avLst/>
          </a:prstGeom>
          <a:noFill/>
        </p:spPr>
        <p:txBody>
          <a:bodyPr wrap="none" rtlCol="0">
            <a:spAutoFit/>
          </a:bodyPr>
          <a:lstStyle/>
          <a:p>
            <a:r>
              <a:rPr lang="en-US" sz="1400" dirty="0" smtClean="0"/>
              <a:t>0</a:t>
            </a:r>
          </a:p>
        </p:txBody>
      </p:sp>
      <p:sp>
        <p:nvSpPr>
          <p:cNvPr id="11" name="Content Placeholder 2"/>
          <p:cNvSpPr txBox="1">
            <a:spLocks/>
          </p:cNvSpPr>
          <p:nvPr/>
        </p:nvSpPr>
        <p:spPr bwMode="auto">
          <a:xfrm>
            <a:off x="646113" y="4683990"/>
            <a:ext cx="8763000" cy="17962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US" kern="0" dirty="0" smtClean="0"/>
              <a:t>What is the probability of opening cell A1? </a:t>
            </a:r>
          </a:p>
          <a:p>
            <a:pPr lvl="1"/>
            <a:r>
              <a:rPr lang="en-US" kern="0" dirty="0" smtClean="0"/>
              <a:t>For any event A, P(A) ≥ 0.</a:t>
            </a:r>
            <a:endParaRPr lang="en-IN" kern="0" dirty="0" smtClean="0"/>
          </a:p>
          <a:p>
            <a:r>
              <a:rPr lang="en-US" kern="0" dirty="0" smtClean="0"/>
              <a:t>What is the probability of opening </a:t>
            </a:r>
            <a:r>
              <a:rPr lang="en-US" i="1" kern="0" dirty="0" err="1" smtClean="0"/>
              <a:t>atleast</a:t>
            </a:r>
            <a:r>
              <a:rPr lang="en-US" i="1" kern="0" dirty="0" smtClean="0"/>
              <a:t> one </a:t>
            </a:r>
            <a:r>
              <a:rPr lang="en-US" kern="0" dirty="0" smtClean="0"/>
              <a:t>cell?</a:t>
            </a:r>
          </a:p>
          <a:p>
            <a:pPr lvl="1"/>
            <a:r>
              <a:rPr lang="en-US" kern="0" dirty="0" smtClean="0"/>
              <a:t> P(S) = 1.</a:t>
            </a:r>
            <a:endParaRPr lang="en-IN" kern="0" dirty="0" smtClean="0"/>
          </a:p>
          <a:p>
            <a:pPr marL="0" indent="0">
              <a:buFont typeface="Webdings" pitchFamily="18" charset="2"/>
              <a:buNone/>
            </a:pPr>
            <a:endParaRPr lang="en-IN" kern="0" dirty="0"/>
          </a:p>
        </p:txBody>
      </p:sp>
      <p:sp>
        <p:nvSpPr>
          <p:cNvPr id="12" name="Title 1"/>
          <p:cNvSpPr txBox="1">
            <a:spLocks/>
          </p:cNvSpPr>
          <p:nvPr/>
        </p:nvSpPr>
        <p:spPr bwMode="auto">
          <a:xfrm>
            <a:off x="457200" y="3706287"/>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a:buClrTx/>
              <a:buFontTx/>
            </a:pPr>
            <a:r>
              <a:rPr lang="en-US" kern="0" dirty="0" smtClean="0"/>
              <a:t>Some additional laws of probability</a:t>
            </a:r>
            <a:endParaRPr lang="en-IN" kern="0" dirty="0"/>
          </a:p>
        </p:txBody>
      </p:sp>
    </p:spTree>
    <p:extLst>
      <p:ext uri="{BB962C8B-B14F-4D97-AF65-F5344CB8AC3E}">
        <p14:creationId xmlns:p14="http://schemas.microsoft.com/office/powerpoint/2010/main" val="401992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45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4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IN" dirty="0"/>
          </a:p>
        </p:txBody>
      </p:sp>
      <p:sp>
        <p:nvSpPr>
          <p:cNvPr id="3" name="Content Placeholder 2"/>
          <p:cNvSpPr>
            <a:spLocks noGrp="1"/>
          </p:cNvSpPr>
          <p:nvPr>
            <p:ph idx="1"/>
          </p:nvPr>
        </p:nvSpPr>
        <p:spPr/>
        <p:txBody>
          <a:bodyPr/>
          <a:lstStyle/>
          <a:p>
            <a:r>
              <a:rPr lang="en-US" dirty="0" smtClean="0"/>
              <a:t>Let’s go back to our minesweeper game</a:t>
            </a:r>
          </a:p>
          <a:p>
            <a:endParaRPr lang="en-US" dirty="0" smtClean="0"/>
          </a:p>
          <a:p>
            <a:r>
              <a:rPr lang="en-US" dirty="0" smtClean="0"/>
              <a:t>What </a:t>
            </a:r>
            <a:r>
              <a:rPr lang="en-US" dirty="0" smtClean="0"/>
              <a:t>is the probability that I will not hit a mine given that I hit square A1 the first time?</a:t>
            </a:r>
            <a:endParaRPr lang="en-IN" dirty="0"/>
          </a:p>
        </p:txBody>
      </p:sp>
      <p:pic>
        <p:nvPicPr>
          <p:cNvPr id="9" name="Picture 8"/>
          <p:cNvPicPr>
            <a:picLocks noChangeAspect="1"/>
          </p:cNvPicPr>
          <p:nvPr/>
        </p:nvPicPr>
        <p:blipFill>
          <a:blip r:embed="rId3"/>
          <a:stretch>
            <a:fillRect/>
          </a:stretch>
        </p:blipFill>
        <p:spPr>
          <a:xfrm>
            <a:off x="3360675" y="2906597"/>
            <a:ext cx="2819400" cy="809625"/>
          </a:xfrm>
          <a:prstGeom prst="rect">
            <a:avLst/>
          </a:prstGeom>
        </p:spPr>
      </p:pic>
    </p:spTree>
    <p:extLst>
      <p:ext uri="{BB962C8B-B14F-4D97-AF65-F5344CB8AC3E}">
        <p14:creationId xmlns:p14="http://schemas.microsoft.com/office/powerpoint/2010/main" val="1179706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Suppose a large retailer has the following frequencies of people who have bought different combinations of products in the same basket</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3935143"/>
              </p:ext>
            </p:extLst>
          </p:nvPr>
        </p:nvGraphicFramePr>
        <p:xfrm>
          <a:off x="646113" y="1381123"/>
          <a:ext cx="8763000" cy="3178970"/>
        </p:xfrm>
        <a:graphic>
          <a:graphicData uri="http://schemas.openxmlformats.org/drawingml/2006/table">
            <a:tbl>
              <a:tblPr firstRow="1" bandRow="1">
                <a:tableStyleId>{5940675A-B579-460E-94D1-54222C63F5DA}</a:tableStyleId>
              </a:tblPr>
              <a:tblGrid>
                <a:gridCol w="1752600"/>
                <a:gridCol w="1752600"/>
                <a:gridCol w="1752600"/>
                <a:gridCol w="1752600"/>
                <a:gridCol w="1752600"/>
              </a:tblGrid>
              <a:tr h="635794">
                <a:tc>
                  <a:txBody>
                    <a:bodyPr/>
                    <a:lstStyle/>
                    <a:p>
                      <a:endParaRPr lang="en-GB" dirty="0"/>
                    </a:p>
                  </a:txBody>
                  <a:tcPr/>
                </a:tc>
                <a:tc>
                  <a:txBody>
                    <a:bodyPr/>
                    <a:lstStyle/>
                    <a:p>
                      <a:r>
                        <a:rPr lang="en-US" dirty="0" smtClean="0"/>
                        <a:t>Milk</a:t>
                      </a:r>
                      <a:endParaRPr lang="en-GB" dirty="0"/>
                    </a:p>
                  </a:txBody>
                  <a:tcPr/>
                </a:tc>
                <a:tc>
                  <a:txBody>
                    <a:bodyPr/>
                    <a:lstStyle/>
                    <a:p>
                      <a:r>
                        <a:rPr lang="en-US" dirty="0" smtClean="0"/>
                        <a:t>Groceries</a:t>
                      </a:r>
                      <a:endParaRPr lang="en-GB" dirty="0"/>
                    </a:p>
                  </a:txBody>
                  <a:tcPr/>
                </a:tc>
                <a:tc>
                  <a:txBody>
                    <a:bodyPr/>
                    <a:lstStyle/>
                    <a:p>
                      <a:r>
                        <a:rPr lang="en-US" dirty="0" smtClean="0"/>
                        <a:t>Toiletries</a:t>
                      </a:r>
                      <a:endParaRPr lang="en-GB" dirty="0"/>
                    </a:p>
                  </a:txBody>
                  <a:tcPr/>
                </a:tc>
                <a:tc>
                  <a:txBody>
                    <a:bodyPr/>
                    <a:lstStyle/>
                    <a:p>
                      <a:r>
                        <a:rPr lang="en-US" b="1" dirty="0" smtClean="0"/>
                        <a:t>Totals</a:t>
                      </a:r>
                      <a:endParaRPr lang="en-GB" b="1" dirty="0"/>
                    </a:p>
                  </a:txBody>
                  <a:tcPr/>
                </a:tc>
              </a:tr>
              <a:tr h="635794">
                <a:tc>
                  <a:txBody>
                    <a:bodyPr/>
                    <a:lstStyle/>
                    <a:p>
                      <a:r>
                        <a:rPr lang="en-US" dirty="0" smtClean="0"/>
                        <a:t>Milk</a:t>
                      </a:r>
                      <a:endParaRPr lang="en-GB" dirty="0"/>
                    </a:p>
                  </a:txBody>
                  <a:tcPr/>
                </a:tc>
                <a:tc>
                  <a:txBody>
                    <a:bodyPr/>
                    <a:lstStyle/>
                    <a:p>
                      <a:r>
                        <a:rPr lang="en-US" dirty="0" smtClean="0"/>
                        <a:t>50</a:t>
                      </a:r>
                      <a:endParaRPr lang="en-GB" dirty="0"/>
                    </a:p>
                  </a:txBody>
                  <a:tcPr/>
                </a:tc>
                <a:tc>
                  <a:txBody>
                    <a:bodyPr/>
                    <a:lstStyle/>
                    <a:p>
                      <a:r>
                        <a:rPr lang="en-US" dirty="0" smtClean="0"/>
                        <a:t>33</a:t>
                      </a:r>
                      <a:endParaRPr lang="en-GB" dirty="0"/>
                    </a:p>
                  </a:txBody>
                  <a:tcPr/>
                </a:tc>
                <a:tc>
                  <a:txBody>
                    <a:bodyPr/>
                    <a:lstStyle/>
                    <a:p>
                      <a:r>
                        <a:rPr lang="en-US" dirty="0" smtClean="0"/>
                        <a:t>21</a:t>
                      </a:r>
                      <a:endParaRPr lang="en-GB" dirty="0"/>
                    </a:p>
                  </a:txBody>
                  <a:tcPr/>
                </a:tc>
                <a:tc>
                  <a:txBody>
                    <a:bodyPr/>
                    <a:lstStyle/>
                    <a:p>
                      <a:r>
                        <a:rPr lang="en-US" dirty="0" smtClean="0"/>
                        <a:t>104</a:t>
                      </a:r>
                      <a:endParaRPr lang="en-GB" dirty="0"/>
                    </a:p>
                  </a:txBody>
                  <a:tcPr/>
                </a:tc>
              </a:tr>
              <a:tr h="635794">
                <a:tc>
                  <a:txBody>
                    <a:bodyPr/>
                    <a:lstStyle/>
                    <a:p>
                      <a:r>
                        <a:rPr lang="en-US" dirty="0" smtClean="0"/>
                        <a:t>Groceries</a:t>
                      </a:r>
                      <a:endParaRPr lang="en-GB" dirty="0"/>
                    </a:p>
                  </a:txBody>
                  <a:tcPr/>
                </a:tc>
                <a:tc>
                  <a:txBody>
                    <a:bodyPr/>
                    <a:lstStyle/>
                    <a:p>
                      <a:r>
                        <a:rPr lang="en-US" dirty="0" smtClean="0"/>
                        <a:t>33</a:t>
                      </a:r>
                      <a:endParaRPr lang="en-GB" dirty="0"/>
                    </a:p>
                  </a:txBody>
                  <a:tcPr/>
                </a:tc>
                <a:tc>
                  <a:txBody>
                    <a:bodyPr/>
                    <a:lstStyle/>
                    <a:p>
                      <a:r>
                        <a:rPr lang="en-US" dirty="0" smtClean="0"/>
                        <a:t>66</a:t>
                      </a:r>
                      <a:endParaRPr lang="en-GB" dirty="0"/>
                    </a:p>
                  </a:txBody>
                  <a:tcPr/>
                </a:tc>
                <a:tc>
                  <a:txBody>
                    <a:bodyPr/>
                    <a:lstStyle/>
                    <a:p>
                      <a:r>
                        <a:rPr lang="en-US" dirty="0" smtClean="0"/>
                        <a:t>45</a:t>
                      </a:r>
                      <a:endParaRPr lang="en-GB" dirty="0"/>
                    </a:p>
                  </a:txBody>
                  <a:tcPr/>
                </a:tc>
                <a:tc>
                  <a:txBody>
                    <a:bodyPr/>
                    <a:lstStyle/>
                    <a:p>
                      <a:r>
                        <a:rPr lang="en-US" dirty="0" smtClean="0"/>
                        <a:t>144</a:t>
                      </a:r>
                      <a:endParaRPr lang="en-GB" dirty="0"/>
                    </a:p>
                  </a:txBody>
                  <a:tcPr/>
                </a:tc>
              </a:tr>
              <a:tr h="635794">
                <a:tc>
                  <a:txBody>
                    <a:bodyPr/>
                    <a:lstStyle/>
                    <a:p>
                      <a:r>
                        <a:rPr lang="en-US" dirty="0" smtClean="0"/>
                        <a:t>Toiletries</a:t>
                      </a:r>
                      <a:endParaRPr lang="en-GB" dirty="0"/>
                    </a:p>
                  </a:txBody>
                  <a:tcPr/>
                </a:tc>
                <a:tc>
                  <a:txBody>
                    <a:bodyPr/>
                    <a:lstStyle/>
                    <a:p>
                      <a:r>
                        <a:rPr lang="en-US" dirty="0" smtClean="0"/>
                        <a:t>21</a:t>
                      </a:r>
                      <a:endParaRPr lang="en-GB" dirty="0"/>
                    </a:p>
                  </a:txBody>
                  <a:tcPr/>
                </a:tc>
                <a:tc>
                  <a:txBody>
                    <a:bodyPr/>
                    <a:lstStyle/>
                    <a:p>
                      <a:r>
                        <a:rPr lang="en-US" dirty="0" smtClean="0"/>
                        <a:t>45</a:t>
                      </a:r>
                      <a:endParaRPr lang="en-GB" dirty="0"/>
                    </a:p>
                  </a:txBody>
                  <a:tcPr/>
                </a:tc>
                <a:tc>
                  <a:txBody>
                    <a:bodyPr/>
                    <a:lstStyle/>
                    <a:p>
                      <a:r>
                        <a:rPr lang="en-US" dirty="0" smtClean="0"/>
                        <a:t>25</a:t>
                      </a:r>
                      <a:endParaRPr lang="en-GB" dirty="0"/>
                    </a:p>
                  </a:txBody>
                  <a:tcPr/>
                </a:tc>
                <a:tc>
                  <a:txBody>
                    <a:bodyPr/>
                    <a:lstStyle/>
                    <a:p>
                      <a:r>
                        <a:rPr lang="en-US" dirty="0" smtClean="0"/>
                        <a:t>91</a:t>
                      </a:r>
                      <a:endParaRPr lang="en-GB" dirty="0"/>
                    </a:p>
                  </a:txBody>
                  <a:tcPr/>
                </a:tc>
              </a:tr>
              <a:tr h="635794">
                <a:tc>
                  <a:txBody>
                    <a:bodyPr/>
                    <a:lstStyle/>
                    <a:p>
                      <a:r>
                        <a:rPr lang="en-US" b="1" dirty="0" smtClean="0"/>
                        <a:t>Totals</a:t>
                      </a:r>
                      <a:endParaRPr lang="en-GB" b="1" dirty="0"/>
                    </a:p>
                  </a:txBody>
                  <a:tcPr/>
                </a:tc>
                <a:tc>
                  <a:txBody>
                    <a:bodyPr/>
                    <a:lstStyle/>
                    <a:p>
                      <a:r>
                        <a:rPr lang="en-US" dirty="0" smtClean="0"/>
                        <a:t>104</a:t>
                      </a:r>
                      <a:endParaRPr lang="en-GB" dirty="0"/>
                    </a:p>
                  </a:txBody>
                  <a:tcPr/>
                </a:tc>
                <a:tc>
                  <a:txBody>
                    <a:bodyPr/>
                    <a:lstStyle/>
                    <a:p>
                      <a:r>
                        <a:rPr lang="en-US" dirty="0" smtClean="0"/>
                        <a:t>144</a:t>
                      </a:r>
                      <a:endParaRPr lang="en-GB" dirty="0"/>
                    </a:p>
                  </a:txBody>
                  <a:tcPr/>
                </a:tc>
                <a:tc>
                  <a:txBody>
                    <a:bodyPr/>
                    <a:lstStyle/>
                    <a:p>
                      <a:r>
                        <a:rPr lang="en-US" dirty="0" smtClean="0"/>
                        <a:t>91</a:t>
                      </a:r>
                      <a:endParaRPr lang="en-GB" dirty="0"/>
                    </a:p>
                  </a:txBody>
                  <a:tcPr/>
                </a:tc>
                <a:tc>
                  <a:txBody>
                    <a:bodyPr/>
                    <a:lstStyle/>
                    <a:p>
                      <a:r>
                        <a:rPr lang="en-US" dirty="0" smtClean="0"/>
                        <a:t>339</a:t>
                      </a:r>
                      <a:endParaRPr lang="en-GB" dirty="0"/>
                    </a:p>
                  </a:txBody>
                  <a:tcPr/>
                </a:tc>
              </a:tr>
            </a:tbl>
          </a:graphicData>
        </a:graphic>
      </p:graphicFrame>
      <p:sp>
        <p:nvSpPr>
          <p:cNvPr id="7" name="Content Placeholder 2"/>
          <p:cNvSpPr txBox="1">
            <a:spLocks/>
          </p:cNvSpPr>
          <p:nvPr/>
        </p:nvSpPr>
        <p:spPr bwMode="auto">
          <a:xfrm>
            <a:off x="679450" y="5224030"/>
            <a:ext cx="8763000" cy="5862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None/>
            </a:pPr>
            <a:r>
              <a:rPr lang="en-US" sz="2000" kern="0" dirty="0" smtClean="0"/>
              <a:t>Which products are suitable for cross-selling and promotion?</a:t>
            </a:r>
          </a:p>
        </p:txBody>
      </p:sp>
      <p:sp>
        <p:nvSpPr>
          <p:cNvPr id="8" name="Content Placeholder 2"/>
          <p:cNvSpPr txBox="1">
            <a:spLocks/>
          </p:cNvSpPr>
          <p:nvPr/>
        </p:nvSpPr>
        <p:spPr bwMode="auto">
          <a:xfrm>
            <a:off x="679450" y="4637810"/>
            <a:ext cx="8763000" cy="5862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None/>
            </a:pPr>
            <a:r>
              <a:rPr lang="en-US" kern="0" dirty="0" smtClean="0"/>
              <a:t>*Diagonal represents products were bought alone</a:t>
            </a:r>
          </a:p>
        </p:txBody>
      </p:sp>
    </p:spTree>
    <p:extLst>
      <p:ext uri="{BB962C8B-B14F-4D97-AF65-F5344CB8AC3E}">
        <p14:creationId xmlns:p14="http://schemas.microsoft.com/office/powerpoint/2010/main" val="1209950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a:t>
            </a:r>
            <a:r>
              <a:rPr lang="en-US" dirty="0" smtClean="0"/>
              <a:t>Theorem</a:t>
            </a:r>
            <a:endParaRPr lang="en-US" dirty="0"/>
          </a:p>
        </p:txBody>
      </p:sp>
      <p:sp>
        <p:nvSpPr>
          <p:cNvPr id="3" name="Content Placeholder 2"/>
          <p:cNvSpPr txBox="1">
            <a:spLocks/>
          </p:cNvSpPr>
          <p:nvPr/>
        </p:nvSpPr>
        <p:spPr bwMode="auto">
          <a:xfrm>
            <a:off x="457200" y="1486420"/>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US" dirty="0"/>
              <a:t>Let’s go back to our minesweeper game</a:t>
            </a:r>
          </a:p>
          <a:p>
            <a:endParaRPr lang="en-US" kern="0" dirty="0" smtClean="0"/>
          </a:p>
          <a:p>
            <a:r>
              <a:rPr lang="en-US" kern="0" dirty="0" smtClean="0"/>
              <a:t>What </a:t>
            </a:r>
            <a:r>
              <a:rPr lang="en-US" kern="0" dirty="0" smtClean="0"/>
              <a:t>is the probability of having selected square A1 given that you did not hit a mine</a:t>
            </a:r>
            <a:r>
              <a:rPr lang="en-US" kern="0" dirty="0" smtClean="0"/>
              <a:t>?</a:t>
            </a:r>
          </a:p>
          <a:p>
            <a:endParaRPr lang="en-US" kern="0" dirty="0" smtClean="0"/>
          </a:p>
          <a:p>
            <a:endParaRPr lang="en-US" kern="0" dirty="0" smtClean="0"/>
          </a:p>
          <a:p>
            <a:pPr marL="0" indent="0">
              <a:buFont typeface="Webdings" pitchFamily="18" charset="2"/>
              <a:buNone/>
            </a:pPr>
            <a:endParaRPr lang="en-IN" kern="0" dirty="0"/>
          </a:p>
        </p:txBody>
      </p:sp>
      <p:pic>
        <p:nvPicPr>
          <p:cNvPr id="4" name="Picture 3"/>
          <p:cNvPicPr>
            <a:picLocks noChangeAspect="1"/>
          </p:cNvPicPr>
          <p:nvPr/>
        </p:nvPicPr>
        <p:blipFill>
          <a:blip r:embed="rId2"/>
          <a:stretch>
            <a:fillRect/>
          </a:stretch>
        </p:blipFill>
        <p:spPr>
          <a:xfrm>
            <a:off x="1320799" y="3176920"/>
            <a:ext cx="6440046" cy="1369435"/>
          </a:xfrm>
          <a:prstGeom prst="rect">
            <a:avLst/>
          </a:prstGeom>
        </p:spPr>
      </p:pic>
    </p:spTree>
    <p:extLst>
      <p:ext uri="{BB962C8B-B14F-4D97-AF65-F5344CB8AC3E}">
        <p14:creationId xmlns:p14="http://schemas.microsoft.com/office/powerpoint/2010/main" val="219106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Part 1</a:t>
            </a:r>
            <a:endParaRPr lang="en-GB" dirty="0"/>
          </a:p>
        </p:txBody>
      </p:sp>
      <p:sp>
        <p:nvSpPr>
          <p:cNvPr id="3" name="Content Placeholder 2"/>
          <p:cNvSpPr>
            <a:spLocks noGrp="1"/>
          </p:cNvSpPr>
          <p:nvPr>
            <p:ph idx="1"/>
          </p:nvPr>
        </p:nvSpPr>
        <p:spPr>
          <a:xfrm>
            <a:off x="646113" y="1381124"/>
            <a:ext cx="8763000" cy="5095875"/>
          </a:xfrm>
        </p:spPr>
        <p:txBody>
          <a:bodyPr/>
          <a:lstStyle/>
          <a:p>
            <a:r>
              <a:rPr lang="en-GB" sz="1800" dirty="0" smtClean="0"/>
              <a:t>A </a:t>
            </a:r>
            <a:r>
              <a:rPr lang="en-GB" sz="1800" dirty="0"/>
              <a:t>large online retailer [say Amazon] just rolled out a digital ad campaign </a:t>
            </a:r>
            <a:r>
              <a:rPr lang="en-GB" sz="1800" dirty="0" smtClean="0"/>
              <a:t>on </a:t>
            </a:r>
            <a:r>
              <a:rPr lang="en-GB" sz="1800" dirty="0"/>
              <a:t>their website. For the people who click on the ad, Amazon wants to customize the </a:t>
            </a:r>
            <a:r>
              <a:rPr lang="en-GB" sz="1800" dirty="0" smtClean="0"/>
              <a:t>post-click engagement</a:t>
            </a:r>
            <a:endParaRPr lang="en-GB" sz="1800" dirty="0"/>
          </a:p>
          <a:p>
            <a:r>
              <a:rPr lang="en-GB" sz="1800" dirty="0" smtClean="0"/>
              <a:t>Amazon has </a:t>
            </a:r>
            <a:r>
              <a:rPr lang="en-GB" sz="1800" dirty="0"/>
              <a:t>High and Low Value </a:t>
            </a:r>
            <a:r>
              <a:rPr lang="en-GB" sz="1800" dirty="0" smtClean="0"/>
              <a:t>customers (20% vs. </a:t>
            </a:r>
            <a:r>
              <a:rPr lang="en-GB" sz="1800" smtClean="0"/>
              <a:t>80</a:t>
            </a:r>
            <a:r>
              <a:rPr lang="en-GB" sz="1800" dirty="0" smtClean="0"/>
              <a:t>%)</a:t>
            </a:r>
            <a:endParaRPr lang="en-GB" sz="1800" dirty="0"/>
          </a:p>
          <a:p>
            <a:r>
              <a:rPr lang="en-GB" sz="1800" dirty="0" smtClean="0"/>
              <a:t>Amazon </a:t>
            </a:r>
            <a:r>
              <a:rPr lang="en-GB" sz="1800" dirty="0"/>
              <a:t>has to choose between investment in 2 engagements strategies [They can pick only one</a:t>
            </a:r>
            <a:r>
              <a:rPr lang="en-GB" sz="1800" dirty="0" smtClean="0"/>
              <a:t>]</a:t>
            </a:r>
          </a:p>
          <a:p>
            <a:pPr lvl="1"/>
            <a:r>
              <a:rPr lang="en-GB" sz="1800" dirty="0" smtClean="0"/>
              <a:t>Customized </a:t>
            </a:r>
            <a:r>
              <a:rPr lang="en-GB" sz="1800" dirty="0"/>
              <a:t>[Call] - This is for High value </a:t>
            </a:r>
            <a:r>
              <a:rPr lang="en-GB" sz="1800" dirty="0" smtClean="0"/>
              <a:t>customers</a:t>
            </a:r>
          </a:p>
          <a:p>
            <a:pPr lvl="1"/>
            <a:r>
              <a:rPr lang="en-GB" sz="1800" dirty="0" smtClean="0"/>
              <a:t>Generic </a:t>
            </a:r>
            <a:r>
              <a:rPr lang="en-GB" sz="1800" dirty="0"/>
              <a:t>[Email] - This is for low value customers</a:t>
            </a:r>
          </a:p>
          <a:p>
            <a:r>
              <a:rPr lang="en-GB" sz="1800" dirty="0" smtClean="0"/>
              <a:t>Amazon </a:t>
            </a:r>
            <a:r>
              <a:rPr lang="en-GB" sz="1800" dirty="0"/>
              <a:t>has to decide which strategy to invest in based on whether a customer who </a:t>
            </a:r>
            <a:r>
              <a:rPr lang="en-GB" sz="1800" dirty="0" smtClean="0"/>
              <a:t>clicked is </a:t>
            </a:r>
            <a:r>
              <a:rPr lang="en-GB" sz="1800" dirty="0"/>
              <a:t>more likely to be a High value vs. Low value customer </a:t>
            </a:r>
            <a:endParaRPr lang="en-GB" dirty="0" smtClean="0"/>
          </a:p>
          <a:p>
            <a:r>
              <a:rPr lang="en-US" sz="1800" dirty="0" smtClean="0"/>
              <a:t>Click rates are:</a:t>
            </a:r>
          </a:p>
          <a:p>
            <a:pPr lvl="1"/>
            <a:r>
              <a:rPr lang="en-US" sz="1800" dirty="0" smtClean="0"/>
              <a:t>High value customers – 40%</a:t>
            </a:r>
          </a:p>
          <a:p>
            <a:pPr lvl="1"/>
            <a:r>
              <a:rPr lang="en-US" sz="1800" dirty="0" smtClean="0"/>
              <a:t>Low value customers – 20%</a:t>
            </a:r>
          </a:p>
          <a:p>
            <a:pPr marL="236537" lvl="1" indent="0">
              <a:buNone/>
            </a:pPr>
            <a:endParaRPr lang="en-US" sz="1800" dirty="0" smtClean="0"/>
          </a:p>
          <a:p>
            <a:pPr lvl="1"/>
            <a:endParaRPr lang="en-GB" dirty="0"/>
          </a:p>
          <a:p>
            <a:endParaRPr lang="en-GB" sz="1800" dirty="0"/>
          </a:p>
        </p:txBody>
      </p:sp>
    </p:spTree>
    <p:extLst>
      <p:ext uri="{BB962C8B-B14F-4D97-AF65-F5344CB8AC3E}">
        <p14:creationId xmlns:p14="http://schemas.microsoft.com/office/powerpoint/2010/main" val="4100045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6725</TotalTime>
  <Pages>8</Pages>
  <Words>2701</Words>
  <Application>Microsoft Office PowerPoint</Application>
  <PresentationFormat>Custom</PresentationFormat>
  <Paragraphs>338</Paragraphs>
  <Slides>21</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 Unicode MS</vt:lpstr>
      <vt:lpstr>Arial</vt:lpstr>
      <vt:lpstr>Calibri</vt:lpstr>
      <vt:lpstr>Cambria Math</vt:lpstr>
      <vt:lpstr>Times New Roman</vt:lpstr>
      <vt:lpstr>Webdings</vt:lpstr>
      <vt:lpstr>blank</vt:lpstr>
      <vt:lpstr>Packager Shell Object</vt:lpstr>
      <vt:lpstr>Probability and Probability distributions</vt:lpstr>
      <vt:lpstr>Topics </vt:lpstr>
      <vt:lpstr>What is probability  </vt:lpstr>
      <vt:lpstr>Let’s play Minesweeper</vt:lpstr>
      <vt:lpstr>Independence and mutual exclusivity</vt:lpstr>
      <vt:lpstr>Conditional probability</vt:lpstr>
      <vt:lpstr>Suppose a large retailer has the following frequencies of people who have bought different combinations of products in the same basket</vt:lpstr>
      <vt:lpstr>Bayes’ Theorem</vt:lpstr>
      <vt:lpstr>Example – Part 1</vt:lpstr>
      <vt:lpstr>Bayes theorem example – Part 2</vt:lpstr>
      <vt:lpstr>Theoretical probability</vt:lpstr>
      <vt:lpstr>Random variables and Probability distributions</vt:lpstr>
      <vt:lpstr>Discrete distributions - Bernoulli</vt:lpstr>
      <vt:lpstr>Binomial distribution </vt:lpstr>
      <vt:lpstr>Continuous distributions – Normal distribution</vt:lpstr>
      <vt:lpstr>Why sampling?</vt:lpstr>
      <vt:lpstr>Randomization</vt:lpstr>
      <vt:lpstr>An exercise </vt:lpstr>
      <vt:lpstr>Central Limit Theorem Demo  </vt:lpstr>
      <vt:lpstr>Appendix</vt:lpstr>
      <vt:lpstr>Bayes theorem in action – An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 Srinivasan</dc:creator>
  <cp:lastModifiedBy>Sriram Shankar</cp:lastModifiedBy>
  <cp:revision>102</cp:revision>
  <cp:lastPrinted>2001-09-28T15:01:44Z</cp:lastPrinted>
  <dcterms:created xsi:type="dcterms:W3CDTF">2014-07-20T15:06:58Z</dcterms:created>
  <dcterms:modified xsi:type="dcterms:W3CDTF">2016-07-30T12:53:34Z</dcterms:modified>
</cp:coreProperties>
</file>