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9.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 id="2147483773" r:id="rId2"/>
    <p:sldMasterId id="2147483779" r:id="rId3"/>
    <p:sldMasterId id="2147483801" r:id="rId4"/>
    <p:sldMasterId id="2147483807" r:id="rId5"/>
    <p:sldMasterId id="2147483813" r:id="rId6"/>
    <p:sldMasterId id="2147483819" r:id="rId7"/>
    <p:sldMasterId id="2147483825" r:id="rId8"/>
    <p:sldMasterId id="2147483831" r:id="rId9"/>
    <p:sldMasterId id="2147483837" r:id="rId10"/>
  </p:sldMasterIdLst>
  <p:notesMasterIdLst>
    <p:notesMasterId r:id="rId44"/>
  </p:notesMasterIdLst>
  <p:handoutMasterIdLst>
    <p:handoutMasterId r:id="rId45"/>
  </p:handoutMasterIdLst>
  <p:sldIdLst>
    <p:sldId id="256" r:id="rId11"/>
    <p:sldId id="304" r:id="rId12"/>
    <p:sldId id="332" r:id="rId13"/>
    <p:sldId id="365" r:id="rId14"/>
    <p:sldId id="307" r:id="rId15"/>
    <p:sldId id="308" r:id="rId16"/>
    <p:sldId id="309" r:id="rId17"/>
    <p:sldId id="344" r:id="rId18"/>
    <p:sldId id="310" r:id="rId19"/>
    <p:sldId id="311" r:id="rId20"/>
    <p:sldId id="312" r:id="rId21"/>
    <p:sldId id="313" r:id="rId22"/>
    <p:sldId id="314" r:id="rId23"/>
    <p:sldId id="315" r:id="rId24"/>
    <p:sldId id="334" r:id="rId25"/>
    <p:sldId id="335" r:id="rId26"/>
    <p:sldId id="338" r:id="rId27"/>
    <p:sldId id="339" r:id="rId28"/>
    <p:sldId id="341" r:id="rId29"/>
    <p:sldId id="346" r:id="rId30"/>
    <p:sldId id="350" r:id="rId31"/>
    <p:sldId id="366" r:id="rId32"/>
    <p:sldId id="347" r:id="rId33"/>
    <p:sldId id="348" r:id="rId34"/>
    <p:sldId id="364" r:id="rId35"/>
    <p:sldId id="337" r:id="rId36"/>
    <p:sldId id="352" r:id="rId37"/>
    <p:sldId id="353" r:id="rId38"/>
    <p:sldId id="354" r:id="rId39"/>
    <p:sldId id="356" r:id="rId40"/>
    <p:sldId id="357" r:id="rId41"/>
    <p:sldId id="358" r:id="rId42"/>
    <p:sldId id="359" r:id="rId43"/>
  </p:sldIdLst>
  <p:sldSz cx="9902825" cy="6858000"/>
  <p:notesSz cx="7086600" cy="102108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BCB"/>
    <a:srgbClr val="006666"/>
    <a:srgbClr val="016666"/>
    <a:srgbClr val="0B1F65"/>
    <a:srgbClr val="360157"/>
    <a:srgbClr val="7ECCBD"/>
    <a:srgbClr val="E7C707"/>
    <a:srgbClr val="FF6600"/>
    <a:srgbClr val="DE5A00"/>
    <a:srgbClr val="8E2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80969" autoAdjust="0"/>
  </p:normalViewPr>
  <p:slideViewPr>
    <p:cSldViewPr snapToGrid="0">
      <p:cViewPr varScale="1">
        <p:scale>
          <a:sx n="60" d="100"/>
          <a:sy n="60" d="100"/>
        </p:scale>
        <p:origin x="1542" y="72"/>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commentAuthors" Target="commentAuthors.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657530" y="9994699"/>
            <a:ext cx="382934" cy="173895"/>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18233" y="4852156"/>
            <a:ext cx="5799386" cy="5037868"/>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376238" y="234950"/>
            <a:ext cx="6284912" cy="435292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808242" y="10014959"/>
            <a:ext cx="232221" cy="153635"/>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smtClean="0"/>
              <a:t>Testing of hypothesis is about providing evidence to support hypothesis</a:t>
            </a:r>
          </a:p>
          <a:p>
            <a:r>
              <a:rPr lang="en-US" dirty="0" smtClean="0"/>
              <a:t>Innocent until proven guilty</a:t>
            </a:r>
          </a:p>
          <a:p>
            <a:r>
              <a:rPr lang="en-US" dirty="0" smtClean="0"/>
              <a:t>Ask</a:t>
            </a:r>
            <a:r>
              <a:rPr lang="en-US" baseline="0" dirty="0" smtClean="0"/>
              <a:t> a question and give examples – Someone makes a extravagant claim – he has to provide enough evidence to support</a:t>
            </a:r>
          </a:p>
          <a:p>
            <a:endParaRPr dirty="0"/>
          </a:p>
        </p:txBody>
      </p:sp>
    </p:spTree>
    <p:extLst>
      <p:ext uri="{BB962C8B-B14F-4D97-AF65-F5344CB8AC3E}">
        <p14:creationId xmlns:p14="http://schemas.microsoft.com/office/powerpoint/2010/main" val="120649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89057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590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5152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67427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57885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8400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9979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73857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51078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574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Specify the hypothesis</a:t>
            </a:r>
          </a:p>
          <a:p>
            <a:r>
              <a:rPr lang="en-US" dirty="0" smtClean="0"/>
              <a:t>State tolerance for error</a:t>
            </a:r>
          </a:p>
          <a:p>
            <a:r>
              <a:rPr lang="en-US" dirty="0" smtClean="0"/>
              <a:t>Collect data</a:t>
            </a:r>
          </a:p>
          <a:p>
            <a:r>
              <a:rPr lang="en-US" dirty="0" smtClean="0"/>
              <a:t>Calculate</a:t>
            </a:r>
            <a:r>
              <a:rPr lang="en-US" baseline="0" dirty="0" smtClean="0"/>
              <a:t> a probability</a:t>
            </a:r>
          </a:p>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a:t>
            </a:fld>
            <a:endParaRPr lang="en-US"/>
          </a:p>
        </p:txBody>
      </p:sp>
    </p:spTree>
    <p:extLst>
      <p:ext uri="{BB962C8B-B14F-4D97-AF65-F5344CB8AC3E}">
        <p14:creationId xmlns:p14="http://schemas.microsoft.com/office/powerpoint/2010/main" val="2135176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80307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13938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8222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78779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43995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3620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Apart from the above,</a:t>
            </a:r>
            <a:r>
              <a:rPr lang="en-US" baseline="0" dirty="0" smtClean="0"/>
              <a:t> we specify the tolerance for errors [This is specified before testing the hypothesis not after]</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4</a:t>
            </a:fld>
            <a:endParaRPr lang="en-US"/>
          </a:p>
        </p:txBody>
      </p:sp>
    </p:spTree>
    <p:extLst>
      <p:ext uri="{BB962C8B-B14F-4D97-AF65-F5344CB8AC3E}">
        <p14:creationId xmlns:p14="http://schemas.microsoft.com/office/powerpoint/2010/main" val="162769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of observing data as extreme as it</a:t>
            </a:r>
            <a:r>
              <a:rPr lang="en-US" baseline="0" dirty="0" smtClean="0"/>
              <a:t> were in the direction of the alternate</a:t>
            </a:r>
          </a:p>
          <a:p>
            <a:r>
              <a:rPr lang="en-US" baseline="0" dirty="0" smtClean="0"/>
              <a:t>What does it mean for p-value to be high? Low? Ask the question</a:t>
            </a:r>
          </a:p>
          <a:p>
            <a:r>
              <a:rPr lang="en-US" baseline="0" dirty="0" smtClean="0"/>
              <a:t>Give examples about what this means and illustrate the null and alternate </a:t>
            </a:r>
            <a:r>
              <a:rPr lang="en-US" baseline="0" dirty="0" err="1" smtClean="0"/>
              <a:t>hyp</a:t>
            </a:r>
            <a:r>
              <a:rPr lang="en-US" baseline="0" dirty="0" smtClean="0"/>
              <a:t> distributions on the board</a:t>
            </a:r>
          </a:p>
          <a:p>
            <a:pPr lvl="1"/>
            <a:r>
              <a:rPr lang="en-US" baseline="0" dirty="0" smtClean="0"/>
              <a:t>Assumption of average age of Mu Sigma is 90! Collected data shows 23, 24, 25, …. Evidence is away from the assumption hence assumption seems wrong</a:t>
            </a:r>
          </a:p>
        </p:txBody>
      </p:sp>
      <p:sp>
        <p:nvSpPr>
          <p:cNvPr id="4" name="Slide Number Placeholder 3"/>
          <p:cNvSpPr>
            <a:spLocks noGrp="1"/>
          </p:cNvSpPr>
          <p:nvPr>
            <p:ph type="sldNum" sz="quarter" idx="10"/>
          </p:nvPr>
        </p:nvSpPr>
        <p:spPr/>
        <p:txBody>
          <a:bodyPr/>
          <a:lstStyle/>
          <a:p>
            <a:fld id="{62DCC290-FBB5-460F-B5AA-0FCBA6852F29}" type="slidenum">
              <a:rPr lang="en-US" smtClean="0"/>
              <a:pPr/>
              <a:t>5</a:t>
            </a:fld>
            <a:endParaRPr lang="en-US"/>
          </a:p>
        </p:txBody>
      </p:sp>
    </p:spTree>
    <p:extLst>
      <p:ext uri="{BB962C8B-B14F-4D97-AF65-F5344CB8AC3E}">
        <p14:creationId xmlns:p14="http://schemas.microsoft.com/office/powerpoint/2010/main" val="14052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fact even if the chance of the data being generated based on the null </a:t>
            </a:r>
            <a:r>
              <a:rPr lang="en-US" dirty="0" err="1" smtClean="0"/>
              <a:t>hyp</a:t>
            </a:r>
            <a:r>
              <a:rPr lang="en-US" dirty="0" smtClean="0"/>
              <a:t> assumption is less,</a:t>
            </a:r>
            <a:r>
              <a:rPr lang="en-US" baseline="0" dirty="0" smtClean="0"/>
              <a:t> the chance is still there.</a:t>
            </a:r>
          </a:p>
          <a:p>
            <a:r>
              <a:rPr lang="en-US" baseline="0" dirty="0" smtClean="0"/>
              <a:t>There fore there is a chance of making an error</a:t>
            </a:r>
          </a:p>
          <a:p>
            <a:r>
              <a:rPr lang="en-US" baseline="0" dirty="0" smtClean="0"/>
              <a:t>What are the types of error one can make?</a:t>
            </a:r>
          </a:p>
          <a:p>
            <a:pPr lvl="1"/>
            <a:r>
              <a:rPr lang="en-US" baseline="0" dirty="0" smtClean="0"/>
              <a:t>Type 1</a:t>
            </a:r>
          </a:p>
          <a:p>
            <a:pPr lvl="1"/>
            <a:r>
              <a:rPr lang="en-US" baseline="0" dirty="0" smtClean="0"/>
              <a:t>Type 2</a:t>
            </a:r>
          </a:p>
          <a:p>
            <a:r>
              <a:rPr lang="en-US" baseline="0" dirty="0" smtClean="0"/>
              <a:t>Decision rule is to compare the p-value with my tolerance for error and accordingly </a:t>
            </a:r>
          </a:p>
          <a:p>
            <a:r>
              <a:rPr lang="en-US" baseline="0" dirty="0" smtClean="0"/>
              <a:t>Ask what the relationship between errors is? Discuss which errors are more dangerous?</a:t>
            </a:r>
            <a:r>
              <a:rPr lang="en-GB" baseline="0" dirty="0" smtClean="0"/>
              <a:t> </a:t>
            </a:r>
            <a:endParaRPr lang="en-US" baseline="0" dirty="0" smtClean="0"/>
          </a:p>
        </p:txBody>
      </p:sp>
      <p:sp>
        <p:nvSpPr>
          <p:cNvPr id="4" name="Slide Number Placeholder 3"/>
          <p:cNvSpPr>
            <a:spLocks noGrp="1"/>
          </p:cNvSpPr>
          <p:nvPr>
            <p:ph type="sldNum" sz="quarter" idx="10"/>
          </p:nvPr>
        </p:nvSpPr>
        <p:spPr/>
        <p:txBody>
          <a:bodyPr/>
          <a:lstStyle/>
          <a:p>
            <a:fld id="{62DCC290-FBB5-460F-B5AA-0FCBA6852F29}" type="slidenum">
              <a:rPr lang="en-US" smtClean="0"/>
              <a:pPr/>
              <a:t>6</a:t>
            </a:fld>
            <a:endParaRPr lang="en-US"/>
          </a:p>
        </p:txBody>
      </p:sp>
    </p:spTree>
    <p:extLst>
      <p:ext uri="{BB962C8B-B14F-4D97-AF65-F5344CB8AC3E}">
        <p14:creationId xmlns:p14="http://schemas.microsoft.com/office/powerpoint/2010/main" val="309963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0923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and discuss</a:t>
            </a:r>
          </a:p>
          <a:p>
            <a:pPr lvl="1"/>
            <a:r>
              <a:rPr lang="en-US" dirty="0" smtClean="0"/>
              <a:t>What would you say?</a:t>
            </a:r>
          </a:p>
          <a:p>
            <a:pPr lvl="1"/>
            <a:r>
              <a:rPr lang="en-US" dirty="0" smtClean="0"/>
              <a:t>What</a:t>
            </a:r>
            <a:r>
              <a:rPr lang="en-US" baseline="0" dirty="0" smtClean="0"/>
              <a:t> is the null? What is the alternate? Greater than, less than and not equal to</a:t>
            </a:r>
          </a:p>
          <a:p>
            <a:pPr lvl="1"/>
            <a:r>
              <a:rPr lang="en-US" baseline="0" dirty="0" smtClean="0"/>
              <a:t>What does less than and not equal to 0.5 mean? Does it make sense?</a:t>
            </a:r>
          </a:p>
          <a:p>
            <a:pPr lvl="1"/>
            <a:r>
              <a:rPr lang="en-US" baseline="0" dirty="0" smtClean="0"/>
              <a:t>What’s the error you are okay with?</a:t>
            </a:r>
          </a:p>
          <a:p>
            <a:pPr marL="179387" marR="0" lvl="1" indent="0" algn="l" defTabSz="914400" rtl="0" eaLnBrk="0" fontAlgn="base" latinLnBrk="0" hangingPunct="0">
              <a:lnSpc>
                <a:spcPct val="85000"/>
              </a:lnSpc>
              <a:spcBef>
                <a:spcPct val="45000"/>
              </a:spcBef>
              <a:spcAft>
                <a:spcPct val="0"/>
              </a:spcAft>
              <a:buClrTx/>
              <a:buSzTx/>
              <a:buFontTx/>
              <a:buNone/>
              <a:tabLst/>
              <a:defRPr/>
            </a:pPr>
            <a:r>
              <a:rPr lang="en-US" dirty="0" smtClean="0"/>
              <a:t>Translating the English</a:t>
            </a:r>
            <a:r>
              <a:rPr lang="en-US" baseline="0" dirty="0" smtClean="0"/>
              <a:t> hypothesis to a mathematical hypothesis</a:t>
            </a:r>
          </a:p>
          <a:p>
            <a:pPr marL="179387" marR="0" lvl="1" indent="0" algn="l" defTabSz="914400" rtl="0" eaLnBrk="0" fontAlgn="base" latinLnBrk="0" hangingPunct="0">
              <a:lnSpc>
                <a:spcPct val="85000"/>
              </a:lnSpc>
              <a:spcBef>
                <a:spcPct val="45000"/>
              </a:spcBef>
              <a:spcAft>
                <a:spcPct val="0"/>
              </a:spcAft>
              <a:buClrTx/>
              <a:buSzTx/>
              <a:buFontTx/>
              <a:buNone/>
              <a:tabLst/>
              <a:defRPr/>
            </a:pPr>
            <a:r>
              <a:rPr lang="en-US" baseline="0" dirty="0" smtClean="0"/>
              <a:t>Other examples of testing hypothesis:</a:t>
            </a:r>
          </a:p>
          <a:p>
            <a:pPr marL="179387" marR="0" lvl="1" indent="0" algn="l" defTabSz="914400" rtl="0" eaLnBrk="0" fontAlgn="base" latinLnBrk="0" hangingPunct="0">
              <a:lnSpc>
                <a:spcPct val="85000"/>
              </a:lnSpc>
              <a:spcBef>
                <a:spcPct val="45000"/>
              </a:spcBef>
              <a:spcAft>
                <a:spcPct val="0"/>
              </a:spcAft>
              <a:buClrTx/>
              <a:buSzTx/>
              <a:buFontTx/>
              <a:buNone/>
              <a:tabLst/>
              <a:defRPr/>
            </a:pPr>
            <a:r>
              <a:rPr lang="en-US" baseline="0" dirty="0" smtClean="0"/>
              <a:t>   Running a campaign would be a one sided hypothesis test</a:t>
            </a:r>
            <a:endParaRPr lang="en-US" dirty="0" smtClean="0"/>
          </a:p>
          <a:p>
            <a:pPr marL="179387" lvl="1" indent="0">
              <a:buNone/>
            </a:pP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8</a:t>
            </a:fld>
            <a:endParaRPr lang="en-US"/>
          </a:p>
        </p:txBody>
      </p:sp>
    </p:spTree>
    <p:extLst>
      <p:ext uri="{BB962C8B-B14F-4D97-AF65-F5344CB8AC3E}">
        <p14:creationId xmlns:p14="http://schemas.microsoft.com/office/powerpoint/2010/main" val="381399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Revisit binomial distribution</a:t>
            </a:r>
          </a:p>
          <a:p>
            <a:r>
              <a:rPr lang="en-US" dirty="0" smtClean="0"/>
              <a:t>Hypothesis translates to binomial distribution</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9</a:t>
            </a:fld>
            <a:endParaRPr lang="en-US"/>
          </a:p>
        </p:txBody>
      </p:sp>
    </p:spTree>
    <p:extLst>
      <p:ext uri="{BB962C8B-B14F-4D97-AF65-F5344CB8AC3E}">
        <p14:creationId xmlns:p14="http://schemas.microsoft.com/office/powerpoint/2010/main" val="4165906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41762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vmlDrawing" Target="../drawings/vmlDrawing13.vml"/><Relationship Id="rId5" Type="http://schemas.openxmlformats.org/officeDocument/2006/relationships/oleObject" Target="../embeddings/oleObject15.bin"/><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3.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3.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3.xml"/><Relationship Id="rId1" Type="http://schemas.openxmlformats.org/officeDocument/2006/relationships/vmlDrawing" Target="../drawings/vmlDrawing21.vml"/><Relationship Id="rId5" Type="http://schemas.openxmlformats.org/officeDocument/2006/relationships/image" Target="../media/image2.png"/><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vmlDrawing" Target="../drawings/vmlDrawing22.v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vmlDrawing" Target="../drawings/vmlDrawing23.v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vmlDrawing" Target="../drawings/vmlDrawing24.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vmlDrawing" Target="../drawings/vmlDrawing25.v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3.xml"/><Relationship Id="rId1" Type="http://schemas.openxmlformats.org/officeDocument/2006/relationships/vmlDrawing" Target="../drawings/vmlDrawing26.v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3.xml"/><Relationship Id="rId1" Type="http://schemas.openxmlformats.org/officeDocument/2006/relationships/vmlDrawing" Target="../drawings/vmlDrawing27.v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3.xml"/><Relationship Id="rId1" Type="http://schemas.openxmlformats.org/officeDocument/2006/relationships/vmlDrawing" Target="../drawings/vmlDrawing28.v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3.xml"/><Relationship Id="rId1" Type="http://schemas.openxmlformats.org/officeDocument/2006/relationships/vmlDrawing" Target="../drawings/vmlDrawing29.v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3.xml"/><Relationship Id="rId1" Type="http://schemas.openxmlformats.org/officeDocument/2006/relationships/vmlDrawing" Target="../drawings/vmlDrawing30.v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3.xml"/><Relationship Id="rId1" Type="http://schemas.openxmlformats.org/officeDocument/2006/relationships/vmlDrawing" Target="../drawings/vmlDrawing31.v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3.xml"/><Relationship Id="rId1" Type="http://schemas.openxmlformats.org/officeDocument/2006/relationships/vmlDrawing" Target="../drawings/vmlDrawing32.vml"/><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7.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7.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7.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7.xml"/><Relationship Id="rId4" Type="http://schemas.openxmlformats.org/officeDocument/2006/relationships/image" Target="../media/image7.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7.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7.jp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287" r:id="rId3" imgW="1085714" imgH="1286055" progId="PBrush">
                  <p:embed/>
                </p:oleObj>
              </mc:Choice>
              <mc:Fallback>
                <p:oleObj r:id="rId3" imgW="1085714" imgH="1286055"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288" r:id="rId5" imgW="1085714" imgH="1286055" progId="PBrush">
                  <p:embed/>
                </p:oleObj>
              </mc:Choice>
              <mc:Fallback>
                <p:oleObj r:id="rId5" imgW="1085714" imgH="1286055" progId="PBrush">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778000"/>
            <a:ext cx="2286000" cy="640080"/>
          </a:xfrm>
        </p:spPr>
        <p:txBody>
          <a:bodyPr anchor="ctr"/>
          <a:lstStyle>
            <a:lvl1pPr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378199"/>
            <a:ext cx="2286000" cy="640080"/>
          </a:xfrm>
        </p:spPr>
        <p:txBody>
          <a:bodyPr anchor="ctr"/>
          <a:lstStyle>
            <a:lvl1pPr algn="ctr">
              <a:buNone/>
              <a:defRPr sz="1400" b="1">
                <a:solidFill>
                  <a:schemeClr val="bg1"/>
                </a:solidFill>
              </a:defRPr>
            </a:lvl1pPr>
          </a:lstStyle>
          <a:p>
            <a:pPr lvl="0"/>
            <a:r>
              <a:rPr lang="en-US" dirty="0" smtClean="0"/>
              <a:t>Add step 2</a:t>
            </a:r>
          </a:p>
        </p:txBody>
      </p:sp>
      <p:sp>
        <p:nvSpPr>
          <p:cNvPr id="12" name="Text Placeholder 8"/>
          <p:cNvSpPr>
            <a:spLocks noGrp="1"/>
          </p:cNvSpPr>
          <p:nvPr>
            <p:ph type="body" sz="quarter" idx="12" hasCustomPrompt="1"/>
          </p:nvPr>
        </p:nvSpPr>
        <p:spPr>
          <a:xfrm>
            <a:off x="622300" y="5033434"/>
            <a:ext cx="2286000" cy="640080"/>
          </a:xfrm>
        </p:spPr>
        <p:txBody>
          <a:bodyPr anchor="ctr"/>
          <a:lstStyle>
            <a:lvl1pPr algn="ctr">
              <a:buNone/>
              <a:defRPr sz="1400" b="1">
                <a:solidFill>
                  <a:schemeClr val="bg1"/>
                </a:solidFill>
              </a:defRPr>
            </a:lvl1pPr>
          </a:lstStyle>
          <a:p>
            <a:pPr lvl="0"/>
            <a:r>
              <a:rPr lang="en-US" dirty="0" smtClean="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39849"/>
            <a:ext cx="5905500" cy="13716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942167"/>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601634"/>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524"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622300" y="1689100"/>
            <a:ext cx="2286000" cy="520700"/>
          </a:xfrm>
        </p:spPr>
        <p:txBody>
          <a:bodyPr anchor="ctr"/>
          <a:lstStyle>
            <a:lvl1pPr algn="ctr">
              <a:buNone/>
              <a:defRPr sz="1400" b="1">
                <a:solidFill>
                  <a:schemeClr val="bg1"/>
                </a:solidFill>
              </a:defRPr>
            </a:lvl1pPr>
          </a:lstStyle>
          <a:p>
            <a:pPr lvl="0"/>
            <a:r>
              <a:rPr lang="en-US" dirty="0" smtClean="0"/>
              <a:t>Add step 1</a:t>
            </a:r>
          </a:p>
        </p:txBody>
      </p:sp>
      <p:sp>
        <p:nvSpPr>
          <p:cNvPr id="10" name="Text Placeholder 8"/>
          <p:cNvSpPr>
            <a:spLocks noGrp="1"/>
          </p:cNvSpPr>
          <p:nvPr>
            <p:ph type="body" sz="quarter" idx="11" hasCustomPrompt="1"/>
          </p:nvPr>
        </p:nvSpPr>
        <p:spPr>
          <a:xfrm>
            <a:off x="622300" y="2967567"/>
            <a:ext cx="2286000" cy="520700"/>
          </a:xfrm>
        </p:spPr>
        <p:txBody>
          <a:bodyPr anchor="ctr"/>
          <a:lstStyle>
            <a:lvl1pPr algn="ctr">
              <a:buNone/>
              <a:defRPr sz="1400" b="1">
                <a:solidFill>
                  <a:schemeClr val="bg1"/>
                </a:solidFill>
              </a:defRPr>
            </a:lvl1pPr>
          </a:lstStyle>
          <a:p>
            <a:pPr lvl="0"/>
            <a:r>
              <a:rPr lang="en-US" dirty="0" smtClean="0"/>
              <a:t>Add step 2</a:t>
            </a:r>
          </a:p>
        </p:txBody>
      </p:sp>
      <p:sp>
        <p:nvSpPr>
          <p:cNvPr id="11" name="Text Placeholder 8"/>
          <p:cNvSpPr>
            <a:spLocks noGrp="1"/>
          </p:cNvSpPr>
          <p:nvPr>
            <p:ph type="body" sz="quarter" idx="12" hasCustomPrompt="1"/>
          </p:nvPr>
        </p:nvSpPr>
        <p:spPr>
          <a:xfrm>
            <a:off x="622300" y="4258734"/>
            <a:ext cx="2286000" cy="520700"/>
          </a:xfrm>
        </p:spPr>
        <p:txBody>
          <a:bodyPr anchor="ctr"/>
          <a:lstStyle>
            <a:lvl1pPr algn="ctr">
              <a:buNone/>
              <a:defRPr sz="1400" b="1">
                <a:solidFill>
                  <a:schemeClr val="bg1"/>
                </a:solidFill>
              </a:defRPr>
            </a:lvl1pPr>
          </a:lstStyle>
          <a:p>
            <a:pPr lvl="0"/>
            <a:r>
              <a:rPr lang="en-US" dirty="0" smtClean="0"/>
              <a:t>Add step 3</a:t>
            </a:r>
          </a:p>
        </p:txBody>
      </p:sp>
      <p:sp>
        <p:nvSpPr>
          <p:cNvPr id="12" name="Text Placeholder 8"/>
          <p:cNvSpPr>
            <a:spLocks noGrp="1"/>
          </p:cNvSpPr>
          <p:nvPr>
            <p:ph type="body" sz="quarter" idx="13" hasCustomPrompt="1"/>
          </p:nvPr>
        </p:nvSpPr>
        <p:spPr>
          <a:xfrm>
            <a:off x="622300" y="5524500"/>
            <a:ext cx="2286000" cy="520700"/>
          </a:xfrm>
        </p:spPr>
        <p:txBody>
          <a:bodyPr anchor="ctr"/>
          <a:lstStyle>
            <a:lvl1pPr algn="ctr">
              <a:buNone/>
              <a:defRPr sz="1400" b="1">
                <a:solidFill>
                  <a:schemeClr val="bg1"/>
                </a:solidFill>
              </a:defRPr>
            </a:lvl1pPr>
          </a:lstStyle>
          <a:p>
            <a:pPr lvl="0"/>
            <a:r>
              <a:rPr lang="en-US" dirty="0" smtClean="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46200"/>
            <a:ext cx="5905500" cy="109728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7" name="Text Placeholder 14"/>
          <p:cNvSpPr>
            <a:spLocks noGrp="1"/>
          </p:cNvSpPr>
          <p:nvPr>
            <p:ph type="body" sz="quarter" idx="15" hasCustomPrompt="1"/>
          </p:nvPr>
        </p:nvSpPr>
        <p:spPr>
          <a:xfrm>
            <a:off x="3225800" y="2617893"/>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9" name="Text Placeholder 14"/>
          <p:cNvSpPr>
            <a:spLocks noGrp="1"/>
          </p:cNvSpPr>
          <p:nvPr>
            <p:ph type="body" sz="quarter" idx="16" hasCustomPrompt="1"/>
          </p:nvPr>
        </p:nvSpPr>
        <p:spPr>
          <a:xfrm>
            <a:off x="3225800" y="3903134"/>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1" name="Text Placeholder 14"/>
          <p:cNvSpPr>
            <a:spLocks noGrp="1"/>
          </p:cNvSpPr>
          <p:nvPr>
            <p:ph type="body" sz="quarter" idx="17" hasCustomPrompt="1"/>
          </p:nvPr>
        </p:nvSpPr>
        <p:spPr>
          <a:xfrm>
            <a:off x="3225800" y="5181600"/>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548"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4859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4" name="Chevron 3"/>
          <p:cNvSpPr/>
          <p:nvPr userDrawn="1"/>
        </p:nvSpPr>
        <p:spPr bwMode="auto">
          <a:xfrm>
            <a:off x="2696633"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5" name="Chevron 4"/>
          <p:cNvSpPr/>
          <p:nvPr userDrawn="1"/>
        </p:nvSpPr>
        <p:spPr bwMode="auto">
          <a:xfrm>
            <a:off x="4936066"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6" name="Chevron 5"/>
          <p:cNvSpPr/>
          <p:nvPr userDrawn="1"/>
        </p:nvSpPr>
        <p:spPr bwMode="auto">
          <a:xfrm>
            <a:off x="7175500"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7" name="Rounded Rectangle 6"/>
          <p:cNvSpPr/>
          <p:nvPr userDrawn="1"/>
        </p:nvSpPr>
        <p:spPr bwMode="auto">
          <a:xfrm>
            <a:off x="4318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3043767" y="1524000"/>
            <a:ext cx="1549400" cy="800100"/>
          </a:xfrm>
        </p:spPr>
        <p:txBody>
          <a:bodyPr anchor="ctr"/>
          <a:lstStyle>
            <a:lvl1pPr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800100" y="1524000"/>
            <a:ext cx="1549400" cy="800100"/>
          </a:xfrm>
        </p:spPr>
        <p:txBody>
          <a:bodyPr anchor="ctr"/>
          <a:lstStyle>
            <a:lvl1pPr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531100" y="1524000"/>
            <a:ext cx="1549400" cy="800100"/>
          </a:xfrm>
        </p:spPr>
        <p:txBody>
          <a:bodyPr anchor="ctr"/>
          <a:lstStyle>
            <a:lvl1pPr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287434" y="1524000"/>
            <a:ext cx="1549400" cy="800100"/>
          </a:xfrm>
        </p:spPr>
        <p:txBody>
          <a:bodyPr anchor="ctr"/>
          <a:lstStyle>
            <a:lvl1pPr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572"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74992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882611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75182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389185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904263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solidFill>
                <a:srgbClr val="000000"/>
              </a:solidFill>
            </a:endParaRPr>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solidFill>
                <a:srgbClr val="000000"/>
              </a:solidFill>
            </a:endParaRPr>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46908" r:id="rId3" imgW="1085714" imgH="1286055" progId="PBrush">
                  <p:embed/>
                </p:oleObj>
              </mc:Choice>
              <mc:Fallback>
                <p:oleObj r:id="rId3" imgW="1085714" imgH="128605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prstClr val="white"/>
                </a:solidFill>
              </a:rPr>
              <a:t>Chicago, IL</a:t>
            </a:r>
          </a:p>
          <a:p>
            <a:pPr>
              <a:spcBef>
                <a:spcPct val="0"/>
              </a:spcBef>
              <a:buClrTx/>
              <a:buFontTx/>
              <a:buNone/>
            </a:pPr>
            <a:r>
              <a:rPr lang="en-US" sz="2000" b="1" dirty="0">
                <a:solidFill>
                  <a:prstClr val="white"/>
                </a:solidFill>
              </a:rPr>
              <a:t>Bangalore, India</a:t>
            </a:r>
          </a:p>
          <a:p>
            <a:pPr>
              <a:spcBef>
                <a:spcPct val="0"/>
              </a:spcBef>
              <a:buClrTx/>
              <a:buFontTx/>
              <a:buNone/>
            </a:pPr>
            <a:r>
              <a:rPr lang="en-US" sz="2000" b="1" dirty="0" smtClean="0">
                <a:solidFill>
                  <a:prstClr val="white"/>
                </a:solidFill>
              </a:rPr>
              <a:t>www.mu-sigma.com</a:t>
            </a:r>
            <a:endParaRPr lang="en-US" sz="2000" b="1" dirty="0">
              <a:solidFill>
                <a:prstClr val="white"/>
              </a:solidFill>
            </a:endParaRPr>
          </a:p>
          <a:p>
            <a:pPr>
              <a:spcBef>
                <a:spcPct val="0"/>
              </a:spcBef>
              <a:buClrTx/>
              <a:buFontTx/>
              <a:buNone/>
            </a:pPr>
            <a:endParaRPr lang="en-US" sz="2000" b="1" dirty="0">
              <a:solidFill>
                <a:prstClr val="white"/>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prstClr val="white"/>
                </a:solidFill>
              </a:rPr>
              <a:t>Proprietary Information</a:t>
            </a:r>
            <a:endParaRPr lang="en-US" sz="1000" u="sng" dirty="0">
              <a:solidFill>
                <a:prstClr val="white"/>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prstClr val="white"/>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prstClr val="white"/>
                </a:solidFill>
                <a:ea typeface="Arial Unicode MS" pitchFamily="34" charset="-128"/>
                <a:cs typeface="Arial Unicode MS" pitchFamily="34" charset="-128"/>
              </a:rPr>
              <a:t>"This document and its attachments are confidential.  Any</a:t>
            </a:r>
            <a:r>
              <a:rPr lang="en-US" sz="1000" dirty="0">
                <a:solidFill>
                  <a:prstClr val="white"/>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prstClr val="white"/>
                </a:solidFill>
              </a:rPr>
              <a:t>	</a:t>
            </a:r>
            <a:r>
              <a:rPr lang="en-US" sz="1000" dirty="0">
                <a:solidFill>
                  <a:prstClr val="white"/>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solidFill>
                <a:srgbClr val="000000"/>
              </a:solidFill>
            </a:endParaRPr>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solidFill>
                <a:srgbClr val="000000"/>
              </a:solidFill>
            </a:endParaRPr>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46909" r:id="rId5" imgW="1085714" imgH="1286055" progId="PBrush">
                  <p:embed/>
                </p:oleObj>
              </mc:Choice>
              <mc:Fallback>
                <p:oleObj r:id="rId5" imgW="1085714" imgH="128605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prstClr val="white"/>
                </a:solidFill>
              </a:rPr>
              <a:t>Chicago, IL</a:t>
            </a:r>
          </a:p>
          <a:p>
            <a:pPr>
              <a:spcBef>
                <a:spcPct val="0"/>
              </a:spcBef>
              <a:buClrTx/>
              <a:buFontTx/>
              <a:buNone/>
            </a:pPr>
            <a:r>
              <a:rPr lang="en-US" sz="2000" b="1" dirty="0">
                <a:solidFill>
                  <a:prstClr val="white"/>
                </a:solidFill>
              </a:rPr>
              <a:t>Bangalore, India</a:t>
            </a:r>
          </a:p>
          <a:p>
            <a:pPr>
              <a:spcBef>
                <a:spcPct val="0"/>
              </a:spcBef>
              <a:buClrTx/>
              <a:buFontTx/>
              <a:buNone/>
            </a:pPr>
            <a:r>
              <a:rPr lang="en-US" sz="2000" b="1" dirty="0" smtClean="0">
                <a:solidFill>
                  <a:prstClr val="white"/>
                </a:solidFill>
              </a:rPr>
              <a:t>www.mu-sigma.com</a:t>
            </a:r>
            <a:endParaRPr lang="en-US" sz="2000" b="1" dirty="0">
              <a:solidFill>
                <a:prstClr val="white"/>
              </a:solidFill>
            </a:endParaRPr>
          </a:p>
          <a:p>
            <a:pPr>
              <a:spcBef>
                <a:spcPct val="0"/>
              </a:spcBef>
              <a:buClrTx/>
              <a:buFontTx/>
              <a:buNone/>
            </a:pPr>
            <a:endParaRPr lang="en-US" sz="2000" b="1" dirty="0">
              <a:solidFill>
                <a:prstClr val="white"/>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prstClr val="white"/>
                </a:solidFill>
              </a:rPr>
              <a:t>Proprietary Information</a:t>
            </a:r>
            <a:endParaRPr lang="en-US" sz="1000" u="sng" dirty="0">
              <a:solidFill>
                <a:prstClr val="white"/>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prstClr val="white"/>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prstClr val="white"/>
                </a:solidFill>
                <a:ea typeface="Arial Unicode MS" pitchFamily="34" charset="-128"/>
                <a:cs typeface="Arial Unicode MS" pitchFamily="34" charset="-128"/>
              </a:rPr>
              <a:t>"This document and its attachments are confidential.  Any</a:t>
            </a:r>
            <a:r>
              <a:rPr lang="en-US" sz="1000" dirty="0">
                <a:solidFill>
                  <a:prstClr val="white"/>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prstClr val="white"/>
                </a:solidFill>
              </a:rPr>
              <a:t>	</a:t>
            </a:r>
            <a:r>
              <a:rPr lang="en-US" sz="1000" dirty="0">
                <a:solidFill>
                  <a:prstClr val="white"/>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prstClr val="white"/>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extLst>
      <p:ext uri="{BB962C8B-B14F-4D97-AF65-F5344CB8AC3E}">
        <p14:creationId xmlns:p14="http://schemas.microsoft.com/office/powerpoint/2010/main" val="1594640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791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812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260"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solidFill>
                <a:srgbClr val="000000"/>
              </a:solidFill>
            </a:endParaRPr>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solidFill>
                  <a:srgbClr val="000000"/>
                </a:solidFill>
              </a:rPr>
              <a:pPr algn="r">
                <a:spcBef>
                  <a:spcPct val="0"/>
                </a:spcBef>
                <a:buClrTx/>
                <a:buFontTx/>
                <a:buNone/>
              </a:pPr>
              <a:t>‹#›</a:t>
            </a:fld>
            <a:endParaRPr lang="en-US" sz="1200" dirty="0">
              <a:solidFill>
                <a:srgbClr val="000000"/>
              </a:solidFill>
            </a:endParaRPr>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solidFill>
                  <a:srgbClr val="000000"/>
                </a:solidFill>
              </a:rPr>
              <a:pPr algn="r">
                <a:spcBef>
                  <a:spcPct val="0"/>
                </a:spcBef>
                <a:buClrTx/>
                <a:buFontTx/>
                <a:buNone/>
              </a:pPr>
              <a:t>‹#›</a:t>
            </a:fld>
            <a:endParaRPr lang="en-US" sz="1200" dirty="0">
              <a:solidFill>
                <a:srgbClr val="000000"/>
              </a:solidFill>
            </a:endParaRPr>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8943"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smtClean="0">
                <a:solidFill>
                  <a:srgbClr val="000000">
                    <a:lumMod val="50000"/>
                    <a:lumOff val="50000"/>
                  </a:srgbClr>
                </a:solidFill>
              </a:rPr>
              <a:t>Mu Sigma Confidential</a:t>
            </a:r>
            <a:endParaRPr lang="en-US" sz="1200" i="1" dirty="0">
              <a:solidFill>
                <a:srgbClr val="000000">
                  <a:lumMod val="50000"/>
                  <a:lumOff val="50000"/>
                </a:srgbClr>
              </a:solidFill>
            </a:endParaRPr>
          </a:p>
        </p:txBody>
      </p:sp>
    </p:spTree>
    <p:extLst>
      <p:ext uri="{BB962C8B-B14F-4D97-AF65-F5344CB8AC3E}">
        <p14:creationId xmlns:p14="http://schemas.microsoft.com/office/powerpoint/2010/main" val="1087626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9967"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1822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099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98483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2015"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4894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303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9371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4063"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extLst>
      <p:ext uri="{BB962C8B-B14F-4D97-AF65-F5344CB8AC3E}">
        <p14:creationId xmlns:p14="http://schemas.microsoft.com/office/powerpoint/2010/main" val="994733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MPDNA – 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Complications – The Gap / Trigger</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Questions – which</a:t>
                      </a:r>
                      <a:r>
                        <a:rPr lang="en-US" sz="1400" baseline="0" dirty="0" smtClean="0"/>
                        <a:t> need answers</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5087"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5550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MuKyun</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611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smtClean="0">
              <a:solidFill>
                <a:srgbClr val="000000"/>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Who is the end consumer?</a:t>
            </a: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smtClean="0">
              <a:solidFill>
                <a:srgbClr val="000000"/>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What is the business question?</a:t>
            </a: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a:solidFill>
                <a:srgbClr val="000000"/>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smtClean="0">
                <a:solidFill>
                  <a:prstClr val="white">
                    <a:hueOff val="0"/>
                    <a:satOff val="0"/>
                    <a:lumOff val="0"/>
                    <a:alphaOff val="0"/>
                  </a:prstClr>
                </a:solidFill>
              </a:rPr>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a:solidFill>
                <a:srgbClr val="000000"/>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What do you intend to do with the output?</a:t>
            </a: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smtClean="0">
              <a:solidFill>
                <a:srgbClr val="000000"/>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What do you ‘expect’ as the outcomes?</a:t>
            </a: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who the end consumer of the request would be – in several cases, this may not be the requestor himself/herself</a:t>
            </a:r>
          </a:p>
          <a:p>
            <a:pPr lvl="1"/>
            <a:endParaRPr lang="en-US" dirty="0" smtClean="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658371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QFIRe</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7135"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algn="l"/>
            <a:endParaRPr lang="en-US" sz="1400" dirty="0" smtClean="0">
              <a:solidFill>
                <a:srgbClr val="000000"/>
              </a:solidFill>
            </a:endParaRPr>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Recommendation 1</a:t>
            </a:r>
          </a:p>
          <a:p>
            <a:pPr lvl="1"/>
            <a:r>
              <a:rPr lang="en-US" dirty="0" smtClean="0"/>
              <a:t>Sub-recommendation 1</a:t>
            </a:r>
          </a:p>
          <a:p>
            <a:pPr lvl="0"/>
            <a:r>
              <a:rPr lang="en-US" dirty="0" smtClean="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Finding 1</a:t>
            </a:r>
          </a:p>
          <a:p>
            <a:pPr lvl="1"/>
            <a:r>
              <a:rPr lang="en-US" dirty="0" smtClean="0"/>
              <a:t>Sub-finding 1</a:t>
            </a:r>
          </a:p>
          <a:p>
            <a:pPr lvl="1"/>
            <a:r>
              <a:rPr lang="en-US" dirty="0" smtClean="0"/>
              <a:t>Sub-finding 2</a:t>
            </a:r>
          </a:p>
          <a:p>
            <a:pPr lvl="0"/>
            <a:r>
              <a:rPr lang="en-US" dirty="0" smtClean="0"/>
              <a:t>Finding 2</a:t>
            </a:r>
          </a:p>
          <a:p>
            <a:pPr lvl="1"/>
            <a:r>
              <a:rPr lang="en-US" dirty="0" smtClean="0"/>
              <a:t>Sub-finding 1</a:t>
            </a:r>
          </a:p>
          <a:p>
            <a:pPr lvl="1"/>
            <a:r>
              <a:rPr lang="en-US" dirty="0" smtClean="0"/>
              <a:t>Sub-finding 2</a:t>
            </a:r>
          </a:p>
          <a:p>
            <a:pPr lvl="0"/>
            <a:r>
              <a:rPr lang="en-US" dirty="0" smtClean="0"/>
              <a:t>Finding 3</a:t>
            </a:r>
          </a:p>
          <a:p>
            <a:pPr lvl="0"/>
            <a:r>
              <a:rPr lang="en-US" dirty="0" smtClean="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Question</a:t>
            </a:r>
          </a:p>
          <a:p>
            <a:pPr lvl="1"/>
            <a:r>
              <a:rPr lang="en-US" dirty="0" smtClean="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Findings</a:t>
            </a: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Recommendations</a:t>
            </a: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smtClean="0"/>
              <a:t>Insight 1</a:t>
            </a:r>
          </a:p>
          <a:p>
            <a:pPr lvl="1"/>
            <a:r>
              <a:rPr lang="en-US" dirty="0" smtClean="0"/>
              <a:t>Sub-insight</a:t>
            </a:r>
          </a:p>
          <a:p>
            <a:pPr lvl="1"/>
            <a:r>
              <a:rPr lang="en-US" dirty="0" smtClean="0"/>
              <a:t>Sub-insight</a:t>
            </a:r>
          </a:p>
          <a:p>
            <a:pPr lvl="0"/>
            <a:r>
              <a:rPr lang="en-US" dirty="0" smtClean="0"/>
              <a:t>Insight 2</a:t>
            </a:r>
          </a:p>
          <a:p>
            <a:pPr lvl="0"/>
            <a:r>
              <a:rPr lang="en-US" dirty="0" smtClean="0"/>
              <a:t>Insight 3</a:t>
            </a:r>
          </a:p>
          <a:p>
            <a:pPr lvl="0"/>
            <a:r>
              <a:rPr lang="en-US" dirty="0" smtClean="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Insights</a:t>
            </a:r>
          </a:p>
        </p:txBody>
      </p:sp>
    </p:spTree>
    <p:extLst>
      <p:ext uri="{BB962C8B-B14F-4D97-AF65-F5344CB8AC3E}">
        <p14:creationId xmlns:p14="http://schemas.microsoft.com/office/powerpoint/2010/main" val="2298450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FIRe</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815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Recommendation 1</a:t>
            </a:r>
          </a:p>
          <a:p>
            <a:pPr lvl="1"/>
            <a:r>
              <a:rPr lang="en-US" dirty="0" smtClean="0"/>
              <a:t>Sub-recommendation 1</a:t>
            </a:r>
          </a:p>
          <a:p>
            <a:pPr lvl="0"/>
            <a:r>
              <a:rPr lang="en-US" dirty="0" smtClean="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Finding 1</a:t>
            </a:r>
          </a:p>
          <a:p>
            <a:pPr lvl="1"/>
            <a:r>
              <a:rPr lang="en-US" dirty="0" smtClean="0"/>
              <a:t>Sub-finding 1</a:t>
            </a:r>
          </a:p>
          <a:p>
            <a:pPr lvl="1"/>
            <a:r>
              <a:rPr lang="en-US" dirty="0" smtClean="0"/>
              <a:t>Sub-finding 2</a:t>
            </a:r>
          </a:p>
          <a:p>
            <a:pPr lvl="0"/>
            <a:r>
              <a:rPr lang="en-US" dirty="0" smtClean="0"/>
              <a:t>Finding 2</a:t>
            </a:r>
          </a:p>
          <a:p>
            <a:pPr lvl="1"/>
            <a:r>
              <a:rPr lang="en-US" dirty="0" smtClean="0"/>
              <a:t>Sub-finding 1</a:t>
            </a:r>
          </a:p>
          <a:p>
            <a:pPr lvl="1"/>
            <a:r>
              <a:rPr lang="en-US" dirty="0" smtClean="0"/>
              <a:t>Sub-finding 2</a:t>
            </a:r>
          </a:p>
          <a:p>
            <a:pPr lvl="0"/>
            <a:r>
              <a:rPr lang="en-US" dirty="0" smtClean="0"/>
              <a:t>Finding 3</a:t>
            </a:r>
          </a:p>
          <a:p>
            <a:pPr lvl="0"/>
            <a:r>
              <a:rPr lang="en-US" dirty="0" smtClean="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Findings</a:t>
            </a: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Recommendations</a:t>
            </a: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smtClean="0"/>
              <a:t>Insight 1</a:t>
            </a:r>
          </a:p>
          <a:p>
            <a:pPr lvl="1"/>
            <a:r>
              <a:rPr lang="en-US" dirty="0" smtClean="0"/>
              <a:t>Sub-insight</a:t>
            </a:r>
          </a:p>
          <a:p>
            <a:pPr lvl="1"/>
            <a:r>
              <a:rPr lang="en-US" dirty="0" smtClean="0"/>
              <a:t>Sub-insight</a:t>
            </a:r>
          </a:p>
          <a:p>
            <a:pPr lvl="0"/>
            <a:r>
              <a:rPr lang="en-US" dirty="0" smtClean="0"/>
              <a:t>Insight 2</a:t>
            </a:r>
          </a:p>
          <a:p>
            <a:pPr lvl="0"/>
            <a:r>
              <a:rPr lang="en-US" dirty="0" smtClean="0"/>
              <a:t>Insight 3</a:t>
            </a:r>
          </a:p>
          <a:p>
            <a:pPr lvl="0"/>
            <a:r>
              <a:rPr lang="en-US" dirty="0" smtClean="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Insights</a:t>
            </a:r>
          </a:p>
        </p:txBody>
      </p:sp>
    </p:spTree>
    <p:extLst>
      <p:ext uri="{BB962C8B-B14F-4D97-AF65-F5344CB8AC3E}">
        <p14:creationId xmlns:p14="http://schemas.microsoft.com/office/powerpoint/2010/main" val="61340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284"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182880" y="6492240"/>
            <a:ext cx="1828800" cy="276999"/>
          </a:xfrm>
          <a:prstGeom prst="rect">
            <a:avLst/>
          </a:prstGeom>
          <a:noFill/>
        </p:spPr>
        <p:txBody>
          <a:bodyPr wrap="square" rtlCol="0">
            <a:spAutoFit/>
          </a:bodyPr>
          <a:lstStyle/>
          <a:p>
            <a:pPr algn="l"/>
            <a:r>
              <a:rPr lang="en-US" sz="1200" i="1" dirty="0" smtClean="0"/>
              <a:t>Mu Sigma Confidential</a:t>
            </a:r>
            <a:endParaRPr lang="en-US" sz="1200" i="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9183"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Background</a:t>
                      </a:r>
                      <a:endParaRPr lang="en-US" sz="1400" dirty="0"/>
                    </a:p>
                  </a:txBody>
                  <a:tcPr anchor="ctr"/>
                </a:tc>
              </a:tr>
              <a:tr h="25460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Objectives</a:t>
                      </a:r>
                      <a:endParaRPr lang="en-US" sz="1400" dirty="0"/>
                    </a:p>
                  </a:txBody>
                  <a:tcPr anchor="ctr"/>
                </a:tc>
              </a:tr>
              <a:tr h="14919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relevant facts that serve as the background for this project?</a:t>
            </a:r>
          </a:p>
          <a:p>
            <a:pPr lvl="1"/>
            <a:r>
              <a:rPr lang="en-US" dirty="0" smtClean="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smtClean="0"/>
              <a:t>Describe the key project objectives</a:t>
            </a:r>
          </a:p>
          <a:p>
            <a:pPr lvl="1"/>
            <a:r>
              <a:rPr lang="en-US" dirty="0" smtClean="0"/>
              <a:t>Second level</a:t>
            </a:r>
          </a:p>
        </p:txBody>
      </p:sp>
      <p:graphicFrame>
        <p:nvGraphicFramePr>
          <p:cNvPr id="11" name="Table 10"/>
          <p:cNvGraphicFramePr>
            <a:graphicFrameLocks noGrp="1"/>
          </p:cNvGraphicFramePr>
          <p:nvPr userDrawn="1">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Approach</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approach used by Mu Sigma in this project.  You can insert text or paste graphics in this box</a:t>
            </a:r>
          </a:p>
          <a:p>
            <a:pPr lvl="1"/>
            <a:r>
              <a:rPr lang="en-US" dirty="0" smtClean="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Tree>
    <p:extLst>
      <p:ext uri="{BB962C8B-B14F-4D97-AF65-F5344CB8AC3E}">
        <p14:creationId xmlns:p14="http://schemas.microsoft.com/office/powerpoint/2010/main" val="15031087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0207"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 name="Table 10"/>
          <p:cNvGraphicFramePr>
            <a:graphicFrameLocks noGrp="1"/>
          </p:cNvGraphicFramePr>
          <p:nvPr userDrawn="1">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Analysis</a:t>
                      </a:r>
                      <a:r>
                        <a:rPr lang="en-US" sz="1400" baseline="0" dirty="0" smtClean="0"/>
                        <a:t> Illustrations</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Paste charts/graphics that illustrate key analysis outputs and support the key findings</a:t>
            </a:r>
          </a:p>
          <a:p>
            <a:pPr lvl="1"/>
            <a:r>
              <a:rPr lang="en-US" dirty="0" smtClean="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2" name="Table 11"/>
          <p:cNvGraphicFramePr>
            <a:graphicFrameLocks noGrp="1"/>
          </p:cNvGraphicFramePr>
          <p:nvPr userDrawn="1">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Key Findings</a:t>
                      </a:r>
                      <a:endParaRPr lang="en-US" sz="1400" dirty="0"/>
                    </a:p>
                  </a:txBody>
                  <a:tcPr anchor="ctr"/>
                </a:tc>
              </a:tr>
              <a:tr h="20126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5" name="Table 14"/>
          <p:cNvGraphicFramePr>
            <a:graphicFrameLocks noGrp="1"/>
          </p:cNvGraphicFramePr>
          <p:nvPr userDrawn="1">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Business Impact</a:t>
                      </a:r>
                      <a:endParaRPr lang="en-US" sz="1400" dirty="0"/>
                    </a:p>
                  </a:txBody>
                  <a:tcPr anchor="ctr"/>
                </a:tc>
              </a:tr>
              <a:tr h="20253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findings/insights obtained from the analysis</a:t>
            </a:r>
          </a:p>
          <a:p>
            <a:pPr lvl="1"/>
            <a:r>
              <a:rPr lang="en-US" dirty="0" smtClean="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smtClean="0"/>
              <a:t>What was the real/projected impact of the project on the business?</a:t>
            </a:r>
          </a:p>
          <a:p>
            <a:pPr lvl="1"/>
            <a:r>
              <a:rPr lang="en-US" dirty="0" smtClean="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Tree>
    <p:extLst>
      <p:ext uri="{BB962C8B-B14F-4D97-AF65-F5344CB8AC3E}">
        <p14:creationId xmlns:p14="http://schemas.microsoft.com/office/powerpoint/2010/main" val="3278852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123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smtClean="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smtClean="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smtClean="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smtClean="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Tree>
    <p:extLst>
      <p:ext uri="{BB962C8B-B14F-4D97-AF65-F5344CB8AC3E}">
        <p14:creationId xmlns:p14="http://schemas.microsoft.com/office/powerpoint/2010/main" val="2385297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smtClean="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2255"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smtClean="0"/>
              <a:t>Add step 3</a:t>
            </a:r>
          </a:p>
        </p:txBody>
      </p:sp>
    </p:spTree>
    <p:extLst>
      <p:ext uri="{BB962C8B-B14F-4D97-AF65-F5344CB8AC3E}">
        <p14:creationId xmlns:p14="http://schemas.microsoft.com/office/powerpoint/2010/main" val="2796405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327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733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4303"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0763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5327"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7510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8" name="Chart Placeholder 7"/>
          <p:cNvSpPr>
            <a:spLocks noGrp="1"/>
          </p:cNvSpPr>
          <p:nvPr>
            <p:ph type="chart" sz="quarter" idx="10"/>
          </p:nvPr>
        </p:nvSpPr>
        <p:spPr>
          <a:xfrm>
            <a:off x="1827213" y="1295400"/>
            <a:ext cx="6248400" cy="3962400"/>
          </a:xfrm>
        </p:spPr>
        <p:txBody>
          <a:bodyPr/>
          <a:lstStyle/>
          <a:p>
            <a:r>
              <a:rPr lang="en-US" smtClean="0"/>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635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03251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endParaRPr>
              <a:solidFill>
                <a:srgbClr val="000000"/>
              </a:solidFill>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a:xfrm>
            <a:off x="261536" y="6551120"/>
            <a:ext cx="1556521" cy="177800"/>
          </a:xfrm>
          <a:prstGeom prst="rect">
            <a:avLst/>
          </a:prstGeom>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0"/>
            <a:ext cx="227765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solidFill>
                  <a:srgbClr val="000000">
                    <a:tint val="75000"/>
                  </a:srgbClr>
                </a:solidFill>
              </a:rPr>
              <a:pPr/>
              <a:t>6/3/2016</a:t>
            </a:fld>
            <a:endParaRPr lang="en-US">
              <a:solidFill>
                <a:srgbClr val="000000">
                  <a:tint val="75000"/>
                </a:srgbClr>
              </a:solidFill>
            </a:endParaRPr>
          </a:p>
        </p:txBody>
      </p:sp>
      <p:sp>
        <p:nvSpPr>
          <p:cNvPr id="5" name="Holder 5"/>
          <p:cNvSpPr>
            <a:spLocks noGrp="1"/>
          </p:cNvSpPr>
          <p:nvPr>
            <p:ph type="sldNum" sz="quarter" idx="7"/>
          </p:nvPr>
        </p:nvSpPr>
        <p:spPr>
          <a:xfrm>
            <a:off x="9497190" y="6505399"/>
            <a:ext cx="221544" cy="177800"/>
          </a:xfrm>
          <a:prstGeom prst="rect">
            <a:avLst/>
          </a:prstGeom>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srgbClr val="000000"/>
                </a:solidFill>
              </a:rPr>
              <a:pPr marL="112361"/>
              <a:t>‹#›</a:t>
            </a:fld>
            <a:endParaRPr lang="en-US" dirty="0">
              <a:solidFill>
                <a:srgbClr val="000000"/>
              </a:solidFill>
            </a:endParaRPr>
          </a:p>
        </p:txBody>
      </p:sp>
    </p:spTree>
    <p:extLst>
      <p:ext uri="{BB962C8B-B14F-4D97-AF65-F5344CB8AC3E}">
        <p14:creationId xmlns:p14="http://schemas.microsoft.com/office/powerpoint/2010/main" val="8351140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38843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308"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579843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63803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501686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213483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994482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3176368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118636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4901930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5442866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25896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332"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4859869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1456202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428065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8350492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4244328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0543261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41366813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0789536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7025487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9662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356"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8845847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6509223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6503603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14424317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1329318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42293826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965206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7113141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4237793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712" y="2125981"/>
            <a:ext cx="8417401" cy="33855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424" y="3840480"/>
            <a:ext cx="6931977"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38161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380"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3474642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sz="half" idx="2"/>
          </p:nvPr>
        </p:nvSpPr>
        <p:spPr>
          <a:xfrm>
            <a:off x="370619" y="2033879"/>
            <a:ext cx="3703403"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sz="half" idx="3"/>
          </p:nvPr>
        </p:nvSpPr>
        <p:spPr>
          <a:xfrm>
            <a:off x="5099954" y="1577340"/>
            <a:ext cx="4307729"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6" name="Holder 6"/>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2700641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365642" y="1446658"/>
            <a:ext cx="8775426" cy="382435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p:txBody>
          <a:bodyPr lIns="0" tIns="0" rIns="0" bIns="0"/>
          <a:lstStyle>
            <a:lvl1pPr>
              <a:defRPr sz="2199"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4" name="Holder 4"/>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885096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2"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7" name="bk object 17"/>
          <p:cNvSpPr/>
          <p:nvPr/>
        </p:nvSpPr>
        <p:spPr>
          <a:xfrm>
            <a:off x="949021" y="103505"/>
            <a:ext cx="7785779" cy="2725927"/>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18" name="bk object 18"/>
          <p:cNvSpPr/>
          <p:nvPr/>
        </p:nvSpPr>
        <p:spPr>
          <a:xfrm>
            <a:off x="1904389" y="2590736"/>
            <a:ext cx="6741539" cy="4119372"/>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ftr" sz="quarter" idx="5"/>
          </p:nvPr>
        </p:nvSpPr>
        <p:spPr/>
        <p:txBody>
          <a:bodyPr lIns="0" tIns="0" rIns="0" bIns="0"/>
          <a:lstStyle>
            <a:lvl1pPr>
              <a:defRPr sz="1200" b="0" i="1">
                <a:solidFill>
                  <a:srgbClr val="7E7E7E"/>
                </a:solidFill>
                <a:latin typeface="Arial"/>
                <a:cs typeface="Arial"/>
              </a:defRPr>
            </a:lvl1pPr>
          </a:lstStyle>
          <a:p>
            <a:pPr marL="12696"/>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3" name="Holder 3"/>
          <p:cNvSpPr>
            <a:spLocks noGrp="1"/>
          </p:cNvSpPr>
          <p:nvPr>
            <p:ph type="dt" sz="half" idx="6"/>
          </p:nvPr>
        </p:nvSpPr>
        <p:spPr>
          <a:xfrm>
            <a:off x="495141" y="6377941"/>
            <a:ext cx="2277650" cy="169277"/>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6/3/2016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12361"/>
            <a:fld id="{81D60167-4931-47E6-BA6A-407CBD079E47}" type="slidenum">
              <a:rPr lang="en-US" smtClean="0">
                <a:solidFill>
                  <a:prstClr val="black"/>
                </a:solidFill>
              </a:rPr>
              <a:pPr marL="112361"/>
              <a:t>‹#›</a:t>
            </a:fld>
            <a:endParaRPr lang="en-US" dirty="0">
              <a:solidFill>
                <a:prstClr val="black"/>
              </a:solidFill>
            </a:endParaRPr>
          </a:p>
        </p:txBody>
      </p:sp>
    </p:spTree>
    <p:extLst>
      <p:ext uri="{BB962C8B-B14F-4D97-AF65-F5344CB8AC3E}">
        <p14:creationId xmlns:p14="http://schemas.microsoft.com/office/powerpoint/2010/main" val="395551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476" r:id="rId3" imgW="971686" imgH="895238" progId="PBrush">
                  <p:embed/>
                </p:oleObj>
              </mc:Choice>
              <mc:Fallback>
                <p:oleObj r:id="rId3" imgW="971686" imgH="895238"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rm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rm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rm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717800"/>
            <a:ext cx="2781300" cy="2933700"/>
          </a:xfrm>
        </p:spPr>
        <p:txBody>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717800"/>
            <a:ext cx="2781300" cy="2933700"/>
          </a:xfrm>
        </p:spPr>
        <p:txBody>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Complications – The Gap / Trigger</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89100"/>
            <a:ext cx="3124200" cy="1562100"/>
          </a:xfrm>
        </p:spPr>
        <p:txBody>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7081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Questions – which</a:t>
                      </a:r>
                      <a:r>
                        <a:rPr lang="en-US" sz="1400" baseline="0" dirty="0" smtClean="0"/>
                        <a:t> need answers</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5092700"/>
            <a:ext cx="3124200" cy="1562100"/>
          </a:xfrm>
        </p:spPr>
        <p:txBody>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00" r:id="rId4" imgW="971686" imgH="895238" progId="PBrush">
                  <p:embed/>
                </p:oleObj>
              </mc:Choice>
              <mc:Fallback>
                <p:oleObj r:id="rId4" imgW="971686" imgH="895238"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71.xml"/><Relationship Id="rId7" Type="http://schemas.openxmlformats.org/officeDocument/2006/relationships/image" Target="../media/image4.png"/><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theme" Target="../theme/theme10.xml"/><Relationship Id="rId5" Type="http://schemas.openxmlformats.org/officeDocument/2006/relationships/slideLayout" Target="../slideLayouts/slideLayout73.xml"/><Relationship Id="rId4" Type="http://schemas.openxmlformats.org/officeDocument/2006/relationships/slideLayout" Target="../slideLayouts/slideLayout7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4.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6.xml"/><Relationship Id="rId7" Type="http://schemas.openxmlformats.org/officeDocument/2006/relationships/image" Target="../media/image4.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5.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1.xml"/><Relationship Id="rId7" Type="http://schemas.openxmlformats.org/officeDocument/2006/relationships/image" Target="../media/image4.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6.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4.pn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7.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image" Target="../media/image4.pn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theme" Target="../theme/theme8.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6.xml"/><Relationship Id="rId7" Type="http://schemas.openxmlformats.org/officeDocument/2006/relationships/image" Target="../media/image4.png"/><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theme" Target="../theme/theme9.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2" r:id="rId10"/>
    <p:sldLayoutId id="2147483770" r:id="rId11"/>
    <p:sldLayoutId id="2147483771" r:id="rId12"/>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350286011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294898162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solidFill>
                <a:srgbClr val="000000"/>
              </a:solidFill>
            </a:endParaRPr>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solidFill>
                  <a:srgbClr val="000000"/>
                </a:solidFill>
              </a:rPr>
              <a:pPr algn="r">
                <a:spcBef>
                  <a:spcPct val="0"/>
                </a:spcBef>
                <a:buClrTx/>
                <a:buFontTx/>
                <a:buNone/>
              </a:pPr>
              <a:t>‹#›</a:t>
            </a:fld>
            <a:endParaRPr lang="en-US" sz="1200" dirty="0">
              <a:solidFill>
                <a:srgbClr val="000000"/>
              </a:solidFill>
            </a:endParaRPr>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smtClean="0">
                <a:solidFill>
                  <a:srgbClr val="000000">
                    <a:lumMod val="50000"/>
                    <a:lumOff val="50000"/>
                  </a:srgbClr>
                </a:solidFill>
              </a:rPr>
              <a:t>Mu Sigma Confidential</a:t>
            </a:r>
            <a:endParaRPr lang="en-US" sz="1200" i="1" dirty="0">
              <a:solidFill>
                <a:srgbClr val="000000">
                  <a:lumMod val="50000"/>
                  <a:lumOff val="50000"/>
                </a:srgbClr>
              </a:solidFill>
            </a:endParaRPr>
          </a:p>
        </p:txBody>
      </p:sp>
    </p:spTree>
    <p:extLst>
      <p:ext uri="{BB962C8B-B14F-4D97-AF65-F5344CB8AC3E}">
        <p14:creationId xmlns:p14="http://schemas.microsoft.com/office/powerpoint/2010/main" val="126924083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180381905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225097730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244971309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368427134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265348409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44287" y="76264"/>
            <a:ext cx="593535" cy="547687"/>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buFontTx/>
              <a:buNone/>
            </a:pPr>
            <a:endParaRPr sz="1799">
              <a:solidFill>
                <a:prstClr val="black"/>
              </a:solidFill>
              <a:latin typeface="Calibri"/>
            </a:endParaRPr>
          </a:p>
        </p:txBody>
      </p:sp>
      <p:sp>
        <p:nvSpPr>
          <p:cNvPr id="2" name="Holder 2"/>
          <p:cNvSpPr>
            <a:spLocks noGrp="1"/>
          </p:cNvSpPr>
          <p:nvPr>
            <p:ph type="title"/>
          </p:nvPr>
        </p:nvSpPr>
        <p:spPr>
          <a:xfrm>
            <a:off x="386465" y="597103"/>
            <a:ext cx="9129896"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3" name="Holder 3"/>
          <p:cNvSpPr>
            <a:spLocks noGrp="1"/>
          </p:cNvSpPr>
          <p:nvPr>
            <p:ph type="body" idx="1"/>
          </p:nvPr>
        </p:nvSpPr>
        <p:spPr>
          <a:xfrm>
            <a:off x="547448" y="1415254"/>
            <a:ext cx="8807928" cy="246221"/>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1536" y="6551120"/>
            <a:ext cx="1556521" cy="184666"/>
          </a:xfrm>
          <a:prstGeom prst="rect">
            <a:avLst/>
          </a:prstGeom>
        </p:spPr>
        <p:txBody>
          <a:bodyPr wrap="square" lIns="0" tIns="0" rIns="0" bIns="0">
            <a:spAutoFit/>
          </a:bodyPr>
          <a:lstStyle>
            <a:lvl1pPr>
              <a:defRPr sz="1200" b="0" i="1">
                <a:solidFill>
                  <a:srgbClr val="7E7E7E"/>
                </a:solidFill>
                <a:latin typeface="Arial"/>
                <a:cs typeface="Arial"/>
              </a:defRPr>
            </a:lvl1pPr>
          </a:lstStyle>
          <a:p>
            <a:pPr marL="12696" algn="l" eaLnBrk="1" fontAlgn="auto" hangingPunct="1">
              <a:spcBef>
                <a:spcPts val="0"/>
              </a:spcBef>
              <a:spcAft>
                <a:spcPts val="0"/>
              </a:spcAft>
              <a:buClrTx/>
            </a:pPr>
            <a:r>
              <a:rPr lang="en-US" spc="-5" smtClean="0">
                <a:solidFill>
                  <a:srgbClr val="000000"/>
                </a:solidFill>
              </a:rPr>
              <a:t>M</a:t>
            </a:r>
            <a:r>
              <a:rPr lang="en-US" smtClean="0">
                <a:solidFill>
                  <a:srgbClr val="000000"/>
                </a:solidFill>
              </a:rPr>
              <a:t>u Sig</a:t>
            </a:r>
            <a:r>
              <a:rPr lang="en-US" spc="-15" smtClean="0">
                <a:solidFill>
                  <a:srgbClr val="000000"/>
                </a:solidFill>
              </a:rPr>
              <a:t>m</a:t>
            </a:r>
            <a:r>
              <a:rPr lang="en-US" smtClean="0">
                <a:solidFill>
                  <a:srgbClr val="000000"/>
                </a:solidFill>
              </a:rPr>
              <a:t>a</a:t>
            </a:r>
            <a:r>
              <a:rPr lang="en-US" spc="-10" smtClean="0">
                <a:solidFill>
                  <a:srgbClr val="000000"/>
                </a:solidFill>
              </a:rPr>
              <a:t> </a:t>
            </a:r>
            <a:r>
              <a:rPr lang="en-US" smtClean="0">
                <a:solidFill>
                  <a:srgbClr val="000000"/>
                </a:solidFill>
              </a:rPr>
              <a:t>Co</a:t>
            </a:r>
            <a:r>
              <a:rPr lang="en-US" spc="5" smtClean="0">
                <a:solidFill>
                  <a:srgbClr val="000000"/>
                </a:solidFill>
              </a:rPr>
              <a:t>n</a:t>
            </a:r>
            <a:r>
              <a:rPr lang="en-US" smtClean="0">
                <a:solidFill>
                  <a:srgbClr val="000000"/>
                </a:solidFill>
              </a:rPr>
              <a:t>fide</a:t>
            </a:r>
            <a:r>
              <a:rPr lang="en-US" spc="-10" smtClean="0">
                <a:solidFill>
                  <a:srgbClr val="000000"/>
                </a:solidFill>
              </a:rPr>
              <a:t>n</a:t>
            </a:r>
            <a:r>
              <a:rPr lang="en-US" smtClean="0">
                <a:solidFill>
                  <a:srgbClr val="000000"/>
                </a:solidFill>
              </a:rPr>
              <a:t>ti</a:t>
            </a:r>
            <a:r>
              <a:rPr lang="en-US" spc="-10" smtClean="0">
                <a:solidFill>
                  <a:srgbClr val="000000"/>
                </a:solidFill>
              </a:rPr>
              <a:t>a</a:t>
            </a:r>
            <a:r>
              <a:rPr lang="en-US" smtClean="0">
                <a:solidFill>
                  <a:srgbClr val="000000"/>
                </a:solidFill>
              </a:rPr>
              <a:t>l</a:t>
            </a:r>
            <a:endParaRPr lang="en-US" dirty="0">
              <a:solidFill>
                <a:srgbClr val="000000"/>
              </a:solidFill>
            </a:endParaRPr>
          </a:p>
        </p:txBody>
      </p:sp>
      <p:sp>
        <p:nvSpPr>
          <p:cNvPr id="5" name="Holder 5"/>
          <p:cNvSpPr>
            <a:spLocks noGrp="1"/>
          </p:cNvSpPr>
          <p:nvPr>
            <p:ph type="dt" sz="half" idx="6"/>
          </p:nvPr>
        </p:nvSpPr>
        <p:spPr>
          <a:xfrm>
            <a:off x="495141" y="6377941"/>
            <a:ext cx="2277650" cy="276871"/>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buClrTx/>
            </a:pPr>
            <a:fld id="{1D8BD707-D9CF-40AE-B4C6-C98DA3205C09}" type="datetimeFigureOut">
              <a:rPr lang="en-US" sz="1799" smtClean="0">
                <a:solidFill>
                  <a:prstClr val="black">
                    <a:tint val="75000"/>
                  </a:prstClr>
                </a:solidFill>
                <a:latin typeface="Calibri"/>
              </a:rPr>
              <a:pPr eaLnBrk="1" fontAlgn="auto" hangingPunct="1">
                <a:spcBef>
                  <a:spcPts val="0"/>
                </a:spcBef>
                <a:spcAft>
                  <a:spcPts val="0"/>
                </a:spcAft>
                <a:buClrTx/>
              </a:pPr>
              <a:t>6/3/2016</a:t>
            </a:fld>
            <a:endParaRPr lang="en-US" sz="1799">
              <a:solidFill>
                <a:prstClr val="black">
                  <a:tint val="75000"/>
                </a:prstClr>
              </a:solidFill>
              <a:latin typeface="Calibri"/>
            </a:endParaRPr>
          </a:p>
        </p:txBody>
      </p:sp>
      <p:sp>
        <p:nvSpPr>
          <p:cNvPr id="6" name="Holder 6"/>
          <p:cNvSpPr>
            <a:spLocks noGrp="1"/>
          </p:cNvSpPr>
          <p:nvPr>
            <p:ph type="sldNum" sz="quarter" idx="7"/>
          </p:nvPr>
        </p:nvSpPr>
        <p:spPr>
          <a:xfrm>
            <a:off x="9497190" y="6505399"/>
            <a:ext cx="221544" cy="553998"/>
          </a:xfrm>
          <a:prstGeom prst="rect">
            <a:avLst/>
          </a:prstGeom>
        </p:spPr>
        <p:txBody>
          <a:bodyPr wrap="square" lIns="0" tIns="0" rIns="0" bIns="0">
            <a:spAutoFit/>
          </a:bodyPr>
          <a:lstStyle>
            <a:lvl1pPr>
              <a:defRPr sz="1200" b="0" i="0">
                <a:solidFill>
                  <a:schemeClr val="tx1"/>
                </a:solidFill>
                <a:latin typeface="Arial"/>
                <a:cs typeface="Arial"/>
              </a:defRPr>
            </a:lvl1pPr>
          </a:lstStyle>
          <a:p>
            <a:pPr marL="112361" algn="l" eaLnBrk="1" fontAlgn="auto" hangingPunct="1">
              <a:spcBef>
                <a:spcPts val="0"/>
              </a:spcBef>
              <a:spcAft>
                <a:spcPts val="0"/>
              </a:spcAft>
              <a:buClrTx/>
            </a:pPr>
            <a:fld id="{81D60167-4931-47E6-BA6A-407CBD079E47}" type="slidenum">
              <a:rPr lang="en-US" smtClean="0">
                <a:solidFill>
                  <a:prstClr val="black"/>
                </a:solidFill>
              </a:rPr>
              <a:pPr marL="112361" algn="l" eaLnBrk="1" fontAlgn="auto" hangingPunct="1">
                <a:spcBef>
                  <a:spcPts val="0"/>
                </a:spcBef>
                <a:spcAft>
                  <a:spcPts val="0"/>
                </a:spcAft>
                <a:buClrTx/>
              </a:pPr>
              <a:t>‹#›</a:t>
            </a:fld>
            <a:endParaRPr lang="en-US" dirty="0">
              <a:solidFill>
                <a:prstClr val="black"/>
              </a:solidFill>
            </a:endParaRPr>
          </a:p>
        </p:txBody>
      </p:sp>
    </p:spTree>
    <p:extLst>
      <p:ext uri="{BB962C8B-B14F-4D97-AF65-F5344CB8AC3E}">
        <p14:creationId xmlns:p14="http://schemas.microsoft.com/office/powerpoint/2010/main" val="3618231494"/>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9.wmf"/><Relationship Id="rId4"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7" Type="http://schemas.openxmlformats.org/officeDocument/2006/relationships/image" Target="../media/image40.jp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jp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43.jpg"/><Relationship Id="rId5" Type="http://schemas.openxmlformats.org/officeDocument/2006/relationships/image" Target="../media/image36.jp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9.xml"/><Relationship Id="rId5" Type="http://schemas.openxmlformats.org/officeDocument/2006/relationships/image" Target="../media/image48.jpg"/><Relationship Id="rId4" Type="http://schemas.openxmlformats.org/officeDocument/2006/relationships/image" Target="../media/image47.jpg"/></Relationships>
</file>

<file path=ppt/slides/_rels/slide27.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9.xml"/><Relationship Id="rId1" Type="http://schemas.openxmlformats.org/officeDocument/2006/relationships/slideLayout" Target="../slideLayouts/slideLayout51.xml"/><Relationship Id="rId4" Type="http://schemas.openxmlformats.org/officeDocument/2006/relationships/image" Target="../media/image36.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2.xml"/><Relationship Id="rId1" Type="http://schemas.openxmlformats.org/officeDocument/2006/relationships/slideLayout" Target="../slideLayouts/slideLayout6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a:t>
            </a:r>
            <a:endParaRPr lang="en-US" dirty="0"/>
          </a:p>
        </p:txBody>
      </p:sp>
      <p:sp>
        <p:nvSpPr>
          <p:cNvPr id="3" name="Text Placeholder 2"/>
          <p:cNvSpPr>
            <a:spLocks noGrp="1"/>
          </p:cNvSpPr>
          <p:nvPr>
            <p:ph type="body" sz="quarter" idx="11"/>
          </p:nvPr>
        </p:nvSpPr>
        <p:spPr/>
        <p:txBody>
          <a:bodyPr/>
          <a:lstStyle/>
          <a:p>
            <a:r>
              <a:rPr lang="en-US" smtClean="0"/>
              <a:t>2016</a:t>
            </a:r>
          </a:p>
        </p:txBody>
      </p:sp>
      <p:sp>
        <p:nvSpPr>
          <p:cNvPr id="4" name="Text Placeholder 3"/>
          <p:cNvSpPr>
            <a:spLocks noGrp="1"/>
          </p:cNvSpPr>
          <p:nvPr>
            <p:ph type="body" sz="quarter" idx="12"/>
          </p:nvPr>
        </p:nvSpPr>
        <p:spPr/>
        <p:txBody>
          <a:bodyPr/>
          <a:lstStyle/>
          <a:p>
            <a:r>
              <a:rPr lang="en-US" dirty="0" smtClean="0"/>
              <a:t>Day 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underlying probability distribution in this example is Binomial with 8 trials and probability of success </a:t>
            </a:r>
            <a:r>
              <a:rPr lang="el-GR" i="1" dirty="0" smtClean="0"/>
              <a:t>θ</a:t>
            </a:r>
            <a:endParaRPr lang="en-US" i="1" dirty="0"/>
          </a:p>
        </p:txBody>
      </p:sp>
      <p:sp>
        <p:nvSpPr>
          <p:cNvPr id="3" name="Content Placeholder 2"/>
          <p:cNvSpPr>
            <a:spLocks noGrp="1"/>
          </p:cNvSpPr>
          <p:nvPr>
            <p:ph idx="1"/>
          </p:nvPr>
        </p:nvSpPr>
        <p:spPr/>
        <p:txBody>
          <a:bodyPr/>
          <a:lstStyle/>
          <a:p>
            <a:r>
              <a:rPr lang="en-US" dirty="0" smtClean="0"/>
              <a:t>The probability of </a:t>
            </a:r>
            <a:r>
              <a:rPr lang="en-US" b="1" i="1" dirty="0" smtClean="0"/>
              <a:t>k</a:t>
            </a:r>
            <a:r>
              <a:rPr lang="en-US" dirty="0" smtClean="0"/>
              <a:t> successes in 8 trials is given by</a:t>
            </a:r>
          </a:p>
          <a:p>
            <a:endParaRPr lang="en-US" dirty="0" smtClean="0"/>
          </a:p>
          <a:p>
            <a:pPr>
              <a:buNone/>
            </a:pPr>
            <a:r>
              <a:rPr lang="en-US" dirty="0" smtClean="0"/>
              <a:t>     </a:t>
            </a:r>
          </a:p>
          <a:p>
            <a:pPr>
              <a:buNone/>
            </a:pPr>
            <a:r>
              <a:rPr lang="en-US" dirty="0" smtClean="0"/>
              <a:t>	 where </a:t>
            </a:r>
            <a:r>
              <a:rPr lang="el-GR" b="1" i="1" dirty="0" smtClean="0"/>
              <a:t>θ</a:t>
            </a:r>
            <a:r>
              <a:rPr lang="en-US" dirty="0" smtClean="0"/>
              <a:t> is the probability of correctly making a guess</a:t>
            </a:r>
            <a:endParaRPr lang="en-US" i="1" dirty="0"/>
          </a:p>
        </p:txBody>
      </p:sp>
      <p:graphicFrame>
        <p:nvGraphicFramePr>
          <p:cNvPr id="5" name="Object 4"/>
          <p:cNvGraphicFramePr>
            <a:graphicFrameLocks noChangeAspect="1"/>
          </p:cNvGraphicFramePr>
          <p:nvPr/>
        </p:nvGraphicFramePr>
        <p:xfrm>
          <a:off x="3314700" y="1881188"/>
          <a:ext cx="2946400" cy="774700"/>
        </p:xfrm>
        <a:graphic>
          <a:graphicData uri="http://schemas.openxmlformats.org/presentationml/2006/ole">
            <mc:AlternateContent xmlns:mc="http://schemas.openxmlformats.org/markup-compatibility/2006">
              <mc:Choice xmlns:v="urn:schemas-microsoft-com:vml" Requires="v">
                <p:oleObj spid="_x0000_s1142833" name="Equation" r:id="rId4" imgW="2946240" imgH="774360" progId="Equation.3">
                  <p:embed/>
                </p:oleObj>
              </mc:Choice>
              <mc:Fallback>
                <p:oleObj name="Equation" r:id="rId4" imgW="2946240" imgH="7743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1881188"/>
                        <a:ext cx="29464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42788" name="Picture 4"/>
          <p:cNvPicPr>
            <a:picLocks noChangeAspect="1" noChangeArrowheads="1"/>
          </p:cNvPicPr>
          <p:nvPr/>
        </p:nvPicPr>
        <p:blipFill>
          <a:blip r:embed="rId6"/>
          <a:srcRect/>
          <a:stretch>
            <a:fillRect/>
          </a:stretch>
        </p:blipFill>
        <p:spPr bwMode="auto">
          <a:xfrm>
            <a:off x="600833" y="3355548"/>
            <a:ext cx="4338638" cy="2609850"/>
          </a:xfrm>
          <a:prstGeom prst="rect">
            <a:avLst/>
          </a:prstGeom>
          <a:noFill/>
          <a:ln w="9525">
            <a:noFill/>
            <a:miter lim="800000"/>
            <a:headEnd/>
            <a:tailEnd/>
          </a:ln>
          <a:effectLst/>
        </p:spPr>
      </p:pic>
      <p:pic>
        <p:nvPicPr>
          <p:cNvPr id="1142789" name="Picture 5"/>
          <p:cNvPicPr>
            <a:picLocks noChangeAspect="1" noChangeArrowheads="1"/>
          </p:cNvPicPr>
          <p:nvPr/>
        </p:nvPicPr>
        <p:blipFill>
          <a:blip r:embed="rId7"/>
          <a:srcRect/>
          <a:stretch>
            <a:fillRect/>
          </a:stretch>
        </p:blipFill>
        <p:spPr bwMode="auto">
          <a:xfrm>
            <a:off x="5022708" y="3355548"/>
            <a:ext cx="4338638" cy="2609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evaluate the chance of observing the data obtained under the null hypothesis</a:t>
            </a:r>
            <a:endParaRPr lang="en-US" dirty="0"/>
          </a:p>
        </p:txBody>
      </p:sp>
      <p:sp>
        <p:nvSpPr>
          <p:cNvPr id="3" name="Content Placeholder 2"/>
          <p:cNvSpPr>
            <a:spLocks noGrp="1"/>
          </p:cNvSpPr>
          <p:nvPr>
            <p:ph idx="1"/>
          </p:nvPr>
        </p:nvSpPr>
        <p:spPr/>
        <p:txBody>
          <a:bodyPr/>
          <a:lstStyle/>
          <a:p>
            <a:r>
              <a:rPr lang="en-US" dirty="0" smtClean="0"/>
              <a:t>Our null hypothesis is H</a:t>
            </a:r>
            <a:r>
              <a:rPr lang="en-US" baseline="-25000" dirty="0" smtClean="0"/>
              <a:t>0</a:t>
            </a:r>
            <a:r>
              <a:rPr lang="en-US" dirty="0" smtClean="0"/>
              <a:t>: </a:t>
            </a:r>
            <a:r>
              <a:rPr lang="el-GR" i="1" dirty="0" smtClean="0"/>
              <a:t>θ</a:t>
            </a:r>
            <a:r>
              <a:rPr lang="en-US" i="1" dirty="0" smtClean="0"/>
              <a:t> =</a:t>
            </a:r>
            <a:r>
              <a:rPr lang="en-US" dirty="0" smtClean="0"/>
              <a:t> 0.5, i.e., Mr. X does not possess any ability to distinguish between Diet Coke and Coke</a:t>
            </a:r>
          </a:p>
          <a:p>
            <a:r>
              <a:rPr lang="en-US" dirty="0" smtClean="0"/>
              <a:t>Alternative hypothesis being, H</a:t>
            </a:r>
            <a:r>
              <a:rPr lang="en-US" baseline="-25000" dirty="0" smtClean="0"/>
              <a:t>1</a:t>
            </a:r>
            <a:r>
              <a:rPr lang="en-US" dirty="0" smtClean="0"/>
              <a:t>: </a:t>
            </a:r>
            <a:r>
              <a:rPr lang="el-GR" i="1" dirty="0" smtClean="0"/>
              <a:t>θ</a:t>
            </a:r>
            <a:r>
              <a:rPr lang="en-US" i="1" dirty="0" smtClean="0"/>
              <a:t> &gt; </a:t>
            </a:r>
            <a:r>
              <a:rPr lang="en-US" dirty="0" smtClean="0"/>
              <a:t>0.5. We do not consider </a:t>
            </a:r>
            <a:r>
              <a:rPr lang="el-GR" i="1" dirty="0" smtClean="0"/>
              <a:t>θ</a:t>
            </a:r>
            <a:r>
              <a:rPr lang="en-US" i="1" dirty="0" smtClean="0"/>
              <a:t> &lt;</a:t>
            </a:r>
            <a:r>
              <a:rPr lang="en-US" dirty="0" smtClean="0"/>
              <a:t> 0.5, since it is not meaningful in this context</a:t>
            </a:r>
          </a:p>
          <a:p>
            <a:r>
              <a:rPr lang="en-US" dirty="0" smtClean="0"/>
              <a:t>Moreover we would like our significance level to be at </a:t>
            </a:r>
            <a:r>
              <a:rPr lang="el-GR" dirty="0" smtClean="0"/>
              <a:t>α</a:t>
            </a:r>
            <a:r>
              <a:rPr lang="en-US" dirty="0" smtClean="0"/>
              <a:t> = 0.05, i.e., we expect to make wrong decisions not more than 5% of the times</a:t>
            </a:r>
          </a:p>
          <a:p>
            <a:r>
              <a:rPr lang="en-US" dirty="0" smtClean="0"/>
              <a:t>With the above assumptions, we calculate the chance of observing the data as extreme as it were (at least 6 successes out of 8 trials)</a:t>
            </a:r>
            <a:endParaRPr lang="en-US" dirty="0"/>
          </a:p>
        </p:txBody>
      </p:sp>
      <p:pic>
        <p:nvPicPr>
          <p:cNvPr id="1143811" name="Picture 3"/>
          <p:cNvPicPr>
            <a:picLocks noChangeAspect="1" noChangeArrowheads="1"/>
          </p:cNvPicPr>
          <p:nvPr/>
        </p:nvPicPr>
        <p:blipFill>
          <a:blip r:embed="rId2"/>
          <a:srcRect/>
          <a:stretch>
            <a:fillRect/>
          </a:stretch>
        </p:blipFill>
        <p:spPr bwMode="auto">
          <a:xfrm>
            <a:off x="1899290" y="4270043"/>
            <a:ext cx="5061068" cy="17134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reject our null hypothesis if our p-value is less than the significance level</a:t>
            </a:r>
            <a:endParaRPr lang="en-US" dirty="0"/>
          </a:p>
        </p:txBody>
      </p:sp>
      <p:sp>
        <p:nvSpPr>
          <p:cNvPr id="3" name="Content Placeholder 2"/>
          <p:cNvSpPr>
            <a:spLocks noGrp="1"/>
          </p:cNvSpPr>
          <p:nvPr>
            <p:ph idx="1"/>
          </p:nvPr>
        </p:nvSpPr>
        <p:spPr/>
        <p:txBody>
          <a:bodyPr/>
          <a:lstStyle/>
          <a:p>
            <a:r>
              <a:rPr lang="en-US" dirty="0" smtClean="0"/>
              <a:t>Our test of null hypothesis is completely defined with the critical region for the test – i.e., the region of rejection</a:t>
            </a:r>
          </a:p>
          <a:p>
            <a:r>
              <a:rPr lang="en-US" dirty="0" smtClean="0"/>
              <a:t>We would like to reject our null hypothesis at level </a:t>
            </a:r>
            <a:r>
              <a:rPr lang="el-GR" dirty="0" smtClean="0"/>
              <a:t>α</a:t>
            </a:r>
            <a:r>
              <a:rPr lang="en-US" dirty="0" smtClean="0"/>
              <a:t> if </a:t>
            </a:r>
          </a:p>
          <a:p>
            <a:r>
              <a:rPr lang="en-US" dirty="0" smtClean="0"/>
              <a:t>The critical point or region in this case is identified by the point </a:t>
            </a:r>
            <a:r>
              <a:rPr lang="en-US" i="1" dirty="0" smtClean="0"/>
              <a:t>k</a:t>
            </a:r>
            <a:r>
              <a:rPr lang="en-US" dirty="0" smtClean="0"/>
              <a:t> which satisfies the above equation</a:t>
            </a:r>
          </a:p>
          <a:p>
            <a:r>
              <a:rPr lang="en-US" dirty="0" smtClean="0"/>
              <a:t>In our example, Mr. X has been able to guess six out of eight cups correctly</a:t>
            </a:r>
          </a:p>
          <a:p>
            <a:r>
              <a:rPr lang="en-US" dirty="0" smtClean="0"/>
              <a:t>With a p-value of 0.14, the chance of getting six or more correct answers by simply guessing is too high to make us accept Mr. X’s claim</a:t>
            </a:r>
          </a:p>
          <a:p>
            <a:r>
              <a:rPr lang="en-US" dirty="0" smtClean="0"/>
              <a:t>Hence in the light of the given data, we are unable to reject our null hypothesis </a:t>
            </a:r>
            <a:r>
              <a:rPr lang="el-GR" dirty="0" smtClean="0"/>
              <a:t>θ</a:t>
            </a:r>
            <a:r>
              <a:rPr lang="en-US" dirty="0" smtClean="0"/>
              <a:t> = 0.5, i.e., Mr. X is simply guessing</a:t>
            </a:r>
            <a:endParaRPr lang="en-US" dirty="0"/>
          </a:p>
        </p:txBody>
      </p:sp>
      <p:graphicFrame>
        <p:nvGraphicFramePr>
          <p:cNvPr id="4" name="Object 3"/>
          <p:cNvGraphicFramePr>
            <a:graphicFrameLocks noChangeAspect="1"/>
          </p:cNvGraphicFramePr>
          <p:nvPr/>
        </p:nvGraphicFramePr>
        <p:xfrm>
          <a:off x="5746490" y="2064794"/>
          <a:ext cx="1739900" cy="381000"/>
        </p:xfrm>
        <a:graphic>
          <a:graphicData uri="http://schemas.openxmlformats.org/presentationml/2006/ole">
            <mc:AlternateContent xmlns:mc="http://schemas.openxmlformats.org/markup-compatibility/2006">
              <mc:Choice xmlns:v="urn:schemas-microsoft-com:vml" Requires="v">
                <p:oleObj spid="_x0000_s1144880" name="Equation" r:id="rId3" imgW="1739880" imgH="380880" progId="Equation.3">
                  <p:embed/>
                </p:oleObj>
              </mc:Choice>
              <mc:Fallback>
                <p:oleObj name="Equation" r:id="rId3" imgW="1739880" imgH="380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490" y="2064794"/>
                        <a:ext cx="17399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manufacturer claims, burning rate of a particular type of propellant is 50 cm/sec</a:t>
            </a:r>
            <a:endParaRPr lang="en-US" dirty="0"/>
          </a:p>
        </p:txBody>
      </p:sp>
      <p:sp>
        <p:nvSpPr>
          <p:cNvPr id="3" name="Content Placeholder 2"/>
          <p:cNvSpPr>
            <a:spLocks noGrp="1"/>
          </p:cNvSpPr>
          <p:nvPr>
            <p:ph idx="1"/>
          </p:nvPr>
        </p:nvSpPr>
        <p:spPr/>
        <p:txBody>
          <a:bodyPr/>
          <a:lstStyle/>
          <a:p>
            <a:r>
              <a:rPr lang="en-US" dirty="0" smtClean="0"/>
              <a:t>If we wish to challenge such a claim, we frame our hypothesis as</a:t>
            </a:r>
          </a:p>
          <a:p>
            <a:endParaRPr lang="en-US" dirty="0" smtClean="0"/>
          </a:p>
          <a:p>
            <a:endParaRPr lang="en-US" dirty="0" smtClean="0"/>
          </a:p>
          <a:p>
            <a:r>
              <a:rPr lang="en-US" dirty="0" smtClean="0"/>
              <a:t>Suppose the standard deviation of burning rate is </a:t>
            </a:r>
            <a:r>
              <a:rPr lang="el-GR" dirty="0" smtClean="0"/>
              <a:t>σ</a:t>
            </a:r>
            <a:r>
              <a:rPr lang="en-US" dirty="0" smtClean="0"/>
              <a:t> = 2.5 cm/sec</a:t>
            </a:r>
          </a:p>
          <a:p>
            <a:r>
              <a:rPr lang="en-US" dirty="0" smtClean="0"/>
              <a:t>To test the hypothesis, we draw a sample of n = 10 specimens and calculate the average burning rate</a:t>
            </a:r>
          </a:p>
          <a:p>
            <a:r>
              <a:rPr lang="en-US" dirty="0" smtClean="0"/>
              <a:t>What is the critical region for the above test? </a:t>
            </a:r>
            <a:endParaRPr lang="en-US" dirty="0"/>
          </a:p>
        </p:txBody>
      </p:sp>
      <p:pic>
        <p:nvPicPr>
          <p:cNvPr id="1145858" name="Picture 2"/>
          <p:cNvPicPr>
            <a:picLocks noChangeAspect="1" noChangeArrowheads="1"/>
          </p:cNvPicPr>
          <p:nvPr/>
        </p:nvPicPr>
        <p:blipFill>
          <a:blip r:embed="rId3"/>
          <a:srcRect/>
          <a:stretch>
            <a:fillRect/>
          </a:stretch>
        </p:blipFill>
        <p:spPr bwMode="auto">
          <a:xfrm>
            <a:off x="3537376" y="1919359"/>
            <a:ext cx="2200275" cy="781050"/>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1983096" y="3573793"/>
          <a:ext cx="216632" cy="247579"/>
        </p:xfrm>
        <a:graphic>
          <a:graphicData uri="http://schemas.openxmlformats.org/presentationml/2006/ole">
            <mc:AlternateContent xmlns:mc="http://schemas.openxmlformats.org/markup-compatibility/2006">
              <mc:Choice xmlns:v="urn:schemas-microsoft-com:vml" Requires="v">
                <p:oleObj spid="_x0000_s1145905" name="Equation" r:id="rId4" imgW="177480" imgH="203040" progId="Equation.3">
                  <p:embed/>
                </p:oleObj>
              </mc:Choice>
              <mc:Fallback>
                <p:oleObj name="Equation" r:id="rId4" imgW="177480" imgH="203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3096" y="3573793"/>
                        <a:ext cx="216632" cy="247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assume that the burning rate has normal distribution</a:t>
            </a:r>
            <a:endParaRPr lang="en-US" dirty="0"/>
          </a:p>
        </p:txBody>
      </p:sp>
      <p:sp>
        <p:nvSpPr>
          <p:cNvPr id="3" name="Content Placeholder 2"/>
          <p:cNvSpPr>
            <a:spLocks noGrp="1"/>
          </p:cNvSpPr>
          <p:nvPr>
            <p:ph idx="1"/>
          </p:nvPr>
        </p:nvSpPr>
        <p:spPr/>
        <p:txBody>
          <a:bodyPr/>
          <a:lstStyle/>
          <a:p>
            <a:r>
              <a:rPr lang="en-US" dirty="0" smtClean="0"/>
              <a:t>From the sampling distribution of the sample mean we obtain, the average burning rate</a:t>
            </a:r>
          </a:p>
          <a:p>
            <a:endParaRPr lang="en-US" dirty="0" smtClean="0"/>
          </a:p>
          <a:p>
            <a:r>
              <a:rPr lang="en-US" dirty="0" smtClean="0"/>
              <a:t>Our critical region for the test is defined as at the point Z</a:t>
            </a:r>
            <a:r>
              <a:rPr lang="el-GR" baseline="-25000" dirty="0" smtClean="0"/>
              <a:t>α</a:t>
            </a:r>
            <a:r>
              <a:rPr lang="en-US" baseline="-25000" dirty="0" smtClean="0"/>
              <a:t>/2</a:t>
            </a:r>
            <a:r>
              <a:rPr lang="en-US" dirty="0" smtClean="0"/>
              <a:t> such that</a:t>
            </a:r>
          </a:p>
          <a:p>
            <a:endParaRPr lang="en-US" baseline="-25000" dirty="0" smtClean="0"/>
          </a:p>
          <a:p>
            <a:endParaRPr lang="en-US" baseline="-25000" dirty="0" smtClean="0"/>
          </a:p>
          <a:p>
            <a:pPr>
              <a:buNone/>
            </a:pPr>
            <a:r>
              <a:rPr lang="en-US" dirty="0" smtClean="0"/>
              <a:t>	i.e., we find a point above which the probability is </a:t>
            </a:r>
            <a:r>
              <a:rPr lang="el-GR" dirty="0" smtClean="0"/>
              <a:t>α</a:t>
            </a:r>
            <a:r>
              <a:rPr lang="en-US" dirty="0" smtClean="0"/>
              <a:t>/2</a:t>
            </a:r>
          </a:p>
          <a:p>
            <a:r>
              <a:rPr lang="en-US" dirty="0" smtClean="0"/>
              <a:t>From the standard normal probability distribution table (</a:t>
            </a:r>
            <a:r>
              <a:rPr lang="el-GR" dirty="0" smtClean="0"/>
              <a:t>μ</a:t>
            </a:r>
            <a:r>
              <a:rPr lang="en-US" dirty="0" smtClean="0"/>
              <a:t> = 0, </a:t>
            </a:r>
            <a:r>
              <a:rPr lang="el-GR" dirty="0" smtClean="0"/>
              <a:t>σ</a:t>
            </a:r>
            <a:r>
              <a:rPr lang="en-US" dirty="0" smtClean="0"/>
              <a:t> = 1)                                        we find for </a:t>
            </a:r>
            <a:r>
              <a:rPr lang="el-GR" dirty="0" smtClean="0"/>
              <a:t>α</a:t>
            </a:r>
            <a:r>
              <a:rPr lang="en-US" dirty="0" smtClean="0"/>
              <a:t> = 0.05, Z</a:t>
            </a:r>
            <a:r>
              <a:rPr lang="el-GR" baseline="-25000" dirty="0" smtClean="0"/>
              <a:t>α</a:t>
            </a:r>
            <a:r>
              <a:rPr lang="en-US" baseline="-25000" dirty="0" smtClean="0"/>
              <a:t>/2 </a:t>
            </a:r>
            <a:r>
              <a:rPr lang="en-US" dirty="0" smtClean="0"/>
              <a:t>is 1.96</a:t>
            </a:r>
          </a:p>
          <a:p>
            <a:r>
              <a:rPr lang="en-US" dirty="0" smtClean="0"/>
              <a:t>We reject H</a:t>
            </a:r>
            <a:r>
              <a:rPr lang="en-US" baseline="-25000" dirty="0" smtClean="0"/>
              <a:t>0</a:t>
            </a:r>
            <a:r>
              <a:rPr lang="en-US" dirty="0" smtClean="0"/>
              <a:t> at 5% level if </a:t>
            </a:r>
          </a:p>
          <a:p>
            <a:endParaRPr lang="en-US" dirty="0" smtClean="0"/>
          </a:p>
          <a:p>
            <a:endParaRPr lang="en-US" dirty="0" smtClean="0"/>
          </a:p>
        </p:txBody>
      </p:sp>
      <p:pic>
        <p:nvPicPr>
          <p:cNvPr id="1146883" name="Picture 3"/>
          <p:cNvPicPr>
            <a:picLocks noChangeAspect="1" noChangeArrowheads="1"/>
          </p:cNvPicPr>
          <p:nvPr/>
        </p:nvPicPr>
        <p:blipFill>
          <a:blip r:embed="rId2"/>
          <a:srcRect/>
          <a:stretch>
            <a:fillRect/>
          </a:stretch>
        </p:blipFill>
        <p:spPr bwMode="auto">
          <a:xfrm>
            <a:off x="3483923" y="2744266"/>
            <a:ext cx="2962275" cy="714375"/>
          </a:xfrm>
          <a:prstGeom prst="rect">
            <a:avLst/>
          </a:prstGeom>
          <a:noFill/>
          <a:ln w="9525">
            <a:noFill/>
            <a:miter lim="800000"/>
            <a:headEnd/>
            <a:tailEnd/>
          </a:ln>
          <a:effectLst/>
        </p:spPr>
      </p:pic>
      <p:pic>
        <p:nvPicPr>
          <p:cNvPr id="1146884" name="Picture 4"/>
          <p:cNvPicPr>
            <a:picLocks noChangeAspect="1" noChangeArrowheads="1"/>
          </p:cNvPicPr>
          <p:nvPr/>
        </p:nvPicPr>
        <p:blipFill>
          <a:blip r:embed="rId3"/>
          <a:srcRect/>
          <a:stretch>
            <a:fillRect/>
          </a:stretch>
        </p:blipFill>
        <p:spPr bwMode="auto">
          <a:xfrm>
            <a:off x="3758656" y="1759139"/>
            <a:ext cx="1866900" cy="419100"/>
          </a:xfrm>
          <a:prstGeom prst="rect">
            <a:avLst/>
          </a:prstGeom>
          <a:noFill/>
          <a:ln w="9525">
            <a:noFill/>
            <a:miter lim="800000"/>
            <a:headEnd/>
            <a:tailEnd/>
          </a:ln>
          <a:effectLst/>
        </p:spPr>
      </p:pic>
      <p:pic>
        <p:nvPicPr>
          <p:cNvPr id="1146885" name="Picture 5"/>
          <p:cNvPicPr>
            <a:picLocks noChangeAspect="1" noChangeArrowheads="1"/>
          </p:cNvPicPr>
          <p:nvPr/>
        </p:nvPicPr>
        <p:blipFill>
          <a:blip r:embed="rId4"/>
          <a:srcRect/>
          <a:stretch>
            <a:fillRect/>
          </a:stretch>
        </p:blipFill>
        <p:spPr bwMode="auto">
          <a:xfrm>
            <a:off x="5677468" y="4302527"/>
            <a:ext cx="2634018" cy="1972205"/>
          </a:xfrm>
          <a:prstGeom prst="rect">
            <a:avLst/>
          </a:prstGeom>
          <a:noFill/>
          <a:ln w="9525">
            <a:noFill/>
            <a:miter lim="800000"/>
            <a:headEnd/>
            <a:tailEnd/>
          </a:ln>
          <a:effectLst/>
        </p:spPr>
      </p:pic>
      <p:pic>
        <p:nvPicPr>
          <p:cNvPr id="1146886" name="Picture 6"/>
          <p:cNvPicPr>
            <a:picLocks noChangeAspect="1" noChangeArrowheads="1"/>
          </p:cNvPicPr>
          <p:nvPr/>
        </p:nvPicPr>
        <p:blipFill>
          <a:blip r:embed="rId5"/>
          <a:srcRect/>
          <a:stretch>
            <a:fillRect/>
          </a:stretch>
        </p:blipFill>
        <p:spPr bwMode="auto">
          <a:xfrm>
            <a:off x="3375310" y="4609603"/>
            <a:ext cx="1514475" cy="50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68765" y="1732536"/>
            <a:ext cx="4020801" cy="1562876"/>
          </a:xfrm>
          <a:prstGeom prst="rect">
            <a:avLst/>
          </a:prstGeom>
        </p:spPr>
        <p:txBody>
          <a:bodyPr vert="horz" wrap="square" lIns="0" tIns="0" rIns="0" bIns="0" rtlCol="0">
            <a:spAutoFit/>
          </a:bodyPr>
          <a:lstStyle/>
          <a:p>
            <a:pPr marL="12696" marR="5078" algn="l"/>
            <a:r>
              <a:rPr sz="1600" spc="-15" dirty="0">
                <a:solidFill>
                  <a:srgbClr val="000000"/>
                </a:solidFill>
                <a:latin typeface="Arial"/>
                <a:cs typeface="Arial"/>
              </a:rPr>
              <a:t>A</a:t>
            </a:r>
            <a:r>
              <a:rPr sz="1600" spc="-85" dirty="0">
                <a:solidFill>
                  <a:srgbClr val="000000"/>
                </a:solidFill>
                <a:latin typeface="Arial"/>
                <a:cs typeface="Arial"/>
              </a:rPr>
              <a:t> </a:t>
            </a:r>
            <a:r>
              <a:rPr sz="1600" spc="-10" dirty="0">
                <a:solidFill>
                  <a:srgbClr val="000000"/>
                </a:solidFill>
                <a:latin typeface="Arial"/>
                <a:cs typeface="Arial"/>
              </a:rPr>
              <a:t>do</a:t>
            </a:r>
            <a:r>
              <a:rPr sz="1600" spc="-5" dirty="0">
                <a:solidFill>
                  <a:srgbClr val="000000"/>
                </a:solidFill>
                <a:latin typeface="Arial"/>
                <a:cs typeface="Arial"/>
              </a:rPr>
              <a:t>c</a:t>
            </a:r>
            <a:r>
              <a:rPr sz="1600" spc="-10" dirty="0">
                <a:solidFill>
                  <a:srgbClr val="000000"/>
                </a:solidFill>
                <a:latin typeface="Arial"/>
                <a:cs typeface="Arial"/>
              </a:rPr>
              <a:t>to</a:t>
            </a:r>
            <a:r>
              <a:rPr sz="1600" spc="-100" dirty="0">
                <a:solidFill>
                  <a:srgbClr val="000000"/>
                </a:solidFill>
                <a:latin typeface="Arial"/>
                <a:cs typeface="Arial"/>
              </a:rPr>
              <a:t>r</a:t>
            </a:r>
            <a:r>
              <a:rPr sz="1600" spc="-5" dirty="0">
                <a:solidFill>
                  <a:srgbClr val="000000"/>
                </a:solidFill>
                <a:latin typeface="Arial"/>
                <a:cs typeface="Arial"/>
              </a:rPr>
              <a:t>,</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ell</a:t>
            </a:r>
            <a:r>
              <a:rPr sz="1600" dirty="0">
                <a:solidFill>
                  <a:srgbClr val="000000"/>
                </a:solidFill>
                <a:latin typeface="Arial"/>
                <a:cs typeface="Arial"/>
              </a:rPr>
              <a:t> </a:t>
            </a:r>
            <a:r>
              <a:rPr sz="1600" spc="-10" dirty="0">
                <a:solidFill>
                  <a:srgbClr val="000000"/>
                </a:solidFill>
                <a:latin typeface="Arial"/>
                <a:cs typeface="Arial"/>
              </a:rPr>
              <a:t>kno</a:t>
            </a:r>
            <a:r>
              <a:rPr sz="1600" spc="-30" dirty="0">
                <a:solidFill>
                  <a:srgbClr val="000000"/>
                </a:solidFill>
                <a:latin typeface="Arial"/>
                <a:cs typeface="Arial"/>
              </a:rPr>
              <a:t>w</a:t>
            </a:r>
            <a:r>
              <a:rPr sz="1600" spc="-10" dirty="0">
                <a:solidFill>
                  <a:srgbClr val="000000"/>
                </a:solidFill>
                <a:latin typeface="Arial"/>
                <a:cs typeface="Arial"/>
              </a:rPr>
              <a:t>n</a:t>
            </a:r>
            <a:r>
              <a:rPr sz="1600" spc="10" dirty="0">
                <a:solidFill>
                  <a:srgbClr val="000000"/>
                </a:solidFill>
                <a:latin typeface="Arial"/>
                <a:cs typeface="Arial"/>
              </a:rPr>
              <a:t> </a:t>
            </a:r>
            <a:r>
              <a:rPr sz="1600" spc="-10" dirty="0">
                <a:solidFill>
                  <a:srgbClr val="000000"/>
                </a:solidFill>
                <a:latin typeface="Arial"/>
                <a:cs typeface="Arial"/>
              </a:rPr>
              <a:t>in</a:t>
            </a:r>
            <a:r>
              <a:rPr sz="1600" spc="-15" dirty="0">
                <a:solidFill>
                  <a:srgbClr val="000000"/>
                </a:solidFill>
                <a:latin typeface="Arial"/>
                <a:cs typeface="Arial"/>
              </a:rPr>
              <a:t> N</a:t>
            </a:r>
            <a:r>
              <a:rPr sz="1600" spc="-40" dirty="0">
                <a:solidFill>
                  <a:srgbClr val="000000"/>
                </a:solidFill>
                <a:latin typeface="Arial"/>
                <a:cs typeface="Arial"/>
              </a:rPr>
              <a:t>Y</a:t>
            </a:r>
            <a:r>
              <a:rPr sz="1600" spc="-15" dirty="0">
                <a:solidFill>
                  <a:srgbClr val="000000"/>
                </a:solidFill>
                <a:latin typeface="Arial"/>
                <a:cs typeface="Arial"/>
              </a:rPr>
              <a:t>C</a:t>
            </a:r>
            <a:r>
              <a:rPr sz="1600" spc="20" dirty="0">
                <a:solidFill>
                  <a:srgbClr val="000000"/>
                </a:solidFill>
                <a:latin typeface="Arial"/>
                <a:cs typeface="Arial"/>
              </a:rPr>
              <a:t> </a:t>
            </a:r>
            <a:r>
              <a:rPr sz="1600" spc="-10" dirty="0">
                <a:solidFill>
                  <a:srgbClr val="000000"/>
                </a:solidFill>
                <a:latin typeface="Arial"/>
                <a:cs typeface="Arial"/>
              </a:rPr>
              <a:t>for</a:t>
            </a:r>
            <a:r>
              <a:rPr sz="1600" spc="15" dirty="0">
                <a:solidFill>
                  <a:srgbClr val="000000"/>
                </a:solidFill>
                <a:latin typeface="Arial"/>
                <a:cs typeface="Arial"/>
              </a:rPr>
              <a:t> </a:t>
            </a:r>
            <a:r>
              <a:rPr sz="1600" spc="-10" dirty="0">
                <a:solidFill>
                  <a:srgbClr val="000000"/>
                </a:solidFill>
                <a:latin typeface="Arial"/>
                <a:cs typeface="Arial"/>
              </a:rPr>
              <a:t>her</a:t>
            </a:r>
            <a:r>
              <a:rPr sz="1600" spc="5" dirty="0">
                <a:solidFill>
                  <a:srgbClr val="000000"/>
                </a:solidFill>
                <a:latin typeface="Arial"/>
                <a:cs typeface="Arial"/>
              </a:rPr>
              <a:t> </a:t>
            </a:r>
            <a:r>
              <a:rPr sz="1600" spc="-10" dirty="0">
                <a:solidFill>
                  <a:srgbClr val="000000"/>
                </a:solidFill>
                <a:latin typeface="Arial"/>
                <a:cs typeface="Arial"/>
              </a:rPr>
              <a:t>skills to cure</a:t>
            </a:r>
            <a:r>
              <a:rPr sz="1600" spc="5" dirty="0">
                <a:solidFill>
                  <a:srgbClr val="000000"/>
                </a:solidFill>
                <a:latin typeface="Arial"/>
                <a:cs typeface="Arial"/>
              </a:rPr>
              <a:t> </a:t>
            </a:r>
            <a:r>
              <a:rPr sz="1600" spc="-10" dirty="0">
                <a:solidFill>
                  <a:srgbClr val="000000"/>
                </a:solidFill>
                <a:latin typeface="Arial"/>
                <a:cs typeface="Arial"/>
              </a:rPr>
              <a:t>snoring</a:t>
            </a:r>
            <a:r>
              <a:rPr sz="1600" dirty="0">
                <a:solidFill>
                  <a:srgbClr val="000000"/>
                </a:solidFill>
                <a:latin typeface="Arial"/>
                <a:cs typeface="Arial"/>
              </a:rPr>
              <a:t> </a:t>
            </a:r>
            <a:r>
              <a:rPr sz="1600" spc="-10" dirty="0">
                <a:solidFill>
                  <a:srgbClr val="000000"/>
                </a:solidFill>
                <a:latin typeface="Arial"/>
                <a:cs typeface="Arial"/>
              </a:rPr>
              <a:t>is not</a:t>
            </a:r>
            <a:r>
              <a:rPr sz="1600" spc="10" dirty="0">
                <a:solidFill>
                  <a:srgbClr val="000000"/>
                </a:solidFill>
                <a:latin typeface="Arial"/>
                <a:cs typeface="Arial"/>
              </a:rPr>
              <a:t> </a:t>
            </a:r>
            <a:r>
              <a:rPr sz="1600" spc="-10" dirty="0">
                <a:solidFill>
                  <a:srgbClr val="000000"/>
                </a:solidFill>
                <a:latin typeface="Arial"/>
                <a:cs typeface="Arial"/>
              </a:rPr>
              <a:t>con</a:t>
            </a:r>
            <a:r>
              <a:rPr sz="1600" spc="-5" dirty="0">
                <a:solidFill>
                  <a:srgbClr val="000000"/>
                </a:solidFill>
                <a:latin typeface="Arial"/>
                <a:cs typeface="Arial"/>
              </a:rPr>
              <a:t>v</a:t>
            </a:r>
            <a:r>
              <a:rPr sz="1600" spc="-10" dirty="0">
                <a:solidFill>
                  <a:srgbClr val="000000"/>
                </a:solidFill>
                <a:latin typeface="Arial"/>
                <a:cs typeface="Arial"/>
              </a:rPr>
              <a:t>inced</a:t>
            </a:r>
            <a:r>
              <a:rPr sz="1600" spc="-15" dirty="0">
                <a:solidFill>
                  <a:srgbClr val="000000"/>
                </a:solidFill>
                <a:latin typeface="Arial"/>
                <a:cs typeface="Arial"/>
              </a:rPr>
              <a:t> </a:t>
            </a:r>
            <a:r>
              <a:rPr sz="1600" spc="-10" dirty="0">
                <a:solidFill>
                  <a:srgbClr val="000000"/>
                </a:solidFill>
                <a:latin typeface="Arial"/>
                <a:cs typeface="Arial"/>
              </a:rPr>
              <a:t>by</a:t>
            </a:r>
            <a:r>
              <a:rPr sz="160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claim</a:t>
            </a:r>
            <a:r>
              <a:rPr sz="1600" spc="-15" dirty="0">
                <a:solidFill>
                  <a:srgbClr val="000000"/>
                </a:solidFill>
                <a:latin typeface="Arial"/>
                <a:cs typeface="Arial"/>
              </a:rPr>
              <a:t> </a:t>
            </a:r>
            <a:r>
              <a:rPr sz="1600" spc="-10" dirty="0">
                <a:solidFill>
                  <a:srgbClr val="000000"/>
                </a:solidFill>
                <a:latin typeface="Arial"/>
                <a:cs typeface="Arial"/>
              </a:rPr>
              <a:t>of the</a:t>
            </a:r>
            <a:r>
              <a:rPr sz="1600" spc="10" dirty="0">
                <a:solidFill>
                  <a:srgbClr val="000000"/>
                </a:solidFill>
                <a:latin typeface="Arial"/>
                <a:cs typeface="Arial"/>
              </a:rPr>
              <a:t> </a:t>
            </a:r>
            <a:r>
              <a:rPr sz="1600" spc="-10" dirty="0">
                <a:solidFill>
                  <a:srgbClr val="000000"/>
                </a:solidFill>
                <a:latin typeface="Arial"/>
                <a:cs typeface="Arial"/>
              </a:rPr>
              <a:t>drug</a:t>
            </a:r>
            <a:r>
              <a:rPr sz="1600" spc="5" dirty="0">
                <a:solidFill>
                  <a:srgbClr val="000000"/>
                </a:solidFill>
                <a:latin typeface="Arial"/>
                <a:cs typeface="Arial"/>
              </a:rPr>
              <a:t> </a:t>
            </a:r>
            <a:r>
              <a:rPr sz="1600" spc="-10" dirty="0">
                <a:solidFill>
                  <a:srgbClr val="000000"/>
                </a:solidFill>
                <a:latin typeface="Arial"/>
                <a:cs typeface="Arial"/>
              </a:rPr>
              <a:t>company</a:t>
            </a:r>
            <a:r>
              <a:rPr sz="1600" dirty="0">
                <a:solidFill>
                  <a:srgbClr val="000000"/>
                </a:solidFill>
                <a:latin typeface="Arial"/>
                <a:cs typeface="Arial"/>
              </a:rPr>
              <a:t> </a:t>
            </a:r>
            <a:r>
              <a:rPr sz="1600" spc="-10" dirty="0">
                <a:solidFill>
                  <a:srgbClr val="000000"/>
                </a:solidFill>
                <a:latin typeface="Arial"/>
                <a:cs typeface="Arial"/>
              </a:rPr>
              <a:t>and</a:t>
            </a:r>
            <a:r>
              <a:rPr sz="1600" spc="10" dirty="0">
                <a:solidFill>
                  <a:srgbClr val="000000"/>
                </a:solidFill>
                <a:latin typeface="Arial"/>
                <a:cs typeface="Arial"/>
              </a:rPr>
              <a:t> </a:t>
            </a:r>
            <a:r>
              <a:rPr sz="1600" spc="-10" dirty="0">
                <a:solidFill>
                  <a:srgbClr val="000000"/>
                </a:solidFill>
                <a:latin typeface="Arial"/>
                <a:cs typeface="Arial"/>
              </a:rPr>
              <a:t>de</a:t>
            </a:r>
            <a:r>
              <a:rPr sz="1600" spc="-5" dirty="0">
                <a:solidFill>
                  <a:srgbClr val="000000"/>
                </a:solidFill>
                <a:latin typeface="Arial"/>
                <a:cs typeface="Arial"/>
              </a:rPr>
              <a:t>c</a:t>
            </a:r>
            <a:r>
              <a:rPr sz="1600" spc="-10" dirty="0">
                <a:solidFill>
                  <a:srgbClr val="000000"/>
                </a:solidFill>
                <a:latin typeface="Arial"/>
                <a:cs typeface="Arial"/>
              </a:rPr>
              <a:t>ides</a:t>
            </a:r>
            <a:r>
              <a:rPr sz="1600" spc="-20" dirty="0">
                <a:solidFill>
                  <a:srgbClr val="000000"/>
                </a:solidFill>
                <a:latin typeface="Arial"/>
                <a:cs typeface="Arial"/>
              </a:rPr>
              <a:t> </a:t>
            </a:r>
            <a:r>
              <a:rPr sz="1600" spc="-10" dirty="0">
                <a:solidFill>
                  <a:srgbClr val="000000"/>
                </a:solidFill>
                <a:latin typeface="Arial"/>
                <a:cs typeface="Arial"/>
              </a:rPr>
              <a:t>that</a:t>
            </a:r>
            <a:r>
              <a:rPr sz="1600" spc="20" dirty="0">
                <a:solidFill>
                  <a:srgbClr val="000000"/>
                </a:solidFill>
                <a:latin typeface="Arial"/>
                <a:cs typeface="Arial"/>
              </a:rPr>
              <a:t> </a:t>
            </a:r>
            <a:r>
              <a:rPr sz="1600" spc="-10" dirty="0">
                <a:solidFill>
                  <a:srgbClr val="000000"/>
                </a:solidFill>
                <a:latin typeface="Arial"/>
                <a:cs typeface="Arial"/>
              </a:rPr>
              <a:t>she</a:t>
            </a:r>
            <a:r>
              <a:rPr sz="1600" spc="-5" dirty="0">
                <a:solidFill>
                  <a:srgbClr val="000000"/>
                </a:solidFill>
                <a:latin typeface="Arial"/>
                <a:cs typeface="Arial"/>
              </a:rPr>
              <a:t> </a:t>
            </a:r>
            <a:r>
              <a:rPr sz="1600" spc="-30" dirty="0">
                <a:solidFill>
                  <a:srgbClr val="000000"/>
                </a:solidFill>
                <a:latin typeface="Arial"/>
                <a:cs typeface="Arial"/>
              </a:rPr>
              <a:t>w</a:t>
            </a:r>
            <a:r>
              <a:rPr sz="1600" spc="-5" dirty="0">
                <a:solidFill>
                  <a:srgbClr val="000000"/>
                </a:solidFill>
                <a:latin typeface="Arial"/>
                <a:cs typeface="Arial"/>
              </a:rPr>
              <a:t>ill</a:t>
            </a:r>
            <a:r>
              <a:rPr sz="1600" spc="-10" dirty="0">
                <a:solidFill>
                  <a:srgbClr val="000000"/>
                </a:solidFill>
                <a:latin typeface="Arial"/>
                <a:cs typeface="Arial"/>
              </a:rPr>
              <a:t> condu</a:t>
            </a:r>
            <a:r>
              <a:rPr sz="1600" spc="-5" dirty="0">
                <a:solidFill>
                  <a:srgbClr val="000000"/>
                </a:solidFill>
                <a:latin typeface="Arial"/>
                <a:cs typeface="Arial"/>
              </a:rPr>
              <a:t>ct </a:t>
            </a:r>
            <a:r>
              <a:rPr sz="1600" spc="-10" dirty="0">
                <a:solidFill>
                  <a:srgbClr val="000000"/>
                </a:solidFill>
                <a:latin typeface="Arial"/>
                <a:cs typeface="Arial"/>
              </a:rPr>
              <a:t>a</a:t>
            </a:r>
            <a:r>
              <a:rPr sz="1600" spc="10" dirty="0">
                <a:solidFill>
                  <a:srgbClr val="000000"/>
                </a:solidFill>
                <a:latin typeface="Arial"/>
                <a:cs typeface="Arial"/>
              </a:rPr>
              <a:t> </a:t>
            </a:r>
            <a:r>
              <a:rPr sz="1600" spc="-10" dirty="0">
                <a:solidFill>
                  <a:srgbClr val="000000"/>
                </a:solidFill>
                <a:latin typeface="Arial"/>
                <a:cs typeface="Arial"/>
              </a:rPr>
              <a:t>test</a:t>
            </a:r>
            <a:r>
              <a:rPr sz="1600" spc="10" dirty="0">
                <a:solidFill>
                  <a:srgbClr val="000000"/>
                </a:solidFill>
                <a:latin typeface="Arial"/>
                <a:cs typeface="Arial"/>
              </a:rPr>
              <a:t> </a:t>
            </a:r>
            <a:r>
              <a:rPr sz="1600" spc="-10" dirty="0">
                <a:solidFill>
                  <a:srgbClr val="000000"/>
                </a:solidFill>
                <a:latin typeface="Arial"/>
                <a:cs typeface="Arial"/>
              </a:rPr>
              <a:t>on</a:t>
            </a:r>
            <a:r>
              <a:rPr sz="1600" spc="-5" dirty="0">
                <a:solidFill>
                  <a:srgbClr val="000000"/>
                </a:solidFill>
                <a:latin typeface="Arial"/>
                <a:cs typeface="Arial"/>
              </a:rPr>
              <a:t> </a:t>
            </a:r>
            <a:r>
              <a:rPr sz="1600" spc="-10" dirty="0">
                <a:solidFill>
                  <a:srgbClr val="000000"/>
                </a:solidFill>
                <a:latin typeface="Arial"/>
                <a:cs typeface="Arial"/>
              </a:rPr>
              <a:t>100</a:t>
            </a:r>
            <a:r>
              <a:rPr sz="1600" spc="10" dirty="0">
                <a:solidFill>
                  <a:srgbClr val="000000"/>
                </a:solidFill>
                <a:latin typeface="Arial"/>
                <a:cs typeface="Arial"/>
              </a:rPr>
              <a:t> </a:t>
            </a:r>
            <a:r>
              <a:rPr sz="1600" spc="-10" dirty="0">
                <a:solidFill>
                  <a:srgbClr val="000000"/>
                </a:solidFill>
                <a:latin typeface="Arial"/>
                <a:cs typeface="Arial"/>
              </a:rPr>
              <a:t>peop</a:t>
            </a:r>
            <a:r>
              <a:rPr sz="1600" dirty="0">
                <a:solidFill>
                  <a:srgbClr val="000000"/>
                </a:solidFill>
                <a:latin typeface="Arial"/>
                <a:cs typeface="Arial"/>
              </a:rPr>
              <a:t>l</a:t>
            </a:r>
            <a:r>
              <a:rPr sz="1600" spc="-10" dirty="0">
                <a:solidFill>
                  <a:srgbClr val="000000"/>
                </a:solidFill>
                <a:latin typeface="Arial"/>
                <a:cs typeface="Arial"/>
              </a:rPr>
              <a:t>e</a:t>
            </a:r>
            <a:endParaRPr sz="1600" dirty="0">
              <a:solidFill>
                <a:srgbClr val="000000"/>
              </a:solidFill>
              <a:latin typeface="Arial"/>
              <a:cs typeface="Arial"/>
            </a:endParaRPr>
          </a:p>
          <a:p>
            <a:pPr algn="l">
              <a:spcBef>
                <a:spcPts val="4"/>
              </a:spcBef>
            </a:pPr>
            <a:endParaRPr sz="1999" dirty="0">
              <a:solidFill>
                <a:srgbClr val="000000"/>
              </a:solidFill>
              <a:latin typeface="Times New Roman"/>
              <a:cs typeface="Times New Roman"/>
            </a:endParaRPr>
          </a:p>
          <a:p>
            <a:pPr marL="12696" algn="l"/>
            <a:r>
              <a:rPr sz="1600" spc="-10" dirty="0">
                <a:solidFill>
                  <a:srgbClr val="000000"/>
                </a:solidFill>
                <a:latin typeface="Arial"/>
                <a:cs typeface="Arial"/>
              </a:rPr>
              <a:t>Here</a:t>
            </a:r>
            <a:r>
              <a:rPr sz="1600" spc="5" dirty="0">
                <a:solidFill>
                  <a:srgbClr val="000000"/>
                </a:solidFill>
                <a:latin typeface="Arial"/>
                <a:cs typeface="Arial"/>
              </a:rPr>
              <a:t> </a:t>
            </a:r>
            <a:r>
              <a:rPr sz="1600" spc="-10" dirty="0">
                <a:solidFill>
                  <a:srgbClr val="000000"/>
                </a:solidFill>
                <a:latin typeface="Arial"/>
                <a:cs typeface="Arial"/>
              </a:rPr>
              <a:t>are</a:t>
            </a:r>
            <a:r>
              <a:rPr sz="1600" spc="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resu</a:t>
            </a:r>
            <a:r>
              <a:rPr sz="1600" dirty="0">
                <a:solidFill>
                  <a:srgbClr val="000000"/>
                </a:solidFill>
                <a:latin typeface="Arial"/>
                <a:cs typeface="Arial"/>
              </a:rPr>
              <a:t>l</a:t>
            </a:r>
            <a:r>
              <a:rPr sz="1600" spc="-10" dirty="0">
                <a:solidFill>
                  <a:srgbClr val="000000"/>
                </a:solidFill>
                <a:latin typeface="Arial"/>
                <a:cs typeface="Arial"/>
              </a:rPr>
              <a:t>ts</a:t>
            </a:r>
            <a:endParaRPr sz="1600" dirty="0">
              <a:solidFill>
                <a:srgbClr val="000000"/>
              </a:solidFill>
              <a:latin typeface="Arial"/>
              <a:cs typeface="Arial"/>
            </a:endParaRPr>
          </a:p>
        </p:txBody>
      </p:sp>
      <p:sp>
        <p:nvSpPr>
          <p:cNvPr id="3" name="object 3"/>
          <p:cNvSpPr/>
          <p:nvPr/>
        </p:nvSpPr>
        <p:spPr>
          <a:xfrm>
            <a:off x="4715267" y="4575353"/>
            <a:ext cx="1058954" cy="1797998"/>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4" name="object 4"/>
          <p:cNvSpPr/>
          <p:nvPr/>
        </p:nvSpPr>
        <p:spPr>
          <a:xfrm>
            <a:off x="6241318" y="4535163"/>
            <a:ext cx="3198105" cy="1726646"/>
          </a:xfrm>
          <a:custGeom>
            <a:avLst/>
            <a:gdLst/>
            <a:ahLst/>
            <a:cxnLst/>
            <a:rect l="l" t="t" r="r" b="b"/>
            <a:pathLst>
              <a:path w="3199129" h="1727200">
                <a:moveTo>
                  <a:pt x="2049662" y="1574799"/>
                </a:moveTo>
                <a:lnTo>
                  <a:pt x="1231080" y="1574799"/>
                </a:lnTo>
                <a:lnTo>
                  <a:pt x="1241411" y="1587499"/>
                </a:lnTo>
                <a:lnTo>
                  <a:pt x="1252188" y="1600199"/>
                </a:lnTo>
                <a:lnTo>
                  <a:pt x="1263398" y="1612899"/>
                </a:lnTo>
                <a:lnTo>
                  <a:pt x="1275030" y="1625599"/>
                </a:lnTo>
                <a:lnTo>
                  <a:pt x="1287071" y="1625599"/>
                </a:lnTo>
                <a:lnTo>
                  <a:pt x="1299508" y="1638300"/>
                </a:lnTo>
                <a:lnTo>
                  <a:pt x="1312331" y="1651000"/>
                </a:lnTo>
                <a:lnTo>
                  <a:pt x="1325525" y="1651000"/>
                </a:lnTo>
                <a:lnTo>
                  <a:pt x="1339079" y="1663700"/>
                </a:lnTo>
                <a:lnTo>
                  <a:pt x="1352982" y="1663700"/>
                </a:lnTo>
                <a:lnTo>
                  <a:pt x="1367219" y="1676400"/>
                </a:lnTo>
                <a:lnTo>
                  <a:pt x="1381780" y="1676400"/>
                </a:lnTo>
                <a:lnTo>
                  <a:pt x="1396651" y="1689100"/>
                </a:lnTo>
                <a:lnTo>
                  <a:pt x="1411821" y="1689100"/>
                </a:lnTo>
                <a:lnTo>
                  <a:pt x="1427277" y="1701800"/>
                </a:lnTo>
                <a:lnTo>
                  <a:pt x="1443007" y="1701800"/>
                </a:lnTo>
                <a:lnTo>
                  <a:pt x="1458998" y="1714500"/>
                </a:lnTo>
                <a:lnTo>
                  <a:pt x="1491718" y="1714500"/>
                </a:lnTo>
                <a:lnTo>
                  <a:pt x="1531389" y="1727200"/>
                </a:lnTo>
                <a:lnTo>
                  <a:pt x="1765548" y="1727200"/>
                </a:lnTo>
                <a:lnTo>
                  <a:pt x="1838481" y="1701800"/>
                </a:lnTo>
                <a:lnTo>
                  <a:pt x="1906829" y="1676400"/>
                </a:lnTo>
                <a:lnTo>
                  <a:pt x="1969377" y="1638300"/>
                </a:lnTo>
                <a:lnTo>
                  <a:pt x="1998095" y="1625599"/>
                </a:lnTo>
                <a:lnTo>
                  <a:pt x="2024908" y="1600199"/>
                </a:lnTo>
                <a:lnTo>
                  <a:pt x="2049662" y="1574799"/>
                </a:lnTo>
                <a:close/>
              </a:path>
              <a:path w="3199129" h="1727200">
                <a:moveTo>
                  <a:pt x="2923991" y="1168399"/>
                </a:moveTo>
                <a:lnTo>
                  <a:pt x="72046" y="1168399"/>
                </a:lnTo>
                <a:lnTo>
                  <a:pt x="71857" y="1181099"/>
                </a:lnTo>
                <a:lnTo>
                  <a:pt x="72511" y="1193799"/>
                </a:lnTo>
                <a:lnTo>
                  <a:pt x="74017" y="1206499"/>
                </a:lnTo>
                <a:lnTo>
                  <a:pt x="78170" y="1231899"/>
                </a:lnTo>
                <a:lnTo>
                  <a:pt x="84322" y="1244599"/>
                </a:lnTo>
                <a:lnTo>
                  <a:pt x="92380" y="1269999"/>
                </a:lnTo>
                <a:lnTo>
                  <a:pt x="102251" y="1282699"/>
                </a:lnTo>
                <a:lnTo>
                  <a:pt x="113845" y="1295399"/>
                </a:lnTo>
                <a:lnTo>
                  <a:pt x="127069" y="1320799"/>
                </a:lnTo>
                <a:lnTo>
                  <a:pt x="158040" y="1346199"/>
                </a:lnTo>
                <a:lnTo>
                  <a:pt x="194428" y="1371599"/>
                </a:lnTo>
                <a:lnTo>
                  <a:pt x="214425" y="1384299"/>
                </a:lnTo>
                <a:lnTo>
                  <a:pt x="235500" y="1384299"/>
                </a:lnTo>
                <a:lnTo>
                  <a:pt x="257561" y="1396999"/>
                </a:lnTo>
                <a:lnTo>
                  <a:pt x="280518" y="1409699"/>
                </a:lnTo>
                <a:lnTo>
                  <a:pt x="328748" y="1409699"/>
                </a:lnTo>
                <a:lnTo>
                  <a:pt x="353838" y="1422399"/>
                </a:lnTo>
                <a:lnTo>
                  <a:pt x="437872" y="1422399"/>
                </a:lnTo>
                <a:lnTo>
                  <a:pt x="463615" y="1460499"/>
                </a:lnTo>
                <a:lnTo>
                  <a:pt x="491983" y="1485899"/>
                </a:lnTo>
                <a:lnTo>
                  <a:pt x="522772" y="1511299"/>
                </a:lnTo>
                <a:lnTo>
                  <a:pt x="555780" y="1523999"/>
                </a:lnTo>
                <a:lnTo>
                  <a:pt x="590807" y="1549399"/>
                </a:lnTo>
                <a:lnTo>
                  <a:pt x="627651" y="1562099"/>
                </a:lnTo>
                <a:lnTo>
                  <a:pt x="666109" y="1587499"/>
                </a:lnTo>
                <a:lnTo>
                  <a:pt x="747062" y="1612899"/>
                </a:lnTo>
                <a:lnTo>
                  <a:pt x="789154" y="1612899"/>
                </a:lnTo>
                <a:lnTo>
                  <a:pt x="832053" y="1625599"/>
                </a:lnTo>
                <a:lnTo>
                  <a:pt x="1051605" y="1625599"/>
                </a:lnTo>
                <a:lnTo>
                  <a:pt x="1180117" y="1587499"/>
                </a:lnTo>
                <a:lnTo>
                  <a:pt x="1221208" y="1574799"/>
                </a:lnTo>
                <a:lnTo>
                  <a:pt x="2049662" y="1574799"/>
                </a:lnTo>
                <a:lnTo>
                  <a:pt x="2072207" y="1562099"/>
                </a:lnTo>
                <a:lnTo>
                  <a:pt x="2092390" y="1536699"/>
                </a:lnTo>
                <a:lnTo>
                  <a:pt x="2110059" y="1498599"/>
                </a:lnTo>
                <a:lnTo>
                  <a:pt x="2125063" y="1473199"/>
                </a:lnTo>
                <a:lnTo>
                  <a:pt x="2563312" y="1473199"/>
                </a:lnTo>
                <a:lnTo>
                  <a:pt x="2590857" y="1460499"/>
                </a:lnTo>
                <a:lnTo>
                  <a:pt x="2616891" y="1447799"/>
                </a:lnTo>
                <a:lnTo>
                  <a:pt x="2641306" y="1435099"/>
                </a:lnTo>
                <a:lnTo>
                  <a:pt x="2663994" y="1409699"/>
                </a:lnTo>
                <a:lnTo>
                  <a:pt x="2684847" y="1396999"/>
                </a:lnTo>
                <a:lnTo>
                  <a:pt x="2703757" y="1371599"/>
                </a:lnTo>
                <a:lnTo>
                  <a:pt x="2720615" y="1346199"/>
                </a:lnTo>
                <a:lnTo>
                  <a:pt x="2735315" y="1333499"/>
                </a:lnTo>
                <a:lnTo>
                  <a:pt x="2757803" y="1282699"/>
                </a:lnTo>
                <a:lnTo>
                  <a:pt x="2770357" y="1231899"/>
                </a:lnTo>
                <a:lnTo>
                  <a:pt x="2772638" y="1206499"/>
                </a:lnTo>
                <a:lnTo>
                  <a:pt x="2811952" y="1206499"/>
                </a:lnTo>
                <a:lnTo>
                  <a:pt x="2824871" y="1193799"/>
                </a:lnTo>
                <a:lnTo>
                  <a:pt x="2862988" y="1193799"/>
                </a:lnTo>
                <a:lnTo>
                  <a:pt x="2875458" y="1181099"/>
                </a:lnTo>
                <a:lnTo>
                  <a:pt x="2912073" y="1181099"/>
                </a:lnTo>
                <a:lnTo>
                  <a:pt x="2923991" y="1168399"/>
                </a:lnTo>
                <a:close/>
              </a:path>
              <a:path w="3199129" h="1727200">
                <a:moveTo>
                  <a:pt x="2406714" y="1511299"/>
                </a:moveTo>
                <a:lnTo>
                  <a:pt x="2284950" y="1511299"/>
                </a:lnTo>
                <a:lnTo>
                  <a:pt x="2297956" y="1523999"/>
                </a:lnTo>
                <a:lnTo>
                  <a:pt x="2372376" y="1523999"/>
                </a:lnTo>
                <a:lnTo>
                  <a:pt x="2406714" y="1511299"/>
                </a:lnTo>
                <a:close/>
              </a:path>
              <a:path w="3199129" h="1727200">
                <a:moveTo>
                  <a:pt x="2472696" y="1498599"/>
                </a:moveTo>
                <a:lnTo>
                  <a:pt x="2208601" y="1498599"/>
                </a:lnTo>
                <a:lnTo>
                  <a:pt x="2221081" y="1511299"/>
                </a:lnTo>
                <a:lnTo>
                  <a:pt x="2440190" y="1511299"/>
                </a:lnTo>
                <a:lnTo>
                  <a:pt x="2472696" y="1498599"/>
                </a:lnTo>
                <a:close/>
              </a:path>
              <a:path w="3199129" h="1727200">
                <a:moveTo>
                  <a:pt x="2563312" y="1473199"/>
                </a:moveTo>
                <a:lnTo>
                  <a:pt x="2125063" y="1473199"/>
                </a:lnTo>
                <a:lnTo>
                  <a:pt x="2136526" y="1485899"/>
                </a:lnTo>
                <a:lnTo>
                  <a:pt x="2159959" y="1485899"/>
                </a:lnTo>
                <a:lnTo>
                  <a:pt x="2171911" y="1498599"/>
                </a:lnTo>
                <a:lnTo>
                  <a:pt x="2504124" y="1498599"/>
                </a:lnTo>
                <a:lnTo>
                  <a:pt x="2534365" y="1485899"/>
                </a:lnTo>
                <a:lnTo>
                  <a:pt x="2563312" y="1473199"/>
                </a:lnTo>
                <a:close/>
              </a:path>
              <a:path w="3199129" h="1727200">
                <a:moveTo>
                  <a:pt x="3102978" y="596900"/>
                </a:moveTo>
                <a:lnTo>
                  <a:pt x="186619" y="596900"/>
                </a:lnTo>
                <a:lnTo>
                  <a:pt x="173185" y="609600"/>
                </a:lnTo>
                <a:lnTo>
                  <a:pt x="160087" y="609600"/>
                </a:lnTo>
                <a:lnTo>
                  <a:pt x="147343" y="622300"/>
                </a:lnTo>
                <a:lnTo>
                  <a:pt x="134976" y="622300"/>
                </a:lnTo>
                <a:lnTo>
                  <a:pt x="123006" y="635000"/>
                </a:lnTo>
                <a:lnTo>
                  <a:pt x="111454" y="635000"/>
                </a:lnTo>
                <a:lnTo>
                  <a:pt x="100341" y="647700"/>
                </a:lnTo>
                <a:lnTo>
                  <a:pt x="89687" y="647700"/>
                </a:lnTo>
                <a:lnTo>
                  <a:pt x="79514" y="660400"/>
                </a:lnTo>
                <a:lnTo>
                  <a:pt x="69843" y="673100"/>
                </a:lnTo>
                <a:lnTo>
                  <a:pt x="60693" y="673100"/>
                </a:lnTo>
                <a:lnTo>
                  <a:pt x="52087" y="685800"/>
                </a:lnTo>
                <a:lnTo>
                  <a:pt x="44045" y="698500"/>
                </a:lnTo>
                <a:lnTo>
                  <a:pt x="31648" y="711200"/>
                </a:lnTo>
                <a:lnTo>
                  <a:pt x="21338" y="736600"/>
                </a:lnTo>
                <a:lnTo>
                  <a:pt x="13083" y="749300"/>
                </a:lnTo>
                <a:lnTo>
                  <a:pt x="6852" y="762000"/>
                </a:lnTo>
                <a:lnTo>
                  <a:pt x="2615" y="787400"/>
                </a:lnTo>
                <a:lnTo>
                  <a:pt x="341" y="800100"/>
                </a:lnTo>
                <a:lnTo>
                  <a:pt x="0" y="825500"/>
                </a:lnTo>
                <a:lnTo>
                  <a:pt x="1560" y="838200"/>
                </a:lnTo>
                <a:lnTo>
                  <a:pt x="4991" y="863600"/>
                </a:lnTo>
                <a:lnTo>
                  <a:pt x="10263" y="876300"/>
                </a:lnTo>
                <a:lnTo>
                  <a:pt x="17345" y="889000"/>
                </a:lnTo>
                <a:lnTo>
                  <a:pt x="26206" y="914400"/>
                </a:lnTo>
                <a:lnTo>
                  <a:pt x="36815" y="927099"/>
                </a:lnTo>
                <a:lnTo>
                  <a:pt x="49142" y="939799"/>
                </a:lnTo>
                <a:lnTo>
                  <a:pt x="63156" y="952499"/>
                </a:lnTo>
                <a:lnTo>
                  <a:pt x="78826" y="977899"/>
                </a:lnTo>
                <a:lnTo>
                  <a:pt x="96123" y="990599"/>
                </a:lnTo>
                <a:lnTo>
                  <a:pt x="115014" y="1003299"/>
                </a:lnTo>
                <a:lnTo>
                  <a:pt x="135470" y="1015999"/>
                </a:lnTo>
                <a:lnTo>
                  <a:pt x="157460" y="1028699"/>
                </a:lnTo>
                <a:lnTo>
                  <a:pt x="146543" y="1028699"/>
                </a:lnTo>
                <a:lnTo>
                  <a:pt x="136327" y="1041399"/>
                </a:lnTo>
                <a:lnTo>
                  <a:pt x="126822" y="1054099"/>
                </a:lnTo>
                <a:lnTo>
                  <a:pt x="118036" y="1066799"/>
                </a:lnTo>
                <a:lnTo>
                  <a:pt x="109982" y="1066799"/>
                </a:lnTo>
                <a:lnTo>
                  <a:pt x="90303" y="1104899"/>
                </a:lnTo>
                <a:lnTo>
                  <a:pt x="77567" y="1142999"/>
                </a:lnTo>
                <a:lnTo>
                  <a:pt x="73068" y="1168399"/>
                </a:lnTo>
                <a:lnTo>
                  <a:pt x="2935756" y="1168399"/>
                </a:lnTo>
                <a:lnTo>
                  <a:pt x="2947361" y="1155699"/>
                </a:lnTo>
                <a:lnTo>
                  <a:pt x="2970066" y="1155699"/>
                </a:lnTo>
                <a:lnTo>
                  <a:pt x="2981153" y="1142999"/>
                </a:lnTo>
                <a:lnTo>
                  <a:pt x="2992054" y="1142999"/>
                </a:lnTo>
                <a:lnTo>
                  <a:pt x="3002764" y="1130299"/>
                </a:lnTo>
                <a:lnTo>
                  <a:pt x="3034342" y="1117599"/>
                </a:lnTo>
                <a:lnTo>
                  <a:pt x="3063225" y="1092199"/>
                </a:lnTo>
                <a:lnTo>
                  <a:pt x="3089392" y="1066799"/>
                </a:lnTo>
                <a:lnTo>
                  <a:pt x="3112819" y="1054099"/>
                </a:lnTo>
                <a:lnTo>
                  <a:pt x="3133485" y="1028699"/>
                </a:lnTo>
                <a:lnTo>
                  <a:pt x="3151367" y="1003299"/>
                </a:lnTo>
                <a:lnTo>
                  <a:pt x="3166444" y="977899"/>
                </a:lnTo>
                <a:lnTo>
                  <a:pt x="3178693" y="939799"/>
                </a:lnTo>
                <a:lnTo>
                  <a:pt x="3188092" y="914400"/>
                </a:lnTo>
                <a:lnTo>
                  <a:pt x="3194618" y="889000"/>
                </a:lnTo>
                <a:lnTo>
                  <a:pt x="3198250" y="863600"/>
                </a:lnTo>
                <a:lnTo>
                  <a:pt x="3198966" y="838200"/>
                </a:lnTo>
                <a:lnTo>
                  <a:pt x="3196743" y="800100"/>
                </a:lnTo>
                <a:lnTo>
                  <a:pt x="3191560" y="774700"/>
                </a:lnTo>
                <a:lnTo>
                  <a:pt x="3183393" y="749300"/>
                </a:lnTo>
                <a:lnTo>
                  <a:pt x="3172221" y="723900"/>
                </a:lnTo>
                <a:lnTo>
                  <a:pt x="3158022" y="698500"/>
                </a:lnTo>
                <a:lnTo>
                  <a:pt x="3140774" y="660400"/>
                </a:lnTo>
                <a:lnTo>
                  <a:pt x="3120453" y="635000"/>
                </a:lnTo>
                <a:lnTo>
                  <a:pt x="3097039" y="609600"/>
                </a:lnTo>
                <a:lnTo>
                  <a:pt x="3102978" y="596900"/>
                </a:lnTo>
                <a:close/>
              </a:path>
              <a:path w="3199129" h="1727200">
                <a:moveTo>
                  <a:pt x="963144" y="177800"/>
                </a:moveTo>
                <a:lnTo>
                  <a:pt x="601579" y="177800"/>
                </a:lnTo>
                <a:lnTo>
                  <a:pt x="565561" y="190500"/>
                </a:lnTo>
                <a:lnTo>
                  <a:pt x="531213" y="203200"/>
                </a:lnTo>
                <a:lnTo>
                  <a:pt x="498642" y="228600"/>
                </a:lnTo>
                <a:lnTo>
                  <a:pt x="467960" y="241300"/>
                </a:lnTo>
                <a:lnTo>
                  <a:pt x="412700" y="279400"/>
                </a:lnTo>
                <a:lnTo>
                  <a:pt x="366311" y="330200"/>
                </a:lnTo>
                <a:lnTo>
                  <a:pt x="329675" y="381000"/>
                </a:lnTo>
                <a:lnTo>
                  <a:pt x="303668" y="431800"/>
                </a:lnTo>
                <a:lnTo>
                  <a:pt x="289172" y="482600"/>
                </a:lnTo>
                <a:lnTo>
                  <a:pt x="286515" y="520700"/>
                </a:lnTo>
                <a:lnTo>
                  <a:pt x="287065" y="546100"/>
                </a:lnTo>
                <a:lnTo>
                  <a:pt x="290933" y="571500"/>
                </a:lnTo>
                <a:lnTo>
                  <a:pt x="288266" y="584200"/>
                </a:lnTo>
                <a:lnTo>
                  <a:pt x="228717" y="584200"/>
                </a:lnTo>
                <a:lnTo>
                  <a:pt x="214405" y="596900"/>
                </a:lnTo>
                <a:lnTo>
                  <a:pt x="3108312" y="596900"/>
                </a:lnTo>
                <a:lnTo>
                  <a:pt x="3113000" y="584200"/>
                </a:lnTo>
                <a:lnTo>
                  <a:pt x="3120226" y="558800"/>
                </a:lnTo>
                <a:lnTo>
                  <a:pt x="3124805" y="533400"/>
                </a:lnTo>
                <a:lnTo>
                  <a:pt x="3126808" y="508000"/>
                </a:lnTo>
                <a:lnTo>
                  <a:pt x="3126305" y="482600"/>
                </a:lnTo>
                <a:lnTo>
                  <a:pt x="3123366" y="469900"/>
                </a:lnTo>
                <a:lnTo>
                  <a:pt x="3118061" y="444500"/>
                </a:lnTo>
                <a:lnTo>
                  <a:pt x="3110461" y="419100"/>
                </a:lnTo>
                <a:lnTo>
                  <a:pt x="3100634" y="393700"/>
                </a:lnTo>
                <a:lnTo>
                  <a:pt x="3088652" y="381000"/>
                </a:lnTo>
                <a:lnTo>
                  <a:pt x="3074585" y="355600"/>
                </a:lnTo>
                <a:lnTo>
                  <a:pt x="3058502" y="342900"/>
                </a:lnTo>
                <a:lnTo>
                  <a:pt x="3040474" y="317500"/>
                </a:lnTo>
                <a:lnTo>
                  <a:pt x="3020571" y="304800"/>
                </a:lnTo>
                <a:lnTo>
                  <a:pt x="2998863" y="292100"/>
                </a:lnTo>
                <a:lnTo>
                  <a:pt x="2975420" y="266700"/>
                </a:lnTo>
                <a:lnTo>
                  <a:pt x="2950312" y="254000"/>
                </a:lnTo>
                <a:lnTo>
                  <a:pt x="2923610" y="241300"/>
                </a:lnTo>
                <a:lnTo>
                  <a:pt x="2895383" y="228600"/>
                </a:lnTo>
                <a:lnTo>
                  <a:pt x="2865702" y="228600"/>
                </a:lnTo>
                <a:lnTo>
                  <a:pt x="2834637" y="215900"/>
                </a:lnTo>
                <a:lnTo>
                  <a:pt x="2831109" y="203200"/>
                </a:lnTo>
                <a:lnTo>
                  <a:pt x="1023622" y="203200"/>
                </a:lnTo>
                <a:lnTo>
                  <a:pt x="1008813" y="190500"/>
                </a:lnTo>
                <a:lnTo>
                  <a:pt x="978560" y="190500"/>
                </a:lnTo>
                <a:lnTo>
                  <a:pt x="963144" y="177800"/>
                </a:lnTo>
                <a:close/>
              </a:path>
              <a:path w="3199129" h="1727200">
                <a:moveTo>
                  <a:pt x="1512579" y="63500"/>
                </a:moveTo>
                <a:lnTo>
                  <a:pt x="1271071" y="63500"/>
                </a:lnTo>
                <a:lnTo>
                  <a:pt x="1242480" y="76200"/>
                </a:lnTo>
                <a:lnTo>
                  <a:pt x="1214702" y="76200"/>
                </a:lnTo>
                <a:lnTo>
                  <a:pt x="1187874" y="88900"/>
                </a:lnTo>
                <a:lnTo>
                  <a:pt x="1162133" y="101600"/>
                </a:lnTo>
                <a:lnTo>
                  <a:pt x="1137616" y="114300"/>
                </a:lnTo>
                <a:lnTo>
                  <a:pt x="1114461" y="139700"/>
                </a:lnTo>
                <a:lnTo>
                  <a:pt x="1092804" y="152400"/>
                </a:lnTo>
                <a:lnTo>
                  <a:pt x="1072784" y="165100"/>
                </a:lnTo>
                <a:lnTo>
                  <a:pt x="1054537" y="190500"/>
                </a:lnTo>
                <a:lnTo>
                  <a:pt x="1038201" y="203200"/>
                </a:lnTo>
                <a:lnTo>
                  <a:pt x="2831109" y="203200"/>
                </a:lnTo>
                <a:lnTo>
                  <a:pt x="2826894" y="190500"/>
                </a:lnTo>
                <a:lnTo>
                  <a:pt x="2822003" y="177800"/>
                </a:lnTo>
                <a:lnTo>
                  <a:pt x="2816447" y="177800"/>
                </a:lnTo>
                <a:lnTo>
                  <a:pt x="2810239" y="165100"/>
                </a:lnTo>
                <a:lnTo>
                  <a:pt x="2803390" y="152400"/>
                </a:lnTo>
                <a:lnTo>
                  <a:pt x="2795912" y="139700"/>
                </a:lnTo>
                <a:lnTo>
                  <a:pt x="1661068" y="139700"/>
                </a:lnTo>
                <a:lnTo>
                  <a:pt x="1650907" y="127000"/>
                </a:lnTo>
                <a:lnTo>
                  <a:pt x="1640431" y="127000"/>
                </a:lnTo>
                <a:lnTo>
                  <a:pt x="1629648" y="114300"/>
                </a:lnTo>
                <a:lnTo>
                  <a:pt x="1618568" y="114300"/>
                </a:lnTo>
                <a:lnTo>
                  <a:pt x="1607201" y="101600"/>
                </a:lnTo>
                <a:lnTo>
                  <a:pt x="1595557" y="101600"/>
                </a:lnTo>
                <a:lnTo>
                  <a:pt x="1583644" y="88900"/>
                </a:lnTo>
                <a:lnTo>
                  <a:pt x="1571474" y="88900"/>
                </a:lnTo>
                <a:lnTo>
                  <a:pt x="1512579" y="63500"/>
                </a:lnTo>
                <a:close/>
              </a:path>
              <a:path w="3199129" h="1727200">
                <a:moveTo>
                  <a:pt x="915897" y="165100"/>
                </a:moveTo>
                <a:lnTo>
                  <a:pt x="678179" y="165100"/>
                </a:lnTo>
                <a:lnTo>
                  <a:pt x="639154" y="177800"/>
                </a:lnTo>
                <a:lnTo>
                  <a:pt x="931798" y="177800"/>
                </a:lnTo>
                <a:lnTo>
                  <a:pt x="915897" y="165100"/>
                </a:lnTo>
                <a:close/>
              </a:path>
              <a:path w="3199129" h="1727200">
                <a:moveTo>
                  <a:pt x="818152" y="152400"/>
                </a:moveTo>
                <a:lnTo>
                  <a:pt x="751769" y="152400"/>
                </a:lnTo>
                <a:lnTo>
                  <a:pt x="735147" y="165100"/>
                </a:lnTo>
                <a:lnTo>
                  <a:pt x="834652" y="165100"/>
                </a:lnTo>
                <a:lnTo>
                  <a:pt x="818152" y="152400"/>
                </a:lnTo>
                <a:close/>
              </a:path>
              <a:path w="3199129" h="1727200">
                <a:moveTo>
                  <a:pt x="2096111" y="25400"/>
                </a:moveTo>
                <a:lnTo>
                  <a:pt x="1803479" y="25400"/>
                </a:lnTo>
                <a:lnTo>
                  <a:pt x="1781708" y="38100"/>
                </a:lnTo>
                <a:lnTo>
                  <a:pt x="1741020" y="63500"/>
                </a:lnTo>
                <a:lnTo>
                  <a:pt x="1704868" y="88900"/>
                </a:lnTo>
                <a:lnTo>
                  <a:pt x="1674131" y="114300"/>
                </a:lnTo>
                <a:lnTo>
                  <a:pt x="1661068" y="139700"/>
                </a:lnTo>
                <a:lnTo>
                  <a:pt x="2795912" y="139700"/>
                </a:lnTo>
                <a:lnTo>
                  <a:pt x="2787817" y="127000"/>
                </a:lnTo>
                <a:lnTo>
                  <a:pt x="2779116" y="114300"/>
                </a:lnTo>
                <a:lnTo>
                  <a:pt x="2769821" y="114300"/>
                </a:lnTo>
                <a:lnTo>
                  <a:pt x="2759945" y="101600"/>
                </a:lnTo>
                <a:lnTo>
                  <a:pt x="2205342" y="101600"/>
                </a:lnTo>
                <a:lnTo>
                  <a:pt x="2196267" y="88900"/>
                </a:lnTo>
                <a:lnTo>
                  <a:pt x="2186740" y="76200"/>
                </a:lnTo>
                <a:lnTo>
                  <a:pt x="2176776" y="76200"/>
                </a:lnTo>
                <a:lnTo>
                  <a:pt x="2166390" y="63500"/>
                </a:lnTo>
                <a:lnTo>
                  <a:pt x="2155600" y="63500"/>
                </a:lnTo>
                <a:lnTo>
                  <a:pt x="2144419" y="50800"/>
                </a:lnTo>
                <a:lnTo>
                  <a:pt x="2132864" y="50800"/>
                </a:lnTo>
                <a:lnTo>
                  <a:pt x="2120950" y="38100"/>
                </a:lnTo>
                <a:lnTo>
                  <a:pt x="2108694" y="38100"/>
                </a:lnTo>
                <a:lnTo>
                  <a:pt x="2096111" y="25400"/>
                </a:lnTo>
                <a:close/>
              </a:path>
              <a:path w="3199129" h="1727200">
                <a:moveTo>
                  <a:pt x="2667354" y="38100"/>
                </a:moveTo>
                <a:lnTo>
                  <a:pt x="2294318" y="38100"/>
                </a:lnTo>
                <a:lnTo>
                  <a:pt x="2270383" y="50800"/>
                </a:lnTo>
                <a:lnTo>
                  <a:pt x="2247490" y="63500"/>
                </a:lnTo>
                <a:lnTo>
                  <a:pt x="2225767" y="76200"/>
                </a:lnTo>
                <a:lnTo>
                  <a:pt x="2205342" y="101600"/>
                </a:lnTo>
                <a:lnTo>
                  <a:pt x="2759945" y="101600"/>
                </a:lnTo>
                <a:lnTo>
                  <a:pt x="2749498" y="88900"/>
                </a:lnTo>
                <a:lnTo>
                  <a:pt x="2738493" y="88900"/>
                </a:lnTo>
                <a:lnTo>
                  <a:pt x="2726941" y="76200"/>
                </a:lnTo>
                <a:lnTo>
                  <a:pt x="2714855" y="63500"/>
                </a:lnTo>
                <a:lnTo>
                  <a:pt x="2691604" y="50800"/>
                </a:lnTo>
                <a:lnTo>
                  <a:pt x="2667354" y="38100"/>
                </a:lnTo>
                <a:close/>
              </a:path>
              <a:path w="3199129" h="1727200">
                <a:moveTo>
                  <a:pt x="1421409" y="50800"/>
                </a:moveTo>
                <a:lnTo>
                  <a:pt x="1330141" y="50800"/>
                </a:lnTo>
                <a:lnTo>
                  <a:pt x="1300337" y="63500"/>
                </a:lnTo>
                <a:lnTo>
                  <a:pt x="1451993" y="63500"/>
                </a:lnTo>
                <a:lnTo>
                  <a:pt x="1421409" y="50800"/>
                </a:lnTo>
                <a:close/>
              </a:path>
              <a:path w="3199129" h="1727200">
                <a:moveTo>
                  <a:pt x="2589879" y="12700"/>
                </a:moveTo>
                <a:lnTo>
                  <a:pt x="2371099" y="12700"/>
                </a:lnTo>
                <a:lnTo>
                  <a:pt x="2344803" y="25400"/>
                </a:lnTo>
                <a:lnTo>
                  <a:pt x="2319167" y="38100"/>
                </a:lnTo>
                <a:lnTo>
                  <a:pt x="2642231" y="38100"/>
                </a:lnTo>
                <a:lnTo>
                  <a:pt x="2616364" y="25400"/>
                </a:lnTo>
                <a:lnTo>
                  <a:pt x="2589879" y="12700"/>
                </a:lnTo>
                <a:close/>
              </a:path>
              <a:path w="3199129" h="1727200">
                <a:moveTo>
                  <a:pt x="2047340" y="12700"/>
                </a:moveTo>
                <a:lnTo>
                  <a:pt x="1849325" y="12700"/>
                </a:lnTo>
                <a:lnTo>
                  <a:pt x="1826054" y="25400"/>
                </a:lnTo>
                <a:lnTo>
                  <a:pt x="2071927" y="25400"/>
                </a:lnTo>
                <a:lnTo>
                  <a:pt x="2047340" y="12700"/>
                </a:lnTo>
                <a:close/>
              </a:path>
              <a:path w="3199129" h="1727200">
                <a:moveTo>
                  <a:pt x="1972263" y="0"/>
                </a:moveTo>
                <a:lnTo>
                  <a:pt x="1922210" y="0"/>
                </a:lnTo>
                <a:lnTo>
                  <a:pt x="1897513" y="12700"/>
                </a:lnTo>
                <a:lnTo>
                  <a:pt x="1997399" y="12700"/>
                </a:lnTo>
                <a:lnTo>
                  <a:pt x="1972263" y="0"/>
                </a:lnTo>
                <a:close/>
              </a:path>
              <a:path w="3199129" h="1727200">
                <a:moveTo>
                  <a:pt x="2507998" y="0"/>
                </a:moveTo>
                <a:lnTo>
                  <a:pt x="2452664" y="0"/>
                </a:lnTo>
                <a:lnTo>
                  <a:pt x="2425157" y="12700"/>
                </a:lnTo>
                <a:lnTo>
                  <a:pt x="2535568" y="12700"/>
                </a:lnTo>
                <a:lnTo>
                  <a:pt x="2507998" y="0"/>
                </a:lnTo>
                <a:close/>
              </a:path>
            </a:pathLst>
          </a:custGeom>
          <a:solidFill>
            <a:srgbClr val="004D4D"/>
          </a:solidFill>
        </p:spPr>
        <p:txBody>
          <a:bodyPr wrap="square" lIns="0" tIns="0" rIns="0" bIns="0" rtlCol="0"/>
          <a:lstStyle/>
          <a:p>
            <a:endParaRPr>
              <a:solidFill>
                <a:srgbClr val="000000"/>
              </a:solidFill>
            </a:endParaRPr>
          </a:p>
        </p:txBody>
      </p:sp>
      <p:sp>
        <p:nvSpPr>
          <p:cNvPr id="5" name="object 5"/>
          <p:cNvSpPr txBox="1"/>
          <p:nvPr/>
        </p:nvSpPr>
        <p:spPr>
          <a:xfrm>
            <a:off x="6763629" y="4795081"/>
            <a:ext cx="1932319" cy="1230711"/>
          </a:xfrm>
          <a:prstGeom prst="rect">
            <a:avLst/>
          </a:prstGeom>
        </p:spPr>
        <p:txBody>
          <a:bodyPr vert="horz" wrap="square" lIns="0" tIns="0" rIns="0" bIns="0" rtlCol="0">
            <a:spAutoFit/>
          </a:bodyPr>
          <a:lstStyle/>
          <a:p>
            <a:pPr marL="12696" marR="5078" indent="-2539"/>
            <a:r>
              <a:rPr sz="1600" spc="-10" dirty="0">
                <a:solidFill>
                  <a:srgbClr val="FFFFFF"/>
                </a:solidFill>
                <a:latin typeface="Arial"/>
                <a:cs typeface="Arial"/>
              </a:rPr>
              <a:t>I’m</a:t>
            </a:r>
            <a:r>
              <a:rPr sz="1600" spc="10" dirty="0">
                <a:solidFill>
                  <a:srgbClr val="FFFFFF"/>
                </a:solidFill>
                <a:latin typeface="Arial"/>
                <a:cs typeface="Arial"/>
              </a:rPr>
              <a:t> </a:t>
            </a:r>
            <a:r>
              <a:rPr sz="1600" spc="-10" dirty="0">
                <a:solidFill>
                  <a:srgbClr val="FFFFFF"/>
                </a:solidFill>
                <a:latin typeface="Arial"/>
                <a:cs typeface="Arial"/>
              </a:rPr>
              <a:t>not</a:t>
            </a:r>
            <a:r>
              <a:rPr sz="1600" spc="10" dirty="0">
                <a:solidFill>
                  <a:srgbClr val="FFFFFF"/>
                </a:solidFill>
                <a:latin typeface="Arial"/>
                <a:cs typeface="Arial"/>
              </a:rPr>
              <a:t> </a:t>
            </a:r>
            <a:r>
              <a:rPr sz="1600" spc="-10" dirty="0">
                <a:solidFill>
                  <a:srgbClr val="FFFFFF"/>
                </a:solidFill>
                <a:latin typeface="Arial"/>
                <a:cs typeface="Arial"/>
              </a:rPr>
              <a:t>sure</a:t>
            </a:r>
            <a:r>
              <a:rPr sz="1600" spc="-5" dirty="0">
                <a:solidFill>
                  <a:srgbClr val="FFFFFF"/>
                </a:solidFill>
                <a:latin typeface="Arial"/>
                <a:cs typeface="Arial"/>
              </a:rPr>
              <a:t> if</a:t>
            </a:r>
            <a:r>
              <a:rPr sz="1600" spc="10" dirty="0">
                <a:solidFill>
                  <a:srgbClr val="FFFFFF"/>
                </a:solidFill>
                <a:latin typeface="Arial"/>
                <a:cs typeface="Arial"/>
              </a:rPr>
              <a:t> </a:t>
            </a:r>
            <a:r>
              <a:rPr sz="1600" spc="-10" dirty="0">
                <a:solidFill>
                  <a:srgbClr val="FFFFFF"/>
                </a:solidFill>
                <a:latin typeface="Arial"/>
                <a:cs typeface="Arial"/>
              </a:rPr>
              <a:t>the</a:t>
            </a:r>
            <a:r>
              <a:rPr sz="1600" spc="-5" dirty="0">
                <a:solidFill>
                  <a:srgbClr val="FFFFFF"/>
                </a:solidFill>
                <a:latin typeface="Arial"/>
                <a:cs typeface="Arial"/>
              </a:rPr>
              <a:t> </a:t>
            </a:r>
            <a:r>
              <a:rPr sz="1600" spc="-10" dirty="0">
                <a:solidFill>
                  <a:srgbClr val="FFFFFF"/>
                </a:solidFill>
                <a:latin typeface="Arial"/>
                <a:cs typeface="Arial"/>
              </a:rPr>
              <a:t>claims are</a:t>
            </a:r>
            <a:r>
              <a:rPr sz="1600" spc="5" dirty="0">
                <a:solidFill>
                  <a:srgbClr val="FFFFFF"/>
                </a:solidFill>
                <a:latin typeface="Arial"/>
                <a:cs typeface="Arial"/>
              </a:rPr>
              <a:t> </a:t>
            </a:r>
            <a:r>
              <a:rPr sz="1600" spc="-10" dirty="0">
                <a:solidFill>
                  <a:srgbClr val="FFFFFF"/>
                </a:solidFill>
                <a:latin typeface="Arial"/>
                <a:cs typeface="Arial"/>
              </a:rPr>
              <a:t>true.</a:t>
            </a:r>
            <a:r>
              <a:rPr sz="1600" spc="25" dirty="0">
                <a:solidFill>
                  <a:srgbClr val="FFFFFF"/>
                </a:solidFill>
                <a:latin typeface="Arial"/>
                <a:cs typeface="Arial"/>
              </a:rPr>
              <a:t> </a:t>
            </a:r>
            <a:r>
              <a:rPr sz="1600" spc="-15" dirty="0">
                <a:solidFill>
                  <a:srgbClr val="FFFFFF"/>
                </a:solidFill>
                <a:latin typeface="Arial"/>
                <a:cs typeface="Arial"/>
              </a:rPr>
              <a:t>Had</a:t>
            </a:r>
            <a:r>
              <a:rPr sz="1600" spc="-10" dirty="0">
                <a:solidFill>
                  <a:srgbClr val="FFFFFF"/>
                </a:solidFill>
                <a:latin typeface="Arial"/>
                <a:cs typeface="Arial"/>
              </a:rPr>
              <a:t> they</a:t>
            </a:r>
            <a:r>
              <a:rPr sz="1600" spc="15" dirty="0">
                <a:solidFill>
                  <a:srgbClr val="FFFFFF"/>
                </a:solidFill>
                <a:latin typeface="Arial"/>
                <a:cs typeface="Arial"/>
              </a:rPr>
              <a:t> </a:t>
            </a:r>
            <a:r>
              <a:rPr sz="1600" spc="-10" dirty="0">
                <a:solidFill>
                  <a:srgbClr val="FFFFFF"/>
                </a:solidFill>
                <a:latin typeface="Arial"/>
                <a:cs typeface="Arial"/>
              </a:rPr>
              <a:t>been,</a:t>
            </a:r>
            <a:r>
              <a:rPr sz="1600" spc="-5" dirty="0">
                <a:solidFill>
                  <a:srgbClr val="FFFFFF"/>
                </a:solidFill>
                <a:latin typeface="Arial"/>
                <a:cs typeface="Arial"/>
              </a:rPr>
              <a:t> </a:t>
            </a:r>
            <a:r>
              <a:rPr sz="1600" spc="-10" dirty="0">
                <a:solidFill>
                  <a:srgbClr val="FFFFFF"/>
                </a:solidFill>
                <a:latin typeface="Arial"/>
                <a:cs typeface="Arial"/>
              </a:rPr>
              <a:t>more</a:t>
            </a:r>
            <a:r>
              <a:rPr sz="1600" spc="15" dirty="0">
                <a:solidFill>
                  <a:srgbClr val="FFFFFF"/>
                </a:solidFill>
                <a:latin typeface="Arial"/>
                <a:cs typeface="Arial"/>
              </a:rPr>
              <a:t> </a:t>
            </a:r>
            <a:r>
              <a:rPr sz="1600" spc="-10" dirty="0">
                <a:solidFill>
                  <a:srgbClr val="FFFFFF"/>
                </a:solidFill>
                <a:latin typeface="Arial"/>
                <a:cs typeface="Arial"/>
              </a:rPr>
              <a:t>of my</a:t>
            </a:r>
            <a:r>
              <a:rPr sz="1600" spc="10" dirty="0">
                <a:solidFill>
                  <a:srgbClr val="FFFFFF"/>
                </a:solidFill>
                <a:latin typeface="Arial"/>
                <a:cs typeface="Arial"/>
              </a:rPr>
              <a:t> </a:t>
            </a:r>
            <a:r>
              <a:rPr sz="1600" spc="-10" dirty="0">
                <a:solidFill>
                  <a:srgbClr val="FFFFFF"/>
                </a:solidFill>
                <a:latin typeface="Arial"/>
                <a:cs typeface="Arial"/>
              </a:rPr>
              <a:t>patients</a:t>
            </a:r>
            <a:r>
              <a:rPr sz="1600" dirty="0">
                <a:solidFill>
                  <a:srgbClr val="FFFFFF"/>
                </a:solidFill>
                <a:latin typeface="Arial"/>
                <a:cs typeface="Arial"/>
              </a:rPr>
              <a:t> </a:t>
            </a:r>
            <a:r>
              <a:rPr sz="1600" spc="-30" dirty="0">
                <a:solidFill>
                  <a:srgbClr val="FFFFFF"/>
                </a:solidFill>
                <a:latin typeface="Arial"/>
                <a:cs typeface="Arial"/>
              </a:rPr>
              <a:t>w</a:t>
            </a:r>
            <a:r>
              <a:rPr sz="1600" spc="-10" dirty="0">
                <a:solidFill>
                  <a:srgbClr val="FFFFFF"/>
                </a:solidFill>
                <a:latin typeface="Arial"/>
                <a:cs typeface="Arial"/>
              </a:rPr>
              <a:t>ould</a:t>
            </a:r>
            <a:r>
              <a:rPr sz="1600" spc="-5" dirty="0">
                <a:solidFill>
                  <a:srgbClr val="FFFFFF"/>
                </a:solidFill>
                <a:latin typeface="Arial"/>
                <a:cs typeface="Arial"/>
              </a:rPr>
              <a:t> </a:t>
            </a:r>
            <a:r>
              <a:rPr sz="1600" spc="-10" dirty="0">
                <a:solidFill>
                  <a:srgbClr val="FFFFFF"/>
                </a:solidFill>
                <a:latin typeface="Arial"/>
                <a:cs typeface="Arial"/>
              </a:rPr>
              <a:t>be cured</a:t>
            </a:r>
            <a:endParaRPr sz="1600" dirty="0">
              <a:solidFill>
                <a:srgbClr val="000000"/>
              </a:solidFill>
              <a:latin typeface="Arial"/>
              <a:cs typeface="Arial"/>
            </a:endParaRPr>
          </a:p>
        </p:txBody>
      </p:sp>
      <p:sp>
        <p:nvSpPr>
          <p:cNvPr id="6" name="object 6"/>
          <p:cNvSpPr txBox="1">
            <a:spLocks noGrp="1"/>
          </p:cNvSpPr>
          <p:nvPr>
            <p:ph type="title"/>
          </p:nvPr>
        </p:nvSpPr>
        <p:spPr>
          <a:xfrm>
            <a:off x="457053" y="578914"/>
            <a:ext cx="8982370" cy="640995"/>
          </a:xfrm>
          <a:prstGeom prst="rect">
            <a:avLst/>
          </a:prstGeom>
        </p:spPr>
        <p:txBody>
          <a:bodyPr vert="horz" wrap="square" lIns="0" tIns="0" rIns="0" bIns="0" numCol="1" rtlCol="0" anchor="b" anchorCtr="0" compatLnSpc="1">
            <a:prstTxWarp prst="textNoShape">
              <a:avLst/>
            </a:prstTxWarp>
            <a:spAutoFit/>
          </a:bodyPr>
          <a:lstStyle/>
          <a:p>
            <a:pPr marL="161876">
              <a:lnSpc>
                <a:spcPts val="2509"/>
              </a:lnSpc>
            </a:pPr>
            <a:r>
              <a:rPr spc="-15" dirty="0"/>
              <a:t>Case</a:t>
            </a:r>
            <a:r>
              <a:rPr spc="10" dirty="0"/>
              <a:t> </a:t>
            </a:r>
            <a:r>
              <a:rPr spc="-15" dirty="0"/>
              <a:t>Stud</a:t>
            </a:r>
            <a:r>
              <a:rPr spc="-40" dirty="0"/>
              <a:t>y</a:t>
            </a:r>
            <a:r>
              <a:rPr spc="-10" dirty="0"/>
              <a:t>:</a:t>
            </a:r>
            <a:r>
              <a:rPr spc="50" dirty="0"/>
              <a:t> </a:t>
            </a:r>
            <a:r>
              <a:rPr spc="-15" dirty="0"/>
              <a:t>SnoreCull</a:t>
            </a:r>
            <a:r>
              <a:rPr spc="10" dirty="0"/>
              <a:t> </a:t>
            </a:r>
            <a:r>
              <a:rPr spc="-15" dirty="0"/>
              <a:t>claims</a:t>
            </a:r>
            <a:r>
              <a:rPr dirty="0"/>
              <a:t> </a:t>
            </a:r>
            <a:r>
              <a:rPr spc="-15" dirty="0"/>
              <a:t>to</a:t>
            </a:r>
            <a:r>
              <a:rPr dirty="0"/>
              <a:t> </a:t>
            </a:r>
            <a:r>
              <a:rPr spc="-15" dirty="0"/>
              <a:t>cure</a:t>
            </a:r>
            <a:r>
              <a:rPr spc="10" dirty="0"/>
              <a:t> </a:t>
            </a:r>
            <a:r>
              <a:rPr spc="-15" dirty="0"/>
              <a:t>snoring</a:t>
            </a:r>
            <a:r>
              <a:rPr spc="20" dirty="0"/>
              <a:t> </a:t>
            </a:r>
            <a:r>
              <a:rPr spc="-10" dirty="0"/>
              <a:t>with</a:t>
            </a:r>
            <a:r>
              <a:rPr spc="-15" dirty="0"/>
              <a:t> a</a:t>
            </a:r>
            <a:r>
              <a:rPr spc="25" dirty="0"/>
              <a:t> </a:t>
            </a:r>
            <a:r>
              <a:rPr spc="-15" dirty="0"/>
              <a:t>90% success</a:t>
            </a:r>
          </a:p>
          <a:p>
            <a:pPr marL="161876">
              <a:lnSpc>
                <a:spcPts val="2509"/>
              </a:lnSpc>
            </a:pPr>
            <a:r>
              <a:rPr spc="-10" dirty="0"/>
              <a:t>rate</a:t>
            </a:r>
          </a:p>
        </p:txBody>
      </p:sp>
      <p:sp>
        <p:nvSpPr>
          <p:cNvPr id="8" name="object 8"/>
          <p:cNvSpPr txBox="1"/>
          <p:nvPr/>
        </p:nvSpPr>
        <p:spPr>
          <a:xfrm>
            <a:off x="1046448" y="1908068"/>
            <a:ext cx="2820401" cy="1192765"/>
          </a:xfrm>
          <a:prstGeom prst="rect">
            <a:avLst/>
          </a:prstGeom>
        </p:spPr>
        <p:txBody>
          <a:bodyPr vert="horz" wrap="square" lIns="0" tIns="0" rIns="0" bIns="0" rtlCol="0">
            <a:spAutoFit/>
          </a:bodyPr>
          <a:lstStyle/>
          <a:p>
            <a:pPr marL="12696" marR="5078" algn="l">
              <a:lnSpc>
                <a:spcPct val="110000"/>
              </a:lnSpc>
            </a:pPr>
            <a:r>
              <a:rPr sz="1400" b="1" dirty="0">
                <a:solidFill>
                  <a:srgbClr val="006666"/>
                </a:solidFill>
                <a:latin typeface="Arial"/>
                <a:cs typeface="Arial"/>
              </a:rPr>
              <a:t>Is</a:t>
            </a:r>
            <a:r>
              <a:rPr sz="1400" b="1" spc="-20" dirty="0">
                <a:solidFill>
                  <a:srgbClr val="006666"/>
                </a:solidFill>
                <a:latin typeface="Arial"/>
                <a:cs typeface="Arial"/>
              </a:rPr>
              <a:t> </a:t>
            </a:r>
            <a:r>
              <a:rPr sz="1400" b="1" spc="-50" dirty="0">
                <a:solidFill>
                  <a:srgbClr val="006666"/>
                </a:solidFill>
                <a:latin typeface="Arial"/>
                <a:cs typeface="Arial"/>
              </a:rPr>
              <a:t>y</a:t>
            </a:r>
            <a:r>
              <a:rPr sz="1400" b="1" spc="-10" dirty="0">
                <a:solidFill>
                  <a:srgbClr val="006666"/>
                </a:solidFill>
                <a:latin typeface="Arial"/>
                <a:cs typeface="Arial"/>
              </a:rPr>
              <a:t>ou</a:t>
            </a:r>
            <a:r>
              <a:rPr sz="1400" b="1" dirty="0">
                <a:solidFill>
                  <a:srgbClr val="006666"/>
                </a:solidFill>
                <a:latin typeface="Arial"/>
                <a:cs typeface="Arial"/>
              </a:rPr>
              <a:t>r</a:t>
            </a:r>
            <a:r>
              <a:rPr sz="1400" b="1" spc="45" dirty="0">
                <a:solidFill>
                  <a:srgbClr val="006666"/>
                </a:solidFill>
                <a:latin typeface="Arial"/>
                <a:cs typeface="Arial"/>
              </a:rPr>
              <a:t> </a:t>
            </a:r>
            <a:r>
              <a:rPr sz="1400" b="1" dirty="0">
                <a:solidFill>
                  <a:srgbClr val="006666"/>
                </a:solidFill>
                <a:latin typeface="Arial"/>
                <a:cs typeface="Arial"/>
              </a:rPr>
              <a:t>s</a:t>
            </a:r>
            <a:r>
              <a:rPr sz="1400" b="1" spc="-10" dirty="0">
                <a:solidFill>
                  <a:srgbClr val="006666"/>
                </a:solidFill>
                <a:latin typeface="Arial"/>
                <a:cs typeface="Arial"/>
              </a:rPr>
              <a:t>no</a:t>
            </a:r>
            <a:r>
              <a:rPr sz="1400" b="1" dirty="0">
                <a:solidFill>
                  <a:srgbClr val="006666"/>
                </a:solidFill>
                <a:latin typeface="Arial"/>
                <a:cs typeface="Arial"/>
              </a:rPr>
              <a:t>ri</a:t>
            </a:r>
            <a:r>
              <a:rPr sz="1400" b="1" spc="-10" dirty="0">
                <a:solidFill>
                  <a:srgbClr val="006666"/>
                </a:solidFill>
                <a:latin typeface="Arial"/>
                <a:cs typeface="Arial"/>
              </a:rPr>
              <a:t>n</a:t>
            </a:r>
            <a:r>
              <a:rPr sz="1400" b="1" dirty="0">
                <a:solidFill>
                  <a:srgbClr val="006666"/>
                </a:solidFill>
                <a:latin typeface="Arial"/>
                <a:cs typeface="Arial"/>
              </a:rPr>
              <a:t>g</a:t>
            </a:r>
            <a:r>
              <a:rPr sz="1400" b="1" spc="-40" dirty="0">
                <a:solidFill>
                  <a:srgbClr val="006666"/>
                </a:solidFill>
                <a:latin typeface="Arial"/>
                <a:cs typeface="Arial"/>
              </a:rPr>
              <a:t> </a:t>
            </a:r>
            <a:r>
              <a:rPr sz="1400" b="1" spc="-10" dirty="0">
                <a:solidFill>
                  <a:srgbClr val="006666"/>
                </a:solidFill>
                <a:latin typeface="Arial"/>
                <a:cs typeface="Arial"/>
              </a:rPr>
              <a:t>g</a:t>
            </a:r>
            <a:r>
              <a:rPr sz="1400" b="1" dirty="0">
                <a:solidFill>
                  <a:srgbClr val="006666"/>
                </a:solidFill>
                <a:latin typeface="Arial"/>
                <a:cs typeface="Arial"/>
              </a:rPr>
              <a:t>etti</a:t>
            </a:r>
            <a:r>
              <a:rPr sz="1400" b="1" spc="-10" dirty="0">
                <a:solidFill>
                  <a:srgbClr val="006666"/>
                </a:solidFill>
                <a:latin typeface="Arial"/>
                <a:cs typeface="Arial"/>
              </a:rPr>
              <a:t>n</a:t>
            </a:r>
            <a:r>
              <a:rPr sz="1400" b="1" dirty="0">
                <a:solidFill>
                  <a:srgbClr val="006666"/>
                </a:solidFill>
                <a:latin typeface="Arial"/>
                <a:cs typeface="Arial"/>
              </a:rPr>
              <a:t>g</a:t>
            </a:r>
            <a:r>
              <a:rPr sz="1400" b="1" spc="-40" dirty="0">
                <a:solidFill>
                  <a:srgbClr val="006666"/>
                </a:solidFill>
                <a:latin typeface="Arial"/>
                <a:cs typeface="Arial"/>
              </a:rPr>
              <a:t> </a:t>
            </a:r>
            <a:r>
              <a:rPr sz="1400" b="1" spc="-50" dirty="0">
                <a:solidFill>
                  <a:srgbClr val="006666"/>
                </a:solidFill>
                <a:latin typeface="Arial"/>
                <a:cs typeface="Arial"/>
              </a:rPr>
              <a:t>y</a:t>
            </a:r>
            <a:r>
              <a:rPr sz="1400" b="1" spc="-10" dirty="0">
                <a:solidFill>
                  <a:srgbClr val="006666"/>
                </a:solidFill>
                <a:latin typeface="Arial"/>
                <a:cs typeface="Arial"/>
              </a:rPr>
              <a:t>o</a:t>
            </a:r>
            <a:r>
              <a:rPr sz="1400" b="1" dirty="0">
                <a:solidFill>
                  <a:srgbClr val="006666"/>
                </a:solidFill>
                <a:latin typeface="Arial"/>
                <a:cs typeface="Arial"/>
              </a:rPr>
              <a:t>u</a:t>
            </a:r>
            <a:r>
              <a:rPr sz="1400" b="1" spc="20" dirty="0">
                <a:solidFill>
                  <a:srgbClr val="006666"/>
                </a:solidFill>
                <a:latin typeface="Arial"/>
                <a:cs typeface="Arial"/>
              </a:rPr>
              <a:t> </a:t>
            </a:r>
            <a:r>
              <a:rPr sz="1400" b="1" spc="-10" dirty="0">
                <a:solidFill>
                  <a:srgbClr val="006666"/>
                </a:solidFill>
                <a:latin typeface="Arial"/>
                <a:cs typeface="Arial"/>
              </a:rPr>
              <a:t>do</a:t>
            </a:r>
            <a:r>
              <a:rPr sz="1400" b="1" spc="20" dirty="0">
                <a:solidFill>
                  <a:srgbClr val="006666"/>
                </a:solidFill>
                <a:latin typeface="Arial"/>
                <a:cs typeface="Arial"/>
              </a:rPr>
              <a:t>w</a:t>
            </a:r>
            <a:r>
              <a:rPr sz="1400" b="1" dirty="0">
                <a:solidFill>
                  <a:srgbClr val="006666"/>
                </a:solidFill>
                <a:latin typeface="Arial"/>
                <a:cs typeface="Arial"/>
              </a:rPr>
              <a:t>n </a:t>
            </a:r>
            <a:r>
              <a:rPr sz="1400" b="1" spc="-10" dirty="0">
                <a:solidFill>
                  <a:srgbClr val="006666"/>
                </a:solidFill>
                <a:latin typeface="Arial"/>
                <a:cs typeface="Arial"/>
              </a:rPr>
              <a:t>Th</a:t>
            </a:r>
            <a:r>
              <a:rPr sz="1400" b="1" dirty="0">
                <a:solidFill>
                  <a:srgbClr val="006666"/>
                </a:solidFill>
                <a:latin typeface="Arial"/>
                <a:cs typeface="Arial"/>
              </a:rPr>
              <a:t>en</a:t>
            </a:r>
            <a:r>
              <a:rPr sz="1400" b="1" spc="-25" dirty="0">
                <a:solidFill>
                  <a:srgbClr val="006666"/>
                </a:solidFill>
                <a:latin typeface="Arial"/>
                <a:cs typeface="Arial"/>
              </a:rPr>
              <a:t> </a:t>
            </a:r>
            <a:r>
              <a:rPr sz="1400" b="1" spc="-50" dirty="0">
                <a:solidFill>
                  <a:srgbClr val="006666"/>
                </a:solidFill>
                <a:latin typeface="Arial"/>
                <a:cs typeface="Arial"/>
              </a:rPr>
              <a:t>y</a:t>
            </a:r>
            <a:r>
              <a:rPr sz="1400" b="1" spc="-10" dirty="0">
                <a:solidFill>
                  <a:srgbClr val="006666"/>
                </a:solidFill>
                <a:latin typeface="Arial"/>
                <a:cs typeface="Arial"/>
              </a:rPr>
              <a:t>o</a:t>
            </a:r>
            <a:r>
              <a:rPr sz="1400" b="1" dirty="0">
                <a:solidFill>
                  <a:srgbClr val="006666"/>
                </a:solidFill>
                <a:latin typeface="Arial"/>
                <a:cs typeface="Arial"/>
              </a:rPr>
              <a:t>u</a:t>
            </a:r>
            <a:r>
              <a:rPr sz="1400" b="1" spc="35" dirty="0">
                <a:solidFill>
                  <a:srgbClr val="006666"/>
                </a:solidFill>
                <a:latin typeface="Arial"/>
                <a:cs typeface="Arial"/>
              </a:rPr>
              <a:t> </a:t>
            </a:r>
            <a:r>
              <a:rPr sz="1400" b="1" spc="-10" dirty="0">
                <a:solidFill>
                  <a:srgbClr val="006666"/>
                </a:solidFill>
                <a:latin typeface="Arial"/>
                <a:cs typeface="Arial"/>
              </a:rPr>
              <a:t>n</a:t>
            </a:r>
            <a:r>
              <a:rPr sz="1400" b="1" dirty="0">
                <a:solidFill>
                  <a:srgbClr val="006666"/>
                </a:solidFill>
                <a:latin typeface="Arial"/>
                <a:cs typeface="Arial"/>
              </a:rPr>
              <a:t>eed</a:t>
            </a:r>
            <a:r>
              <a:rPr sz="1400" b="1" spc="-25" dirty="0">
                <a:solidFill>
                  <a:srgbClr val="006666"/>
                </a:solidFill>
                <a:latin typeface="Arial"/>
                <a:cs typeface="Arial"/>
              </a:rPr>
              <a:t> </a:t>
            </a:r>
            <a:r>
              <a:rPr sz="1400" b="1" spc="-10" dirty="0">
                <a:solidFill>
                  <a:srgbClr val="006666"/>
                </a:solidFill>
                <a:latin typeface="Arial"/>
                <a:cs typeface="Arial"/>
              </a:rPr>
              <a:t>n</a:t>
            </a:r>
            <a:r>
              <a:rPr sz="1400" b="1" dirty="0">
                <a:solidFill>
                  <a:srgbClr val="006666"/>
                </a:solidFill>
                <a:latin typeface="Arial"/>
                <a:cs typeface="Arial"/>
              </a:rPr>
              <a:t>ew</a:t>
            </a:r>
            <a:r>
              <a:rPr sz="1400" b="1" spc="-15" dirty="0">
                <a:solidFill>
                  <a:srgbClr val="006666"/>
                </a:solidFill>
                <a:latin typeface="Arial"/>
                <a:cs typeface="Arial"/>
              </a:rPr>
              <a:t> </a:t>
            </a:r>
            <a:r>
              <a:rPr sz="1400" b="1" dirty="0">
                <a:solidFill>
                  <a:srgbClr val="006666"/>
                </a:solidFill>
                <a:latin typeface="Arial"/>
                <a:cs typeface="Arial"/>
              </a:rPr>
              <a:t>S</a:t>
            </a:r>
            <a:r>
              <a:rPr sz="1400" b="1" spc="-10" dirty="0">
                <a:solidFill>
                  <a:srgbClr val="006666"/>
                </a:solidFill>
                <a:latin typeface="Arial"/>
                <a:cs typeface="Arial"/>
              </a:rPr>
              <a:t>no</a:t>
            </a:r>
            <a:r>
              <a:rPr sz="1400" b="1" dirty="0">
                <a:solidFill>
                  <a:srgbClr val="006666"/>
                </a:solidFill>
                <a:latin typeface="Arial"/>
                <a:cs typeface="Arial"/>
              </a:rPr>
              <a:t>rec</a:t>
            </a:r>
            <a:r>
              <a:rPr sz="1400" b="1" spc="-10" dirty="0">
                <a:solidFill>
                  <a:srgbClr val="006666"/>
                </a:solidFill>
                <a:latin typeface="Arial"/>
                <a:cs typeface="Arial"/>
              </a:rPr>
              <a:t>u</a:t>
            </a:r>
            <a:r>
              <a:rPr sz="1400" b="1" dirty="0">
                <a:solidFill>
                  <a:srgbClr val="006666"/>
                </a:solidFill>
                <a:latin typeface="Arial"/>
                <a:cs typeface="Arial"/>
              </a:rPr>
              <a:t>l</a:t>
            </a:r>
            <a:r>
              <a:rPr sz="1400" b="1" spc="5" dirty="0">
                <a:solidFill>
                  <a:srgbClr val="006666"/>
                </a:solidFill>
                <a:latin typeface="Arial"/>
                <a:cs typeface="Arial"/>
              </a:rPr>
              <a:t>l</a:t>
            </a:r>
            <a:r>
              <a:rPr sz="1400" b="1" dirty="0">
                <a:solidFill>
                  <a:srgbClr val="006666"/>
                </a:solidFill>
                <a:latin typeface="Arial"/>
                <a:cs typeface="Arial"/>
              </a:rPr>
              <a:t>. </a:t>
            </a:r>
            <a:r>
              <a:rPr sz="1400" b="1" spc="-10" dirty="0">
                <a:solidFill>
                  <a:srgbClr val="006666"/>
                </a:solidFill>
                <a:latin typeface="Arial"/>
                <a:cs typeface="Arial"/>
              </a:rPr>
              <a:t>Th</a:t>
            </a:r>
            <a:r>
              <a:rPr sz="1400" b="1" dirty="0">
                <a:solidFill>
                  <a:srgbClr val="006666"/>
                </a:solidFill>
                <a:latin typeface="Arial"/>
                <a:cs typeface="Arial"/>
              </a:rPr>
              <a:t>e</a:t>
            </a:r>
            <a:r>
              <a:rPr sz="1400" b="1" spc="-10" dirty="0">
                <a:solidFill>
                  <a:srgbClr val="006666"/>
                </a:solidFill>
                <a:latin typeface="Arial"/>
                <a:cs typeface="Arial"/>
              </a:rPr>
              <a:t> u</a:t>
            </a:r>
            <a:r>
              <a:rPr sz="1400" b="1" dirty="0">
                <a:solidFill>
                  <a:srgbClr val="006666"/>
                </a:solidFill>
                <a:latin typeface="Arial"/>
                <a:cs typeface="Arial"/>
              </a:rPr>
              <a:t>ltimate</a:t>
            </a:r>
            <a:r>
              <a:rPr sz="1400" b="1" spc="-45" dirty="0">
                <a:solidFill>
                  <a:srgbClr val="006666"/>
                </a:solidFill>
                <a:latin typeface="Arial"/>
                <a:cs typeface="Arial"/>
              </a:rPr>
              <a:t> </a:t>
            </a:r>
            <a:r>
              <a:rPr sz="1400" b="1" dirty="0">
                <a:solidFill>
                  <a:srgbClr val="006666"/>
                </a:solidFill>
                <a:latin typeface="Arial"/>
                <a:cs typeface="Arial"/>
              </a:rPr>
              <a:t>reme</a:t>
            </a:r>
            <a:r>
              <a:rPr sz="1400" b="1" spc="-10" dirty="0">
                <a:solidFill>
                  <a:srgbClr val="006666"/>
                </a:solidFill>
                <a:latin typeface="Arial"/>
                <a:cs typeface="Arial"/>
              </a:rPr>
              <a:t>d</a:t>
            </a:r>
            <a:r>
              <a:rPr sz="1400" b="1" dirty="0">
                <a:solidFill>
                  <a:srgbClr val="006666"/>
                </a:solidFill>
                <a:latin typeface="Arial"/>
                <a:cs typeface="Arial"/>
              </a:rPr>
              <a:t>y</a:t>
            </a:r>
            <a:r>
              <a:rPr sz="1400" b="1" spc="-20" dirty="0">
                <a:solidFill>
                  <a:srgbClr val="006666"/>
                </a:solidFill>
                <a:latin typeface="Arial"/>
                <a:cs typeface="Arial"/>
              </a:rPr>
              <a:t> </a:t>
            </a:r>
            <a:r>
              <a:rPr sz="1400" b="1" dirty="0">
                <a:solidFill>
                  <a:srgbClr val="006666"/>
                </a:solidFill>
                <a:latin typeface="Arial"/>
                <a:cs typeface="Arial"/>
              </a:rPr>
              <a:t>f</a:t>
            </a:r>
            <a:r>
              <a:rPr sz="1400" b="1" spc="-10" dirty="0">
                <a:solidFill>
                  <a:srgbClr val="006666"/>
                </a:solidFill>
                <a:latin typeface="Arial"/>
                <a:cs typeface="Arial"/>
              </a:rPr>
              <a:t>o</a:t>
            </a:r>
            <a:r>
              <a:rPr sz="1400" b="1" dirty="0">
                <a:solidFill>
                  <a:srgbClr val="006666"/>
                </a:solidFill>
                <a:latin typeface="Arial"/>
                <a:cs typeface="Arial"/>
              </a:rPr>
              <a:t>r</a:t>
            </a:r>
            <a:r>
              <a:rPr sz="1400" b="1" spc="-15" dirty="0">
                <a:solidFill>
                  <a:srgbClr val="006666"/>
                </a:solidFill>
                <a:latin typeface="Arial"/>
                <a:cs typeface="Arial"/>
              </a:rPr>
              <a:t> </a:t>
            </a:r>
            <a:r>
              <a:rPr sz="1400" b="1" dirty="0">
                <a:solidFill>
                  <a:srgbClr val="006666"/>
                </a:solidFill>
                <a:latin typeface="Arial"/>
                <a:cs typeface="Arial"/>
              </a:rPr>
              <a:t>s</a:t>
            </a:r>
            <a:r>
              <a:rPr sz="1400" b="1" spc="-10" dirty="0">
                <a:solidFill>
                  <a:srgbClr val="006666"/>
                </a:solidFill>
                <a:latin typeface="Arial"/>
                <a:cs typeface="Arial"/>
              </a:rPr>
              <a:t>no</a:t>
            </a:r>
            <a:r>
              <a:rPr sz="1400" b="1" dirty="0">
                <a:solidFill>
                  <a:srgbClr val="006666"/>
                </a:solidFill>
                <a:latin typeface="Arial"/>
                <a:cs typeface="Arial"/>
              </a:rPr>
              <a:t>ri</a:t>
            </a:r>
            <a:r>
              <a:rPr sz="1400" b="1" spc="-10" dirty="0">
                <a:solidFill>
                  <a:srgbClr val="006666"/>
                </a:solidFill>
                <a:latin typeface="Arial"/>
                <a:cs typeface="Arial"/>
              </a:rPr>
              <a:t>ng</a:t>
            </a:r>
            <a:r>
              <a:rPr sz="1400" b="1" dirty="0">
                <a:solidFill>
                  <a:srgbClr val="006666"/>
                </a:solidFill>
                <a:latin typeface="Arial"/>
                <a:cs typeface="Arial"/>
              </a:rPr>
              <a:t>.</a:t>
            </a:r>
            <a:endParaRPr sz="1400" dirty="0">
              <a:solidFill>
                <a:srgbClr val="000000"/>
              </a:solidFill>
              <a:latin typeface="Arial"/>
              <a:cs typeface="Arial"/>
            </a:endParaRPr>
          </a:p>
          <a:p>
            <a:pPr marL="7618" algn="l">
              <a:spcBef>
                <a:spcPts val="170"/>
              </a:spcBef>
            </a:pPr>
            <a:r>
              <a:rPr sz="1400" b="1" dirty="0">
                <a:solidFill>
                  <a:srgbClr val="006666"/>
                </a:solidFill>
                <a:latin typeface="Arial"/>
                <a:cs typeface="Arial"/>
              </a:rPr>
              <a:t>S</a:t>
            </a:r>
            <a:r>
              <a:rPr sz="1400" b="1" spc="-10" dirty="0">
                <a:solidFill>
                  <a:srgbClr val="006666"/>
                </a:solidFill>
                <a:latin typeface="Arial"/>
                <a:cs typeface="Arial"/>
              </a:rPr>
              <a:t>N</a:t>
            </a:r>
            <a:r>
              <a:rPr sz="1400" b="1" dirty="0">
                <a:solidFill>
                  <a:srgbClr val="006666"/>
                </a:solidFill>
                <a:latin typeface="Arial"/>
                <a:cs typeface="Arial"/>
              </a:rPr>
              <a:t>O</a:t>
            </a:r>
            <a:r>
              <a:rPr sz="1400" b="1" spc="-10" dirty="0">
                <a:solidFill>
                  <a:srgbClr val="006666"/>
                </a:solidFill>
                <a:latin typeface="Arial"/>
                <a:cs typeface="Arial"/>
              </a:rPr>
              <a:t>R</a:t>
            </a:r>
            <a:r>
              <a:rPr sz="1400" b="1" dirty="0">
                <a:solidFill>
                  <a:srgbClr val="006666"/>
                </a:solidFill>
                <a:latin typeface="Arial"/>
                <a:cs typeface="Arial"/>
              </a:rPr>
              <a:t>E</a:t>
            </a:r>
            <a:r>
              <a:rPr sz="1400" b="1" spc="-10" dirty="0">
                <a:solidFill>
                  <a:srgbClr val="006666"/>
                </a:solidFill>
                <a:latin typeface="Arial"/>
                <a:cs typeface="Arial"/>
              </a:rPr>
              <a:t>CUL</a:t>
            </a:r>
            <a:r>
              <a:rPr sz="1400" b="1" dirty="0">
                <a:solidFill>
                  <a:srgbClr val="006666"/>
                </a:solidFill>
                <a:latin typeface="Arial"/>
                <a:cs typeface="Arial"/>
              </a:rPr>
              <a:t>L</a:t>
            </a:r>
            <a:r>
              <a:rPr sz="1400" b="1" spc="-25" dirty="0">
                <a:solidFill>
                  <a:srgbClr val="006666"/>
                </a:solidFill>
                <a:latin typeface="Arial"/>
                <a:cs typeface="Arial"/>
              </a:rPr>
              <a:t> </a:t>
            </a:r>
            <a:r>
              <a:rPr sz="1400" b="1" dirty="0">
                <a:solidFill>
                  <a:srgbClr val="006666"/>
                </a:solidFill>
                <a:latin typeface="Arial"/>
                <a:cs typeface="Arial"/>
              </a:rPr>
              <a:t>c</a:t>
            </a:r>
            <a:r>
              <a:rPr sz="1400" b="1" spc="-10" dirty="0">
                <a:solidFill>
                  <a:srgbClr val="006666"/>
                </a:solidFill>
                <a:latin typeface="Arial"/>
                <a:cs typeface="Arial"/>
              </a:rPr>
              <a:t>u</a:t>
            </a:r>
            <a:r>
              <a:rPr sz="1400" b="1" dirty="0">
                <a:solidFill>
                  <a:srgbClr val="006666"/>
                </a:solidFill>
                <a:latin typeface="Arial"/>
                <a:cs typeface="Arial"/>
              </a:rPr>
              <a:t>res</a:t>
            </a:r>
            <a:r>
              <a:rPr sz="1400" b="1" spc="-25" dirty="0">
                <a:solidFill>
                  <a:srgbClr val="006666"/>
                </a:solidFill>
                <a:latin typeface="Arial"/>
                <a:cs typeface="Arial"/>
              </a:rPr>
              <a:t> </a:t>
            </a:r>
            <a:r>
              <a:rPr sz="1400" b="1" dirty="0">
                <a:solidFill>
                  <a:srgbClr val="006666"/>
                </a:solidFill>
                <a:latin typeface="Arial"/>
                <a:cs typeface="Arial"/>
              </a:rPr>
              <a:t>90%</a:t>
            </a:r>
            <a:endParaRPr sz="1400" dirty="0">
              <a:solidFill>
                <a:srgbClr val="000000"/>
              </a:solidFill>
              <a:latin typeface="Arial"/>
              <a:cs typeface="Arial"/>
            </a:endParaRPr>
          </a:p>
          <a:p>
            <a:pPr algn="l">
              <a:spcBef>
                <a:spcPts val="165"/>
              </a:spcBef>
            </a:pPr>
            <a:r>
              <a:rPr sz="1400" b="1" spc="-10" dirty="0">
                <a:solidFill>
                  <a:srgbClr val="006666"/>
                </a:solidFill>
                <a:latin typeface="Arial"/>
                <a:cs typeface="Arial"/>
              </a:rPr>
              <a:t>o</a:t>
            </a:r>
            <a:r>
              <a:rPr sz="1400" b="1" dirty="0">
                <a:solidFill>
                  <a:srgbClr val="006666"/>
                </a:solidFill>
                <a:latin typeface="Arial"/>
                <a:cs typeface="Arial"/>
              </a:rPr>
              <a:t>f</a:t>
            </a:r>
            <a:r>
              <a:rPr sz="1400" b="1" spc="-5" dirty="0">
                <a:solidFill>
                  <a:srgbClr val="006666"/>
                </a:solidFill>
                <a:latin typeface="Arial"/>
                <a:cs typeface="Arial"/>
              </a:rPr>
              <a:t> </a:t>
            </a:r>
            <a:r>
              <a:rPr sz="1400" b="1" dirty="0">
                <a:solidFill>
                  <a:srgbClr val="006666"/>
                </a:solidFill>
                <a:latin typeface="Arial"/>
                <a:cs typeface="Arial"/>
              </a:rPr>
              <a:t>s</a:t>
            </a:r>
            <a:r>
              <a:rPr sz="1400" b="1" spc="-10" dirty="0">
                <a:solidFill>
                  <a:srgbClr val="006666"/>
                </a:solidFill>
                <a:latin typeface="Arial"/>
                <a:cs typeface="Arial"/>
              </a:rPr>
              <a:t>no</a:t>
            </a:r>
            <a:r>
              <a:rPr sz="1400" b="1" dirty="0">
                <a:solidFill>
                  <a:srgbClr val="006666"/>
                </a:solidFill>
                <a:latin typeface="Arial"/>
                <a:cs typeface="Arial"/>
              </a:rPr>
              <a:t>res</a:t>
            </a:r>
            <a:r>
              <a:rPr sz="1400" b="1" spc="-30" dirty="0">
                <a:solidFill>
                  <a:srgbClr val="006666"/>
                </a:solidFill>
                <a:latin typeface="Arial"/>
                <a:cs typeface="Arial"/>
              </a:rPr>
              <a:t> </a:t>
            </a:r>
            <a:r>
              <a:rPr sz="1400" b="1" spc="30" dirty="0">
                <a:solidFill>
                  <a:srgbClr val="006666"/>
                </a:solidFill>
                <a:latin typeface="Arial"/>
                <a:cs typeface="Arial"/>
              </a:rPr>
              <a:t>w</a:t>
            </a:r>
            <a:r>
              <a:rPr sz="1400" b="1" spc="-10" dirty="0">
                <a:solidFill>
                  <a:srgbClr val="006666"/>
                </a:solidFill>
                <a:latin typeface="Arial"/>
                <a:cs typeface="Arial"/>
              </a:rPr>
              <a:t>i</a:t>
            </a:r>
            <a:r>
              <a:rPr sz="1400" b="1" dirty="0">
                <a:solidFill>
                  <a:srgbClr val="006666"/>
                </a:solidFill>
                <a:latin typeface="Arial"/>
                <a:cs typeface="Arial"/>
              </a:rPr>
              <a:t>t</a:t>
            </a:r>
            <a:r>
              <a:rPr sz="1400" b="1" spc="-20" dirty="0">
                <a:solidFill>
                  <a:srgbClr val="006666"/>
                </a:solidFill>
                <a:latin typeface="Arial"/>
                <a:cs typeface="Arial"/>
              </a:rPr>
              <a:t>h</a:t>
            </a:r>
            <a:r>
              <a:rPr sz="1400" b="1" dirty="0">
                <a:solidFill>
                  <a:srgbClr val="006666"/>
                </a:solidFill>
                <a:latin typeface="Arial"/>
                <a:cs typeface="Arial"/>
              </a:rPr>
              <a:t>in</a:t>
            </a:r>
            <a:r>
              <a:rPr sz="1400" b="1" spc="-50" dirty="0">
                <a:solidFill>
                  <a:srgbClr val="006666"/>
                </a:solidFill>
                <a:latin typeface="Arial"/>
                <a:cs typeface="Arial"/>
              </a:rPr>
              <a:t> </a:t>
            </a:r>
            <a:r>
              <a:rPr sz="1400" b="1" dirty="0">
                <a:solidFill>
                  <a:srgbClr val="006666"/>
                </a:solidFill>
                <a:latin typeface="Arial"/>
                <a:cs typeface="Arial"/>
              </a:rPr>
              <a:t>2</a:t>
            </a:r>
            <a:r>
              <a:rPr sz="1400" b="1" spc="-10" dirty="0">
                <a:solidFill>
                  <a:srgbClr val="006666"/>
                </a:solidFill>
                <a:latin typeface="Arial"/>
                <a:cs typeface="Arial"/>
              </a:rPr>
              <a:t> </a:t>
            </a:r>
            <a:r>
              <a:rPr sz="1400" b="1" spc="20" dirty="0">
                <a:solidFill>
                  <a:srgbClr val="006666"/>
                </a:solidFill>
                <a:latin typeface="Arial"/>
                <a:cs typeface="Arial"/>
              </a:rPr>
              <a:t>w</a:t>
            </a:r>
            <a:r>
              <a:rPr sz="1400" b="1" dirty="0">
                <a:solidFill>
                  <a:srgbClr val="006666"/>
                </a:solidFill>
                <a:latin typeface="Arial"/>
                <a:cs typeface="Arial"/>
              </a:rPr>
              <a:t>ee</a:t>
            </a:r>
            <a:r>
              <a:rPr sz="1400" b="1" spc="-15" dirty="0">
                <a:solidFill>
                  <a:srgbClr val="006666"/>
                </a:solidFill>
                <a:latin typeface="Arial"/>
                <a:cs typeface="Arial"/>
              </a:rPr>
              <a:t>k</a:t>
            </a:r>
            <a:r>
              <a:rPr sz="1400" b="1" dirty="0">
                <a:solidFill>
                  <a:srgbClr val="006666"/>
                </a:solidFill>
                <a:latin typeface="Arial"/>
                <a:cs typeface="Arial"/>
              </a:rPr>
              <a:t>s</a:t>
            </a:r>
            <a:endParaRPr sz="1400" dirty="0">
              <a:solidFill>
                <a:srgbClr val="000000"/>
              </a:solidFill>
              <a:latin typeface="Arial"/>
              <a:cs typeface="Arial"/>
            </a:endParaRPr>
          </a:p>
        </p:txBody>
      </p:sp>
      <p:sp>
        <p:nvSpPr>
          <p:cNvPr id="9" name="object 9"/>
          <p:cNvSpPr txBox="1"/>
          <p:nvPr/>
        </p:nvSpPr>
        <p:spPr>
          <a:xfrm>
            <a:off x="483054" y="4856951"/>
            <a:ext cx="4080471" cy="215375"/>
          </a:xfrm>
          <a:prstGeom prst="rect">
            <a:avLst/>
          </a:prstGeom>
        </p:spPr>
        <p:txBody>
          <a:bodyPr vert="horz" wrap="square" lIns="0" tIns="0" rIns="0" bIns="0" rtlCol="0">
            <a:spAutoFit/>
          </a:bodyPr>
          <a:lstStyle/>
          <a:p>
            <a:pPr marL="12696"/>
            <a:r>
              <a:rPr sz="1400" b="1" spc="-10" dirty="0">
                <a:solidFill>
                  <a:srgbClr val="000000"/>
                </a:solidFill>
                <a:latin typeface="Arial"/>
                <a:cs typeface="Arial"/>
              </a:rPr>
              <a:t>CUL</a:t>
            </a:r>
            <a:r>
              <a:rPr sz="1400" b="1" dirty="0">
                <a:solidFill>
                  <a:srgbClr val="000000"/>
                </a:solidFill>
                <a:latin typeface="Arial"/>
                <a:cs typeface="Arial"/>
              </a:rPr>
              <a:t>L</a:t>
            </a:r>
            <a:r>
              <a:rPr sz="1400" b="1" spc="-25" dirty="0">
                <a:solidFill>
                  <a:srgbClr val="000000"/>
                </a:solidFill>
                <a:latin typeface="Arial"/>
                <a:cs typeface="Arial"/>
              </a:rPr>
              <a:t> </a:t>
            </a:r>
            <a:r>
              <a:rPr sz="1400" b="1" spc="-10" dirty="0">
                <a:solidFill>
                  <a:srgbClr val="000000"/>
                </a:solidFill>
                <a:latin typeface="Arial"/>
                <a:cs typeface="Arial"/>
              </a:rPr>
              <a:t>TH</a:t>
            </a:r>
            <a:r>
              <a:rPr sz="1400" b="1" dirty="0">
                <a:solidFill>
                  <a:srgbClr val="000000"/>
                </a:solidFill>
                <a:latin typeface="Arial"/>
                <a:cs typeface="Arial"/>
              </a:rPr>
              <a:t>OSE</a:t>
            </a:r>
            <a:r>
              <a:rPr sz="1400" b="1" spc="-10" dirty="0">
                <a:solidFill>
                  <a:srgbClr val="000000"/>
                </a:solidFill>
                <a:latin typeface="Arial"/>
                <a:cs typeface="Arial"/>
              </a:rPr>
              <a:t> </a:t>
            </a:r>
            <a:r>
              <a:rPr sz="1400" b="1" dirty="0">
                <a:solidFill>
                  <a:srgbClr val="000000"/>
                </a:solidFill>
                <a:latin typeface="Arial"/>
                <a:cs typeface="Arial"/>
              </a:rPr>
              <a:t>S</a:t>
            </a:r>
            <a:r>
              <a:rPr sz="1400" b="1" spc="-10" dirty="0">
                <a:solidFill>
                  <a:srgbClr val="000000"/>
                </a:solidFill>
                <a:latin typeface="Arial"/>
                <a:cs typeface="Arial"/>
              </a:rPr>
              <a:t>N</a:t>
            </a:r>
            <a:r>
              <a:rPr sz="1400" b="1" dirty="0">
                <a:solidFill>
                  <a:srgbClr val="000000"/>
                </a:solidFill>
                <a:latin typeface="Arial"/>
                <a:cs typeface="Arial"/>
              </a:rPr>
              <a:t>O</a:t>
            </a:r>
            <a:r>
              <a:rPr sz="1400" b="1" spc="-10" dirty="0">
                <a:solidFill>
                  <a:srgbClr val="000000"/>
                </a:solidFill>
                <a:latin typeface="Arial"/>
                <a:cs typeface="Arial"/>
              </a:rPr>
              <a:t>R</a:t>
            </a:r>
            <a:r>
              <a:rPr sz="1400" b="1" dirty="0">
                <a:solidFill>
                  <a:srgbClr val="000000"/>
                </a:solidFill>
                <a:latin typeface="Arial"/>
                <a:cs typeface="Arial"/>
              </a:rPr>
              <a:t>ES </a:t>
            </a:r>
            <a:r>
              <a:rPr sz="1400" b="1" spc="-10" dirty="0">
                <a:solidFill>
                  <a:srgbClr val="000000"/>
                </a:solidFill>
                <a:latin typeface="Arial"/>
                <a:cs typeface="Arial"/>
              </a:rPr>
              <a:t>W</a:t>
            </a:r>
            <a:r>
              <a:rPr sz="1400" b="1" dirty="0">
                <a:solidFill>
                  <a:srgbClr val="000000"/>
                </a:solidFill>
                <a:latin typeface="Arial"/>
                <a:cs typeface="Arial"/>
              </a:rPr>
              <a:t>I</a:t>
            </a:r>
            <a:r>
              <a:rPr sz="1400" b="1" spc="-10" dirty="0">
                <a:solidFill>
                  <a:srgbClr val="000000"/>
                </a:solidFill>
                <a:latin typeface="Arial"/>
                <a:cs typeface="Arial"/>
              </a:rPr>
              <a:t>T</a:t>
            </a:r>
            <a:r>
              <a:rPr sz="1400" b="1" dirty="0">
                <a:solidFill>
                  <a:srgbClr val="000000"/>
                </a:solidFill>
                <a:latin typeface="Arial"/>
                <a:cs typeface="Arial"/>
              </a:rPr>
              <a:t>H</a:t>
            </a:r>
            <a:r>
              <a:rPr sz="1400" b="1" spc="-15" dirty="0">
                <a:solidFill>
                  <a:srgbClr val="000000"/>
                </a:solidFill>
                <a:latin typeface="Arial"/>
                <a:cs typeface="Arial"/>
              </a:rPr>
              <a:t> </a:t>
            </a:r>
            <a:r>
              <a:rPr sz="1400" b="1" spc="-10" dirty="0">
                <a:solidFill>
                  <a:srgbClr val="000000"/>
                </a:solidFill>
                <a:latin typeface="Arial"/>
                <a:cs typeface="Arial"/>
              </a:rPr>
              <a:t>N</a:t>
            </a:r>
            <a:r>
              <a:rPr sz="1400" b="1" dirty="0">
                <a:solidFill>
                  <a:srgbClr val="000000"/>
                </a:solidFill>
                <a:latin typeface="Arial"/>
                <a:cs typeface="Arial"/>
              </a:rPr>
              <a:t>EW</a:t>
            </a:r>
            <a:r>
              <a:rPr sz="1400" b="1" spc="-5" dirty="0">
                <a:solidFill>
                  <a:srgbClr val="000000"/>
                </a:solidFill>
                <a:latin typeface="Arial"/>
                <a:cs typeface="Arial"/>
              </a:rPr>
              <a:t> </a:t>
            </a:r>
            <a:r>
              <a:rPr sz="1400" b="1" dirty="0">
                <a:solidFill>
                  <a:srgbClr val="000000"/>
                </a:solidFill>
                <a:latin typeface="Arial"/>
                <a:cs typeface="Arial"/>
              </a:rPr>
              <a:t>S</a:t>
            </a:r>
            <a:r>
              <a:rPr sz="1400" b="1" spc="-10" dirty="0">
                <a:solidFill>
                  <a:srgbClr val="000000"/>
                </a:solidFill>
                <a:latin typeface="Arial"/>
                <a:cs typeface="Arial"/>
              </a:rPr>
              <a:t>N</a:t>
            </a:r>
            <a:r>
              <a:rPr sz="1400" b="1" dirty="0">
                <a:solidFill>
                  <a:srgbClr val="000000"/>
                </a:solidFill>
                <a:latin typeface="Arial"/>
                <a:cs typeface="Arial"/>
              </a:rPr>
              <a:t>O</a:t>
            </a:r>
            <a:r>
              <a:rPr sz="1400" b="1" spc="-10" dirty="0">
                <a:solidFill>
                  <a:srgbClr val="000000"/>
                </a:solidFill>
                <a:latin typeface="Arial"/>
                <a:cs typeface="Arial"/>
              </a:rPr>
              <a:t>R</a:t>
            </a:r>
            <a:r>
              <a:rPr sz="1400" b="1" dirty="0">
                <a:solidFill>
                  <a:srgbClr val="000000"/>
                </a:solidFill>
                <a:latin typeface="Arial"/>
                <a:cs typeface="Arial"/>
              </a:rPr>
              <a:t>E</a:t>
            </a:r>
            <a:r>
              <a:rPr sz="1400" b="1" spc="-10" dirty="0">
                <a:solidFill>
                  <a:srgbClr val="000000"/>
                </a:solidFill>
                <a:latin typeface="Arial"/>
                <a:cs typeface="Arial"/>
              </a:rPr>
              <a:t>CUL</a:t>
            </a:r>
            <a:r>
              <a:rPr sz="1400" b="1" dirty="0">
                <a:solidFill>
                  <a:srgbClr val="000000"/>
                </a:solidFill>
                <a:latin typeface="Arial"/>
                <a:cs typeface="Arial"/>
              </a:rPr>
              <a:t>L</a:t>
            </a:r>
            <a:endParaRPr sz="1400">
              <a:solidFill>
                <a:srgbClr val="000000"/>
              </a:solidFill>
              <a:latin typeface="Arial"/>
              <a:cs typeface="Arial"/>
            </a:endParaRPr>
          </a:p>
        </p:txBody>
      </p:sp>
      <p:sp>
        <p:nvSpPr>
          <p:cNvPr id="10" name="object 10"/>
          <p:cNvSpPr/>
          <p:nvPr/>
        </p:nvSpPr>
        <p:spPr>
          <a:xfrm>
            <a:off x="762110" y="3090019"/>
            <a:ext cx="3389813" cy="1485424"/>
          </a:xfrm>
          <a:prstGeom prst="rect">
            <a:avLst/>
          </a:prstGeom>
          <a:blipFill>
            <a:blip r:embed="rId4" cstate="print"/>
            <a:stretch>
              <a:fillRect/>
            </a:stretch>
          </a:blipFill>
        </p:spPr>
        <p:txBody>
          <a:bodyPr wrap="square" lIns="0" tIns="0" rIns="0" bIns="0" rtlCol="0"/>
          <a:lstStyle/>
          <a:p>
            <a:endParaRPr>
              <a:solidFill>
                <a:srgbClr val="000000"/>
              </a:solidFill>
            </a:endParaRPr>
          </a:p>
        </p:txBody>
      </p:sp>
      <p:sp>
        <p:nvSpPr>
          <p:cNvPr id="11" name="object 11"/>
          <p:cNvSpPr/>
          <p:nvPr/>
        </p:nvSpPr>
        <p:spPr>
          <a:xfrm>
            <a:off x="388470" y="1739171"/>
            <a:ext cx="4137602" cy="3055910"/>
          </a:xfrm>
          <a:custGeom>
            <a:avLst/>
            <a:gdLst/>
            <a:ahLst/>
            <a:cxnLst/>
            <a:rect l="l" t="t" r="r" b="b"/>
            <a:pathLst>
              <a:path w="4138929" h="3056890">
                <a:moveTo>
                  <a:pt x="0" y="509524"/>
                </a:moveTo>
                <a:lnTo>
                  <a:pt x="1688" y="467731"/>
                </a:lnTo>
                <a:lnTo>
                  <a:pt x="6668" y="426869"/>
                </a:lnTo>
                <a:lnTo>
                  <a:pt x="14806" y="387069"/>
                </a:lnTo>
                <a:lnTo>
                  <a:pt x="25973" y="348463"/>
                </a:lnTo>
                <a:lnTo>
                  <a:pt x="40037" y="311181"/>
                </a:lnTo>
                <a:lnTo>
                  <a:pt x="56867" y="275355"/>
                </a:lnTo>
                <a:lnTo>
                  <a:pt x="76332" y="241115"/>
                </a:lnTo>
                <a:lnTo>
                  <a:pt x="98300" y="208592"/>
                </a:lnTo>
                <a:lnTo>
                  <a:pt x="122641" y="177919"/>
                </a:lnTo>
                <a:lnTo>
                  <a:pt x="149223" y="149225"/>
                </a:lnTo>
                <a:lnTo>
                  <a:pt x="177915" y="122641"/>
                </a:lnTo>
                <a:lnTo>
                  <a:pt x="208587" y="98300"/>
                </a:lnTo>
                <a:lnTo>
                  <a:pt x="241107" y="76331"/>
                </a:lnTo>
                <a:lnTo>
                  <a:pt x="275343" y="56866"/>
                </a:lnTo>
                <a:lnTo>
                  <a:pt x="311165" y="40036"/>
                </a:lnTo>
                <a:lnTo>
                  <a:pt x="348442" y="25973"/>
                </a:lnTo>
                <a:lnTo>
                  <a:pt x="387042" y="14806"/>
                </a:lnTo>
                <a:lnTo>
                  <a:pt x="426835" y="6668"/>
                </a:lnTo>
                <a:lnTo>
                  <a:pt x="467689" y="1688"/>
                </a:lnTo>
                <a:lnTo>
                  <a:pt x="509473" y="0"/>
                </a:lnTo>
                <a:lnTo>
                  <a:pt x="3628923" y="0"/>
                </a:lnTo>
                <a:lnTo>
                  <a:pt x="3670716" y="1688"/>
                </a:lnTo>
                <a:lnTo>
                  <a:pt x="3711578" y="6668"/>
                </a:lnTo>
                <a:lnTo>
                  <a:pt x="3751377" y="14806"/>
                </a:lnTo>
                <a:lnTo>
                  <a:pt x="3789983" y="25973"/>
                </a:lnTo>
                <a:lnTo>
                  <a:pt x="3827265" y="40036"/>
                </a:lnTo>
                <a:lnTo>
                  <a:pt x="3863092" y="56866"/>
                </a:lnTo>
                <a:lnTo>
                  <a:pt x="3897332" y="76331"/>
                </a:lnTo>
                <a:lnTo>
                  <a:pt x="3929854" y="98300"/>
                </a:lnTo>
                <a:lnTo>
                  <a:pt x="3960528" y="122641"/>
                </a:lnTo>
                <a:lnTo>
                  <a:pt x="3989222" y="149225"/>
                </a:lnTo>
                <a:lnTo>
                  <a:pt x="4015805" y="177919"/>
                </a:lnTo>
                <a:lnTo>
                  <a:pt x="4040147" y="208592"/>
                </a:lnTo>
                <a:lnTo>
                  <a:pt x="4062116" y="241115"/>
                </a:lnTo>
                <a:lnTo>
                  <a:pt x="4081580" y="275355"/>
                </a:lnTo>
                <a:lnTo>
                  <a:pt x="4098410" y="311181"/>
                </a:lnTo>
                <a:lnTo>
                  <a:pt x="4112474" y="348463"/>
                </a:lnTo>
                <a:lnTo>
                  <a:pt x="4123640" y="387069"/>
                </a:lnTo>
                <a:lnTo>
                  <a:pt x="4131779" y="426869"/>
                </a:lnTo>
                <a:lnTo>
                  <a:pt x="4136758" y="467731"/>
                </a:lnTo>
                <a:lnTo>
                  <a:pt x="4138447" y="509524"/>
                </a:lnTo>
                <a:lnTo>
                  <a:pt x="4138447" y="2547366"/>
                </a:lnTo>
                <a:lnTo>
                  <a:pt x="4136758" y="2589158"/>
                </a:lnTo>
                <a:lnTo>
                  <a:pt x="4131779" y="2630020"/>
                </a:lnTo>
                <a:lnTo>
                  <a:pt x="4123640" y="2669820"/>
                </a:lnTo>
                <a:lnTo>
                  <a:pt x="4112474" y="2708426"/>
                </a:lnTo>
                <a:lnTo>
                  <a:pt x="4098410" y="2745708"/>
                </a:lnTo>
                <a:lnTo>
                  <a:pt x="4081580" y="2781534"/>
                </a:lnTo>
                <a:lnTo>
                  <a:pt x="4062116" y="2815774"/>
                </a:lnTo>
                <a:lnTo>
                  <a:pt x="4040147" y="2848297"/>
                </a:lnTo>
                <a:lnTo>
                  <a:pt x="4015805" y="2878970"/>
                </a:lnTo>
                <a:lnTo>
                  <a:pt x="3989222" y="2907665"/>
                </a:lnTo>
                <a:lnTo>
                  <a:pt x="3960528" y="2934248"/>
                </a:lnTo>
                <a:lnTo>
                  <a:pt x="3929854" y="2958589"/>
                </a:lnTo>
                <a:lnTo>
                  <a:pt x="3897332" y="2980558"/>
                </a:lnTo>
                <a:lnTo>
                  <a:pt x="3863092" y="3000023"/>
                </a:lnTo>
                <a:lnTo>
                  <a:pt x="3827265" y="3016853"/>
                </a:lnTo>
                <a:lnTo>
                  <a:pt x="3789983" y="3030916"/>
                </a:lnTo>
                <a:lnTo>
                  <a:pt x="3751377" y="3042083"/>
                </a:lnTo>
                <a:lnTo>
                  <a:pt x="3711578" y="3050221"/>
                </a:lnTo>
                <a:lnTo>
                  <a:pt x="3670716" y="3055201"/>
                </a:lnTo>
                <a:lnTo>
                  <a:pt x="3628923" y="3056890"/>
                </a:lnTo>
                <a:lnTo>
                  <a:pt x="509473" y="3056890"/>
                </a:lnTo>
                <a:lnTo>
                  <a:pt x="467689" y="3055201"/>
                </a:lnTo>
                <a:lnTo>
                  <a:pt x="426835" y="3050221"/>
                </a:lnTo>
                <a:lnTo>
                  <a:pt x="387042" y="3042083"/>
                </a:lnTo>
                <a:lnTo>
                  <a:pt x="348442" y="3030916"/>
                </a:lnTo>
                <a:lnTo>
                  <a:pt x="311165" y="3016853"/>
                </a:lnTo>
                <a:lnTo>
                  <a:pt x="275343" y="3000023"/>
                </a:lnTo>
                <a:lnTo>
                  <a:pt x="241107" y="2980558"/>
                </a:lnTo>
                <a:lnTo>
                  <a:pt x="208587" y="2958589"/>
                </a:lnTo>
                <a:lnTo>
                  <a:pt x="177915" y="2934248"/>
                </a:lnTo>
                <a:lnTo>
                  <a:pt x="149223" y="2907665"/>
                </a:lnTo>
                <a:lnTo>
                  <a:pt x="122641" y="2878970"/>
                </a:lnTo>
                <a:lnTo>
                  <a:pt x="98300" y="2848297"/>
                </a:lnTo>
                <a:lnTo>
                  <a:pt x="76332" y="2815774"/>
                </a:lnTo>
                <a:lnTo>
                  <a:pt x="56867" y="2781534"/>
                </a:lnTo>
                <a:lnTo>
                  <a:pt x="40037" y="2745708"/>
                </a:lnTo>
                <a:lnTo>
                  <a:pt x="25973" y="2708426"/>
                </a:lnTo>
                <a:lnTo>
                  <a:pt x="14806" y="2669820"/>
                </a:lnTo>
                <a:lnTo>
                  <a:pt x="6668" y="2630020"/>
                </a:lnTo>
                <a:lnTo>
                  <a:pt x="1688" y="2589158"/>
                </a:lnTo>
                <a:lnTo>
                  <a:pt x="0" y="2547366"/>
                </a:lnTo>
                <a:lnTo>
                  <a:pt x="0" y="509524"/>
                </a:lnTo>
                <a:close/>
              </a:path>
            </a:pathLst>
          </a:custGeom>
          <a:ln w="3175">
            <a:solidFill>
              <a:srgbClr val="800000"/>
            </a:solidFill>
          </a:ln>
        </p:spPr>
        <p:txBody>
          <a:bodyPr wrap="square" lIns="0" tIns="0" rIns="0" bIns="0" rtlCol="0"/>
          <a:lstStyle/>
          <a:p>
            <a:endParaRPr>
              <a:solidFill>
                <a:srgbClr val="000000"/>
              </a:solidFill>
            </a:endParaRPr>
          </a:p>
        </p:txBody>
      </p:sp>
      <p:graphicFrame>
        <p:nvGraphicFramePr>
          <p:cNvPr id="7" name="object 7"/>
          <p:cNvGraphicFramePr>
            <a:graphicFrameLocks noGrp="1"/>
          </p:cNvGraphicFramePr>
          <p:nvPr/>
        </p:nvGraphicFramePr>
        <p:xfrm>
          <a:off x="5109983" y="3524981"/>
          <a:ext cx="3387272" cy="741441"/>
        </p:xfrm>
        <a:graphic>
          <a:graphicData uri="http://schemas.openxmlformats.org/drawingml/2006/table">
            <a:tbl>
              <a:tblPr firstRow="1" bandRow="1">
                <a:tableStyleId>{2D5ABB26-0587-4C30-8999-92F81FD0307C}</a:tableStyleId>
              </a:tblPr>
              <a:tblGrid>
                <a:gridCol w="1514369"/>
                <a:gridCol w="886811"/>
                <a:gridCol w="986092"/>
              </a:tblGrid>
              <a:tr h="383416">
                <a:tc>
                  <a:txBody>
                    <a:bodyPr/>
                    <a:lstStyle/>
                    <a:p>
                      <a:pPr marL="85725">
                        <a:lnSpc>
                          <a:spcPct val="100000"/>
                        </a:lnSpc>
                      </a:pPr>
                      <a:r>
                        <a:rPr sz="1800" b="1" dirty="0">
                          <a:solidFill>
                            <a:srgbClr val="FFFFFF"/>
                          </a:solidFill>
                          <a:latin typeface="Arial"/>
                          <a:cs typeface="Arial"/>
                        </a:rPr>
                        <a:t>Cur</a:t>
                      </a:r>
                      <a:r>
                        <a:rPr sz="1800" b="1" spc="-10" dirty="0">
                          <a:solidFill>
                            <a:srgbClr val="FFFFFF"/>
                          </a:solidFill>
                          <a:latin typeface="Arial"/>
                          <a:cs typeface="Arial"/>
                        </a:rPr>
                        <a:t>e</a:t>
                      </a:r>
                      <a:r>
                        <a:rPr sz="1800" b="1" dirty="0">
                          <a:solidFill>
                            <a:srgbClr val="FFFFFF"/>
                          </a:solidFill>
                          <a:latin typeface="Arial"/>
                          <a:cs typeface="Arial"/>
                        </a:rPr>
                        <a:t>d</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00000"/>
                    </a:solidFill>
                  </a:tcPr>
                </a:tc>
                <a:tc>
                  <a:txBody>
                    <a:bodyPr/>
                    <a:lstStyle/>
                    <a:p>
                      <a:pPr marL="241935">
                        <a:lnSpc>
                          <a:spcPct val="100000"/>
                        </a:lnSpc>
                      </a:pPr>
                      <a:r>
                        <a:rPr sz="1800" b="1" spc="-100" dirty="0">
                          <a:solidFill>
                            <a:srgbClr val="FFFFFF"/>
                          </a:solidFill>
                          <a:latin typeface="Arial"/>
                          <a:cs typeface="Arial"/>
                        </a:rPr>
                        <a:t>Y</a:t>
                      </a:r>
                      <a:r>
                        <a:rPr sz="1800" b="1" dirty="0">
                          <a:solidFill>
                            <a:srgbClr val="FFFFFF"/>
                          </a:solidFill>
                          <a:latin typeface="Arial"/>
                          <a:cs typeface="Arial"/>
                        </a:rPr>
                        <a:t>es</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00000"/>
                    </a:solidFill>
                  </a:tcPr>
                </a:tc>
                <a:tc>
                  <a:txBody>
                    <a:bodyPr/>
                    <a:lstStyle/>
                    <a:p>
                      <a:pPr algn="ctr">
                        <a:lnSpc>
                          <a:spcPct val="100000"/>
                        </a:lnSpc>
                      </a:pPr>
                      <a:r>
                        <a:rPr sz="1800" b="1" spc="-5" dirty="0">
                          <a:solidFill>
                            <a:srgbClr val="FFFFFF"/>
                          </a:solidFill>
                          <a:latin typeface="Arial"/>
                          <a:cs typeface="Arial"/>
                        </a:rPr>
                        <a:t>No</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00000"/>
                    </a:solidFill>
                  </a:tcPr>
                </a:tc>
              </a:tr>
              <a:tr h="358025">
                <a:tc>
                  <a:txBody>
                    <a:bodyPr/>
                    <a:lstStyle/>
                    <a:p>
                      <a:pPr marL="85725">
                        <a:lnSpc>
                          <a:spcPct val="100000"/>
                        </a:lnSpc>
                      </a:pPr>
                      <a:r>
                        <a:rPr sz="1800" b="1" dirty="0">
                          <a:latin typeface="Arial"/>
                          <a:cs typeface="Arial"/>
                        </a:rPr>
                        <a:t>Frequency</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CACA"/>
                    </a:solidFill>
                  </a:tcPr>
                </a:tc>
                <a:tc>
                  <a:txBody>
                    <a:bodyPr/>
                    <a:lstStyle/>
                    <a:p>
                      <a:pPr marL="1905" algn="ctr">
                        <a:lnSpc>
                          <a:spcPct val="100000"/>
                        </a:lnSpc>
                      </a:pPr>
                      <a:r>
                        <a:rPr sz="1800" spc="-5" dirty="0">
                          <a:latin typeface="Arial"/>
                          <a:cs typeface="Arial"/>
                        </a:rPr>
                        <a:t>80</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CACA"/>
                    </a:solidFill>
                  </a:tcPr>
                </a:tc>
                <a:tc>
                  <a:txBody>
                    <a:bodyPr/>
                    <a:lstStyle/>
                    <a:p>
                      <a:pPr marL="635" algn="ctr">
                        <a:lnSpc>
                          <a:spcPct val="100000"/>
                        </a:lnSpc>
                      </a:pPr>
                      <a:r>
                        <a:rPr sz="1800" spc="-5" dirty="0">
                          <a:latin typeface="Arial"/>
                          <a:cs typeface="Arial"/>
                        </a:rPr>
                        <a:t>20</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CACA"/>
                    </a:solidFill>
                  </a:tcPr>
                </a:tc>
              </a:tr>
            </a:tbl>
          </a:graphicData>
        </a:graphic>
      </p:graphicFrame>
    </p:spTree>
    <p:extLst>
      <p:ext uri="{BB962C8B-B14F-4D97-AF65-F5344CB8AC3E}">
        <p14:creationId xmlns:p14="http://schemas.microsoft.com/office/powerpoint/2010/main" val="3513916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64909" y="4230557"/>
            <a:ext cx="915477" cy="2122125"/>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3" name="object 3"/>
          <p:cNvSpPr/>
          <p:nvPr/>
        </p:nvSpPr>
        <p:spPr>
          <a:xfrm>
            <a:off x="3901965" y="1571585"/>
            <a:ext cx="1943619" cy="1785808"/>
          </a:xfrm>
          <a:prstGeom prst="rect">
            <a:avLst/>
          </a:prstGeom>
          <a:blipFill>
            <a:blip r:embed="rId4" cstate="print"/>
            <a:stretch>
              <a:fillRect/>
            </a:stretch>
          </a:blipFill>
        </p:spPr>
        <p:txBody>
          <a:bodyPr wrap="square" lIns="0" tIns="0" rIns="0" bIns="0" rtlCol="0"/>
          <a:lstStyle/>
          <a:p>
            <a:endParaRPr>
              <a:solidFill>
                <a:srgbClr val="000000"/>
              </a:solidFill>
            </a:endParaRPr>
          </a:p>
        </p:txBody>
      </p:sp>
      <p:sp>
        <p:nvSpPr>
          <p:cNvPr id="4" name="object 4"/>
          <p:cNvSpPr/>
          <p:nvPr/>
        </p:nvSpPr>
        <p:spPr>
          <a:xfrm>
            <a:off x="0" y="3602058"/>
            <a:ext cx="1024333" cy="2069182"/>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5" name="object 5"/>
          <p:cNvSpPr txBox="1"/>
          <p:nvPr/>
        </p:nvSpPr>
        <p:spPr>
          <a:xfrm>
            <a:off x="512166" y="1948415"/>
            <a:ext cx="2904449" cy="738664"/>
          </a:xfrm>
          <a:prstGeom prst="rect">
            <a:avLst/>
          </a:prstGeom>
        </p:spPr>
        <p:txBody>
          <a:bodyPr vert="horz" wrap="square" lIns="0" tIns="0" rIns="0" bIns="0" rtlCol="0">
            <a:spAutoFit/>
          </a:bodyPr>
          <a:lstStyle/>
          <a:p>
            <a:pPr marL="12696" marR="5078" indent="-1904" algn="l"/>
            <a:r>
              <a:rPr sz="1600" spc="-10" dirty="0">
                <a:solidFill>
                  <a:srgbClr val="000000"/>
                </a:solidFill>
                <a:latin typeface="Arial"/>
                <a:cs typeface="Arial"/>
              </a:rPr>
              <a:t>The</a:t>
            </a:r>
            <a:r>
              <a:rPr sz="1600" spc="5" dirty="0">
                <a:solidFill>
                  <a:srgbClr val="000000"/>
                </a:solidFill>
                <a:latin typeface="Arial"/>
                <a:cs typeface="Arial"/>
              </a:rPr>
              <a:t> </a:t>
            </a:r>
            <a:r>
              <a:rPr sz="1600" spc="-10" dirty="0">
                <a:solidFill>
                  <a:srgbClr val="000000"/>
                </a:solidFill>
                <a:latin typeface="Arial"/>
                <a:cs typeface="Arial"/>
              </a:rPr>
              <a:t>claims</a:t>
            </a:r>
            <a:r>
              <a:rPr sz="1600" spc="-20"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drug company</a:t>
            </a:r>
            <a:r>
              <a:rPr sz="1600" dirty="0">
                <a:solidFill>
                  <a:srgbClr val="000000"/>
                </a:solidFill>
                <a:latin typeface="Arial"/>
                <a:cs typeface="Arial"/>
              </a:rPr>
              <a:t> </a:t>
            </a:r>
            <a:r>
              <a:rPr sz="1600" spc="-10" dirty="0">
                <a:solidFill>
                  <a:srgbClr val="000000"/>
                </a:solidFill>
                <a:latin typeface="Arial"/>
                <a:cs typeface="Arial"/>
              </a:rPr>
              <a:t>are</a:t>
            </a:r>
            <a:r>
              <a:rPr sz="1600" spc="5" dirty="0">
                <a:solidFill>
                  <a:srgbClr val="000000"/>
                </a:solidFill>
                <a:latin typeface="Arial"/>
                <a:cs typeface="Arial"/>
              </a:rPr>
              <a:t> </a:t>
            </a:r>
            <a:r>
              <a:rPr sz="1600" spc="-10" dirty="0">
                <a:solidFill>
                  <a:srgbClr val="000000"/>
                </a:solidFill>
                <a:latin typeface="Arial"/>
                <a:cs typeface="Arial"/>
              </a:rPr>
              <a:t>false</a:t>
            </a:r>
            <a:r>
              <a:rPr sz="1600" spc="-5" dirty="0">
                <a:solidFill>
                  <a:srgbClr val="000000"/>
                </a:solidFill>
                <a:latin typeface="Arial"/>
                <a:cs typeface="Arial"/>
              </a:rPr>
              <a:t> </a:t>
            </a:r>
            <a:r>
              <a:rPr sz="1600" spc="-10" dirty="0">
                <a:solidFill>
                  <a:srgbClr val="000000"/>
                </a:solidFill>
                <a:latin typeface="Arial"/>
                <a:cs typeface="Arial"/>
              </a:rPr>
              <a:t>and peop</a:t>
            </a:r>
            <a:r>
              <a:rPr sz="1600" dirty="0">
                <a:solidFill>
                  <a:srgbClr val="000000"/>
                </a:solidFill>
                <a:latin typeface="Arial"/>
                <a:cs typeface="Arial"/>
              </a:rPr>
              <a:t>l</a:t>
            </a:r>
            <a:r>
              <a:rPr sz="1600" spc="-10" dirty="0">
                <a:solidFill>
                  <a:srgbClr val="000000"/>
                </a:solidFill>
                <a:latin typeface="Arial"/>
                <a:cs typeface="Arial"/>
              </a:rPr>
              <a:t>e</a:t>
            </a:r>
            <a:r>
              <a:rPr sz="1600" spc="-15" dirty="0">
                <a:solidFill>
                  <a:srgbClr val="000000"/>
                </a:solidFill>
                <a:latin typeface="Arial"/>
                <a:cs typeface="Arial"/>
              </a:rPr>
              <a:t> </a:t>
            </a:r>
            <a:r>
              <a:rPr sz="1600" spc="-30" dirty="0">
                <a:solidFill>
                  <a:srgbClr val="000000"/>
                </a:solidFill>
                <a:latin typeface="Arial"/>
                <a:cs typeface="Arial"/>
              </a:rPr>
              <a:t>w</a:t>
            </a:r>
            <a:r>
              <a:rPr sz="1600" spc="-5" dirty="0">
                <a:solidFill>
                  <a:srgbClr val="000000"/>
                </a:solidFill>
                <a:latin typeface="Arial"/>
                <a:cs typeface="Arial"/>
              </a:rPr>
              <a:t>ill</a:t>
            </a:r>
            <a:r>
              <a:rPr sz="1600" spc="-10" dirty="0">
                <a:solidFill>
                  <a:srgbClr val="000000"/>
                </a:solidFill>
                <a:latin typeface="Arial"/>
                <a:cs typeface="Arial"/>
              </a:rPr>
              <a:t> cont</a:t>
            </a:r>
            <a:r>
              <a:rPr sz="1600" dirty="0">
                <a:solidFill>
                  <a:srgbClr val="000000"/>
                </a:solidFill>
                <a:latin typeface="Arial"/>
                <a:cs typeface="Arial"/>
              </a:rPr>
              <a:t>i</a:t>
            </a:r>
            <a:r>
              <a:rPr sz="1600" spc="-10" dirty="0">
                <a:solidFill>
                  <a:srgbClr val="000000"/>
                </a:solidFill>
                <a:latin typeface="Arial"/>
                <a:cs typeface="Arial"/>
              </a:rPr>
              <a:t>nue</a:t>
            </a:r>
            <a:r>
              <a:rPr sz="1600" spc="-5" dirty="0">
                <a:solidFill>
                  <a:srgbClr val="000000"/>
                </a:solidFill>
                <a:latin typeface="Arial"/>
                <a:cs typeface="Arial"/>
              </a:rPr>
              <a:t> </a:t>
            </a:r>
            <a:r>
              <a:rPr sz="1600" spc="-10" dirty="0">
                <a:solidFill>
                  <a:srgbClr val="000000"/>
                </a:solidFill>
                <a:latin typeface="Arial"/>
                <a:cs typeface="Arial"/>
              </a:rPr>
              <a:t>to</a:t>
            </a:r>
            <a:r>
              <a:rPr sz="1600" spc="10" dirty="0">
                <a:solidFill>
                  <a:srgbClr val="000000"/>
                </a:solidFill>
                <a:latin typeface="Arial"/>
                <a:cs typeface="Arial"/>
              </a:rPr>
              <a:t> </a:t>
            </a:r>
            <a:r>
              <a:rPr sz="1600" spc="-10" dirty="0" smtClean="0">
                <a:solidFill>
                  <a:srgbClr val="000000"/>
                </a:solidFill>
                <a:latin typeface="Arial"/>
                <a:cs typeface="Arial"/>
              </a:rPr>
              <a:t>snore</a:t>
            </a:r>
            <a:r>
              <a:rPr lang="en-US" sz="1600" dirty="0" smtClean="0">
                <a:solidFill>
                  <a:srgbClr val="000000"/>
                </a:solidFill>
                <a:latin typeface="Arial"/>
                <a:cs typeface="Arial"/>
              </a:rPr>
              <a:t>!!</a:t>
            </a:r>
            <a:endParaRPr sz="1600" dirty="0">
              <a:solidFill>
                <a:srgbClr val="000000"/>
              </a:solidFill>
              <a:latin typeface="Arial"/>
              <a:cs typeface="Arial"/>
            </a:endParaRPr>
          </a:p>
        </p:txBody>
      </p:sp>
      <p:sp>
        <p:nvSpPr>
          <p:cNvPr id="6" name="object 6"/>
          <p:cNvSpPr/>
          <p:nvPr/>
        </p:nvSpPr>
        <p:spPr>
          <a:xfrm>
            <a:off x="388469" y="1739171"/>
            <a:ext cx="3099076" cy="1164217"/>
          </a:xfrm>
          <a:custGeom>
            <a:avLst/>
            <a:gdLst/>
            <a:ahLst/>
            <a:cxnLst/>
            <a:rect l="l" t="t" r="r" b="b"/>
            <a:pathLst>
              <a:path w="3100070" h="1164589">
                <a:moveTo>
                  <a:pt x="0" y="194056"/>
                </a:moveTo>
                <a:lnTo>
                  <a:pt x="5638" y="147417"/>
                </a:lnTo>
                <a:lnTo>
                  <a:pt x="21656" y="104869"/>
                </a:lnTo>
                <a:lnTo>
                  <a:pt x="46704" y="67760"/>
                </a:lnTo>
                <a:lnTo>
                  <a:pt x="79434" y="37437"/>
                </a:lnTo>
                <a:lnTo>
                  <a:pt x="118498" y="15247"/>
                </a:lnTo>
                <a:lnTo>
                  <a:pt x="162547" y="2539"/>
                </a:lnTo>
                <a:lnTo>
                  <a:pt x="194017" y="0"/>
                </a:lnTo>
                <a:lnTo>
                  <a:pt x="2905404" y="0"/>
                </a:lnTo>
                <a:lnTo>
                  <a:pt x="2952042" y="5638"/>
                </a:lnTo>
                <a:lnTo>
                  <a:pt x="2994590" y="21657"/>
                </a:lnTo>
                <a:lnTo>
                  <a:pt x="3031699" y="46708"/>
                </a:lnTo>
                <a:lnTo>
                  <a:pt x="3062022" y="79443"/>
                </a:lnTo>
                <a:lnTo>
                  <a:pt x="3084212" y="118514"/>
                </a:lnTo>
                <a:lnTo>
                  <a:pt x="3096920" y="162575"/>
                </a:lnTo>
                <a:lnTo>
                  <a:pt x="3099460" y="194056"/>
                </a:lnTo>
                <a:lnTo>
                  <a:pt x="3099460" y="970153"/>
                </a:lnTo>
                <a:lnTo>
                  <a:pt x="3093821" y="1016791"/>
                </a:lnTo>
                <a:lnTo>
                  <a:pt x="3077802" y="1059339"/>
                </a:lnTo>
                <a:lnTo>
                  <a:pt x="3052752" y="1096448"/>
                </a:lnTo>
                <a:lnTo>
                  <a:pt x="3020017" y="1126771"/>
                </a:lnTo>
                <a:lnTo>
                  <a:pt x="2980945" y="1148961"/>
                </a:lnTo>
                <a:lnTo>
                  <a:pt x="2936884" y="1161669"/>
                </a:lnTo>
                <a:lnTo>
                  <a:pt x="2905404" y="1164209"/>
                </a:lnTo>
                <a:lnTo>
                  <a:pt x="194017" y="1164209"/>
                </a:lnTo>
                <a:lnTo>
                  <a:pt x="147394" y="1158570"/>
                </a:lnTo>
                <a:lnTo>
                  <a:pt x="104856" y="1142551"/>
                </a:lnTo>
                <a:lnTo>
                  <a:pt x="67754" y="1117500"/>
                </a:lnTo>
                <a:lnTo>
                  <a:pt x="37435" y="1084765"/>
                </a:lnTo>
                <a:lnTo>
                  <a:pt x="15247" y="1045694"/>
                </a:lnTo>
                <a:lnTo>
                  <a:pt x="2539" y="1001633"/>
                </a:lnTo>
                <a:lnTo>
                  <a:pt x="0" y="970153"/>
                </a:lnTo>
                <a:lnTo>
                  <a:pt x="0" y="194056"/>
                </a:lnTo>
                <a:close/>
              </a:path>
            </a:pathLst>
          </a:custGeom>
          <a:ln w="3175">
            <a:solidFill>
              <a:srgbClr val="800000"/>
            </a:solidFill>
          </a:ln>
        </p:spPr>
        <p:txBody>
          <a:bodyPr wrap="square" lIns="0" tIns="0" rIns="0" bIns="0" rtlCol="0"/>
          <a:lstStyle/>
          <a:p>
            <a:endParaRPr>
              <a:solidFill>
                <a:srgbClr val="000000"/>
              </a:solidFill>
            </a:endParaRPr>
          </a:p>
        </p:txBody>
      </p:sp>
      <p:sp>
        <p:nvSpPr>
          <p:cNvPr id="7" name="object 7"/>
          <p:cNvSpPr txBox="1"/>
          <p:nvPr/>
        </p:nvSpPr>
        <p:spPr>
          <a:xfrm>
            <a:off x="6217577" y="1849847"/>
            <a:ext cx="2760730" cy="1009183"/>
          </a:xfrm>
          <a:prstGeom prst="rect">
            <a:avLst/>
          </a:prstGeom>
        </p:spPr>
        <p:txBody>
          <a:bodyPr vert="horz" wrap="square" lIns="0" tIns="0" rIns="0" bIns="0" rtlCol="0">
            <a:spAutoFit/>
          </a:bodyPr>
          <a:lstStyle/>
          <a:p>
            <a:pPr marL="12696" marR="5078" algn="l"/>
            <a:r>
              <a:rPr sz="1600" spc="-5" dirty="0">
                <a:solidFill>
                  <a:srgbClr val="000000"/>
                </a:solidFill>
                <a:latin typeface="Arial"/>
                <a:cs typeface="Arial"/>
              </a:rPr>
              <a:t>It</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as</a:t>
            </a:r>
            <a:r>
              <a:rPr sz="1600" spc="10" dirty="0">
                <a:solidFill>
                  <a:srgbClr val="000000"/>
                </a:solidFill>
                <a:latin typeface="Arial"/>
                <a:cs typeface="Arial"/>
              </a:rPr>
              <a:t> </a:t>
            </a:r>
            <a:r>
              <a:rPr sz="1600" spc="-10" dirty="0">
                <a:solidFill>
                  <a:srgbClr val="000000"/>
                </a:solidFill>
                <a:latin typeface="Arial"/>
                <a:cs typeface="Arial"/>
              </a:rPr>
              <a:t>a</a:t>
            </a:r>
            <a:r>
              <a:rPr sz="1600" spc="10" dirty="0">
                <a:solidFill>
                  <a:srgbClr val="000000"/>
                </a:solidFill>
                <a:latin typeface="Arial"/>
                <a:cs typeface="Arial"/>
              </a:rPr>
              <a:t> </a:t>
            </a:r>
            <a:r>
              <a:rPr sz="1600" spc="-10" dirty="0">
                <a:solidFill>
                  <a:srgbClr val="000000"/>
                </a:solidFill>
                <a:latin typeface="Arial"/>
                <a:cs typeface="Arial"/>
              </a:rPr>
              <a:t>bad</a:t>
            </a:r>
            <a:r>
              <a:rPr sz="1600" spc="-5" dirty="0">
                <a:solidFill>
                  <a:srgbClr val="000000"/>
                </a:solidFill>
                <a:latin typeface="Arial"/>
                <a:cs typeface="Arial"/>
              </a:rPr>
              <a:t> </a:t>
            </a:r>
            <a:r>
              <a:rPr sz="1600" spc="-10" dirty="0">
                <a:solidFill>
                  <a:srgbClr val="000000"/>
                </a:solidFill>
                <a:latin typeface="Arial"/>
                <a:cs typeface="Arial"/>
              </a:rPr>
              <a:t>day</a:t>
            </a:r>
            <a:r>
              <a:rPr sz="1600" spc="5" dirty="0">
                <a:solidFill>
                  <a:srgbClr val="000000"/>
                </a:solidFill>
                <a:latin typeface="Arial"/>
                <a:cs typeface="Arial"/>
              </a:rPr>
              <a:t> </a:t>
            </a:r>
            <a:r>
              <a:rPr sz="1600" spc="-10" dirty="0">
                <a:solidFill>
                  <a:srgbClr val="000000"/>
                </a:solidFill>
                <a:latin typeface="Arial"/>
                <a:cs typeface="Arial"/>
              </a:rPr>
              <a:t>for</a:t>
            </a:r>
            <a:r>
              <a:rPr sz="1600" spc="1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do</a:t>
            </a:r>
            <a:r>
              <a:rPr sz="1600" spc="-5" dirty="0">
                <a:solidFill>
                  <a:srgbClr val="000000"/>
                </a:solidFill>
                <a:latin typeface="Arial"/>
                <a:cs typeface="Arial"/>
              </a:rPr>
              <a:t>c</a:t>
            </a:r>
            <a:r>
              <a:rPr sz="1600" spc="-10" dirty="0">
                <a:solidFill>
                  <a:srgbClr val="000000"/>
                </a:solidFill>
                <a:latin typeface="Arial"/>
                <a:cs typeface="Arial"/>
              </a:rPr>
              <a:t>tor and</a:t>
            </a:r>
            <a:r>
              <a:rPr sz="1600" dirty="0">
                <a:solidFill>
                  <a:srgbClr val="000000"/>
                </a:solidFill>
                <a:latin typeface="Arial"/>
                <a:cs typeface="Arial"/>
              </a:rPr>
              <a:t> </a:t>
            </a:r>
            <a:r>
              <a:rPr sz="1600" spc="-10" dirty="0">
                <a:solidFill>
                  <a:srgbClr val="000000"/>
                </a:solidFill>
                <a:latin typeface="Arial"/>
                <a:cs typeface="Arial"/>
              </a:rPr>
              <a:t>the</a:t>
            </a:r>
            <a:r>
              <a:rPr sz="1600" spc="5" dirty="0">
                <a:solidFill>
                  <a:srgbClr val="000000"/>
                </a:solidFill>
                <a:latin typeface="Arial"/>
                <a:cs typeface="Arial"/>
              </a:rPr>
              <a:t> </a:t>
            </a:r>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a:t>
            </a:r>
            <a:r>
              <a:rPr sz="160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as</a:t>
            </a:r>
            <a:r>
              <a:rPr sz="1600" spc="10" dirty="0">
                <a:solidFill>
                  <a:srgbClr val="000000"/>
                </a:solidFill>
                <a:latin typeface="Arial"/>
                <a:cs typeface="Arial"/>
              </a:rPr>
              <a:t> </a:t>
            </a:r>
            <a:r>
              <a:rPr sz="1600" spc="-10" dirty="0" smtClean="0">
                <a:solidFill>
                  <a:srgbClr val="000000"/>
                </a:solidFill>
                <a:latin typeface="Arial"/>
                <a:cs typeface="Arial"/>
              </a:rPr>
              <a:t>biased.</a:t>
            </a:r>
            <a:r>
              <a:rPr lang="en-US" sz="1600" dirty="0" smtClean="0">
                <a:solidFill>
                  <a:srgbClr val="000000"/>
                </a:solidFill>
                <a:latin typeface="Arial"/>
                <a:cs typeface="Arial"/>
              </a:rPr>
              <a:t> </a:t>
            </a:r>
            <a:r>
              <a:rPr sz="1600" spc="-10" dirty="0" smtClean="0">
                <a:solidFill>
                  <a:srgbClr val="000000"/>
                </a:solidFill>
                <a:latin typeface="Arial"/>
                <a:cs typeface="Arial"/>
              </a:rPr>
              <a:t>Those </a:t>
            </a:r>
            <a:r>
              <a:rPr sz="1600" spc="-30" dirty="0">
                <a:solidFill>
                  <a:srgbClr val="000000"/>
                </a:solidFill>
                <a:latin typeface="Arial"/>
                <a:cs typeface="Arial"/>
              </a:rPr>
              <a:t>w</a:t>
            </a:r>
            <a:r>
              <a:rPr sz="1600" spc="-10" dirty="0">
                <a:solidFill>
                  <a:srgbClr val="000000"/>
                </a:solidFill>
                <a:latin typeface="Arial"/>
                <a:cs typeface="Arial"/>
              </a:rPr>
              <a:t>ere</a:t>
            </a:r>
            <a:r>
              <a:rPr sz="1600" spc="1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100</a:t>
            </a:r>
            <a:r>
              <a:rPr sz="1600" spc="10" dirty="0">
                <a:solidFill>
                  <a:srgbClr val="000000"/>
                </a:solidFill>
                <a:latin typeface="Arial"/>
                <a:cs typeface="Arial"/>
              </a:rPr>
              <a:t> </a:t>
            </a:r>
            <a:r>
              <a:rPr sz="1600" spc="-10" dirty="0">
                <a:solidFill>
                  <a:srgbClr val="000000"/>
                </a:solidFill>
                <a:latin typeface="Arial"/>
                <a:cs typeface="Arial"/>
              </a:rPr>
              <a:t>be</a:t>
            </a:r>
            <a:r>
              <a:rPr sz="1600" spc="-5" dirty="0">
                <a:solidFill>
                  <a:srgbClr val="000000"/>
                </a:solidFill>
                <a:latin typeface="Arial"/>
                <a:cs typeface="Arial"/>
              </a:rPr>
              <a:t>st</a:t>
            </a:r>
            <a:r>
              <a:rPr sz="1600" spc="-10" dirty="0">
                <a:solidFill>
                  <a:srgbClr val="000000"/>
                </a:solidFill>
                <a:latin typeface="Arial"/>
                <a:cs typeface="Arial"/>
              </a:rPr>
              <a:t> snore</a:t>
            </a:r>
            <a:r>
              <a:rPr sz="1600" spc="-15" dirty="0">
                <a:solidFill>
                  <a:srgbClr val="000000"/>
                </a:solidFill>
                <a:latin typeface="Arial"/>
                <a:cs typeface="Arial"/>
              </a:rPr>
              <a:t>r</a:t>
            </a:r>
            <a:r>
              <a:rPr sz="1600" spc="-10" dirty="0">
                <a:solidFill>
                  <a:srgbClr val="000000"/>
                </a:solidFill>
                <a:latin typeface="Arial"/>
                <a:cs typeface="Arial"/>
              </a:rPr>
              <a:t>s</a:t>
            </a:r>
            <a:r>
              <a:rPr sz="1600" spc="10" dirty="0">
                <a:solidFill>
                  <a:srgbClr val="000000"/>
                </a:solidFill>
                <a:latin typeface="Arial"/>
                <a:cs typeface="Arial"/>
              </a:rPr>
              <a:t> </a:t>
            </a:r>
            <a:r>
              <a:rPr sz="1600" spc="-15" dirty="0">
                <a:solidFill>
                  <a:srgbClr val="000000"/>
                </a:solidFill>
                <a:latin typeface="Arial"/>
                <a:cs typeface="Arial"/>
              </a:rPr>
              <a:t>N</a:t>
            </a:r>
            <a:r>
              <a:rPr sz="1600" spc="-40" dirty="0">
                <a:solidFill>
                  <a:srgbClr val="000000"/>
                </a:solidFill>
                <a:latin typeface="Arial"/>
                <a:cs typeface="Arial"/>
              </a:rPr>
              <a:t>Y</a:t>
            </a:r>
            <a:r>
              <a:rPr sz="1600" spc="-15" dirty="0">
                <a:solidFill>
                  <a:srgbClr val="000000"/>
                </a:solidFill>
                <a:latin typeface="Arial"/>
                <a:cs typeface="Arial"/>
              </a:rPr>
              <a:t>C</a:t>
            </a:r>
            <a:r>
              <a:rPr sz="1600" spc="20" dirty="0">
                <a:solidFill>
                  <a:srgbClr val="000000"/>
                </a:solidFill>
                <a:latin typeface="Arial"/>
                <a:cs typeface="Arial"/>
              </a:rPr>
              <a:t> </a:t>
            </a:r>
            <a:r>
              <a:rPr sz="1600" spc="-10" dirty="0">
                <a:solidFill>
                  <a:srgbClr val="000000"/>
                </a:solidFill>
                <a:latin typeface="Arial"/>
                <a:cs typeface="Arial"/>
              </a:rPr>
              <a:t>has</a:t>
            </a:r>
            <a:r>
              <a:rPr sz="1600" spc="5" dirty="0">
                <a:solidFill>
                  <a:srgbClr val="000000"/>
                </a:solidFill>
                <a:latin typeface="Arial"/>
                <a:cs typeface="Arial"/>
              </a:rPr>
              <a:t> </a:t>
            </a:r>
            <a:r>
              <a:rPr sz="1600" spc="-30" dirty="0">
                <a:solidFill>
                  <a:srgbClr val="000000"/>
                </a:solidFill>
                <a:latin typeface="Arial"/>
                <a:cs typeface="Arial"/>
              </a:rPr>
              <a:t>!</a:t>
            </a:r>
            <a:r>
              <a:rPr sz="1600" spc="-5" dirty="0">
                <a:solidFill>
                  <a:srgbClr val="000000"/>
                </a:solidFill>
                <a:latin typeface="Arial"/>
                <a:cs typeface="Arial"/>
              </a:rPr>
              <a:t>!</a:t>
            </a:r>
            <a:endParaRPr sz="1600" dirty="0">
              <a:solidFill>
                <a:srgbClr val="000000"/>
              </a:solidFill>
              <a:latin typeface="Arial"/>
              <a:cs typeface="Arial"/>
            </a:endParaRPr>
          </a:p>
        </p:txBody>
      </p:sp>
      <p:sp>
        <p:nvSpPr>
          <p:cNvPr id="8" name="object 8"/>
          <p:cNvSpPr txBox="1"/>
          <p:nvPr/>
        </p:nvSpPr>
        <p:spPr>
          <a:xfrm>
            <a:off x="7227665" y="2964369"/>
            <a:ext cx="2137360" cy="215375"/>
          </a:xfrm>
          <a:prstGeom prst="rect">
            <a:avLst/>
          </a:prstGeom>
        </p:spPr>
        <p:txBody>
          <a:bodyPr vert="horz" wrap="square" lIns="0" tIns="0" rIns="0" bIns="0" rtlCol="0">
            <a:spAutoFit/>
          </a:bodyPr>
          <a:lstStyle/>
          <a:p>
            <a:pPr marL="12696"/>
            <a:r>
              <a:rPr sz="1400" dirty="0">
                <a:solidFill>
                  <a:srgbClr val="000000"/>
                </a:solidFill>
                <a:latin typeface="Arial"/>
                <a:cs typeface="Arial"/>
              </a:rPr>
              <a:t>(-Also</a:t>
            </a:r>
            <a:r>
              <a:rPr sz="1400" spc="-30" dirty="0">
                <a:solidFill>
                  <a:srgbClr val="000000"/>
                </a:solidFill>
                <a:latin typeface="Arial"/>
                <a:cs typeface="Arial"/>
              </a:rPr>
              <a:t> </a:t>
            </a:r>
            <a:r>
              <a:rPr sz="1400" dirty="0">
                <a:solidFill>
                  <a:srgbClr val="000000"/>
                </a:solidFill>
                <a:latin typeface="Arial"/>
                <a:cs typeface="Arial"/>
              </a:rPr>
              <a:t>our</a:t>
            </a:r>
            <a:r>
              <a:rPr sz="1400" spc="-20" dirty="0">
                <a:solidFill>
                  <a:srgbClr val="000000"/>
                </a:solidFill>
                <a:latin typeface="Arial"/>
                <a:cs typeface="Arial"/>
              </a:rPr>
              <a:t> </a:t>
            </a:r>
            <a:r>
              <a:rPr sz="1400" spc="-10" dirty="0">
                <a:solidFill>
                  <a:srgbClr val="000000"/>
                </a:solidFill>
                <a:latin typeface="Arial"/>
                <a:cs typeface="Arial"/>
              </a:rPr>
              <a:t>N</a:t>
            </a:r>
            <a:r>
              <a:rPr sz="1400" dirty="0">
                <a:solidFill>
                  <a:srgbClr val="000000"/>
                </a:solidFill>
                <a:latin typeface="Arial"/>
                <a:cs typeface="Arial"/>
              </a:rPr>
              <a:t>ull</a:t>
            </a:r>
            <a:r>
              <a:rPr sz="1400" spc="5" dirty="0">
                <a:solidFill>
                  <a:srgbClr val="000000"/>
                </a:solidFill>
                <a:latin typeface="Arial"/>
                <a:cs typeface="Arial"/>
              </a:rPr>
              <a:t> </a:t>
            </a:r>
            <a:r>
              <a:rPr sz="1400" spc="-10" dirty="0">
                <a:solidFill>
                  <a:srgbClr val="000000"/>
                </a:solidFill>
                <a:latin typeface="Arial"/>
                <a:cs typeface="Arial"/>
              </a:rPr>
              <a:t>H</a:t>
            </a:r>
            <a:r>
              <a:rPr sz="1400" spc="-20" dirty="0">
                <a:solidFill>
                  <a:srgbClr val="000000"/>
                </a:solidFill>
                <a:latin typeface="Arial"/>
                <a:cs typeface="Arial"/>
              </a:rPr>
              <a:t>y</a:t>
            </a:r>
            <a:r>
              <a:rPr sz="1400" dirty="0">
                <a:solidFill>
                  <a:srgbClr val="000000"/>
                </a:solidFill>
                <a:latin typeface="Arial"/>
                <a:cs typeface="Arial"/>
              </a:rPr>
              <a:t>pothesis)</a:t>
            </a:r>
            <a:endParaRPr sz="1400">
              <a:solidFill>
                <a:srgbClr val="000000"/>
              </a:solidFill>
              <a:latin typeface="Arial"/>
              <a:cs typeface="Arial"/>
            </a:endParaRPr>
          </a:p>
        </p:txBody>
      </p:sp>
      <p:sp>
        <p:nvSpPr>
          <p:cNvPr id="9" name="object 9"/>
          <p:cNvSpPr/>
          <p:nvPr/>
        </p:nvSpPr>
        <p:spPr>
          <a:xfrm>
            <a:off x="5985622" y="1739171"/>
            <a:ext cx="3098442" cy="1164217"/>
          </a:xfrm>
          <a:custGeom>
            <a:avLst/>
            <a:gdLst/>
            <a:ahLst/>
            <a:cxnLst/>
            <a:rect l="l" t="t" r="r" b="b"/>
            <a:pathLst>
              <a:path w="3099434" h="1164589">
                <a:moveTo>
                  <a:pt x="0" y="194056"/>
                </a:moveTo>
                <a:lnTo>
                  <a:pt x="5638" y="147417"/>
                </a:lnTo>
                <a:lnTo>
                  <a:pt x="21654" y="104869"/>
                </a:lnTo>
                <a:lnTo>
                  <a:pt x="46696" y="67760"/>
                </a:lnTo>
                <a:lnTo>
                  <a:pt x="79415" y="37437"/>
                </a:lnTo>
                <a:lnTo>
                  <a:pt x="118461" y="15247"/>
                </a:lnTo>
                <a:lnTo>
                  <a:pt x="162483" y="2539"/>
                </a:lnTo>
                <a:lnTo>
                  <a:pt x="193929" y="0"/>
                </a:lnTo>
                <a:lnTo>
                  <a:pt x="2905379" y="0"/>
                </a:lnTo>
                <a:lnTo>
                  <a:pt x="2952017" y="5638"/>
                </a:lnTo>
                <a:lnTo>
                  <a:pt x="2994565" y="21657"/>
                </a:lnTo>
                <a:lnTo>
                  <a:pt x="3031674" y="46708"/>
                </a:lnTo>
                <a:lnTo>
                  <a:pt x="3061997" y="79443"/>
                </a:lnTo>
                <a:lnTo>
                  <a:pt x="3084187" y="118514"/>
                </a:lnTo>
                <a:lnTo>
                  <a:pt x="3096895" y="162575"/>
                </a:lnTo>
                <a:lnTo>
                  <a:pt x="3099435" y="194056"/>
                </a:lnTo>
                <a:lnTo>
                  <a:pt x="3099435" y="970153"/>
                </a:lnTo>
                <a:lnTo>
                  <a:pt x="3093796" y="1016791"/>
                </a:lnTo>
                <a:lnTo>
                  <a:pt x="3077777" y="1059339"/>
                </a:lnTo>
                <a:lnTo>
                  <a:pt x="3052726" y="1096448"/>
                </a:lnTo>
                <a:lnTo>
                  <a:pt x="3019991" y="1126771"/>
                </a:lnTo>
                <a:lnTo>
                  <a:pt x="2980920" y="1148961"/>
                </a:lnTo>
                <a:lnTo>
                  <a:pt x="2936859" y="1161669"/>
                </a:lnTo>
                <a:lnTo>
                  <a:pt x="2905379" y="1164209"/>
                </a:lnTo>
                <a:lnTo>
                  <a:pt x="193929" y="1164209"/>
                </a:lnTo>
                <a:lnTo>
                  <a:pt x="147339" y="1158570"/>
                </a:lnTo>
                <a:lnTo>
                  <a:pt x="104826" y="1142551"/>
                </a:lnTo>
                <a:lnTo>
                  <a:pt x="67739" y="1117500"/>
                </a:lnTo>
                <a:lnTo>
                  <a:pt x="37429" y="1084765"/>
                </a:lnTo>
                <a:lnTo>
                  <a:pt x="15245" y="1045694"/>
                </a:lnTo>
                <a:lnTo>
                  <a:pt x="2539" y="1001633"/>
                </a:lnTo>
                <a:lnTo>
                  <a:pt x="0" y="970153"/>
                </a:lnTo>
                <a:lnTo>
                  <a:pt x="0" y="194056"/>
                </a:lnTo>
                <a:close/>
              </a:path>
            </a:pathLst>
          </a:custGeom>
          <a:ln w="3175">
            <a:solidFill>
              <a:srgbClr val="800000"/>
            </a:solidFill>
          </a:ln>
        </p:spPr>
        <p:txBody>
          <a:bodyPr wrap="square" lIns="0" tIns="0" rIns="0" bIns="0" rtlCol="0"/>
          <a:lstStyle/>
          <a:p>
            <a:endParaRPr>
              <a:solidFill>
                <a:srgbClr val="000000"/>
              </a:solidFill>
            </a:endParaRPr>
          </a:p>
        </p:txBody>
      </p:sp>
      <p:sp>
        <p:nvSpPr>
          <p:cNvPr id="10" name="object 10"/>
          <p:cNvSpPr/>
          <p:nvPr/>
        </p:nvSpPr>
        <p:spPr>
          <a:xfrm>
            <a:off x="1021879" y="2957263"/>
            <a:ext cx="2874358" cy="2056741"/>
          </a:xfrm>
          <a:custGeom>
            <a:avLst/>
            <a:gdLst/>
            <a:ahLst/>
            <a:cxnLst/>
            <a:rect l="l" t="t" r="r" b="b"/>
            <a:pathLst>
              <a:path w="2875279" h="2057400">
                <a:moveTo>
                  <a:pt x="1586329" y="2044700"/>
                </a:moveTo>
                <a:lnTo>
                  <a:pt x="1340500" y="2044700"/>
                </a:lnTo>
                <a:lnTo>
                  <a:pt x="1376143" y="2057400"/>
                </a:lnTo>
                <a:lnTo>
                  <a:pt x="1552438" y="2057400"/>
                </a:lnTo>
                <a:lnTo>
                  <a:pt x="1586329" y="2044700"/>
                </a:lnTo>
                <a:close/>
              </a:path>
              <a:path w="2875279" h="2057400">
                <a:moveTo>
                  <a:pt x="1849060" y="1866900"/>
                </a:moveTo>
                <a:lnTo>
                  <a:pt x="1097549" y="1866900"/>
                </a:lnTo>
                <a:lnTo>
                  <a:pt x="1106407" y="1879600"/>
                </a:lnTo>
                <a:lnTo>
                  <a:pt x="1135410" y="1917700"/>
                </a:lnTo>
                <a:lnTo>
                  <a:pt x="1156659" y="1943100"/>
                </a:lnTo>
                <a:lnTo>
                  <a:pt x="1167825" y="1943100"/>
                </a:lnTo>
                <a:lnTo>
                  <a:pt x="1179337" y="1955800"/>
                </a:lnTo>
                <a:lnTo>
                  <a:pt x="1191184" y="1968500"/>
                </a:lnTo>
                <a:lnTo>
                  <a:pt x="1203356" y="1981200"/>
                </a:lnTo>
                <a:lnTo>
                  <a:pt x="1215841" y="1981200"/>
                </a:lnTo>
                <a:lnTo>
                  <a:pt x="1228628" y="1993900"/>
                </a:lnTo>
                <a:lnTo>
                  <a:pt x="1241707" y="2006600"/>
                </a:lnTo>
                <a:lnTo>
                  <a:pt x="1255067" y="2006600"/>
                </a:lnTo>
                <a:lnTo>
                  <a:pt x="1268695" y="2019300"/>
                </a:lnTo>
                <a:lnTo>
                  <a:pt x="1282583" y="2019300"/>
                </a:lnTo>
                <a:lnTo>
                  <a:pt x="1296718" y="2032000"/>
                </a:lnTo>
                <a:lnTo>
                  <a:pt x="1311090" y="2032000"/>
                </a:lnTo>
                <a:lnTo>
                  <a:pt x="1325688" y="2044700"/>
                </a:lnTo>
                <a:lnTo>
                  <a:pt x="1619436" y="2044700"/>
                </a:lnTo>
                <a:lnTo>
                  <a:pt x="1651618" y="2032000"/>
                </a:lnTo>
                <a:lnTo>
                  <a:pt x="1682735" y="2006600"/>
                </a:lnTo>
                <a:lnTo>
                  <a:pt x="1712647" y="1993900"/>
                </a:lnTo>
                <a:lnTo>
                  <a:pt x="1768290" y="1955800"/>
                </a:lnTo>
                <a:lnTo>
                  <a:pt x="1817423" y="1905000"/>
                </a:lnTo>
                <a:lnTo>
                  <a:pt x="1839197" y="1879600"/>
                </a:lnTo>
                <a:lnTo>
                  <a:pt x="1849060" y="1866900"/>
                </a:lnTo>
                <a:close/>
              </a:path>
              <a:path w="2875279" h="2057400">
                <a:moveTo>
                  <a:pt x="905634" y="1930400"/>
                </a:moveTo>
                <a:lnTo>
                  <a:pt x="747783" y="1930400"/>
                </a:lnTo>
                <a:lnTo>
                  <a:pt x="786881" y="1943100"/>
                </a:lnTo>
                <a:lnTo>
                  <a:pt x="865988" y="1943100"/>
                </a:lnTo>
                <a:lnTo>
                  <a:pt x="905634" y="1930400"/>
                </a:lnTo>
                <a:close/>
              </a:path>
              <a:path w="2875279" h="2057400">
                <a:moveTo>
                  <a:pt x="808712" y="190500"/>
                </a:moveTo>
                <a:lnTo>
                  <a:pt x="609427" y="190500"/>
                </a:lnTo>
                <a:lnTo>
                  <a:pt x="574373" y="203200"/>
                </a:lnTo>
                <a:lnTo>
                  <a:pt x="540618" y="215900"/>
                </a:lnTo>
                <a:lnTo>
                  <a:pt x="508263" y="228600"/>
                </a:lnTo>
                <a:lnTo>
                  <a:pt x="477407" y="241300"/>
                </a:lnTo>
                <a:lnTo>
                  <a:pt x="448147" y="266700"/>
                </a:lnTo>
                <a:lnTo>
                  <a:pt x="420584" y="279400"/>
                </a:lnTo>
                <a:lnTo>
                  <a:pt x="370941" y="330200"/>
                </a:lnTo>
                <a:lnTo>
                  <a:pt x="329271" y="381000"/>
                </a:lnTo>
                <a:lnTo>
                  <a:pt x="311673" y="419100"/>
                </a:lnTo>
                <a:lnTo>
                  <a:pt x="296365" y="444500"/>
                </a:lnTo>
                <a:lnTo>
                  <a:pt x="273013" y="508000"/>
                </a:lnTo>
                <a:lnTo>
                  <a:pt x="265168" y="546100"/>
                </a:lnTo>
                <a:lnTo>
                  <a:pt x="257634" y="609600"/>
                </a:lnTo>
                <a:lnTo>
                  <a:pt x="258143" y="647700"/>
                </a:lnTo>
                <a:lnTo>
                  <a:pt x="261635" y="685800"/>
                </a:lnTo>
                <a:lnTo>
                  <a:pt x="232082" y="685800"/>
                </a:lnTo>
                <a:lnTo>
                  <a:pt x="218784" y="698500"/>
                </a:lnTo>
                <a:lnTo>
                  <a:pt x="192828" y="698500"/>
                </a:lnTo>
                <a:lnTo>
                  <a:pt x="180207" y="711200"/>
                </a:lnTo>
                <a:lnTo>
                  <a:pt x="167849" y="711200"/>
                </a:lnTo>
                <a:lnTo>
                  <a:pt x="155772" y="723900"/>
                </a:lnTo>
                <a:lnTo>
                  <a:pt x="143996" y="723900"/>
                </a:lnTo>
                <a:lnTo>
                  <a:pt x="132540" y="736600"/>
                </a:lnTo>
                <a:lnTo>
                  <a:pt x="121421" y="736600"/>
                </a:lnTo>
                <a:lnTo>
                  <a:pt x="110659" y="749300"/>
                </a:lnTo>
                <a:lnTo>
                  <a:pt x="100272" y="749300"/>
                </a:lnTo>
                <a:lnTo>
                  <a:pt x="90279" y="762000"/>
                </a:lnTo>
                <a:lnTo>
                  <a:pt x="80700" y="774700"/>
                </a:lnTo>
                <a:lnTo>
                  <a:pt x="71552" y="787400"/>
                </a:lnTo>
                <a:lnTo>
                  <a:pt x="62854" y="787400"/>
                </a:lnTo>
                <a:lnTo>
                  <a:pt x="54626" y="800100"/>
                </a:lnTo>
                <a:lnTo>
                  <a:pt x="46886" y="812800"/>
                </a:lnTo>
                <a:lnTo>
                  <a:pt x="39652" y="825500"/>
                </a:lnTo>
                <a:lnTo>
                  <a:pt x="28511" y="850900"/>
                </a:lnTo>
                <a:lnTo>
                  <a:pt x="19243" y="863600"/>
                </a:lnTo>
                <a:lnTo>
                  <a:pt x="11820" y="889000"/>
                </a:lnTo>
                <a:lnTo>
                  <a:pt x="6213" y="914400"/>
                </a:lnTo>
                <a:lnTo>
                  <a:pt x="2393" y="927100"/>
                </a:lnTo>
                <a:lnTo>
                  <a:pt x="332" y="952500"/>
                </a:lnTo>
                <a:lnTo>
                  <a:pt x="0" y="977900"/>
                </a:lnTo>
                <a:lnTo>
                  <a:pt x="1368" y="1003300"/>
                </a:lnTo>
                <a:lnTo>
                  <a:pt x="4409" y="1016000"/>
                </a:lnTo>
                <a:lnTo>
                  <a:pt x="9093" y="1041400"/>
                </a:lnTo>
                <a:lnTo>
                  <a:pt x="15392" y="1066800"/>
                </a:lnTo>
                <a:lnTo>
                  <a:pt x="23276" y="1079500"/>
                </a:lnTo>
                <a:lnTo>
                  <a:pt x="32717" y="1104900"/>
                </a:lnTo>
                <a:lnTo>
                  <a:pt x="43687" y="1117600"/>
                </a:lnTo>
                <a:lnTo>
                  <a:pt x="56156" y="1143000"/>
                </a:lnTo>
                <a:lnTo>
                  <a:pt x="70096" y="1155700"/>
                </a:lnTo>
                <a:lnTo>
                  <a:pt x="85478" y="1168400"/>
                </a:lnTo>
                <a:lnTo>
                  <a:pt x="102273" y="1193800"/>
                </a:lnTo>
                <a:lnTo>
                  <a:pt x="120452" y="1206500"/>
                </a:lnTo>
                <a:lnTo>
                  <a:pt x="139987" y="1219200"/>
                </a:lnTo>
                <a:lnTo>
                  <a:pt x="131344" y="1231900"/>
                </a:lnTo>
                <a:lnTo>
                  <a:pt x="123197" y="1231900"/>
                </a:lnTo>
                <a:lnTo>
                  <a:pt x="115553" y="1244600"/>
                </a:lnTo>
                <a:lnTo>
                  <a:pt x="95698" y="1282700"/>
                </a:lnTo>
                <a:lnTo>
                  <a:pt x="80591" y="1320800"/>
                </a:lnTo>
                <a:lnTo>
                  <a:pt x="76639" y="1320800"/>
                </a:lnTo>
                <a:lnTo>
                  <a:pt x="68122" y="1358900"/>
                </a:lnTo>
                <a:lnTo>
                  <a:pt x="64741" y="1397000"/>
                </a:lnTo>
                <a:lnTo>
                  <a:pt x="64785" y="1409700"/>
                </a:lnTo>
                <a:lnTo>
                  <a:pt x="70389" y="1460500"/>
                </a:lnTo>
                <a:lnTo>
                  <a:pt x="83144" y="1511300"/>
                </a:lnTo>
                <a:lnTo>
                  <a:pt x="92010" y="1524000"/>
                </a:lnTo>
                <a:lnTo>
                  <a:pt x="102424" y="1549400"/>
                </a:lnTo>
                <a:lnTo>
                  <a:pt x="114303" y="1562100"/>
                </a:lnTo>
                <a:lnTo>
                  <a:pt x="127564" y="1587500"/>
                </a:lnTo>
                <a:lnTo>
                  <a:pt x="142126" y="1600200"/>
                </a:lnTo>
                <a:lnTo>
                  <a:pt x="174818" y="1625600"/>
                </a:lnTo>
                <a:lnTo>
                  <a:pt x="211716" y="1651000"/>
                </a:lnTo>
                <a:lnTo>
                  <a:pt x="252158" y="1676400"/>
                </a:lnTo>
                <a:lnTo>
                  <a:pt x="273501" y="1676400"/>
                </a:lnTo>
                <a:lnTo>
                  <a:pt x="295482" y="1689100"/>
                </a:lnTo>
                <a:lnTo>
                  <a:pt x="391810" y="1689100"/>
                </a:lnTo>
                <a:lnTo>
                  <a:pt x="393588" y="1701800"/>
                </a:lnTo>
                <a:lnTo>
                  <a:pt x="416716" y="1727200"/>
                </a:lnTo>
                <a:lnTo>
                  <a:pt x="442202" y="1765300"/>
                </a:lnTo>
                <a:lnTo>
                  <a:pt x="499523" y="1816100"/>
                </a:lnTo>
                <a:lnTo>
                  <a:pt x="530996" y="1841500"/>
                </a:lnTo>
                <a:lnTo>
                  <a:pt x="564102" y="1866900"/>
                </a:lnTo>
                <a:lnTo>
                  <a:pt x="598660" y="1879600"/>
                </a:lnTo>
                <a:lnTo>
                  <a:pt x="634488" y="1905000"/>
                </a:lnTo>
                <a:lnTo>
                  <a:pt x="709231" y="1930400"/>
                </a:lnTo>
                <a:lnTo>
                  <a:pt x="945101" y="1930400"/>
                </a:lnTo>
                <a:lnTo>
                  <a:pt x="1060613" y="1892300"/>
                </a:lnTo>
                <a:lnTo>
                  <a:pt x="1097549" y="1866900"/>
                </a:lnTo>
                <a:lnTo>
                  <a:pt x="1849060" y="1866900"/>
                </a:lnTo>
                <a:lnTo>
                  <a:pt x="1858922" y="1854200"/>
                </a:lnTo>
                <a:lnTo>
                  <a:pt x="1876457" y="1816100"/>
                </a:lnTo>
                <a:lnTo>
                  <a:pt x="1891662" y="1790700"/>
                </a:lnTo>
                <a:lnTo>
                  <a:pt x="1904395" y="1752600"/>
                </a:lnTo>
                <a:lnTo>
                  <a:pt x="2303829" y="1752600"/>
                </a:lnTo>
                <a:lnTo>
                  <a:pt x="2328750" y="1739900"/>
                </a:lnTo>
                <a:lnTo>
                  <a:pt x="2352362" y="1714500"/>
                </a:lnTo>
                <a:lnTo>
                  <a:pt x="2374574" y="1701800"/>
                </a:lnTo>
                <a:lnTo>
                  <a:pt x="2395294" y="1676400"/>
                </a:lnTo>
                <a:lnTo>
                  <a:pt x="2414433" y="1651000"/>
                </a:lnTo>
                <a:lnTo>
                  <a:pt x="2431899" y="1638300"/>
                </a:lnTo>
                <a:lnTo>
                  <a:pt x="2447601" y="1612900"/>
                </a:lnTo>
                <a:lnTo>
                  <a:pt x="2461449" y="1587500"/>
                </a:lnTo>
                <a:lnTo>
                  <a:pt x="2473351" y="1549400"/>
                </a:lnTo>
                <a:lnTo>
                  <a:pt x="2483218" y="1524000"/>
                </a:lnTo>
                <a:lnTo>
                  <a:pt x="2490957" y="1498600"/>
                </a:lnTo>
                <a:lnTo>
                  <a:pt x="2496479" y="1460500"/>
                </a:lnTo>
                <a:lnTo>
                  <a:pt x="2499693" y="1435100"/>
                </a:lnTo>
                <a:lnTo>
                  <a:pt x="2525026" y="1435100"/>
                </a:lnTo>
                <a:lnTo>
                  <a:pt x="2537545" y="1422400"/>
                </a:lnTo>
                <a:lnTo>
                  <a:pt x="2562254" y="1422400"/>
                </a:lnTo>
                <a:lnTo>
                  <a:pt x="2574430" y="1409700"/>
                </a:lnTo>
                <a:lnTo>
                  <a:pt x="2598389" y="1409700"/>
                </a:lnTo>
                <a:lnTo>
                  <a:pt x="2610159" y="1397000"/>
                </a:lnTo>
                <a:lnTo>
                  <a:pt x="2621781" y="1397000"/>
                </a:lnTo>
                <a:lnTo>
                  <a:pt x="2633246" y="1384300"/>
                </a:lnTo>
                <a:lnTo>
                  <a:pt x="2655683" y="1384300"/>
                </a:lnTo>
                <a:lnTo>
                  <a:pt x="2666640" y="1371600"/>
                </a:lnTo>
                <a:lnTo>
                  <a:pt x="2677414" y="1358900"/>
                </a:lnTo>
                <a:lnTo>
                  <a:pt x="2687997" y="1358900"/>
                </a:lnTo>
                <a:lnTo>
                  <a:pt x="2698384" y="1346200"/>
                </a:lnTo>
                <a:lnTo>
                  <a:pt x="2752690" y="1295400"/>
                </a:lnTo>
                <a:lnTo>
                  <a:pt x="2797248" y="1244600"/>
                </a:lnTo>
                <a:lnTo>
                  <a:pt x="2831912" y="1181100"/>
                </a:lnTo>
                <a:lnTo>
                  <a:pt x="2845488" y="1155700"/>
                </a:lnTo>
                <a:lnTo>
                  <a:pt x="2856534" y="1117600"/>
                </a:lnTo>
                <a:lnTo>
                  <a:pt x="2865034" y="1092200"/>
                </a:lnTo>
                <a:lnTo>
                  <a:pt x="2870969" y="1054100"/>
                </a:lnTo>
                <a:lnTo>
                  <a:pt x="2874320" y="1028700"/>
                </a:lnTo>
                <a:lnTo>
                  <a:pt x="2875068" y="990600"/>
                </a:lnTo>
                <a:lnTo>
                  <a:pt x="2873197" y="952500"/>
                </a:lnTo>
                <a:lnTo>
                  <a:pt x="2868686" y="914400"/>
                </a:lnTo>
                <a:lnTo>
                  <a:pt x="2861519" y="889000"/>
                </a:lnTo>
                <a:lnTo>
                  <a:pt x="2851676" y="850900"/>
                </a:lnTo>
                <a:lnTo>
                  <a:pt x="2839140" y="812800"/>
                </a:lnTo>
                <a:lnTo>
                  <a:pt x="2823892" y="787400"/>
                </a:lnTo>
                <a:lnTo>
                  <a:pt x="2805913" y="749300"/>
                </a:lnTo>
                <a:lnTo>
                  <a:pt x="2785185" y="723900"/>
                </a:lnTo>
                <a:lnTo>
                  <a:pt x="2789721" y="711200"/>
                </a:lnTo>
                <a:lnTo>
                  <a:pt x="2793812" y="698500"/>
                </a:lnTo>
                <a:lnTo>
                  <a:pt x="2797444" y="685800"/>
                </a:lnTo>
                <a:lnTo>
                  <a:pt x="2803930" y="660400"/>
                </a:lnTo>
                <a:lnTo>
                  <a:pt x="2808039" y="635000"/>
                </a:lnTo>
                <a:lnTo>
                  <a:pt x="2809832" y="609600"/>
                </a:lnTo>
                <a:lnTo>
                  <a:pt x="2809371" y="571500"/>
                </a:lnTo>
                <a:lnTo>
                  <a:pt x="2801938" y="520700"/>
                </a:lnTo>
                <a:lnTo>
                  <a:pt x="2786239" y="469900"/>
                </a:lnTo>
                <a:lnTo>
                  <a:pt x="2762771" y="419100"/>
                </a:lnTo>
                <a:lnTo>
                  <a:pt x="2732034" y="381000"/>
                </a:lnTo>
                <a:lnTo>
                  <a:pt x="2714095" y="355600"/>
                </a:lnTo>
                <a:lnTo>
                  <a:pt x="2694525" y="342900"/>
                </a:lnTo>
                <a:lnTo>
                  <a:pt x="2673387" y="317500"/>
                </a:lnTo>
                <a:lnTo>
                  <a:pt x="2650743" y="304800"/>
                </a:lnTo>
                <a:lnTo>
                  <a:pt x="2626655" y="292100"/>
                </a:lnTo>
                <a:lnTo>
                  <a:pt x="2601185" y="266700"/>
                </a:lnTo>
                <a:lnTo>
                  <a:pt x="2574397" y="266700"/>
                </a:lnTo>
                <a:lnTo>
                  <a:pt x="2546351" y="254000"/>
                </a:lnTo>
                <a:lnTo>
                  <a:pt x="2543288" y="241300"/>
                </a:lnTo>
                <a:lnTo>
                  <a:pt x="919967" y="241300"/>
                </a:lnTo>
                <a:lnTo>
                  <a:pt x="906647" y="228600"/>
                </a:lnTo>
                <a:lnTo>
                  <a:pt x="893136" y="228600"/>
                </a:lnTo>
                <a:lnTo>
                  <a:pt x="879444" y="215900"/>
                </a:lnTo>
                <a:lnTo>
                  <a:pt x="865586" y="215900"/>
                </a:lnTo>
                <a:lnTo>
                  <a:pt x="851571" y="203200"/>
                </a:lnTo>
                <a:lnTo>
                  <a:pt x="823122" y="203200"/>
                </a:lnTo>
                <a:lnTo>
                  <a:pt x="808712" y="190500"/>
                </a:lnTo>
                <a:close/>
              </a:path>
              <a:path w="2875279" h="2057400">
                <a:moveTo>
                  <a:pt x="2303829" y="1752600"/>
                </a:moveTo>
                <a:lnTo>
                  <a:pt x="1904395" y="1752600"/>
                </a:lnTo>
                <a:lnTo>
                  <a:pt x="1915584" y="1765300"/>
                </a:lnTo>
                <a:lnTo>
                  <a:pt x="1926963" y="1765300"/>
                </a:lnTo>
                <a:lnTo>
                  <a:pt x="1938520" y="1778000"/>
                </a:lnTo>
                <a:lnTo>
                  <a:pt x="1962130" y="1778000"/>
                </a:lnTo>
                <a:lnTo>
                  <a:pt x="1974162" y="1790700"/>
                </a:lnTo>
                <a:lnTo>
                  <a:pt x="1998629" y="1790700"/>
                </a:lnTo>
                <a:lnTo>
                  <a:pt x="2011043" y="1803400"/>
                </a:lnTo>
                <a:lnTo>
                  <a:pt x="2192864" y="1803400"/>
                </a:lnTo>
                <a:lnTo>
                  <a:pt x="2222115" y="1790700"/>
                </a:lnTo>
                <a:lnTo>
                  <a:pt x="2250420" y="1778000"/>
                </a:lnTo>
                <a:lnTo>
                  <a:pt x="2277688" y="1765300"/>
                </a:lnTo>
                <a:lnTo>
                  <a:pt x="2303829" y="1752600"/>
                </a:lnTo>
                <a:close/>
              </a:path>
              <a:path w="2875279" h="2057400">
                <a:moveTo>
                  <a:pt x="1304863" y="63500"/>
                </a:moveTo>
                <a:lnTo>
                  <a:pt x="1168581" y="63500"/>
                </a:lnTo>
                <a:lnTo>
                  <a:pt x="1142285" y="76200"/>
                </a:lnTo>
                <a:lnTo>
                  <a:pt x="1116596" y="88900"/>
                </a:lnTo>
                <a:lnTo>
                  <a:pt x="1091639" y="88900"/>
                </a:lnTo>
                <a:lnTo>
                  <a:pt x="1067536" y="101600"/>
                </a:lnTo>
                <a:lnTo>
                  <a:pt x="1044410" y="127000"/>
                </a:lnTo>
                <a:lnTo>
                  <a:pt x="1022385" y="139700"/>
                </a:lnTo>
                <a:lnTo>
                  <a:pt x="1001584" y="152400"/>
                </a:lnTo>
                <a:lnTo>
                  <a:pt x="982130" y="177800"/>
                </a:lnTo>
                <a:lnTo>
                  <a:pt x="964146" y="190500"/>
                </a:lnTo>
                <a:lnTo>
                  <a:pt x="947757" y="215900"/>
                </a:lnTo>
                <a:lnTo>
                  <a:pt x="933084" y="241300"/>
                </a:lnTo>
                <a:lnTo>
                  <a:pt x="2543288" y="241300"/>
                </a:lnTo>
                <a:lnTo>
                  <a:pt x="2531018" y="203200"/>
                </a:lnTo>
                <a:lnTo>
                  <a:pt x="2514299" y="165100"/>
                </a:lnTo>
                <a:lnTo>
                  <a:pt x="2507776" y="152400"/>
                </a:lnTo>
                <a:lnTo>
                  <a:pt x="1485455" y="152400"/>
                </a:lnTo>
                <a:lnTo>
                  <a:pt x="1475833" y="139700"/>
                </a:lnTo>
                <a:lnTo>
                  <a:pt x="1465919" y="139700"/>
                </a:lnTo>
                <a:lnTo>
                  <a:pt x="1455719" y="127000"/>
                </a:lnTo>
                <a:lnTo>
                  <a:pt x="1445244" y="114300"/>
                </a:lnTo>
                <a:lnTo>
                  <a:pt x="1434502" y="114300"/>
                </a:lnTo>
                <a:lnTo>
                  <a:pt x="1423503" y="101600"/>
                </a:lnTo>
                <a:lnTo>
                  <a:pt x="1412255" y="101600"/>
                </a:lnTo>
                <a:lnTo>
                  <a:pt x="1359316" y="76200"/>
                </a:lnTo>
                <a:lnTo>
                  <a:pt x="1332217" y="76200"/>
                </a:lnTo>
                <a:lnTo>
                  <a:pt x="1304863" y="63500"/>
                </a:lnTo>
                <a:close/>
              </a:path>
              <a:path w="2875279" h="2057400">
                <a:moveTo>
                  <a:pt x="720397" y="177800"/>
                </a:moveTo>
                <a:lnTo>
                  <a:pt x="690538" y="177800"/>
                </a:lnTo>
                <a:lnTo>
                  <a:pt x="675583" y="190500"/>
                </a:lnTo>
                <a:lnTo>
                  <a:pt x="735277" y="190500"/>
                </a:lnTo>
                <a:lnTo>
                  <a:pt x="720397" y="177800"/>
                </a:lnTo>
                <a:close/>
              </a:path>
              <a:path w="2875279" h="2057400">
                <a:moveTo>
                  <a:pt x="1906202" y="38100"/>
                </a:moveTo>
                <a:lnTo>
                  <a:pt x="1599153" y="38100"/>
                </a:lnTo>
                <a:lnTo>
                  <a:pt x="1579912" y="50800"/>
                </a:lnTo>
                <a:lnTo>
                  <a:pt x="1561514" y="63500"/>
                </a:lnTo>
                <a:lnTo>
                  <a:pt x="1544054" y="76200"/>
                </a:lnTo>
                <a:lnTo>
                  <a:pt x="1527624" y="101600"/>
                </a:lnTo>
                <a:lnTo>
                  <a:pt x="1512319" y="114300"/>
                </a:lnTo>
                <a:lnTo>
                  <a:pt x="1498231" y="127000"/>
                </a:lnTo>
                <a:lnTo>
                  <a:pt x="1485455" y="152400"/>
                </a:lnTo>
                <a:lnTo>
                  <a:pt x="2507776" y="152400"/>
                </a:lnTo>
                <a:lnTo>
                  <a:pt x="2500792" y="139700"/>
                </a:lnTo>
                <a:lnTo>
                  <a:pt x="2493354" y="139700"/>
                </a:lnTo>
                <a:lnTo>
                  <a:pt x="2485473" y="127000"/>
                </a:lnTo>
                <a:lnTo>
                  <a:pt x="2477155" y="114300"/>
                </a:lnTo>
                <a:lnTo>
                  <a:pt x="1982764" y="114300"/>
                </a:lnTo>
                <a:lnTo>
                  <a:pt x="1974563" y="101600"/>
                </a:lnTo>
                <a:lnTo>
                  <a:pt x="1965944" y="88900"/>
                </a:lnTo>
                <a:lnTo>
                  <a:pt x="1956920" y="88900"/>
                </a:lnTo>
                <a:lnTo>
                  <a:pt x="1947505" y="76200"/>
                </a:lnTo>
                <a:lnTo>
                  <a:pt x="1937713" y="63500"/>
                </a:lnTo>
                <a:lnTo>
                  <a:pt x="1927556" y="63500"/>
                </a:lnTo>
                <a:lnTo>
                  <a:pt x="1917047" y="50800"/>
                </a:lnTo>
                <a:lnTo>
                  <a:pt x="1906202" y="38100"/>
                </a:lnTo>
                <a:close/>
              </a:path>
              <a:path w="2875279" h="2057400">
                <a:moveTo>
                  <a:pt x="2327390" y="12700"/>
                </a:moveTo>
                <a:lnTo>
                  <a:pt x="2131002" y="12700"/>
                </a:lnTo>
                <a:lnTo>
                  <a:pt x="2107435" y="25400"/>
                </a:lnTo>
                <a:lnTo>
                  <a:pt x="2062230" y="50800"/>
                </a:lnTo>
                <a:lnTo>
                  <a:pt x="2020364" y="76200"/>
                </a:lnTo>
                <a:lnTo>
                  <a:pt x="1982764" y="114300"/>
                </a:lnTo>
                <a:lnTo>
                  <a:pt x="2477155" y="114300"/>
                </a:lnTo>
                <a:lnTo>
                  <a:pt x="2468408" y="101600"/>
                </a:lnTo>
                <a:lnTo>
                  <a:pt x="2459243" y="88900"/>
                </a:lnTo>
                <a:lnTo>
                  <a:pt x="2449665" y="88900"/>
                </a:lnTo>
                <a:lnTo>
                  <a:pt x="2439685" y="76200"/>
                </a:lnTo>
                <a:lnTo>
                  <a:pt x="2418794" y="63500"/>
                </a:lnTo>
                <a:lnTo>
                  <a:pt x="2397003" y="50800"/>
                </a:lnTo>
                <a:lnTo>
                  <a:pt x="2374429" y="38100"/>
                </a:lnTo>
                <a:lnTo>
                  <a:pt x="2351186" y="25400"/>
                </a:lnTo>
                <a:lnTo>
                  <a:pt x="2327390" y="12700"/>
                </a:lnTo>
                <a:close/>
              </a:path>
              <a:path w="2875279" h="2057400">
                <a:moveTo>
                  <a:pt x="1839770" y="12700"/>
                </a:moveTo>
                <a:lnTo>
                  <a:pt x="1661006" y="12700"/>
                </a:lnTo>
                <a:lnTo>
                  <a:pt x="1639794" y="25400"/>
                </a:lnTo>
                <a:lnTo>
                  <a:pt x="1619145" y="38100"/>
                </a:lnTo>
                <a:lnTo>
                  <a:pt x="1883552" y="38100"/>
                </a:lnTo>
                <a:lnTo>
                  <a:pt x="1839770" y="12700"/>
                </a:lnTo>
                <a:close/>
              </a:path>
              <a:path w="2875279" h="2057400">
                <a:moveTo>
                  <a:pt x="1794877" y="0"/>
                </a:moveTo>
                <a:lnTo>
                  <a:pt x="1704747" y="0"/>
                </a:lnTo>
                <a:lnTo>
                  <a:pt x="1682689" y="12700"/>
                </a:lnTo>
                <a:lnTo>
                  <a:pt x="1817416" y="12700"/>
                </a:lnTo>
                <a:lnTo>
                  <a:pt x="1794877" y="0"/>
                </a:lnTo>
                <a:close/>
              </a:path>
              <a:path w="2875279" h="2057400">
                <a:moveTo>
                  <a:pt x="2278602" y="0"/>
                </a:moveTo>
                <a:lnTo>
                  <a:pt x="2179483" y="0"/>
                </a:lnTo>
                <a:lnTo>
                  <a:pt x="2155056" y="12700"/>
                </a:lnTo>
                <a:lnTo>
                  <a:pt x="2303157" y="12700"/>
                </a:lnTo>
                <a:lnTo>
                  <a:pt x="2278602" y="0"/>
                </a:lnTo>
                <a:close/>
              </a:path>
            </a:pathLst>
          </a:custGeom>
          <a:solidFill>
            <a:srgbClr val="006666"/>
          </a:solidFill>
        </p:spPr>
        <p:txBody>
          <a:bodyPr wrap="square" lIns="0" tIns="0" rIns="0" bIns="0" rtlCol="0"/>
          <a:lstStyle/>
          <a:p>
            <a:endParaRPr>
              <a:solidFill>
                <a:srgbClr val="000000"/>
              </a:solidFill>
            </a:endParaRPr>
          </a:p>
        </p:txBody>
      </p:sp>
      <p:sp>
        <p:nvSpPr>
          <p:cNvPr id="11" name="object 11"/>
          <p:cNvSpPr txBox="1"/>
          <p:nvPr/>
        </p:nvSpPr>
        <p:spPr>
          <a:xfrm>
            <a:off x="1452922" y="3219483"/>
            <a:ext cx="1672053" cy="1476854"/>
          </a:xfrm>
          <a:prstGeom prst="rect">
            <a:avLst/>
          </a:prstGeom>
        </p:spPr>
        <p:txBody>
          <a:bodyPr vert="horz" wrap="square" lIns="0" tIns="0" rIns="0" bIns="0" rtlCol="0">
            <a:spAutoFit/>
          </a:bodyPr>
          <a:lstStyle/>
          <a:p>
            <a:pPr marL="12696" marR="5078"/>
            <a:r>
              <a:rPr sz="1600" spc="-10" dirty="0">
                <a:solidFill>
                  <a:srgbClr val="FFFFFF"/>
                </a:solidFill>
                <a:latin typeface="Arial"/>
                <a:cs typeface="Arial"/>
              </a:rPr>
              <a:t>Does that</a:t>
            </a:r>
            <a:r>
              <a:rPr sz="1600" spc="10" dirty="0">
                <a:solidFill>
                  <a:srgbClr val="FFFFFF"/>
                </a:solidFill>
                <a:latin typeface="Arial"/>
                <a:cs typeface="Arial"/>
              </a:rPr>
              <a:t> </a:t>
            </a:r>
            <a:r>
              <a:rPr sz="1600" spc="-10" dirty="0">
                <a:solidFill>
                  <a:srgbClr val="FFFFFF"/>
                </a:solidFill>
                <a:latin typeface="Arial"/>
                <a:cs typeface="Arial"/>
              </a:rPr>
              <a:t>mean that</a:t>
            </a:r>
            <a:r>
              <a:rPr sz="1600" spc="10" dirty="0">
                <a:solidFill>
                  <a:srgbClr val="FFFFFF"/>
                </a:solidFill>
                <a:latin typeface="Arial"/>
                <a:cs typeface="Arial"/>
              </a:rPr>
              <a:t> </a:t>
            </a:r>
            <a:r>
              <a:rPr sz="1600" spc="-10" dirty="0">
                <a:solidFill>
                  <a:srgbClr val="FFFFFF"/>
                </a:solidFill>
                <a:latin typeface="Arial"/>
                <a:cs typeface="Arial"/>
              </a:rPr>
              <a:t>the</a:t>
            </a:r>
            <a:r>
              <a:rPr sz="1600" spc="10" dirty="0">
                <a:solidFill>
                  <a:srgbClr val="FFFFFF"/>
                </a:solidFill>
                <a:latin typeface="Arial"/>
                <a:cs typeface="Arial"/>
              </a:rPr>
              <a:t> </a:t>
            </a:r>
            <a:r>
              <a:rPr sz="1600" spc="-10" dirty="0">
                <a:solidFill>
                  <a:srgbClr val="FFFFFF"/>
                </a:solidFill>
                <a:latin typeface="Arial"/>
                <a:cs typeface="Arial"/>
              </a:rPr>
              <a:t>drug company</a:t>
            </a:r>
            <a:r>
              <a:rPr sz="1600" dirty="0">
                <a:solidFill>
                  <a:srgbClr val="FFFFFF"/>
                </a:solidFill>
                <a:latin typeface="Arial"/>
                <a:cs typeface="Arial"/>
              </a:rPr>
              <a:t> </a:t>
            </a:r>
            <a:r>
              <a:rPr sz="1600" spc="-10" dirty="0">
                <a:solidFill>
                  <a:srgbClr val="FFFFFF"/>
                </a:solidFill>
                <a:latin typeface="Arial"/>
                <a:cs typeface="Arial"/>
              </a:rPr>
              <a:t>is </a:t>
            </a:r>
            <a:r>
              <a:rPr sz="1600" spc="-5" dirty="0">
                <a:solidFill>
                  <a:srgbClr val="FFFFFF"/>
                </a:solidFill>
                <a:latin typeface="Arial"/>
                <a:cs typeface="Arial"/>
              </a:rPr>
              <a:t>l</a:t>
            </a:r>
            <a:r>
              <a:rPr sz="1600" spc="-30" dirty="0">
                <a:solidFill>
                  <a:srgbClr val="FFFFFF"/>
                </a:solidFill>
                <a:latin typeface="Arial"/>
                <a:cs typeface="Arial"/>
              </a:rPr>
              <a:t>y</a:t>
            </a:r>
            <a:r>
              <a:rPr sz="1600" spc="-10" dirty="0">
                <a:solidFill>
                  <a:srgbClr val="FFFFFF"/>
                </a:solidFill>
                <a:latin typeface="Arial"/>
                <a:cs typeface="Arial"/>
              </a:rPr>
              <a:t>ing?</a:t>
            </a:r>
            <a:r>
              <a:rPr sz="1600" spc="-5" dirty="0">
                <a:solidFill>
                  <a:srgbClr val="FFFFFF"/>
                </a:solidFill>
                <a:latin typeface="Arial"/>
                <a:cs typeface="Arial"/>
              </a:rPr>
              <a:t> </a:t>
            </a:r>
            <a:r>
              <a:rPr sz="1600" spc="-10" dirty="0">
                <a:solidFill>
                  <a:srgbClr val="FFFFFF"/>
                </a:solidFill>
                <a:latin typeface="Arial"/>
                <a:cs typeface="Arial"/>
              </a:rPr>
              <a:t>Shouldn’t</a:t>
            </a:r>
            <a:r>
              <a:rPr sz="1600" spc="-15" dirty="0">
                <a:solidFill>
                  <a:srgbClr val="FFFFFF"/>
                </a:solidFill>
                <a:latin typeface="Arial"/>
                <a:cs typeface="Arial"/>
              </a:rPr>
              <a:t> </a:t>
            </a:r>
            <a:r>
              <a:rPr sz="1600" spc="-10" dirty="0">
                <a:solidFill>
                  <a:srgbClr val="FFFFFF"/>
                </a:solidFill>
                <a:latin typeface="Arial"/>
                <a:cs typeface="Arial"/>
              </a:rPr>
              <a:t>the</a:t>
            </a:r>
            <a:r>
              <a:rPr sz="1600" spc="10" dirty="0">
                <a:solidFill>
                  <a:srgbClr val="FFFFFF"/>
                </a:solidFill>
                <a:latin typeface="Arial"/>
                <a:cs typeface="Arial"/>
              </a:rPr>
              <a:t> </a:t>
            </a:r>
            <a:r>
              <a:rPr sz="1600" spc="-10" dirty="0">
                <a:solidFill>
                  <a:srgbClr val="FFFFFF"/>
                </a:solidFill>
                <a:latin typeface="Arial"/>
                <a:cs typeface="Arial"/>
              </a:rPr>
              <a:t>drug</a:t>
            </a:r>
            <a:r>
              <a:rPr sz="1600" spc="-5" dirty="0">
                <a:solidFill>
                  <a:srgbClr val="FFFFFF"/>
                </a:solidFill>
                <a:latin typeface="Arial"/>
                <a:cs typeface="Arial"/>
              </a:rPr>
              <a:t> </a:t>
            </a:r>
            <a:r>
              <a:rPr sz="1600" spc="-10" dirty="0">
                <a:solidFill>
                  <a:srgbClr val="FFFFFF"/>
                </a:solidFill>
                <a:latin typeface="Arial"/>
                <a:cs typeface="Arial"/>
              </a:rPr>
              <a:t>ha</a:t>
            </a:r>
            <a:r>
              <a:rPr sz="1600" spc="-5" dirty="0">
                <a:solidFill>
                  <a:srgbClr val="FFFFFF"/>
                </a:solidFill>
                <a:latin typeface="Arial"/>
                <a:cs typeface="Arial"/>
              </a:rPr>
              <a:t>v</a:t>
            </a:r>
            <a:r>
              <a:rPr sz="1600" spc="-10" dirty="0">
                <a:solidFill>
                  <a:srgbClr val="FFFFFF"/>
                </a:solidFill>
                <a:latin typeface="Arial"/>
                <a:cs typeface="Arial"/>
              </a:rPr>
              <a:t>e</a:t>
            </a:r>
            <a:r>
              <a:rPr sz="1600" spc="-5" dirty="0">
                <a:solidFill>
                  <a:srgbClr val="FFFFFF"/>
                </a:solidFill>
                <a:latin typeface="Arial"/>
                <a:cs typeface="Arial"/>
              </a:rPr>
              <a:t> </a:t>
            </a:r>
            <a:r>
              <a:rPr sz="1600" spc="-10" dirty="0">
                <a:solidFill>
                  <a:srgbClr val="FFFFFF"/>
                </a:solidFill>
                <a:latin typeface="Arial"/>
                <a:cs typeface="Arial"/>
              </a:rPr>
              <a:t>cured</a:t>
            </a:r>
            <a:r>
              <a:rPr sz="1600" spc="5" dirty="0">
                <a:solidFill>
                  <a:srgbClr val="FFFFFF"/>
                </a:solidFill>
                <a:latin typeface="Arial"/>
                <a:cs typeface="Arial"/>
              </a:rPr>
              <a:t> </a:t>
            </a:r>
            <a:r>
              <a:rPr sz="1600" spc="-10" dirty="0">
                <a:solidFill>
                  <a:srgbClr val="FFFFFF"/>
                </a:solidFill>
                <a:latin typeface="Arial"/>
                <a:cs typeface="Arial"/>
              </a:rPr>
              <a:t>more pat</a:t>
            </a:r>
            <a:r>
              <a:rPr sz="1600" dirty="0">
                <a:solidFill>
                  <a:srgbClr val="FFFFFF"/>
                </a:solidFill>
                <a:latin typeface="Arial"/>
                <a:cs typeface="Arial"/>
              </a:rPr>
              <a:t>i</a:t>
            </a:r>
            <a:r>
              <a:rPr sz="1600" spc="-10" dirty="0">
                <a:solidFill>
                  <a:srgbClr val="FFFFFF"/>
                </a:solidFill>
                <a:latin typeface="Arial"/>
                <a:cs typeface="Arial"/>
              </a:rPr>
              <a:t>ents</a:t>
            </a:r>
            <a:r>
              <a:rPr sz="1600" spc="5" dirty="0">
                <a:solidFill>
                  <a:srgbClr val="FFFFFF"/>
                </a:solidFill>
                <a:latin typeface="Arial"/>
                <a:cs typeface="Arial"/>
              </a:rPr>
              <a:t> </a:t>
            </a:r>
            <a:r>
              <a:rPr sz="1600" spc="-10" dirty="0">
                <a:solidFill>
                  <a:srgbClr val="FFFFFF"/>
                </a:solidFill>
                <a:latin typeface="Arial"/>
                <a:cs typeface="Arial"/>
              </a:rPr>
              <a:t>?</a:t>
            </a:r>
            <a:endParaRPr sz="1600">
              <a:solidFill>
                <a:srgbClr val="000000"/>
              </a:solidFill>
              <a:latin typeface="Arial"/>
              <a:cs typeface="Arial"/>
            </a:endParaRPr>
          </a:p>
        </p:txBody>
      </p:sp>
      <p:sp>
        <p:nvSpPr>
          <p:cNvPr id="12" name="object 12"/>
          <p:cNvSpPr/>
          <p:nvPr/>
        </p:nvSpPr>
        <p:spPr>
          <a:xfrm>
            <a:off x="2534869" y="5047222"/>
            <a:ext cx="1996816" cy="1475647"/>
          </a:xfrm>
          <a:prstGeom prst="rect">
            <a:avLst/>
          </a:prstGeom>
          <a:blipFill>
            <a:blip r:embed="rId6" cstate="print"/>
            <a:stretch>
              <a:fillRect/>
            </a:stretch>
          </a:blipFill>
        </p:spPr>
        <p:txBody>
          <a:bodyPr wrap="square" lIns="0" tIns="0" rIns="0" bIns="0" rtlCol="0"/>
          <a:lstStyle/>
          <a:p>
            <a:endParaRPr>
              <a:solidFill>
                <a:srgbClr val="000000"/>
              </a:solidFill>
            </a:endParaRPr>
          </a:p>
        </p:txBody>
      </p:sp>
      <p:sp>
        <p:nvSpPr>
          <p:cNvPr id="13" name="object 13"/>
          <p:cNvSpPr txBox="1"/>
          <p:nvPr/>
        </p:nvSpPr>
        <p:spPr>
          <a:xfrm>
            <a:off x="4307093" y="5348415"/>
            <a:ext cx="2845158" cy="920342"/>
          </a:xfrm>
          <a:prstGeom prst="rect">
            <a:avLst/>
          </a:prstGeom>
        </p:spPr>
        <p:txBody>
          <a:bodyPr vert="horz" wrap="square" lIns="0" tIns="0" rIns="0" bIns="0" rtlCol="0">
            <a:spAutoFit/>
          </a:bodyPr>
          <a:lstStyle/>
          <a:p>
            <a:pPr marL="12696" marR="5078">
              <a:lnSpc>
                <a:spcPct val="95300"/>
              </a:lnSpc>
            </a:pPr>
            <a:r>
              <a:rPr sz="2099" b="1" i="1" spc="-80" dirty="0">
                <a:solidFill>
                  <a:srgbClr val="000000"/>
                </a:solidFill>
                <a:latin typeface="Arial Black"/>
                <a:cs typeface="Arial Black"/>
              </a:rPr>
              <a:t>Gu</a:t>
            </a:r>
            <a:r>
              <a:rPr sz="2099" b="1" i="1" spc="-75" dirty="0">
                <a:solidFill>
                  <a:srgbClr val="000000"/>
                </a:solidFill>
                <a:latin typeface="Arial Black"/>
                <a:cs typeface="Arial Black"/>
              </a:rPr>
              <a:t>y</a:t>
            </a:r>
            <a:r>
              <a:rPr sz="2099" b="1" i="1" spc="-50" dirty="0">
                <a:solidFill>
                  <a:srgbClr val="000000"/>
                </a:solidFill>
                <a:latin typeface="Arial Black"/>
                <a:cs typeface="Arial Black"/>
              </a:rPr>
              <a:t>s,</a:t>
            </a:r>
            <a:r>
              <a:rPr sz="2099" b="1" i="1" spc="-100" dirty="0">
                <a:solidFill>
                  <a:srgbClr val="000000"/>
                </a:solidFill>
                <a:latin typeface="Arial Black"/>
                <a:cs typeface="Arial Black"/>
              </a:rPr>
              <a:t>y</a:t>
            </a:r>
            <a:r>
              <a:rPr sz="2099" b="1" i="1" spc="-70" dirty="0">
                <a:solidFill>
                  <a:srgbClr val="000000"/>
                </a:solidFill>
                <a:latin typeface="Arial Black"/>
                <a:cs typeface="Arial Black"/>
              </a:rPr>
              <a:t>ou</a:t>
            </a:r>
            <a:r>
              <a:rPr sz="2099" b="1" i="1" spc="-45" dirty="0">
                <a:solidFill>
                  <a:srgbClr val="000000"/>
                </a:solidFill>
                <a:latin typeface="Arial Black"/>
                <a:cs typeface="Arial Black"/>
              </a:rPr>
              <a:t> </a:t>
            </a:r>
            <a:r>
              <a:rPr sz="2099" b="1" i="1" spc="-70" dirty="0">
                <a:solidFill>
                  <a:srgbClr val="000000"/>
                </a:solidFill>
                <a:latin typeface="Arial Black"/>
                <a:cs typeface="Arial Black"/>
              </a:rPr>
              <a:t>ne</a:t>
            </a:r>
            <a:r>
              <a:rPr sz="2099" b="1" i="1" spc="-80" dirty="0">
                <a:solidFill>
                  <a:srgbClr val="000000"/>
                </a:solidFill>
                <a:latin typeface="Arial Black"/>
                <a:cs typeface="Arial Black"/>
              </a:rPr>
              <a:t>e</a:t>
            </a:r>
            <a:r>
              <a:rPr sz="2099" b="1" i="1" spc="-70" dirty="0">
                <a:solidFill>
                  <a:srgbClr val="000000"/>
                </a:solidFill>
                <a:latin typeface="Arial Black"/>
                <a:cs typeface="Arial Black"/>
              </a:rPr>
              <a:t>d</a:t>
            </a:r>
            <a:r>
              <a:rPr sz="2099" b="1" i="1" spc="-25" dirty="0">
                <a:solidFill>
                  <a:srgbClr val="000000"/>
                </a:solidFill>
                <a:latin typeface="Arial Black"/>
                <a:cs typeface="Arial Black"/>
              </a:rPr>
              <a:t> </a:t>
            </a:r>
            <a:r>
              <a:rPr sz="2099" b="1" i="1" spc="-60" dirty="0">
                <a:solidFill>
                  <a:srgbClr val="000000"/>
                </a:solidFill>
                <a:latin typeface="Arial Black"/>
                <a:cs typeface="Arial Black"/>
              </a:rPr>
              <a:t>to</a:t>
            </a:r>
            <a:r>
              <a:rPr sz="2099" b="1" i="1" spc="-50" dirty="0">
                <a:solidFill>
                  <a:srgbClr val="000000"/>
                </a:solidFill>
                <a:latin typeface="Arial Black"/>
                <a:cs typeface="Arial Black"/>
              </a:rPr>
              <a:t> </a:t>
            </a:r>
            <a:r>
              <a:rPr sz="2099" b="1" i="1" spc="-70" dirty="0">
                <a:solidFill>
                  <a:srgbClr val="000000"/>
                </a:solidFill>
                <a:latin typeface="Arial Black"/>
                <a:cs typeface="Arial Black"/>
              </a:rPr>
              <a:t>do</a:t>
            </a:r>
            <a:r>
              <a:rPr sz="2099" b="1" i="1" spc="-35" dirty="0">
                <a:solidFill>
                  <a:srgbClr val="000000"/>
                </a:solidFill>
                <a:latin typeface="Arial Black"/>
                <a:cs typeface="Arial Black"/>
              </a:rPr>
              <a:t> </a:t>
            </a:r>
            <a:r>
              <a:rPr sz="2099" b="1" i="1" spc="-70" dirty="0">
                <a:solidFill>
                  <a:srgbClr val="000000"/>
                </a:solidFill>
                <a:latin typeface="Arial Black"/>
                <a:cs typeface="Arial Black"/>
              </a:rPr>
              <a:t>a</a:t>
            </a:r>
            <a:r>
              <a:rPr sz="2099" b="1" i="1" spc="-35" dirty="0">
                <a:solidFill>
                  <a:srgbClr val="000000"/>
                </a:solidFill>
                <a:latin typeface="Arial Black"/>
                <a:cs typeface="Arial Black"/>
              </a:rPr>
              <a:t> </a:t>
            </a:r>
            <a:r>
              <a:rPr sz="2099" b="1" i="1" spc="-55" dirty="0">
                <a:solidFill>
                  <a:srgbClr val="000000"/>
                </a:solidFill>
                <a:latin typeface="Arial Black"/>
                <a:cs typeface="Arial Black"/>
              </a:rPr>
              <a:t>“</a:t>
            </a:r>
            <a:r>
              <a:rPr sz="2099" b="1" i="1" spc="-190" dirty="0">
                <a:solidFill>
                  <a:srgbClr val="000000"/>
                </a:solidFill>
                <a:latin typeface="Arial Black"/>
                <a:cs typeface="Arial Black"/>
              </a:rPr>
              <a:t>T</a:t>
            </a:r>
            <a:r>
              <a:rPr sz="2099" b="1" i="1" spc="-65" dirty="0">
                <a:solidFill>
                  <a:srgbClr val="000000"/>
                </a:solidFill>
                <a:latin typeface="Arial Black"/>
                <a:cs typeface="Arial Black"/>
              </a:rPr>
              <a:t>est</a:t>
            </a:r>
            <a:r>
              <a:rPr sz="2099" b="1" i="1" spc="-50" dirty="0">
                <a:solidFill>
                  <a:srgbClr val="000000"/>
                </a:solidFill>
                <a:latin typeface="Arial Black"/>
                <a:cs typeface="Arial Black"/>
              </a:rPr>
              <a:t> </a:t>
            </a:r>
            <a:r>
              <a:rPr sz="2099" b="1" i="1" spc="-60" dirty="0">
                <a:solidFill>
                  <a:srgbClr val="000000"/>
                </a:solidFill>
                <a:latin typeface="Arial Black"/>
                <a:cs typeface="Arial Black"/>
              </a:rPr>
              <a:t>of</a:t>
            </a:r>
            <a:r>
              <a:rPr sz="2099" b="1" i="1" spc="-65" dirty="0">
                <a:solidFill>
                  <a:srgbClr val="000000"/>
                </a:solidFill>
                <a:latin typeface="Arial Black"/>
                <a:cs typeface="Arial Black"/>
              </a:rPr>
              <a:t> Hy</a:t>
            </a:r>
            <a:r>
              <a:rPr sz="2099" b="1" i="1" spc="-80" dirty="0">
                <a:solidFill>
                  <a:srgbClr val="000000"/>
                </a:solidFill>
                <a:latin typeface="Arial Black"/>
                <a:cs typeface="Arial Black"/>
              </a:rPr>
              <a:t>p</a:t>
            </a:r>
            <a:r>
              <a:rPr sz="2099" b="1" i="1" spc="-70" dirty="0">
                <a:solidFill>
                  <a:srgbClr val="000000"/>
                </a:solidFill>
                <a:latin typeface="Arial Black"/>
                <a:cs typeface="Arial Black"/>
              </a:rPr>
              <a:t>o</a:t>
            </a:r>
            <a:r>
              <a:rPr sz="2099" b="1" i="1" spc="-60" dirty="0">
                <a:solidFill>
                  <a:srgbClr val="000000"/>
                </a:solidFill>
                <a:latin typeface="Arial Black"/>
                <a:cs typeface="Arial Black"/>
              </a:rPr>
              <a:t>t</a:t>
            </a:r>
            <a:r>
              <a:rPr sz="2099" b="1" i="1" spc="-70" dirty="0">
                <a:solidFill>
                  <a:srgbClr val="000000"/>
                </a:solidFill>
                <a:latin typeface="Arial Black"/>
                <a:cs typeface="Arial Black"/>
              </a:rPr>
              <a:t>h</a:t>
            </a:r>
            <a:r>
              <a:rPr sz="2099" b="1" i="1" spc="-80" dirty="0">
                <a:solidFill>
                  <a:srgbClr val="000000"/>
                </a:solidFill>
                <a:latin typeface="Arial Black"/>
                <a:cs typeface="Arial Black"/>
              </a:rPr>
              <a:t>e</a:t>
            </a:r>
            <a:r>
              <a:rPr sz="2099" b="1" i="1" spc="-55" dirty="0">
                <a:solidFill>
                  <a:srgbClr val="000000"/>
                </a:solidFill>
                <a:latin typeface="Arial Black"/>
                <a:cs typeface="Arial Black"/>
              </a:rPr>
              <a:t>sis</a:t>
            </a:r>
            <a:r>
              <a:rPr sz="2099" b="1" i="1" spc="-50" dirty="0">
                <a:solidFill>
                  <a:srgbClr val="000000"/>
                </a:solidFill>
                <a:latin typeface="Arial Black"/>
                <a:cs typeface="Arial Black"/>
              </a:rPr>
              <a:t>”</a:t>
            </a:r>
            <a:r>
              <a:rPr sz="2099" b="1" i="1" spc="-35" dirty="0">
                <a:solidFill>
                  <a:srgbClr val="000000"/>
                </a:solidFill>
                <a:latin typeface="Arial Black"/>
                <a:cs typeface="Arial Black"/>
              </a:rPr>
              <a:t>.</a:t>
            </a:r>
            <a:endParaRPr sz="2099">
              <a:solidFill>
                <a:srgbClr val="000000"/>
              </a:solidFill>
              <a:latin typeface="Arial Black"/>
              <a:cs typeface="Arial Black"/>
            </a:endParaRPr>
          </a:p>
        </p:txBody>
      </p:sp>
      <p:sp>
        <p:nvSpPr>
          <p:cNvPr id="14" name="object 14"/>
          <p:cNvSpPr/>
          <p:nvPr/>
        </p:nvSpPr>
        <p:spPr>
          <a:xfrm>
            <a:off x="5822074" y="3352156"/>
            <a:ext cx="2585526" cy="1701255"/>
          </a:xfrm>
          <a:custGeom>
            <a:avLst/>
            <a:gdLst/>
            <a:ahLst/>
            <a:cxnLst/>
            <a:rect l="l" t="t" r="r" b="b"/>
            <a:pathLst>
              <a:path w="2586354" h="1701800">
                <a:moveTo>
                  <a:pt x="1665640" y="1549400"/>
                </a:moveTo>
                <a:lnTo>
                  <a:pt x="987449" y="1549400"/>
                </a:lnTo>
                <a:lnTo>
                  <a:pt x="995429" y="1562100"/>
                </a:lnTo>
                <a:lnTo>
                  <a:pt x="1003777" y="1562100"/>
                </a:lnTo>
                <a:lnTo>
                  <a:pt x="1012486" y="1574800"/>
                </a:lnTo>
                <a:lnTo>
                  <a:pt x="1021543" y="1587500"/>
                </a:lnTo>
                <a:lnTo>
                  <a:pt x="1030941" y="1600200"/>
                </a:lnTo>
                <a:lnTo>
                  <a:pt x="1040669" y="1600200"/>
                </a:lnTo>
                <a:lnTo>
                  <a:pt x="1050717" y="1612900"/>
                </a:lnTo>
                <a:lnTo>
                  <a:pt x="1061075" y="1625600"/>
                </a:lnTo>
                <a:lnTo>
                  <a:pt x="1071734" y="1625600"/>
                </a:lnTo>
                <a:lnTo>
                  <a:pt x="1082684" y="1638300"/>
                </a:lnTo>
                <a:lnTo>
                  <a:pt x="1093914" y="1638300"/>
                </a:lnTo>
                <a:lnTo>
                  <a:pt x="1105416" y="1651000"/>
                </a:lnTo>
                <a:lnTo>
                  <a:pt x="1117179" y="1663700"/>
                </a:lnTo>
                <a:lnTo>
                  <a:pt x="1141451" y="1663700"/>
                </a:lnTo>
                <a:lnTo>
                  <a:pt x="1153939" y="1676400"/>
                </a:lnTo>
                <a:lnTo>
                  <a:pt x="1166650" y="1676400"/>
                </a:lnTo>
                <a:lnTo>
                  <a:pt x="1179573" y="1689100"/>
                </a:lnTo>
                <a:lnTo>
                  <a:pt x="1206016" y="1689100"/>
                </a:lnTo>
                <a:lnTo>
                  <a:pt x="1238090" y="1701800"/>
                </a:lnTo>
                <a:lnTo>
                  <a:pt x="1427389" y="1701800"/>
                </a:lnTo>
                <a:lnTo>
                  <a:pt x="1457257" y="1689100"/>
                </a:lnTo>
                <a:lnTo>
                  <a:pt x="1514437" y="1663700"/>
                </a:lnTo>
                <a:lnTo>
                  <a:pt x="1567380" y="1638300"/>
                </a:lnTo>
                <a:lnTo>
                  <a:pt x="1591953" y="1612900"/>
                </a:lnTo>
                <a:lnTo>
                  <a:pt x="1615094" y="1600200"/>
                </a:lnTo>
                <a:lnTo>
                  <a:pt x="1636681" y="1574800"/>
                </a:lnTo>
                <a:lnTo>
                  <a:pt x="1656588" y="1562100"/>
                </a:lnTo>
                <a:lnTo>
                  <a:pt x="1665640" y="1549400"/>
                </a:lnTo>
                <a:close/>
              </a:path>
              <a:path w="2586354" h="1701800">
                <a:moveTo>
                  <a:pt x="753436" y="165100"/>
                </a:moveTo>
                <a:lnTo>
                  <a:pt x="516767" y="165100"/>
                </a:lnTo>
                <a:lnTo>
                  <a:pt x="486397" y="177800"/>
                </a:lnTo>
                <a:lnTo>
                  <a:pt x="457286" y="190500"/>
                </a:lnTo>
                <a:lnTo>
                  <a:pt x="429523" y="203200"/>
                </a:lnTo>
                <a:lnTo>
                  <a:pt x="403195" y="215900"/>
                </a:lnTo>
                <a:lnTo>
                  <a:pt x="378393" y="241300"/>
                </a:lnTo>
                <a:lnTo>
                  <a:pt x="355206" y="254000"/>
                </a:lnTo>
                <a:lnTo>
                  <a:pt x="333722" y="279400"/>
                </a:lnTo>
                <a:lnTo>
                  <a:pt x="314032" y="292100"/>
                </a:lnTo>
                <a:lnTo>
                  <a:pt x="296224" y="317500"/>
                </a:lnTo>
                <a:lnTo>
                  <a:pt x="266610" y="368300"/>
                </a:lnTo>
                <a:lnTo>
                  <a:pt x="245595" y="419100"/>
                </a:lnTo>
                <a:lnTo>
                  <a:pt x="233891" y="482600"/>
                </a:lnTo>
                <a:lnTo>
                  <a:pt x="231754" y="508000"/>
                </a:lnTo>
                <a:lnTo>
                  <a:pt x="232213" y="533400"/>
                </a:lnTo>
                <a:lnTo>
                  <a:pt x="235355" y="558800"/>
                </a:lnTo>
                <a:lnTo>
                  <a:pt x="219671" y="571500"/>
                </a:lnTo>
                <a:lnTo>
                  <a:pt x="192955" y="571500"/>
                </a:lnTo>
                <a:lnTo>
                  <a:pt x="179942" y="584200"/>
                </a:lnTo>
                <a:lnTo>
                  <a:pt x="154723" y="584200"/>
                </a:lnTo>
                <a:lnTo>
                  <a:pt x="142562" y="596900"/>
                </a:lnTo>
                <a:lnTo>
                  <a:pt x="130731" y="596900"/>
                </a:lnTo>
                <a:lnTo>
                  <a:pt x="119252" y="609600"/>
                </a:lnTo>
                <a:lnTo>
                  <a:pt x="108149" y="609600"/>
                </a:lnTo>
                <a:lnTo>
                  <a:pt x="97444" y="622300"/>
                </a:lnTo>
                <a:lnTo>
                  <a:pt x="87160" y="622300"/>
                </a:lnTo>
                <a:lnTo>
                  <a:pt x="77320" y="635000"/>
                </a:lnTo>
                <a:lnTo>
                  <a:pt x="67947" y="647700"/>
                </a:lnTo>
                <a:lnTo>
                  <a:pt x="59064" y="660400"/>
                </a:lnTo>
                <a:lnTo>
                  <a:pt x="50694" y="660400"/>
                </a:lnTo>
                <a:lnTo>
                  <a:pt x="42860" y="673100"/>
                </a:lnTo>
                <a:lnTo>
                  <a:pt x="35584" y="685800"/>
                </a:lnTo>
                <a:lnTo>
                  <a:pt x="25576" y="698500"/>
                </a:lnTo>
                <a:lnTo>
                  <a:pt x="17251" y="723900"/>
                </a:lnTo>
                <a:lnTo>
                  <a:pt x="10585" y="736600"/>
                </a:lnTo>
                <a:lnTo>
                  <a:pt x="5552" y="749300"/>
                </a:lnTo>
                <a:lnTo>
                  <a:pt x="2127" y="774700"/>
                </a:lnTo>
                <a:lnTo>
                  <a:pt x="284" y="787400"/>
                </a:lnTo>
                <a:lnTo>
                  <a:pt x="0" y="812800"/>
                </a:lnTo>
                <a:lnTo>
                  <a:pt x="1247" y="825500"/>
                </a:lnTo>
                <a:lnTo>
                  <a:pt x="4002" y="850900"/>
                </a:lnTo>
                <a:lnTo>
                  <a:pt x="8239" y="863600"/>
                </a:lnTo>
                <a:lnTo>
                  <a:pt x="13932" y="876300"/>
                </a:lnTo>
                <a:lnTo>
                  <a:pt x="21057" y="901700"/>
                </a:lnTo>
                <a:lnTo>
                  <a:pt x="29589" y="914400"/>
                </a:lnTo>
                <a:lnTo>
                  <a:pt x="39501" y="927100"/>
                </a:lnTo>
                <a:lnTo>
                  <a:pt x="50770" y="939800"/>
                </a:lnTo>
                <a:lnTo>
                  <a:pt x="63369" y="965200"/>
                </a:lnTo>
                <a:lnTo>
                  <a:pt x="77274" y="977900"/>
                </a:lnTo>
                <a:lnTo>
                  <a:pt x="92460" y="990600"/>
                </a:lnTo>
                <a:lnTo>
                  <a:pt x="108900" y="1003300"/>
                </a:lnTo>
                <a:lnTo>
                  <a:pt x="126571" y="1003300"/>
                </a:lnTo>
                <a:lnTo>
                  <a:pt x="117303" y="1016000"/>
                </a:lnTo>
                <a:lnTo>
                  <a:pt x="108671" y="1028700"/>
                </a:lnTo>
                <a:lnTo>
                  <a:pt x="100685" y="1041400"/>
                </a:lnTo>
                <a:lnTo>
                  <a:pt x="93353" y="1054100"/>
                </a:lnTo>
                <a:lnTo>
                  <a:pt x="86685" y="1054100"/>
                </a:lnTo>
                <a:lnTo>
                  <a:pt x="70767" y="1092200"/>
                </a:lnTo>
                <a:lnTo>
                  <a:pt x="61178" y="1130300"/>
                </a:lnTo>
                <a:lnTo>
                  <a:pt x="58178" y="1168400"/>
                </a:lnTo>
                <a:lnTo>
                  <a:pt x="58688" y="1181100"/>
                </a:lnTo>
                <a:lnTo>
                  <a:pt x="59968" y="1193800"/>
                </a:lnTo>
                <a:lnTo>
                  <a:pt x="63316" y="1206500"/>
                </a:lnTo>
                <a:lnTo>
                  <a:pt x="68281" y="1231900"/>
                </a:lnTo>
                <a:lnTo>
                  <a:pt x="74789" y="1244600"/>
                </a:lnTo>
                <a:lnTo>
                  <a:pt x="82764" y="1270000"/>
                </a:lnTo>
                <a:lnTo>
                  <a:pt x="92133" y="1282700"/>
                </a:lnTo>
                <a:lnTo>
                  <a:pt x="127853" y="1320800"/>
                </a:lnTo>
                <a:lnTo>
                  <a:pt x="157266" y="1346200"/>
                </a:lnTo>
                <a:lnTo>
                  <a:pt x="190462" y="1371600"/>
                </a:lnTo>
                <a:lnTo>
                  <a:pt x="208293" y="1371600"/>
                </a:lnTo>
                <a:lnTo>
                  <a:pt x="226845" y="1384300"/>
                </a:lnTo>
                <a:lnTo>
                  <a:pt x="246045" y="1384300"/>
                </a:lnTo>
                <a:lnTo>
                  <a:pt x="265818" y="1397000"/>
                </a:lnTo>
                <a:lnTo>
                  <a:pt x="350798" y="1397000"/>
                </a:lnTo>
                <a:lnTo>
                  <a:pt x="374913" y="1435100"/>
                </a:lnTo>
                <a:lnTo>
                  <a:pt x="422738" y="1485900"/>
                </a:lnTo>
                <a:lnTo>
                  <a:pt x="477743" y="1524000"/>
                </a:lnTo>
                <a:lnTo>
                  <a:pt x="507530" y="1549400"/>
                </a:lnTo>
                <a:lnTo>
                  <a:pt x="538623" y="1562100"/>
                </a:lnTo>
                <a:lnTo>
                  <a:pt x="570858" y="1574800"/>
                </a:lnTo>
                <a:lnTo>
                  <a:pt x="604073" y="1587500"/>
                </a:lnTo>
                <a:lnTo>
                  <a:pt x="638104" y="1587500"/>
                </a:lnTo>
                <a:lnTo>
                  <a:pt x="672789" y="1600200"/>
                </a:lnTo>
                <a:lnTo>
                  <a:pt x="850307" y="1600200"/>
                </a:lnTo>
                <a:lnTo>
                  <a:pt x="954222" y="1562100"/>
                </a:lnTo>
                <a:lnTo>
                  <a:pt x="987449" y="1549400"/>
                </a:lnTo>
                <a:lnTo>
                  <a:pt x="1665640" y="1549400"/>
                </a:lnTo>
                <a:lnTo>
                  <a:pt x="1674692" y="1536700"/>
                </a:lnTo>
                <a:lnTo>
                  <a:pt x="1690869" y="1511300"/>
                </a:lnTo>
                <a:lnTo>
                  <a:pt x="1704995" y="1485900"/>
                </a:lnTo>
                <a:lnTo>
                  <a:pt x="1716946" y="1460500"/>
                </a:lnTo>
                <a:lnTo>
                  <a:pt x="2049360" y="1460500"/>
                </a:lnTo>
                <a:lnTo>
                  <a:pt x="2095351" y="1435100"/>
                </a:lnTo>
                <a:lnTo>
                  <a:pt x="2136667" y="1409700"/>
                </a:lnTo>
                <a:lnTo>
                  <a:pt x="2155371" y="1384300"/>
                </a:lnTo>
                <a:lnTo>
                  <a:pt x="2172664" y="1371600"/>
                </a:lnTo>
                <a:lnTo>
                  <a:pt x="2188465" y="1346200"/>
                </a:lnTo>
                <a:lnTo>
                  <a:pt x="2202695" y="1333500"/>
                </a:lnTo>
                <a:lnTo>
                  <a:pt x="2215273" y="1308100"/>
                </a:lnTo>
                <a:lnTo>
                  <a:pt x="2226117" y="1282700"/>
                </a:lnTo>
                <a:lnTo>
                  <a:pt x="2235148" y="1257300"/>
                </a:lnTo>
                <a:lnTo>
                  <a:pt x="2242284" y="1244600"/>
                </a:lnTo>
                <a:lnTo>
                  <a:pt x="2247446" y="1219200"/>
                </a:lnTo>
                <a:lnTo>
                  <a:pt x="2250552" y="1193800"/>
                </a:lnTo>
                <a:lnTo>
                  <a:pt x="2263374" y="1181100"/>
                </a:lnTo>
                <a:lnTo>
                  <a:pt x="2301189" y="1181100"/>
                </a:lnTo>
                <a:lnTo>
                  <a:pt x="2313543" y="1168400"/>
                </a:lnTo>
                <a:lnTo>
                  <a:pt x="2337821" y="1168400"/>
                </a:lnTo>
                <a:lnTo>
                  <a:pt x="2349724" y="1155700"/>
                </a:lnTo>
                <a:lnTo>
                  <a:pt x="2373011" y="1155700"/>
                </a:lnTo>
                <a:lnTo>
                  <a:pt x="2384377" y="1143000"/>
                </a:lnTo>
                <a:lnTo>
                  <a:pt x="2395543" y="1143000"/>
                </a:lnTo>
                <a:lnTo>
                  <a:pt x="2406502" y="1130300"/>
                </a:lnTo>
                <a:lnTo>
                  <a:pt x="2417243" y="1130300"/>
                </a:lnTo>
                <a:lnTo>
                  <a:pt x="2427756" y="1117600"/>
                </a:lnTo>
                <a:lnTo>
                  <a:pt x="2453285" y="1104900"/>
                </a:lnTo>
                <a:lnTo>
                  <a:pt x="2476633" y="1079500"/>
                </a:lnTo>
                <a:lnTo>
                  <a:pt x="2516715" y="1028700"/>
                </a:lnTo>
                <a:lnTo>
                  <a:pt x="2547854" y="977900"/>
                </a:lnTo>
                <a:lnTo>
                  <a:pt x="2569905" y="927100"/>
                </a:lnTo>
                <a:lnTo>
                  <a:pt x="2582721" y="876300"/>
                </a:lnTo>
                <a:lnTo>
                  <a:pt x="2586155" y="825500"/>
                </a:lnTo>
                <a:lnTo>
                  <a:pt x="2584308" y="787400"/>
                </a:lnTo>
                <a:lnTo>
                  <a:pt x="2573394" y="736600"/>
                </a:lnTo>
                <a:lnTo>
                  <a:pt x="2552732" y="685800"/>
                </a:lnTo>
                <a:lnTo>
                  <a:pt x="2522174" y="635000"/>
                </a:lnTo>
                <a:lnTo>
                  <a:pt x="2503139" y="609600"/>
                </a:lnTo>
                <a:lnTo>
                  <a:pt x="2508288" y="596900"/>
                </a:lnTo>
                <a:lnTo>
                  <a:pt x="2522647" y="546100"/>
                </a:lnTo>
                <a:lnTo>
                  <a:pt x="2528008" y="495300"/>
                </a:lnTo>
                <a:lnTo>
                  <a:pt x="2527619" y="482600"/>
                </a:lnTo>
                <a:lnTo>
                  <a:pt x="2525260" y="457200"/>
                </a:lnTo>
                <a:lnTo>
                  <a:pt x="2520989" y="431800"/>
                </a:lnTo>
                <a:lnTo>
                  <a:pt x="2514861" y="419100"/>
                </a:lnTo>
                <a:lnTo>
                  <a:pt x="2506936" y="393700"/>
                </a:lnTo>
                <a:lnTo>
                  <a:pt x="2497269" y="368300"/>
                </a:lnTo>
                <a:lnTo>
                  <a:pt x="2485917" y="355600"/>
                </a:lnTo>
                <a:lnTo>
                  <a:pt x="2472939" y="330200"/>
                </a:lnTo>
                <a:lnTo>
                  <a:pt x="2458390" y="317500"/>
                </a:lnTo>
                <a:lnTo>
                  <a:pt x="2442328" y="292100"/>
                </a:lnTo>
                <a:lnTo>
                  <a:pt x="2424811" y="279400"/>
                </a:lnTo>
                <a:lnTo>
                  <a:pt x="2405895" y="266700"/>
                </a:lnTo>
                <a:lnTo>
                  <a:pt x="2385637" y="254000"/>
                </a:lnTo>
                <a:lnTo>
                  <a:pt x="2364095" y="241300"/>
                </a:lnTo>
                <a:lnTo>
                  <a:pt x="2341325" y="228600"/>
                </a:lnTo>
                <a:lnTo>
                  <a:pt x="2317386" y="228600"/>
                </a:lnTo>
                <a:lnTo>
                  <a:pt x="2292333" y="215900"/>
                </a:lnTo>
                <a:lnTo>
                  <a:pt x="2289315" y="203200"/>
                </a:lnTo>
                <a:lnTo>
                  <a:pt x="827701" y="203200"/>
                </a:lnTo>
                <a:lnTo>
                  <a:pt x="815723" y="190500"/>
                </a:lnTo>
                <a:lnTo>
                  <a:pt x="803571" y="190500"/>
                </a:lnTo>
                <a:lnTo>
                  <a:pt x="791255" y="177800"/>
                </a:lnTo>
                <a:lnTo>
                  <a:pt x="766177" y="177800"/>
                </a:lnTo>
                <a:lnTo>
                  <a:pt x="753436" y="165100"/>
                </a:lnTo>
                <a:close/>
              </a:path>
              <a:path w="2586354" h="1701800">
                <a:moveTo>
                  <a:pt x="1973018" y="1485900"/>
                </a:moveTo>
                <a:lnTo>
                  <a:pt x="1825319" y="1485900"/>
                </a:lnTo>
                <a:lnTo>
                  <a:pt x="1838052" y="1498600"/>
                </a:lnTo>
                <a:lnTo>
                  <a:pt x="1945932" y="1498600"/>
                </a:lnTo>
                <a:lnTo>
                  <a:pt x="1973018" y="1485900"/>
                </a:lnTo>
                <a:close/>
              </a:path>
              <a:path w="2586354" h="1701800">
                <a:moveTo>
                  <a:pt x="2049360" y="1460500"/>
                </a:moveTo>
                <a:lnTo>
                  <a:pt x="1739826" y="1460500"/>
                </a:lnTo>
                <a:lnTo>
                  <a:pt x="1751562" y="1473200"/>
                </a:lnTo>
                <a:lnTo>
                  <a:pt x="1775561" y="1473200"/>
                </a:lnTo>
                <a:lnTo>
                  <a:pt x="1787799" y="1485900"/>
                </a:lnTo>
                <a:lnTo>
                  <a:pt x="1999338" y="1485900"/>
                </a:lnTo>
                <a:lnTo>
                  <a:pt x="2024813" y="1473200"/>
                </a:lnTo>
                <a:lnTo>
                  <a:pt x="2049360" y="1460500"/>
                </a:lnTo>
                <a:close/>
              </a:path>
              <a:path w="2586354" h="1701800">
                <a:moveTo>
                  <a:pt x="1222918" y="63500"/>
                </a:moveTo>
                <a:lnTo>
                  <a:pt x="1027677" y="63500"/>
                </a:lnTo>
                <a:lnTo>
                  <a:pt x="1004566" y="76200"/>
                </a:lnTo>
                <a:lnTo>
                  <a:pt x="982112" y="76200"/>
                </a:lnTo>
                <a:lnTo>
                  <a:pt x="939623" y="101600"/>
                </a:lnTo>
                <a:lnTo>
                  <a:pt x="901099" y="127000"/>
                </a:lnTo>
                <a:lnTo>
                  <a:pt x="883600" y="152400"/>
                </a:lnTo>
                <a:lnTo>
                  <a:pt x="867426" y="165100"/>
                </a:lnTo>
                <a:lnTo>
                  <a:pt x="852687" y="177800"/>
                </a:lnTo>
                <a:lnTo>
                  <a:pt x="839494" y="203200"/>
                </a:lnTo>
                <a:lnTo>
                  <a:pt x="2289315" y="203200"/>
                </a:lnTo>
                <a:lnTo>
                  <a:pt x="2276382" y="165100"/>
                </a:lnTo>
                <a:lnTo>
                  <a:pt x="2257885" y="127000"/>
                </a:lnTo>
                <a:lnTo>
                  <a:pt x="1335150" y="127000"/>
                </a:lnTo>
                <a:lnTo>
                  <a:pt x="1325202" y="114300"/>
                </a:lnTo>
                <a:lnTo>
                  <a:pt x="1314913" y="114300"/>
                </a:lnTo>
                <a:lnTo>
                  <a:pt x="1304293" y="101600"/>
                </a:lnTo>
                <a:lnTo>
                  <a:pt x="1293350" y="101600"/>
                </a:lnTo>
                <a:lnTo>
                  <a:pt x="1282094" y="88900"/>
                </a:lnTo>
                <a:lnTo>
                  <a:pt x="1270532" y="88900"/>
                </a:lnTo>
                <a:lnTo>
                  <a:pt x="1246952" y="76200"/>
                </a:lnTo>
                <a:lnTo>
                  <a:pt x="1222918" y="63500"/>
                </a:lnTo>
                <a:close/>
              </a:path>
              <a:path w="2586354" h="1701800">
                <a:moveTo>
                  <a:pt x="701390" y="152400"/>
                </a:moveTo>
                <a:lnTo>
                  <a:pt x="580922" y="152400"/>
                </a:lnTo>
                <a:lnTo>
                  <a:pt x="548305" y="165100"/>
                </a:lnTo>
                <a:lnTo>
                  <a:pt x="714542" y="165100"/>
                </a:lnTo>
                <a:lnTo>
                  <a:pt x="701390" y="152400"/>
                </a:lnTo>
                <a:close/>
              </a:path>
              <a:path w="2586354" h="1701800">
                <a:moveTo>
                  <a:pt x="1739718" y="50800"/>
                </a:moveTo>
                <a:lnTo>
                  <a:pt x="1404326" y="50800"/>
                </a:lnTo>
                <a:lnTo>
                  <a:pt x="1388501" y="63500"/>
                </a:lnTo>
                <a:lnTo>
                  <a:pt x="1373588" y="76200"/>
                </a:lnTo>
                <a:lnTo>
                  <a:pt x="1359670" y="88900"/>
                </a:lnTo>
                <a:lnTo>
                  <a:pt x="1346830" y="114300"/>
                </a:lnTo>
                <a:lnTo>
                  <a:pt x="1335150" y="127000"/>
                </a:lnTo>
                <a:lnTo>
                  <a:pt x="2250541" y="127000"/>
                </a:lnTo>
                <a:lnTo>
                  <a:pt x="2242628" y="114300"/>
                </a:lnTo>
                <a:lnTo>
                  <a:pt x="2234159" y="101600"/>
                </a:lnTo>
                <a:lnTo>
                  <a:pt x="2225146" y="88900"/>
                </a:lnTo>
                <a:lnTo>
                  <a:pt x="1777911" y="88900"/>
                </a:lnTo>
                <a:lnTo>
                  <a:pt x="1769073" y="76200"/>
                </a:lnTo>
                <a:lnTo>
                  <a:pt x="1759747" y="63500"/>
                </a:lnTo>
                <a:lnTo>
                  <a:pt x="1749956" y="63500"/>
                </a:lnTo>
                <a:lnTo>
                  <a:pt x="1739718" y="50800"/>
                </a:lnTo>
                <a:close/>
              </a:path>
              <a:path w="2586354" h="1701800">
                <a:moveTo>
                  <a:pt x="2136263" y="25400"/>
                </a:moveTo>
                <a:lnTo>
                  <a:pt x="1872913" y="25400"/>
                </a:lnTo>
                <a:lnTo>
                  <a:pt x="1852357" y="38100"/>
                </a:lnTo>
                <a:lnTo>
                  <a:pt x="1832479" y="50800"/>
                </a:lnTo>
                <a:lnTo>
                  <a:pt x="1813379" y="63500"/>
                </a:lnTo>
                <a:lnTo>
                  <a:pt x="1795157" y="76200"/>
                </a:lnTo>
                <a:lnTo>
                  <a:pt x="1777911" y="88900"/>
                </a:lnTo>
                <a:lnTo>
                  <a:pt x="2215601" y="88900"/>
                </a:lnTo>
                <a:lnTo>
                  <a:pt x="2176180" y="50800"/>
                </a:lnTo>
                <a:lnTo>
                  <a:pt x="2136263" y="25400"/>
                </a:lnTo>
                <a:close/>
              </a:path>
              <a:path w="2586354" h="1701800">
                <a:moveTo>
                  <a:pt x="1173937" y="50800"/>
                </a:moveTo>
                <a:lnTo>
                  <a:pt x="1075428" y="50800"/>
                </a:lnTo>
                <a:lnTo>
                  <a:pt x="1051334" y="63500"/>
                </a:lnTo>
                <a:lnTo>
                  <a:pt x="1198543" y="63500"/>
                </a:lnTo>
                <a:lnTo>
                  <a:pt x="1173937" y="50800"/>
                </a:lnTo>
                <a:close/>
              </a:path>
              <a:path w="2586354" h="1701800">
                <a:moveTo>
                  <a:pt x="1694712" y="25400"/>
                </a:moveTo>
                <a:lnTo>
                  <a:pt x="1456442" y="25400"/>
                </a:lnTo>
                <a:lnTo>
                  <a:pt x="1438379" y="38100"/>
                </a:lnTo>
                <a:lnTo>
                  <a:pt x="1420980" y="50800"/>
                </a:lnTo>
                <a:lnTo>
                  <a:pt x="1729054" y="50800"/>
                </a:lnTo>
                <a:lnTo>
                  <a:pt x="1717985" y="38100"/>
                </a:lnTo>
                <a:lnTo>
                  <a:pt x="1706531" y="38100"/>
                </a:lnTo>
                <a:lnTo>
                  <a:pt x="1694712" y="25400"/>
                </a:lnTo>
                <a:close/>
              </a:path>
              <a:path w="2586354" h="1701800">
                <a:moveTo>
                  <a:pt x="1655283" y="12700"/>
                </a:moveTo>
                <a:lnTo>
                  <a:pt x="1494224" y="12700"/>
                </a:lnTo>
                <a:lnTo>
                  <a:pt x="1475084" y="25400"/>
                </a:lnTo>
                <a:lnTo>
                  <a:pt x="1675164" y="25400"/>
                </a:lnTo>
                <a:lnTo>
                  <a:pt x="1655283" y="12700"/>
                </a:lnTo>
                <a:close/>
              </a:path>
              <a:path w="2586354" h="1701800">
                <a:moveTo>
                  <a:pt x="2093884" y="12700"/>
                </a:moveTo>
                <a:lnTo>
                  <a:pt x="1915662" y="12700"/>
                </a:lnTo>
                <a:lnTo>
                  <a:pt x="1894048" y="25400"/>
                </a:lnTo>
                <a:lnTo>
                  <a:pt x="2115331" y="25400"/>
                </a:lnTo>
                <a:lnTo>
                  <a:pt x="2093884" y="12700"/>
                </a:lnTo>
                <a:close/>
              </a:path>
              <a:path w="2586354" h="1701800">
                <a:moveTo>
                  <a:pt x="1614856" y="0"/>
                </a:moveTo>
                <a:lnTo>
                  <a:pt x="1553796" y="0"/>
                </a:lnTo>
                <a:lnTo>
                  <a:pt x="1533663" y="12700"/>
                </a:lnTo>
                <a:lnTo>
                  <a:pt x="1635152" y="12700"/>
                </a:lnTo>
                <a:lnTo>
                  <a:pt x="1614856" y="0"/>
                </a:lnTo>
                <a:close/>
              </a:path>
              <a:path w="2586354" h="1701800">
                <a:moveTo>
                  <a:pt x="2027438" y="0"/>
                </a:moveTo>
                <a:lnTo>
                  <a:pt x="1959930" y="0"/>
                </a:lnTo>
                <a:lnTo>
                  <a:pt x="1937656" y="12700"/>
                </a:lnTo>
                <a:lnTo>
                  <a:pt x="2049837" y="12700"/>
                </a:lnTo>
                <a:lnTo>
                  <a:pt x="2027438" y="0"/>
                </a:lnTo>
                <a:close/>
              </a:path>
            </a:pathLst>
          </a:custGeom>
          <a:solidFill>
            <a:srgbClr val="006666"/>
          </a:solidFill>
        </p:spPr>
        <p:txBody>
          <a:bodyPr wrap="square" lIns="0" tIns="0" rIns="0" bIns="0" rtlCol="0"/>
          <a:lstStyle/>
          <a:p>
            <a:endParaRPr>
              <a:solidFill>
                <a:srgbClr val="000000"/>
              </a:solidFill>
            </a:endParaRPr>
          </a:p>
        </p:txBody>
      </p:sp>
      <p:sp>
        <p:nvSpPr>
          <p:cNvPr id="15" name="object 15"/>
          <p:cNvSpPr/>
          <p:nvPr/>
        </p:nvSpPr>
        <p:spPr>
          <a:xfrm>
            <a:off x="8825447" y="4180018"/>
            <a:ext cx="94585" cy="93950"/>
          </a:xfrm>
          <a:custGeom>
            <a:avLst/>
            <a:gdLst/>
            <a:ahLst/>
            <a:cxnLst/>
            <a:rect l="l" t="t" r="r" b="b"/>
            <a:pathLst>
              <a:path w="94615" h="93979">
                <a:moveTo>
                  <a:pt x="37471" y="0"/>
                </a:moveTo>
                <a:lnTo>
                  <a:pt x="6760" y="23319"/>
                </a:lnTo>
                <a:lnTo>
                  <a:pt x="0" y="53363"/>
                </a:lnTo>
                <a:lnTo>
                  <a:pt x="3952" y="66328"/>
                </a:lnTo>
                <a:lnTo>
                  <a:pt x="11449" y="77410"/>
                </a:lnTo>
                <a:lnTo>
                  <a:pt x="22041" y="86025"/>
                </a:lnTo>
                <a:lnTo>
                  <a:pt x="35279" y="91588"/>
                </a:lnTo>
                <a:lnTo>
                  <a:pt x="50716" y="93517"/>
                </a:lnTo>
                <a:lnTo>
                  <a:pt x="64578" y="90258"/>
                </a:lnTo>
                <a:lnTo>
                  <a:pt x="76508" y="83260"/>
                </a:lnTo>
                <a:lnTo>
                  <a:pt x="85846" y="73182"/>
                </a:lnTo>
                <a:lnTo>
                  <a:pt x="91932" y="60685"/>
                </a:lnTo>
                <a:lnTo>
                  <a:pt x="94107" y="46426"/>
                </a:lnTo>
                <a:lnTo>
                  <a:pt x="92761" y="35264"/>
                </a:lnTo>
                <a:lnTo>
                  <a:pt x="54371" y="1365"/>
                </a:lnTo>
                <a:lnTo>
                  <a:pt x="37471" y="0"/>
                </a:lnTo>
                <a:close/>
              </a:path>
            </a:pathLst>
          </a:custGeom>
          <a:solidFill>
            <a:srgbClr val="006666"/>
          </a:solidFill>
        </p:spPr>
        <p:txBody>
          <a:bodyPr wrap="square" lIns="0" tIns="0" rIns="0" bIns="0" rtlCol="0"/>
          <a:lstStyle/>
          <a:p>
            <a:endParaRPr>
              <a:solidFill>
                <a:srgbClr val="000000"/>
              </a:solidFill>
            </a:endParaRPr>
          </a:p>
        </p:txBody>
      </p:sp>
      <p:sp>
        <p:nvSpPr>
          <p:cNvPr id="16" name="object 16"/>
          <p:cNvSpPr/>
          <p:nvPr/>
        </p:nvSpPr>
        <p:spPr>
          <a:xfrm>
            <a:off x="8653671" y="4129895"/>
            <a:ext cx="189169" cy="189169"/>
          </a:xfrm>
          <a:custGeom>
            <a:avLst/>
            <a:gdLst/>
            <a:ahLst/>
            <a:cxnLst/>
            <a:rect l="l" t="t" r="r" b="b"/>
            <a:pathLst>
              <a:path w="189229" h="189229">
                <a:moveTo>
                  <a:pt x="86592" y="0"/>
                </a:moveTo>
                <a:lnTo>
                  <a:pt x="46474" y="12810"/>
                </a:lnTo>
                <a:lnTo>
                  <a:pt x="16496" y="40919"/>
                </a:lnTo>
                <a:lnTo>
                  <a:pt x="1113" y="79837"/>
                </a:lnTo>
                <a:lnTo>
                  <a:pt x="0" y="94436"/>
                </a:lnTo>
                <a:lnTo>
                  <a:pt x="1034" y="108400"/>
                </a:lnTo>
                <a:lnTo>
                  <a:pt x="15615" y="145899"/>
                </a:lnTo>
                <a:lnTo>
                  <a:pt x="45110" y="173686"/>
                </a:lnTo>
                <a:lnTo>
                  <a:pt x="86557" y="187751"/>
                </a:lnTo>
                <a:lnTo>
                  <a:pt x="102517" y="188697"/>
                </a:lnTo>
                <a:lnTo>
                  <a:pt x="116758" y="186418"/>
                </a:lnTo>
                <a:lnTo>
                  <a:pt x="154041" y="168040"/>
                </a:lnTo>
                <a:lnTo>
                  <a:pt x="179688" y="135862"/>
                </a:lnTo>
                <a:lnTo>
                  <a:pt x="189227" y="94436"/>
                </a:lnTo>
                <a:lnTo>
                  <a:pt x="189229" y="94174"/>
                </a:lnTo>
                <a:lnTo>
                  <a:pt x="188169" y="80204"/>
                </a:lnTo>
                <a:lnTo>
                  <a:pt x="173540" y="42720"/>
                </a:lnTo>
                <a:lnTo>
                  <a:pt x="144026" y="14972"/>
                </a:lnTo>
                <a:lnTo>
                  <a:pt x="102562" y="941"/>
                </a:lnTo>
                <a:lnTo>
                  <a:pt x="86592" y="0"/>
                </a:lnTo>
                <a:close/>
              </a:path>
            </a:pathLst>
          </a:custGeom>
          <a:solidFill>
            <a:srgbClr val="006666"/>
          </a:solidFill>
        </p:spPr>
        <p:txBody>
          <a:bodyPr wrap="square" lIns="0" tIns="0" rIns="0" bIns="0" rtlCol="0"/>
          <a:lstStyle/>
          <a:p>
            <a:endParaRPr>
              <a:solidFill>
                <a:srgbClr val="000000"/>
              </a:solidFill>
            </a:endParaRPr>
          </a:p>
        </p:txBody>
      </p:sp>
      <p:sp>
        <p:nvSpPr>
          <p:cNvPr id="17" name="object 17"/>
          <p:cNvSpPr/>
          <p:nvPr/>
        </p:nvSpPr>
        <p:spPr>
          <a:xfrm>
            <a:off x="8387877" y="4078436"/>
            <a:ext cx="283754" cy="283754"/>
          </a:xfrm>
          <a:custGeom>
            <a:avLst/>
            <a:gdLst/>
            <a:ahLst/>
            <a:cxnLst/>
            <a:rect l="l" t="t" r="r" b="b"/>
            <a:pathLst>
              <a:path w="283845" h="283845">
                <a:moveTo>
                  <a:pt x="138444" y="0"/>
                </a:moveTo>
                <a:lnTo>
                  <a:pt x="97129" y="7201"/>
                </a:lnTo>
                <a:lnTo>
                  <a:pt x="60836" y="25745"/>
                </a:lnTo>
                <a:lnTo>
                  <a:pt x="31425" y="54056"/>
                </a:lnTo>
                <a:lnTo>
                  <a:pt x="10753" y="90558"/>
                </a:lnTo>
                <a:lnTo>
                  <a:pt x="680" y="133676"/>
                </a:lnTo>
                <a:lnTo>
                  <a:pt x="0" y="149246"/>
                </a:lnTo>
                <a:lnTo>
                  <a:pt x="1393" y="163132"/>
                </a:lnTo>
                <a:lnTo>
                  <a:pt x="13327" y="201958"/>
                </a:lnTo>
                <a:lnTo>
                  <a:pt x="35857" y="235164"/>
                </a:lnTo>
                <a:lnTo>
                  <a:pt x="67655" y="260987"/>
                </a:lnTo>
                <a:lnTo>
                  <a:pt x="107391" y="277666"/>
                </a:lnTo>
                <a:lnTo>
                  <a:pt x="153735" y="283438"/>
                </a:lnTo>
                <a:lnTo>
                  <a:pt x="168072" y="281506"/>
                </a:lnTo>
                <a:lnTo>
                  <a:pt x="207880" y="267650"/>
                </a:lnTo>
                <a:lnTo>
                  <a:pt x="241252" y="243289"/>
                </a:lnTo>
                <a:lnTo>
                  <a:pt x="266244" y="210377"/>
                </a:lnTo>
                <a:lnTo>
                  <a:pt x="280832" y="170913"/>
                </a:lnTo>
                <a:lnTo>
                  <a:pt x="283787" y="141946"/>
                </a:lnTo>
                <a:lnTo>
                  <a:pt x="283051" y="127425"/>
                </a:lnTo>
                <a:lnTo>
                  <a:pt x="272564" y="86694"/>
                </a:lnTo>
                <a:lnTo>
                  <a:pt x="251059" y="51651"/>
                </a:lnTo>
                <a:lnTo>
                  <a:pt x="220337" y="24231"/>
                </a:lnTo>
                <a:lnTo>
                  <a:pt x="182198" y="6369"/>
                </a:lnTo>
                <a:lnTo>
                  <a:pt x="138444" y="0"/>
                </a:lnTo>
                <a:close/>
              </a:path>
            </a:pathLst>
          </a:custGeom>
          <a:solidFill>
            <a:srgbClr val="006666"/>
          </a:solidFill>
        </p:spPr>
        <p:txBody>
          <a:bodyPr wrap="square" lIns="0" tIns="0" rIns="0" bIns="0" rtlCol="0"/>
          <a:lstStyle/>
          <a:p>
            <a:endParaRPr>
              <a:solidFill>
                <a:srgbClr val="000000"/>
              </a:solidFill>
            </a:endParaRPr>
          </a:p>
        </p:txBody>
      </p:sp>
      <p:sp>
        <p:nvSpPr>
          <p:cNvPr id="18" name="object 18"/>
          <p:cNvSpPr txBox="1"/>
          <p:nvPr/>
        </p:nvSpPr>
        <p:spPr>
          <a:xfrm>
            <a:off x="6213895" y="3568748"/>
            <a:ext cx="1889154" cy="1230711"/>
          </a:xfrm>
          <a:prstGeom prst="rect">
            <a:avLst/>
          </a:prstGeom>
        </p:spPr>
        <p:txBody>
          <a:bodyPr vert="horz" wrap="square" lIns="0" tIns="0" rIns="0" bIns="0" rtlCol="0">
            <a:spAutoFit/>
          </a:bodyPr>
          <a:lstStyle/>
          <a:p>
            <a:pPr marL="12696" marR="5078"/>
            <a:r>
              <a:rPr sz="1600" spc="-10" dirty="0">
                <a:solidFill>
                  <a:srgbClr val="FFFFFF"/>
                </a:solidFill>
                <a:latin typeface="Arial"/>
                <a:cs typeface="Arial"/>
              </a:rPr>
              <a:t>But</a:t>
            </a:r>
            <a:r>
              <a:rPr sz="1600" spc="-5" dirty="0">
                <a:solidFill>
                  <a:srgbClr val="FFFFFF"/>
                </a:solidFill>
                <a:latin typeface="Arial"/>
                <a:cs typeface="Arial"/>
              </a:rPr>
              <a:t> c</a:t>
            </a:r>
            <a:r>
              <a:rPr sz="1600" spc="-10" dirty="0">
                <a:solidFill>
                  <a:srgbClr val="FFFFFF"/>
                </a:solidFill>
                <a:latin typeface="Arial"/>
                <a:cs typeface="Arial"/>
              </a:rPr>
              <a:t>an</a:t>
            </a:r>
            <a:r>
              <a:rPr sz="1600" spc="10" dirty="0">
                <a:solidFill>
                  <a:srgbClr val="FFFFFF"/>
                </a:solidFill>
                <a:latin typeface="Arial"/>
                <a:cs typeface="Arial"/>
              </a:rPr>
              <a:t> </a:t>
            </a:r>
            <a:r>
              <a:rPr sz="1600" spc="-30" dirty="0">
                <a:solidFill>
                  <a:srgbClr val="FFFFFF"/>
                </a:solidFill>
                <a:latin typeface="Arial"/>
                <a:cs typeface="Arial"/>
              </a:rPr>
              <a:t>w</a:t>
            </a:r>
            <a:r>
              <a:rPr sz="1600" spc="-10" dirty="0">
                <a:solidFill>
                  <a:srgbClr val="FFFFFF"/>
                </a:solidFill>
                <a:latin typeface="Arial"/>
                <a:cs typeface="Arial"/>
              </a:rPr>
              <a:t>e</a:t>
            </a:r>
            <a:r>
              <a:rPr sz="1600" spc="10" dirty="0">
                <a:solidFill>
                  <a:srgbClr val="FFFFFF"/>
                </a:solidFill>
                <a:latin typeface="Arial"/>
                <a:cs typeface="Arial"/>
              </a:rPr>
              <a:t> </a:t>
            </a:r>
            <a:r>
              <a:rPr sz="1600" spc="-10" dirty="0">
                <a:solidFill>
                  <a:srgbClr val="FFFFFF"/>
                </a:solidFill>
                <a:latin typeface="Arial"/>
                <a:cs typeface="Arial"/>
              </a:rPr>
              <a:t>real</a:t>
            </a:r>
            <a:r>
              <a:rPr sz="1600" dirty="0">
                <a:solidFill>
                  <a:srgbClr val="FFFFFF"/>
                </a:solidFill>
                <a:latin typeface="Arial"/>
                <a:cs typeface="Arial"/>
              </a:rPr>
              <a:t>l</a:t>
            </a:r>
            <a:r>
              <a:rPr sz="1600" spc="-10" dirty="0">
                <a:solidFill>
                  <a:srgbClr val="FFFFFF"/>
                </a:solidFill>
                <a:latin typeface="Arial"/>
                <a:cs typeface="Arial"/>
              </a:rPr>
              <a:t>y be certain</a:t>
            </a:r>
            <a:r>
              <a:rPr sz="1600" spc="-5" dirty="0">
                <a:solidFill>
                  <a:srgbClr val="FFFFFF"/>
                </a:solidFill>
                <a:latin typeface="Arial"/>
                <a:cs typeface="Arial"/>
              </a:rPr>
              <a:t> </a:t>
            </a:r>
            <a:r>
              <a:rPr sz="1600" spc="-10" dirty="0">
                <a:solidFill>
                  <a:srgbClr val="FFFFFF"/>
                </a:solidFill>
                <a:latin typeface="Arial"/>
                <a:cs typeface="Arial"/>
              </a:rPr>
              <a:t>that</a:t>
            </a:r>
            <a:r>
              <a:rPr sz="1600" spc="20" dirty="0">
                <a:solidFill>
                  <a:srgbClr val="FFFFFF"/>
                </a:solidFill>
                <a:latin typeface="Arial"/>
                <a:cs typeface="Arial"/>
              </a:rPr>
              <a:t> </a:t>
            </a:r>
            <a:r>
              <a:rPr sz="1600" spc="-10" dirty="0">
                <a:solidFill>
                  <a:srgbClr val="FFFFFF"/>
                </a:solidFill>
                <a:latin typeface="Arial"/>
                <a:cs typeface="Arial"/>
              </a:rPr>
              <a:t>the</a:t>
            </a:r>
            <a:r>
              <a:rPr sz="1600" spc="10" dirty="0">
                <a:solidFill>
                  <a:srgbClr val="FFFFFF"/>
                </a:solidFill>
                <a:latin typeface="Arial"/>
                <a:cs typeface="Arial"/>
              </a:rPr>
              <a:t> </a:t>
            </a:r>
            <a:r>
              <a:rPr sz="1600" spc="-10" dirty="0">
                <a:solidFill>
                  <a:srgbClr val="FFFFFF"/>
                </a:solidFill>
                <a:latin typeface="Arial"/>
                <a:cs typeface="Arial"/>
              </a:rPr>
              <a:t>drug company</a:t>
            </a:r>
            <a:r>
              <a:rPr sz="1600" dirty="0">
                <a:solidFill>
                  <a:srgbClr val="FFFFFF"/>
                </a:solidFill>
                <a:latin typeface="Arial"/>
                <a:cs typeface="Arial"/>
              </a:rPr>
              <a:t> </a:t>
            </a:r>
            <a:r>
              <a:rPr sz="1600" spc="-10" dirty="0">
                <a:solidFill>
                  <a:srgbClr val="FFFFFF"/>
                </a:solidFill>
                <a:latin typeface="Arial"/>
                <a:cs typeface="Arial"/>
              </a:rPr>
              <a:t>is at</a:t>
            </a:r>
            <a:r>
              <a:rPr sz="1600" spc="10" dirty="0">
                <a:solidFill>
                  <a:srgbClr val="FFFFFF"/>
                </a:solidFill>
                <a:latin typeface="Arial"/>
                <a:cs typeface="Arial"/>
              </a:rPr>
              <a:t> </a:t>
            </a:r>
            <a:r>
              <a:rPr sz="1600" spc="-10" dirty="0">
                <a:solidFill>
                  <a:srgbClr val="FFFFFF"/>
                </a:solidFill>
                <a:latin typeface="Arial"/>
                <a:cs typeface="Arial"/>
              </a:rPr>
              <a:t>fau</a:t>
            </a:r>
            <a:r>
              <a:rPr sz="1600" dirty="0">
                <a:solidFill>
                  <a:srgbClr val="FFFFFF"/>
                </a:solidFill>
                <a:latin typeface="Arial"/>
                <a:cs typeface="Arial"/>
              </a:rPr>
              <a:t>l</a:t>
            </a:r>
            <a:r>
              <a:rPr sz="1600" spc="-5" dirty="0">
                <a:solidFill>
                  <a:srgbClr val="FFFFFF"/>
                </a:solidFill>
                <a:latin typeface="Arial"/>
                <a:cs typeface="Arial"/>
              </a:rPr>
              <a:t>t</a:t>
            </a:r>
            <a:r>
              <a:rPr sz="1600" spc="10" dirty="0">
                <a:solidFill>
                  <a:srgbClr val="FFFFFF"/>
                </a:solidFill>
                <a:latin typeface="Arial"/>
                <a:cs typeface="Arial"/>
              </a:rPr>
              <a:t> </a:t>
            </a:r>
            <a:r>
              <a:rPr sz="1600" spc="-10" dirty="0">
                <a:solidFill>
                  <a:srgbClr val="FFFFFF"/>
                </a:solidFill>
                <a:latin typeface="Arial"/>
                <a:cs typeface="Arial"/>
              </a:rPr>
              <a:t>? Ma</a:t>
            </a:r>
            <a:r>
              <a:rPr sz="1600" spc="-25" dirty="0">
                <a:solidFill>
                  <a:srgbClr val="FFFFFF"/>
                </a:solidFill>
                <a:latin typeface="Arial"/>
                <a:cs typeface="Arial"/>
              </a:rPr>
              <a:t>y</a:t>
            </a:r>
            <a:r>
              <a:rPr sz="1600" spc="-10" dirty="0">
                <a:solidFill>
                  <a:srgbClr val="FFFFFF"/>
                </a:solidFill>
                <a:latin typeface="Arial"/>
                <a:cs typeface="Arial"/>
              </a:rPr>
              <a:t>be</a:t>
            </a:r>
            <a:r>
              <a:rPr sz="1600" spc="20" dirty="0">
                <a:solidFill>
                  <a:srgbClr val="FFFFFF"/>
                </a:solidFill>
                <a:latin typeface="Arial"/>
                <a:cs typeface="Arial"/>
              </a:rPr>
              <a:t> </a:t>
            </a:r>
            <a:r>
              <a:rPr sz="1600" spc="-10" dirty="0">
                <a:solidFill>
                  <a:srgbClr val="FFFFFF"/>
                </a:solidFill>
                <a:latin typeface="Arial"/>
                <a:cs typeface="Arial"/>
              </a:rPr>
              <a:t>the</a:t>
            </a:r>
            <a:r>
              <a:rPr sz="1600" spc="10" dirty="0">
                <a:solidFill>
                  <a:srgbClr val="FFFFFF"/>
                </a:solidFill>
                <a:latin typeface="Arial"/>
                <a:cs typeface="Arial"/>
              </a:rPr>
              <a:t> </a:t>
            </a:r>
            <a:r>
              <a:rPr sz="1600" spc="-10" dirty="0">
                <a:solidFill>
                  <a:srgbClr val="FFFFFF"/>
                </a:solidFill>
                <a:latin typeface="Arial"/>
                <a:cs typeface="Arial"/>
              </a:rPr>
              <a:t>do</a:t>
            </a:r>
            <a:r>
              <a:rPr sz="1600" spc="-5" dirty="0">
                <a:solidFill>
                  <a:srgbClr val="FFFFFF"/>
                </a:solidFill>
                <a:latin typeface="Arial"/>
                <a:cs typeface="Arial"/>
              </a:rPr>
              <a:t>c</a:t>
            </a:r>
            <a:r>
              <a:rPr sz="1600" spc="-10" dirty="0">
                <a:solidFill>
                  <a:srgbClr val="FFFFFF"/>
                </a:solidFill>
                <a:latin typeface="Arial"/>
                <a:cs typeface="Arial"/>
              </a:rPr>
              <a:t>tor</a:t>
            </a:r>
            <a:r>
              <a:rPr sz="1600" spc="-5" dirty="0">
                <a:solidFill>
                  <a:srgbClr val="FFFFFF"/>
                </a:solidFill>
                <a:latin typeface="Arial"/>
                <a:cs typeface="Arial"/>
              </a:rPr>
              <a:t> </a:t>
            </a:r>
            <a:r>
              <a:rPr sz="1600" spc="-30" dirty="0">
                <a:solidFill>
                  <a:srgbClr val="FFFFFF"/>
                </a:solidFill>
                <a:latin typeface="Arial"/>
                <a:cs typeface="Arial"/>
              </a:rPr>
              <a:t>w</a:t>
            </a:r>
            <a:r>
              <a:rPr sz="1600" spc="-10" dirty="0">
                <a:solidFill>
                  <a:srgbClr val="FFFFFF"/>
                </a:solidFill>
                <a:latin typeface="Arial"/>
                <a:cs typeface="Arial"/>
              </a:rPr>
              <a:t>as</a:t>
            </a:r>
            <a:r>
              <a:rPr sz="1600" spc="10" dirty="0">
                <a:solidFill>
                  <a:srgbClr val="FFFFFF"/>
                </a:solidFill>
                <a:latin typeface="Arial"/>
                <a:cs typeface="Arial"/>
              </a:rPr>
              <a:t> </a:t>
            </a:r>
            <a:r>
              <a:rPr sz="1600" spc="-10" dirty="0">
                <a:solidFill>
                  <a:srgbClr val="FFFFFF"/>
                </a:solidFill>
                <a:latin typeface="Arial"/>
                <a:cs typeface="Arial"/>
              </a:rPr>
              <a:t>unluck</a:t>
            </a:r>
            <a:r>
              <a:rPr sz="1600" spc="-150" dirty="0">
                <a:solidFill>
                  <a:srgbClr val="FFFFFF"/>
                </a:solidFill>
                <a:latin typeface="Arial"/>
                <a:cs typeface="Arial"/>
              </a:rPr>
              <a:t>y</a:t>
            </a:r>
            <a:r>
              <a:rPr sz="1600" spc="-5" dirty="0">
                <a:solidFill>
                  <a:srgbClr val="FFFFFF"/>
                </a:solidFill>
                <a:latin typeface="Arial"/>
                <a:cs typeface="Arial"/>
              </a:rPr>
              <a:t>.</a:t>
            </a:r>
            <a:endParaRPr sz="1600">
              <a:solidFill>
                <a:srgbClr val="000000"/>
              </a:solidFill>
              <a:latin typeface="Arial"/>
              <a:cs typeface="Arial"/>
            </a:endParaRPr>
          </a:p>
        </p:txBody>
      </p:sp>
      <p:sp>
        <p:nvSpPr>
          <p:cNvPr id="19" name="object 19"/>
          <p:cNvSpPr txBox="1">
            <a:spLocks noGrp="1"/>
          </p:cNvSpPr>
          <p:nvPr>
            <p:ph type="title"/>
          </p:nvPr>
        </p:nvSpPr>
        <p:spPr>
          <a:xfrm>
            <a:off x="457053" y="578914"/>
            <a:ext cx="8982370" cy="640995"/>
          </a:xfrm>
          <a:prstGeom prst="rect">
            <a:avLst/>
          </a:prstGeom>
        </p:spPr>
        <p:txBody>
          <a:bodyPr vert="horz" wrap="square" lIns="0" tIns="0" rIns="0" bIns="0" numCol="1" rtlCol="0" anchor="b" anchorCtr="0" compatLnSpc="1">
            <a:prstTxWarp prst="textNoShape">
              <a:avLst/>
            </a:prstTxWarp>
            <a:spAutoFit/>
          </a:bodyPr>
          <a:lstStyle/>
          <a:p>
            <a:pPr marL="161876">
              <a:lnSpc>
                <a:spcPts val="2509"/>
              </a:lnSpc>
            </a:pPr>
            <a:r>
              <a:rPr spc="-15" dirty="0"/>
              <a:t>To</a:t>
            </a:r>
            <a:r>
              <a:rPr spc="10" dirty="0"/>
              <a:t> </a:t>
            </a:r>
            <a:r>
              <a:rPr spc="-15" dirty="0"/>
              <a:t>conclu</a:t>
            </a:r>
            <a:r>
              <a:rPr spc="-10" dirty="0"/>
              <a:t>sively</a:t>
            </a:r>
            <a:r>
              <a:rPr spc="25" dirty="0"/>
              <a:t> </a:t>
            </a:r>
            <a:r>
              <a:rPr spc="-15" dirty="0"/>
              <a:t>say</a:t>
            </a:r>
            <a:r>
              <a:rPr spc="15" dirty="0"/>
              <a:t> </a:t>
            </a:r>
            <a:r>
              <a:rPr spc="-10" dirty="0"/>
              <a:t>that</a:t>
            </a:r>
            <a:r>
              <a:rPr spc="10" dirty="0"/>
              <a:t> </a:t>
            </a:r>
            <a:r>
              <a:rPr spc="-15" dirty="0"/>
              <a:t>the</a:t>
            </a:r>
            <a:r>
              <a:rPr spc="10" dirty="0"/>
              <a:t> </a:t>
            </a:r>
            <a:r>
              <a:rPr spc="-15" dirty="0"/>
              <a:t>claims</a:t>
            </a:r>
            <a:r>
              <a:rPr spc="-5" dirty="0"/>
              <a:t> </a:t>
            </a:r>
            <a:r>
              <a:rPr spc="-15" dirty="0"/>
              <a:t>are</a:t>
            </a:r>
            <a:r>
              <a:rPr spc="-5" dirty="0"/>
              <a:t> </a:t>
            </a:r>
            <a:r>
              <a:rPr spc="-10" dirty="0"/>
              <a:t>false,</a:t>
            </a:r>
            <a:r>
              <a:rPr spc="10" dirty="0"/>
              <a:t> </a:t>
            </a:r>
            <a:r>
              <a:rPr spc="-5" dirty="0"/>
              <a:t>w</a:t>
            </a:r>
            <a:r>
              <a:rPr spc="-15" dirty="0"/>
              <a:t>e</a:t>
            </a:r>
            <a:r>
              <a:rPr spc="-10" dirty="0"/>
              <a:t> </a:t>
            </a:r>
            <a:r>
              <a:rPr spc="-5" dirty="0"/>
              <a:t>w</a:t>
            </a:r>
            <a:r>
              <a:rPr spc="-15" dirty="0"/>
              <a:t>ould</a:t>
            </a:r>
            <a:r>
              <a:rPr spc="-5" dirty="0"/>
              <a:t> </a:t>
            </a:r>
            <a:r>
              <a:rPr spc="-15" dirty="0"/>
              <a:t>ne</a:t>
            </a:r>
            <a:r>
              <a:rPr spc="-10" dirty="0"/>
              <a:t>e</a:t>
            </a:r>
            <a:r>
              <a:rPr spc="-15" dirty="0"/>
              <a:t>d</a:t>
            </a:r>
            <a:r>
              <a:rPr spc="10" dirty="0"/>
              <a:t> </a:t>
            </a:r>
            <a:r>
              <a:rPr spc="-15" dirty="0"/>
              <a:t>to</a:t>
            </a:r>
          </a:p>
          <a:p>
            <a:pPr marL="161876">
              <a:lnSpc>
                <a:spcPts val="2509"/>
              </a:lnSpc>
            </a:pPr>
            <a:r>
              <a:rPr spc="-15" dirty="0"/>
              <a:t>perform</a:t>
            </a:r>
            <a:r>
              <a:rPr spc="10" dirty="0"/>
              <a:t> </a:t>
            </a:r>
            <a:r>
              <a:rPr spc="-15" dirty="0"/>
              <a:t>a</a:t>
            </a:r>
            <a:r>
              <a:rPr spc="-5" dirty="0"/>
              <a:t> </a:t>
            </a:r>
            <a:r>
              <a:rPr spc="-15" dirty="0"/>
              <a:t>h</a:t>
            </a:r>
            <a:r>
              <a:rPr spc="-40" dirty="0"/>
              <a:t>y</a:t>
            </a:r>
            <a:r>
              <a:rPr spc="-15" dirty="0"/>
              <a:t>pothesis</a:t>
            </a:r>
            <a:r>
              <a:rPr spc="60" dirty="0"/>
              <a:t> </a:t>
            </a:r>
            <a:r>
              <a:rPr spc="-10" dirty="0"/>
              <a:t>test</a:t>
            </a:r>
          </a:p>
        </p:txBody>
      </p:sp>
    </p:spTree>
    <p:extLst>
      <p:ext uri="{BB962C8B-B14F-4D97-AF65-F5344CB8AC3E}">
        <p14:creationId xmlns:p14="http://schemas.microsoft.com/office/powerpoint/2010/main" val="1858885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053" y="558794"/>
            <a:ext cx="8982370" cy="661115"/>
          </a:xfrm>
          <a:prstGeom prst="rect">
            <a:avLst/>
          </a:prstGeom>
        </p:spPr>
        <p:txBody>
          <a:bodyPr vert="horz" wrap="square" lIns="0" tIns="319549" rIns="0" bIns="0" numCol="1" rtlCol="0" anchor="b" anchorCtr="0" compatLnSpc="1">
            <a:prstTxWarp prst="textNoShape">
              <a:avLst/>
            </a:prstTxWarp>
            <a:spAutoFit/>
          </a:bodyPr>
          <a:lstStyle/>
          <a:p>
            <a:pPr marL="70464">
              <a:lnSpc>
                <a:spcPct val="100000"/>
              </a:lnSpc>
            </a:pPr>
            <a:r>
              <a:rPr spc="-15" dirty="0"/>
              <a:t>The</a:t>
            </a:r>
            <a:r>
              <a:rPr spc="10" dirty="0"/>
              <a:t> </a:t>
            </a:r>
            <a:r>
              <a:rPr spc="-10" dirty="0"/>
              <a:t>relation</a:t>
            </a:r>
            <a:r>
              <a:rPr spc="25" dirty="0"/>
              <a:t> </a:t>
            </a:r>
            <a:r>
              <a:rPr spc="-15" dirty="0"/>
              <a:t>bet</a:t>
            </a:r>
            <a:r>
              <a:rPr dirty="0"/>
              <a:t>w</a:t>
            </a:r>
            <a:r>
              <a:rPr spc="-15" dirty="0"/>
              <a:t>een</a:t>
            </a:r>
            <a:r>
              <a:rPr spc="5" dirty="0"/>
              <a:t> </a:t>
            </a:r>
            <a:r>
              <a:rPr spc="-10" dirty="0"/>
              <a:t>signific</a:t>
            </a:r>
            <a:r>
              <a:rPr spc="-15" dirty="0"/>
              <a:t>an</a:t>
            </a:r>
            <a:r>
              <a:rPr spc="-10" dirty="0"/>
              <a:t>ce,</a:t>
            </a:r>
            <a:r>
              <a:rPr spc="35" dirty="0"/>
              <a:t> </a:t>
            </a:r>
            <a:r>
              <a:rPr spc="-10" dirty="0"/>
              <a:t>critical</a:t>
            </a:r>
            <a:r>
              <a:rPr spc="-5" dirty="0"/>
              <a:t> </a:t>
            </a:r>
            <a:r>
              <a:rPr spc="-10" dirty="0"/>
              <a:t>a</a:t>
            </a:r>
            <a:r>
              <a:rPr spc="-15" dirty="0"/>
              <a:t>nd</a:t>
            </a:r>
            <a:r>
              <a:rPr spc="25" dirty="0"/>
              <a:t> </a:t>
            </a:r>
            <a:r>
              <a:rPr spc="20" dirty="0"/>
              <a:t>p</a:t>
            </a:r>
            <a:r>
              <a:rPr spc="-15" dirty="0"/>
              <a:t>-value</a:t>
            </a:r>
          </a:p>
        </p:txBody>
      </p:sp>
      <p:sp>
        <p:nvSpPr>
          <p:cNvPr id="3" name="object 3"/>
          <p:cNvSpPr/>
          <p:nvPr/>
        </p:nvSpPr>
        <p:spPr>
          <a:xfrm>
            <a:off x="2115523" y="1859655"/>
            <a:ext cx="4701176" cy="2816465"/>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4" name="object 4"/>
          <p:cNvSpPr/>
          <p:nvPr/>
        </p:nvSpPr>
        <p:spPr>
          <a:xfrm>
            <a:off x="3147192" y="1868290"/>
            <a:ext cx="0" cy="2115777"/>
          </a:xfrm>
          <a:custGeom>
            <a:avLst/>
            <a:gdLst/>
            <a:ahLst/>
            <a:cxnLst/>
            <a:rect l="l" t="t" r="r" b="b"/>
            <a:pathLst>
              <a:path h="2116454">
                <a:moveTo>
                  <a:pt x="0" y="0"/>
                </a:moveTo>
                <a:lnTo>
                  <a:pt x="0" y="2116328"/>
                </a:lnTo>
              </a:path>
            </a:pathLst>
          </a:custGeom>
          <a:ln w="19050">
            <a:solidFill>
              <a:srgbClr val="000000"/>
            </a:solidFill>
            <a:prstDash val="lgDash"/>
          </a:ln>
        </p:spPr>
        <p:txBody>
          <a:bodyPr wrap="square" lIns="0" tIns="0" rIns="0" bIns="0" rtlCol="0"/>
          <a:lstStyle/>
          <a:p>
            <a:endParaRPr>
              <a:solidFill>
                <a:srgbClr val="000000"/>
              </a:solidFill>
            </a:endParaRPr>
          </a:p>
        </p:txBody>
      </p:sp>
      <p:sp>
        <p:nvSpPr>
          <p:cNvPr id="5" name="object 5"/>
          <p:cNvSpPr/>
          <p:nvPr/>
        </p:nvSpPr>
        <p:spPr>
          <a:xfrm>
            <a:off x="5702375" y="1855340"/>
            <a:ext cx="0" cy="2124664"/>
          </a:xfrm>
          <a:custGeom>
            <a:avLst/>
            <a:gdLst/>
            <a:ahLst/>
            <a:cxnLst/>
            <a:rect l="l" t="t" r="r" b="b"/>
            <a:pathLst>
              <a:path h="2125345">
                <a:moveTo>
                  <a:pt x="0" y="0"/>
                </a:moveTo>
                <a:lnTo>
                  <a:pt x="0" y="2124964"/>
                </a:lnTo>
              </a:path>
            </a:pathLst>
          </a:custGeom>
          <a:ln w="19050">
            <a:solidFill>
              <a:srgbClr val="000000"/>
            </a:solidFill>
            <a:prstDash val="lgDash"/>
          </a:ln>
        </p:spPr>
        <p:txBody>
          <a:bodyPr wrap="square" lIns="0" tIns="0" rIns="0" bIns="0" rtlCol="0"/>
          <a:lstStyle/>
          <a:p>
            <a:endParaRPr>
              <a:solidFill>
                <a:srgbClr val="000000"/>
              </a:solidFill>
            </a:endParaRPr>
          </a:p>
        </p:txBody>
      </p:sp>
      <p:sp>
        <p:nvSpPr>
          <p:cNvPr id="6" name="object 6"/>
          <p:cNvSpPr/>
          <p:nvPr/>
        </p:nvSpPr>
        <p:spPr>
          <a:xfrm>
            <a:off x="3147192" y="1805444"/>
            <a:ext cx="2555691" cy="99663"/>
          </a:xfrm>
          <a:custGeom>
            <a:avLst/>
            <a:gdLst/>
            <a:ahLst/>
            <a:cxnLst/>
            <a:rect l="l" t="t" r="r" b="b"/>
            <a:pathLst>
              <a:path w="2556510" h="99694">
                <a:moveTo>
                  <a:pt x="85471" y="0"/>
                </a:moveTo>
                <a:lnTo>
                  <a:pt x="83185" y="1270"/>
                </a:lnTo>
                <a:lnTo>
                  <a:pt x="0" y="49911"/>
                </a:lnTo>
                <a:lnTo>
                  <a:pt x="83185" y="98425"/>
                </a:lnTo>
                <a:lnTo>
                  <a:pt x="85471" y="99695"/>
                </a:lnTo>
                <a:lnTo>
                  <a:pt x="88392" y="98933"/>
                </a:lnTo>
                <a:lnTo>
                  <a:pt x="89662" y="96774"/>
                </a:lnTo>
                <a:lnTo>
                  <a:pt x="91059" y="94487"/>
                </a:lnTo>
                <a:lnTo>
                  <a:pt x="90297" y="91566"/>
                </a:lnTo>
                <a:lnTo>
                  <a:pt x="88011" y="90170"/>
                </a:lnTo>
                <a:lnTo>
                  <a:pt x="27050" y="54610"/>
                </a:lnTo>
                <a:lnTo>
                  <a:pt x="9398" y="54610"/>
                </a:lnTo>
                <a:lnTo>
                  <a:pt x="9398" y="45085"/>
                </a:lnTo>
                <a:lnTo>
                  <a:pt x="27050" y="45085"/>
                </a:lnTo>
                <a:lnTo>
                  <a:pt x="88011" y="9525"/>
                </a:lnTo>
                <a:lnTo>
                  <a:pt x="90297" y="8254"/>
                </a:lnTo>
                <a:lnTo>
                  <a:pt x="91059" y="5334"/>
                </a:lnTo>
                <a:lnTo>
                  <a:pt x="89662" y="3048"/>
                </a:lnTo>
                <a:lnTo>
                  <a:pt x="88392" y="762"/>
                </a:lnTo>
                <a:lnTo>
                  <a:pt x="85471" y="0"/>
                </a:lnTo>
                <a:close/>
              </a:path>
              <a:path w="2556510" h="99694">
                <a:moveTo>
                  <a:pt x="2536989" y="49847"/>
                </a:moveTo>
                <a:lnTo>
                  <a:pt x="2467864" y="90170"/>
                </a:lnTo>
                <a:lnTo>
                  <a:pt x="2465705" y="91566"/>
                </a:lnTo>
                <a:lnTo>
                  <a:pt x="2464943" y="94487"/>
                </a:lnTo>
                <a:lnTo>
                  <a:pt x="2466213" y="96774"/>
                </a:lnTo>
                <a:lnTo>
                  <a:pt x="2467483" y="98933"/>
                </a:lnTo>
                <a:lnTo>
                  <a:pt x="2470404" y="99695"/>
                </a:lnTo>
                <a:lnTo>
                  <a:pt x="2472690" y="98425"/>
                </a:lnTo>
                <a:lnTo>
                  <a:pt x="2547932" y="54610"/>
                </a:lnTo>
                <a:lnTo>
                  <a:pt x="2546604" y="54610"/>
                </a:lnTo>
                <a:lnTo>
                  <a:pt x="2546604" y="53975"/>
                </a:lnTo>
                <a:lnTo>
                  <a:pt x="2544064" y="53975"/>
                </a:lnTo>
                <a:lnTo>
                  <a:pt x="2536989" y="49847"/>
                </a:lnTo>
                <a:close/>
              </a:path>
              <a:path w="2556510" h="99694">
                <a:moveTo>
                  <a:pt x="27050" y="45085"/>
                </a:moveTo>
                <a:lnTo>
                  <a:pt x="9398" y="45085"/>
                </a:lnTo>
                <a:lnTo>
                  <a:pt x="9398" y="54610"/>
                </a:lnTo>
                <a:lnTo>
                  <a:pt x="27050" y="54610"/>
                </a:lnTo>
                <a:lnTo>
                  <a:pt x="25962" y="53975"/>
                </a:lnTo>
                <a:lnTo>
                  <a:pt x="11811" y="53975"/>
                </a:lnTo>
                <a:lnTo>
                  <a:pt x="11811" y="45720"/>
                </a:lnTo>
                <a:lnTo>
                  <a:pt x="25962" y="45720"/>
                </a:lnTo>
                <a:lnTo>
                  <a:pt x="27050" y="45085"/>
                </a:lnTo>
                <a:close/>
              </a:path>
              <a:path w="2556510" h="99694">
                <a:moveTo>
                  <a:pt x="2528827" y="45085"/>
                </a:moveTo>
                <a:lnTo>
                  <a:pt x="27050" y="45085"/>
                </a:lnTo>
                <a:lnTo>
                  <a:pt x="18887" y="49847"/>
                </a:lnTo>
                <a:lnTo>
                  <a:pt x="27050" y="54610"/>
                </a:lnTo>
                <a:lnTo>
                  <a:pt x="2528824" y="54610"/>
                </a:lnTo>
                <a:lnTo>
                  <a:pt x="2536989" y="49847"/>
                </a:lnTo>
                <a:lnTo>
                  <a:pt x="2528827" y="45085"/>
                </a:lnTo>
                <a:close/>
              </a:path>
              <a:path w="2556510" h="99694">
                <a:moveTo>
                  <a:pt x="2547736" y="45085"/>
                </a:moveTo>
                <a:lnTo>
                  <a:pt x="2546604" y="45085"/>
                </a:lnTo>
                <a:lnTo>
                  <a:pt x="2546604" y="54610"/>
                </a:lnTo>
                <a:lnTo>
                  <a:pt x="2547932" y="54610"/>
                </a:lnTo>
                <a:lnTo>
                  <a:pt x="2556002" y="49911"/>
                </a:lnTo>
                <a:lnTo>
                  <a:pt x="2547736" y="45085"/>
                </a:lnTo>
                <a:close/>
              </a:path>
              <a:path w="2556510" h="99694">
                <a:moveTo>
                  <a:pt x="11811" y="45720"/>
                </a:moveTo>
                <a:lnTo>
                  <a:pt x="11811" y="53975"/>
                </a:lnTo>
                <a:lnTo>
                  <a:pt x="18885" y="49847"/>
                </a:lnTo>
                <a:lnTo>
                  <a:pt x="11811" y="45720"/>
                </a:lnTo>
                <a:close/>
              </a:path>
              <a:path w="2556510" h="99694">
                <a:moveTo>
                  <a:pt x="18886" y="49847"/>
                </a:moveTo>
                <a:lnTo>
                  <a:pt x="11811" y="53975"/>
                </a:lnTo>
                <a:lnTo>
                  <a:pt x="25962" y="53975"/>
                </a:lnTo>
                <a:lnTo>
                  <a:pt x="18886" y="49847"/>
                </a:lnTo>
                <a:close/>
              </a:path>
              <a:path w="2556510" h="99694">
                <a:moveTo>
                  <a:pt x="2544064" y="45720"/>
                </a:moveTo>
                <a:lnTo>
                  <a:pt x="2536989" y="49847"/>
                </a:lnTo>
                <a:lnTo>
                  <a:pt x="2544064" y="53975"/>
                </a:lnTo>
                <a:lnTo>
                  <a:pt x="2544064" y="45720"/>
                </a:lnTo>
                <a:close/>
              </a:path>
              <a:path w="2556510" h="99694">
                <a:moveTo>
                  <a:pt x="2546604" y="45720"/>
                </a:moveTo>
                <a:lnTo>
                  <a:pt x="2544064" y="45720"/>
                </a:lnTo>
                <a:lnTo>
                  <a:pt x="2544064" y="53975"/>
                </a:lnTo>
                <a:lnTo>
                  <a:pt x="2546604" y="53975"/>
                </a:lnTo>
                <a:lnTo>
                  <a:pt x="2546604" y="45720"/>
                </a:lnTo>
                <a:close/>
              </a:path>
              <a:path w="2556510" h="99694">
                <a:moveTo>
                  <a:pt x="25962" y="45720"/>
                </a:moveTo>
                <a:lnTo>
                  <a:pt x="11811" y="45720"/>
                </a:lnTo>
                <a:lnTo>
                  <a:pt x="18887" y="49847"/>
                </a:lnTo>
                <a:lnTo>
                  <a:pt x="25962" y="45720"/>
                </a:lnTo>
                <a:close/>
              </a:path>
              <a:path w="2556510" h="99694">
                <a:moveTo>
                  <a:pt x="2470404" y="0"/>
                </a:moveTo>
                <a:lnTo>
                  <a:pt x="2467483" y="762"/>
                </a:lnTo>
                <a:lnTo>
                  <a:pt x="2464943" y="5334"/>
                </a:lnTo>
                <a:lnTo>
                  <a:pt x="2465705" y="8254"/>
                </a:lnTo>
                <a:lnTo>
                  <a:pt x="2536989" y="49847"/>
                </a:lnTo>
                <a:lnTo>
                  <a:pt x="2544064" y="45720"/>
                </a:lnTo>
                <a:lnTo>
                  <a:pt x="2546604" y="45720"/>
                </a:lnTo>
                <a:lnTo>
                  <a:pt x="2546604" y="45085"/>
                </a:lnTo>
                <a:lnTo>
                  <a:pt x="2547736" y="45085"/>
                </a:lnTo>
                <a:lnTo>
                  <a:pt x="2472690" y="1270"/>
                </a:lnTo>
                <a:lnTo>
                  <a:pt x="2470404" y="0"/>
                </a:lnTo>
                <a:close/>
              </a:path>
            </a:pathLst>
          </a:custGeom>
          <a:solidFill>
            <a:srgbClr val="000000"/>
          </a:solidFill>
        </p:spPr>
        <p:txBody>
          <a:bodyPr wrap="square" lIns="0" tIns="0" rIns="0" bIns="0" rtlCol="0"/>
          <a:lstStyle/>
          <a:p>
            <a:endParaRPr>
              <a:solidFill>
                <a:srgbClr val="000000"/>
              </a:solidFill>
            </a:endParaRPr>
          </a:p>
        </p:txBody>
      </p:sp>
      <p:sp>
        <p:nvSpPr>
          <p:cNvPr id="7" name="object 7"/>
          <p:cNvSpPr txBox="1"/>
          <p:nvPr/>
        </p:nvSpPr>
        <p:spPr>
          <a:xfrm>
            <a:off x="3580632" y="1623183"/>
            <a:ext cx="1849796" cy="169223"/>
          </a:xfrm>
          <a:prstGeom prst="rect">
            <a:avLst/>
          </a:prstGeom>
        </p:spPr>
        <p:txBody>
          <a:bodyPr vert="horz" wrap="square" lIns="0" tIns="0" rIns="0" bIns="0" rtlCol="0">
            <a:spAutoFit/>
          </a:bodyPr>
          <a:lstStyle/>
          <a:p>
            <a:pPr marL="12696"/>
            <a:r>
              <a:rPr dirty="0">
                <a:solidFill>
                  <a:srgbClr val="000000"/>
                </a:solidFill>
                <a:latin typeface="Arial"/>
                <a:cs typeface="Arial"/>
              </a:rPr>
              <a:t>F</a:t>
            </a:r>
            <a:r>
              <a:rPr spc="-5" dirty="0">
                <a:solidFill>
                  <a:srgbClr val="000000"/>
                </a:solidFill>
                <a:latin typeface="Arial"/>
                <a:cs typeface="Arial"/>
              </a:rPr>
              <a:t>a</a:t>
            </a:r>
            <a:r>
              <a:rPr spc="-10" dirty="0">
                <a:solidFill>
                  <a:srgbClr val="000000"/>
                </a:solidFill>
                <a:latin typeface="Arial"/>
                <a:cs typeface="Arial"/>
              </a:rPr>
              <a:t>i</a:t>
            </a:r>
            <a:r>
              <a:rPr dirty="0">
                <a:solidFill>
                  <a:srgbClr val="000000"/>
                </a:solidFill>
                <a:latin typeface="Arial"/>
                <a:cs typeface="Arial"/>
              </a:rPr>
              <a:t>l</a:t>
            </a:r>
            <a:r>
              <a:rPr spc="10" dirty="0">
                <a:solidFill>
                  <a:srgbClr val="000000"/>
                </a:solidFill>
                <a:latin typeface="Arial"/>
                <a:cs typeface="Arial"/>
              </a:rPr>
              <a:t> </a:t>
            </a:r>
            <a:r>
              <a:rPr dirty="0">
                <a:solidFill>
                  <a:srgbClr val="000000"/>
                </a:solidFill>
                <a:latin typeface="Arial"/>
                <a:cs typeface="Arial"/>
              </a:rPr>
              <a:t>to</a:t>
            </a:r>
            <a:r>
              <a:rPr spc="-20" dirty="0">
                <a:solidFill>
                  <a:srgbClr val="000000"/>
                </a:solidFill>
                <a:latin typeface="Arial"/>
                <a:cs typeface="Arial"/>
              </a:rPr>
              <a:t> </a:t>
            </a:r>
            <a:r>
              <a:rPr spc="-10" dirty="0">
                <a:solidFill>
                  <a:srgbClr val="000000"/>
                </a:solidFill>
                <a:latin typeface="Arial"/>
                <a:cs typeface="Arial"/>
              </a:rPr>
              <a:t>R</a:t>
            </a:r>
            <a:r>
              <a:rPr dirty="0">
                <a:solidFill>
                  <a:srgbClr val="000000"/>
                </a:solidFill>
                <a:latin typeface="Arial"/>
                <a:cs typeface="Arial"/>
              </a:rPr>
              <a:t>eject</a:t>
            </a:r>
            <a:r>
              <a:rPr spc="-15" dirty="0">
                <a:solidFill>
                  <a:srgbClr val="000000"/>
                </a:solidFill>
                <a:latin typeface="Arial"/>
                <a:cs typeface="Arial"/>
              </a:rPr>
              <a:t> </a:t>
            </a:r>
            <a:r>
              <a:rPr spc="-10" dirty="0">
                <a:solidFill>
                  <a:srgbClr val="000000"/>
                </a:solidFill>
                <a:latin typeface="Arial"/>
                <a:cs typeface="Arial"/>
              </a:rPr>
              <a:t>N</a:t>
            </a:r>
            <a:r>
              <a:rPr dirty="0">
                <a:solidFill>
                  <a:srgbClr val="000000"/>
                </a:solidFill>
                <a:latin typeface="Arial"/>
                <a:cs typeface="Arial"/>
              </a:rPr>
              <a:t>u</a:t>
            </a:r>
            <a:r>
              <a:rPr spc="-10" dirty="0">
                <a:solidFill>
                  <a:srgbClr val="000000"/>
                </a:solidFill>
                <a:latin typeface="Arial"/>
                <a:cs typeface="Arial"/>
              </a:rPr>
              <a:t>l</a:t>
            </a:r>
            <a:r>
              <a:rPr dirty="0">
                <a:solidFill>
                  <a:srgbClr val="000000"/>
                </a:solidFill>
                <a:latin typeface="Arial"/>
                <a:cs typeface="Arial"/>
              </a:rPr>
              <a:t>l</a:t>
            </a:r>
            <a:r>
              <a:rPr spc="20" dirty="0">
                <a:solidFill>
                  <a:srgbClr val="000000"/>
                </a:solidFill>
                <a:latin typeface="Arial"/>
                <a:cs typeface="Arial"/>
              </a:rPr>
              <a:t> </a:t>
            </a:r>
            <a:r>
              <a:rPr spc="-10" dirty="0">
                <a:solidFill>
                  <a:srgbClr val="000000"/>
                </a:solidFill>
                <a:latin typeface="Arial"/>
                <a:cs typeface="Arial"/>
              </a:rPr>
              <a:t>H</a:t>
            </a:r>
            <a:r>
              <a:rPr spc="-15" dirty="0">
                <a:solidFill>
                  <a:srgbClr val="000000"/>
                </a:solidFill>
                <a:latin typeface="Arial"/>
                <a:cs typeface="Arial"/>
              </a:rPr>
              <a:t>y</a:t>
            </a:r>
            <a:r>
              <a:rPr dirty="0">
                <a:solidFill>
                  <a:srgbClr val="000000"/>
                </a:solidFill>
                <a:latin typeface="Arial"/>
                <a:cs typeface="Arial"/>
              </a:rPr>
              <a:t>p</a:t>
            </a:r>
            <a:r>
              <a:rPr spc="-5" dirty="0">
                <a:solidFill>
                  <a:srgbClr val="000000"/>
                </a:solidFill>
                <a:latin typeface="Arial"/>
                <a:cs typeface="Arial"/>
              </a:rPr>
              <a:t>o</a:t>
            </a:r>
            <a:r>
              <a:rPr dirty="0">
                <a:solidFill>
                  <a:srgbClr val="000000"/>
                </a:solidFill>
                <a:latin typeface="Arial"/>
                <a:cs typeface="Arial"/>
              </a:rPr>
              <a:t>th</a:t>
            </a:r>
            <a:r>
              <a:rPr spc="-5" dirty="0">
                <a:solidFill>
                  <a:srgbClr val="000000"/>
                </a:solidFill>
                <a:latin typeface="Arial"/>
                <a:cs typeface="Arial"/>
              </a:rPr>
              <a:t>e</a:t>
            </a:r>
            <a:r>
              <a:rPr dirty="0">
                <a:solidFill>
                  <a:srgbClr val="000000"/>
                </a:solidFill>
                <a:latin typeface="Arial"/>
                <a:cs typeface="Arial"/>
              </a:rPr>
              <a:t>s</a:t>
            </a:r>
            <a:r>
              <a:rPr spc="-10" dirty="0">
                <a:solidFill>
                  <a:srgbClr val="000000"/>
                </a:solidFill>
                <a:latin typeface="Arial"/>
                <a:cs typeface="Arial"/>
              </a:rPr>
              <a:t>i</a:t>
            </a:r>
            <a:r>
              <a:rPr dirty="0">
                <a:solidFill>
                  <a:srgbClr val="000000"/>
                </a:solidFill>
                <a:latin typeface="Arial"/>
                <a:cs typeface="Arial"/>
              </a:rPr>
              <a:t>s</a:t>
            </a:r>
            <a:endParaRPr>
              <a:solidFill>
                <a:srgbClr val="000000"/>
              </a:solidFill>
              <a:latin typeface="Arial"/>
              <a:cs typeface="Arial"/>
            </a:endParaRPr>
          </a:p>
        </p:txBody>
      </p:sp>
      <p:sp>
        <p:nvSpPr>
          <p:cNvPr id="8" name="object 8"/>
          <p:cNvSpPr/>
          <p:nvPr/>
        </p:nvSpPr>
        <p:spPr>
          <a:xfrm>
            <a:off x="3016552" y="3748937"/>
            <a:ext cx="130768" cy="231066"/>
          </a:xfrm>
          <a:custGeom>
            <a:avLst/>
            <a:gdLst/>
            <a:ahLst/>
            <a:cxnLst/>
            <a:rect l="l" t="t" r="r" b="b"/>
            <a:pathLst>
              <a:path w="130810" h="231139">
                <a:moveTo>
                  <a:pt x="130682" y="0"/>
                </a:moveTo>
                <a:lnTo>
                  <a:pt x="0" y="230759"/>
                </a:lnTo>
              </a:path>
            </a:pathLst>
          </a:custGeom>
          <a:ln w="9525">
            <a:solidFill>
              <a:srgbClr val="0000FF"/>
            </a:solidFill>
          </a:ln>
        </p:spPr>
        <p:txBody>
          <a:bodyPr wrap="square" lIns="0" tIns="0" rIns="0" bIns="0" rtlCol="0"/>
          <a:lstStyle/>
          <a:p>
            <a:endParaRPr>
              <a:solidFill>
                <a:srgbClr val="000000"/>
              </a:solidFill>
            </a:endParaRPr>
          </a:p>
        </p:txBody>
      </p:sp>
      <p:sp>
        <p:nvSpPr>
          <p:cNvPr id="9" name="object 9"/>
          <p:cNvSpPr/>
          <p:nvPr/>
        </p:nvSpPr>
        <p:spPr>
          <a:xfrm>
            <a:off x="2907747" y="3770647"/>
            <a:ext cx="130768" cy="209483"/>
          </a:xfrm>
          <a:custGeom>
            <a:avLst/>
            <a:gdLst/>
            <a:ahLst/>
            <a:cxnLst/>
            <a:rect l="l" t="t" r="r" b="b"/>
            <a:pathLst>
              <a:path w="130810" h="209550">
                <a:moveTo>
                  <a:pt x="130682" y="0"/>
                </a:moveTo>
                <a:lnTo>
                  <a:pt x="0" y="209042"/>
                </a:lnTo>
              </a:path>
            </a:pathLst>
          </a:custGeom>
          <a:ln w="9525">
            <a:solidFill>
              <a:srgbClr val="0000FF"/>
            </a:solidFill>
          </a:ln>
        </p:spPr>
        <p:txBody>
          <a:bodyPr wrap="square" lIns="0" tIns="0" rIns="0" bIns="0" rtlCol="0"/>
          <a:lstStyle/>
          <a:p>
            <a:endParaRPr>
              <a:solidFill>
                <a:srgbClr val="000000"/>
              </a:solidFill>
            </a:endParaRPr>
          </a:p>
        </p:txBody>
      </p:sp>
      <p:sp>
        <p:nvSpPr>
          <p:cNvPr id="10" name="object 10"/>
          <p:cNvSpPr/>
          <p:nvPr/>
        </p:nvSpPr>
        <p:spPr>
          <a:xfrm>
            <a:off x="2812021" y="3864343"/>
            <a:ext cx="65384" cy="115533"/>
          </a:xfrm>
          <a:custGeom>
            <a:avLst/>
            <a:gdLst/>
            <a:ahLst/>
            <a:cxnLst/>
            <a:rect l="l" t="t" r="r" b="b"/>
            <a:pathLst>
              <a:path w="65405" h="115570">
                <a:moveTo>
                  <a:pt x="65277" y="0"/>
                </a:moveTo>
                <a:lnTo>
                  <a:pt x="0" y="115316"/>
                </a:lnTo>
              </a:path>
            </a:pathLst>
          </a:custGeom>
          <a:ln w="9525">
            <a:solidFill>
              <a:srgbClr val="0000FF"/>
            </a:solidFill>
          </a:ln>
        </p:spPr>
        <p:txBody>
          <a:bodyPr wrap="square" lIns="0" tIns="0" rIns="0" bIns="0" rtlCol="0"/>
          <a:lstStyle/>
          <a:p>
            <a:endParaRPr>
              <a:solidFill>
                <a:srgbClr val="000000"/>
              </a:solidFill>
            </a:endParaRPr>
          </a:p>
        </p:txBody>
      </p:sp>
      <p:sp>
        <p:nvSpPr>
          <p:cNvPr id="11" name="object 11"/>
          <p:cNvSpPr/>
          <p:nvPr/>
        </p:nvSpPr>
        <p:spPr>
          <a:xfrm>
            <a:off x="2677064" y="3921982"/>
            <a:ext cx="65384" cy="66654"/>
          </a:xfrm>
          <a:custGeom>
            <a:avLst/>
            <a:gdLst/>
            <a:ahLst/>
            <a:cxnLst/>
            <a:rect l="l" t="t" r="r" b="b"/>
            <a:pathLst>
              <a:path w="65405" h="66675">
                <a:moveTo>
                  <a:pt x="65277" y="0"/>
                </a:moveTo>
                <a:lnTo>
                  <a:pt x="0" y="66420"/>
                </a:lnTo>
              </a:path>
            </a:pathLst>
          </a:custGeom>
          <a:ln w="9525">
            <a:solidFill>
              <a:srgbClr val="0000FF"/>
            </a:solidFill>
          </a:ln>
        </p:spPr>
        <p:txBody>
          <a:bodyPr wrap="square" lIns="0" tIns="0" rIns="0" bIns="0" rtlCol="0"/>
          <a:lstStyle/>
          <a:p>
            <a:endParaRPr>
              <a:solidFill>
                <a:srgbClr val="000000"/>
              </a:solidFill>
            </a:endParaRPr>
          </a:p>
        </p:txBody>
      </p:sp>
      <p:sp>
        <p:nvSpPr>
          <p:cNvPr id="12" name="object 12"/>
          <p:cNvSpPr/>
          <p:nvPr/>
        </p:nvSpPr>
        <p:spPr>
          <a:xfrm>
            <a:off x="5715326" y="3722785"/>
            <a:ext cx="148542" cy="235509"/>
          </a:xfrm>
          <a:custGeom>
            <a:avLst/>
            <a:gdLst/>
            <a:ahLst/>
            <a:cxnLst/>
            <a:rect l="l" t="t" r="r" b="b"/>
            <a:pathLst>
              <a:path w="148589" h="235585">
                <a:moveTo>
                  <a:pt x="0" y="0"/>
                </a:moveTo>
                <a:lnTo>
                  <a:pt x="148081" y="235204"/>
                </a:lnTo>
              </a:path>
            </a:pathLst>
          </a:custGeom>
          <a:ln w="9525">
            <a:solidFill>
              <a:srgbClr val="0000FF"/>
            </a:solidFill>
          </a:ln>
        </p:spPr>
        <p:txBody>
          <a:bodyPr wrap="square" lIns="0" tIns="0" rIns="0" bIns="0" rtlCol="0"/>
          <a:lstStyle/>
          <a:p>
            <a:endParaRPr>
              <a:solidFill>
                <a:srgbClr val="000000"/>
              </a:solidFill>
            </a:endParaRPr>
          </a:p>
        </p:txBody>
      </p:sp>
      <p:sp>
        <p:nvSpPr>
          <p:cNvPr id="13" name="object 13"/>
          <p:cNvSpPr/>
          <p:nvPr/>
        </p:nvSpPr>
        <p:spPr>
          <a:xfrm>
            <a:off x="5867678" y="3809878"/>
            <a:ext cx="74271" cy="118072"/>
          </a:xfrm>
          <a:custGeom>
            <a:avLst/>
            <a:gdLst/>
            <a:ahLst/>
            <a:cxnLst/>
            <a:rect l="l" t="t" r="r" b="b"/>
            <a:pathLst>
              <a:path w="74295" h="118110">
                <a:moveTo>
                  <a:pt x="0" y="0"/>
                </a:moveTo>
                <a:lnTo>
                  <a:pt x="74040" y="117601"/>
                </a:lnTo>
              </a:path>
            </a:pathLst>
          </a:custGeom>
          <a:ln w="9525">
            <a:solidFill>
              <a:srgbClr val="0000FF"/>
            </a:solidFill>
          </a:ln>
        </p:spPr>
        <p:txBody>
          <a:bodyPr wrap="square" lIns="0" tIns="0" rIns="0" bIns="0" rtlCol="0"/>
          <a:lstStyle/>
          <a:p>
            <a:endParaRPr>
              <a:solidFill>
                <a:srgbClr val="000000"/>
              </a:solidFill>
            </a:endParaRPr>
          </a:p>
        </p:txBody>
      </p:sp>
      <p:sp>
        <p:nvSpPr>
          <p:cNvPr id="14" name="object 14"/>
          <p:cNvSpPr/>
          <p:nvPr/>
        </p:nvSpPr>
        <p:spPr>
          <a:xfrm>
            <a:off x="5999461" y="3864344"/>
            <a:ext cx="57766" cy="65384"/>
          </a:xfrm>
          <a:custGeom>
            <a:avLst/>
            <a:gdLst/>
            <a:ahLst/>
            <a:cxnLst/>
            <a:rect l="l" t="t" r="r" b="b"/>
            <a:pathLst>
              <a:path w="57785" h="65404">
                <a:moveTo>
                  <a:pt x="57657" y="65278"/>
                </a:moveTo>
                <a:lnTo>
                  <a:pt x="0" y="0"/>
                </a:lnTo>
              </a:path>
            </a:pathLst>
          </a:custGeom>
          <a:ln w="9525">
            <a:solidFill>
              <a:srgbClr val="0000FF"/>
            </a:solidFill>
          </a:ln>
        </p:spPr>
        <p:txBody>
          <a:bodyPr wrap="square" lIns="0" tIns="0" rIns="0" bIns="0" rtlCol="0"/>
          <a:lstStyle/>
          <a:p>
            <a:endParaRPr>
              <a:solidFill>
                <a:srgbClr val="000000"/>
              </a:solidFill>
            </a:endParaRPr>
          </a:p>
        </p:txBody>
      </p:sp>
      <p:sp>
        <p:nvSpPr>
          <p:cNvPr id="15" name="object 15"/>
          <p:cNvSpPr/>
          <p:nvPr/>
        </p:nvSpPr>
        <p:spPr>
          <a:xfrm>
            <a:off x="6177840" y="3925283"/>
            <a:ext cx="57766" cy="65384"/>
          </a:xfrm>
          <a:custGeom>
            <a:avLst/>
            <a:gdLst/>
            <a:ahLst/>
            <a:cxnLst/>
            <a:rect l="l" t="t" r="r" b="b"/>
            <a:pathLst>
              <a:path w="57785" h="65404">
                <a:moveTo>
                  <a:pt x="57784" y="65277"/>
                </a:moveTo>
                <a:lnTo>
                  <a:pt x="0" y="0"/>
                </a:lnTo>
              </a:path>
            </a:pathLst>
          </a:custGeom>
          <a:ln w="9524">
            <a:solidFill>
              <a:srgbClr val="0000FF"/>
            </a:solidFill>
          </a:ln>
        </p:spPr>
        <p:txBody>
          <a:bodyPr wrap="square" lIns="0" tIns="0" rIns="0" bIns="0" rtlCol="0"/>
          <a:lstStyle/>
          <a:p>
            <a:endParaRPr>
              <a:solidFill>
                <a:srgbClr val="000000"/>
              </a:solidFill>
            </a:endParaRPr>
          </a:p>
        </p:txBody>
      </p:sp>
      <p:sp>
        <p:nvSpPr>
          <p:cNvPr id="16" name="object 16"/>
          <p:cNvSpPr/>
          <p:nvPr/>
        </p:nvSpPr>
        <p:spPr>
          <a:xfrm>
            <a:off x="6028281" y="3390023"/>
            <a:ext cx="239952" cy="301528"/>
          </a:xfrm>
          <a:custGeom>
            <a:avLst/>
            <a:gdLst/>
            <a:ahLst/>
            <a:cxnLst/>
            <a:rect l="l" t="t" r="r" b="b"/>
            <a:pathLst>
              <a:path w="240029" h="301625">
                <a:moveTo>
                  <a:pt x="16383" y="201422"/>
                </a:moveTo>
                <a:lnTo>
                  <a:pt x="13970" y="203326"/>
                </a:lnTo>
                <a:lnTo>
                  <a:pt x="13588" y="205866"/>
                </a:lnTo>
                <a:lnTo>
                  <a:pt x="0" y="301370"/>
                </a:lnTo>
                <a:lnTo>
                  <a:pt x="11329" y="296925"/>
                </a:lnTo>
                <a:lnTo>
                  <a:pt x="9525" y="296925"/>
                </a:lnTo>
                <a:lnTo>
                  <a:pt x="2032" y="290956"/>
                </a:lnTo>
                <a:lnTo>
                  <a:pt x="13047" y="277044"/>
                </a:lnTo>
                <a:lnTo>
                  <a:pt x="23368" y="204597"/>
                </a:lnTo>
                <a:lnTo>
                  <a:pt x="21589" y="202184"/>
                </a:lnTo>
                <a:lnTo>
                  <a:pt x="16383" y="201422"/>
                </a:lnTo>
                <a:close/>
              </a:path>
              <a:path w="240029" h="301625">
                <a:moveTo>
                  <a:pt x="13047" y="277044"/>
                </a:moveTo>
                <a:lnTo>
                  <a:pt x="2032" y="290956"/>
                </a:lnTo>
                <a:lnTo>
                  <a:pt x="9525" y="296925"/>
                </a:lnTo>
                <a:lnTo>
                  <a:pt x="11335" y="294639"/>
                </a:lnTo>
                <a:lnTo>
                  <a:pt x="10540" y="294639"/>
                </a:lnTo>
                <a:lnTo>
                  <a:pt x="4063" y="289432"/>
                </a:lnTo>
                <a:lnTo>
                  <a:pt x="11708" y="286443"/>
                </a:lnTo>
                <a:lnTo>
                  <a:pt x="13047" y="277044"/>
                </a:lnTo>
                <a:close/>
              </a:path>
              <a:path w="240029" h="301625">
                <a:moveTo>
                  <a:pt x="88646" y="256412"/>
                </a:moveTo>
                <a:lnTo>
                  <a:pt x="86233" y="257301"/>
                </a:lnTo>
                <a:lnTo>
                  <a:pt x="20567" y="282979"/>
                </a:lnTo>
                <a:lnTo>
                  <a:pt x="9525" y="296925"/>
                </a:lnTo>
                <a:lnTo>
                  <a:pt x="11329" y="296925"/>
                </a:lnTo>
                <a:lnTo>
                  <a:pt x="92201" y="265175"/>
                </a:lnTo>
                <a:lnTo>
                  <a:pt x="93345" y="262508"/>
                </a:lnTo>
                <a:lnTo>
                  <a:pt x="92456" y="259969"/>
                </a:lnTo>
                <a:lnTo>
                  <a:pt x="91439" y="257556"/>
                </a:lnTo>
                <a:lnTo>
                  <a:pt x="88646" y="256412"/>
                </a:lnTo>
                <a:close/>
              </a:path>
              <a:path w="240029" h="301625">
                <a:moveTo>
                  <a:pt x="11708" y="286443"/>
                </a:moveTo>
                <a:lnTo>
                  <a:pt x="4063" y="289432"/>
                </a:lnTo>
                <a:lnTo>
                  <a:pt x="10540" y="294639"/>
                </a:lnTo>
                <a:lnTo>
                  <a:pt x="11708" y="286443"/>
                </a:lnTo>
                <a:close/>
              </a:path>
              <a:path w="240029" h="301625">
                <a:moveTo>
                  <a:pt x="20567" y="282979"/>
                </a:moveTo>
                <a:lnTo>
                  <a:pt x="11708" y="286443"/>
                </a:lnTo>
                <a:lnTo>
                  <a:pt x="10540" y="294639"/>
                </a:lnTo>
                <a:lnTo>
                  <a:pt x="11335" y="294639"/>
                </a:lnTo>
                <a:lnTo>
                  <a:pt x="20567" y="282979"/>
                </a:lnTo>
                <a:close/>
              </a:path>
              <a:path w="240029" h="301625">
                <a:moveTo>
                  <a:pt x="232410" y="0"/>
                </a:moveTo>
                <a:lnTo>
                  <a:pt x="13047" y="277044"/>
                </a:lnTo>
                <a:lnTo>
                  <a:pt x="11708" y="286443"/>
                </a:lnTo>
                <a:lnTo>
                  <a:pt x="20567" y="282979"/>
                </a:lnTo>
                <a:lnTo>
                  <a:pt x="239902" y="5968"/>
                </a:lnTo>
                <a:lnTo>
                  <a:pt x="232410" y="0"/>
                </a:lnTo>
                <a:close/>
              </a:path>
            </a:pathLst>
          </a:custGeom>
          <a:solidFill>
            <a:srgbClr val="0000FF"/>
          </a:solidFill>
        </p:spPr>
        <p:txBody>
          <a:bodyPr wrap="square" lIns="0" tIns="0" rIns="0" bIns="0" rtlCol="0"/>
          <a:lstStyle/>
          <a:p>
            <a:endParaRPr>
              <a:solidFill>
                <a:srgbClr val="000000"/>
              </a:solidFill>
            </a:endParaRPr>
          </a:p>
        </p:txBody>
      </p:sp>
      <p:sp>
        <p:nvSpPr>
          <p:cNvPr id="17" name="object 17"/>
          <p:cNvSpPr txBox="1"/>
          <p:nvPr/>
        </p:nvSpPr>
        <p:spPr>
          <a:xfrm>
            <a:off x="5810165" y="3164723"/>
            <a:ext cx="2343034" cy="169223"/>
          </a:xfrm>
          <a:prstGeom prst="rect">
            <a:avLst/>
          </a:prstGeom>
        </p:spPr>
        <p:txBody>
          <a:bodyPr vert="horz" wrap="square" lIns="0" tIns="0" rIns="0" bIns="0" rtlCol="0">
            <a:spAutoFit/>
          </a:bodyPr>
          <a:lstStyle/>
          <a:p>
            <a:pPr marL="12696"/>
            <a:r>
              <a:rPr b="1" spc="-5" dirty="0">
                <a:solidFill>
                  <a:srgbClr val="000000"/>
                </a:solidFill>
                <a:latin typeface="Arial"/>
                <a:cs typeface="Arial"/>
              </a:rPr>
              <a:t>S</a:t>
            </a:r>
            <a:r>
              <a:rPr b="1" dirty="0">
                <a:solidFill>
                  <a:srgbClr val="000000"/>
                </a:solidFill>
                <a:latin typeface="Arial"/>
                <a:cs typeface="Arial"/>
              </a:rPr>
              <a:t>ig</a:t>
            </a:r>
            <a:r>
              <a:rPr b="1" spc="-10" dirty="0">
                <a:solidFill>
                  <a:srgbClr val="000000"/>
                </a:solidFill>
                <a:latin typeface="Arial"/>
                <a:cs typeface="Arial"/>
              </a:rPr>
              <a:t>n</a:t>
            </a:r>
            <a:r>
              <a:rPr b="1" dirty="0">
                <a:solidFill>
                  <a:srgbClr val="000000"/>
                </a:solidFill>
                <a:latin typeface="Arial"/>
                <a:cs typeface="Arial"/>
              </a:rPr>
              <a:t>ific</a:t>
            </a:r>
            <a:r>
              <a:rPr b="1" spc="-5" dirty="0">
                <a:solidFill>
                  <a:srgbClr val="000000"/>
                </a:solidFill>
                <a:latin typeface="Arial"/>
                <a:cs typeface="Arial"/>
              </a:rPr>
              <a:t>a</a:t>
            </a:r>
            <a:r>
              <a:rPr b="1" dirty="0">
                <a:solidFill>
                  <a:srgbClr val="000000"/>
                </a:solidFill>
                <a:latin typeface="Arial"/>
                <a:cs typeface="Arial"/>
              </a:rPr>
              <a:t>n</a:t>
            </a:r>
            <a:r>
              <a:rPr b="1" spc="-5" dirty="0">
                <a:solidFill>
                  <a:srgbClr val="000000"/>
                </a:solidFill>
                <a:latin typeface="Arial"/>
                <a:cs typeface="Arial"/>
              </a:rPr>
              <a:t>c</a:t>
            </a:r>
            <a:r>
              <a:rPr b="1" dirty="0">
                <a:solidFill>
                  <a:srgbClr val="000000"/>
                </a:solidFill>
                <a:latin typeface="Arial"/>
                <a:cs typeface="Arial"/>
              </a:rPr>
              <a:t>e</a:t>
            </a:r>
            <a:r>
              <a:rPr b="1" spc="-35" dirty="0">
                <a:solidFill>
                  <a:srgbClr val="000000"/>
                </a:solidFill>
                <a:latin typeface="Arial"/>
                <a:cs typeface="Arial"/>
              </a:rPr>
              <a:t> </a:t>
            </a:r>
            <a:r>
              <a:rPr b="1" dirty="0">
                <a:solidFill>
                  <a:srgbClr val="000000"/>
                </a:solidFill>
                <a:latin typeface="Arial"/>
                <a:cs typeface="Arial"/>
              </a:rPr>
              <a:t>L</a:t>
            </a:r>
            <a:r>
              <a:rPr b="1" spc="-5" dirty="0">
                <a:solidFill>
                  <a:srgbClr val="000000"/>
                </a:solidFill>
                <a:latin typeface="Arial"/>
                <a:cs typeface="Arial"/>
              </a:rPr>
              <a:t>e</a:t>
            </a:r>
            <a:r>
              <a:rPr b="1" spc="-15" dirty="0">
                <a:solidFill>
                  <a:srgbClr val="000000"/>
                </a:solidFill>
                <a:latin typeface="Arial"/>
                <a:cs typeface="Arial"/>
              </a:rPr>
              <a:t>v</a:t>
            </a:r>
            <a:r>
              <a:rPr b="1" dirty="0">
                <a:solidFill>
                  <a:srgbClr val="000000"/>
                </a:solidFill>
                <a:latin typeface="Arial"/>
                <a:cs typeface="Arial"/>
              </a:rPr>
              <a:t>el</a:t>
            </a:r>
            <a:r>
              <a:rPr b="1" spc="5" dirty="0">
                <a:solidFill>
                  <a:srgbClr val="000000"/>
                </a:solidFill>
                <a:latin typeface="Arial"/>
                <a:cs typeface="Arial"/>
              </a:rPr>
              <a:t>(</a:t>
            </a:r>
            <a:r>
              <a:rPr b="1" dirty="0">
                <a:solidFill>
                  <a:srgbClr val="000000"/>
                </a:solidFill>
                <a:latin typeface="Arial"/>
                <a:cs typeface="Arial"/>
              </a:rPr>
              <a:t>Margin</a:t>
            </a:r>
            <a:r>
              <a:rPr b="1" spc="-45" dirty="0">
                <a:solidFill>
                  <a:srgbClr val="000000"/>
                </a:solidFill>
                <a:latin typeface="Arial"/>
                <a:cs typeface="Arial"/>
              </a:rPr>
              <a:t> </a:t>
            </a:r>
            <a:r>
              <a:rPr b="1" dirty="0">
                <a:solidFill>
                  <a:srgbClr val="000000"/>
                </a:solidFill>
                <a:latin typeface="Arial"/>
                <a:cs typeface="Arial"/>
              </a:rPr>
              <a:t>of</a:t>
            </a:r>
            <a:r>
              <a:rPr b="1" spc="-5" dirty="0">
                <a:solidFill>
                  <a:srgbClr val="000000"/>
                </a:solidFill>
                <a:latin typeface="Arial"/>
                <a:cs typeface="Arial"/>
              </a:rPr>
              <a:t> E</a:t>
            </a:r>
            <a:r>
              <a:rPr b="1" dirty="0">
                <a:solidFill>
                  <a:srgbClr val="000000"/>
                </a:solidFill>
                <a:latin typeface="Arial"/>
                <a:cs typeface="Arial"/>
              </a:rPr>
              <a:t>rror)</a:t>
            </a:r>
            <a:endParaRPr>
              <a:solidFill>
                <a:srgbClr val="000000"/>
              </a:solidFill>
              <a:latin typeface="Arial"/>
              <a:cs typeface="Arial"/>
            </a:endParaRPr>
          </a:p>
        </p:txBody>
      </p:sp>
      <p:sp>
        <p:nvSpPr>
          <p:cNvPr id="18" name="object 18"/>
          <p:cNvSpPr/>
          <p:nvPr/>
        </p:nvSpPr>
        <p:spPr>
          <a:xfrm>
            <a:off x="5626328" y="3626761"/>
            <a:ext cx="172030" cy="422773"/>
          </a:xfrm>
          <a:custGeom>
            <a:avLst/>
            <a:gdLst/>
            <a:ahLst/>
            <a:cxnLst/>
            <a:rect l="l" t="t" r="r" b="b"/>
            <a:pathLst>
              <a:path w="172085" h="422910">
                <a:moveTo>
                  <a:pt x="0" y="210861"/>
                </a:moveTo>
                <a:lnTo>
                  <a:pt x="3073" y="154575"/>
                </a:lnTo>
                <a:lnTo>
                  <a:pt x="11745" y="103985"/>
                </a:lnTo>
                <a:lnTo>
                  <a:pt x="25191" y="61118"/>
                </a:lnTo>
                <a:lnTo>
                  <a:pt x="49123" y="19485"/>
                </a:lnTo>
                <a:lnTo>
                  <a:pt x="78128" y="0"/>
                </a:lnTo>
                <a:lnTo>
                  <a:pt x="87031" y="707"/>
                </a:lnTo>
                <a:lnTo>
                  <a:pt x="126300" y="27461"/>
                </a:lnTo>
                <a:lnTo>
                  <a:pt x="150136" y="72388"/>
                </a:lnTo>
                <a:lnTo>
                  <a:pt x="162697" y="116769"/>
                </a:lnTo>
                <a:lnTo>
                  <a:pt x="170062" y="168139"/>
                </a:lnTo>
                <a:lnTo>
                  <a:pt x="171801" y="205304"/>
                </a:lnTo>
                <a:lnTo>
                  <a:pt x="171470" y="225016"/>
                </a:lnTo>
                <a:lnTo>
                  <a:pt x="166668" y="280567"/>
                </a:lnTo>
                <a:lnTo>
                  <a:pt x="156751" y="329384"/>
                </a:lnTo>
                <a:lnTo>
                  <a:pt x="142484" y="369722"/>
                </a:lnTo>
                <a:lnTo>
                  <a:pt x="118020" y="407297"/>
                </a:lnTo>
                <a:lnTo>
                  <a:pt x="89000" y="422558"/>
                </a:lnTo>
                <a:lnTo>
                  <a:pt x="80743" y="421723"/>
                </a:lnTo>
                <a:lnTo>
                  <a:pt x="43697" y="394039"/>
                </a:lnTo>
                <a:lnTo>
                  <a:pt x="20756" y="348102"/>
                </a:lnTo>
                <a:lnTo>
                  <a:pt x="8579" y="302869"/>
                </a:lnTo>
                <a:lnTo>
                  <a:pt x="1515" y="250608"/>
                </a:lnTo>
                <a:lnTo>
                  <a:pt x="0" y="210861"/>
                </a:lnTo>
                <a:close/>
              </a:path>
            </a:pathLst>
          </a:custGeom>
          <a:ln w="25400">
            <a:solidFill>
              <a:srgbClr val="000000"/>
            </a:solidFill>
            <a:prstDash val="lgDash"/>
          </a:ln>
        </p:spPr>
        <p:txBody>
          <a:bodyPr wrap="square" lIns="0" tIns="0" rIns="0" bIns="0" rtlCol="0"/>
          <a:lstStyle/>
          <a:p>
            <a:endParaRPr>
              <a:solidFill>
                <a:srgbClr val="000000"/>
              </a:solidFill>
            </a:endParaRPr>
          </a:p>
        </p:txBody>
      </p:sp>
      <p:sp>
        <p:nvSpPr>
          <p:cNvPr id="19" name="object 19"/>
          <p:cNvSpPr txBox="1"/>
          <p:nvPr/>
        </p:nvSpPr>
        <p:spPr>
          <a:xfrm>
            <a:off x="5265382" y="4274982"/>
            <a:ext cx="907759" cy="169223"/>
          </a:xfrm>
          <a:prstGeom prst="rect">
            <a:avLst/>
          </a:prstGeom>
        </p:spPr>
        <p:txBody>
          <a:bodyPr vert="horz" wrap="square" lIns="0" tIns="0" rIns="0" bIns="0" rtlCol="0">
            <a:spAutoFit/>
          </a:bodyPr>
          <a:lstStyle/>
          <a:p>
            <a:pPr marL="12696"/>
            <a:r>
              <a:rPr b="1" spc="-10" dirty="0">
                <a:solidFill>
                  <a:srgbClr val="000000"/>
                </a:solidFill>
                <a:latin typeface="Arial"/>
                <a:cs typeface="Arial"/>
              </a:rPr>
              <a:t>C</a:t>
            </a:r>
            <a:r>
              <a:rPr b="1" dirty="0">
                <a:solidFill>
                  <a:srgbClr val="000000"/>
                </a:solidFill>
                <a:latin typeface="Arial"/>
                <a:cs typeface="Arial"/>
              </a:rPr>
              <a:t>r</a:t>
            </a:r>
            <a:r>
              <a:rPr b="1" spc="5" dirty="0">
                <a:solidFill>
                  <a:srgbClr val="000000"/>
                </a:solidFill>
                <a:latin typeface="Arial"/>
                <a:cs typeface="Arial"/>
              </a:rPr>
              <a:t>i</a:t>
            </a:r>
            <a:r>
              <a:rPr b="1" dirty="0">
                <a:solidFill>
                  <a:srgbClr val="000000"/>
                </a:solidFill>
                <a:latin typeface="Arial"/>
                <a:cs typeface="Arial"/>
              </a:rPr>
              <a:t>tic</a:t>
            </a:r>
            <a:r>
              <a:rPr b="1" spc="-5" dirty="0">
                <a:solidFill>
                  <a:srgbClr val="000000"/>
                </a:solidFill>
                <a:latin typeface="Arial"/>
                <a:cs typeface="Arial"/>
              </a:rPr>
              <a:t>a</a:t>
            </a:r>
            <a:r>
              <a:rPr b="1" dirty="0">
                <a:solidFill>
                  <a:srgbClr val="000000"/>
                </a:solidFill>
                <a:latin typeface="Arial"/>
                <a:cs typeface="Arial"/>
              </a:rPr>
              <a:t>l</a:t>
            </a:r>
            <a:r>
              <a:rPr b="1" spc="-50" dirty="0">
                <a:solidFill>
                  <a:srgbClr val="000000"/>
                </a:solidFill>
                <a:latin typeface="Arial"/>
                <a:cs typeface="Arial"/>
              </a:rPr>
              <a:t> </a:t>
            </a:r>
            <a:r>
              <a:rPr b="1" spc="-5" dirty="0">
                <a:solidFill>
                  <a:srgbClr val="000000"/>
                </a:solidFill>
                <a:latin typeface="Arial"/>
                <a:cs typeface="Arial"/>
              </a:rPr>
              <a:t>V</a:t>
            </a:r>
            <a:r>
              <a:rPr b="1" dirty="0">
                <a:solidFill>
                  <a:srgbClr val="000000"/>
                </a:solidFill>
                <a:latin typeface="Arial"/>
                <a:cs typeface="Arial"/>
              </a:rPr>
              <a:t>alue</a:t>
            </a:r>
            <a:endParaRPr>
              <a:solidFill>
                <a:srgbClr val="000000"/>
              </a:solidFill>
              <a:latin typeface="Arial"/>
              <a:cs typeface="Arial"/>
            </a:endParaRPr>
          </a:p>
        </p:txBody>
      </p:sp>
      <p:sp>
        <p:nvSpPr>
          <p:cNvPr id="20" name="object 20"/>
          <p:cNvSpPr/>
          <p:nvPr/>
        </p:nvSpPr>
        <p:spPr>
          <a:xfrm>
            <a:off x="5777790" y="4049323"/>
            <a:ext cx="92045" cy="172030"/>
          </a:xfrm>
          <a:custGeom>
            <a:avLst/>
            <a:gdLst/>
            <a:ahLst/>
            <a:cxnLst/>
            <a:rect l="l" t="t" r="r" b="b"/>
            <a:pathLst>
              <a:path w="92075" h="172085">
                <a:moveTo>
                  <a:pt x="19116" y="17236"/>
                </a:moveTo>
                <a:lnTo>
                  <a:pt x="18023" y="26545"/>
                </a:lnTo>
                <a:lnTo>
                  <a:pt x="81280" y="171703"/>
                </a:lnTo>
                <a:lnTo>
                  <a:pt x="89916" y="167894"/>
                </a:lnTo>
                <a:lnTo>
                  <a:pt x="26674" y="22770"/>
                </a:lnTo>
                <a:lnTo>
                  <a:pt x="19116" y="17236"/>
                </a:lnTo>
                <a:close/>
              </a:path>
              <a:path w="92075" h="172085">
                <a:moveTo>
                  <a:pt x="11557" y="0"/>
                </a:moveTo>
                <a:lnTo>
                  <a:pt x="381" y="95630"/>
                </a:lnTo>
                <a:lnTo>
                  <a:pt x="0" y="98297"/>
                </a:lnTo>
                <a:lnTo>
                  <a:pt x="1905" y="100583"/>
                </a:lnTo>
                <a:lnTo>
                  <a:pt x="4445" y="100964"/>
                </a:lnTo>
                <a:lnTo>
                  <a:pt x="7112" y="101218"/>
                </a:lnTo>
                <a:lnTo>
                  <a:pt x="9525" y="99440"/>
                </a:lnTo>
                <a:lnTo>
                  <a:pt x="9779" y="96773"/>
                </a:lnTo>
                <a:lnTo>
                  <a:pt x="18023" y="26545"/>
                </a:lnTo>
                <a:lnTo>
                  <a:pt x="11049" y="10540"/>
                </a:lnTo>
                <a:lnTo>
                  <a:pt x="19685" y="6730"/>
                </a:lnTo>
                <a:lnTo>
                  <a:pt x="20767" y="6730"/>
                </a:lnTo>
                <a:lnTo>
                  <a:pt x="11557" y="0"/>
                </a:lnTo>
                <a:close/>
              </a:path>
              <a:path w="92075" h="172085">
                <a:moveTo>
                  <a:pt x="20767" y="6730"/>
                </a:moveTo>
                <a:lnTo>
                  <a:pt x="19685" y="6730"/>
                </a:lnTo>
                <a:lnTo>
                  <a:pt x="26674" y="22770"/>
                </a:lnTo>
                <a:lnTo>
                  <a:pt x="83693" y="64515"/>
                </a:lnTo>
                <a:lnTo>
                  <a:pt x="85852" y="66039"/>
                </a:lnTo>
                <a:lnTo>
                  <a:pt x="88900" y="65658"/>
                </a:lnTo>
                <a:lnTo>
                  <a:pt x="91948" y="61340"/>
                </a:lnTo>
                <a:lnTo>
                  <a:pt x="91440" y="58419"/>
                </a:lnTo>
                <a:lnTo>
                  <a:pt x="89408" y="56895"/>
                </a:lnTo>
                <a:lnTo>
                  <a:pt x="20767" y="6730"/>
                </a:lnTo>
                <a:close/>
              </a:path>
              <a:path w="92075" h="172085">
                <a:moveTo>
                  <a:pt x="19685" y="6730"/>
                </a:moveTo>
                <a:lnTo>
                  <a:pt x="11049" y="10540"/>
                </a:lnTo>
                <a:lnTo>
                  <a:pt x="18023" y="26545"/>
                </a:lnTo>
                <a:lnTo>
                  <a:pt x="19116" y="17236"/>
                </a:lnTo>
                <a:lnTo>
                  <a:pt x="12573" y="12445"/>
                </a:lnTo>
                <a:lnTo>
                  <a:pt x="20066" y="9143"/>
                </a:lnTo>
                <a:lnTo>
                  <a:pt x="20736" y="9143"/>
                </a:lnTo>
                <a:lnTo>
                  <a:pt x="19685" y="6730"/>
                </a:lnTo>
                <a:close/>
              </a:path>
              <a:path w="92075" h="172085">
                <a:moveTo>
                  <a:pt x="20736" y="9143"/>
                </a:moveTo>
                <a:lnTo>
                  <a:pt x="20066" y="9143"/>
                </a:lnTo>
                <a:lnTo>
                  <a:pt x="19116" y="17236"/>
                </a:lnTo>
                <a:lnTo>
                  <a:pt x="26674" y="22770"/>
                </a:lnTo>
                <a:lnTo>
                  <a:pt x="20736" y="9143"/>
                </a:lnTo>
                <a:close/>
              </a:path>
              <a:path w="92075" h="172085">
                <a:moveTo>
                  <a:pt x="20066" y="9143"/>
                </a:moveTo>
                <a:lnTo>
                  <a:pt x="12573" y="12445"/>
                </a:lnTo>
                <a:lnTo>
                  <a:pt x="19116" y="17236"/>
                </a:lnTo>
                <a:lnTo>
                  <a:pt x="20066" y="9143"/>
                </a:lnTo>
                <a:close/>
              </a:path>
            </a:pathLst>
          </a:custGeom>
          <a:solidFill>
            <a:srgbClr val="0000FF"/>
          </a:solidFill>
        </p:spPr>
        <p:txBody>
          <a:bodyPr wrap="square" lIns="0" tIns="0" rIns="0" bIns="0" rtlCol="0"/>
          <a:lstStyle/>
          <a:p>
            <a:endParaRPr>
              <a:solidFill>
                <a:srgbClr val="000000"/>
              </a:solidFill>
            </a:endParaRPr>
          </a:p>
        </p:txBody>
      </p:sp>
      <p:sp>
        <p:nvSpPr>
          <p:cNvPr id="21" name="object 21"/>
          <p:cNvSpPr txBox="1"/>
          <p:nvPr/>
        </p:nvSpPr>
        <p:spPr>
          <a:xfrm>
            <a:off x="6239541" y="4262286"/>
            <a:ext cx="1879632" cy="338445"/>
          </a:xfrm>
          <a:prstGeom prst="rect">
            <a:avLst/>
          </a:prstGeom>
        </p:spPr>
        <p:txBody>
          <a:bodyPr vert="horz" wrap="square" lIns="0" tIns="0" rIns="0" bIns="0" rtlCol="0">
            <a:spAutoFit/>
          </a:bodyPr>
          <a:lstStyle/>
          <a:p>
            <a:pPr marL="329466" marR="5078" indent="-317405"/>
            <a:r>
              <a:rPr b="1" dirty="0">
                <a:solidFill>
                  <a:srgbClr val="000000"/>
                </a:solidFill>
                <a:latin typeface="Arial"/>
                <a:cs typeface="Arial"/>
              </a:rPr>
              <a:t>(</a:t>
            </a:r>
            <a:r>
              <a:rPr b="1" spc="-5" dirty="0">
                <a:solidFill>
                  <a:srgbClr val="000000"/>
                </a:solidFill>
                <a:latin typeface="Arial"/>
                <a:cs typeface="Arial"/>
              </a:rPr>
              <a:t>V</a:t>
            </a:r>
            <a:r>
              <a:rPr b="1" dirty="0">
                <a:solidFill>
                  <a:srgbClr val="000000"/>
                </a:solidFill>
                <a:latin typeface="Arial"/>
                <a:cs typeface="Arial"/>
              </a:rPr>
              <a:t>alue</a:t>
            </a:r>
            <a:r>
              <a:rPr b="1" spc="-20" dirty="0">
                <a:solidFill>
                  <a:srgbClr val="000000"/>
                </a:solidFill>
                <a:latin typeface="Arial"/>
                <a:cs typeface="Arial"/>
              </a:rPr>
              <a:t> </a:t>
            </a:r>
            <a:r>
              <a:rPr b="1" dirty="0">
                <a:solidFill>
                  <a:srgbClr val="000000"/>
                </a:solidFill>
                <a:latin typeface="Arial"/>
                <a:cs typeface="Arial"/>
              </a:rPr>
              <a:t>c</a:t>
            </a:r>
            <a:r>
              <a:rPr b="1" spc="-5" dirty="0">
                <a:solidFill>
                  <a:srgbClr val="000000"/>
                </a:solidFill>
                <a:latin typeface="Arial"/>
                <a:cs typeface="Arial"/>
              </a:rPr>
              <a:t>o</a:t>
            </a:r>
            <a:r>
              <a:rPr b="1" dirty="0">
                <a:solidFill>
                  <a:srgbClr val="000000"/>
                </a:solidFill>
                <a:latin typeface="Arial"/>
                <a:cs typeface="Arial"/>
              </a:rPr>
              <a:t>rre</a:t>
            </a:r>
            <a:r>
              <a:rPr b="1" spc="-5" dirty="0">
                <a:solidFill>
                  <a:srgbClr val="000000"/>
                </a:solidFill>
                <a:latin typeface="Arial"/>
                <a:cs typeface="Arial"/>
              </a:rPr>
              <a:t>s</a:t>
            </a:r>
            <a:r>
              <a:rPr b="1" dirty="0">
                <a:solidFill>
                  <a:srgbClr val="000000"/>
                </a:solidFill>
                <a:latin typeface="Arial"/>
                <a:cs typeface="Arial"/>
              </a:rPr>
              <a:t>p</a:t>
            </a:r>
            <a:r>
              <a:rPr b="1" spc="-10" dirty="0">
                <a:solidFill>
                  <a:srgbClr val="000000"/>
                </a:solidFill>
                <a:latin typeface="Arial"/>
                <a:cs typeface="Arial"/>
              </a:rPr>
              <a:t>o</a:t>
            </a:r>
            <a:r>
              <a:rPr b="1" dirty="0">
                <a:solidFill>
                  <a:srgbClr val="000000"/>
                </a:solidFill>
                <a:latin typeface="Arial"/>
                <a:cs typeface="Arial"/>
              </a:rPr>
              <a:t>n</a:t>
            </a:r>
            <a:r>
              <a:rPr b="1" spc="-10" dirty="0">
                <a:solidFill>
                  <a:srgbClr val="000000"/>
                </a:solidFill>
                <a:latin typeface="Arial"/>
                <a:cs typeface="Arial"/>
              </a:rPr>
              <a:t>d</a:t>
            </a:r>
            <a:r>
              <a:rPr b="1" dirty="0">
                <a:solidFill>
                  <a:srgbClr val="000000"/>
                </a:solidFill>
                <a:latin typeface="Arial"/>
                <a:cs typeface="Arial"/>
              </a:rPr>
              <a:t>ing</a:t>
            </a:r>
            <a:r>
              <a:rPr b="1" spc="-15" dirty="0">
                <a:solidFill>
                  <a:srgbClr val="000000"/>
                </a:solidFill>
                <a:latin typeface="Arial"/>
                <a:cs typeface="Arial"/>
              </a:rPr>
              <a:t> </a:t>
            </a:r>
            <a:r>
              <a:rPr b="1" dirty="0">
                <a:solidFill>
                  <a:srgbClr val="000000"/>
                </a:solidFill>
                <a:latin typeface="Arial"/>
                <a:cs typeface="Arial"/>
              </a:rPr>
              <a:t>to</a:t>
            </a:r>
            <a:r>
              <a:rPr b="1" spc="-20" dirty="0">
                <a:solidFill>
                  <a:srgbClr val="000000"/>
                </a:solidFill>
                <a:latin typeface="Arial"/>
                <a:cs typeface="Arial"/>
              </a:rPr>
              <a:t> </a:t>
            </a:r>
            <a:r>
              <a:rPr b="1" dirty="0">
                <a:solidFill>
                  <a:srgbClr val="000000"/>
                </a:solidFill>
                <a:latin typeface="Arial"/>
                <a:cs typeface="Arial"/>
              </a:rPr>
              <a:t>the </a:t>
            </a:r>
            <a:r>
              <a:rPr b="1" spc="-5" dirty="0">
                <a:solidFill>
                  <a:srgbClr val="000000"/>
                </a:solidFill>
                <a:latin typeface="Arial"/>
                <a:cs typeface="Arial"/>
              </a:rPr>
              <a:t>S</a:t>
            </a:r>
            <a:r>
              <a:rPr b="1" dirty="0">
                <a:solidFill>
                  <a:srgbClr val="000000"/>
                </a:solidFill>
                <a:latin typeface="Arial"/>
                <a:cs typeface="Arial"/>
              </a:rPr>
              <a:t>ig</a:t>
            </a:r>
            <a:r>
              <a:rPr b="1" spc="-10" dirty="0">
                <a:solidFill>
                  <a:srgbClr val="000000"/>
                </a:solidFill>
                <a:latin typeface="Arial"/>
                <a:cs typeface="Arial"/>
              </a:rPr>
              <a:t>n</a:t>
            </a:r>
            <a:r>
              <a:rPr b="1" dirty="0">
                <a:solidFill>
                  <a:srgbClr val="000000"/>
                </a:solidFill>
                <a:latin typeface="Arial"/>
                <a:cs typeface="Arial"/>
              </a:rPr>
              <a:t>ific</a:t>
            </a:r>
            <a:r>
              <a:rPr b="1" spc="-5" dirty="0">
                <a:solidFill>
                  <a:srgbClr val="000000"/>
                </a:solidFill>
                <a:latin typeface="Arial"/>
                <a:cs typeface="Arial"/>
              </a:rPr>
              <a:t>a</a:t>
            </a:r>
            <a:r>
              <a:rPr b="1" dirty="0">
                <a:solidFill>
                  <a:srgbClr val="000000"/>
                </a:solidFill>
                <a:latin typeface="Arial"/>
                <a:cs typeface="Arial"/>
              </a:rPr>
              <a:t>n</a:t>
            </a:r>
            <a:r>
              <a:rPr b="1" spc="-5" dirty="0">
                <a:solidFill>
                  <a:srgbClr val="000000"/>
                </a:solidFill>
                <a:latin typeface="Arial"/>
                <a:cs typeface="Arial"/>
              </a:rPr>
              <a:t>c</a:t>
            </a:r>
            <a:r>
              <a:rPr b="1" dirty="0">
                <a:solidFill>
                  <a:srgbClr val="000000"/>
                </a:solidFill>
                <a:latin typeface="Arial"/>
                <a:cs typeface="Arial"/>
              </a:rPr>
              <a:t>e</a:t>
            </a:r>
            <a:r>
              <a:rPr b="1" spc="-35" dirty="0">
                <a:solidFill>
                  <a:srgbClr val="000000"/>
                </a:solidFill>
                <a:latin typeface="Arial"/>
                <a:cs typeface="Arial"/>
              </a:rPr>
              <a:t> </a:t>
            </a:r>
            <a:r>
              <a:rPr b="1" dirty="0">
                <a:solidFill>
                  <a:srgbClr val="000000"/>
                </a:solidFill>
                <a:latin typeface="Arial"/>
                <a:cs typeface="Arial"/>
              </a:rPr>
              <a:t>le</a:t>
            </a:r>
            <a:r>
              <a:rPr b="1" spc="-20" dirty="0">
                <a:solidFill>
                  <a:srgbClr val="000000"/>
                </a:solidFill>
                <a:latin typeface="Arial"/>
                <a:cs typeface="Arial"/>
              </a:rPr>
              <a:t>v</a:t>
            </a:r>
            <a:r>
              <a:rPr b="1" dirty="0">
                <a:solidFill>
                  <a:srgbClr val="000000"/>
                </a:solidFill>
                <a:latin typeface="Arial"/>
                <a:cs typeface="Arial"/>
              </a:rPr>
              <a:t>el)</a:t>
            </a:r>
            <a:endParaRPr>
              <a:solidFill>
                <a:srgbClr val="000000"/>
              </a:solidFill>
              <a:latin typeface="Arial"/>
              <a:cs typeface="Arial"/>
            </a:endParaRPr>
          </a:p>
        </p:txBody>
      </p:sp>
      <p:sp>
        <p:nvSpPr>
          <p:cNvPr id="22" name="object 22"/>
          <p:cNvSpPr txBox="1"/>
          <p:nvPr/>
        </p:nvSpPr>
        <p:spPr>
          <a:xfrm>
            <a:off x="1820089" y="5305813"/>
            <a:ext cx="5729038" cy="746358"/>
          </a:xfrm>
          <a:prstGeom prst="rect">
            <a:avLst/>
          </a:prstGeom>
        </p:spPr>
        <p:txBody>
          <a:bodyPr vert="horz" wrap="square" lIns="0" tIns="0" rIns="0" bIns="0" rtlCol="0">
            <a:spAutoFit/>
          </a:bodyPr>
          <a:lstStyle/>
          <a:p>
            <a:pPr marL="234950" indent="-234950" algn="l" eaLnBrk="1" hangingPunct="1">
              <a:lnSpc>
                <a:spcPts val="1919"/>
              </a:lnSpc>
              <a:spcBef>
                <a:spcPts val="120"/>
              </a:spcBef>
              <a:buClr>
                <a:srgbClr val="003399"/>
              </a:buClr>
              <a:buFont typeface="Webdings" pitchFamily="18" charset="2"/>
              <a:buChar char="4"/>
            </a:pPr>
            <a:r>
              <a:rPr sz="1600" dirty="0">
                <a:latin typeface="+mn-lt"/>
                <a:cs typeface="+mn-cs"/>
              </a:rPr>
              <a:t>p-value is the probability, that the observed values will be equal or more</a:t>
            </a:r>
            <a:r>
              <a:rPr lang="en-US" sz="1600" dirty="0">
                <a:latin typeface="+mn-lt"/>
                <a:cs typeface="+mn-cs"/>
              </a:rPr>
              <a:t> </a:t>
            </a:r>
            <a:r>
              <a:rPr sz="1600" dirty="0">
                <a:latin typeface="+mn-lt"/>
                <a:cs typeface="+mn-cs"/>
              </a:rPr>
              <a:t>extreme than the critical value</a:t>
            </a:r>
          </a:p>
          <a:p>
            <a:pPr marL="234950" indent="-234950" algn="l" eaLnBrk="1" hangingPunct="1">
              <a:spcBef>
                <a:spcPts val="120"/>
              </a:spcBef>
              <a:buClr>
                <a:srgbClr val="003399"/>
              </a:buClr>
              <a:buFont typeface="Webdings" pitchFamily="18" charset="2"/>
              <a:buChar char="4"/>
            </a:pPr>
            <a:r>
              <a:rPr sz="1600" dirty="0">
                <a:latin typeface="+mn-lt"/>
                <a:cs typeface="+mn-cs"/>
              </a:rPr>
              <a:t>Lower the p-value, stronger is the evidence against p-value</a:t>
            </a:r>
          </a:p>
        </p:txBody>
      </p:sp>
    </p:spTree>
    <p:extLst>
      <p:ext uri="{BB962C8B-B14F-4D97-AF65-F5344CB8AC3E}">
        <p14:creationId xmlns:p14="http://schemas.microsoft.com/office/powerpoint/2010/main" val="3954638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3557" y="1817290"/>
            <a:ext cx="8804627" cy="3709442"/>
          </a:xfrm>
          <a:prstGeom prst="rect">
            <a:avLst/>
          </a:prstGeom>
          <a:ln w="25400">
            <a:solidFill>
              <a:srgbClr val="800000"/>
            </a:solidFill>
          </a:ln>
        </p:spPr>
        <p:txBody>
          <a:bodyPr vert="horz" wrap="square" lIns="0" tIns="0" rIns="0" bIns="0" rtlCol="0">
            <a:spAutoFit/>
          </a:bodyPr>
          <a:lstStyle/>
          <a:p>
            <a:pPr marL="246941" algn="l"/>
            <a:r>
              <a:rPr sz="1400" dirty="0">
                <a:solidFill>
                  <a:srgbClr val="0A1F64"/>
                </a:solidFill>
                <a:latin typeface="Webdings"/>
                <a:cs typeface="Webdings"/>
              </a:rPr>
              <a:t></a:t>
            </a:r>
            <a:r>
              <a:rPr sz="1400" b="1" spc="-10" dirty="0">
                <a:solidFill>
                  <a:srgbClr val="000000"/>
                </a:solidFill>
                <a:latin typeface="Arial"/>
                <a:cs typeface="Arial"/>
              </a:rPr>
              <a:t>D</a:t>
            </a:r>
            <a:r>
              <a:rPr sz="1400" b="1" dirty="0">
                <a:solidFill>
                  <a:srgbClr val="000000"/>
                </a:solidFill>
                <a:latin typeface="Arial"/>
                <a:cs typeface="Arial"/>
              </a:rPr>
              <a:t>eci</a:t>
            </a:r>
            <a:r>
              <a:rPr sz="1400" b="1" spc="-10" dirty="0">
                <a:solidFill>
                  <a:srgbClr val="000000"/>
                </a:solidFill>
                <a:latin typeface="Arial"/>
                <a:cs typeface="Arial"/>
              </a:rPr>
              <a:t>d</a:t>
            </a:r>
            <a:r>
              <a:rPr sz="1400" b="1" dirty="0">
                <a:solidFill>
                  <a:srgbClr val="000000"/>
                </a:solidFill>
                <a:latin typeface="Arial"/>
                <a:cs typeface="Arial"/>
              </a:rPr>
              <a:t>e</a:t>
            </a:r>
            <a:r>
              <a:rPr sz="1400" b="1" spc="-20" dirty="0">
                <a:solidFill>
                  <a:srgbClr val="000000"/>
                </a:solidFill>
                <a:latin typeface="Arial"/>
                <a:cs typeface="Arial"/>
              </a:rPr>
              <a:t> </a:t>
            </a:r>
            <a:r>
              <a:rPr sz="1400" b="1" spc="-10" dirty="0">
                <a:solidFill>
                  <a:srgbClr val="000000"/>
                </a:solidFill>
                <a:latin typeface="Arial"/>
                <a:cs typeface="Arial"/>
              </a:rPr>
              <a:t>o</a:t>
            </a:r>
            <a:r>
              <a:rPr sz="1400" b="1" dirty="0">
                <a:solidFill>
                  <a:srgbClr val="000000"/>
                </a:solidFill>
                <a:latin typeface="Arial"/>
                <a:cs typeface="Arial"/>
              </a:rPr>
              <a:t>n</a:t>
            </a:r>
            <a:r>
              <a:rPr sz="1400" b="1" spc="-25" dirty="0">
                <a:solidFill>
                  <a:srgbClr val="000000"/>
                </a:solidFill>
                <a:latin typeface="Arial"/>
                <a:cs typeface="Arial"/>
              </a:rPr>
              <a:t> </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a:t>
            </a:r>
            <a:r>
              <a:rPr sz="1400" b="1" spc="-10" dirty="0">
                <a:solidFill>
                  <a:srgbClr val="000000"/>
                </a:solidFill>
                <a:latin typeface="Arial"/>
                <a:cs typeface="Arial"/>
              </a:rPr>
              <a:t> h</a:t>
            </a:r>
            <a:r>
              <a:rPr sz="1400" b="1" spc="-50" dirty="0">
                <a:solidFill>
                  <a:srgbClr val="000000"/>
                </a:solidFill>
                <a:latin typeface="Arial"/>
                <a:cs typeface="Arial"/>
              </a:rPr>
              <a:t>y</a:t>
            </a:r>
            <a:r>
              <a:rPr sz="1400" b="1" spc="-10" dirty="0">
                <a:solidFill>
                  <a:srgbClr val="000000"/>
                </a:solidFill>
                <a:latin typeface="Arial"/>
                <a:cs typeface="Arial"/>
              </a:rPr>
              <a:t>po</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esis</a:t>
            </a:r>
            <a:r>
              <a:rPr sz="1400" b="1" spc="5" dirty="0">
                <a:solidFill>
                  <a:srgbClr val="000000"/>
                </a:solidFill>
                <a:latin typeface="Arial"/>
                <a:cs typeface="Arial"/>
              </a:rPr>
              <a:t> </a:t>
            </a:r>
            <a:r>
              <a:rPr sz="1400" b="1" spc="-50" dirty="0">
                <a:solidFill>
                  <a:srgbClr val="000000"/>
                </a:solidFill>
                <a:latin typeface="Arial"/>
                <a:cs typeface="Arial"/>
              </a:rPr>
              <a:t>y</a:t>
            </a:r>
            <a:r>
              <a:rPr sz="1400" b="1" spc="-10" dirty="0">
                <a:solidFill>
                  <a:srgbClr val="000000"/>
                </a:solidFill>
                <a:latin typeface="Arial"/>
                <a:cs typeface="Arial"/>
              </a:rPr>
              <a:t>o</a:t>
            </a:r>
            <a:r>
              <a:rPr sz="1400" b="1" dirty="0">
                <a:solidFill>
                  <a:srgbClr val="000000"/>
                </a:solidFill>
                <a:latin typeface="Arial"/>
                <a:cs typeface="Arial"/>
              </a:rPr>
              <a:t>u</a:t>
            </a:r>
            <a:r>
              <a:rPr sz="1400" b="1" spc="20" dirty="0">
                <a:solidFill>
                  <a:srgbClr val="000000"/>
                </a:solidFill>
                <a:latin typeface="Arial"/>
                <a:cs typeface="Arial"/>
              </a:rPr>
              <a:t> </a:t>
            </a:r>
            <a:r>
              <a:rPr sz="1400" b="1" dirty="0">
                <a:solidFill>
                  <a:srgbClr val="000000"/>
                </a:solidFill>
                <a:latin typeface="Arial"/>
                <a:cs typeface="Arial"/>
              </a:rPr>
              <a:t>are</a:t>
            </a:r>
            <a:r>
              <a:rPr sz="1400" b="1" spc="-20" dirty="0">
                <a:solidFill>
                  <a:srgbClr val="000000"/>
                </a:solidFill>
                <a:latin typeface="Arial"/>
                <a:cs typeface="Arial"/>
              </a:rPr>
              <a:t> </a:t>
            </a:r>
            <a:r>
              <a:rPr sz="1400" b="1" spc="-10" dirty="0">
                <a:solidFill>
                  <a:srgbClr val="000000"/>
                </a:solidFill>
                <a:latin typeface="Arial"/>
                <a:cs typeface="Arial"/>
              </a:rPr>
              <a:t>go</a:t>
            </a:r>
            <a:r>
              <a:rPr sz="1400" b="1" dirty="0">
                <a:solidFill>
                  <a:srgbClr val="000000"/>
                </a:solidFill>
                <a:latin typeface="Arial"/>
                <a:cs typeface="Arial"/>
              </a:rPr>
              <a:t>i</a:t>
            </a:r>
            <a:r>
              <a:rPr sz="1400" b="1" spc="-10" dirty="0">
                <a:solidFill>
                  <a:srgbClr val="000000"/>
                </a:solidFill>
                <a:latin typeface="Arial"/>
                <a:cs typeface="Arial"/>
              </a:rPr>
              <a:t>n</a:t>
            </a:r>
            <a:r>
              <a:rPr sz="1400" b="1" dirty="0">
                <a:solidFill>
                  <a:srgbClr val="000000"/>
                </a:solidFill>
                <a:latin typeface="Arial"/>
                <a:cs typeface="Arial"/>
              </a:rPr>
              <a:t>g</a:t>
            </a:r>
            <a:r>
              <a:rPr sz="1400" b="1" spc="-25" dirty="0">
                <a:solidFill>
                  <a:srgbClr val="000000"/>
                </a:solidFill>
                <a:latin typeface="Arial"/>
                <a:cs typeface="Arial"/>
              </a:rPr>
              <a:t> </a:t>
            </a:r>
            <a:r>
              <a:rPr sz="1400" b="1" dirty="0">
                <a:solidFill>
                  <a:srgbClr val="000000"/>
                </a:solidFill>
                <a:latin typeface="Arial"/>
                <a:cs typeface="Arial"/>
              </a:rPr>
              <a:t>to</a:t>
            </a:r>
            <a:r>
              <a:rPr sz="1400" b="1" spc="-15" dirty="0">
                <a:solidFill>
                  <a:srgbClr val="000000"/>
                </a:solidFill>
                <a:latin typeface="Arial"/>
                <a:cs typeface="Arial"/>
              </a:rPr>
              <a:t> </a:t>
            </a:r>
            <a:r>
              <a:rPr sz="1400" b="1" dirty="0">
                <a:solidFill>
                  <a:srgbClr val="000000"/>
                </a:solidFill>
                <a:latin typeface="Arial"/>
                <a:cs typeface="Arial"/>
              </a:rPr>
              <a:t>test</a:t>
            </a:r>
            <a:endParaRPr sz="1400" dirty="0">
              <a:solidFill>
                <a:srgbClr val="000000"/>
              </a:solidFill>
              <a:latin typeface="Arial"/>
              <a:cs typeface="Arial"/>
            </a:endParaRPr>
          </a:p>
          <a:p>
            <a:pPr marL="990303" indent="-286299" algn="l">
              <a:spcBef>
                <a:spcPts val="165"/>
              </a:spcBef>
              <a:buClr>
                <a:srgbClr val="0A1F64"/>
              </a:buClr>
              <a:buFont typeface="Verdana"/>
              <a:buChar char="–"/>
              <a:tabLst>
                <a:tab pos="990938" algn="l"/>
              </a:tabLst>
            </a:pPr>
            <a:r>
              <a:rPr sz="1400" spc="-10" dirty="0">
                <a:solidFill>
                  <a:srgbClr val="000000"/>
                </a:solidFill>
                <a:latin typeface="Arial"/>
                <a:cs typeface="Arial"/>
              </a:rPr>
              <a:t>T</a:t>
            </a:r>
            <a:r>
              <a:rPr sz="1400" dirty="0">
                <a:solidFill>
                  <a:srgbClr val="000000"/>
                </a:solidFill>
                <a:latin typeface="Arial"/>
                <a:cs typeface="Arial"/>
              </a:rPr>
              <a:t>he</a:t>
            </a:r>
            <a:r>
              <a:rPr sz="1400" spc="-20" dirty="0">
                <a:solidFill>
                  <a:srgbClr val="000000"/>
                </a:solidFill>
                <a:latin typeface="Arial"/>
                <a:cs typeface="Arial"/>
              </a:rPr>
              <a:t> </a:t>
            </a:r>
            <a:r>
              <a:rPr sz="1400" dirty="0">
                <a:solidFill>
                  <a:srgbClr val="000000"/>
                </a:solidFill>
                <a:latin typeface="Arial"/>
                <a:cs typeface="Arial"/>
              </a:rPr>
              <a:t>claim</a:t>
            </a:r>
            <a:r>
              <a:rPr sz="1400" spc="-25" dirty="0">
                <a:solidFill>
                  <a:srgbClr val="000000"/>
                </a:solidFill>
                <a:latin typeface="Arial"/>
                <a:cs typeface="Arial"/>
              </a:rPr>
              <a:t> </a:t>
            </a:r>
            <a:r>
              <a:rPr sz="1400" dirty="0">
                <a:solidFill>
                  <a:srgbClr val="000000"/>
                </a:solidFill>
                <a:latin typeface="Arial"/>
                <a:cs typeface="Arial"/>
              </a:rPr>
              <a:t>that</a:t>
            </a:r>
            <a:r>
              <a:rPr sz="1400" spc="-30" dirty="0">
                <a:solidFill>
                  <a:srgbClr val="000000"/>
                </a:solidFill>
                <a:latin typeface="Arial"/>
                <a:cs typeface="Arial"/>
              </a:rPr>
              <a:t> </a:t>
            </a:r>
            <a:r>
              <a:rPr sz="1400" spc="-20" dirty="0">
                <a:solidFill>
                  <a:srgbClr val="000000"/>
                </a:solidFill>
                <a:latin typeface="Arial"/>
                <a:cs typeface="Arial"/>
              </a:rPr>
              <a:t>w</a:t>
            </a:r>
            <a:r>
              <a:rPr sz="1400" dirty="0">
                <a:solidFill>
                  <a:srgbClr val="000000"/>
                </a:solidFill>
                <a:latin typeface="Arial"/>
                <a:cs typeface="Arial"/>
              </a:rPr>
              <a:t>e</a:t>
            </a:r>
            <a:r>
              <a:rPr sz="1400" spc="15" dirty="0">
                <a:solidFill>
                  <a:srgbClr val="000000"/>
                </a:solidFill>
                <a:latin typeface="Arial"/>
                <a:cs typeface="Arial"/>
              </a:rPr>
              <a:t> </a:t>
            </a:r>
            <a:r>
              <a:rPr sz="1400" dirty="0">
                <a:solidFill>
                  <a:srgbClr val="000000"/>
                </a:solidFill>
                <a:latin typeface="Arial"/>
                <a:cs typeface="Arial"/>
              </a:rPr>
              <a:t>are</a:t>
            </a:r>
            <a:r>
              <a:rPr sz="1400" spc="-20" dirty="0">
                <a:solidFill>
                  <a:srgbClr val="000000"/>
                </a:solidFill>
                <a:latin typeface="Arial"/>
                <a:cs typeface="Arial"/>
              </a:rPr>
              <a:t> </a:t>
            </a:r>
            <a:r>
              <a:rPr sz="1400" dirty="0">
                <a:solidFill>
                  <a:srgbClr val="000000"/>
                </a:solidFill>
                <a:latin typeface="Arial"/>
                <a:cs typeface="Arial"/>
              </a:rPr>
              <a:t>putting</a:t>
            </a:r>
            <a:r>
              <a:rPr sz="1400" spc="-45" dirty="0">
                <a:solidFill>
                  <a:srgbClr val="000000"/>
                </a:solidFill>
                <a:latin typeface="Arial"/>
                <a:cs typeface="Arial"/>
              </a:rPr>
              <a:t> </a:t>
            </a:r>
            <a:r>
              <a:rPr sz="1400" dirty="0">
                <a:solidFill>
                  <a:srgbClr val="000000"/>
                </a:solidFill>
                <a:latin typeface="Arial"/>
                <a:cs typeface="Arial"/>
              </a:rPr>
              <a:t>on</a:t>
            </a:r>
            <a:r>
              <a:rPr sz="1400" spc="-20" dirty="0">
                <a:solidFill>
                  <a:srgbClr val="000000"/>
                </a:solidFill>
                <a:latin typeface="Arial"/>
                <a:cs typeface="Arial"/>
              </a:rPr>
              <a:t> </a:t>
            </a:r>
            <a:r>
              <a:rPr sz="1400" dirty="0">
                <a:solidFill>
                  <a:srgbClr val="000000"/>
                </a:solidFill>
                <a:latin typeface="Arial"/>
                <a:cs typeface="Arial"/>
              </a:rPr>
              <a:t>trial</a:t>
            </a:r>
          </a:p>
          <a:p>
            <a:pPr algn="l">
              <a:spcBef>
                <a:spcPts val="5"/>
              </a:spcBef>
              <a:buClr>
                <a:srgbClr val="0A1F64"/>
              </a:buClr>
              <a:buFont typeface="Verdana"/>
              <a:buChar char="–"/>
            </a:pPr>
            <a:endParaRPr sz="1749" dirty="0">
              <a:solidFill>
                <a:srgbClr val="000000"/>
              </a:solidFill>
              <a:latin typeface="Times New Roman"/>
              <a:cs typeface="Times New Roman"/>
            </a:endParaRPr>
          </a:p>
          <a:p>
            <a:pPr marL="246941" algn="l"/>
            <a:r>
              <a:rPr sz="1400" dirty="0">
                <a:solidFill>
                  <a:srgbClr val="0A1F64"/>
                </a:solidFill>
                <a:latin typeface="Webdings"/>
                <a:cs typeface="Webdings"/>
              </a:rPr>
              <a:t></a:t>
            </a:r>
            <a:r>
              <a:rPr sz="1400" b="1" spc="-10" dirty="0">
                <a:solidFill>
                  <a:srgbClr val="000000"/>
                </a:solidFill>
                <a:latin typeface="Arial"/>
                <a:cs typeface="Arial"/>
              </a:rPr>
              <a:t>Choo</a:t>
            </a:r>
            <a:r>
              <a:rPr sz="1400" b="1" dirty="0">
                <a:solidFill>
                  <a:srgbClr val="000000"/>
                </a:solidFill>
                <a:latin typeface="Arial"/>
                <a:cs typeface="Arial"/>
              </a:rPr>
              <a:t>se</a:t>
            </a:r>
            <a:r>
              <a:rPr sz="1400" b="1" spc="-20" dirty="0">
                <a:solidFill>
                  <a:srgbClr val="000000"/>
                </a:solidFill>
                <a:latin typeface="Arial"/>
                <a:cs typeface="Arial"/>
              </a:rPr>
              <a:t> </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a:t>
            </a:r>
            <a:r>
              <a:rPr sz="1400" b="1" spc="-10" dirty="0">
                <a:solidFill>
                  <a:srgbClr val="000000"/>
                </a:solidFill>
                <a:latin typeface="Arial"/>
                <a:cs typeface="Arial"/>
              </a:rPr>
              <a:t> </a:t>
            </a:r>
            <a:r>
              <a:rPr sz="1400" b="1" dirty="0">
                <a:solidFill>
                  <a:srgbClr val="000000"/>
                </a:solidFill>
                <a:latin typeface="Arial"/>
                <a:cs typeface="Arial"/>
              </a:rPr>
              <a:t>test</a:t>
            </a:r>
            <a:r>
              <a:rPr sz="1400" b="1" spc="-30" dirty="0">
                <a:solidFill>
                  <a:srgbClr val="000000"/>
                </a:solidFill>
                <a:latin typeface="Arial"/>
                <a:cs typeface="Arial"/>
              </a:rPr>
              <a:t> </a:t>
            </a:r>
            <a:r>
              <a:rPr sz="1400" b="1" dirty="0">
                <a:solidFill>
                  <a:srgbClr val="000000"/>
                </a:solidFill>
                <a:latin typeface="Arial"/>
                <a:cs typeface="Arial"/>
              </a:rPr>
              <a:t>statist</a:t>
            </a:r>
            <a:r>
              <a:rPr sz="1400" b="1" spc="-10" dirty="0">
                <a:solidFill>
                  <a:srgbClr val="000000"/>
                </a:solidFill>
                <a:latin typeface="Arial"/>
                <a:cs typeface="Arial"/>
              </a:rPr>
              <a:t>i</a:t>
            </a:r>
            <a:r>
              <a:rPr sz="1400" b="1" dirty="0">
                <a:solidFill>
                  <a:srgbClr val="000000"/>
                </a:solidFill>
                <a:latin typeface="Arial"/>
                <a:cs typeface="Arial"/>
              </a:rPr>
              <a:t>c</a:t>
            </a:r>
            <a:endParaRPr sz="1400" dirty="0">
              <a:solidFill>
                <a:srgbClr val="000000"/>
              </a:solidFill>
              <a:latin typeface="Arial"/>
              <a:cs typeface="Arial"/>
            </a:endParaRPr>
          </a:p>
          <a:p>
            <a:pPr marL="990303" indent="-286299" algn="l">
              <a:spcBef>
                <a:spcPts val="165"/>
              </a:spcBef>
              <a:buClr>
                <a:srgbClr val="0A1F64"/>
              </a:buClr>
              <a:buFont typeface="Verdana"/>
              <a:buChar char="–"/>
              <a:tabLst>
                <a:tab pos="990938" algn="l"/>
              </a:tabLst>
            </a:pPr>
            <a:r>
              <a:rPr sz="1400" dirty="0">
                <a:solidFill>
                  <a:srgbClr val="000000"/>
                </a:solidFill>
                <a:latin typeface="Arial"/>
                <a:cs typeface="Arial"/>
              </a:rPr>
              <a:t>A</a:t>
            </a:r>
            <a:r>
              <a:rPr sz="1400" spc="-80" dirty="0">
                <a:solidFill>
                  <a:srgbClr val="000000"/>
                </a:solidFill>
                <a:latin typeface="Arial"/>
                <a:cs typeface="Arial"/>
              </a:rPr>
              <a:t> </a:t>
            </a:r>
            <a:r>
              <a:rPr sz="1400" spc="-10" dirty="0">
                <a:solidFill>
                  <a:srgbClr val="000000"/>
                </a:solidFill>
                <a:latin typeface="Arial"/>
                <a:cs typeface="Arial"/>
              </a:rPr>
              <a:t>m</a:t>
            </a:r>
            <a:r>
              <a:rPr sz="1400" dirty="0">
                <a:solidFill>
                  <a:srgbClr val="000000"/>
                </a:solidFill>
                <a:latin typeface="Arial"/>
                <a:cs typeface="Arial"/>
              </a:rPr>
              <a:t>ethod</a:t>
            </a:r>
            <a:r>
              <a:rPr sz="1400" spc="-35" dirty="0">
                <a:solidFill>
                  <a:srgbClr val="000000"/>
                </a:solidFill>
                <a:latin typeface="Arial"/>
                <a:cs typeface="Arial"/>
              </a:rPr>
              <a:t> </a:t>
            </a:r>
            <a:r>
              <a:rPr sz="1400" dirty="0">
                <a:solidFill>
                  <a:srgbClr val="000000"/>
                </a:solidFill>
                <a:latin typeface="Arial"/>
                <a:cs typeface="Arial"/>
              </a:rPr>
              <a:t>that</a:t>
            </a:r>
            <a:r>
              <a:rPr sz="1400" spc="-30" dirty="0">
                <a:solidFill>
                  <a:srgbClr val="000000"/>
                </a:solidFill>
                <a:latin typeface="Arial"/>
                <a:cs typeface="Arial"/>
              </a:rPr>
              <a:t> </a:t>
            </a:r>
            <a:r>
              <a:rPr sz="1400" dirty="0">
                <a:solidFill>
                  <a:srgbClr val="000000"/>
                </a:solidFill>
                <a:latin typeface="Arial"/>
                <a:cs typeface="Arial"/>
              </a:rPr>
              <a:t>best</a:t>
            </a:r>
            <a:r>
              <a:rPr sz="1400" spc="-30" dirty="0">
                <a:solidFill>
                  <a:srgbClr val="000000"/>
                </a:solidFill>
                <a:latin typeface="Arial"/>
                <a:cs typeface="Arial"/>
              </a:rPr>
              <a:t> </a:t>
            </a:r>
            <a:r>
              <a:rPr sz="1400" dirty="0">
                <a:solidFill>
                  <a:srgbClr val="000000"/>
                </a:solidFill>
                <a:latin typeface="Arial"/>
                <a:cs typeface="Arial"/>
              </a:rPr>
              <a:t>suits</a:t>
            </a:r>
            <a:r>
              <a:rPr sz="1400" spc="-30" dirty="0">
                <a:solidFill>
                  <a:srgbClr val="000000"/>
                </a:solidFill>
                <a:latin typeface="Arial"/>
                <a:cs typeface="Arial"/>
              </a:rPr>
              <a:t> </a:t>
            </a:r>
            <a:r>
              <a:rPr sz="1400" dirty="0">
                <a:solidFill>
                  <a:srgbClr val="000000"/>
                </a:solidFill>
                <a:latin typeface="Arial"/>
                <a:cs typeface="Arial"/>
              </a:rPr>
              <a:t>to</a:t>
            </a:r>
            <a:r>
              <a:rPr sz="1400" spc="-20" dirty="0">
                <a:solidFill>
                  <a:srgbClr val="000000"/>
                </a:solidFill>
                <a:latin typeface="Arial"/>
                <a:cs typeface="Arial"/>
              </a:rPr>
              <a:t> </a:t>
            </a:r>
            <a:r>
              <a:rPr sz="1400" dirty="0">
                <a:solidFill>
                  <a:srgbClr val="000000"/>
                </a:solidFill>
                <a:latin typeface="Arial"/>
                <a:cs typeface="Arial"/>
              </a:rPr>
              <a:t>test</a:t>
            </a:r>
            <a:r>
              <a:rPr sz="1400" spc="-30" dirty="0">
                <a:solidFill>
                  <a:srgbClr val="000000"/>
                </a:solidFill>
                <a:latin typeface="Arial"/>
                <a:cs typeface="Arial"/>
              </a:rPr>
              <a:t> </a:t>
            </a:r>
            <a:r>
              <a:rPr sz="1400" dirty="0">
                <a:solidFill>
                  <a:srgbClr val="000000"/>
                </a:solidFill>
                <a:latin typeface="Arial"/>
                <a:cs typeface="Arial"/>
              </a:rPr>
              <a:t>the clai</a:t>
            </a:r>
            <a:r>
              <a:rPr sz="1400" spc="-10" dirty="0">
                <a:solidFill>
                  <a:srgbClr val="000000"/>
                </a:solidFill>
                <a:latin typeface="Arial"/>
                <a:cs typeface="Arial"/>
              </a:rPr>
              <a:t>m</a:t>
            </a:r>
            <a:r>
              <a:rPr sz="1400" dirty="0">
                <a:solidFill>
                  <a:srgbClr val="000000"/>
                </a:solidFill>
                <a:latin typeface="Arial"/>
                <a:cs typeface="Arial"/>
              </a:rPr>
              <a:t>s</a:t>
            </a:r>
          </a:p>
          <a:p>
            <a:pPr algn="l">
              <a:spcBef>
                <a:spcPts val="3"/>
              </a:spcBef>
              <a:buClr>
                <a:srgbClr val="0A1F64"/>
              </a:buClr>
              <a:buFont typeface="Verdana"/>
              <a:buChar char="–"/>
            </a:pPr>
            <a:endParaRPr sz="1749" dirty="0">
              <a:solidFill>
                <a:srgbClr val="000000"/>
              </a:solidFill>
              <a:latin typeface="Times New Roman"/>
              <a:cs typeface="Times New Roman"/>
            </a:endParaRPr>
          </a:p>
          <a:p>
            <a:pPr marL="246941" algn="l"/>
            <a:r>
              <a:rPr sz="1400" dirty="0">
                <a:solidFill>
                  <a:srgbClr val="0A1F64"/>
                </a:solidFill>
                <a:latin typeface="Webdings"/>
                <a:cs typeface="Webdings"/>
              </a:rPr>
              <a:t></a:t>
            </a:r>
            <a:r>
              <a:rPr sz="1400" b="1" spc="-10" dirty="0">
                <a:solidFill>
                  <a:srgbClr val="000000"/>
                </a:solidFill>
                <a:latin typeface="Arial"/>
                <a:cs typeface="Arial"/>
              </a:rPr>
              <a:t>D</a:t>
            </a:r>
            <a:r>
              <a:rPr sz="1400" b="1" dirty="0">
                <a:solidFill>
                  <a:srgbClr val="000000"/>
                </a:solidFill>
                <a:latin typeface="Arial"/>
                <a:cs typeface="Arial"/>
              </a:rPr>
              <a:t>etermi</a:t>
            </a:r>
            <a:r>
              <a:rPr sz="1400" b="1" spc="-10" dirty="0">
                <a:solidFill>
                  <a:srgbClr val="000000"/>
                </a:solidFill>
                <a:latin typeface="Arial"/>
                <a:cs typeface="Arial"/>
              </a:rPr>
              <a:t>n</a:t>
            </a:r>
            <a:r>
              <a:rPr sz="1400" b="1" dirty="0">
                <a:solidFill>
                  <a:srgbClr val="000000"/>
                </a:solidFill>
                <a:latin typeface="Arial"/>
                <a:cs typeface="Arial"/>
              </a:rPr>
              <a:t>e</a:t>
            </a:r>
            <a:r>
              <a:rPr sz="1400" b="1" spc="-30" dirty="0">
                <a:solidFill>
                  <a:srgbClr val="000000"/>
                </a:solidFill>
                <a:latin typeface="Arial"/>
                <a:cs typeface="Arial"/>
              </a:rPr>
              <a:t> </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a:t>
            </a:r>
            <a:r>
              <a:rPr sz="1400" b="1" spc="-20" dirty="0">
                <a:solidFill>
                  <a:srgbClr val="000000"/>
                </a:solidFill>
                <a:latin typeface="Arial"/>
                <a:cs typeface="Arial"/>
              </a:rPr>
              <a:t> </a:t>
            </a:r>
            <a:r>
              <a:rPr sz="1400" b="1" dirty="0">
                <a:solidFill>
                  <a:srgbClr val="000000"/>
                </a:solidFill>
                <a:latin typeface="Arial"/>
                <a:cs typeface="Arial"/>
              </a:rPr>
              <a:t>critical</a:t>
            </a:r>
            <a:r>
              <a:rPr sz="1400" b="1" spc="-40" dirty="0">
                <a:solidFill>
                  <a:srgbClr val="000000"/>
                </a:solidFill>
                <a:latin typeface="Arial"/>
                <a:cs typeface="Arial"/>
              </a:rPr>
              <a:t> </a:t>
            </a:r>
            <a:r>
              <a:rPr sz="1400" b="1" dirty="0">
                <a:solidFill>
                  <a:srgbClr val="000000"/>
                </a:solidFill>
                <a:latin typeface="Arial"/>
                <a:cs typeface="Arial"/>
              </a:rPr>
              <a:t>re</a:t>
            </a:r>
            <a:r>
              <a:rPr sz="1400" b="1" spc="-10" dirty="0">
                <a:solidFill>
                  <a:srgbClr val="000000"/>
                </a:solidFill>
                <a:latin typeface="Arial"/>
                <a:cs typeface="Arial"/>
              </a:rPr>
              <a:t>g</a:t>
            </a:r>
            <a:r>
              <a:rPr sz="1400" b="1" dirty="0">
                <a:solidFill>
                  <a:srgbClr val="000000"/>
                </a:solidFill>
                <a:latin typeface="Arial"/>
                <a:cs typeface="Arial"/>
              </a:rPr>
              <a:t>i</a:t>
            </a:r>
            <a:r>
              <a:rPr sz="1400" b="1" spc="-10" dirty="0">
                <a:solidFill>
                  <a:srgbClr val="000000"/>
                </a:solidFill>
                <a:latin typeface="Arial"/>
                <a:cs typeface="Arial"/>
              </a:rPr>
              <a:t>o</a:t>
            </a:r>
            <a:r>
              <a:rPr sz="1400" b="1" dirty="0">
                <a:solidFill>
                  <a:srgbClr val="000000"/>
                </a:solidFill>
                <a:latin typeface="Arial"/>
                <a:cs typeface="Arial"/>
              </a:rPr>
              <a:t>n</a:t>
            </a:r>
            <a:endParaRPr sz="1400" dirty="0">
              <a:solidFill>
                <a:srgbClr val="000000"/>
              </a:solidFill>
              <a:latin typeface="Arial"/>
              <a:cs typeface="Arial"/>
            </a:endParaRPr>
          </a:p>
          <a:p>
            <a:pPr marL="990303" indent="-286299" algn="l">
              <a:spcBef>
                <a:spcPts val="165"/>
              </a:spcBef>
              <a:buClr>
                <a:srgbClr val="0A1F64"/>
              </a:buClr>
              <a:buFont typeface="Verdana"/>
              <a:buChar char="–"/>
              <a:tabLst>
                <a:tab pos="990938" algn="l"/>
              </a:tabLst>
            </a:pPr>
            <a:r>
              <a:rPr sz="1400" spc="-5" dirty="0">
                <a:solidFill>
                  <a:srgbClr val="000000"/>
                </a:solidFill>
                <a:latin typeface="Arial"/>
                <a:cs typeface="Arial"/>
              </a:rPr>
              <a:t>L</a:t>
            </a:r>
            <a:r>
              <a:rPr sz="1400" dirty="0">
                <a:solidFill>
                  <a:srgbClr val="000000"/>
                </a:solidFill>
                <a:latin typeface="Arial"/>
                <a:cs typeface="Arial"/>
              </a:rPr>
              <a:t>e</a:t>
            </a:r>
            <a:r>
              <a:rPr sz="1400" spc="-20" dirty="0">
                <a:solidFill>
                  <a:srgbClr val="000000"/>
                </a:solidFill>
                <a:latin typeface="Arial"/>
                <a:cs typeface="Arial"/>
              </a:rPr>
              <a:t>v</a:t>
            </a:r>
            <a:r>
              <a:rPr sz="1400" dirty="0">
                <a:solidFill>
                  <a:srgbClr val="000000"/>
                </a:solidFill>
                <a:latin typeface="Arial"/>
                <a:cs typeface="Arial"/>
              </a:rPr>
              <a:t>el</a:t>
            </a:r>
            <a:r>
              <a:rPr sz="1400" spc="-10" dirty="0">
                <a:solidFill>
                  <a:srgbClr val="000000"/>
                </a:solidFill>
                <a:latin typeface="Arial"/>
                <a:cs typeface="Arial"/>
              </a:rPr>
              <a:t> </a:t>
            </a:r>
            <a:r>
              <a:rPr sz="1400" dirty="0">
                <a:solidFill>
                  <a:srgbClr val="000000"/>
                </a:solidFill>
                <a:latin typeface="Arial"/>
                <a:cs typeface="Arial"/>
              </a:rPr>
              <a:t>of</a:t>
            </a:r>
            <a:r>
              <a:rPr sz="1400" spc="-5" dirty="0">
                <a:solidFill>
                  <a:srgbClr val="000000"/>
                </a:solidFill>
                <a:latin typeface="Arial"/>
                <a:cs typeface="Arial"/>
              </a:rPr>
              <a:t> </a:t>
            </a:r>
            <a:r>
              <a:rPr sz="1400" dirty="0">
                <a:solidFill>
                  <a:srgbClr val="000000"/>
                </a:solidFill>
                <a:latin typeface="Arial"/>
                <a:cs typeface="Arial"/>
              </a:rPr>
              <a:t>certain</a:t>
            </a:r>
            <a:r>
              <a:rPr sz="1400" spc="-10" dirty="0">
                <a:solidFill>
                  <a:srgbClr val="000000"/>
                </a:solidFill>
                <a:latin typeface="Arial"/>
                <a:cs typeface="Arial"/>
              </a:rPr>
              <a:t>t</a:t>
            </a:r>
            <a:r>
              <a:rPr sz="1400" dirty="0">
                <a:solidFill>
                  <a:srgbClr val="000000"/>
                </a:solidFill>
                <a:latin typeface="Arial"/>
                <a:cs typeface="Arial"/>
              </a:rPr>
              <a:t>y</a:t>
            </a:r>
            <a:r>
              <a:rPr sz="1400" spc="-50" dirty="0">
                <a:solidFill>
                  <a:srgbClr val="000000"/>
                </a:solidFill>
                <a:latin typeface="Arial"/>
                <a:cs typeface="Arial"/>
              </a:rPr>
              <a:t> </a:t>
            </a:r>
            <a:r>
              <a:rPr sz="1400" spc="-20" dirty="0">
                <a:solidFill>
                  <a:srgbClr val="000000"/>
                </a:solidFill>
                <a:latin typeface="Arial"/>
                <a:cs typeface="Arial"/>
              </a:rPr>
              <a:t>w</a:t>
            </a:r>
            <a:r>
              <a:rPr sz="1400" dirty="0">
                <a:solidFill>
                  <a:srgbClr val="000000"/>
                </a:solidFill>
                <a:latin typeface="Arial"/>
                <a:cs typeface="Arial"/>
              </a:rPr>
              <a:t>e</a:t>
            </a:r>
            <a:r>
              <a:rPr sz="1400" spc="15" dirty="0">
                <a:solidFill>
                  <a:srgbClr val="000000"/>
                </a:solidFill>
                <a:latin typeface="Arial"/>
                <a:cs typeface="Arial"/>
              </a:rPr>
              <a:t> </a:t>
            </a:r>
            <a:r>
              <a:rPr sz="1400" dirty="0">
                <a:solidFill>
                  <a:srgbClr val="000000"/>
                </a:solidFill>
                <a:latin typeface="Arial"/>
                <a:cs typeface="Arial"/>
              </a:rPr>
              <a:t>are</a:t>
            </a:r>
            <a:r>
              <a:rPr sz="1400" spc="-20" dirty="0">
                <a:solidFill>
                  <a:srgbClr val="000000"/>
                </a:solidFill>
                <a:latin typeface="Arial"/>
                <a:cs typeface="Arial"/>
              </a:rPr>
              <a:t> </a:t>
            </a:r>
            <a:r>
              <a:rPr sz="1400" dirty="0">
                <a:solidFill>
                  <a:srgbClr val="000000"/>
                </a:solidFill>
                <a:latin typeface="Arial"/>
                <a:cs typeface="Arial"/>
              </a:rPr>
              <a:t>looking</a:t>
            </a:r>
            <a:r>
              <a:rPr sz="1400" spc="-30" dirty="0">
                <a:solidFill>
                  <a:srgbClr val="000000"/>
                </a:solidFill>
                <a:latin typeface="Arial"/>
                <a:cs typeface="Arial"/>
              </a:rPr>
              <a:t> </a:t>
            </a:r>
            <a:r>
              <a:rPr sz="1400" dirty="0">
                <a:solidFill>
                  <a:srgbClr val="000000"/>
                </a:solidFill>
                <a:latin typeface="Arial"/>
                <a:cs typeface="Arial"/>
              </a:rPr>
              <a:t>fo</a:t>
            </a:r>
            <a:r>
              <a:rPr sz="1400" spc="-75" dirty="0">
                <a:solidFill>
                  <a:srgbClr val="000000"/>
                </a:solidFill>
                <a:latin typeface="Arial"/>
                <a:cs typeface="Arial"/>
              </a:rPr>
              <a:t>r</a:t>
            </a:r>
            <a:r>
              <a:rPr sz="1400" dirty="0">
                <a:solidFill>
                  <a:srgbClr val="000000"/>
                </a:solidFill>
                <a:latin typeface="Arial"/>
                <a:cs typeface="Arial"/>
              </a:rPr>
              <a:t>,</a:t>
            </a:r>
            <a:r>
              <a:rPr sz="1400" spc="-40" dirty="0">
                <a:solidFill>
                  <a:srgbClr val="000000"/>
                </a:solidFill>
                <a:latin typeface="Arial"/>
                <a:cs typeface="Arial"/>
              </a:rPr>
              <a:t> </a:t>
            </a:r>
            <a:r>
              <a:rPr sz="1400" dirty="0">
                <a:solidFill>
                  <a:srgbClr val="000000"/>
                </a:solidFill>
                <a:latin typeface="Arial"/>
                <a:cs typeface="Arial"/>
              </a:rPr>
              <a:t>before</a:t>
            </a:r>
            <a:r>
              <a:rPr sz="1400" spc="-30" dirty="0">
                <a:solidFill>
                  <a:srgbClr val="000000"/>
                </a:solidFill>
                <a:latin typeface="Arial"/>
                <a:cs typeface="Arial"/>
              </a:rPr>
              <a:t> </a:t>
            </a:r>
            <a:r>
              <a:rPr sz="1400" spc="-20" dirty="0">
                <a:solidFill>
                  <a:srgbClr val="000000"/>
                </a:solidFill>
                <a:latin typeface="Arial"/>
                <a:cs typeface="Arial"/>
              </a:rPr>
              <a:t>w</a:t>
            </a:r>
            <a:r>
              <a:rPr sz="1400" dirty="0">
                <a:solidFill>
                  <a:srgbClr val="000000"/>
                </a:solidFill>
                <a:latin typeface="Arial"/>
                <a:cs typeface="Arial"/>
              </a:rPr>
              <a:t>e</a:t>
            </a:r>
            <a:r>
              <a:rPr sz="1400" spc="20" dirty="0">
                <a:solidFill>
                  <a:srgbClr val="000000"/>
                </a:solidFill>
                <a:latin typeface="Arial"/>
                <a:cs typeface="Arial"/>
              </a:rPr>
              <a:t> </a:t>
            </a:r>
            <a:r>
              <a:rPr sz="1400" dirty="0">
                <a:solidFill>
                  <a:srgbClr val="000000"/>
                </a:solidFill>
                <a:latin typeface="Arial"/>
                <a:cs typeface="Arial"/>
              </a:rPr>
              <a:t>accept</a:t>
            </a:r>
            <a:r>
              <a:rPr sz="1400" spc="-40" dirty="0">
                <a:solidFill>
                  <a:srgbClr val="000000"/>
                </a:solidFill>
                <a:latin typeface="Arial"/>
                <a:cs typeface="Arial"/>
              </a:rPr>
              <a:t> </a:t>
            </a:r>
            <a:r>
              <a:rPr sz="1400" dirty="0">
                <a:solidFill>
                  <a:srgbClr val="000000"/>
                </a:solidFill>
                <a:latin typeface="Arial"/>
                <a:cs typeface="Arial"/>
              </a:rPr>
              <a:t>or</a:t>
            </a:r>
            <a:r>
              <a:rPr sz="1400" spc="-20" dirty="0">
                <a:solidFill>
                  <a:srgbClr val="000000"/>
                </a:solidFill>
                <a:latin typeface="Arial"/>
                <a:cs typeface="Arial"/>
              </a:rPr>
              <a:t> </a:t>
            </a:r>
            <a:r>
              <a:rPr sz="1400" dirty="0">
                <a:solidFill>
                  <a:srgbClr val="000000"/>
                </a:solidFill>
                <a:latin typeface="Arial"/>
                <a:cs typeface="Arial"/>
              </a:rPr>
              <a:t>reject</a:t>
            </a:r>
            <a:r>
              <a:rPr sz="1400" spc="-30" dirty="0">
                <a:solidFill>
                  <a:srgbClr val="000000"/>
                </a:solidFill>
                <a:latin typeface="Arial"/>
                <a:cs typeface="Arial"/>
              </a:rPr>
              <a:t> </a:t>
            </a:r>
            <a:r>
              <a:rPr sz="1400" dirty="0">
                <a:solidFill>
                  <a:srgbClr val="000000"/>
                </a:solidFill>
                <a:latin typeface="Arial"/>
                <a:cs typeface="Arial"/>
              </a:rPr>
              <a:t>the</a:t>
            </a:r>
            <a:r>
              <a:rPr sz="1400" spc="-20" dirty="0">
                <a:solidFill>
                  <a:srgbClr val="000000"/>
                </a:solidFill>
                <a:latin typeface="Arial"/>
                <a:cs typeface="Arial"/>
              </a:rPr>
              <a:t> </a:t>
            </a:r>
            <a:r>
              <a:rPr sz="1400" dirty="0">
                <a:solidFill>
                  <a:srgbClr val="000000"/>
                </a:solidFill>
                <a:latin typeface="Arial"/>
                <a:cs typeface="Arial"/>
              </a:rPr>
              <a:t>claim</a:t>
            </a:r>
          </a:p>
          <a:p>
            <a:pPr algn="l">
              <a:spcBef>
                <a:spcPts val="5"/>
              </a:spcBef>
              <a:buClr>
                <a:srgbClr val="0A1F64"/>
              </a:buClr>
              <a:buFont typeface="Verdana"/>
              <a:buChar char="–"/>
            </a:pPr>
            <a:endParaRPr sz="1749" dirty="0">
              <a:solidFill>
                <a:srgbClr val="000000"/>
              </a:solidFill>
              <a:latin typeface="Times New Roman"/>
              <a:cs typeface="Times New Roman"/>
            </a:endParaRPr>
          </a:p>
          <a:p>
            <a:pPr marL="246941" algn="l"/>
            <a:r>
              <a:rPr sz="1400" dirty="0">
                <a:solidFill>
                  <a:srgbClr val="0A1F64"/>
                </a:solidFill>
                <a:latin typeface="Webdings"/>
                <a:cs typeface="Webdings"/>
              </a:rPr>
              <a:t></a:t>
            </a:r>
            <a:r>
              <a:rPr sz="1400" b="1" spc="-10" dirty="0">
                <a:solidFill>
                  <a:srgbClr val="000000"/>
                </a:solidFill>
                <a:latin typeface="Arial"/>
                <a:cs typeface="Arial"/>
              </a:rPr>
              <a:t>F</a:t>
            </a:r>
            <a:r>
              <a:rPr sz="1400" b="1" dirty="0">
                <a:solidFill>
                  <a:srgbClr val="000000"/>
                </a:solidFill>
                <a:latin typeface="Arial"/>
                <a:cs typeface="Arial"/>
              </a:rPr>
              <a:t>i</a:t>
            </a:r>
            <a:r>
              <a:rPr sz="1400" b="1" spc="-10" dirty="0">
                <a:solidFill>
                  <a:srgbClr val="000000"/>
                </a:solidFill>
                <a:latin typeface="Arial"/>
                <a:cs typeface="Arial"/>
              </a:rPr>
              <a:t>n</a:t>
            </a:r>
            <a:r>
              <a:rPr sz="1400" b="1" dirty="0">
                <a:solidFill>
                  <a:srgbClr val="000000"/>
                </a:solidFill>
                <a:latin typeface="Arial"/>
                <a:cs typeface="Arial"/>
              </a:rPr>
              <a:t>d</a:t>
            </a:r>
            <a:r>
              <a:rPr sz="1400" b="1" spc="-25" dirty="0">
                <a:solidFill>
                  <a:srgbClr val="000000"/>
                </a:solidFill>
                <a:latin typeface="Arial"/>
                <a:cs typeface="Arial"/>
              </a:rPr>
              <a:t> </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a:t>
            </a:r>
            <a:r>
              <a:rPr sz="1400" b="1" spc="-20" dirty="0">
                <a:solidFill>
                  <a:srgbClr val="000000"/>
                </a:solidFill>
                <a:latin typeface="Arial"/>
                <a:cs typeface="Arial"/>
              </a:rPr>
              <a:t> </a:t>
            </a:r>
            <a:r>
              <a:rPr sz="1400" b="1" spc="-10" dirty="0">
                <a:solidFill>
                  <a:srgbClr val="000000"/>
                </a:solidFill>
                <a:latin typeface="Arial"/>
                <a:cs typeface="Arial"/>
              </a:rPr>
              <a:t>p</a:t>
            </a:r>
            <a:r>
              <a:rPr sz="1400" b="1" dirty="0">
                <a:solidFill>
                  <a:srgbClr val="000000"/>
                </a:solidFill>
                <a:latin typeface="Arial"/>
                <a:cs typeface="Arial"/>
              </a:rPr>
              <a:t>-</a:t>
            </a:r>
            <a:r>
              <a:rPr sz="1400" b="1" spc="-15" dirty="0">
                <a:solidFill>
                  <a:srgbClr val="000000"/>
                </a:solidFill>
                <a:latin typeface="Arial"/>
                <a:cs typeface="Arial"/>
              </a:rPr>
              <a:t>v</a:t>
            </a:r>
            <a:r>
              <a:rPr sz="1400" b="1" dirty="0">
                <a:solidFill>
                  <a:srgbClr val="000000"/>
                </a:solidFill>
                <a:latin typeface="Arial"/>
                <a:cs typeface="Arial"/>
              </a:rPr>
              <a:t>al</a:t>
            </a:r>
            <a:r>
              <a:rPr sz="1400" b="1" spc="-10" dirty="0">
                <a:solidFill>
                  <a:srgbClr val="000000"/>
                </a:solidFill>
                <a:latin typeface="Arial"/>
                <a:cs typeface="Arial"/>
              </a:rPr>
              <a:t>u</a:t>
            </a:r>
            <a:r>
              <a:rPr sz="1400" b="1" dirty="0">
                <a:solidFill>
                  <a:srgbClr val="000000"/>
                </a:solidFill>
                <a:latin typeface="Arial"/>
                <a:cs typeface="Arial"/>
              </a:rPr>
              <a:t>e</a:t>
            </a:r>
            <a:r>
              <a:rPr sz="1400" b="1" spc="-20" dirty="0">
                <a:solidFill>
                  <a:srgbClr val="000000"/>
                </a:solidFill>
                <a:latin typeface="Arial"/>
                <a:cs typeface="Arial"/>
              </a:rPr>
              <a:t> </a:t>
            </a:r>
            <a:r>
              <a:rPr sz="1400" b="1" spc="-10" dirty="0">
                <a:solidFill>
                  <a:srgbClr val="000000"/>
                </a:solidFill>
                <a:latin typeface="Arial"/>
                <a:cs typeface="Arial"/>
              </a:rPr>
              <a:t>o</a:t>
            </a:r>
            <a:r>
              <a:rPr sz="1400" b="1" dirty="0">
                <a:solidFill>
                  <a:srgbClr val="000000"/>
                </a:solidFill>
                <a:latin typeface="Arial"/>
                <a:cs typeface="Arial"/>
              </a:rPr>
              <a:t>f</a:t>
            </a:r>
            <a:r>
              <a:rPr sz="1400" b="1" spc="-5" dirty="0">
                <a:solidFill>
                  <a:srgbClr val="000000"/>
                </a:solidFill>
                <a:latin typeface="Arial"/>
                <a:cs typeface="Arial"/>
              </a:rPr>
              <a:t> </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a:t>
            </a:r>
            <a:r>
              <a:rPr sz="1400" b="1" spc="-20" dirty="0">
                <a:solidFill>
                  <a:srgbClr val="000000"/>
                </a:solidFill>
                <a:latin typeface="Arial"/>
                <a:cs typeface="Arial"/>
              </a:rPr>
              <a:t> </a:t>
            </a:r>
            <a:r>
              <a:rPr sz="1400" b="1" dirty="0">
                <a:solidFill>
                  <a:srgbClr val="000000"/>
                </a:solidFill>
                <a:latin typeface="Arial"/>
                <a:cs typeface="Arial"/>
              </a:rPr>
              <a:t>test</a:t>
            </a:r>
            <a:r>
              <a:rPr sz="1400" b="1" spc="-30" dirty="0">
                <a:solidFill>
                  <a:srgbClr val="000000"/>
                </a:solidFill>
                <a:latin typeface="Arial"/>
                <a:cs typeface="Arial"/>
              </a:rPr>
              <a:t> </a:t>
            </a:r>
            <a:r>
              <a:rPr sz="1400" b="1" dirty="0">
                <a:solidFill>
                  <a:srgbClr val="000000"/>
                </a:solidFill>
                <a:latin typeface="Arial"/>
                <a:cs typeface="Arial"/>
              </a:rPr>
              <a:t>statist</a:t>
            </a:r>
            <a:r>
              <a:rPr sz="1400" b="1" spc="-10" dirty="0">
                <a:solidFill>
                  <a:srgbClr val="000000"/>
                </a:solidFill>
                <a:latin typeface="Arial"/>
                <a:cs typeface="Arial"/>
              </a:rPr>
              <a:t>i</a:t>
            </a:r>
            <a:r>
              <a:rPr sz="1400" b="1" dirty="0">
                <a:solidFill>
                  <a:srgbClr val="000000"/>
                </a:solidFill>
                <a:latin typeface="Arial"/>
                <a:cs typeface="Arial"/>
              </a:rPr>
              <a:t>c</a:t>
            </a:r>
            <a:endParaRPr sz="1400" dirty="0">
              <a:solidFill>
                <a:srgbClr val="000000"/>
              </a:solidFill>
              <a:latin typeface="Arial"/>
              <a:cs typeface="Arial"/>
            </a:endParaRPr>
          </a:p>
          <a:p>
            <a:pPr marL="990303" indent="-286299" algn="l">
              <a:spcBef>
                <a:spcPts val="165"/>
              </a:spcBef>
              <a:buClr>
                <a:srgbClr val="0A1F64"/>
              </a:buClr>
              <a:buFont typeface="Verdana"/>
              <a:buChar char="–"/>
              <a:tabLst>
                <a:tab pos="990938" algn="l"/>
              </a:tabLst>
            </a:pPr>
            <a:r>
              <a:rPr sz="1400" spc="15" dirty="0">
                <a:solidFill>
                  <a:srgbClr val="000000"/>
                </a:solidFill>
                <a:latin typeface="Arial"/>
                <a:cs typeface="Arial"/>
              </a:rPr>
              <a:t>W</a:t>
            </a:r>
            <a:r>
              <a:rPr sz="1400" dirty="0">
                <a:solidFill>
                  <a:srgbClr val="000000"/>
                </a:solidFill>
                <a:latin typeface="Arial"/>
                <a:cs typeface="Arial"/>
              </a:rPr>
              <a:t>hat</a:t>
            </a:r>
            <a:r>
              <a:rPr sz="1400" spc="-40" dirty="0">
                <a:solidFill>
                  <a:srgbClr val="000000"/>
                </a:solidFill>
                <a:latin typeface="Arial"/>
                <a:cs typeface="Arial"/>
              </a:rPr>
              <a:t> </a:t>
            </a:r>
            <a:r>
              <a:rPr sz="1400" dirty="0">
                <a:solidFill>
                  <a:srgbClr val="000000"/>
                </a:solidFill>
                <a:latin typeface="Arial"/>
                <a:cs typeface="Arial"/>
              </a:rPr>
              <a:t>is</a:t>
            </a:r>
            <a:r>
              <a:rPr sz="1400" spc="-5" dirty="0">
                <a:solidFill>
                  <a:srgbClr val="000000"/>
                </a:solidFill>
                <a:latin typeface="Arial"/>
                <a:cs typeface="Arial"/>
              </a:rPr>
              <a:t> </a:t>
            </a:r>
            <a:r>
              <a:rPr sz="1400" dirty="0">
                <a:solidFill>
                  <a:srgbClr val="000000"/>
                </a:solidFill>
                <a:latin typeface="Arial"/>
                <a:cs typeface="Arial"/>
              </a:rPr>
              <a:t>the</a:t>
            </a:r>
            <a:r>
              <a:rPr sz="1400" spc="-20" dirty="0">
                <a:solidFill>
                  <a:srgbClr val="000000"/>
                </a:solidFill>
                <a:latin typeface="Arial"/>
                <a:cs typeface="Arial"/>
              </a:rPr>
              <a:t> </a:t>
            </a:r>
            <a:r>
              <a:rPr sz="1400" dirty="0">
                <a:solidFill>
                  <a:srgbClr val="000000"/>
                </a:solidFill>
                <a:latin typeface="Arial"/>
                <a:cs typeface="Arial"/>
              </a:rPr>
              <a:t>probabili</a:t>
            </a:r>
            <a:r>
              <a:rPr sz="1400" spc="-10" dirty="0">
                <a:solidFill>
                  <a:srgbClr val="000000"/>
                </a:solidFill>
                <a:latin typeface="Arial"/>
                <a:cs typeface="Arial"/>
              </a:rPr>
              <a:t>t</a:t>
            </a:r>
            <a:r>
              <a:rPr sz="1400" dirty="0">
                <a:solidFill>
                  <a:srgbClr val="000000"/>
                </a:solidFill>
                <a:latin typeface="Arial"/>
                <a:cs typeface="Arial"/>
              </a:rPr>
              <a:t>y</a:t>
            </a:r>
            <a:r>
              <a:rPr sz="1400" spc="-40" dirty="0">
                <a:solidFill>
                  <a:srgbClr val="000000"/>
                </a:solidFill>
                <a:latin typeface="Arial"/>
                <a:cs typeface="Arial"/>
              </a:rPr>
              <a:t> </a:t>
            </a:r>
            <a:r>
              <a:rPr sz="1400" dirty="0">
                <a:solidFill>
                  <a:srgbClr val="000000"/>
                </a:solidFill>
                <a:latin typeface="Arial"/>
                <a:cs typeface="Arial"/>
              </a:rPr>
              <a:t>of</a:t>
            </a:r>
            <a:r>
              <a:rPr sz="1400" spc="-15" dirty="0">
                <a:solidFill>
                  <a:srgbClr val="000000"/>
                </a:solidFill>
                <a:latin typeface="Arial"/>
                <a:cs typeface="Arial"/>
              </a:rPr>
              <a:t> </a:t>
            </a:r>
            <a:r>
              <a:rPr sz="1400" dirty="0">
                <a:solidFill>
                  <a:srgbClr val="000000"/>
                </a:solidFill>
                <a:latin typeface="Arial"/>
                <a:cs typeface="Arial"/>
              </a:rPr>
              <a:t>the</a:t>
            </a:r>
            <a:r>
              <a:rPr sz="1400" spc="-20" dirty="0">
                <a:solidFill>
                  <a:srgbClr val="000000"/>
                </a:solidFill>
                <a:latin typeface="Arial"/>
                <a:cs typeface="Arial"/>
              </a:rPr>
              <a:t> </a:t>
            </a:r>
            <a:r>
              <a:rPr sz="1400" dirty="0">
                <a:solidFill>
                  <a:srgbClr val="000000"/>
                </a:solidFill>
                <a:latin typeface="Arial"/>
                <a:cs typeface="Arial"/>
              </a:rPr>
              <a:t>null</a:t>
            </a:r>
            <a:r>
              <a:rPr sz="1400" spc="-10" dirty="0">
                <a:solidFill>
                  <a:srgbClr val="000000"/>
                </a:solidFill>
                <a:latin typeface="Arial"/>
                <a:cs typeface="Arial"/>
              </a:rPr>
              <a:t> </a:t>
            </a:r>
            <a:r>
              <a:rPr sz="1400" dirty="0">
                <a:solidFill>
                  <a:srgbClr val="000000"/>
                </a:solidFill>
                <a:latin typeface="Arial"/>
                <a:cs typeface="Arial"/>
              </a:rPr>
              <a:t>h</a:t>
            </a:r>
            <a:r>
              <a:rPr sz="1400" spc="-20" dirty="0">
                <a:solidFill>
                  <a:srgbClr val="000000"/>
                </a:solidFill>
                <a:latin typeface="Arial"/>
                <a:cs typeface="Arial"/>
              </a:rPr>
              <a:t>y</a:t>
            </a:r>
            <a:r>
              <a:rPr sz="1400" dirty="0">
                <a:solidFill>
                  <a:srgbClr val="000000"/>
                </a:solidFill>
                <a:latin typeface="Arial"/>
                <a:cs typeface="Arial"/>
              </a:rPr>
              <a:t>pothesis</a:t>
            </a:r>
            <a:r>
              <a:rPr sz="1400" spc="-40" dirty="0">
                <a:solidFill>
                  <a:srgbClr val="000000"/>
                </a:solidFill>
                <a:latin typeface="Arial"/>
                <a:cs typeface="Arial"/>
              </a:rPr>
              <a:t> </a:t>
            </a:r>
            <a:r>
              <a:rPr sz="1400" dirty="0">
                <a:solidFill>
                  <a:srgbClr val="000000"/>
                </a:solidFill>
                <a:latin typeface="Arial"/>
                <a:cs typeface="Arial"/>
              </a:rPr>
              <a:t>being</a:t>
            </a:r>
            <a:r>
              <a:rPr sz="1400" spc="-20" dirty="0">
                <a:solidFill>
                  <a:srgbClr val="000000"/>
                </a:solidFill>
                <a:latin typeface="Arial"/>
                <a:cs typeface="Arial"/>
              </a:rPr>
              <a:t> </a:t>
            </a:r>
            <a:r>
              <a:rPr sz="1400" dirty="0">
                <a:solidFill>
                  <a:srgbClr val="000000"/>
                </a:solidFill>
                <a:latin typeface="Arial"/>
                <a:cs typeface="Arial"/>
              </a:rPr>
              <a:t>actually</a:t>
            </a:r>
            <a:r>
              <a:rPr sz="1400" spc="-40" dirty="0">
                <a:solidFill>
                  <a:srgbClr val="000000"/>
                </a:solidFill>
                <a:latin typeface="Arial"/>
                <a:cs typeface="Arial"/>
              </a:rPr>
              <a:t> </a:t>
            </a:r>
            <a:r>
              <a:rPr sz="1400" dirty="0">
                <a:solidFill>
                  <a:srgbClr val="000000"/>
                </a:solidFill>
                <a:latin typeface="Arial"/>
                <a:cs typeface="Arial"/>
              </a:rPr>
              <a:t>true</a:t>
            </a:r>
          </a:p>
          <a:p>
            <a:pPr algn="l">
              <a:spcBef>
                <a:spcPts val="3"/>
              </a:spcBef>
            </a:pPr>
            <a:endParaRPr sz="1749" dirty="0">
              <a:solidFill>
                <a:srgbClr val="000000"/>
              </a:solidFill>
              <a:latin typeface="Times New Roman"/>
              <a:cs typeface="Times New Roman"/>
            </a:endParaRPr>
          </a:p>
          <a:p>
            <a:pPr marL="246941" algn="l"/>
            <a:r>
              <a:rPr sz="1400" dirty="0">
                <a:solidFill>
                  <a:srgbClr val="0A1F64"/>
                </a:solidFill>
                <a:latin typeface="Webdings"/>
                <a:cs typeface="Webdings"/>
              </a:rPr>
              <a:t></a:t>
            </a:r>
            <a:r>
              <a:rPr sz="1400" b="1" dirty="0">
                <a:solidFill>
                  <a:srgbClr val="000000"/>
                </a:solidFill>
                <a:latin typeface="Arial"/>
                <a:cs typeface="Arial"/>
              </a:rPr>
              <a:t>See</a:t>
            </a:r>
            <a:r>
              <a:rPr sz="1400" b="1" spc="-10" dirty="0">
                <a:solidFill>
                  <a:srgbClr val="000000"/>
                </a:solidFill>
                <a:latin typeface="Arial"/>
                <a:cs typeface="Arial"/>
              </a:rPr>
              <a:t> </a:t>
            </a:r>
            <a:r>
              <a:rPr sz="1400" b="1" spc="20" dirty="0">
                <a:solidFill>
                  <a:srgbClr val="000000"/>
                </a:solidFill>
                <a:latin typeface="Arial"/>
                <a:cs typeface="Arial"/>
              </a:rPr>
              <a:t>w</a:t>
            </a:r>
            <a:r>
              <a:rPr sz="1400" b="1" spc="-10" dirty="0">
                <a:solidFill>
                  <a:srgbClr val="000000"/>
                </a:solidFill>
                <a:latin typeface="Arial"/>
                <a:cs typeface="Arial"/>
              </a:rPr>
              <a:t>h</a:t>
            </a:r>
            <a:r>
              <a:rPr sz="1400" b="1" dirty="0">
                <a:solidFill>
                  <a:srgbClr val="000000"/>
                </a:solidFill>
                <a:latin typeface="Arial"/>
                <a:cs typeface="Arial"/>
              </a:rPr>
              <a:t>e</a:t>
            </a:r>
            <a:r>
              <a:rPr sz="1400" b="1" spc="-15"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er</a:t>
            </a:r>
            <a:r>
              <a:rPr sz="1400" b="1" spc="-40" dirty="0">
                <a:solidFill>
                  <a:srgbClr val="000000"/>
                </a:solidFill>
                <a:latin typeface="Arial"/>
                <a:cs typeface="Arial"/>
              </a:rPr>
              <a:t> </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a:t>
            </a:r>
            <a:r>
              <a:rPr sz="1400" b="1" spc="-15" dirty="0">
                <a:solidFill>
                  <a:srgbClr val="000000"/>
                </a:solidFill>
                <a:latin typeface="Arial"/>
                <a:cs typeface="Arial"/>
              </a:rPr>
              <a:t> </a:t>
            </a:r>
            <a:r>
              <a:rPr sz="1400" b="1" dirty="0">
                <a:solidFill>
                  <a:srgbClr val="000000"/>
                </a:solidFill>
                <a:latin typeface="Arial"/>
                <a:cs typeface="Arial"/>
              </a:rPr>
              <a:t>test</a:t>
            </a:r>
            <a:r>
              <a:rPr sz="1400" b="1" spc="-20" dirty="0">
                <a:solidFill>
                  <a:srgbClr val="000000"/>
                </a:solidFill>
                <a:latin typeface="Arial"/>
                <a:cs typeface="Arial"/>
              </a:rPr>
              <a:t> </a:t>
            </a:r>
            <a:r>
              <a:rPr sz="1400" b="1" dirty="0">
                <a:solidFill>
                  <a:srgbClr val="000000"/>
                </a:solidFill>
                <a:latin typeface="Arial"/>
                <a:cs typeface="Arial"/>
              </a:rPr>
              <a:t>res</a:t>
            </a:r>
            <a:r>
              <a:rPr sz="1400" b="1" spc="-10" dirty="0">
                <a:solidFill>
                  <a:srgbClr val="000000"/>
                </a:solidFill>
                <a:latin typeface="Arial"/>
                <a:cs typeface="Arial"/>
              </a:rPr>
              <a:t>u</a:t>
            </a:r>
            <a:r>
              <a:rPr sz="1400" b="1" dirty="0">
                <a:solidFill>
                  <a:srgbClr val="000000"/>
                </a:solidFill>
                <a:latin typeface="Arial"/>
                <a:cs typeface="Arial"/>
              </a:rPr>
              <a:t>lt</a:t>
            </a:r>
            <a:r>
              <a:rPr sz="1400" b="1" spc="-45" dirty="0">
                <a:solidFill>
                  <a:srgbClr val="000000"/>
                </a:solidFill>
                <a:latin typeface="Arial"/>
                <a:cs typeface="Arial"/>
              </a:rPr>
              <a:t> </a:t>
            </a:r>
            <a:r>
              <a:rPr sz="1400" b="1" dirty="0">
                <a:solidFill>
                  <a:srgbClr val="000000"/>
                </a:solidFill>
                <a:latin typeface="Arial"/>
                <a:cs typeface="Arial"/>
              </a:rPr>
              <a:t>is</a:t>
            </a:r>
            <a:r>
              <a:rPr sz="1400" b="1" spc="-10" dirty="0">
                <a:solidFill>
                  <a:srgbClr val="000000"/>
                </a:solidFill>
                <a:latin typeface="Arial"/>
                <a:cs typeface="Arial"/>
              </a:rPr>
              <a:t> </a:t>
            </a:r>
            <a:r>
              <a:rPr sz="1400" b="1" spc="20" dirty="0">
                <a:solidFill>
                  <a:srgbClr val="000000"/>
                </a:solidFill>
                <a:latin typeface="Arial"/>
                <a:cs typeface="Arial"/>
              </a:rPr>
              <a:t>w</a:t>
            </a:r>
            <a:r>
              <a:rPr sz="1400" b="1" dirty="0">
                <a:solidFill>
                  <a:srgbClr val="000000"/>
                </a:solidFill>
                <a:latin typeface="Arial"/>
                <a:cs typeface="Arial"/>
              </a:rPr>
              <a:t>i</a:t>
            </a:r>
            <a:r>
              <a:rPr sz="1400" b="1" spc="-15" dirty="0">
                <a:solidFill>
                  <a:srgbClr val="000000"/>
                </a:solidFill>
                <a:latin typeface="Arial"/>
                <a:cs typeface="Arial"/>
              </a:rPr>
              <a:t>t</a:t>
            </a:r>
            <a:r>
              <a:rPr sz="1400" b="1" spc="-10" dirty="0">
                <a:solidFill>
                  <a:srgbClr val="000000"/>
                </a:solidFill>
                <a:latin typeface="Arial"/>
                <a:cs typeface="Arial"/>
              </a:rPr>
              <a:t>hi</a:t>
            </a:r>
            <a:r>
              <a:rPr sz="1400" b="1" dirty="0">
                <a:solidFill>
                  <a:srgbClr val="000000"/>
                </a:solidFill>
                <a:latin typeface="Arial"/>
                <a:cs typeface="Arial"/>
              </a:rPr>
              <a:t>n</a:t>
            </a:r>
            <a:r>
              <a:rPr sz="1400" b="1" spc="-50" dirty="0">
                <a:solidFill>
                  <a:srgbClr val="000000"/>
                </a:solidFill>
                <a:latin typeface="Arial"/>
                <a:cs typeface="Arial"/>
              </a:rPr>
              <a:t> </a:t>
            </a:r>
            <a:r>
              <a:rPr sz="1400" b="1" dirty="0">
                <a:solidFill>
                  <a:srgbClr val="000000"/>
                </a:solidFill>
                <a:latin typeface="Arial"/>
                <a:cs typeface="Arial"/>
              </a:rPr>
              <a:t>t</a:t>
            </a:r>
            <a:r>
              <a:rPr sz="1400" b="1" spc="-10" dirty="0">
                <a:solidFill>
                  <a:srgbClr val="000000"/>
                </a:solidFill>
                <a:latin typeface="Arial"/>
                <a:cs typeface="Arial"/>
              </a:rPr>
              <a:t>h</a:t>
            </a:r>
            <a:r>
              <a:rPr sz="1400" b="1" dirty="0">
                <a:solidFill>
                  <a:srgbClr val="000000"/>
                </a:solidFill>
                <a:latin typeface="Arial"/>
                <a:cs typeface="Arial"/>
              </a:rPr>
              <a:t>e</a:t>
            </a:r>
            <a:r>
              <a:rPr sz="1400" b="1" spc="-10" dirty="0">
                <a:solidFill>
                  <a:srgbClr val="000000"/>
                </a:solidFill>
                <a:latin typeface="Arial"/>
                <a:cs typeface="Arial"/>
              </a:rPr>
              <a:t> </a:t>
            </a:r>
            <a:r>
              <a:rPr sz="1400" b="1" dirty="0">
                <a:solidFill>
                  <a:srgbClr val="000000"/>
                </a:solidFill>
                <a:latin typeface="Arial"/>
                <a:cs typeface="Arial"/>
              </a:rPr>
              <a:t>critic</a:t>
            </a:r>
            <a:r>
              <a:rPr sz="1400" b="1" spc="-15" dirty="0">
                <a:solidFill>
                  <a:srgbClr val="000000"/>
                </a:solidFill>
                <a:latin typeface="Arial"/>
                <a:cs typeface="Arial"/>
              </a:rPr>
              <a:t>a</a:t>
            </a:r>
            <a:r>
              <a:rPr sz="1400" b="1" dirty="0">
                <a:solidFill>
                  <a:srgbClr val="000000"/>
                </a:solidFill>
                <a:latin typeface="Arial"/>
                <a:cs typeface="Arial"/>
              </a:rPr>
              <a:t>l</a:t>
            </a:r>
            <a:r>
              <a:rPr sz="1400" b="1" spc="-25" dirty="0">
                <a:solidFill>
                  <a:srgbClr val="000000"/>
                </a:solidFill>
                <a:latin typeface="Arial"/>
                <a:cs typeface="Arial"/>
              </a:rPr>
              <a:t> </a:t>
            </a:r>
            <a:r>
              <a:rPr sz="1400" b="1" dirty="0">
                <a:solidFill>
                  <a:srgbClr val="000000"/>
                </a:solidFill>
                <a:latin typeface="Arial"/>
                <a:cs typeface="Arial"/>
              </a:rPr>
              <a:t>re</a:t>
            </a:r>
            <a:r>
              <a:rPr sz="1400" b="1" spc="-10" dirty="0">
                <a:solidFill>
                  <a:srgbClr val="000000"/>
                </a:solidFill>
                <a:latin typeface="Arial"/>
                <a:cs typeface="Arial"/>
              </a:rPr>
              <a:t>g</a:t>
            </a:r>
            <a:r>
              <a:rPr sz="1400" b="1" dirty="0">
                <a:solidFill>
                  <a:srgbClr val="000000"/>
                </a:solidFill>
                <a:latin typeface="Arial"/>
                <a:cs typeface="Arial"/>
              </a:rPr>
              <a:t>i</a:t>
            </a:r>
            <a:r>
              <a:rPr sz="1400" b="1" spc="-10" dirty="0">
                <a:solidFill>
                  <a:srgbClr val="000000"/>
                </a:solidFill>
                <a:latin typeface="Arial"/>
                <a:cs typeface="Arial"/>
              </a:rPr>
              <a:t>o</a:t>
            </a:r>
            <a:r>
              <a:rPr sz="1400" b="1" dirty="0">
                <a:solidFill>
                  <a:srgbClr val="000000"/>
                </a:solidFill>
                <a:latin typeface="Arial"/>
                <a:cs typeface="Arial"/>
              </a:rPr>
              <a:t>n</a:t>
            </a:r>
            <a:endParaRPr sz="1400" dirty="0">
              <a:solidFill>
                <a:srgbClr val="000000"/>
              </a:solidFill>
              <a:latin typeface="Arial"/>
              <a:cs typeface="Arial"/>
            </a:endParaRPr>
          </a:p>
          <a:p>
            <a:pPr algn="l">
              <a:spcBef>
                <a:spcPts val="6"/>
              </a:spcBef>
            </a:pPr>
            <a:endParaRPr sz="1749" dirty="0">
              <a:solidFill>
                <a:srgbClr val="000000"/>
              </a:solidFill>
              <a:latin typeface="Times New Roman"/>
              <a:cs typeface="Times New Roman"/>
            </a:endParaRPr>
          </a:p>
          <a:p>
            <a:pPr marL="246941" algn="l"/>
            <a:r>
              <a:rPr sz="1400" dirty="0">
                <a:solidFill>
                  <a:srgbClr val="0A1F64"/>
                </a:solidFill>
                <a:latin typeface="Webdings"/>
                <a:cs typeface="Webdings"/>
              </a:rPr>
              <a:t></a:t>
            </a:r>
            <a:r>
              <a:rPr sz="1400" b="1" spc="15" dirty="0">
                <a:solidFill>
                  <a:srgbClr val="000000"/>
                </a:solidFill>
                <a:latin typeface="Arial"/>
                <a:cs typeface="Arial"/>
              </a:rPr>
              <a:t>M</a:t>
            </a:r>
            <a:r>
              <a:rPr sz="1400" b="1" dirty="0">
                <a:solidFill>
                  <a:srgbClr val="000000"/>
                </a:solidFill>
                <a:latin typeface="Arial"/>
                <a:cs typeface="Arial"/>
              </a:rPr>
              <a:t>ake</a:t>
            </a:r>
            <a:r>
              <a:rPr sz="1400" b="1" spc="-45" dirty="0">
                <a:solidFill>
                  <a:srgbClr val="000000"/>
                </a:solidFill>
                <a:latin typeface="Arial"/>
                <a:cs typeface="Arial"/>
              </a:rPr>
              <a:t> </a:t>
            </a:r>
            <a:r>
              <a:rPr sz="1400" b="1" spc="-10" dirty="0">
                <a:solidFill>
                  <a:srgbClr val="000000"/>
                </a:solidFill>
                <a:latin typeface="Arial"/>
                <a:cs typeface="Arial"/>
              </a:rPr>
              <a:t>d</a:t>
            </a:r>
            <a:r>
              <a:rPr sz="1400" b="1" dirty="0">
                <a:solidFill>
                  <a:srgbClr val="000000"/>
                </a:solidFill>
                <a:latin typeface="Arial"/>
                <a:cs typeface="Arial"/>
              </a:rPr>
              <a:t>ecisi</a:t>
            </a:r>
            <a:r>
              <a:rPr sz="1400" b="1" spc="-10" dirty="0">
                <a:solidFill>
                  <a:srgbClr val="000000"/>
                </a:solidFill>
                <a:latin typeface="Arial"/>
                <a:cs typeface="Arial"/>
              </a:rPr>
              <a:t>o</a:t>
            </a:r>
            <a:r>
              <a:rPr sz="1400" b="1" dirty="0">
                <a:solidFill>
                  <a:srgbClr val="000000"/>
                </a:solidFill>
                <a:latin typeface="Arial"/>
                <a:cs typeface="Arial"/>
              </a:rPr>
              <a:t>n</a:t>
            </a:r>
            <a:endParaRPr sz="1400" dirty="0">
              <a:solidFill>
                <a:srgbClr val="000000"/>
              </a:solidFill>
              <a:latin typeface="Arial"/>
              <a:cs typeface="Arial"/>
            </a:endParaRPr>
          </a:p>
        </p:txBody>
      </p:sp>
      <p:sp>
        <p:nvSpPr>
          <p:cNvPr id="3" name="object 3"/>
          <p:cNvSpPr txBox="1">
            <a:spLocks noGrp="1"/>
          </p:cNvSpPr>
          <p:nvPr>
            <p:ph type="title"/>
          </p:nvPr>
        </p:nvSpPr>
        <p:spPr>
          <a:xfrm>
            <a:off x="457053" y="604553"/>
            <a:ext cx="8982370" cy="615356"/>
          </a:xfrm>
          <a:prstGeom prst="rect">
            <a:avLst/>
          </a:prstGeom>
        </p:spPr>
        <p:txBody>
          <a:bodyPr vert="horz" wrap="square" lIns="0" tIns="0" rIns="0" bIns="0" numCol="1" rtlCol="0" anchor="b" anchorCtr="0" compatLnSpc="1">
            <a:prstTxWarp prst="textNoShape">
              <a:avLst/>
            </a:prstTxWarp>
            <a:spAutoFit/>
          </a:bodyPr>
          <a:lstStyle/>
          <a:p>
            <a:pPr marL="70464" marR="5078">
              <a:lnSpc>
                <a:spcPts val="2379"/>
              </a:lnSpc>
            </a:pPr>
            <a:r>
              <a:rPr spc="-20" dirty="0"/>
              <a:t>H</a:t>
            </a:r>
            <a:r>
              <a:rPr spc="-40" dirty="0"/>
              <a:t>y</a:t>
            </a:r>
            <a:r>
              <a:rPr spc="-15" dirty="0"/>
              <a:t>pothesis</a:t>
            </a:r>
            <a:r>
              <a:rPr spc="60" dirty="0"/>
              <a:t> </a:t>
            </a:r>
            <a:r>
              <a:rPr spc="-15" dirty="0"/>
              <a:t>testing</a:t>
            </a:r>
            <a:r>
              <a:rPr spc="25" dirty="0"/>
              <a:t> </a:t>
            </a:r>
            <a:r>
              <a:rPr spc="-10" dirty="0"/>
              <a:t>is</a:t>
            </a:r>
            <a:r>
              <a:rPr spc="-5" dirty="0"/>
              <a:t> </a:t>
            </a:r>
            <a:r>
              <a:rPr spc="-15" dirty="0"/>
              <a:t>the</a:t>
            </a:r>
            <a:r>
              <a:rPr spc="15" dirty="0"/>
              <a:t> </a:t>
            </a:r>
            <a:r>
              <a:rPr spc="-10" dirty="0"/>
              <a:t>first</a:t>
            </a:r>
            <a:r>
              <a:rPr spc="10" dirty="0"/>
              <a:t> </a:t>
            </a:r>
            <a:r>
              <a:rPr spc="-15" dirty="0"/>
              <a:t>and</a:t>
            </a:r>
            <a:r>
              <a:rPr spc="10" dirty="0"/>
              <a:t> </a:t>
            </a:r>
            <a:r>
              <a:rPr spc="-20" dirty="0"/>
              <a:t>mo</a:t>
            </a:r>
            <a:r>
              <a:rPr spc="-10" dirty="0"/>
              <a:t>st</a:t>
            </a:r>
            <a:r>
              <a:rPr spc="5" dirty="0"/>
              <a:t> </a:t>
            </a:r>
            <a:r>
              <a:rPr spc="-15" dirty="0"/>
              <a:t>es</a:t>
            </a:r>
            <a:r>
              <a:rPr spc="-10" dirty="0"/>
              <a:t>sential</a:t>
            </a:r>
            <a:r>
              <a:rPr spc="10" dirty="0"/>
              <a:t> </a:t>
            </a:r>
            <a:r>
              <a:rPr spc="-15" dirty="0"/>
              <a:t>part</a:t>
            </a:r>
            <a:r>
              <a:rPr spc="10" dirty="0"/>
              <a:t> </a:t>
            </a:r>
            <a:r>
              <a:rPr spc="-15" dirty="0"/>
              <a:t>of</a:t>
            </a:r>
            <a:r>
              <a:rPr spc="10" dirty="0"/>
              <a:t> </a:t>
            </a:r>
            <a:r>
              <a:rPr spc="-10" dirty="0"/>
              <a:t>statistical</a:t>
            </a:r>
            <a:r>
              <a:rPr spc="-15" dirty="0"/>
              <a:t> inference</a:t>
            </a:r>
          </a:p>
        </p:txBody>
      </p:sp>
      <p:sp>
        <p:nvSpPr>
          <p:cNvPr id="4" name="object 4"/>
          <p:cNvSpPr/>
          <p:nvPr/>
        </p:nvSpPr>
        <p:spPr>
          <a:xfrm>
            <a:off x="661520" y="1372260"/>
            <a:ext cx="3063528" cy="444991"/>
          </a:xfrm>
          <a:custGeom>
            <a:avLst/>
            <a:gdLst/>
            <a:ahLst/>
            <a:cxnLst/>
            <a:rect l="l" t="t" r="r" b="b"/>
            <a:pathLst>
              <a:path w="3064510" h="445135">
                <a:moveTo>
                  <a:pt x="2989897" y="0"/>
                </a:moveTo>
                <a:lnTo>
                  <a:pt x="70343" y="98"/>
                </a:lnTo>
                <a:lnTo>
                  <a:pt x="30865" y="13977"/>
                </a:lnTo>
                <a:lnTo>
                  <a:pt x="5480" y="46170"/>
                </a:lnTo>
                <a:lnTo>
                  <a:pt x="0" y="74167"/>
                </a:lnTo>
                <a:lnTo>
                  <a:pt x="98" y="374832"/>
                </a:lnTo>
                <a:lnTo>
                  <a:pt x="13965" y="414311"/>
                </a:lnTo>
                <a:lnTo>
                  <a:pt x="46166" y="439665"/>
                </a:lnTo>
                <a:lnTo>
                  <a:pt x="74206" y="445135"/>
                </a:lnTo>
                <a:lnTo>
                  <a:pt x="2993732" y="445037"/>
                </a:lnTo>
                <a:lnTo>
                  <a:pt x="3033227" y="431203"/>
                </a:lnTo>
                <a:lnTo>
                  <a:pt x="3058593" y="399023"/>
                </a:lnTo>
                <a:lnTo>
                  <a:pt x="3064065" y="370966"/>
                </a:lnTo>
                <a:lnTo>
                  <a:pt x="3063968" y="70343"/>
                </a:lnTo>
                <a:lnTo>
                  <a:pt x="3050134" y="30893"/>
                </a:lnTo>
                <a:lnTo>
                  <a:pt x="3017954" y="5489"/>
                </a:lnTo>
                <a:lnTo>
                  <a:pt x="2989897" y="0"/>
                </a:lnTo>
                <a:close/>
              </a:path>
            </a:pathLst>
          </a:custGeom>
          <a:solidFill>
            <a:srgbClr val="800000"/>
          </a:solidFill>
        </p:spPr>
        <p:txBody>
          <a:bodyPr wrap="square" lIns="0" tIns="0" rIns="0" bIns="0" rtlCol="0"/>
          <a:lstStyle/>
          <a:p>
            <a:endParaRPr>
              <a:solidFill>
                <a:srgbClr val="000000"/>
              </a:solidFill>
            </a:endParaRPr>
          </a:p>
        </p:txBody>
      </p:sp>
      <p:sp>
        <p:nvSpPr>
          <p:cNvPr id="5" name="object 5"/>
          <p:cNvSpPr txBox="1"/>
          <p:nvPr/>
        </p:nvSpPr>
        <p:spPr>
          <a:xfrm>
            <a:off x="716456" y="1494368"/>
            <a:ext cx="2726451" cy="246142"/>
          </a:xfrm>
          <a:prstGeom prst="rect">
            <a:avLst/>
          </a:prstGeom>
        </p:spPr>
        <p:txBody>
          <a:bodyPr vert="horz" wrap="square" lIns="0" tIns="0" rIns="0" bIns="0" rtlCol="0">
            <a:spAutoFit/>
          </a:bodyPr>
          <a:lstStyle/>
          <a:p>
            <a:pPr marL="12696"/>
            <a:r>
              <a:rPr sz="1600" b="1" spc="-10" dirty="0">
                <a:solidFill>
                  <a:srgbClr val="FFFFFF"/>
                </a:solidFill>
                <a:latin typeface="Arial"/>
                <a:cs typeface="Arial"/>
              </a:rPr>
              <a:t>Ste</a:t>
            </a:r>
            <a:r>
              <a:rPr sz="1600" b="1" spc="-20" dirty="0">
                <a:solidFill>
                  <a:srgbClr val="FFFFFF"/>
                </a:solidFill>
                <a:latin typeface="Arial"/>
                <a:cs typeface="Arial"/>
              </a:rPr>
              <a:t>p</a:t>
            </a:r>
            <a:r>
              <a:rPr sz="1600" b="1" spc="-10" dirty="0">
                <a:solidFill>
                  <a:srgbClr val="FFFFFF"/>
                </a:solidFill>
                <a:latin typeface="Arial"/>
                <a:cs typeface="Arial"/>
              </a:rPr>
              <a:t>s</a:t>
            </a:r>
            <a:r>
              <a:rPr sz="1600" b="1" spc="5" dirty="0">
                <a:solidFill>
                  <a:srgbClr val="FFFFFF"/>
                </a:solidFill>
                <a:latin typeface="Arial"/>
                <a:cs typeface="Arial"/>
              </a:rPr>
              <a:t> </a:t>
            </a:r>
            <a:r>
              <a:rPr sz="1600" b="1" spc="-10" dirty="0">
                <a:solidFill>
                  <a:srgbClr val="FFFFFF"/>
                </a:solidFill>
                <a:latin typeface="Arial"/>
                <a:cs typeface="Arial"/>
              </a:rPr>
              <a:t>in</a:t>
            </a:r>
            <a:r>
              <a:rPr sz="1600" b="1" dirty="0">
                <a:solidFill>
                  <a:srgbClr val="FFFFFF"/>
                </a:solidFill>
                <a:latin typeface="Arial"/>
                <a:cs typeface="Arial"/>
              </a:rPr>
              <a:t> </a:t>
            </a:r>
            <a:r>
              <a:rPr sz="1600" b="1" spc="-15" dirty="0">
                <a:solidFill>
                  <a:srgbClr val="FFFFFF"/>
                </a:solidFill>
                <a:latin typeface="Arial"/>
                <a:cs typeface="Arial"/>
              </a:rPr>
              <a:t>H</a:t>
            </a:r>
            <a:r>
              <a:rPr sz="1600" b="1" spc="-50" dirty="0">
                <a:solidFill>
                  <a:srgbClr val="FFFFFF"/>
                </a:solidFill>
                <a:latin typeface="Arial"/>
                <a:cs typeface="Arial"/>
              </a:rPr>
              <a:t>y</a:t>
            </a:r>
            <a:r>
              <a:rPr sz="1600" b="1" spc="-10" dirty="0">
                <a:solidFill>
                  <a:srgbClr val="FFFFFF"/>
                </a:solidFill>
                <a:latin typeface="Arial"/>
                <a:cs typeface="Arial"/>
              </a:rPr>
              <a:t>p</a:t>
            </a:r>
            <a:r>
              <a:rPr sz="1600" b="1" spc="-20" dirty="0">
                <a:solidFill>
                  <a:srgbClr val="FFFFFF"/>
                </a:solidFill>
                <a:latin typeface="Arial"/>
                <a:cs typeface="Arial"/>
              </a:rPr>
              <a:t>o</a:t>
            </a:r>
            <a:r>
              <a:rPr sz="1600" b="1" spc="-10" dirty="0">
                <a:solidFill>
                  <a:srgbClr val="FFFFFF"/>
                </a:solidFill>
                <a:latin typeface="Arial"/>
                <a:cs typeface="Arial"/>
              </a:rPr>
              <a:t>t</a:t>
            </a:r>
            <a:r>
              <a:rPr sz="1600" b="1" spc="-20" dirty="0">
                <a:solidFill>
                  <a:srgbClr val="FFFFFF"/>
                </a:solidFill>
                <a:latin typeface="Arial"/>
                <a:cs typeface="Arial"/>
              </a:rPr>
              <a:t>h</a:t>
            </a:r>
            <a:r>
              <a:rPr sz="1600" b="1" spc="-10" dirty="0">
                <a:solidFill>
                  <a:srgbClr val="FFFFFF"/>
                </a:solidFill>
                <a:latin typeface="Arial"/>
                <a:cs typeface="Arial"/>
              </a:rPr>
              <a:t>esis</a:t>
            </a:r>
            <a:r>
              <a:rPr sz="1600" b="1" spc="55" dirty="0">
                <a:solidFill>
                  <a:srgbClr val="FFFFFF"/>
                </a:solidFill>
                <a:latin typeface="Arial"/>
                <a:cs typeface="Arial"/>
              </a:rPr>
              <a:t> </a:t>
            </a:r>
            <a:r>
              <a:rPr sz="1600" b="1" spc="-135" dirty="0">
                <a:solidFill>
                  <a:srgbClr val="FFFFFF"/>
                </a:solidFill>
                <a:latin typeface="Arial"/>
                <a:cs typeface="Arial"/>
              </a:rPr>
              <a:t>T</a:t>
            </a:r>
            <a:r>
              <a:rPr sz="1600" b="1" spc="-10" dirty="0">
                <a:solidFill>
                  <a:srgbClr val="FFFFFF"/>
                </a:solidFill>
                <a:latin typeface="Arial"/>
                <a:cs typeface="Arial"/>
              </a:rPr>
              <a:t>es</a:t>
            </a:r>
            <a:r>
              <a:rPr sz="1600" b="1" spc="-20" dirty="0">
                <a:solidFill>
                  <a:srgbClr val="FFFFFF"/>
                </a:solidFill>
                <a:latin typeface="Arial"/>
                <a:cs typeface="Arial"/>
              </a:rPr>
              <a:t>t</a:t>
            </a:r>
            <a:r>
              <a:rPr sz="1600" b="1" spc="-5" dirty="0">
                <a:solidFill>
                  <a:srgbClr val="FFFFFF"/>
                </a:solidFill>
                <a:latin typeface="Arial"/>
                <a:cs typeface="Arial"/>
              </a:rPr>
              <a:t>i</a:t>
            </a:r>
            <a:r>
              <a:rPr sz="1600" b="1" spc="-15" dirty="0">
                <a:solidFill>
                  <a:srgbClr val="FFFFFF"/>
                </a:solidFill>
                <a:latin typeface="Arial"/>
                <a:cs typeface="Arial"/>
              </a:rPr>
              <a:t>n</a:t>
            </a:r>
            <a:r>
              <a:rPr sz="1600" b="1" spc="-10" dirty="0">
                <a:solidFill>
                  <a:srgbClr val="FFFFFF"/>
                </a:solidFill>
                <a:latin typeface="Arial"/>
                <a:cs typeface="Arial"/>
              </a:rPr>
              <a:t>g</a:t>
            </a:r>
            <a:endParaRPr sz="1600" dirty="0">
              <a:solidFill>
                <a:srgbClr val="000000"/>
              </a:solidFill>
              <a:latin typeface="Arial"/>
              <a:cs typeface="Arial"/>
            </a:endParaRPr>
          </a:p>
        </p:txBody>
      </p:sp>
    </p:spTree>
    <p:extLst>
      <p:ext uri="{BB962C8B-B14F-4D97-AF65-F5344CB8AC3E}">
        <p14:creationId xmlns:p14="http://schemas.microsoft.com/office/powerpoint/2010/main" val="3726975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29624" y="4912748"/>
            <a:ext cx="4722886" cy="1746325"/>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3" name="object 3"/>
          <p:cNvSpPr txBox="1"/>
          <p:nvPr/>
        </p:nvSpPr>
        <p:spPr>
          <a:xfrm>
            <a:off x="290178" y="5043127"/>
            <a:ext cx="2368426" cy="984569"/>
          </a:xfrm>
          <a:prstGeom prst="rect">
            <a:avLst/>
          </a:prstGeom>
        </p:spPr>
        <p:txBody>
          <a:bodyPr vert="horz" wrap="square" lIns="0" tIns="0" rIns="0" bIns="0" rtlCol="0">
            <a:spAutoFit/>
          </a:bodyPr>
          <a:lstStyle/>
          <a:p>
            <a:pPr marL="12696" marR="5078"/>
            <a:r>
              <a:rPr sz="1600" spc="-10" dirty="0">
                <a:solidFill>
                  <a:srgbClr val="000000"/>
                </a:solidFill>
                <a:latin typeface="Arial"/>
                <a:cs typeface="Arial"/>
              </a:rPr>
              <a:t>In</a:t>
            </a:r>
            <a:r>
              <a:rPr sz="1600" spc="10"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a:t>
            </a:r>
            <a:r>
              <a:rPr sz="1600" spc="-10" dirty="0">
                <a:solidFill>
                  <a:srgbClr val="000000"/>
                </a:solidFill>
                <a:latin typeface="Arial"/>
                <a:cs typeface="Arial"/>
              </a:rPr>
              <a:t>one</a:t>
            </a:r>
            <a:r>
              <a:rPr sz="1600" spc="10" dirty="0">
                <a:solidFill>
                  <a:srgbClr val="000000"/>
                </a:solidFill>
                <a:latin typeface="Arial"/>
                <a:cs typeface="Arial"/>
              </a:rPr>
              <a:t> </a:t>
            </a:r>
            <a:r>
              <a:rPr sz="1600" spc="-10" dirty="0">
                <a:solidFill>
                  <a:srgbClr val="000000"/>
                </a:solidFill>
                <a:latin typeface="Arial"/>
                <a:cs typeface="Arial"/>
              </a:rPr>
              <a:t>tailed</a:t>
            </a:r>
            <a:r>
              <a:rPr sz="1600" spc="-15" dirty="0">
                <a:solidFill>
                  <a:srgbClr val="000000"/>
                </a:solidFill>
                <a:latin typeface="Arial"/>
                <a:cs typeface="Arial"/>
              </a:rPr>
              <a:t> </a:t>
            </a:r>
            <a:r>
              <a:rPr sz="1600" spc="-10" dirty="0">
                <a:solidFill>
                  <a:srgbClr val="000000"/>
                </a:solidFill>
                <a:latin typeface="Arial"/>
                <a:cs typeface="Arial"/>
              </a:rPr>
              <a:t>test,</a:t>
            </a:r>
            <a:r>
              <a:rPr sz="1600" spc="20" dirty="0">
                <a:solidFill>
                  <a:srgbClr val="000000"/>
                </a:solidFill>
                <a:latin typeface="Arial"/>
                <a:cs typeface="Arial"/>
              </a:rPr>
              <a:t> </a:t>
            </a:r>
            <a:r>
              <a:rPr sz="1600" spc="-10" dirty="0">
                <a:solidFill>
                  <a:srgbClr val="000000"/>
                </a:solidFill>
                <a:latin typeface="Arial"/>
                <a:cs typeface="Arial"/>
              </a:rPr>
              <a:t>the significan</a:t>
            </a:r>
            <a:r>
              <a:rPr sz="1600" spc="-5" dirty="0">
                <a:solidFill>
                  <a:srgbClr val="000000"/>
                </a:solidFill>
                <a:latin typeface="Arial"/>
                <a:cs typeface="Arial"/>
              </a:rPr>
              <a:t>c</a:t>
            </a:r>
            <a:r>
              <a:rPr sz="1600" spc="-10" dirty="0">
                <a:solidFill>
                  <a:srgbClr val="000000"/>
                </a:solidFill>
                <a:latin typeface="Arial"/>
                <a:cs typeface="Arial"/>
              </a:rPr>
              <a:t>e</a:t>
            </a:r>
            <a:r>
              <a:rPr sz="1600" spc="-40" dirty="0">
                <a:solidFill>
                  <a:srgbClr val="000000"/>
                </a:solidFill>
                <a:latin typeface="Arial"/>
                <a:cs typeface="Arial"/>
              </a:rPr>
              <a:t> </a:t>
            </a:r>
            <a:r>
              <a:rPr sz="1600" spc="-10" dirty="0">
                <a:solidFill>
                  <a:srgbClr val="000000"/>
                </a:solidFill>
                <a:latin typeface="Arial"/>
                <a:cs typeface="Arial"/>
              </a:rPr>
              <a:t>level is tested in</a:t>
            </a:r>
            <a:r>
              <a:rPr sz="1600" spc="-5" dirty="0">
                <a:solidFill>
                  <a:srgbClr val="000000"/>
                </a:solidFill>
                <a:latin typeface="Arial"/>
                <a:cs typeface="Arial"/>
              </a:rPr>
              <a:t> </a:t>
            </a:r>
            <a:r>
              <a:rPr sz="1600" spc="-10" dirty="0">
                <a:solidFill>
                  <a:srgbClr val="000000"/>
                </a:solidFill>
                <a:latin typeface="Arial"/>
                <a:cs typeface="Arial"/>
              </a:rPr>
              <a:t>on</a:t>
            </a:r>
            <a:r>
              <a:rPr sz="1600" dirty="0">
                <a:solidFill>
                  <a:srgbClr val="000000"/>
                </a:solidFill>
                <a:latin typeface="Arial"/>
                <a:cs typeface="Arial"/>
              </a:rPr>
              <a:t>l</a:t>
            </a:r>
            <a:r>
              <a:rPr sz="1600" spc="-10" dirty="0">
                <a:solidFill>
                  <a:srgbClr val="000000"/>
                </a:solidFill>
                <a:latin typeface="Arial"/>
                <a:cs typeface="Arial"/>
              </a:rPr>
              <a:t>y one</a:t>
            </a:r>
            <a:r>
              <a:rPr sz="1600" dirty="0">
                <a:solidFill>
                  <a:srgbClr val="000000"/>
                </a:solidFill>
                <a:latin typeface="Arial"/>
                <a:cs typeface="Arial"/>
              </a:rPr>
              <a:t> </a:t>
            </a:r>
            <a:r>
              <a:rPr sz="1600" spc="10" dirty="0">
                <a:solidFill>
                  <a:srgbClr val="000000"/>
                </a:solidFill>
                <a:latin typeface="Arial"/>
                <a:cs typeface="Arial"/>
              </a:rPr>
              <a:t> </a:t>
            </a:r>
            <a:r>
              <a:rPr sz="1600" spc="-10" dirty="0">
                <a:solidFill>
                  <a:srgbClr val="000000"/>
                </a:solidFill>
                <a:latin typeface="Arial"/>
                <a:cs typeface="Arial"/>
              </a:rPr>
              <a:t>direct</a:t>
            </a:r>
            <a:r>
              <a:rPr sz="1600" dirty="0">
                <a:solidFill>
                  <a:srgbClr val="000000"/>
                </a:solidFill>
                <a:latin typeface="Arial"/>
                <a:cs typeface="Arial"/>
              </a:rPr>
              <a:t>i</a:t>
            </a:r>
            <a:r>
              <a:rPr sz="1600" spc="-10" dirty="0">
                <a:solidFill>
                  <a:srgbClr val="000000"/>
                </a:solidFill>
                <a:latin typeface="Arial"/>
                <a:cs typeface="Arial"/>
              </a:rPr>
              <a:t>on</a:t>
            </a:r>
            <a:r>
              <a:rPr sz="1600" spc="-15" dirty="0">
                <a:solidFill>
                  <a:srgbClr val="000000"/>
                </a:solidFill>
                <a:latin typeface="Arial"/>
                <a:cs typeface="Arial"/>
              </a:rPr>
              <a:t> </a:t>
            </a:r>
            <a:r>
              <a:rPr sz="1600" spc="-10" dirty="0">
                <a:solidFill>
                  <a:srgbClr val="000000"/>
                </a:solidFill>
                <a:latin typeface="Arial"/>
                <a:cs typeface="Arial"/>
              </a:rPr>
              <a:t>of the</a:t>
            </a:r>
            <a:r>
              <a:rPr sz="1600" spc="10" dirty="0">
                <a:solidFill>
                  <a:srgbClr val="000000"/>
                </a:solidFill>
                <a:latin typeface="Arial"/>
                <a:cs typeface="Arial"/>
              </a:rPr>
              <a:t> </a:t>
            </a:r>
            <a:r>
              <a:rPr sz="1600" spc="-10" dirty="0">
                <a:solidFill>
                  <a:srgbClr val="000000"/>
                </a:solidFill>
                <a:latin typeface="Arial"/>
                <a:cs typeface="Arial"/>
              </a:rPr>
              <a:t>tail</a:t>
            </a:r>
            <a:endParaRPr sz="1600" dirty="0">
              <a:solidFill>
                <a:srgbClr val="000000"/>
              </a:solidFill>
              <a:latin typeface="Arial"/>
              <a:cs typeface="Arial"/>
            </a:endParaRPr>
          </a:p>
        </p:txBody>
      </p:sp>
      <p:sp>
        <p:nvSpPr>
          <p:cNvPr id="4" name="object 4"/>
          <p:cNvSpPr txBox="1"/>
          <p:nvPr/>
        </p:nvSpPr>
        <p:spPr>
          <a:xfrm>
            <a:off x="7248359" y="5005173"/>
            <a:ext cx="2560134" cy="984569"/>
          </a:xfrm>
          <a:prstGeom prst="rect">
            <a:avLst/>
          </a:prstGeom>
        </p:spPr>
        <p:txBody>
          <a:bodyPr vert="horz" wrap="square" lIns="0" tIns="0" rIns="0" bIns="0" rtlCol="0">
            <a:spAutoFit/>
          </a:bodyPr>
          <a:lstStyle/>
          <a:p>
            <a:pPr marL="12696" marR="5078"/>
            <a:r>
              <a:rPr sz="1600" spc="-10" dirty="0">
                <a:solidFill>
                  <a:srgbClr val="000000"/>
                </a:solidFill>
                <a:latin typeface="Arial"/>
                <a:cs typeface="Arial"/>
              </a:rPr>
              <a:t>In</a:t>
            </a:r>
            <a:r>
              <a:rPr sz="1600" spc="5"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t</a:t>
            </a:r>
            <a:r>
              <a:rPr sz="1600" spc="-35" dirty="0">
                <a:solidFill>
                  <a:srgbClr val="000000"/>
                </a:solidFill>
                <a:latin typeface="Arial"/>
                <a:cs typeface="Arial"/>
              </a:rPr>
              <a:t>w</a:t>
            </a:r>
            <a:r>
              <a:rPr sz="1600" spc="-10" dirty="0">
                <a:solidFill>
                  <a:srgbClr val="000000"/>
                </a:solidFill>
                <a:latin typeface="Arial"/>
                <a:cs typeface="Arial"/>
              </a:rPr>
              <a:t>o</a:t>
            </a:r>
            <a:r>
              <a:rPr sz="1600" spc="20" dirty="0">
                <a:solidFill>
                  <a:srgbClr val="000000"/>
                </a:solidFill>
                <a:latin typeface="Arial"/>
                <a:cs typeface="Arial"/>
              </a:rPr>
              <a:t> </a:t>
            </a:r>
            <a:r>
              <a:rPr sz="1600" spc="-10" dirty="0">
                <a:solidFill>
                  <a:srgbClr val="000000"/>
                </a:solidFill>
                <a:latin typeface="Arial"/>
                <a:cs typeface="Arial"/>
              </a:rPr>
              <a:t>tai</a:t>
            </a:r>
            <a:r>
              <a:rPr sz="1600" dirty="0">
                <a:solidFill>
                  <a:srgbClr val="000000"/>
                </a:solidFill>
                <a:latin typeface="Arial"/>
                <a:cs typeface="Arial"/>
              </a:rPr>
              <a:t>l</a:t>
            </a:r>
            <a:r>
              <a:rPr sz="1600" spc="-10" dirty="0">
                <a:solidFill>
                  <a:srgbClr val="000000"/>
                </a:solidFill>
                <a:latin typeface="Arial"/>
                <a:cs typeface="Arial"/>
              </a:rPr>
              <a:t>ed</a:t>
            </a:r>
            <a:r>
              <a:rPr sz="1600" spc="-15" dirty="0">
                <a:solidFill>
                  <a:srgbClr val="000000"/>
                </a:solidFill>
                <a:latin typeface="Arial"/>
                <a:cs typeface="Arial"/>
              </a:rPr>
              <a:t> </a:t>
            </a:r>
            <a:r>
              <a:rPr sz="1600" spc="-10" dirty="0">
                <a:solidFill>
                  <a:srgbClr val="000000"/>
                </a:solidFill>
                <a:latin typeface="Arial"/>
                <a:cs typeface="Arial"/>
              </a:rPr>
              <a:t>test,</a:t>
            </a:r>
            <a:r>
              <a:rPr sz="1600" spc="25" dirty="0">
                <a:solidFill>
                  <a:srgbClr val="000000"/>
                </a:solidFill>
                <a:latin typeface="Arial"/>
                <a:cs typeface="Arial"/>
              </a:rPr>
              <a:t> </a:t>
            </a:r>
            <a:r>
              <a:rPr sz="1600" spc="-10" dirty="0">
                <a:solidFill>
                  <a:srgbClr val="000000"/>
                </a:solidFill>
                <a:latin typeface="Arial"/>
                <a:cs typeface="Arial"/>
              </a:rPr>
              <a:t>the significan</a:t>
            </a:r>
            <a:r>
              <a:rPr sz="1600" spc="-5" dirty="0">
                <a:solidFill>
                  <a:srgbClr val="000000"/>
                </a:solidFill>
                <a:latin typeface="Arial"/>
                <a:cs typeface="Arial"/>
              </a:rPr>
              <a:t>c</a:t>
            </a:r>
            <a:r>
              <a:rPr sz="1600" spc="-10" dirty="0">
                <a:solidFill>
                  <a:srgbClr val="000000"/>
                </a:solidFill>
                <a:latin typeface="Arial"/>
                <a:cs typeface="Arial"/>
              </a:rPr>
              <a:t>e</a:t>
            </a:r>
            <a:r>
              <a:rPr sz="1600" spc="-40" dirty="0">
                <a:solidFill>
                  <a:srgbClr val="000000"/>
                </a:solidFill>
                <a:latin typeface="Arial"/>
                <a:cs typeface="Arial"/>
              </a:rPr>
              <a:t> </a:t>
            </a:r>
            <a:r>
              <a:rPr sz="1600" spc="-10" dirty="0">
                <a:solidFill>
                  <a:srgbClr val="000000"/>
                </a:solidFill>
                <a:latin typeface="Arial"/>
                <a:cs typeface="Arial"/>
              </a:rPr>
              <a:t>level is split</a:t>
            </a:r>
            <a:r>
              <a:rPr sz="1600" spc="-15" dirty="0">
                <a:solidFill>
                  <a:srgbClr val="000000"/>
                </a:solidFill>
                <a:latin typeface="Arial"/>
                <a:cs typeface="Arial"/>
              </a:rPr>
              <a:t> </a:t>
            </a:r>
            <a:r>
              <a:rPr sz="1600" spc="-10" dirty="0">
                <a:solidFill>
                  <a:srgbClr val="000000"/>
                </a:solidFill>
                <a:latin typeface="Arial"/>
                <a:cs typeface="Arial"/>
              </a:rPr>
              <a:t>into</a:t>
            </a:r>
            <a:r>
              <a:rPr sz="1600" spc="-5" dirty="0">
                <a:solidFill>
                  <a:srgbClr val="000000"/>
                </a:solidFill>
                <a:latin typeface="Arial"/>
                <a:cs typeface="Arial"/>
              </a:rPr>
              <a:t> t</a:t>
            </a:r>
            <a:r>
              <a:rPr sz="1600" spc="-30" dirty="0">
                <a:solidFill>
                  <a:srgbClr val="000000"/>
                </a:solidFill>
                <a:latin typeface="Arial"/>
                <a:cs typeface="Arial"/>
              </a:rPr>
              <a:t>w</a:t>
            </a:r>
            <a:r>
              <a:rPr sz="1600" spc="-10" dirty="0">
                <a:solidFill>
                  <a:srgbClr val="000000"/>
                </a:solidFill>
                <a:latin typeface="Arial"/>
                <a:cs typeface="Arial"/>
              </a:rPr>
              <a:t>o</a:t>
            </a:r>
            <a:r>
              <a:rPr sz="1600" spc="20" dirty="0">
                <a:solidFill>
                  <a:srgbClr val="000000"/>
                </a:solidFill>
                <a:latin typeface="Arial"/>
                <a:cs typeface="Arial"/>
              </a:rPr>
              <a:t> </a:t>
            </a:r>
            <a:r>
              <a:rPr sz="1600" spc="-10" dirty="0">
                <a:solidFill>
                  <a:srgbClr val="000000"/>
                </a:solidFill>
                <a:latin typeface="Arial"/>
                <a:cs typeface="Arial"/>
              </a:rPr>
              <a:t>parts</a:t>
            </a:r>
            <a:r>
              <a:rPr sz="1600" spc="10" dirty="0">
                <a:solidFill>
                  <a:srgbClr val="000000"/>
                </a:solidFill>
                <a:latin typeface="Arial"/>
                <a:cs typeface="Arial"/>
              </a:rPr>
              <a:t> </a:t>
            </a:r>
            <a:r>
              <a:rPr sz="1600" spc="-15" dirty="0">
                <a:solidFill>
                  <a:srgbClr val="000000"/>
                </a:solidFill>
                <a:latin typeface="Arial"/>
                <a:cs typeface="Arial"/>
              </a:rPr>
              <a:t>&amp;</a:t>
            </a:r>
            <a:r>
              <a:rPr sz="1600" spc="-5" dirty="0">
                <a:solidFill>
                  <a:srgbClr val="000000"/>
                </a:solidFill>
                <a:latin typeface="Arial"/>
                <a:cs typeface="Arial"/>
              </a:rPr>
              <a:t> </a:t>
            </a:r>
            <a:r>
              <a:rPr sz="1600" spc="-10" dirty="0">
                <a:solidFill>
                  <a:srgbClr val="000000"/>
                </a:solidFill>
                <a:latin typeface="Arial"/>
                <a:cs typeface="Arial"/>
              </a:rPr>
              <a:t>te</a:t>
            </a:r>
            <a:r>
              <a:rPr sz="1600" spc="-5" dirty="0">
                <a:solidFill>
                  <a:srgbClr val="000000"/>
                </a:solidFill>
                <a:latin typeface="Arial"/>
                <a:cs typeface="Arial"/>
              </a:rPr>
              <a:t>s</a:t>
            </a:r>
            <a:r>
              <a:rPr sz="1600" spc="-10" dirty="0">
                <a:solidFill>
                  <a:srgbClr val="000000"/>
                </a:solidFill>
                <a:latin typeface="Arial"/>
                <a:cs typeface="Arial"/>
              </a:rPr>
              <a:t>ted</a:t>
            </a:r>
            <a:r>
              <a:rPr sz="1600" spc="10" dirty="0">
                <a:solidFill>
                  <a:srgbClr val="000000"/>
                </a:solidFill>
                <a:latin typeface="Arial"/>
                <a:cs typeface="Arial"/>
              </a:rPr>
              <a:t> </a:t>
            </a:r>
            <a:r>
              <a:rPr sz="1600" spc="-10" dirty="0">
                <a:solidFill>
                  <a:srgbClr val="000000"/>
                </a:solidFill>
                <a:latin typeface="Arial"/>
                <a:cs typeface="Arial"/>
              </a:rPr>
              <a:t>in</a:t>
            </a:r>
            <a:r>
              <a:rPr sz="1600" spc="-5" dirty="0">
                <a:solidFill>
                  <a:srgbClr val="000000"/>
                </a:solidFill>
                <a:latin typeface="Arial"/>
                <a:cs typeface="Arial"/>
              </a:rPr>
              <a:t> </a:t>
            </a:r>
            <a:r>
              <a:rPr sz="1600" spc="-10" dirty="0">
                <a:solidFill>
                  <a:srgbClr val="000000"/>
                </a:solidFill>
                <a:latin typeface="Arial"/>
                <a:cs typeface="Arial"/>
              </a:rPr>
              <a:t>both the</a:t>
            </a:r>
            <a:r>
              <a:rPr sz="1600" spc="10" dirty="0">
                <a:solidFill>
                  <a:srgbClr val="000000"/>
                </a:solidFill>
                <a:latin typeface="Arial"/>
                <a:cs typeface="Arial"/>
              </a:rPr>
              <a:t> </a:t>
            </a:r>
            <a:r>
              <a:rPr sz="1600" spc="-10" dirty="0">
                <a:solidFill>
                  <a:srgbClr val="000000"/>
                </a:solidFill>
                <a:latin typeface="Arial"/>
                <a:cs typeface="Arial"/>
              </a:rPr>
              <a:t>direct</a:t>
            </a:r>
            <a:r>
              <a:rPr sz="1600" dirty="0">
                <a:solidFill>
                  <a:srgbClr val="000000"/>
                </a:solidFill>
                <a:latin typeface="Arial"/>
                <a:cs typeface="Arial"/>
              </a:rPr>
              <a:t>i</a:t>
            </a:r>
            <a:r>
              <a:rPr sz="1600" spc="-10" dirty="0">
                <a:solidFill>
                  <a:srgbClr val="000000"/>
                </a:solidFill>
                <a:latin typeface="Arial"/>
                <a:cs typeface="Arial"/>
              </a:rPr>
              <a:t>ons of</a:t>
            </a:r>
            <a:r>
              <a:rPr sz="1600" spc="1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tail</a:t>
            </a:r>
            <a:endParaRPr sz="1600">
              <a:solidFill>
                <a:srgbClr val="000000"/>
              </a:solidFill>
              <a:latin typeface="Arial"/>
              <a:cs typeface="Arial"/>
            </a:endParaRPr>
          </a:p>
        </p:txBody>
      </p:sp>
      <p:sp>
        <p:nvSpPr>
          <p:cNvPr id="5" name="object 5"/>
          <p:cNvSpPr txBox="1"/>
          <p:nvPr/>
        </p:nvSpPr>
        <p:spPr>
          <a:xfrm>
            <a:off x="444357" y="628601"/>
            <a:ext cx="8404071" cy="615356"/>
          </a:xfrm>
          <a:prstGeom prst="rect">
            <a:avLst/>
          </a:prstGeom>
        </p:spPr>
        <p:txBody>
          <a:bodyPr vert="horz" wrap="square" lIns="0" tIns="0" rIns="0" bIns="0" rtlCol="0">
            <a:spAutoFit/>
          </a:bodyPr>
          <a:lstStyle/>
          <a:p>
            <a:pPr marL="12696" marR="5078" algn="l">
              <a:lnSpc>
                <a:spcPts val="2379"/>
              </a:lnSpc>
            </a:pPr>
            <a:r>
              <a:rPr sz="2199" b="1" spc="-15" dirty="0">
                <a:solidFill>
                  <a:srgbClr val="000000"/>
                </a:solidFill>
                <a:latin typeface="Arial"/>
                <a:cs typeface="Arial"/>
              </a:rPr>
              <a:t>One</a:t>
            </a:r>
            <a:r>
              <a:rPr sz="2199" b="1" spc="10" dirty="0">
                <a:solidFill>
                  <a:srgbClr val="000000"/>
                </a:solidFill>
                <a:latin typeface="Arial"/>
                <a:cs typeface="Arial"/>
              </a:rPr>
              <a:t> </a:t>
            </a:r>
            <a:r>
              <a:rPr sz="2199" b="1" spc="-10" dirty="0">
                <a:solidFill>
                  <a:srgbClr val="000000"/>
                </a:solidFill>
                <a:latin typeface="Arial"/>
                <a:cs typeface="Arial"/>
              </a:rPr>
              <a:t>tailed</a:t>
            </a:r>
            <a:r>
              <a:rPr sz="2199" b="1" spc="25" dirty="0">
                <a:solidFill>
                  <a:srgbClr val="000000"/>
                </a:solidFill>
                <a:latin typeface="Arial"/>
                <a:cs typeface="Arial"/>
              </a:rPr>
              <a:t> </a:t>
            </a:r>
            <a:r>
              <a:rPr sz="2199" b="1" spc="-15" dirty="0">
                <a:solidFill>
                  <a:srgbClr val="000000"/>
                </a:solidFill>
                <a:latin typeface="Arial"/>
                <a:cs typeface="Arial"/>
              </a:rPr>
              <a:t>tests</a:t>
            </a:r>
            <a:r>
              <a:rPr sz="2199" b="1" spc="10" dirty="0">
                <a:solidFill>
                  <a:srgbClr val="000000"/>
                </a:solidFill>
                <a:latin typeface="Arial"/>
                <a:cs typeface="Arial"/>
              </a:rPr>
              <a:t> </a:t>
            </a:r>
            <a:r>
              <a:rPr sz="2199" b="1" spc="-15" dirty="0">
                <a:solidFill>
                  <a:srgbClr val="000000"/>
                </a:solidFill>
                <a:latin typeface="Arial"/>
                <a:cs typeface="Arial"/>
              </a:rPr>
              <a:t>help</a:t>
            </a:r>
            <a:r>
              <a:rPr sz="2199" b="1" spc="10" dirty="0">
                <a:solidFill>
                  <a:srgbClr val="000000"/>
                </a:solidFill>
                <a:latin typeface="Arial"/>
                <a:cs typeface="Arial"/>
              </a:rPr>
              <a:t> </a:t>
            </a:r>
            <a:r>
              <a:rPr sz="2199" b="1" spc="-10" dirty="0">
                <a:solidFill>
                  <a:srgbClr val="000000"/>
                </a:solidFill>
                <a:latin typeface="Arial"/>
                <a:cs typeface="Arial"/>
              </a:rPr>
              <a:t>in</a:t>
            </a:r>
            <a:r>
              <a:rPr sz="2199" b="1" spc="10" dirty="0">
                <a:solidFill>
                  <a:srgbClr val="000000"/>
                </a:solidFill>
                <a:latin typeface="Arial"/>
                <a:cs typeface="Arial"/>
              </a:rPr>
              <a:t> </a:t>
            </a:r>
            <a:r>
              <a:rPr sz="2199" b="1" spc="-15" dirty="0">
                <a:solidFill>
                  <a:srgbClr val="000000"/>
                </a:solidFill>
                <a:latin typeface="Arial"/>
                <a:cs typeface="Arial"/>
              </a:rPr>
              <a:t>making</a:t>
            </a:r>
            <a:r>
              <a:rPr sz="2199" b="1" spc="-5" dirty="0">
                <a:solidFill>
                  <a:srgbClr val="000000"/>
                </a:solidFill>
                <a:latin typeface="Arial"/>
                <a:cs typeface="Arial"/>
              </a:rPr>
              <a:t> </a:t>
            </a:r>
            <a:r>
              <a:rPr sz="2199" b="1" spc="-15" dirty="0">
                <a:solidFill>
                  <a:srgbClr val="000000"/>
                </a:solidFill>
                <a:latin typeface="Arial"/>
                <a:cs typeface="Arial"/>
              </a:rPr>
              <a:t>spe</a:t>
            </a:r>
            <a:r>
              <a:rPr sz="2199" b="1" spc="-10" dirty="0">
                <a:solidFill>
                  <a:srgbClr val="000000"/>
                </a:solidFill>
                <a:latin typeface="Arial"/>
                <a:cs typeface="Arial"/>
              </a:rPr>
              <a:t>cific</a:t>
            </a:r>
            <a:r>
              <a:rPr sz="2199" b="1" spc="25" dirty="0">
                <a:solidFill>
                  <a:srgbClr val="000000"/>
                </a:solidFill>
                <a:latin typeface="Arial"/>
                <a:cs typeface="Arial"/>
              </a:rPr>
              <a:t> </a:t>
            </a:r>
            <a:r>
              <a:rPr sz="2199" b="1" spc="-15" dirty="0">
                <a:solidFill>
                  <a:srgbClr val="000000"/>
                </a:solidFill>
                <a:latin typeface="Arial"/>
                <a:cs typeface="Arial"/>
              </a:rPr>
              <a:t>guess</a:t>
            </a:r>
            <a:r>
              <a:rPr sz="2199" b="1" spc="15" dirty="0">
                <a:solidFill>
                  <a:srgbClr val="000000"/>
                </a:solidFill>
                <a:latin typeface="Arial"/>
                <a:cs typeface="Arial"/>
              </a:rPr>
              <a:t> </a:t>
            </a:r>
            <a:r>
              <a:rPr sz="2199" b="1" spc="-15" dirty="0">
                <a:solidFill>
                  <a:srgbClr val="000000"/>
                </a:solidFill>
                <a:latin typeface="Arial"/>
                <a:cs typeface="Arial"/>
              </a:rPr>
              <a:t>unlike</a:t>
            </a:r>
            <a:r>
              <a:rPr sz="2199" b="1" spc="15" dirty="0">
                <a:solidFill>
                  <a:srgbClr val="000000"/>
                </a:solidFill>
                <a:latin typeface="Arial"/>
                <a:cs typeface="Arial"/>
              </a:rPr>
              <a:t> </a:t>
            </a:r>
            <a:r>
              <a:rPr sz="2199" b="1" spc="-10" dirty="0">
                <a:solidFill>
                  <a:srgbClr val="000000"/>
                </a:solidFill>
                <a:latin typeface="Arial"/>
                <a:cs typeface="Arial"/>
              </a:rPr>
              <a:t>t</a:t>
            </a:r>
            <a:r>
              <a:rPr sz="2199" b="1" spc="-5" dirty="0">
                <a:solidFill>
                  <a:srgbClr val="000000"/>
                </a:solidFill>
                <a:latin typeface="Arial"/>
                <a:cs typeface="Arial"/>
              </a:rPr>
              <a:t>w</a:t>
            </a:r>
            <a:r>
              <a:rPr sz="2199" b="1" spc="-15" dirty="0">
                <a:solidFill>
                  <a:srgbClr val="000000"/>
                </a:solidFill>
                <a:latin typeface="Arial"/>
                <a:cs typeface="Arial"/>
              </a:rPr>
              <a:t>o</a:t>
            </a:r>
            <a:r>
              <a:rPr sz="2199" b="1" spc="-5" dirty="0">
                <a:solidFill>
                  <a:srgbClr val="000000"/>
                </a:solidFill>
                <a:latin typeface="Arial"/>
                <a:cs typeface="Arial"/>
              </a:rPr>
              <a:t> </a:t>
            </a:r>
            <a:r>
              <a:rPr sz="2199" b="1" spc="-10" dirty="0">
                <a:solidFill>
                  <a:srgbClr val="000000"/>
                </a:solidFill>
                <a:latin typeface="Arial"/>
                <a:cs typeface="Arial"/>
              </a:rPr>
              <a:t>tailed tests</a:t>
            </a:r>
            <a:endParaRPr sz="2199" dirty="0">
              <a:solidFill>
                <a:srgbClr val="000000"/>
              </a:solidFill>
              <a:latin typeface="Arial"/>
              <a:cs typeface="Arial"/>
            </a:endParaRPr>
          </a:p>
        </p:txBody>
      </p:sp>
      <p:sp>
        <p:nvSpPr>
          <p:cNvPr id="6" name="object 6"/>
          <p:cNvSpPr/>
          <p:nvPr/>
        </p:nvSpPr>
        <p:spPr>
          <a:xfrm>
            <a:off x="5658702" y="3301075"/>
            <a:ext cx="1509927" cy="983376"/>
          </a:xfrm>
          <a:prstGeom prst="rect">
            <a:avLst/>
          </a:prstGeom>
          <a:blipFill>
            <a:blip r:embed="rId4" cstate="print"/>
            <a:stretch>
              <a:fillRect/>
            </a:stretch>
          </a:blipFill>
        </p:spPr>
        <p:txBody>
          <a:bodyPr wrap="square" lIns="0" tIns="0" rIns="0" bIns="0" rtlCol="0"/>
          <a:lstStyle/>
          <a:p>
            <a:endParaRPr>
              <a:solidFill>
                <a:srgbClr val="000000"/>
              </a:solidFill>
            </a:endParaRPr>
          </a:p>
        </p:txBody>
      </p:sp>
      <p:sp>
        <p:nvSpPr>
          <p:cNvPr id="7" name="object 7"/>
          <p:cNvSpPr/>
          <p:nvPr/>
        </p:nvSpPr>
        <p:spPr>
          <a:xfrm>
            <a:off x="7245312" y="3259889"/>
            <a:ext cx="1486820" cy="1065822"/>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8" name="object 8"/>
          <p:cNvSpPr/>
          <p:nvPr/>
        </p:nvSpPr>
        <p:spPr>
          <a:xfrm>
            <a:off x="5091067" y="1611196"/>
            <a:ext cx="4308998" cy="2838175"/>
          </a:xfrm>
          <a:custGeom>
            <a:avLst/>
            <a:gdLst/>
            <a:ahLst/>
            <a:cxnLst/>
            <a:rect l="l" t="t" r="r" b="b"/>
            <a:pathLst>
              <a:path w="4310380" h="2839085">
                <a:moveTo>
                  <a:pt x="0" y="473075"/>
                </a:moveTo>
                <a:lnTo>
                  <a:pt x="1568" y="434279"/>
                </a:lnTo>
                <a:lnTo>
                  <a:pt x="6192" y="396347"/>
                </a:lnTo>
                <a:lnTo>
                  <a:pt x="24120" y="323559"/>
                </a:lnTo>
                <a:lnTo>
                  <a:pt x="52810" y="255684"/>
                </a:lnTo>
                <a:lnTo>
                  <a:pt x="91285" y="193697"/>
                </a:lnTo>
                <a:lnTo>
                  <a:pt x="138572" y="138572"/>
                </a:lnTo>
                <a:lnTo>
                  <a:pt x="193697" y="91285"/>
                </a:lnTo>
                <a:lnTo>
                  <a:pt x="255684" y="52810"/>
                </a:lnTo>
                <a:lnTo>
                  <a:pt x="323559" y="24120"/>
                </a:lnTo>
                <a:lnTo>
                  <a:pt x="396347" y="6192"/>
                </a:lnTo>
                <a:lnTo>
                  <a:pt x="434279" y="1568"/>
                </a:lnTo>
                <a:lnTo>
                  <a:pt x="473075" y="0"/>
                </a:lnTo>
                <a:lnTo>
                  <a:pt x="3836670" y="0"/>
                </a:lnTo>
                <a:lnTo>
                  <a:pt x="3875483" y="1568"/>
                </a:lnTo>
                <a:lnTo>
                  <a:pt x="3913431" y="6192"/>
                </a:lnTo>
                <a:lnTo>
                  <a:pt x="3986247" y="24120"/>
                </a:lnTo>
                <a:lnTo>
                  <a:pt x="4054144" y="52810"/>
                </a:lnTo>
                <a:lnTo>
                  <a:pt x="4116147" y="91285"/>
                </a:lnTo>
                <a:lnTo>
                  <a:pt x="4171283" y="138572"/>
                </a:lnTo>
                <a:lnTo>
                  <a:pt x="4218578" y="193697"/>
                </a:lnTo>
                <a:lnTo>
                  <a:pt x="4257058" y="255684"/>
                </a:lnTo>
                <a:lnTo>
                  <a:pt x="4285750" y="323559"/>
                </a:lnTo>
                <a:lnTo>
                  <a:pt x="4303679" y="396347"/>
                </a:lnTo>
                <a:lnTo>
                  <a:pt x="4308303" y="434279"/>
                </a:lnTo>
                <a:lnTo>
                  <a:pt x="4309872" y="473075"/>
                </a:lnTo>
                <a:lnTo>
                  <a:pt x="4309872" y="2365502"/>
                </a:lnTo>
                <a:lnTo>
                  <a:pt x="4308303" y="2404297"/>
                </a:lnTo>
                <a:lnTo>
                  <a:pt x="4303679" y="2442229"/>
                </a:lnTo>
                <a:lnTo>
                  <a:pt x="4285750" y="2515017"/>
                </a:lnTo>
                <a:lnTo>
                  <a:pt x="4257058" y="2582892"/>
                </a:lnTo>
                <a:lnTo>
                  <a:pt x="4218578" y="2644879"/>
                </a:lnTo>
                <a:lnTo>
                  <a:pt x="4171283" y="2700004"/>
                </a:lnTo>
                <a:lnTo>
                  <a:pt x="4116147" y="2747291"/>
                </a:lnTo>
                <a:lnTo>
                  <a:pt x="4054144" y="2785766"/>
                </a:lnTo>
                <a:lnTo>
                  <a:pt x="3986247" y="2814456"/>
                </a:lnTo>
                <a:lnTo>
                  <a:pt x="3913431" y="2832384"/>
                </a:lnTo>
                <a:lnTo>
                  <a:pt x="3875483" y="2837008"/>
                </a:lnTo>
                <a:lnTo>
                  <a:pt x="3836670" y="2838577"/>
                </a:lnTo>
                <a:lnTo>
                  <a:pt x="473075" y="2838577"/>
                </a:lnTo>
                <a:lnTo>
                  <a:pt x="434279" y="2837008"/>
                </a:lnTo>
                <a:lnTo>
                  <a:pt x="396347" y="2832384"/>
                </a:lnTo>
                <a:lnTo>
                  <a:pt x="323559" y="2814456"/>
                </a:lnTo>
                <a:lnTo>
                  <a:pt x="255684" y="2785766"/>
                </a:lnTo>
                <a:lnTo>
                  <a:pt x="193697" y="2747291"/>
                </a:lnTo>
                <a:lnTo>
                  <a:pt x="138572" y="2700004"/>
                </a:lnTo>
                <a:lnTo>
                  <a:pt x="91285" y="2644879"/>
                </a:lnTo>
                <a:lnTo>
                  <a:pt x="52810" y="2582892"/>
                </a:lnTo>
                <a:lnTo>
                  <a:pt x="24120" y="2515017"/>
                </a:lnTo>
                <a:lnTo>
                  <a:pt x="6192" y="2442229"/>
                </a:lnTo>
                <a:lnTo>
                  <a:pt x="1568" y="2404297"/>
                </a:lnTo>
                <a:lnTo>
                  <a:pt x="0" y="2365502"/>
                </a:lnTo>
                <a:lnTo>
                  <a:pt x="0" y="473075"/>
                </a:lnTo>
                <a:close/>
              </a:path>
            </a:pathLst>
          </a:custGeom>
          <a:ln w="3175">
            <a:solidFill>
              <a:srgbClr val="800000"/>
            </a:solidFill>
          </a:ln>
        </p:spPr>
        <p:txBody>
          <a:bodyPr wrap="square" lIns="0" tIns="0" rIns="0" bIns="0" rtlCol="0"/>
          <a:lstStyle/>
          <a:p>
            <a:endParaRPr>
              <a:solidFill>
                <a:srgbClr val="000000"/>
              </a:solidFill>
            </a:endParaRPr>
          </a:p>
        </p:txBody>
      </p:sp>
      <p:sp>
        <p:nvSpPr>
          <p:cNvPr id="9" name="object 9"/>
          <p:cNvSpPr txBox="1"/>
          <p:nvPr/>
        </p:nvSpPr>
        <p:spPr>
          <a:xfrm>
            <a:off x="4606590" y="2709450"/>
            <a:ext cx="368182" cy="276782"/>
          </a:xfrm>
          <a:prstGeom prst="rect">
            <a:avLst/>
          </a:prstGeom>
        </p:spPr>
        <p:txBody>
          <a:bodyPr vert="horz" wrap="square" lIns="0" tIns="0" rIns="0" bIns="0" rtlCol="0">
            <a:spAutoFit/>
          </a:bodyPr>
          <a:lstStyle/>
          <a:p>
            <a:pPr marL="12696"/>
            <a:r>
              <a:rPr sz="1799" b="1" spc="-5" dirty="0">
                <a:solidFill>
                  <a:srgbClr val="000000"/>
                </a:solidFill>
                <a:latin typeface="Arial"/>
                <a:cs typeface="Arial"/>
              </a:rPr>
              <a:t>Vs</a:t>
            </a:r>
            <a:r>
              <a:rPr sz="1799" dirty="0">
                <a:solidFill>
                  <a:srgbClr val="000000"/>
                </a:solidFill>
                <a:latin typeface="Arial"/>
                <a:cs typeface="Arial"/>
              </a:rPr>
              <a:t>.</a:t>
            </a:r>
            <a:endParaRPr sz="1799">
              <a:solidFill>
                <a:srgbClr val="000000"/>
              </a:solidFill>
              <a:latin typeface="Arial"/>
              <a:cs typeface="Arial"/>
            </a:endParaRPr>
          </a:p>
        </p:txBody>
      </p:sp>
      <p:sp>
        <p:nvSpPr>
          <p:cNvPr id="10" name="object 10"/>
          <p:cNvSpPr txBox="1"/>
          <p:nvPr/>
        </p:nvSpPr>
        <p:spPr>
          <a:xfrm>
            <a:off x="5335084" y="1784717"/>
            <a:ext cx="4035401" cy="1102866"/>
          </a:xfrm>
          <a:prstGeom prst="rect">
            <a:avLst/>
          </a:prstGeom>
        </p:spPr>
        <p:txBody>
          <a:bodyPr vert="horz" wrap="square" lIns="0" tIns="0" rIns="0" bIns="0" rtlCol="0">
            <a:spAutoFit/>
          </a:bodyPr>
          <a:lstStyle/>
          <a:p>
            <a:pPr marL="12696" marR="357398" algn="l">
              <a:spcBef>
                <a:spcPts val="100"/>
              </a:spcBef>
            </a:pPr>
            <a:r>
              <a:rPr sz="1400" spc="-25" dirty="0">
                <a:solidFill>
                  <a:srgbClr val="000000"/>
                </a:solidFill>
                <a:latin typeface="+mn-lt"/>
                <a:cs typeface="Arial"/>
              </a:rPr>
              <a:t>Two tailed tests are used when you can’t make a guess</a:t>
            </a:r>
          </a:p>
          <a:p>
            <a:pPr marL="234950" marR="139658" indent="-234950" algn="l" eaLnBrk="1" hangingPunct="1">
              <a:spcBef>
                <a:spcPts val="100"/>
              </a:spcBef>
              <a:buClr>
                <a:srgbClr val="003399"/>
              </a:buClr>
              <a:buFont typeface="Webdings" pitchFamily="18" charset="2"/>
              <a:buChar char="4"/>
              <a:tabLst>
                <a:tab pos="185364" algn="l"/>
              </a:tabLst>
            </a:pPr>
            <a:r>
              <a:rPr sz="1400" dirty="0">
                <a:latin typeface="+mn-lt"/>
                <a:cs typeface="+mn-cs"/>
              </a:rPr>
              <a:t>Number of deaths caused by Cancer and Aids are different</a:t>
            </a:r>
          </a:p>
          <a:p>
            <a:pPr marL="234950" indent="-234950" algn="l" eaLnBrk="1" hangingPunct="1">
              <a:spcBef>
                <a:spcPts val="100"/>
              </a:spcBef>
              <a:buClr>
                <a:srgbClr val="003399"/>
              </a:buClr>
              <a:buFont typeface="Webdings" pitchFamily="18" charset="2"/>
              <a:buChar char="4"/>
              <a:tabLst>
                <a:tab pos="185364" algn="l"/>
              </a:tabLst>
            </a:pPr>
            <a:r>
              <a:rPr sz="1400" dirty="0">
                <a:latin typeface="+mn-lt"/>
                <a:cs typeface="+mn-cs"/>
              </a:rPr>
              <a:t>Baseball and Soccer are not the same fun!</a:t>
            </a:r>
          </a:p>
        </p:txBody>
      </p:sp>
      <p:sp>
        <p:nvSpPr>
          <p:cNvPr id="11" name="object 11"/>
          <p:cNvSpPr/>
          <p:nvPr/>
        </p:nvSpPr>
        <p:spPr>
          <a:xfrm>
            <a:off x="238848" y="1583774"/>
            <a:ext cx="4238536" cy="2865471"/>
          </a:xfrm>
          <a:custGeom>
            <a:avLst/>
            <a:gdLst/>
            <a:ahLst/>
            <a:cxnLst/>
            <a:rect l="l" t="t" r="r" b="b"/>
            <a:pathLst>
              <a:path w="4239895" h="2866390">
                <a:moveTo>
                  <a:pt x="0" y="477646"/>
                </a:moveTo>
                <a:lnTo>
                  <a:pt x="1583" y="438474"/>
                </a:lnTo>
                <a:lnTo>
                  <a:pt x="6252" y="400174"/>
                </a:lnTo>
                <a:lnTo>
                  <a:pt x="24352" y="326680"/>
                </a:lnTo>
                <a:lnTo>
                  <a:pt x="53318" y="258148"/>
                </a:lnTo>
                <a:lnTo>
                  <a:pt x="92165" y="195562"/>
                </a:lnTo>
                <a:lnTo>
                  <a:pt x="139911" y="139906"/>
                </a:lnTo>
                <a:lnTo>
                  <a:pt x="195570" y="92163"/>
                </a:lnTo>
                <a:lnTo>
                  <a:pt x="258161" y="53317"/>
                </a:lnTo>
                <a:lnTo>
                  <a:pt x="326700" y="24352"/>
                </a:lnTo>
                <a:lnTo>
                  <a:pt x="400202" y="6252"/>
                </a:lnTo>
                <a:lnTo>
                  <a:pt x="438507" y="1583"/>
                </a:lnTo>
                <a:lnTo>
                  <a:pt x="477685" y="0"/>
                </a:lnTo>
                <a:lnTo>
                  <a:pt x="3761828" y="0"/>
                </a:lnTo>
                <a:lnTo>
                  <a:pt x="3801019" y="1583"/>
                </a:lnTo>
                <a:lnTo>
                  <a:pt x="3839335" y="6252"/>
                </a:lnTo>
                <a:lnTo>
                  <a:pt x="3912857" y="24352"/>
                </a:lnTo>
                <a:lnTo>
                  <a:pt x="3981410" y="53317"/>
                </a:lnTo>
                <a:lnTo>
                  <a:pt x="4044012" y="92163"/>
                </a:lnTo>
                <a:lnTo>
                  <a:pt x="4099680" y="139906"/>
                </a:lnTo>
                <a:lnTo>
                  <a:pt x="4147431" y="195562"/>
                </a:lnTo>
                <a:lnTo>
                  <a:pt x="4186281" y="258148"/>
                </a:lnTo>
                <a:lnTo>
                  <a:pt x="4215249" y="326680"/>
                </a:lnTo>
                <a:lnTo>
                  <a:pt x="4233350" y="400174"/>
                </a:lnTo>
                <a:lnTo>
                  <a:pt x="4238019" y="438474"/>
                </a:lnTo>
                <a:lnTo>
                  <a:pt x="4239602" y="477646"/>
                </a:lnTo>
                <a:lnTo>
                  <a:pt x="4239602" y="2388361"/>
                </a:lnTo>
                <a:lnTo>
                  <a:pt x="4238019" y="2427534"/>
                </a:lnTo>
                <a:lnTo>
                  <a:pt x="4233350" y="2465834"/>
                </a:lnTo>
                <a:lnTo>
                  <a:pt x="4215249" y="2539328"/>
                </a:lnTo>
                <a:lnTo>
                  <a:pt x="4186281" y="2607860"/>
                </a:lnTo>
                <a:lnTo>
                  <a:pt x="4147431" y="2670446"/>
                </a:lnTo>
                <a:lnTo>
                  <a:pt x="4099680" y="2726102"/>
                </a:lnTo>
                <a:lnTo>
                  <a:pt x="4044012" y="2773845"/>
                </a:lnTo>
                <a:lnTo>
                  <a:pt x="3981410" y="2812691"/>
                </a:lnTo>
                <a:lnTo>
                  <a:pt x="3912857" y="2841656"/>
                </a:lnTo>
                <a:lnTo>
                  <a:pt x="3839335" y="2859756"/>
                </a:lnTo>
                <a:lnTo>
                  <a:pt x="3801019" y="2864425"/>
                </a:lnTo>
                <a:lnTo>
                  <a:pt x="3761828" y="2866009"/>
                </a:lnTo>
                <a:lnTo>
                  <a:pt x="477685" y="2866009"/>
                </a:lnTo>
                <a:lnTo>
                  <a:pt x="438507" y="2864425"/>
                </a:lnTo>
                <a:lnTo>
                  <a:pt x="400202" y="2859756"/>
                </a:lnTo>
                <a:lnTo>
                  <a:pt x="326700" y="2841656"/>
                </a:lnTo>
                <a:lnTo>
                  <a:pt x="258161" y="2812691"/>
                </a:lnTo>
                <a:lnTo>
                  <a:pt x="195570" y="2773845"/>
                </a:lnTo>
                <a:lnTo>
                  <a:pt x="139911" y="2726102"/>
                </a:lnTo>
                <a:lnTo>
                  <a:pt x="92165" y="2670446"/>
                </a:lnTo>
                <a:lnTo>
                  <a:pt x="53318" y="2607860"/>
                </a:lnTo>
                <a:lnTo>
                  <a:pt x="24352" y="2539328"/>
                </a:lnTo>
                <a:lnTo>
                  <a:pt x="6252" y="2465834"/>
                </a:lnTo>
                <a:lnTo>
                  <a:pt x="1583" y="2427534"/>
                </a:lnTo>
                <a:lnTo>
                  <a:pt x="0" y="2388361"/>
                </a:lnTo>
                <a:lnTo>
                  <a:pt x="0" y="477646"/>
                </a:lnTo>
                <a:close/>
              </a:path>
            </a:pathLst>
          </a:custGeom>
          <a:ln w="3175">
            <a:solidFill>
              <a:srgbClr val="800000"/>
            </a:solidFill>
          </a:ln>
        </p:spPr>
        <p:txBody>
          <a:bodyPr wrap="square" lIns="0" tIns="0" rIns="0" bIns="0" rtlCol="0"/>
          <a:lstStyle/>
          <a:p>
            <a:endParaRPr>
              <a:solidFill>
                <a:srgbClr val="000000"/>
              </a:solidFill>
            </a:endParaRPr>
          </a:p>
        </p:txBody>
      </p:sp>
      <p:sp>
        <p:nvSpPr>
          <p:cNvPr id="12" name="object 12"/>
          <p:cNvSpPr txBox="1"/>
          <p:nvPr/>
        </p:nvSpPr>
        <p:spPr>
          <a:xfrm>
            <a:off x="1524527" y="1313189"/>
            <a:ext cx="6530786" cy="243578"/>
          </a:xfrm>
          <a:prstGeom prst="rect">
            <a:avLst/>
          </a:prstGeom>
        </p:spPr>
        <p:txBody>
          <a:bodyPr vert="horz" wrap="square" lIns="0" tIns="0" rIns="0" bIns="0" rtlCol="0">
            <a:spAutoFit/>
          </a:bodyPr>
          <a:lstStyle/>
          <a:p>
            <a:pPr marL="12696">
              <a:lnSpc>
                <a:spcPts val="1904"/>
              </a:lnSpc>
              <a:tabLst>
                <a:tab pos="5039753" algn="l"/>
              </a:tabLst>
            </a:pPr>
            <a:r>
              <a:rPr sz="1600" b="1" spc="-25" dirty="0">
                <a:solidFill>
                  <a:srgbClr val="000000"/>
                </a:solidFill>
                <a:latin typeface="Arial"/>
                <a:cs typeface="Arial"/>
              </a:rPr>
              <a:t>O</a:t>
            </a:r>
            <a:r>
              <a:rPr sz="1600" b="1" spc="-10" dirty="0">
                <a:solidFill>
                  <a:srgbClr val="000000"/>
                </a:solidFill>
                <a:latin typeface="Arial"/>
                <a:cs typeface="Arial"/>
              </a:rPr>
              <a:t>ne</a:t>
            </a:r>
            <a:r>
              <a:rPr sz="1600" b="1" spc="15" dirty="0">
                <a:solidFill>
                  <a:srgbClr val="000000"/>
                </a:solidFill>
                <a:latin typeface="Arial"/>
                <a:cs typeface="Arial"/>
              </a:rPr>
              <a:t> </a:t>
            </a:r>
            <a:r>
              <a:rPr sz="1600" b="1" spc="-135" dirty="0">
                <a:solidFill>
                  <a:srgbClr val="000000"/>
                </a:solidFill>
                <a:latin typeface="Arial"/>
                <a:cs typeface="Arial"/>
              </a:rPr>
              <a:t>T</a:t>
            </a:r>
            <a:r>
              <a:rPr sz="1600" b="1" spc="-10" dirty="0">
                <a:solidFill>
                  <a:srgbClr val="000000"/>
                </a:solidFill>
                <a:latin typeface="Arial"/>
                <a:cs typeface="Arial"/>
              </a:rPr>
              <a:t>ailed</a:t>
            </a:r>
            <a:r>
              <a:rPr sz="1600" b="1" spc="15" dirty="0">
                <a:solidFill>
                  <a:srgbClr val="000000"/>
                </a:solidFill>
                <a:latin typeface="Arial"/>
                <a:cs typeface="Arial"/>
              </a:rPr>
              <a:t> </a:t>
            </a:r>
            <a:r>
              <a:rPr sz="1600" b="1" spc="-135" dirty="0">
                <a:solidFill>
                  <a:srgbClr val="000000"/>
                </a:solidFill>
                <a:latin typeface="Arial"/>
                <a:cs typeface="Arial"/>
              </a:rPr>
              <a:t>T</a:t>
            </a:r>
            <a:r>
              <a:rPr sz="1600" b="1" spc="-10" dirty="0">
                <a:solidFill>
                  <a:srgbClr val="000000"/>
                </a:solidFill>
                <a:latin typeface="Arial"/>
                <a:cs typeface="Arial"/>
              </a:rPr>
              <a:t>est</a:t>
            </a:r>
            <a:r>
              <a:rPr sz="1600" b="1" dirty="0">
                <a:solidFill>
                  <a:srgbClr val="000000"/>
                </a:solidFill>
                <a:latin typeface="Arial"/>
                <a:cs typeface="Arial"/>
              </a:rPr>
              <a:t>	</a:t>
            </a:r>
            <a:r>
              <a:rPr sz="1600" b="1" spc="-135" dirty="0">
                <a:solidFill>
                  <a:srgbClr val="000000"/>
                </a:solidFill>
                <a:latin typeface="Arial"/>
                <a:cs typeface="Arial"/>
              </a:rPr>
              <a:t>T</a:t>
            </a:r>
            <a:r>
              <a:rPr sz="1600" b="1" spc="25" dirty="0">
                <a:solidFill>
                  <a:srgbClr val="000000"/>
                </a:solidFill>
                <a:latin typeface="Arial"/>
                <a:cs typeface="Arial"/>
              </a:rPr>
              <a:t>w</a:t>
            </a:r>
            <a:r>
              <a:rPr sz="1600" b="1" spc="-10" dirty="0">
                <a:solidFill>
                  <a:srgbClr val="000000"/>
                </a:solidFill>
                <a:latin typeface="Arial"/>
                <a:cs typeface="Arial"/>
              </a:rPr>
              <a:t>o</a:t>
            </a:r>
            <a:r>
              <a:rPr sz="1600" b="1" spc="-30" dirty="0">
                <a:solidFill>
                  <a:srgbClr val="000000"/>
                </a:solidFill>
                <a:latin typeface="Arial"/>
                <a:cs typeface="Arial"/>
              </a:rPr>
              <a:t> </a:t>
            </a:r>
            <a:r>
              <a:rPr sz="1600" b="1" spc="-135" dirty="0">
                <a:solidFill>
                  <a:srgbClr val="000000"/>
                </a:solidFill>
                <a:latin typeface="Arial"/>
                <a:cs typeface="Arial"/>
              </a:rPr>
              <a:t>T</a:t>
            </a:r>
            <a:r>
              <a:rPr sz="1600" b="1" spc="-10" dirty="0">
                <a:solidFill>
                  <a:srgbClr val="000000"/>
                </a:solidFill>
                <a:latin typeface="Arial"/>
                <a:cs typeface="Arial"/>
              </a:rPr>
              <a:t>ailed</a:t>
            </a:r>
            <a:r>
              <a:rPr sz="1600" b="1" spc="15" dirty="0">
                <a:solidFill>
                  <a:srgbClr val="000000"/>
                </a:solidFill>
                <a:latin typeface="Arial"/>
                <a:cs typeface="Arial"/>
              </a:rPr>
              <a:t> </a:t>
            </a:r>
            <a:r>
              <a:rPr sz="1600" b="1" spc="-135" dirty="0">
                <a:solidFill>
                  <a:srgbClr val="000000"/>
                </a:solidFill>
                <a:latin typeface="Arial"/>
                <a:cs typeface="Arial"/>
              </a:rPr>
              <a:t>T</a:t>
            </a:r>
            <a:r>
              <a:rPr sz="1600" b="1" spc="-10" dirty="0">
                <a:solidFill>
                  <a:srgbClr val="000000"/>
                </a:solidFill>
                <a:latin typeface="Arial"/>
                <a:cs typeface="Arial"/>
              </a:rPr>
              <a:t>est</a:t>
            </a:r>
            <a:endParaRPr sz="1600">
              <a:solidFill>
                <a:srgbClr val="000000"/>
              </a:solidFill>
              <a:latin typeface="Arial"/>
              <a:cs typeface="Arial"/>
            </a:endParaRPr>
          </a:p>
        </p:txBody>
      </p:sp>
      <p:sp>
        <p:nvSpPr>
          <p:cNvPr id="13" name="object 13"/>
          <p:cNvSpPr txBox="1"/>
          <p:nvPr/>
        </p:nvSpPr>
        <p:spPr>
          <a:xfrm>
            <a:off x="407488" y="1784717"/>
            <a:ext cx="3834171" cy="1102866"/>
          </a:xfrm>
          <a:prstGeom prst="rect">
            <a:avLst/>
          </a:prstGeom>
        </p:spPr>
        <p:txBody>
          <a:bodyPr vert="horz" wrap="square" lIns="0" tIns="0" rIns="0" bIns="0" rtlCol="0">
            <a:spAutoFit/>
          </a:bodyPr>
          <a:lstStyle/>
          <a:p>
            <a:pPr marL="12696" marR="258367" algn="l">
              <a:spcBef>
                <a:spcPts val="100"/>
              </a:spcBef>
            </a:pPr>
            <a:r>
              <a:rPr sz="1400" spc="-25" dirty="0">
                <a:solidFill>
                  <a:srgbClr val="000000"/>
                </a:solidFill>
                <a:latin typeface="+mn-lt"/>
                <a:cs typeface="Arial"/>
              </a:rPr>
              <a:t>O</a:t>
            </a:r>
            <a:r>
              <a:rPr sz="1400" spc="-10" dirty="0">
                <a:solidFill>
                  <a:srgbClr val="000000"/>
                </a:solidFill>
                <a:latin typeface="+mn-lt"/>
                <a:cs typeface="Arial"/>
              </a:rPr>
              <a:t>ne</a:t>
            </a:r>
            <a:r>
              <a:rPr sz="1400" spc="20" dirty="0">
                <a:solidFill>
                  <a:srgbClr val="000000"/>
                </a:solidFill>
                <a:latin typeface="+mn-lt"/>
                <a:cs typeface="Arial"/>
              </a:rPr>
              <a:t> </a:t>
            </a:r>
            <a:r>
              <a:rPr sz="1400" spc="-10" dirty="0">
                <a:solidFill>
                  <a:srgbClr val="000000"/>
                </a:solidFill>
                <a:latin typeface="+mn-lt"/>
                <a:cs typeface="Arial"/>
              </a:rPr>
              <a:t>tailed</a:t>
            </a:r>
            <a:r>
              <a:rPr sz="1400" spc="-15" dirty="0">
                <a:solidFill>
                  <a:srgbClr val="000000"/>
                </a:solidFill>
                <a:latin typeface="+mn-lt"/>
                <a:cs typeface="Arial"/>
              </a:rPr>
              <a:t> </a:t>
            </a:r>
            <a:r>
              <a:rPr sz="1400" spc="-10" dirty="0">
                <a:solidFill>
                  <a:srgbClr val="000000"/>
                </a:solidFill>
                <a:latin typeface="+mn-lt"/>
                <a:cs typeface="Arial"/>
              </a:rPr>
              <a:t>tests</a:t>
            </a:r>
            <a:r>
              <a:rPr sz="1400" spc="10" dirty="0">
                <a:solidFill>
                  <a:srgbClr val="000000"/>
                </a:solidFill>
                <a:latin typeface="+mn-lt"/>
                <a:cs typeface="Arial"/>
              </a:rPr>
              <a:t> </a:t>
            </a:r>
            <a:r>
              <a:rPr sz="1400" spc="-10" dirty="0">
                <a:solidFill>
                  <a:srgbClr val="000000"/>
                </a:solidFill>
                <a:latin typeface="+mn-lt"/>
                <a:cs typeface="Arial"/>
              </a:rPr>
              <a:t>are</a:t>
            </a:r>
            <a:r>
              <a:rPr sz="1400" spc="5" dirty="0">
                <a:solidFill>
                  <a:srgbClr val="000000"/>
                </a:solidFill>
                <a:latin typeface="+mn-lt"/>
                <a:cs typeface="Arial"/>
              </a:rPr>
              <a:t> </a:t>
            </a:r>
            <a:r>
              <a:rPr sz="1400" spc="-30" dirty="0">
                <a:solidFill>
                  <a:srgbClr val="000000"/>
                </a:solidFill>
                <a:latin typeface="+mn-lt"/>
                <a:cs typeface="Arial"/>
              </a:rPr>
              <a:t>w</a:t>
            </a:r>
            <a:r>
              <a:rPr sz="1400" spc="-10" dirty="0">
                <a:solidFill>
                  <a:srgbClr val="000000"/>
                </a:solidFill>
                <a:latin typeface="+mn-lt"/>
                <a:cs typeface="Arial"/>
              </a:rPr>
              <a:t>hat</a:t>
            </a:r>
            <a:r>
              <a:rPr sz="1400" spc="20" dirty="0">
                <a:solidFill>
                  <a:srgbClr val="000000"/>
                </a:solidFill>
                <a:latin typeface="+mn-lt"/>
                <a:cs typeface="Arial"/>
              </a:rPr>
              <a:t> </a:t>
            </a:r>
            <a:r>
              <a:rPr sz="1400" spc="-30" dirty="0">
                <a:solidFill>
                  <a:srgbClr val="000000"/>
                </a:solidFill>
                <a:latin typeface="+mn-lt"/>
                <a:cs typeface="Arial"/>
              </a:rPr>
              <a:t>y</a:t>
            </a:r>
            <a:r>
              <a:rPr sz="1400" spc="-10" dirty="0">
                <a:solidFill>
                  <a:srgbClr val="000000"/>
                </a:solidFill>
                <a:latin typeface="+mn-lt"/>
                <a:cs typeface="Arial"/>
              </a:rPr>
              <a:t>ou</a:t>
            </a:r>
            <a:r>
              <a:rPr sz="1400" spc="20" dirty="0">
                <a:solidFill>
                  <a:srgbClr val="000000"/>
                </a:solidFill>
                <a:latin typeface="+mn-lt"/>
                <a:cs typeface="Arial"/>
              </a:rPr>
              <a:t> </a:t>
            </a:r>
            <a:r>
              <a:rPr sz="1400" spc="-10" dirty="0">
                <a:solidFill>
                  <a:srgbClr val="000000"/>
                </a:solidFill>
                <a:latin typeface="+mn-lt"/>
                <a:cs typeface="Arial"/>
              </a:rPr>
              <a:t>use</a:t>
            </a:r>
            <a:r>
              <a:rPr sz="1400" spc="-5" dirty="0">
                <a:solidFill>
                  <a:srgbClr val="000000"/>
                </a:solidFill>
                <a:latin typeface="+mn-lt"/>
                <a:cs typeface="Arial"/>
              </a:rPr>
              <a:t> </a:t>
            </a:r>
            <a:r>
              <a:rPr sz="1400" spc="-30" dirty="0">
                <a:solidFill>
                  <a:srgbClr val="000000"/>
                </a:solidFill>
                <a:latin typeface="+mn-lt"/>
                <a:cs typeface="Arial"/>
              </a:rPr>
              <a:t>w</a:t>
            </a:r>
            <a:r>
              <a:rPr sz="1400" spc="-10" dirty="0">
                <a:solidFill>
                  <a:srgbClr val="000000"/>
                </a:solidFill>
                <a:latin typeface="+mn-lt"/>
                <a:cs typeface="Arial"/>
              </a:rPr>
              <a:t>hen</a:t>
            </a:r>
            <a:r>
              <a:rPr sz="1400" spc="-5" dirty="0">
                <a:solidFill>
                  <a:srgbClr val="000000"/>
                </a:solidFill>
                <a:latin typeface="+mn-lt"/>
                <a:cs typeface="Arial"/>
              </a:rPr>
              <a:t> </a:t>
            </a:r>
            <a:r>
              <a:rPr sz="1400" spc="-30" dirty="0">
                <a:solidFill>
                  <a:srgbClr val="000000"/>
                </a:solidFill>
                <a:latin typeface="+mn-lt"/>
                <a:cs typeface="Arial"/>
              </a:rPr>
              <a:t>y</a:t>
            </a:r>
            <a:r>
              <a:rPr sz="1400" spc="-10" dirty="0">
                <a:solidFill>
                  <a:srgbClr val="000000"/>
                </a:solidFill>
                <a:latin typeface="+mn-lt"/>
                <a:cs typeface="Arial"/>
              </a:rPr>
              <a:t>ou</a:t>
            </a:r>
            <a:r>
              <a:rPr sz="1400" spc="20" dirty="0">
                <a:solidFill>
                  <a:srgbClr val="000000"/>
                </a:solidFill>
                <a:latin typeface="+mn-lt"/>
                <a:cs typeface="Arial"/>
              </a:rPr>
              <a:t> </a:t>
            </a:r>
            <a:r>
              <a:rPr sz="1400" spc="-10" dirty="0">
                <a:solidFill>
                  <a:srgbClr val="000000"/>
                </a:solidFill>
                <a:latin typeface="+mn-lt"/>
                <a:cs typeface="Arial"/>
              </a:rPr>
              <a:t>ha</a:t>
            </a:r>
            <a:r>
              <a:rPr sz="1400" spc="-5" dirty="0">
                <a:solidFill>
                  <a:srgbClr val="000000"/>
                </a:solidFill>
                <a:latin typeface="+mn-lt"/>
                <a:cs typeface="Arial"/>
              </a:rPr>
              <a:t>v</a:t>
            </a:r>
            <a:r>
              <a:rPr sz="1400" spc="-10" dirty="0">
                <a:solidFill>
                  <a:srgbClr val="000000"/>
                </a:solidFill>
                <a:latin typeface="+mn-lt"/>
                <a:cs typeface="Arial"/>
              </a:rPr>
              <a:t>e</a:t>
            </a:r>
            <a:r>
              <a:rPr sz="1400" spc="-5" dirty="0">
                <a:solidFill>
                  <a:srgbClr val="000000"/>
                </a:solidFill>
                <a:latin typeface="+mn-lt"/>
                <a:cs typeface="Arial"/>
              </a:rPr>
              <a:t> </a:t>
            </a:r>
            <a:r>
              <a:rPr sz="1400" spc="-10" dirty="0">
                <a:solidFill>
                  <a:srgbClr val="000000"/>
                </a:solidFill>
                <a:latin typeface="+mn-lt"/>
                <a:cs typeface="Arial"/>
              </a:rPr>
              <a:t>a</a:t>
            </a:r>
            <a:r>
              <a:rPr sz="1400" spc="10" dirty="0">
                <a:solidFill>
                  <a:srgbClr val="000000"/>
                </a:solidFill>
                <a:latin typeface="+mn-lt"/>
                <a:cs typeface="Arial"/>
              </a:rPr>
              <a:t> </a:t>
            </a:r>
            <a:r>
              <a:rPr sz="1400" spc="-10" dirty="0">
                <a:solidFill>
                  <a:srgbClr val="000000"/>
                </a:solidFill>
                <a:latin typeface="+mn-lt"/>
                <a:cs typeface="Arial"/>
              </a:rPr>
              <a:t>spe</a:t>
            </a:r>
            <a:r>
              <a:rPr sz="1400" spc="-5" dirty="0">
                <a:solidFill>
                  <a:srgbClr val="000000"/>
                </a:solidFill>
                <a:latin typeface="+mn-lt"/>
                <a:cs typeface="Arial"/>
              </a:rPr>
              <a:t>cific</a:t>
            </a:r>
            <a:r>
              <a:rPr sz="1400" spc="-10" dirty="0">
                <a:solidFill>
                  <a:srgbClr val="000000"/>
                </a:solidFill>
                <a:latin typeface="+mn-lt"/>
                <a:cs typeface="Arial"/>
              </a:rPr>
              <a:t> gue</a:t>
            </a:r>
            <a:r>
              <a:rPr sz="1400" spc="-5" dirty="0">
                <a:solidFill>
                  <a:srgbClr val="000000"/>
                </a:solidFill>
                <a:latin typeface="+mn-lt"/>
                <a:cs typeface="Arial"/>
              </a:rPr>
              <a:t>s</a:t>
            </a:r>
            <a:r>
              <a:rPr sz="1400" spc="-10" dirty="0">
                <a:solidFill>
                  <a:srgbClr val="000000"/>
                </a:solidFill>
                <a:latin typeface="+mn-lt"/>
                <a:cs typeface="Arial"/>
              </a:rPr>
              <a:t>s</a:t>
            </a:r>
            <a:endParaRPr sz="1400" dirty="0">
              <a:solidFill>
                <a:srgbClr val="000000"/>
              </a:solidFill>
              <a:latin typeface="+mn-lt"/>
              <a:cs typeface="Arial"/>
            </a:endParaRPr>
          </a:p>
          <a:p>
            <a:pPr marL="234950" marR="5078" indent="-234950" algn="l" eaLnBrk="1" hangingPunct="1">
              <a:spcBef>
                <a:spcPts val="100"/>
              </a:spcBef>
              <a:buClr>
                <a:srgbClr val="003399"/>
              </a:buClr>
              <a:buFont typeface="Webdings" pitchFamily="18" charset="2"/>
              <a:buChar char="4"/>
              <a:tabLst>
                <a:tab pos="185364" algn="l"/>
              </a:tabLst>
            </a:pPr>
            <a:r>
              <a:rPr sz="1400" dirty="0">
                <a:latin typeface="+mn-lt"/>
                <a:cs typeface="+mn-cs"/>
              </a:rPr>
              <a:t>Earthquakes are more frequent in Japan then in America</a:t>
            </a:r>
          </a:p>
          <a:p>
            <a:pPr marL="234950" indent="-234950" algn="l" eaLnBrk="1" hangingPunct="1">
              <a:spcBef>
                <a:spcPts val="100"/>
              </a:spcBef>
              <a:buClr>
                <a:srgbClr val="003399"/>
              </a:buClr>
              <a:buFont typeface="Webdings" pitchFamily="18" charset="2"/>
              <a:buChar char="4"/>
              <a:tabLst>
                <a:tab pos="185364" algn="l"/>
              </a:tabLst>
            </a:pPr>
            <a:r>
              <a:rPr sz="1400" dirty="0">
                <a:latin typeface="+mn-lt"/>
                <a:cs typeface="+mn-cs"/>
              </a:rPr>
              <a:t>Kids like chocolates more than adults</a:t>
            </a:r>
          </a:p>
        </p:txBody>
      </p:sp>
      <p:sp>
        <p:nvSpPr>
          <p:cNvPr id="14" name="object 14"/>
          <p:cNvSpPr/>
          <p:nvPr/>
        </p:nvSpPr>
        <p:spPr>
          <a:xfrm>
            <a:off x="1607304" y="3189783"/>
            <a:ext cx="1396171" cy="1206011"/>
          </a:xfrm>
          <a:prstGeom prst="rect">
            <a:avLst/>
          </a:prstGeom>
          <a:blipFill>
            <a:blip r:embed="rId6" cstate="print"/>
            <a:stretch>
              <a:fillRect/>
            </a:stretch>
          </a:blipFill>
        </p:spPr>
        <p:txBody>
          <a:bodyPr wrap="square" lIns="0" tIns="0" rIns="0" bIns="0" rtlCol="0"/>
          <a:lstStyle/>
          <a:p>
            <a:endParaRPr>
              <a:solidFill>
                <a:srgbClr val="000000"/>
              </a:solidFill>
            </a:endParaRPr>
          </a:p>
        </p:txBody>
      </p:sp>
    </p:spTree>
    <p:extLst>
      <p:ext uri="{BB962C8B-B14F-4D97-AF65-F5344CB8AC3E}">
        <p14:creationId xmlns:p14="http://schemas.microsoft.com/office/powerpoint/2010/main" val="108471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Introduction to Hypothesis Testing</a:t>
            </a:r>
          </a:p>
          <a:p>
            <a:r>
              <a:rPr lang="en-US" dirty="0" smtClean="0"/>
              <a:t>Approach to Hypothesis Testing</a:t>
            </a:r>
          </a:p>
          <a:p>
            <a:r>
              <a:rPr lang="en-US" dirty="0" smtClean="0"/>
              <a:t>One tail and two tailed tests</a:t>
            </a:r>
          </a:p>
          <a:p>
            <a:r>
              <a:rPr lang="en-US" dirty="0"/>
              <a:t>Z</a:t>
            </a:r>
            <a:r>
              <a:rPr lang="en-US" dirty="0" smtClean="0"/>
              <a:t> test</a:t>
            </a:r>
          </a:p>
          <a:p>
            <a:r>
              <a:rPr lang="en-US" dirty="0"/>
              <a:t>t</a:t>
            </a:r>
            <a:r>
              <a:rPr lang="en-US" dirty="0" smtClean="0"/>
              <a:t> test</a:t>
            </a:r>
          </a:p>
        </p:txBody>
      </p:sp>
      <p:sp>
        <p:nvSpPr>
          <p:cNvPr id="4" name="Title 3"/>
          <p:cNvSpPr>
            <a:spLocks noGrp="1"/>
          </p:cNvSpPr>
          <p:nvPr>
            <p:ph type="ctrTitle"/>
          </p:nvPr>
        </p:nvSpPr>
        <p:spPr/>
        <p:txBody>
          <a:bodyPr/>
          <a:lstStyle/>
          <a:p>
            <a:r>
              <a:rPr lang="en-US" dirty="0" smtClean="0"/>
              <a:t>Contents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341" y="598011"/>
            <a:ext cx="9126970" cy="660987"/>
          </a:xfrm>
          <a:prstGeom prst="rect">
            <a:avLst/>
          </a:prstGeom>
        </p:spPr>
        <p:txBody>
          <a:bodyPr vert="horz" wrap="square" lIns="0" tIns="319549" rIns="0" bIns="0" rtlCol="0">
            <a:spAutoFit/>
          </a:bodyPr>
          <a:lstStyle/>
          <a:p>
            <a:pPr marL="70464"/>
            <a:r>
              <a:rPr spc="-15" dirty="0"/>
              <a:t>Z</a:t>
            </a:r>
            <a:r>
              <a:rPr spc="10" dirty="0"/>
              <a:t> </a:t>
            </a:r>
            <a:r>
              <a:rPr spc="-10" dirty="0"/>
              <a:t>test:</a:t>
            </a:r>
            <a:r>
              <a:rPr spc="10" dirty="0"/>
              <a:t> </a:t>
            </a:r>
            <a:r>
              <a:rPr spc="-15" dirty="0"/>
              <a:t>Kno</a:t>
            </a:r>
            <a:r>
              <a:rPr spc="-5" dirty="0"/>
              <a:t>w</a:t>
            </a:r>
            <a:r>
              <a:rPr spc="-15" dirty="0"/>
              <a:t>n</a:t>
            </a:r>
            <a:r>
              <a:rPr spc="10" dirty="0"/>
              <a:t> </a:t>
            </a:r>
            <a:r>
              <a:rPr spc="-15" dirty="0"/>
              <a:t>Varianc</a:t>
            </a:r>
            <a:r>
              <a:rPr spc="10" dirty="0"/>
              <a:t>e</a:t>
            </a:r>
            <a:r>
              <a:rPr spc="-15" dirty="0"/>
              <a:t>-Small</a:t>
            </a:r>
            <a:r>
              <a:rPr spc="-5" dirty="0"/>
              <a:t> </a:t>
            </a:r>
            <a:r>
              <a:rPr spc="-15" dirty="0"/>
              <a:t>s</a:t>
            </a:r>
            <a:r>
              <a:rPr spc="-10" dirty="0"/>
              <a:t>a</a:t>
            </a:r>
            <a:r>
              <a:rPr spc="-15" dirty="0"/>
              <a:t>mple</a:t>
            </a:r>
          </a:p>
        </p:txBody>
      </p:sp>
      <p:sp>
        <p:nvSpPr>
          <p:cNvPr id="3" name="object 3"/>
          <p:cNvSpPr/>
          <p:nvPr/>
        </p:nvSpPr>
        <p:spPr>
          <a:xfrm>
            <a:off x="4475061" y="1779684"/>
            <a:ext cx="4284241" cy="4770496"/>
          </a:xfrm>
          <a:custGeom>
            <a:avLst/>
            <a:gdLst/>
            <a:ahLst/>
            <a:cxnLst/>
            <a:rect l="l" t="t" r="r" b="b"/>
            <a:pathLst>
              <a:path w="4285615" h="4772025">
                <a:moveTo>
                  <a:pt x="0" y="4771771"/>
                </a:moveTo>
                <a:lnTo>
                  <a:pt x="4285361" y="4771771"/>
                </a:lnTo>
                <a:lnTo>
                  <a:pt x="4285361" y="0"/>
                </a:lnTo>
                <a:lnTo>
                  <a:pt x="0" y="0"/>
                </a:lnTo>
                <a:lnTo>
                  <a:pt x="0" y="4771771"/>
                </a:lnTo>
                <a:close/>
              </a:path>
            </a:pathLst>
          </a:custGeom>
          <a:ln w="12700">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 name="object 4"/>
          <p:cNvSpPr txBox="1"/>
          <p:nvPr/>
        </p:nvSpPr>
        <p:spPr>
          <a:xfrm>
            <a:off x="4554537" y="1892886"/>
            <a:ext cx="3368865" cy="246142"/>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600" spc="-10" dirty="0">
                <a:solidFill>
                  <a:prstClr val="black"/>
                </a:solidFill>
                <a:latin typeface="Arial"/>
                <a:cs typeface="Arial"/>
              </a:rPr>
              <a:t>For a</a:t>
            </a:r>
            <a:r>
              <a:rPr sz="1600" spc="10" dirty="0">
                <a:solidFill>
                  <a:prstClr val="black"/>
                </a:solidFill>
                <a:latin typeface="Arial"/>
                <a:cs typeface="Arial"/>
              </a:rPr>
              <a:t> </a:t>
            </a:r>
            <a:r>
              <a:rPr sz="1600" spc="-10" dirty="0">
                <a:solidFill>
                  <a:prstClr val="black"/>
                </a:solidFill>
                <a:latin typeface="Arial"/>
                <a:cs typeface="Arial"/>
              </a:rPr>
              <a:t>one</a:t>
            </a:r>
            <a:r>
              <a:rPr sz="1600" spc="-5" dirty="0">
                <a:solidFill>
                  <a:prstClr val="black"/>
                </a:solidFill>
                <a:latin typeface="Arial"/>
                <a:cs typeface="Arial"/>
              </a:rPr>
              <a:t> s</a:t>
            </a:r>
            <a:r>
              <a:rPr sz="1600" spc="-15" dirty="0">
                <a:solidFill>
                  <a:prstClr val="black"/>
                </a:solidFill>
                <a:latin typeface="Arial"/>
                <a:cs typeface="Arial"/>
              </a:rPr>
              <a:t>amp</a:t>
            </a:r>
            <a:r>
              <a:rPr sz="1600" dirty="0">
                <a:solidFill>
                  <a:prstClr val="black"/>
                </a:solidFill>
                <a:latin typeface="Arial"/>
                <a:cs typeface="Arial"/>
              </a:rPr>
              <a:t>l</a:t>
            </a:r>
            <a:r>
              <a:rPr sz="1600" spc="-10" dirty="0">
                <a:solidFill>
                  <a:prstClr val="black"/>
                </a:solidFill>
                <a:latin typeface="Arial"/>
                <a:cs typeface="Arial"/>
              </a:rPr>
              <a:t>e</a:t>
            </a:r>
            <a:r>
              <a:rPr sz="1600" spc="-5" dirty="0">
                <a:solidFill>
                  <a:prstClr val="black"/>
                </a:solidFill>
                <a:latin typeface="Arial"/>
                <a:cs typeface="Arial"/>
              </a:rPr>
              <a:t> </a:t>
            </a:r>
            <a:r>
              <a:rPr sz="1600" spc="-10" dirty="0">
                <a:solidFill>
                  <a:prstClr val="black"/>
                </a:solidFill>
                <a:latin typeface="Arial"/>
                <a:cs typeface="Arial"/>
              </a:rPr>
              <a:t>te</a:t>
            </a:r>
            <a:r>
              <a:rPr sz="1600" spc="-5" dirty="0">
                <a:solidFill>
                  <a:prstClr val="black"/>
                </a:solidFill>
                <a:latin typeface="Arial"/>
                <a:cs typeface="Arial"/>
              </a:rPr>
              <a:t>st</a:t>
            </a:r>
            <a:r>
              <a:rPr sz="1600" spc="10" dirty="0">
                <a:solidFill>
                  <a:prstClr val="black"/>
                </a:solidFill>
                <a:latin typeface="Arial"/>
                <a:cs typeface="Arial"/>
              </a:rPr>
              <a:t> </a:t>
            </a:r>
            <a:r>
              <a:rPr sz="1600" spc="-10" dirty="0">
                <a:solidFill>
                  <a:prstClr val="black"/>
                </a:solidFill>
                <a:latin typeface="Arial"/>
                <a:cs typeface="Arial"/>
              </a:rPr>
              <a:t>Z</a:t>
            </a:r>
            <a:r>
              <a:rPr sz="1600" spc="15" dirty="0">
                <a:solidFill>
                  <a:prstClr val="black"/>
                </a:solidFill>
                <a:latin typeface="Arial"/>
                <a:cs typeface="Arial"/>
              </a:rPr>
              <a:t> </a:t>
            </a:r>
            <a:r>
              <a:rPr sz="1600" dirty="0">
                <a:solidFill>
                  <a:prstClr val="black"/>
                </a:solidFill>
                <a:latin typeface="Arial"/>
                <a:cs typeface="Arial"/>
              </a:rPr>
              <a:t>i</a:t>
            </a:r>
            <a:r>
              <a:rPr sz="1600" spc="-10" dirty="0">
                <a:solidFill>
                  <a:prstClr val="black"/>
                </a:solidFill>
                <a:latin typeface="Arial"/>
                <a:cs typeface="Arial"/>
              </a:rPr>
              <a:t>s def</a:t>
            </a:r>
            <a:r>
              <a:rPr sz="1600" dirty="0">
                <a:solidFill>
                  <a:prstClr val="black"/>
                </a:solidFill>
                <a:latin typeface="Arial"/>
                <a:cs typeface="Arial"/>
              </a:rPr>
              <a:t>i</a:t>
            </a:r>
            <a:r>
              <a:rPr sz="1600" spc="-10" dirty="0">
                <a:solidFill>
                  <a:prstClr val="black"/>
                </a:solidFill>
                <a:latin typeface="Arial"/>
                <a:cs typeface="Arial"/>
              </a:rPr>
              <a:t>ned</a:t>
            </a:r>
            <a:r>
              <a:rPr sz="1600" spc="-5" dirty="0">
                <a:solidFill>
                  <a:prstClr val="black"/>
                </a:solidFill>
                <a:latin typeface="Arial"/>
                <a:cs typeface="Arial"/>
              </a:rPr>
              <a:t> </a:t>
            </a:r>
            <a:r>
              <a:rPr sz="1600" spc="-10" dirty="0">
                <a:solidFill>
                  <a:prstClr val="black"/>
                </a:solidFill>
                <a:latin typeface="Arial"/>
                <a:cs typeface="Arial"/>
              </a:rPr>
              <a:t>as</a:t>
            </a:r>
            <a:endParaRPr sz="1600">
              <a:solidFill>
                <a:prstClr val="black"/>
              </a:solidFill>
              <a:latin typeface="Arial"/>
              <a:cs typeface="Arial"/>
            </a:endParaRPr>
          </a:p>
        </p:txBody>
      </p:sp>
      <p:sp>
        <p:nvSpPr>
          <p:cNvPr id="5" name="object 5"/>
          <p:cNvSpPr/>
          <p:nvPr/>
        </p:nvSpPr>
        <p:spPr>
          <a:xfrm>
            <a:off x="450706" y="1398667"/>
            <a:ext cx="8308851" cy="347868"/>
          </a:xfrm>
          <a:custGeom>
            <a:avLst/>
            <a:gdLst/>
            <a:ahLst/>
            <a:cxnLst/>
            <a:rect l="l" t="t" r="r" b="b"/>
            <a:pathLst>
              <a:path w="8311515" h="347980">
                <a:moveTo>
                  <a:pt x="0" y="347472"/>
                </a:moveTo>
                <a:lnTo>
                  <a:pt x="8311007" y="347472"/>
                </a:lnTo>
                <a:lnTo>
                  <a:pt x="8311007" y="0"/>
                </a:lnTo>
                <a:lnTo>
                  <a:pt x="0" y="0"/>
                </a:lnTo>
                <a:lnTo>
                  <a:pt x="0" y="347472"/>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6" name="object 6"/>
          <p:cNvSpPr/>
          <p:nvPr/>
        </p:nvSpPr>
        <p:spPr>
          <a:xfrm>
            <a:off x="450706" y="1398667"/>
            <a:ext cx="8308851" cy="347868"/>
          </a:xfrm>
          <a:custGeom>
            <a:avLst/>
            <a:gdLst/>
            <a:ahLst/>
            <a:cxnLst/>
            <a:rect l="l" t="t" r="r" b="b"/>
            <a:pathLst>
              <a:path w="8311515" h="347980">
                <a:moveTo>
                  <a:pt x="0" y="347472"/>
                </a:moveTo>
                <a:lnTo>
                  <a:pt x="8311007" y="347472"/>
                </a:lnTo>
                <a:lnTo>
                  <a:pt x="8311007" y="0"/>
                </a:lnTo>
                <a:lnTo>
                  <a:pt x="0" y="0"/>
                </a:lnTo>
                <a:lnTo>
                  <a:pt x="0" y="347472"/>
                </a:lnTo>
                <a:close/>
              </a:path>
            </a:pathLst>
          </a:custGeom>
          <a:ln w="9525">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7" name="object 7"/>
          <p:cNvSpPr txBox="1"/>
          <p:nvPr/>
        </p:nvSpPr>
        <p:spPr>
          <a:xfrm>
            <a:off x="4554537" y="3569584"/>
            <a:ext cx="3881780" cy="2794613"/>
          </a:xfrm>
          <a:prstGeom prst="rect">
            <a:avLst/>
          </a:prstGeom>
        </p:spPr>
        <p:txBody>
          <a:bodyPr vert="horz" wrap="square" lIns="0" tIns="0" rIns="0" bIns="0" rtlCol="0">
            <a:spAutoFit/>
          </a:bodyPr>
          <a:lstStyle/>
          <a:p>
            <a:pPr marL="1152814" algn="l" eaLnBrk="1" fontAlgn="auto" hangingPunct="1">
              <a:spcBef>
                <a:spcPts val="0"/>
              </a:spcBef>
              <a:spcAft>
                <a:spcPts val="0"/>
              </a:spcAft>
              <a:buClrTx/>
            </a:pPr>
            <a:r>
              <a:rPr sz="1400" dirty="0">
                <a:solidFill>
                  <a:prstClr val="black"/>
                </a:solidFill>
                <a:latin typeface="Arial"/>
                <a:cs typeface="Arial"/>
              </a:rPr>
              <a:t>:</a:t>
            </a:r>
            <a:r>
              <a:rPr sz="1400" spc="-40" dirty="0">
                <a:solidFill>
                  <a:prstClr val="black"/>
                </a:solidFill>
                <a:latin typeface="Arial"/>
                <a:cs typeface="Arial"/>
              </a:rPr>
              <a:t> </a:t>
            </a:r>
            <a:r>
              <a:rPr sz="1400" spc="-10" dirty="0">
                <a:solidFill>
                  <a:prstClr val="black"/>
                </a:solidFill>
                <a:latin typeface="Arial"/>
                <a:cs typeface="Arial"/>
              </a:rPr>
              <a:t>T</a:t>
            </a:r>
            <a:r>
              <a:rPr sz="1400" dirty="0">
                <a:solidFill>
                  <a:prstClr val="black"/>
                </a:solidFill>
                <a:latin typeface="Arial"/>
                <a:cs typeface="Arial"/>
              </a:rPr>
              <a:t>he</a:t>
            </a:r>
            <a:r>
              <a:rPr sz="1400" spc="-10" dirty="0">
                <a:solidFill>
                  <a:prstClr val="black"/>
                </a:solidFill>
                <a:latin typeface="Arial"/>
                <a:cs typeface="Arial"/>
              </a:rPr>
              <a:t> </a:t>
            </a:r>
            <a:r>
              <a:rPr sz="1400" dirty="0">
                <a:solidFill>
                  <a:prstClr val="black"/>
                </a:solidFill>
                <a:latin typeface="Arial"/>
                <a:cs typeface="Arial"/>
              </a:rPr>
              <a:t>a</a:t>
            </a:r>
            <a:r>
              <a:rPr sz="1400" spc="-20" dirty="0">
                <a:solidFill>
                  <a:prstClr val="black"/>
                </a:solidFill>
                <a:latin typeface="Arial"/>
                <a:cs typeface="Arial"/>
              </a:rPr>
              <a:t>v</a:t>
            </a:r>
            <a:r>
              <a:rPr sz="1400" dirty="0">
                <a:solidFill>
                  <a:prstClr val="black"/>
                </a:solidFill>
                <a:latin typeface="Arial"/>
                <a:cs typeface="Arial"/>
              </a:rPr>
              <a:t>erage</a:t>
            </a:r>
            <a:r>
              <a:rPr sz="1400" spc="-20" dirty="0">
                <a:solidFill>
                  <a:prstClr val="black"/>
                </a:solidFill>
                <a:latin typeface="Arial"/>
                <a:cs typeface="Arial"/>
              </a:rPr>
              <a:t> </a:t>
            </a:r>
            <a:r>
              <a:rPr sz="1400" dirty="0">
                <a:solidFill>
                  <a:prstClr val="black"/>
                </a:solidFill>
                <a:latin typeface="Arial"/>
                <a:cs typeface="Arial"/>
              </a:rPr>
              <a:t>of</a:t>
            </a:r>
            <a:r>
              <a:rPr sz="1400" spc="-15" dirty="0">
                <a:solidFill>
                  <a:prstClr val="black"/>
                </a:solidFill>
                <a:latin typeface="Arial"/>
                <a:cs typeface="Arial"/>
              </a:rPr>
              <a:t> </a:t>
            </a:r>
            <a:r>
              <a:rPr sz="1400" dirty="0">
                <a:solidFill>
                  <a:prstClr val="black"/>
                </a:solidFill>
                <a:latin typeface="Arial"/>
                <a:cs typeface="Arial"/>
              </a:rPr>
              <a:t>the</a:t>
            </a:r>
            <a:r>
              <a:rPr sz="1400" spc="-20" dirty="0">
                <a:solidFill>
                  <a:prstClr val="black"/>
                </a:solidFill>
                <a:latin typeface="Arial"/>
                <a:cs typeface="Arial"/>
              </a:rPr>
              <a:t> </a:t>
            </a:r>
            <a:r>
              <a:rPr sz="1400" dirty="0">
                <a:solidFill>
                  <a:prstClr val="black"/>
                </a:solidFill>
                <a:latin typeface="Arial"/>
                <a:cs typeface="Arial"/>
              </a:rPr>
              <a:t>sa</a:t>
            </a:r>
            <a:r>
              <a:rPr sz="1400" spc="-10" dirty="0">
                <a:solidFill>
                  <a:prstClr val="black"/>
                </a:solidFill>
                <a:latin typeface="Arial"/>
                <a:cs typeface="Arial"/>
              </a:rPr>
              <a:t>m</a:t>
            </a:r>
            <a:r>
              <a:rPr sz="1400" dirty="0">
                <a:solidFill>
                  <a:prstClr val="black"/>
                </a:solidFill>
                <a:latin typeface="Arial"/>
                <a:cs typeface="Arial"/>
              </a:rPr>
              <a:t>ple</a:t>
            </a:r>
          </a:p>
          <a:p>
            <a:pPr marL="1167415" algn="l" eaLnBrk="1" fontAlgn="auto" hangingPunct="1">
              <a:spcBef>
                <a:spcPts val="15"/>
              </a:spcBef>
              <a:spcAft>
                <a:spcPts val="0"/>
              </a:spcAft>
              <a:buClrTx/>
            </a:pPr>
            <a:r>
              <a:rPr sz="1400" dirty="0">
                <a:solidFill>
                  <a:prstClr val="black"/>
                </a:solidFill>
                <a:latin typeface="Arial"/>
                <a:cs typeface="Arial"/>
              </a:rPr>
              <a:t>:</a:t>
            </a:r>
            <a:r>
              <a:rPr sz="1400" spc="-40" dirty="0">
                <a:solidFill>
                  <a:prstClr val="black"/>
                </a:solidFill>
                <a:latin typeface="Arial"/>
                <a:cs typeface="Arial"/>
              </a:rPr>
              <a:t> </a:t>
            </a:r>
            <a:r>
              <a:rPr sz="1400" spc="-10" dirty="0">
                <a:solidFill>
                  <a:prstClr val="black"/>
                </a:solidFill>
                <a:latin typeface="Arial"/>
                <a:cs typeface="Arial"/>
              </a:rPr>
              <a:t>T</a:t>
            </a:r>
            <a:r>
              <a:rPr sz="1400" dirty="0">
                <a:solidFill>
                  <a:prstClr val="black"/>
                </a:solidFill>
                <a:latin typeface="Arial"/>
                <a:cs typeface="Arial"/>
              </a:rPr>
              <a:t>he</a:t>
            </a:r>
            <a:r>
              <a:rPr sz="1400" spc="-10" dirty="0">
                <a:solidFill>
                  <a:prstClr val="black"/>
                </a:solidFill>
                <a:latin typeface="Arial"/>
                <a:cs typeface="Arial"/>
              </a:rPr>
              <a:t> </a:t>
            </a:r>
            <a:r>
              <a:rPr sz="1400" dirty="0">
                <a:solidFill>
                  <a:prstClr val="black"/>
                </a:solidFill>
                <a:latin typeface="Arial"/>
                <a:cs typeface="Arial"/>
              </a:rPr>
              <a:t>population</a:t>
            </a:r>
            <a:r>
              <a:rPr sz="1400" spc="-55" dirty="0">
                <a:solidFill>
                  <a:prstClr val="black"/>
                </a:solidFill>
                <a:latin typeface="Arial"/>
                <a:cs typeface="Arial"/>
              </a:rPr>
              <a:t> </a:t>
            </a:r>
            <a:r>
              <a:rPr sz="1400" spc="-10" dirty="0">
                <a:solidFill>
                  <a:prstClr val="black"/>
                </a:solidFill>
                <a:latin typeface="Arial"/>
                <a:cs typeface="Arial"/>
              </a:rPr>
              <a:t>m</a:t>
            </a:r>
            <a:r>
              <a:rPr sz="1400" dirty="0">
                <a:solidFill>
                  <a:prstClr val="black"/>
                </a:solidFill>
                <a:latin typeface="Arial"/>
                <a:cs typeface="Arial"/>
              </a:rPr>
              <a:t>ean</a:t>
            </a:r>
          </a:p>
          <a:p>
            <a:pPr marL="1041088" indent="141563" algn="l" eaLnBrk="1" fontAlgn="auto" hangingPunct="1">
              <a:spcBef>
                <a:spcPts val="229"/>
              </a:spcBef>
              <a:spcAft>
                <a:spcPts val="0"/>
              </a:spcAft>
              <a:buClrTx/>
            </a:pPr>
            <a:r>
              <a:rPr sz="1400" dirty="0">
                <a:solidFill>
                  <a:prstClr val="black"/>
                </a:solidFill>
                <a:latin typeface="Arial"/>
                <a:cs typeface="Arial"/>
              </a:rPr>
              <a:t>:</a:t>
            </a:r>
            <a:r>
              <a:rPr sz="1400" spc="-40" dirty="0">
                <a:solidFill>
                  <a:prstClr val="black"/>
                </a:solidFill>
                <a:latin typeface="Arial"/>
                <a:cs typeface="Arial"/>
              </a:rPr>
              <a:t> </a:t>
            </a:r>
            <a:r>
              <a:rPr sz="1400" spc="-10" dirty="0">
                <a:solidFill>
                  <a:prstClr val="black"/>
                </a:solidFill>
                <a:latin typeface="Arial"/>
                <a:cs typeface="Arial"/>
              </a:rPr>
              <a:t>T</a:t>
            </a:r>
            <a:r>
              <a:rPr sz="1400" dirty="0">
                <a:solidFill>
                  <a:prstClr val="black"/>
                </a:solidFill>
                <a:latin typeface="Arial"/>
                <a:cs typeface="Arial"/>
              </a:rPr>
              <a:t>he</a:t>
            </a:r>
            <a:r>
              <a:rPr sz="1400" spc="-10" dirty="0">
                <a:solidFill>
                  <a:prstClr val="black"/>
                </a:solidFill>
                <a:latin typeface="Arial"/>
                <a:cs typeface="Arial"/>
              </a:rPr>
              <a:t> </a:t>
            </a:r>
            <a:r>
              <a:rPr sz="1400" dirty="0">
                <a:solidFill>
                  <a:prstClr val="black"/>
                </a:solidFill>
                <a:latin typeface="Arial"/>
                <a:cs typeface="Arial"/>
              </a:rPr>
              <a:t>standa</a:t>
            </a:r>
            <a:r>
              <a:rPr sz="1400" spc="-15" dirty="0">
                <a:solidFill>
                  <a:prstClr val="black"/>
                </a:solidFill>
                <a:latin typeface="Arial"/>
                <a:cs typeface="Arial"/>
              </a:rPr>
              <a:t>r</a:t>
            </a:r>
            <a:r>
              <a:rPr sz="1400" dirty="0">
                <a:solidFill>
                  <a:prstClr val="black"/>
                </a:solidFill>
                <a:latin typeface="Arial"/>
                <a:cs typeface="Arial"/>
              </a:rPr>
              <a:t>d</a:t>
            </a:r>
            <a:r>
              <a:rPr sz="1400" spc="-45" dirty="0">
                <a:solidFill>
                  <a:prstClr val="black"/>
                </a:solidFill>
                <a:latin typeface="Arial"/>
                <a:cs typeface="Arial"/>
              </a:rPr>
              <a:t> </a:t>
            </a:r>
            <a:r>
              <a:rPr sz="1400" dirty="0">
                <a:solidFill>
                  <a:prstClr val="black"/>
                </a:solidFill>
                <a:latin typeface="Arial"/>
                <a:cs typeface="Arial"/>
              </a:rPr>
              <a:t>de</a:t>
            </a:r>
            <a:r>
              <a:rPr sz="1400" spc="-20" dirty="0">
                <a:solidFill>
                  <a:prstClr val="black"/>
                </a:solidFill>
                <a:latin typeface="Arial"/>
                <a:cs typeface="Arial"/>
              </a:rPr>
              <a:t>v</a:t>
            </a:r>
            <a:r>
              <a:rPr sz="1400" dirty="0">
                <a:solidFill>
                  <a:prstClr val="black"/>
                </a:solidFill>
                <a:latin typeface="Arial"/>
                <a:cs typeface="Arial"/>
              </a:rPr>
              <a:t>iation</a:t>
            </a:r>
          </a:p>
          <a:p>
            <a:pPr marL="1041088" algn="l" eaLnBrk="1" fontAlgn="auto" hangingPunct="1">
              <a:spcBef>
                <a:spcPts val="400"/>
              </a:spcBef>
              <a:spcAft>
                <a:spcPts val="0"/>
              </a:spcAft>
              <a:buClrTx/>
            </a:pPr>
            <a:r>
              <a:rPr sz="1600" spc="-10" dirty="0">
                <a:solidFill>
                  <a:prstClr val="black"/>
                </a:solidFill>
                <a:latin typeface="Arial"/>
                <a:cs typeface="Arial"/>
              </a:rPr>
              <a:t>n</a:t>
            </a:r>
            <a:r>
              <a:rPr sz="1400" spc="-10" dirty="0">
                <a:solidFill>
                  <a:prstClr val="black"/>
                </a:solidFill>
                <a:latin typeface="Arial"/>
                <a:cs typeface="Arial"/>
              </a:rPr>
              <a:t>:</a:t>
            </a:r>
            <a:r>
              <a:rPr sz="1400" spc="-40" dirty="0">
                <a:solidFill>
                  <a:prstClr val="black"/>
                </a:solidFill>
                <a:latin typeface="Arial"/>
                <a:cs typeface="Arial"/>
              </a:rPr>
              <a:t> </a:t>
            </a:r>
            <a:r>
              <a:rPr sz="1400" spc="-10" dirty="0">
                <a:solidFill>
                  <a:prstClr val="black"/>
                </a:solidFill>
                <a:latin typeface="Arial"/>
                <a:cs typeface="Arial"/>
              </a:rPr>
              <a:t>T</a:t>
            </a:r>
            <a:r>
              <a:rPr sz="1400" dirty="0">
                <a:solidFill>
                  <a:prstClr val="black"/>
                </a:solidFill>
                <a:latin typeface="Arial"/>
                <a:cs typeface="Arial"/>
              </a:rPr>
              <a:t>he</a:t>
            </a:r>
            <a:r>
              <a:rPr sz="1400" spc="-10" dirty="0">
                <a:solidFill>
                  <a:prstClr val="black"/>
                </a:solidFill>
                <a:latin typeface="Arial"/>
                <a:cs typeface="Arial"/>
              </a:rPr>
              <a:t> </a:t>
            </a:r>
            <a:r>
              <a:rPr sz="1400" dirty="0">
                <a:solidFill>
                  <a:prstClr val="black"/>
                </a:solidFill>
                <a:latin typeface="Arial"/>
                <a:cs typeface="Arial"/>
              </a:rPr>
              <a:t>sa</a:t>
            </a:r>
            <a:r>
              <a:rPr sz="1400" spc="-10" dirty="0">
                <a:solidFill>
                  <a:prstClr val="black"/>
                </a:solidFill>
                <a:latin typeface="Arial"/>
                <a:cs typeface="Arial"/>
              </a:rPr>
              <a:t>m</a:t>
            </a:r>
            <a:r>
              <a:rPr sz="1400" dirty="0">
                <a:solidFill>
                  <a:prstClr val="black"/>
                </a:solidFill>
                <a:latin typeface="Arial"/>
                <a:cs typeface="Arial"/>
              </a:rPr>
              <a:t>ple</a:t>
            </a:r>
            <a:r>
              <a:rPr sz="1400" spc="-30" dirty="0">
                <a:solidFill>
                  <a:prstClr val="black"/>
                </a:solidFill>
                <a:latin typeface="Arial"/>
                <a:cs typeface="Arial"/>
              </a:rPr>
              <a:t> </a:t>
            </a:r>
            <a:r>
              <a:rPr sz="1400" dirty="0">
                <a:solidFill>
                  <a:prstClr val="black"/>
                </a:solidFill>
                <a:latin typeface="Arial"/>
                <a:cs typeface="Arial"/>
              </a:rPr>
              <a:t>size</a:t>
            </a:r>
          </a:p>
          <a:p>
            <a:pPr algn="l" eaLnBrk="1" fontAlgn="auto" hangingPunct="1">
              <a:spcBef>
                <a:spcPts val="56"/>
              </a:spcBef>
              <a:spcAft>
                <a:spcPts val="0"/>
              </a:spcAft>
              <a:buClrTx/>
            </a:pPr>
            <a:endParaRPr sz="1849" dirty="0">
              <a:solidFill>
                <a:prstClr val="black"/>
              </a:solidFill>
              <a:latin typeface="Times New Roman"/>
              <a:cs typeface="Times New Roman"/>
            </a:endParaRPr>
          </a:p>
          <a:p>
            <a:pPr marL="12696" algn="l" eaLnBrk="1" fontAlgn="auto" hangingPunct="1">
              <a:spcBef>
                <a:spcPts val="0"/>
              </a:spcBef>
              <a:spcAft>
                <a:spcPts val="0"/>
              </a:spcAft>
              <a:buClrTx/>
            </a:pPr>
            <a:r>
              <a:rPr sz="1600" spc="-10" dirty="0">
                <a:solidFill>
                  <a:prstClr val="black"/>
                </a:solidFill>
                <a:latin typeface="Arial"/>
                <a:cs typeface="Arial"/>
              </a:rPr>
              <a:t>This</a:t>
            </a:r>
            <a:r>
              <a:rPr sz="1600" spc="5" dirty="0">
                <a:solidFill>
                  <a:prstClr val="black"/>
                </a:solidFill>
                <a:latin typeface="Arial"/>
                <a:cs typeface="Arial"/>
              </a:rPr>
              <a:t> </a:t>
            </a:r>
            <a:r>
              <a:rPr sz="1600" spc="-10" dirty="0">
                <a:solidFill>
                  <a:prstClr val="black"/>
                </a:solidFill>
                <a:latin typeface="Arial"/>
                <a:cs typeface="Arial"/>
              </a:rPr>
              <a:t>follo</a:t>
            </a:r>
            <a:r>
              <a:rPr sz="1600" spc="-30" dirty="0">
                <a:solidFill>
                  <a:prstClr val="black"/>
                </a:solidFill>
                <a:latin typeface="Arial"/>
                <a:cs typeface="Arial"/>
              </a:rPr>
              <a:t>w</a:t>
            </a:r>
            <a:r>
              <a:rPr sz="1600" spc="-10" dirty="0">
                <a:solidFill>
                  <a:prstClr val="black"/>
                </a:solidFill>
                <a:latin typeface="Arial"/>
                <a:cs typeface="Arial"/>
              </a:rPr>
              <a:t>s a</a:t>
            </a:r>
            <a:r>
              <a:rPr sz="1600" spc="15" dirty="0">
                <a:solidFill>
                  <a:prstClr val="black"/>
                </a:solidFill>
                <a:latin typeface="Arial"/>
                <a:cs typeface="Arial"/>
              </a:rPr>
              <a:t> </a:t>
            </a:r>
            <a:r>
              <a:rPr sz="1600" spc="-10" dirty="0">
                <a:solidFill>
                  <a:prstClr val="black"/>
                </a:solidFill>
                <a:latin typeface="Arial"/>
                <a:cs typeface="Arial"/>
              </a:rPr>
              <a:t>standard</a:t>
            </a:r>
            <a:r>
              <a:rPr sz="1600" spc="10" dirty="0">
                <a:solidFill>
                  <a:prstClr val="black"/>
                </a:solidFill>
                <a:latin typeface="Arial"/>
                <a:cs typeface="Arial"/>
              </a:rPr>
              <a:t> </a:t>
            </a:r>
            <a:r>
              <a:rPr sz="1600" spc="-10" dirty="0">
                <a:solidFill>
                  <a:prstClr val="black"/>
                </a:solidFill>
                <a:latin typeface="Arial"/>
                <a:cs typeface="Arial"/>
              </a:rPr>
              <a:t>normal</a:t>
            </a:r>
            <a:r>
              <a:rPr sz="1600" spc="20" dirty="0">
                <a:solidFill>
                  <a:prstClr val="black"/>
                </a:solidFill>
                <a:latin typeface="Arial"/>
                <a:cs typeface="Arial"/>
              </a:rPr>
              <a:t> </a:t>
            </a:r>
            <a:r>
              <a:rPr sz="1600" spc="-10" dirty="0">
                <a:solidFill>
                  <a:prstClr val="black"/>
                </a:solidFill>
                <a:latin typeface="Arial"/>
                <a:cs typeface="Arial"/>
              </a:rPr>
              <a:t>distribut</a:t>
            </a:r>
            <a:r>
              <a:rPr sz="1600" dirty="0">
                <a:solidFill>
                  <a:prstClr val="black"/>
                </a:solidFill>
                <a:latin typeface="Arial"/>
                <a:cs typeface="Arial"/>
              </a:rPr>
              <a:t>i</a:t>
            </a:r>
            <a:r>
              <a:rPr sz="1600" spc="-10" dirty="0">
                <a:solidFill>
                  <a:prstClr val="black"/>
                </a:solidFill>
                <a:latin typeface="Arial"/>
                <a:cs typeface="Arial"/>
              </a:rPr>
              <a:t>on</a:t>
            </a:r>
            <a:endParaRPr sz="1600" dirty="0">
              <a:solidFill>
                <a:prstClr val="black"/>
              </a:solidFill>
              <a:latin typeface="Arial"/>
              <a:cs typeface="Arial"/>
            </a:endParaRPr>
          </a:p>
          <a:p>
            <a:pPr marL="12696" marR="5078" algn="l" eaLnBrk="1" fontAlgn="auto" hangingPunct="1">
              <a:spcBef>
                <a:spcPts val="0"/>
              </a:spcBef>
              <a:spcAft>
                <a:spcPts val="0"/>
              </a:spcAft>
              <a:buClrTx/>
            </a:pPr>
            <a:r>
              <a:rPr sz="1600" spc="-10" dirty="0">
                <a:solidFill>
                  <a:prstClr val="black"/>
                </a:solidFill>
                <a:latin typeface="Arial"/>
                <a:cs typeface="Arial"/>
              </a:rPr>
              <a:t>i.e.</a:t>
            </a:r>
            <a:r>
              <a:rPr sz="1600" spc="10" dirty="0">
                <a:solidFill>
                  <a:prstClr val="black"/>
                </a:solidFill>
                <a:latin typeface="Arial"/>
                <a:cs typeface="Arial"/>
              </a:rPr>
              <a:t> </a:t>
            </a:r>
            <a:r>
              <a:rPr sz="1600" spc="-10" dirty="0">
                <a:solidFill>
                  <a:prstClr val="black"/>
                </a:solidFill>
                <a:latin typeface="Arial"/>
                <a:cs typeface="Arial"/>
              </a:rPr>
              <a:t>a</a:t>
            </a:r>
            <a:r>
              <a:rPr sz="1600" spc="-5" dirty="0">
                <a:solidFill>
                  <a:prstClr val="black"/>
                </a:solidFill>
                <a:latin typeface="Arial"/>
                <a:cs typeface="Arial"/>
              </a:rPr>
              <a:t> </a:t>
            </a:r>
            <a:r>
              <a:rPr sz="1600" spc="-10" dirty="0">
                <a:solidFill>
                  <a:prstClr val="black"/>
                </a:solidFill>
                <a:latin typeface="Arial"/>
                <a:cs typeface="Arial"/>
              </a:rPr>
              <a:t>normal</a:t>
            </a:r>
            <a:r>
              <a:rPr sz="1600" spc="20" dirty="0">
                <a:solidFill>
                  <a:prstClr val="black"/>
                </a:solidFill>
                <a:latin typeface="Arial"/>
                <a:cs typeface="Arial"/>
              </a:rPr>
              <a:t> </a:t>
            </a:r>
            <a:r>
              <a:rPr sz="1600" spc="-10" dirty="0">
                <a:solidFill>
                  <a:prstClr val="black"/>
                </a:solidFill>
                <a:latin typeface="Arial"/>
                <a:cs typeface="Arial"/>
              </a:rPr>
              <a:t>distribut</a:t>
            </a:r>
            <a:r>
              <a:rPr sz="1600" dirty="0">
                <a:solidFill>
                  <a:prstClr val="black"/>
                </a:solidFill>
                <a:latin typeface="Arial"/>
                <a:cs typeface="Arial"/>
              </a:rPr>
              <a:t>i</a:t>
            </a:r>
            <a:r>
              <a:rPr sz="1600" spc="-10" dirty="0">
                <a:solidFill>
                  <a:prstClr val="black"/>
                </a:solidFill>
                <a:latin typeface="Arial"/>
                <a:cs typeface="Arial"/>
              </a:rPr>
              <a:t>on</a:t>
            </a:r>
            <a:r>
              <a:rPr sz="1600" spc="-15"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ith</a:t>
            </a:r>
            <a:r>
              <a:rPr sz="1600" spc="10" dirty="0">
                <a:solidFill>
                  <a:prstClr val="black"/>
                </a:solidFill>
                <a:latin typeface="Arial"/>
                <a:cs typeface="Arial"/>
              </a:rPr>
              <a:t> </a:t>
            </a:r>
            <a:r>
              <a:rPr sz="1600" spc="-10" dirty="0">
                <a:solidFill>
                  <a:prstClr val="black"/>
                </a:solidFill>
                <a:latin typeface="Arial"/>
                <a:cs typeface="Arial"/>
              </a:rPr>
              <a:t>mean</a:t>
            </a:r>
            <a:r>
              <a:rPr sz="1600" spc="10" dirty="0">
                <a:solidFill>
                  <a:prstClr val="black"/>
                </a:solidFill>
                <a:latin typeface="Arial"/>
                <a:cs typeface="Arial"/>
              </a:rPr>
              <a:t> </a:t>
            </a:r>
            <a:r>
              <a:rPr sz="1600" spc="-10" dirty="0">
                <a:solidFill>
                  <a:prstClr val="black"/>
                </a:solidFill>
                <a:latin typeface="Arial"/>
                <a:cs typeface="Arial"/>
              </a:rPr>
              <a:t>0</a:t>
            </a:r>
            <a:r>
              <a:rPr sz="1600" spc="-5" dirty="0">
                <a:solidFill>
                  <a:prstClr val="black"/>
                </a:solidFill>
                <a:latin typeface="Arial"/>
                <a:cs typeface="Arial"/>
              </a:rPr>
              <a:t> </a:t>
            </a:r>
            <a:r>
              <a:rPr sz="1600" spc="-10" dirty="0">
                <a:solidFill>
                  <a:prstClr val="black"/>
                </a:solidFill>
                <a:latin typeface="Arial"/>
                <a:cs typeface="Arial"/>
              </a:rPr>
              <a:t>and standa</a:t>
            </a:r>
            <a:r>
              <a:rPr sz="1600" spc="-20" dirty="0">
                <a:solidFill>
                  <a:prstClr val="black"/>
                </a:solidFill>
                <a:latin typeface="Arial"/>
                <a:cs typeface="Arial"/>
              </a:rPr>
              <a:t>r</a:t>
            </a:r>
            <a:r>
              <a:rPr sz="1600" spc="-10" dirty="0">
                <a:solidFill>
                  <a:prstClr val="black"/>
                </a:solidFill>
                <a:latin typeface="Arial"/>
                <a:cs typeface="Arial"/>
              </a:rPr>
              <a:t>d</a:t>
            </a:r>
            <a:r>
              <a:rPr sz="1600" spc="5" dirty="0">
                <a:solidFill>
                  <a:prstClr val="black"/>
                </a:solidFill>
                <a:latin typeface="Arial"/>
                <a:cs typeface="Arial"/>
              </a:rPr>
              <a:t> </a:t>
            </a:r>
            <a:r>
              <a:rPr sz="1600" spc="-10" dirty="0">
                <a:solidFill>
                  <a:prstClr val="black"/>
                </a:solidFill>
                <a:latin typeface="Arial"/>
                <a:cs typeface="Arial"/>
              </a:rPr>
              <a:t>dev</a:t>
            </a:r>
            <a:r>
              <a:rPr sz="1600" dirty="0">
                <a:solidFill>
                  <a:prstClr val="black"/>
                </a:solidFill>
                <a:latin typeface="Arial"/>
                <a:cs typeface="Arial"/>
              </a:rPr>
              <a:t>i</a:t>
            </a:r>
            <a:r>
              <a:rPr sz="1600" spc="-10" dirty="0">
                <a:solidFill>
                  <a:prstClr val="black"/>
                </a:solidFill>
                <a:latin typeface="Arial"/>
                <a:cs typeface="Arial"/>
              </a:rPr>
              <a:t>ation</a:t>
            </a:r>
            <a:r>
              <a:rPr sz="1600" spc="-5" dirty="0">
                <a:solidFill>
                  <a:prstClr val="black"/>
                </a:solidFill>
                <a:latin typeface="Arial"/>
                <a:cs typeface="Arial"/>
              </a:rPr>
              <a:t> </a:t>
            </a:r>
            <a:r>
              <a:rPr sz="1600" spc="-15" dirty="0">
                <a:solidFill>
                  <a:prstClr val="black"/>
                </a:solidFill>
                <a:latin typeface="Arial"/>
                <a:cs typeface="Arial"/>
              </a:rPr>
              <a:t>1</a:t>
            </a:r>
            <a:r>
              <a:rPr sz="1600" spc="-5" dirty="0">
                <a:solidFill>
                  <a:prstClr val="black"/>
                </a:solidFill>
                <a:latin typeface="Arial"/>
                <a:cs typeface="Arial"/>
              </a:rPr>
              <a:t>,</a:t>
            </a:r>
            <a:r>
              <a:rPr sz="1600" spc="10" dirty="0">
                <a:solidFill>
                  <a:prstClr val="black"/>
                </a:solidFill>
                <a:latin typeface="Arial"/>
                <a:cs typeface="Arial"/>
              </a:rPr>
              <a:t> </a:t>
            </a:r>
            <a:r>
              <a:rPr sz="1600" spc="-10" dirty="0">
                <a:solidFill>
                  <a:prstClr val="black"/>
                </a:solidFill>
                <a:latin typeface="Arial"/>
                <a:cs typeface="Arial"/>
              </a:rPr>
              <a:t>usua</a:t>
            </a:r>
            <a:r>
              <a:rPr sz="1600" dirty="0">
                <a:solidFill>
                  <a:prstClr val="black"/>
                </a:solidFill>
                <a:latin typeface="Arial"/>
                <a:cs typeface="Arial"/>
              </a:rPr>
              <a:t>l</a:t>
            </a:r>
            <a:r>
              <a:rPr sz="1600" spc="-10" dirty="0">
                <a:solidFill>
                  <a:prstClr val="black"/>
                </a:solidFill>
                <a:latin typeface="Arial"/>
                <a:cs typeface="Arial"/>
              </a:rPr>
              <a:t>ly</a:t>
            </a:r>
            <a:r>
              <a:rPr sz="1600" spc="-20"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ritten</a:t>
            </a:r>
            <a:r>
              <a:rPr sz="1600" spc="20" dirty="0">
                <a:solidFill>
                  <a:prstClr val="black"/>
                </a:solidFill>
                <a:latin typeface="Arial"/>
                <a:cs typeface="Arial"/>
              </a:rPr>
              <a:t> </a:t>
            </a:r>
            <a:r>
              <a:rPr sz="1600" spc="-10" dirty="0">
                <a:solidFill>
                  <a:prstClr val="black"/>
                </a:solidFill>
                <a:latin typeface="Arial"/>
                <a:cs typeface="Arial"/>
              </a:rPr>
              <a:t>as</a:t>
            </a:r>
            <a:r>
              <a:rPr sz="1600" spc="5" dirty="0">
                <a:solidFill>
                  <a:prstClr val="black"/>
                </a:solidFill>
                <a:latin typeface="Arial"/>
                <a:cs typeface="Arial"/>
              </a:rPr>
              <a:t> </a:t>
            </a:r>
            <a:r>
              <a:rPr sz="1600" spc="-10" dirty="0">
                <a:solidFill>
                  <a:prstClr val="black"/>
                </a:solidFill>
                <a:latin typeface="Arial"/>
                <a:cs typeface="Arial"/>
              </a:rPr>
              <a:t>Z</a:t>
            </a:r>
            <a:r>
              <a:rPr sz="1600" spc="5" dirty="0">
                <a:solidFill>
                  <a:prstClr val="black"/>
                </a:solidFill>
                <a:latin typeface="Arial"/>
                <a:cs typeface="Arial"/>
              </a:rPr>
              <a:t> </a:t>
            </a:r>
            <a:r>
              <a:rPr sz="1600" spc="-10" dirty="0">
                <a:solidFill>
                  <a:prstClr val="black"/>
                </a:solidFill>
                <a:latin typeface="Arial"/>
                <a:cs typeface="Arial"/>
              </a:rPr>
              <a:t>~ N(0,1)</a:t>
            </a:r>
            <a:endParaRPr sz="1600" dirty="0">
              <a:solidFill>
                <a:prstClr val="black"/>
              </a:solidFill>
              <a:latin typeface="Arial"/>
              <a:cs typeface="Arial"/>
            </a:endParaRPr>
          </a:p>
          <a:p>
            <a:pPr marL="12696" marR="45071" algn="l" eaLnBrk="1" fontAlgn="auto" hangingPunct="1">
              <a:spcBef>
                <a:spcPts val="380"/>
              </a:spcBef>
              <a:spcAft>
                <a:spcPts val="0"/>
              </a:spcAft>
              <a:buClrTx/>
            </a:pPr>
            <a:r>
              <a:rPr sz="1600" spc="-10" dirty="0">
                <a:solidFill>
                  <a:prstClr val="black"/>
                </a:solidFill>
                <a:latin typeface="Arial"/>
                <a:cs typeface="Arial"/>
              </a:rPr>
              <a:t>Hence</a:t>
            </a:r>
            <a:r>
              <a:rPr sz="1600" spc="-5" dirty="0">
                <a:solidFill>
                  <a:prstClr val="black"/>
                </a:solidFill>
                <a:latin typeface="Arial"/>
                <a:cs typeface="Arial"/>
              </a:rPr>
              <a:t> it </a:t>
            </a:r>
            <a:r>
              <a:rPr sz="1600" spc="-10" dirty="0">
                <a:solidFill>
                  <a:prstClr val="black"/>
                </a:solidFill>
                <a:latin typeface="Arial"/>
                <a:cs typeface="Arial"/>
              </a:rPr>
              <a:t>is go</a:t>
            </a:r>
            <a:r>
              <a:rPr sz="1600" spc="-5" dirty="0">
                <a:solidFill>
                  <a:prstClr val="black"/>
                </a:solidFill>
                <a:latin typeface="Arial"/>
                <a:cs typeface="Arial"/>
              </a:rPr>
              <a:t>v</a:t>
            </a:r>
            <a:r>
              <a:rPr sz="1600" spc="-10" dirty="0">
                <a:solidFill>
                  <a:prstClr val="black"/>
                </a:solidFill>
                <a:latin typeface="Arial"/>
                <a:cs typeface="Arial"/>
              </a:rPr>
              <a:t>erned</a:t>
            </a:r>
            <a:r>
              <a:rPr sz="1600" spc="5" dirty="0">
                <a:solidFill>
                  <a:prstClr val="black"/>
                </a:solidFill>
                <a:latin typeface="Arial"/>
                <a:cs typeface="Arial"/>
              </a:rPr>
              <a:t> </a:t>
            </a:r>
            <a:r>
              <a:rPr sz="1600" spc="-10" dirty="0">
                <a:solidFill>
                  <a:prstClr val="black"/>
                </a:solidFill>
                <a:latin typeface="Arial"/>
                <a:cs typeface="Arial"/>
              </a:rPr>
              <a:t>by</a:t>
            </a:r>
            <a:r>
              <a:rPr sz="1600" dirty="0">
                <a:solidFill>
                  <a:prstClr val="black"/>
                </a:solidFill>
                <a:latin typeface="Arial"/>
                <a:cs typeface="Arial"/>
              </a:rPr>
              <a:t> </a:t>
            </a:r>
            <a:r>
              <a:rPr sz="1600" spc="-10" dirty="0">
                <a:solidFill>
                  <a:prstClr val="black"/>
                </a:solidFill>
                <a:latin typeface="Arial"/>
                <a:cs typeface="Arial"/>
              </a:rPr>
              <a:t>the</a:t>
            </a:r>
            <a:r>
              <a:rPr sz="1600" spc="10" dirty="0">
                <a:solidFill>
                  <a:prstClr val="black"/>
                </a:solidFill>
                <a:latin typeface="Arial"/>
                <a:cs typeface="Arial"/>
              </a:rPr>
              <a:t> </a:t>
            </a:r>
            <a:r>
              <a:rPr sz="1600" spc="-10" dirty="0">
                <a:solidFill>
                  <a:prstClr val="black"/>
                </a:solidFill>
                <a:latin typeface="Arial"/>
                <a:cs typeface="Arial"/>
              </a:rPr>
              <a:t>properties</a:t>
            </a:r>
            <a:r>
              <a:rPr sz="1600" spc="15" dirty="0">
                <a:solidFill>
                  <a:prstClr val="black"/>
                </a:solidFill>
                <a:latin typeface="Arial"/>
                <a:cs typeface="Arial"/>
              </a:rPr>
              <a:t> </a:t>
            </a:r>
            <a:r>
              <a:rPr sz="1600" spc="-10" dirty="0">
                <a:solidFill>
                  <a:prstClr val="black"/>
                </a:solidFill>
                <a:latin typeface="Arial"/>
                <a:cs typeface="Arial"/>
              </a:rPr>
              <a:t>of</a:t>
            </a:r>
            <a:r>
              <a:rPr sz="1600" spc="10" dirty="0">
                <a:solidFill>
                  <a:prstClr val="black"/>
                </a:solidFill>
                <a:latin typeface="Arial"/>
                <a:cs typeface="Arial"/>
              </a:rPr>
              <a:t> </a:t>
            </a:r>
            <a:r>
              <a:rPr sz="1600" spc="-10" dirty="0">
                <a:solidFill>
                  <a:prstClr val="black"/>
                </a:solidFill>
                <a:latin typeface="Arial"/>
                <a:cs typeface="Arial"/>
              </a:rPr>
              <a:t>a normal</a:t>
            </a:r>
            <a:r>
              <a:rPr sz="1600" spc="10" dirty="0">
                <a:solidFill>
                  <a:prstClr val="black"/>
                </a:solidFill>
                <a:latin typeface="Arial"/>
                <a:cs typeface="Arial"/>
              </a:rPr>
              <a:t> </a:t>
            </a:r>
            <a:r>
              <a:rPr sz="1600" spc="-10" dirty="0">
                <a:solidFill>
                  <a:prstClr val="black"/>
                </a:solidFill>
                <a:latin typeface="Arial"/>
                <a:cs typeface="Arial"/>
              </a:rPr>
              <a:t>distribut</a:t>
            </a:r>
            <a:r>
              <a:rPr sz="1600" dirty="0">
                <a:solidFill>
                  <a:prstClr val="black"/>
                </a:solidFill>
                <a:latin typeface="Arial"/>
                <a:cs typeface="Arial"/>
              </a:rPr>
              <a:t>i</a:t>
            </a:r>
            <a:r>
              <a:rPr sz="1600" spc="-10" dirty="0">
                <a:solidFill>
                  <a:prstClr val="black"/>
                </a:solidFill>
                <a:latin typeface="Arial"/>
                <a:cs typeface="Arial"/>
              </a:rPr>
              <a:t>on</a:t>
            </a:r>
            <a:endParaRPr sz="1600" dirty="0">
              <a:solidFill>
                <a:prstClr val="black"/>
              </a:solidFill>
              <a:latin typeface="Arial"/>
              <a:cs typeface="Arial"/>
            </a:endParaRPr>
          </a:p>
        </p:txBody>
      </p:sp>
      <p:sp>
        <p:nvSpPr>
          <p:cNvPr id="8" name="object 8"/>
          <p:cNvSpPr txBox="1"/>
          <p:nvPr/>
        </p:nvSpPr>
        <p:spPr>
          <a:xfrm>
            <a:off x="3821093" y="1448324"/>
            <a:ext cx="1566678" cy="307549"/>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999" b="1" dirty="0">
                <a:solidFill>
                  <a:srgbClr val="FFFFFF"/>
                </a:solidFill>
                <a:latin typeface="Arial"/>
                <a:cs typeface="Arial"/>
              </a:rPr>
              <a:t>The Concept</a:t>
            </a:r>
            <a:endParaRPr sz="1999">
              <a:solidFill>
                <a:prstClr val="black"/>
              </a:solidFill>
              <a:latin typeface="Arial"/>
              <a:cs typeface="Arial"/>
            </a:endParaRPr>
          </a:p>
        </p:txBody>
      </p:sp>
      <p:sp>
        <p:nvSpPr>
          <p:cNvPr id="9" name="object 9"/>
          <p:cNvSpPr/>
          <p:nvPr/>
        </p:nvSpPr>
        <p:spPr>
          <a:xfrm>
            <a:off x="460228" y="1938498"/>
            <a:ext cx="1913911" cy="392304"/>
          </a:xfrm>
          <a:custGeom>
            <a:avLst/>
            <a:gdLst/>
            <a:ahLst/>
            <a:cxnLst/>
            <a:rect l="l" t="t" r="r" b="b"/>
            <a:pathLst>
              <a:path w="1914525" h="392430">
                <a:moveTo>
                  <a:pt x="1848993" y="0"/>
                </a:moveTo>
                <a:lnTo>
                  <a:pt x="61221" y="130"/>
                </a:lnTo>
                <a:lnTo>
                  <a:pt x="22778" y="15768"/>
                </a:lnTo>
                <a:lnTo>
                  <a:pt x="1597" y="50947"/>
                </a:lnTo>
                <a:lnTo>
                  <a:pt x="0" y="65404"/>
                </a:lnTo>
                <a:lnTo>
                  <a:pt x="130" y="331077"/>
                </a:lnTo>
                <a:lnTo>
                  <a:pt x="15788" y="369548"/>
                </a:lnTo>
                <a:lnTo>
                  <a:pt x="50958" y="390708"/>
                </a:lnTo>
                <a:lnTo>
                  <a:pt x="65392" y="392302"/>
                </a:lnTo>
                <a:lnTo>
                  <a:pt x="1853168" y="392171"/>
                </a:lnTo>
                <a:lnTo>
                  <a:pt x="1891596" y="376531"/>
                </a:lnTo>
                <a:lnTo>
                  <a:pt x="1912797" y="341354"/>
                </a:lnTo>
                <a:lnTo>
                  <a:pt x="1914398" y="326897"/>
                </a:lnTo>
                <a:lnTo>
                  <a:pt x="1914266" y="61215"/>
                </a:lnTo>
                <a:lnTo>
                  <a:pt x="1898583" y="22750"/>
                </a:lnTo>
                <a:lnTo>
                  <a:pt x="1863410" y="1594"/>
                </a:lnTo>
                <a:lnTo>
                  <a:pt x="1848993" y="0"/>
                </a:lnTo>
                <a:close/>
              </a:path>
            </a:pathLst>
          </a:custGeom>
          <a:solidFill>
            <a:srgbClr val="E1E0C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0" name="object 10"/>
          <p:cNvSpPr/>
          <p:nvPr/>
        </p:nvSpPr>
        <p:spPr>
          <a:xfrm>
            <a:off x="3743775" y="2828584"/>
            <a:ext cx="395503" cy="395503"/>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1" name="object 11"/>
          <p:cNvSpPr/>
          <p:nvPr/>
        </p:nvSpPr>
        <p:spPr>
          <a:xfrm>
            <a:off x="3732349" y="3485725"/>
            <a:ext cx="395503" cy="395503"/>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2" name="object 12"/>
          <p:cNvSpPr/>
          <p:nvPr/>
        </p:nvSpPr>
        <p:spPr>
          <a:xfrm>
            <a:off x="3757360" y="4124711"/>
            <a:ext cx="395503" cy="395503"/>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3" name="object 13"/>
          <p:cNvSpPr/>
          <p:nvPr/>
        </p:nvSpPr>
        <p:spPr>
          <a:xfrm>
            <a:off x="5560944" y="3551020"/>
            <a:ext cx="198335" cy="221023"/>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4" name="object 14"/>
          <p:cNvSpPr/>
          <p:nvPr/>
        </p:nvSpPr>
        <p:spPr>
          <a:xfrm>
            <a:off x="5546851" y="3785768"/>
            <a:ext cx="221226" cy="221023"/>
          </a:xfrm>
          <a:prstGeom prst="rect">
            <a:avLst/>
          </a:prstGeom>
          <a:blipFill>
            <a:blip r:embed="rId5"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5" name="object 15"/>
          <p:cNvSpPr/>
          <p:nvPr/>
        </p:nvSpPr>
        <p:spPr>
          <a:xfrm>
            <a:off x="5546851" y="4033187"/>
            <a:ext cx="241971" cy="241742"/>
          </a:xfrm>
          <a:prstGeom prst="rect">
            <a:avLst/>
          </a:prstGeom>
          <a:blipFill>
            <a:blip r:embed="rId6"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6" name="object 16"/>
          <p:cNvSpPr txBox="1">
            <a:spLocks noGrp="1"/>
          </p:cNvSpPr>
          <p:nvPr>
            <p:ph sz="half" idx="2"/>
          </p:nvPr>
        </p:nvSpPr>
        <p:spPr>
          <a:xfrm>
            <a:off x="370500" y="2034326"/>
            <a:ext cx="3702216" cy="4001095"/>
          </a:xfrm>
          <a:prstGeom prst="rect">
            <a:avLst/>
          </a:prstGeom>
        </p:spPr>
        <p:txBody>
          <a:bodyPr vert="horz" wrap="square" lIns="0" tIns="0" rIns="0" bIns="0" rtlCol="0">
            <a:spAutoFit/>
          </a:bodyPr>
          <a:lstStyle/>
          <a:p>
            <a:pPr marL="154259"/>
            <a:r>
              <a:rPr spc="-15" dirty="0"/>
              <a:t>When </a:t>
            </a:r>
            <a:r>
              <a:rPr spc="-10" dirty="0"/>
              <a:t>to</a:t>
            </a:r>
            <a:r>
              <a:rPr spc="10" dirty="0"/>
              <a:t> </a:t>
            </a:r>
            <a:r>
              <a:rPr spc="-10" dirty="0"/>
              <a:t>be </a:t>
            </a:r>
            <a:r>
              <a:rPr spc="-15" dirty="0"/>
              <a:t>u</a:t>
            </a:r>
            <a:r>
              <a:rPr spc="-10" dirty="0"/>
              <a:t>se</a:t>
            </a:r>
            <a:r>
              <a:rPr spc="-20" dirty="0"/>
              <a:t>d</a:t>
            </a:r>
            <a:r>
              <a:rPr spc="-10" dirty="0"/>
              <a:t>?</a:t>
            </a:r>
          </a:p>
          <a:p>
            <a:pPr>
              <a:lnSpc>
                <a:spcPct val="100000"/>
              </a:lnSpc>
            </a:pPr>
            <a:endParaRPr spc="-10" dirty="0"/>
          </a:p>
          <a:p>
            <a:pPr>
              <a:spcBef>
                <a:spcPts val="43"/>
              </a:spcBef>
            </a:pPr>
            <a:endParaRPr dirty="0">
              <a:latin typeface="Times New Roman"/>
              <a:cs typeface="Times New Roman"/>
            </a:endParaRPr>
          </a:p>
          <a:p>
            <a:pPr marL="12696" marR="739553"/>
            <a:r>
              <a:rPr b="0" dirty="0"/>
              <a:t>Is t</a:t>
            </a:r>
            <a:r>
              <a:rPr b="0" spc="-10" dirty="0"/>
              <a:t>h</a:t>
            </a:r>
            <a:r>
              <a:rPr b="0" dirty="0"/>
              <a:t>e m</a:t>
            </a:r>
            <a:r>
              <a:rPr b="0" spc="-10" dirty="0"/>
              <a:t>e</a:t>
            </a:r>
            <a:r>
              <a:rPr b="0" dirty="0"/>
              <a:t>an</a:t>
            </a:r>
            <a:r>
              <a:rPr b="0" spc="5" dirty="0"/>
              <a:t> </a:t>
            </a:r>
            <a:r>
              <a:rPr b="0" dirty="0"/>
              <a:t>of the</a:t>
            </a:r>
            <a:r>
              <a:rPr b="0" spc="-10" dirty="0"/>
              <a:t> </a:t>
            </a:r>
            <a:r>
              <a:rPr b="0" dirty="0"/>
              <a:t>p</a:t>
            </a:r>
            <a:r>
              <a:rPr b="0" spc="-10" dirty="0"/>
              <a:t>o</a:t>
            </a:r>
            <a:r>
              <a:rPr b="0" dirty="0"/>
              <a:t>p</a:t>
            </a:r>
            <a:r>
              <a:rPr b="0" spc="-10" dirty="0"/>
              <a:t>u</a:t>
            </a:r>
            <a:r>
              <a:rPr b="0" dirty="0"/>
              <a:t>l</a:t>
            </a:r>
            <a:r>
              <a:rPr b="0" spc="-10" dirty="0"/>
              <a:t>a</a:t>
            </a:r>
            <a:r>
              <a:rPr b="0" dirty="0"/>
              <a:t>tion kn</a:t>
            </a:r>
            <a:r>
              <a:rPr b="0" spc="-10" dirty="0"/>
              <a:t>o</a:t>
            </a:r>
            <a:r>
              <a:rPr b="0" spc="-40" dirty="0"/>
              <a:t>w</a:t>
            </a:r>
            <a:r>
              <a:rPr b="0" dirty="0"/>
              <a:t>n?</a:t>
            </a:r>
            <a:endParaRPr dirty="0"/>
          </a:p>
          <a:p>
            <a:pPr marL="12696" marR="940153">
              <a:spcBef>
                <a:spcPts val="1200"/>
              </a:spcBef>
            </a:pPr>
            <a:r>
              <a:rPr b="0" dirty="0"/>
              <a:t>Is t</a:t>
            </a:r>
            <a:r>
              <a:rPr b="0" spc="-10" dirty="0"/>
              <a:t>h</a:t>
            </a:r>
            <a:r>
              <a:rPr b="0" dirty="0"/>
              <a:t>e sta</a:t>
            </a:r>
            <a:r>
              <a:rPr b="0" spc="-10" dirty="0"/>
              <a:t>n</a:t>
            </a:r>
            <a:r>
              <a:rPr b="0" dirty="0"/>
              <a:t>d</a:t>
            </a:r>
            <a:r>
              <a:rPr b="0" spc="-10" dirty="0"/>
              <a:t>a</a:t>
            </a:r>
            <a:r>
              <a:rPr b="0" dirty="0"/>
              <a:t>rd</a:t>
            </a:r>
            <a:r>
              <a:rPr b="0" spc="10" dirty="0"/>
              <a:t> </a:t>
            </a:r>
            <a:r>
              <a:rPr b="0" dirty="0"/>
              <a:t>d</a:t>
            </a:r>
            <a:r>
              <a:rPr b="0" spc="-10" dirty="0"/>
              <a:t>e</a:t>
            </a:r>
            <a:r>
              <a:rPr b="0" dirty="0"/>
              <a:t>vi</a:t>
            </a:r>
            <a:r>
              <a:rPr b="0" spc="-10" dirty="0"/>
              <a:t>a</a:t>
            </a:r>
            <a:r>
              <a:rPr b="0" dirty="0"/>
              <a:t>tion</a:t>
            </a:r>
            <a:r>
              <a:rPr b="0" spc="15" dirty="0"/>
              <a:t> </a:t>
            </a:r>
            <a:r>
              <a:rPr b="0" dirty="0"/>
              <a:t>of the</a:t>
            </a:r>
            <a:r>
              <a:rPr b="0" spc="-10" dirty="0"/>
              <a:t> </a:t>
            </a:r>
            <a:r>
              <a:rPr b="0" dirty="0"/>
              <a:t>p</a:t>
            </a:r>
            <a:r>
              <a:rPr b="0" spc="-10" dirty="0"/>
              <a:t>o</a:t>
            </a:r>
            <a:r>
              <a:rPr b="0" dirty="0"/>
              <a:t>p</a:t>
            </a:r>
            <a:r>
              <a:rPr b="0" spc="-10" dirty="0"/>
              <a:t>u</a:t>
            </a:r>
            <a:r>
              <a:rPr b="0" dirty="0"/>
              <a:t>l</a:t>
            </a:r>
            <a:r>
              <a:rPr b="0" spc="-10" dirty="0"/>
              <a:t>a</a:t>
            </a:r>
            <a:r>
              <a:rPr b="0" dirty="0"/>
              <a:t>tion</a:t>
            </a:r>
            <a:r>
              <a:rPr b="0" spc="15" dirty="0"/>
              <a:t> </a:t>
            </a:r>
            <a:r>
              <a:rPr b="0" dirty="0"/>
              <a:t>kn</a:t>
            </a:r>
            <a:r>
              <a:rPr b="0" spc="-10" dirty="0"/>
              <a:t>o</a:t>
            </a:r>
            <a:r>
              <a:rPr b="0" spc="-40" dirty="0"/>
              <a:t>w</a:t>
            </a:r>
            <a:r>
              <a:rPr b="0" spc="-10" dirty="0"/>
              <a:t>n</a:t>
            </a:r>
            <a:r>
              <a:rPr b="0" dirty="0"/>
              <a:t>?</a:t>
            </a:r>
            <a:endParaRPr dirty="0"/>
          </a:p>
          <a:p>
            <a:pPr marL="12696">
              <a:spcBef>
                <a:spcPts val="1200"/>
              </a:spcBef>
            </a:pPr>
            <a:r>
              <a:rPr b="0" dirty="0"/>
              <a:t>D</a:t>
            </a:r>
            <a:r>
              <a:rPr b="0" spc="-10" dirty="0"/>
              <a:t>o</a:t>
            </a:r>
            <a:r>
              <a:rPr b="0" dirty="0"/>
              <a:t>es</a:t>
            </a:r>
            <a:r>
              <a:rPr b="0" spc="5" dirty="0"/>
              <a:t> </a:t>
            </a:r>
            <a:r>
              <a:rPr b="0" dirty="0"/>
              <a:t>the</a:t>
            </a:r>
            <a:r>
              <a:rPr b="0" spc="-10" dirty="0"/>
              <a:t> </a:t>
            </a:r>
            <a:r>
              <a:rPr b="0" dirty="0"/>
              <a:t>p</a:t>
            </a:r>
            <a:r>
              <a:rPr b="0" spc="-10" dirty="0"/>
              <a:t>o</a:t>
            </a:r>
            <a:r>
              <a:rPr b="0" dirty="0"/>
              <a:t>p</a:t>
            </a:r>
            <a:r>
              <a:rPr b="0" spc="-10" dirty="0"/>
              <a:t>u</a:t>
            </a:r>
            <a:r>
              <a:rPr b="0" dirty="0"/>
              <a:t>l</a:t>
            </a:r>
            <a:r>
              <a:rPr b="0" spc="-10" dirty="0"/>
              <a:t>a</a:t>
            </a:r>
            <a:r>
              <a:rPr b="0" dirty="0"/>
              <a:t>tion</a:t>
            </a:r>
            <a:r>
              <a:rPr b="0" spc="15" dirty="0"/>
              <a:t> </a:t>
            </a:r>
            <a:r>
              <a:rPr b="0" dirty="0"/>
              <a:t>fol</a:t>
            </a:r>
            <a:r>
              <a:rPr b="0" spc="-10" dirty="0"/>
              <a:t>l</a:t>
            </a:r>
            <a:r>
              <a:rPr b="0" dirty="0"/>
              <a:t>ow</a:t>
            </a:r>
            <a:r>
              <a:rPr b="0" spc="5" dirty="0"/>
              <a:t> </a:t>
            </a:r>
            <a:r>
              <a:rPr b="0" dirty="0"/>
              <a:t>a</a:t>
            </a:r>
            <a:endParaRPr dirty="0"/>
          </a:p>
          <a:p>
            <a:pPr marL="12696"/>
            <a:r>
              <a:rPr b="0" spc="-10" dirty="0"/>
              <a:t>no</a:t>
            </a:r>
            <a:r>
              <a:rPr b="0" dirty="0"/>
              <a:t>rm</a:t>
            </a:r>
            <a:r>
              <a:rPr b="0" spc="-10" dirty="0"/>
              <a:t>a</a:t>
            </a:r>
            <a:r>
              <a:rPr b="0" dirty="0"/>
              <a:t>l</a:t>
            </a:r>
            <a:r>
              <a:rPr b="0" spc="10" dirty="0"/>
              <a:t> </a:t>
            </a:r>
            <a:r>
              <a:rPr b="0" spc="-10" dirty="0"/>
              <a:t>d</a:t>
            </a:r>
            <a:r>
              <a:rPr b="0" dirty="0"/>
              <a:t>istr</a:t>
            </a:r>
            <a:r>
              <a:rPr b="0" spc="-10" dirty="0"/>
              <a:t>ibu</a:t>
            </a:r>
            <a:r>
              <a:rPr b="0" dirty="0"/>
              <a:t>ti</a:t>
            </a:r>
            <a:r>
              <a:rPr b="0" spc="-10" dirty="0"/>
              <a:t>o</a:t>
            </a:r>
            <a:r>
              <a:rPr b="0" dirty="0"/>
              <a:t>n</a:t>
            </a:r>
            <a:endParaRPr dirty="0"/>
          </a:p>
          <a:p>
            <a:pPr>
              <a:lnSpc>
                <a:spcPct val="100000"/>
              </a:lnSpc>
            </a:pPr>
            <a:endParaRPr dirty="0">
              <a:latin typeface="Times New Roman"/>
              <a:cs typeface="Times New Roman"/>
            </a:endParaRPr>
          </a:p>
          <a:p>
            <a:pPr>
              <a:spcBef>
                <a:spcPts val="31"/>
              </a:spcBef>
            </a:pPr>
            <a:endParaRPr dirty="0">
              <a:latin typeface="Times New Roman"/>
              <a:cs typeface="Times New Roman"/>
            </a:endParaRPr>
          </a:p>
          <a:p>
            <a:pPr marL="53324" marR="5078"/>
            <a:r>
              <a:rPr b="0" spc="-10" dirty="0"/>
              <a:t>The</a:t>
            </a:r>
            <a:r>
              <a:rPr b="0" spc="5" dirty="0"/>
              <a:t> </a:t>
            </a:r>
            <a:r>
              <a:rPr b="0" i="1" spc="-65" dirty="0"/>
              <a:t>z</a:t>
            </a:r>
            <a:r>
              <a:rPr b="0" spc="-5" dirty="0"/>
              <a:t>-</a:t>
            </a:r>
            <a:r>
              <a:rPr b="0" spc="-10" dirty="0"/>
              <a:t>test</a:t>
            </a:r>
            <a:r>
              <a:rPr b="0" spc="60" dirty="0"/>
              <a:t> </a:t>
            </a:r>
            <a:r>
              <a:rPr b="0" spc="-10" dirty="0"/>
              <a:t>can</a:t>
            </a:r>
            <a:r>
              <a:rPr b="0" spc="-5" dirty="0"/>
              <a:t> </a:t>
            </a:r>
            <a:r>
              <a:rPr b="0" spc="-10" dirty="0"/>
              <a:t>be</a:t>
            </a:r>
            <a:r>
              <a:rPr b="0" spc="10" dirty="0"/>
              <a:t> </a:t>
            </a:r>
            <a:r>
              <a:rPr b="0" spc="-10" dirty="0"/>
              <a:t>used</a:t>
            </a:r>
            <a:r>
              <a:rPr b="0" spc="-5" dirty="0"/>
              <a:t> </a:t>
            </a:r>
            <a:r>
              <a:rPr b="0" spc="-10" dirty="0"/>
              <a:t>to</a:t>
            </a:r>
            <a:r>
              <a:rPr b="0" spc="10" dirty="0"/>
              <a:t> </a:t>
            </a:r>
            <a:r>
              <a:rPr b="0" spc="-10" dirty="0"/>
              <a:t>compare</a:t>
            </a:r>
            <a:r>
              <a:rPr b="0" spc="10" dirty="0"/>
              <a:t> </a:t>
            </a:r>
            <a:r>
              <a:rPr b="0" spc="-10" dirty="0"/>
              <a:t>a samp</a:t>
            </a:r>
            <a:r>
              <a:rPr b="0" dirty="0"/>
              <a:t>l</a:t>
            </a:r>
            <a:r>
              <a:rPr b="0" spc="-10" dirty="0"/>
              <a:t>e</a:t>
            </a:r>
            <a:r>
              <a:rPr b="0" spc="-5" dirty="0"/>
              <a:t> </a:t>
            </a:r>
            <a:r>
              <a:rPr b="0" spc="-10" dirty="0"/>
              <a:t>mean</a:t>
            </a:r>
            <a:r>
              <a:rPr b="0" dirty="0"/>
              <a:t> </a:t>
            </a:r>
            <a:r>
              <a:rPr b="0" spc="-10" dirty="0"/>
              <a:t>to</a:t>
            </a:r>
            <a:r>
              <a:rPr b="0" spc="10" dirty="0"/>
              <a:t> </a:t>
            </a:r>
            <a:r>
              <a:rPr b="0" spc="-10" dirty="0"/>
              <a:t>an</a:t>
            </a:r>
            <a:r>
              <a:rPr b="0" spc="10" dirty="0"/>
              <a:t> </a:t>
            </a:r>
            <a:r>
              <a:rPr b="0" spc="-10" dirty="0"/>
              <a:t>accepted</a:t>
            </a:r>
            <a:r>
              <a:rPr b="0" spc="15" dirty="0"/>
              <a:t> </a:t>
            </a:r>
            <a:r>
              <a:rPr b="0" spc="-10" dirty="0"/>
              <a:t>mean</a:t>
            </a:r>
            <a:r>
              <a:rPr b="0" spc="10" dirty="0"/>
              <a:t> </a:t>
            </a:r>
            <a:r>
              <a:rPr b="0" spc="-10" dirty="0"/>
              <a:t>(one samp</a:t>
            </a:r>
            <a:r>
              <a:rPr b="0" dirty="0"/>
              <a:t>l</a:t>
            </a:r>
            <a:r>
              <a:rPr b="0" spc="-10" dirty="0"/>
              <a:t>e</a:t>
            </a:r>
            <a:r>
              <a:rPr b="0" spc="-5" dirty="0"/>
              <a:t> </a:t>
            </a:r>
            <a:r>
              <a:rPr b="0" spc="-10" dirty="0"/>
              <a:t>te</a:t>
            </a:r>
            <a:r>
              <a:rPr b="0" spc="-5" dirty="0"/>
              <a:t>st)</a:t>
            </a:r>
            <a:r>
              <a:rPr b="0" spc="20" dirty="0"/>
              <a:t> </a:t>
            </a:r>
            <a:r>
              <a:rPr b="0" spc="-10" dirty="0"/>
              <a:t>or</a:t>
            </a:r>
            <a:r>
              <a:rPr b="0" spc="5" dirty="0"/>
              <a:t> </a:t>
            </a:r>
            <a:r>
              <a:rPr b="0" spc="-10" dirty="0"/>
              <a:t>to</a:t>
            </a:r>
            <a:r>
              <a:rPr b="0" spc="10" dirty="0"/>
              <a:t> </a:t>
            </a:r>
            <a:r>
              <a:rPr b="0" spc="-10" dirty="0"/>
              <a:t>compare</a:t>
            </a:r>
            <a:r>
              <a:rPr b="0" spc="15" dirty="0"/>
              <a:t> </a:t>
            </a:r>
            <a:r>
              <a:rPr b="0" spc="-10" dirty="0"/>
              <a:t>proportion</a:t>
            </a:r>
            <a:r>
              <a:rPr b="0" spc="25" dirty="0"/>
              <a:t> </a:t>
            </a:r>
            <a:r>
              <a:rPr b="0" spc="-10" dirty="0"/>
              <a:t>of</a:t>
            </a:r>
            <a:r>
              <a:rPr b="0" spc="-5" dirty="0"/>
              <a:t> t</a:t>
            </a:r>
            <a:r>
              <a:rPr b="0" spc="-30" dirty="0"/>
              <a:t>w</a:t>
            </a:r>
            <a:r>
              <a:rPr b="0" spc="-10" dirty="0"/>
              <a:t>o</a:t>
            </a:r>
            <a:r>
              <a:rPr b="0" spc="20" dirty="0"/>
              <a:t> </a:t>
            </a:r>
            <a:r>
              <a:rPr b="0" spc="-10" dirty="0"/>
              <a:t>g</a:t>
            </a:r>
            <a:r>
              <a:rPr b="0" spc="-15" dirty="0"/>
              <a:t>r</a:t>
            </a:r>
            <a:r>
              <a:rPr b="0" spc="-10" dirty="0"/>
              <a:t>oups</a:t>
            </a:r>
          </a:p>
        </p:txBody>
      </p:sp>
      <p:sp>
        <p:nvSpPr>
          <p:cNvPr id="17" name="object 17"/>
          <p:cNvSpPr/>
          <p:nvPr/>
        </p:nvSpPr>
        <p:spPr>
          <a:xfrm>
            <a:off x="5907669" y="2330675"/>
            <a:ext cx="1418769" cy="1085502"/>
          </a:xfrm>
          <a:prstGeom prst="rect">
            <a:avLst/>
          </a:prstGeom>
          <a:blipFill>
            <a:blip r:embed="rId7"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8" name="object 18"/>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27297"/>
            <a:r>
              <a:rPr dirty="0">
                <a:solidFill>
                  <a:prstClr val="black"/>
                </a:solidFill>
              </a:rPr>
              <a:t>15</a:t>
            </a: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Tree>
    <p:extLst>
      <p:ext uri="{BB962C8B-B14F-4D97-AF65-F5344CB8AC3E}">
        <p14:creationId xmlns:p14="http://schemas.microsoft.com/office/powerpoint/2010/main" val="655712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053" y="558794"/>
            <a:ext cx="8982370" cy="661115"/>
          </a:xfrm>
          <a:prstGeom prst="rect">
            <a:avLst/>
          </a:prstGeom>
        </p:spPr>
        <p:txBody>
          <a:bodyPr vert="horz" wrap="square" lIns="0" tIns="319549" rIns="0" bIns="0" numCol="1" rtlCol="0" anchor="b" anchorCtr="0" compatLnSpc="1">
            <a:prstTxWarp prst="textNoShape">
              <a:avLst/>
            </a:prstTxWarp>
            <a:spAutoFit/>
          </a:bodyPr>
          <a:lstStyle/>
          <a:p>
            <a:pPr marL="70464">
              <a:lnSpc>
                <a:spcPct val="100000"/>
              </a:lnSpc>
            </a:pPr>
            <a:r>
              <a:rPr spc="-10" dirty="0"/>
              <a:t>t</a:t>
            </a:r>
            <a:r>
              <a:rPr spc="-5" dirty="0"/>
              <a:t> </a:t>
            </a:r>
            <a:r>
              <a:rPr spc="-10" dirty="0"/>
              <a:t>test:</a:t>
            </a:r>
            <a:r>
              <a:rPr spc="20" dirty="0"/>
              <a:t> </a:t>
            </a:r>
            <a:r>
              <a:rPr spc="-15" dirty="0"/>
              <a:t>Unkn</a:t>
            </a:r>
            <a:r>
              <a:rPr spc="-10" dirty="0"/>
              <a:t>o</a:t>
            </a:r>
            <a:r>
              <a:rPr spc="-5" dirty="0"/>
              <a:t>w</a:t>
            </a:r>
            <a:r>
              <a:rPr spc="-15" dirty="0"/>
              <a:t>n</a:t>
            </a:r>
            <a:r>
              <a:rPr spc="10" dirty="0"/>
              <a:t> </a:t>
            </a:r>
            <a:r>
              <a:rPr spc="-15" dirty="0"/>
              <a:t>Varianc</a:t>
            </a:r>
            <a:r>
              <a:rPr spc="10" dirty="0"/>
              <a:t>e</a:t>
            </a:r>
            <a:r>
              <a:rPr spc="-15" dirty="0"/>
              <a:t>-Small</a:t>
            </a:r>
            <a:r>
              <a:rPr spc="10" dirty="0"/>
              <a:t> </a:t>
            </a:r>
            <a:r>
              <a:rPr spc="-15" dirty="0"/>
              <a:t>sample</a:t>
            </a:r>
          </a:p>
        </p:txBody>
      </p:sp>
      <p:sp>
        <p:nvSpPr>
          <p:cNvPr id="3" name="object 3"/>
          <p:cNvSpPr/>
          <p:nvPr/>
        </p:nvSpPr>
        <p:spPr>
          <a:xfrm>
            <a:off x="4950903" y="1779710"/>
            <a:ext cx="4500707" cy="4740660"/>
          </a:xfrm>
          <a:custGeom>
            <a:avLst/>
            <a:gdLst/>
            <a:ahLst/>
            <a:cxnLst/>
            <a:rect l="l" t="t" r="r" b="b"/>
            <a:pathLst>
              <a:path w="4502150" h="4742180">
                <a:moveTo>
                  <a:pt x="0" y="4741672"/>
                </a:moveTo>
                <a:lnTo>
                  <a:pt x="4501642" y="4741672"/>
                </a:lnTo>
                <a:lnTo>
                  <a:pt x="4501642" y="0"/>
                </a:lnTo>
                <a:lnTo>
                  <a:pt x="0" y="0"/>
                </a:lnTo>
                <a:lnTo>
                  <a:pt x="0" y="4741672"/>
                </a:lnTo>
                <a:close/>
              </a:path>
            </a:pathLst>
          </a:custGeom>
          <a:ln w="12700">
            <a:solidFill>
              <a:srgbClr val="000000"/>
            </a:solidFill>
          </a:ln>
        </p:spPr>
        <p:txBody>
          <a:bodyPr wrap="square" lIns="0" tIns="0" rIns="0" bIns="0" rtlCol="0"/>
          <a:lstStyle/>
          <a:p>
            <a:endParaRPr>
              <a:solidFill>
                <a:srgbClr val="000000"/>
              </a:solidFill>
            </a:endParaRPr>
          </a:p>
        </p:txBody>
      </p:sp>
      <p:sp>
        <p:nvSpPr>
          <p:cNvPr id="4" name="object 4"/>
          <p:cNvSpPr/>
          <p:nvPr/>
        </p:nvSpPr>
        <p:spPr>
          <a:xfrm>
            <a:off x="450706" y="1398667"/>
            <a:ext cx="9000779" cy="347868"/>
          </a:xfrm>
          <a:custGeom>
            <a:avLst/>
            <a:gdLst/>
            <a:ahLst/>
            <a:cxnLst/>
            <a:rect l="l" t="t" r="r" b="b"/>
            <a:pathLst>
              <a:path w="9003665" h="347980">
                <a:moveTo>
                  <a:pt x="0" y="347472"/>
                </a:moveTo>
                <a:lnTo>
                  <a:pt x="9003411" y="347472"/>
                </a:lnTo>
                <a:lnTo>
                  <a:pt x="9003411" y="0"/>
                </a:lnTo>
                <a:lnTo>
                  <a:pt x="0" y="0"/>
                </a:lnTo>
                <a:lnTo>
                  <a:pt x="0" y="347472"/>
                </a:lnTo>
                <a:close/>
              </a:path>
            </a:pathLst>
          </a:custGeom>
          <a:solidFill>
            <a:srgbClr val="800000"/>
          </a:solidFill>
        </p:spPr>
        <p:txBody>
          <a:bodyPr wrap="square" lIns="0" tIns="0" rIns="0" bIns="0" rtlCol="0"/>
          <a:lstStyle/>
          <a:p>
            <a:endParaRPr>
              <a:solidFill>
                <a:srgbClr val="000000"/>
              </a:solidFill>
            </a:endParaRPr>
          </a:p>
        </p:txBody>
      </p:sp>
      <p:sp>
        <p:nvSpPr>
          <p:cNvPr id="5" name="object 5"/>
          <p:cNvSpPr/>
          <p:nvPr/>
        </p:nvSpPr>
        <p:spPr>
          <a:xfrm>
            <a:off x="450706" y="1398667"/>
            <a:ext cx="9000779" cy="347868"/>
          </a:xfrm>
          <a:custGeom>
            <a:avLst/>
            <a:gdLst/>
            <a:ahLst/>
            <a:cxnLst/>
            <a:rect l="l" t="t" r="r" b="b"/>
            <a:pathLst>
              <a:path w="9003665" h="347980">
                <a:moveTo>
                  <a:pt x="0" y="347472"/>
                </a:moveTo>
                <a:lnTo>
                  <a:pt x="9003411" y="347472"/>
                </a:lnTo>
                <a:lnTo>
                  <a:pt x="9003411" y="0"/>
                </a:lnTo>
                <a:lnTo>
                  <a:pt x="0" y="0"/>
                </a:lnTo>
                <a:lnTo>
                  <a:pt x="0" y="347472"/>
                </a:lnTo>
                <a:close/>
              </a:path>
            </a:pathLst>
          </a:custGeom>
          <a:ln w="9525">
            <a:solidFill>
              <a:srgbClr val="000000"/>
            </a:solidFill>
          </a:ln>
        </p:spPr>
        <p:txBody>
          <a:bodyPr wrap="square" lIns="0" tIns="0" rIns="0" bIns="0" rtlCol="0"/>
          <a:lstStyle/>
          <a:p>
            <a:endParaRPr>
              <a:solidFill>
                <a:srgbClr val="000000"/>
              </a:solidFill>
            </a:endParaRPr>
          </a:p>
        </p:txBody>
      </p:sp>
      <p:sp>
        <p:nvSpPr>
          <p:cNvPr id="6" name="object 6"/>
          <p:cNvSpPr txBox="1"/>
          <p:nvPr/>
        </p:nvSpPr>
        <p:spPr>
          <a:xfrm>
            <a:off x="4134302" y="1461147"/>
            <a:ext cx="1566678" cy="307549"/>
          </a:xfrm>
          <a:prstGeom prst="rect">
            <a:avLst/>
          </a:prstGeom>
        </p:spPr>
        <p:txBody>
          <a:bodyPr vert="horz" wrap="square" lIns="0" tIns="0" rIns="0" bIns="0" rtlCol="0">
            <a:spAutoFit/>
          </a:bodyPr>
          <a:lstStyle/>
          <a:p>
            <a:pPr marL="12696"/>
            <a:r>
              <a:rPr sz="1999" b="1" dirty="0">
                <a:solidFill>
                  <a:srgbClr val="FFFFFF"/>
                </a:solidFill>
                <a:latin typeface="Arial"/>
                <a:cs typeface="Arial"/>
              </a:rPr>
              <a:t>The Concept</a:t>
            </a:r>
            <a:endParaRPr sz="1999">
              <a:solidFill>
                <a:srgbClr val="000000"/>
              </a:solidFill>
              <a:latin typeface="Arial"/>
              <a:cs typeface="Arial"/>
            </a:endParaRPr>
          </a:p>
        </p:txBody>
      </p:sp>
      <p:sp>
        <p:nvSpPr>
          <p:cNvPr id="7" name="object 7"/>
          <p:cNvSpPr/>
          <p:nvPr/>
        </p:nvSpPr>
        <p:spPr>
          <a:xfrm>
            <a:off x="5266397" y="1851531"/>
            <a:ext cx="3799257" cy="392304"/>
          </a:xfrm>
          <a:custGeom>
            <a:avLst/>
            <a:gdLst/>
            <a:ahLst/>
            <a:cxnLst/>
            <a:rect l="l" t="t" r="r" b="b"/>
            <a:pathLst>
              <a:path w="3800475" h="392430">
                <a:moveTo>
                  <a:pt x="3734562" y="0"/>
                </a:moveTo>
                <a:lnTo>
                  <a:pt x="61202" y="124"/>
                </a:lnTo>
                <a:lnTo>
                  <a:pt x="22769" y="15736"/>
                </a:lnTo>
                <a:lnTo>
                  <a:pt x="1597" y="50935"/>
                </a:lnTo>
                <a:lnTo>
                  <a:pt x="0" y="65404"/>
                </a:lnTo>
                <a:lnTo>
                  <a:pt x="124" y="330987"/>
                </a:lnTo>
                <a:lnTo>
                  <a:pt x="15725" y="369512"/>
                </a:lnTo>
                <a:lnTo>
                  <a:pt x="50853" y="390705"/>
                </a:lnTo>
                <a:lnTo>
                  <a:pt x="65277" y="392302"/>
                </a:lnTo>
                <a:lnTo>
                  <a:pt x="3738737" y="392171"/>
                </a:lnTo>
                <a:lnTo>
                  <a:pt x="3777165" y="376531"/>
                </a:lnTo>
                <a:lnTo>
                  <a:pt x="3798366" y="341354"/>
                </a:lnTo>
                <a:lnTo>
                  <a:pt x="3799966" y="326898"/>
                </a:lnTo>
                <a:lnTo>
                  <a:pt x="3799835" y="61215"/>
                </a:lnTo>
                <a:lnTo>
                  <a:pt x="3784152" y="22750"/>
                </a:lnTo>
                <a:lnTo>
                  <a:pt x="3748979" y="1594"/>
                </a:lnTo>
                <a:lnTo>
                  <a:pt x="3734562" y="0"/>
                </a:lnTo>
                <a:close/>
              </a:path>
            </a:pathLst>
          </a:custGeom>
          <a:solidFill>
            <a:srgbClr val="E1E0C0"/>
          </a:solidFill>
        </p:spPr>
        <p:txBody>
          <a:bodyPr wrap="square" lIns="0" tIns="0" rIns="0" bIns="0" rtlCol="0"/>
          <a:lstStyle/>
          <a:p>
            <a:endParaRPr>
              <a:solidFill>
                <a:srgbClr val="000000"/>
              </a:solidFill>
            </a:endParaRPr>
          </a:p>
        </p:txBody>
      </p:sp>
      <p:sp>
        <p:nvSpPr>
          <p:cNvPr id="8" name="object 8"/>
          <p:cNvSpPr txBox="1"/>
          <p:nvPr/>
        </p:nvSpPr>
        <p:spPr>
          <a:xfrm>
            <a:off x="5319341" y="1947352"/>
            <a:ext cx="3589774" cy="246142"/>
          </a:xfrm>
          <a:prstGeom prst="rect">
            <a:avLst/>
          </a:prstGeom>
        </p:spPr>
        <p:txBody>
          <a:bodyPr vert="horz" wrap="square" lIns="0" tIns="0" rIns="0" bIns="0" rtlCol="0">
            <a:spAutoFit/>
          </a:bodyPr>
          <a:lstStyle/>
          <a:p>
            <a:pPr marL="12696"/>
            <a:r>
              <a:rPr sz="1600" spc="-10" dirty="0">
                <a:solidFill>
                  <a:srgbClr val="000000"/>
                </a:solidFill>
                <a:latin typeface="Arial"/>
                <a:cs typeface="Arial"/>
              </a:rPr>
              <a:t>Define</a:t>
            </a:r>
            <a:r>
              <a:rPr sz="1600" spc="-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null and</a:t>
            </a:r>
            <a:r>
              <a:rPr sz="1600" spc="-5" dirty="0">
                <a:solidFill>
                  <a:srgbClr val="000000"/>
                </a:solidFill>
                <a:latin typeface="Arial"/>
                <a:cs typeface="Arial"/>
              </a:rPr>
              <a:t> </a:t>
            </a:r>
            <a:r>
              <a:rPr sz="1600" spc="-10" dirty="0">
                <a:solidFill>
                  <a:srgbClr val="000000"/>
                </a:solidFill>
                <a:latin typeface="Arial"/>
                <a:cs typeface="Arial"/>
              </a:rPr>
              <a:t>a</a:t>
            </a:r>
            <a:r>
              <a:rPr sz="1600" dirty="0">
                <a:solidFill>
                  <a:srgbClr val="000000"/>
                </a:solidFill>
                <a:latin typeface="Arial"/>
                <a:cs typeface="Arial"/>
              </a:rPr>
              <a:t>l</a:t>
            </a:r>
            <a:r>
              <a:rPr sz="1600" spc="-10" dirty="0">
                <a:solidFill>
                  <a:srgbClr val="000000"/>
                </a:solidFill>
                <a:latin typeface="Arial"/>
                <a:cs typeface="Arial"/>
              </a:rPr>
              <a:t>ternate</a:t>
            </a:r>
            <a:r>
              <a:rPr sz="1600" spc="20" dirty="0">
                <a:solidFill>
                  <a:srgbClr val="000000"/>
                </a:solidFill>
                <a:latin typeface="Arial"/>
                <a:cs typeface="Arial"/>
              </a:rPr>
              <a:t> </a:t>
            </a:r>
            <a:r>
              <a:rPr sz="1600" spc="-10" dirty="0">
                <a:solidFill>
                  <a:srgbClr val="000000"/>
                </a:solidFill>
                <a:latin typeface="Arial"/>
                <a:cs typeface="Arial"/>
              </a:rPr>
              <a:t>h</a:t>
            </a:r>
            <a:r>
              <a:rPr sz="1600" spc="-30" dirty="0">
                <a:solidFill>
                  <a:srgbClr val="000000"/>
                </a:solidFill>
                <a:latin typeface="Arial"/>
                <a:cs typeface="Arial"/>
              </a:rPr>
              <a:t>y</a:t>
            </a:r>
            <a:r>
              <a:rPr sz="1600" spc="-10" dirty="0">
                <a:solidFill>
                  <a:srgbClr val="000000"/>
                </a:solidFill>
                <a:latin typeface="Arial"/>
                <a:cs typeface="Arial"/>
              </a:rPr>
              <a:t>pothe</a:t>
            </a:r>
            <a:r>
              <a:rPr sz="1600" spc="-5" dirty="0">
                <a:solidFill>
                  <a:srgbClr val="000000"/>
                </a:solidFill>
                <a:latin typeface="Arial"/>
                <a:cs typeface="Arial"/>
              </a:rPr>
              <a:t>s</a:t>
            </a:r>
            <a:r>
              <a:rPr sz="1600" spc="-10" dirty="0">
                <a:solidFill>
                  <a:srgbClr val="000000"/>
                </a:solidFill>
                <a:latin typeface="Arial"/>
                <a:cs typeface="Arial"/>
              </a:rPr>
              <a:t>is</a:t>
            </a:r>
            <a:endParaRPr sz="1600">
              <a:solidFill>
                <a:srgbClr val="000000"/>
              </a:solidFill>
              <a:latin typeface="Arial"/>
              <a:cs typeface="Arial"/>
            </a:endParaRPr>
          </a:p>
        </p:txBody>
      </p:sp>
      <p:sp>
        <p:nvSpPr>
          <p:cNvPr id="9" name="object 9"/>
          <p:cNvSpPr/>
          <p:nvPr/>
        </p:nvSpPr>
        <p:spPr>
          <a:xfrm>
            <a:off x="5266397" y="2731359"/>
            <a:ext cx="3799257" cy="392304"/>
          </a:xfrm>
          <a:custGeom>
            <a:avLst/>
            <a:gdLst/>
            <a:ahLst/>
            <a:cxnLst/>
            <a:rect l="l" t="t" r="r" b="b"/>
            <a:pathLst>
              <a:path w="3800475" h="392430">
                <a:moveTo>
                  <a:pt x="3734562" y="0"/>
                </a:moveTo>
                <a:lnTo>
                  <a:pt x="61202" y="124"/>
                </a:lnTo>
                <a:lnTo>
                  <a:pt x="22769" y="15736"/>
                </a:lnTo>
                <a:lnTo>
                  <a:pt x="1597" y="50935"/>
                </a:lnTo>
                <a:lnTo>
                  <a:pt x="0" y="65404"/>
                </a:lnTo>
                <a:lnTo>
                  <a:pt x="124" y="330987"/>
                </a:lnTo>
                <a:lnTo>
                  <a:pt x="15725" y="369512"/>
                </a:lnTo>
                <a:lnTo>
                  <a:pt x="50853" y="390705"/>
                </a:lnTo>
                <a:lnTo>
                  <a:pt x="65277" y="392302"/>
                </a:lnTo>
                <a:lnTo>
                  <a:pt x="3738737" y="392171"/>
                </a:lnTo>
                <a:lnTo>
                  <a:pt x="3777165" y="376531"/>
                </a:lnTo>
                <a:lnTo>
                  <a:pt x="3798366" y="341354"/>
                </a:lnTo>
                <a:lnTo>
                  <a:pt x="3799966" y="326898"/>
                </a:lnTo>
                <a:lnTo>
                  <a:pt x="3799835" y="61215"/>
                </a:lnTo>
                <a:lnTo>
                  <a:pt x="3784152" y="22750"/>
                </a:lnTo>
                <a:lnTo>
                  <a:pt x="3748979" y="1594"/>
                </a:lnTo>
                <a:lnTo>
                  <a:pt x="3734562" y="0"/>
                </a:lnTo>
                <a:close/>
              </a:path>
            </a:pathLst>
          </a:custGeom>
          <a:solidFill>
            <a:srgbClr val="E1E0C0"/>
          </a:solidFill>
        </p:spPr>
        <p:txBody>
          <a:bodyPr wrap="square" lIns="0" tIns="0" rIns="0" bIns="0" rtlCol="0"/>
          <a:lstStyle/>
          <a:p>
            <a:endParaRPr>
              <a:solidFill>
                <a:srgbClr val="000000"/>
              </a:solidFill>
            </a:endParaRPr>
          </a:p>
        </p:txBody>
      </p:sp>
      <p:sp>
        <p:nvSpPr>
          <p:cNvPr id="10" name="object 10"/>
          <p:cNvSpPr txBox="1"/>
          <p:nvPr/>
        </p:nvSpPr>
        <p:spPr>
          <a:xfrm>
            <a:off x="5319341" y="2827306"/>
            <a:ext cx="3686263" cy="246142"/>
          </a:xfrm>
          <a:prstGeom prst="rect">
            <a:avLst/>
          </a:prstGeom>
        </p:spPr>
        <p:txBody>
          <a:bodyPr vert="horz" wrap="square" lIns="0" tIns="0" rIns="0" bIns="0" rtlCol="0">
            <a:spAutoFit/>
          </a:bodyPr>
          <a:lstStyle/>
          <a:p>
            <a:pPr marL="12696"/>
            <a:r>
              <a:rPr sz="1600" spc="-10" dirty="0">
                <a:solidFill>
                  <a:srgbClr val="000000"/>
                </a:solidFill>
                <a:latin typeface="Arial"/>
                <a:cs typeface="Arial"/>
              </a:rPr>
              <a:t>Calculate</a:t>
            </a:r>
            <a:r>
              <a:rPr sz="1600" spc="-1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5" dirty="0">
                <a:solidFill>
                  <a:srgbClr val="000000"/>
                </a:solidFill>
                <a:latin typeface="Arial"/>
                <a:cs typeface="Arial"/>
              </a:rPr>
              <a:t>t</a:t>
            </a:r>
            <a:r>
              <a:rPr sz="1600" spc="-15" dirty="0">
                <a:solidFill>
                  <a:srgbClr val="000000"/>
                </a:solidFill>
                <a:latin typeface="Arial"/>
                <a:cs typeface="Arial"/>
              </a:rPr>
              <a:t>-</a:t>
            </a:r>
            <a:r>
              <a:rPr sz="1600" spc="-10" dirty="0">
                <a:solidFill>
                  <a:srgbClr val="000000"/>
                </a:solidFill>
                <a:latin typeface="Arial"/>
                <a:cs typeface="Arial"/>
              </a:rPr>
              <a:t>statistic</a:t>
            </a:r>
            <a:r>
              <a:rPr sz="1600" dirty="0">
                <a:solidFill>
                  <a:srgbClr val="000000"/>
                </a:solidFill>
                <a:latin typeface="Arial"/>
                <a:cs typeface="Arial"/>
              </a:rPr>
              <a:t> </a:t>
            </a:r>
            <a:r>
              <a:rPr sz="1600" spc="-10" dirty="0">
                <a:solidFill>
                  <a:srgbClr val="000000"/>
                </a:solidFill>
                <a:latin typeface="Arial"/>
                <a:cs typeface="Arial"/>
              </a:rPr>
              <a:t>for</a:t>
            </a:r>
            <a:r>
              <a:rPr sz="1600" spc="1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data</a:t>
            </a:r>
            <a:r>
              <a:rPr sz="1600" spc="10" dirty="0">
                <a:solidFill>
                  <a:srgbClr val="000000"/>
                </a:solidFill>
                <a:latin typeface="Arial"/>
                <a:cs typeface="Arial"/>
              </a:rPr>
              <a:t> </a:t>
            </a:r>
            <a:r>
              <a:rPr sz="1600" spc="-5" dirty="0">
                <a:solidFill>
                  <a:srgbClr val="000000"/>
                </a:solidFill>
                <a:latin typeface="Arial"/>
                <a:cs typeface="Arial"/>
              </a:rPr>
              <a:t>(</a:t>
            </a:r>
            <a:r>
              <a:rPr sz="1600" i="1" spc="-5" dirty="0">
                <a:solidFill>
                  <a:srgbClr val="000000"/>
                </a:solidFill>
                <a:latin typeface="Arial"/>
                <a:cs typeface="Arial"/>
              </a:rPr>
              <a:t>t</a:t>
            </a:r>
            <a:r>
              <a:rPr sz="1575" i="1" spc="15" baseline="-21164" dirty="0">
                <a:solidFill>
                  <a:srgbClr val="000000"/>
                </a:solidFill>
                <a:latin typeface="Arial"/>
                <a:cs typeface="Arial"/>
              </a:rPr>
              <a:t>c</a:t>
            </a:r>
            <a:r>
              <a:rPr sz="1575" i="1" spc="-7" baseline="-21164" dirty="0">
                <a:solidFill>
                  <a:srgbClr val="000000"/>
                </a:solidFill>
                <a:latin typeface="Arial"/>
                <a:cs typeface="Arial"/>
              </a:rPr>
              <a:t>a</a:t>
            </a:r>
            <a:r>
              <a:rPr sz="1575" i="1" baseline="-21164" dirty="0">
                <a:solidFill>
                  <a:srgbClr val="000000"/>
                </a:solidFill>
                <a:latin typeface="Arial"/>
                <a:cs typeface="Arial"/>
              </a:rPr>
              <a:t>lc</a:t>
            </a:r>
            <a:r>
              <a:rPr sz="1575" i="1" spc="22" baseline="-21164" dirty="0">
                <a:solidFill>
                  <a:srgbClr val="000000"/>
                </a:solidFill>
                <a:latin typeface="Arial"/>
                <a:cs typeface="Arial"/>
              </a:rPr>
              <a:t> </a:t>
            </a:r>
            <a:r>
              <a:rPr sz="1600" spc="-10" dirty="0">
                <a:solidFill>
                  <a:srgbClr val="000000"/>
                </a:solidFill>
                <a:latin typeface="Arial"/>
                <a:cs typeface="Arial"/>
              </a:rPr>
              <a:t>)</a:t>
            </a:r>
            <a:endParaRPr sz="1600">
              <a:solidFill>
                <a:srgbClr val="000000"/>
              </a:solidFill>
              <a:latin typeface="Arial"/>
              <a:cs typeface="Arial"/>
            </a:endParaRPr>
          </a:p>
        </p:txBody>
      </p:sp>
      <p:sp>
        <p:nvSpPr>
          <p:cNvPr id="11" name="object 11"/>
          <p:cNvSpPr/>
          <p:nvPr/>
        </p:nvSpPr>
        <p:spPr>
          <a:xfrm>
            <a:off x="5266397" y="3666034"/>
            <a:ext cx="3799257" cy="522437"/>
          </a:xfrm>
          <a:custGeom>
            <a:avLst/>
            <a:gdLst/>
            <a:ahLst/>
            <a:cxnLst/>
            <a:rect l="l" t="t" r="r" b="b"/>
            <a:pathLst>
              <a:path w="3800475" h="522604">
                <a:moveTo>
                  <a:pt x="3712971" y="0"/>
                </a:moveTo>
                <a:lnTo>
                  <a:pt x="76899" y="578"/>
                </a:lnTo>
                <a:lnTo>
                  <a:pt x="37693" y="15293"/>
                </a:lnTo>
                <a:lnTo>
                  <a:pt x="10302" y="45879"/>
                </a:lnTo>
                <a:lnTo>
                  <a:pt x="0" y="86995"/>
                </a:lnTo>
                <a:lnTo>
                  <a:pt x="587" y="445166"/>
                </a:lnTo>
                <a:lnTo>
                  <a:pt x="15293" y="484368"/>
                </a:lnTo>
                <a:lnTo>
                  <a:pt x="45850" y="511780"/>
                </a:lnTo>
                <a:lnTo>
                  <a:pt x="86995" y="522097"/>
                </a:lnTo>
                <a:lnTo>
                  <a:pt x="3723138" y="521507"/>
                </a:lnTo>
                <a:lnTo>
                  <a:pt x="3762268" y="506761"/>
                </a:lnTo>
                <a:lnTo>
                  <a:pt x="3789654" y="476148"/>
                </a:lnTo>
                <a:lnTo>
                  <a:pt x="3799966" y="434975"/>
                </a:lnTo>
                <a:lnTo>
                  <a:pt x="3799388" y="76923"/>
                </a:lnTo>
                <a:lnTo>
                  <a:pt x="3784673" y="37748"/>
                </a:lnTo>
                <a:lnTo>
                  <a:pt x="3754087" y="10327"/>
                </a:lnTo>
                <a:lnTo>
                  <a:pt x="3712971" y="0"/>
                </a:lnTo>
                <a:close/>
              </a:path>
            </a:pathLst>
          </a:custGeom>
          <a:solidFill>
            <a:srgbClr val="E1E0C0"/>
          </a:solidFill>
        </p:spPr>
        <p:txBody>
          <a:bodyPr wrap="square" lIns="0" tIns="0" rIns="0" bIns="0" rtlCol="0"/>
          <a:lstStyle/>
          <a:p>
            <a:endParaRPr>
              <a:solidFill>
                <a:srgbClr val="000000"/>
              </a:solidFill>
            </a:endParaRPr>
          </a:p>
        </p:txBody>
      </p:sp>
      <p:sp>
        <p:nvSpPr>
          <p:cNvPr id="12" name="object 12"/>
          <p:cNvSpPr txBox="1"/>
          <p:nvPr/>
        </p:nvSpPr>
        <p:spPr>
          <a:xfrm>
            <a:off x="5325688" y="3705229"/>
            <a:ext cx="3213975" cy="508471"/>
          </a:xfrm>
          <a:prstGeom prst="rect">
            <a:avLst/>
          </a:prstGeom>
        </p:spPr>
        <p:txBody>
          <a:bodyPr vert="horz" wrap="square" lIns="0" tIns="0" rIns="0" bIns="0" rtlCol="0">
            <a:spAutoFit/>
          </a:bodyPr>
          <a:lstStyle/>
          <a:p>
            <a:pPr marL="12696" marR="5078"/>
            <a:r>
              <a:rPr sz="1600" spc="-25" dirty="0">
                <a:solidFill>
                  <a:srgbClr val="000000"/>
                </a:solidFill>
                <a:latin typeface="Arial"/>
                <a:cs typeface="Arial"/>
              </a:rPr>
              <a:t>O</a:t>
            </a:r>
            <a:r>
              <a:rPr sz="1600" spc="-10" dirty="0">
                <a:solidFill>
                  <a:srgbClr val="000000"/>
                </a:solidFill>
                <a:latin typeface="Arial"/>
                <a:cs typeface="Arial"/>
              </a:rPr>
              <a:t>bta</a:t>
            </a:r>
            <a:r>
              <a:rPr sz="1600" dirty="0">
                <a:solidFill>
                  <a:srgbClr val="000000"/>
                </a:solidFill>
                <a:latin typeface="Arial"/>
                <a:cs typeface="Arial"/>
              </a:rPr>
              <a:t>i</a:t>
            </a:r>
            <a:r>
              <a:rPr sz="1600" spc="-10" dirty="0">
                <a:solidFill>
                  <a:srgbClr val="000000"/>
                </a:solidFill>
                <a:latin typeface="Arial"/>
                <a:cs typeface="Arial"/>
              </a:rPr>
              <a:t>n</a:t>
            </a:r>
            <a:r>
              <a:rPr sz="1600" spc="10" dirty="0">
                <a:solidFill>
                  <a:srgbClr val="000000"/>
                </a:solidFill>
                <a:latin typeface="Arial"/>
                <a:cs typeface="Arial"/>
              </a:rPr>
              <a:t> </a:t>
            </a:r>
            <a:r>
              <a:rPr sz="1600" spc="-10" dirty="0">
                <a:solidFill>
                  <a:srgbClr val="000000"/>
                </a:solidFill>
                <a:latin typeface="Arial"/>
                <a:cs typeface="Arial"/>
              </a:rPr>
              <a:t>a</a:t>
            </a:r>
            <a:r>
              <a:rPr sz="1600" spc="10" dirty="0">
                <a:solidFill>
                  <a:srgbClr val="000000"/>
                </a:solidFill>
                <a:latin typeface="Arial"/>
                <a:cs typeface="Arial"/>
              </a:rPr>
              <a:t> </a:t>
            </a:r>
            <a:r>
              <a:rPr sz="1600" dirty="0">
                <a:solidFill>
                  <a:srgbClr val="000000"/>
                </a:solidFill>
                <a:latin typeface="Arial"/>
                <a:cs typeface="Arial"/>
              </a:rPr>
              <a:t>t</a:t>
            </a:r>
            <a:r>
              <a:rPr sz="1600" spc="-15" dirty="0">
                <a:solidFill>
                  <a:srgbClr val="000000"/>
                </a:solidFill>
                <a:latin typeface="Arial"/>
                <a:cs typeface="Arial"/>
              </a:rPr>
              <a:t>-</a:t>
            </a:r>
            <a:r>
              <a:rPr sz="1600" spc="-10" dirty="0">
                <a:solidFill>
                  <a:srgbClr val="000000"/>
                </a:solidFill>
                <a:latin typeface="Arial"/>
                <a:cs typeface="Arial"/>
              </a:rPr>
              <a:t>value</a:t>
            </a:r>
            <a:r>
              <a:rPr sz="1600" spc="-5" dirty="0">
                <a:solidFill>
                  <a:srgbClr val="000000"/>
                </a:solidFill>
                <a:latin typeface="Arial"/>
                <a:cs typeface="Arial"/>
              </a:rPr>
              <a:t> </a:t>
            </a:r>
            <a:r>
              <a:rPr sz="1600" spc="-10" dirty="0">
                <a:solidFill>
                  <a:srgbClr val="000000"/>
                </a:solidFill>
                <a:latin typeface="Arial"/>
                <a:cs typeface="Arial"/>
              </a:rPr>
              <a:t>for</a:t>
            </a:r>
            <a:r>
              <a:rPr sz="1600" spc="2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significan</a:t>
            </a:r>
            <a:r>
              <a:rPr sz="1600" spc="-5" dirty="0">
                <a:solidFill>
                  <a:srgbClr val="000000"/>
                </a:solidFill>
                <a:latin typeface="Arial"/>
                <a:cs typeface="Arial"/>
              </a:rPr>
              <a:t>c</a:t>
            </a:r>
            <a:r>
              <a:rPr sz="1600" spc="-10" dirty="0">
                <a:solidFill>
                  <a:srgbClr val="000000"/>
                </a:solidFill>
                <a:latin typeface="Arial"/>
                <a:cs typeface="Arial"/>
              </a:rPr>
              <a:t>e level</a:t>
            </a:r>
            <a:r>
              <a:rPr sz="1600" spc="-25" dirty="0">
                <a:solidFill>
                  <a:srgbClr val="000000"/>
                </a:solidFill>
                <a:latin typeface="Arial"/>
                <a:cs typeface="Arial"/>
              </a:rPr>
              <a:t> </a:t>
            </a:r>
            <a:r>
              <a:rPr sz="1600" spc="-10" dirty="0">
                <a:solidFill>
                  <a:srgbClr val="000000"/>
                </a:solidFill>
                <a:latin typeface="Arial"/>
                <a:cs typeface="Arial"/>
              </a:rPr>
              <a:t>and</a:t>
            </a:r>
            <a:r>
              <a:rPr sz="1600" spc="15" dirty="0">
                <a:solidFill>
                  <a:srgbClr val="000000"/>
                </a:solidFill>
                <a:latin typeface="Arial"/>
                <a:cs typeface="Arial"/>
              </a:rPr>
              <a:t> </a:t>
            </a:r>
            <a:r>
              <a:rPr sz="1600" spc="-10" dirty="0">
                <a:solidFill>
                  <a:srgbClr val="000000"/>
                </a:solidFill>
                <a:latin typeface="Arial"/>
                <a:cs typeface="Arial"/>
              </a:rPr>
              <a:t>d.f</a:t>
            </a:r>
            <a:r>
              <a:rPr sz="1600" spc="10" dirty="0">
                <a:solidFill>
                  <a:srgbClr val="000000"/>
                </a:solidFill>
                <a:latin typeface="Arial"/>
                <a:cs typeface="Arial"/>
              </a:rPr>
              <a:t> </a:t>
            </a:r>
            <a:r>
              <a:rPr sz="1600" spc="-15" dirty="0">
                <a:solidFill>
                  <a:srgbClr val="000000"/>
                </a:solidFill>
                <a:latin typeface="Arial"/>
                <a:cs typeface="Arial"/>
              </a:rPr>
              <a:t>(</a:t>
            </a:r>
            <a:r>
              <a:rPr sz="1600" i="1" spc="-5" dirty="0">
                <a:solidFill>
                  <a:srgbClr val="000000"/>
                </a:solidFill>
                <a:latin typeface="Arial"/>
                <a:cs typeface="Arial"/>
              </a:rPr>
              <a:t>t</a:t>
            </a:r>
            <a:r>
              <a:rPr sz="1575" i="1" baseline="-21164" dirty="0">
                <a:solidFill>
                  <a:srgbClr val="000000"/>
                </a:solidFill>
                <a:latin typeface="Arial"/>
                <a:cs typeface="Arial"/>
              </a:rPr>
              <a:t>tab</a:t>
            </a:r>
            <a:r>
              <a:rPr sz="1575" i="1" spc="15" baseline="-21164" dirty="0">
                <a:solidFill>
                  <a:srgbClr val="000000"/>
                </a:solidFill>
                <a:latin typeface="Arial"/>
                <a:cs typeface="Arial"/>
              </a:rPr>
              <a:t> </a:t>
            </a:r>
            <a:r>
              <a:rPr sz="1600" i="1" spc="-10" dirty="0">
                <a:solidFill>
                  <a:srgbClr val="000000"/>
                </a:solidFill>
                <a:latin typeface="Arial"/>
                <a:cs typeface="Arial"/>
              </a:rPr>
              <a:t>)</a:t>
            </a:r>
            <a:r>
              <a:rPr sz="1600" i="1" spc="-20" dirty="0">
                <a:solidFill>
                  <a:srgbClr val="000000"/>
                </a:solidFill>
                <a:latin typeface="Arial"/>
                <a:cs typeface="Arial"/>
              </a:rPr>
              <a:t>(</a:t>
            </a:r>
            <a:r>
              <a:rPr sz="1600" i="1" spc="-10" dirty="0">
                <a:solidFill>
                  <a:srgbClr val="000000"/>
                </a:solidFill>
                <a:latin typeface="Arial"/>
                <a:cs typeface="Arial"/>
              </a:rPr>
              <a:t>from</a:t>
            </a:r>
            <a:r>
              <a:rPr sz="1600" i="1" spc="45" dirty="0">
                <a:solidFill>
                  <a:srgbClr val="000000"/>
                </a:solidFill>
                <a:latin typeface="Arial"/>
                <a:cs typeface="Arial"/>
              </a:rPr>
              <a:t> </a:t>
            </a:r>
            <a:r>
              <a:rPr sz="1600" i="1" spc="-10" dirty="0">
                <a:solidFill>
                  <a:srgbClr val="000000"/>
                </a:solidFill>
                <a:latin typeface="Arial"/>
                <a:cs typeface="Arial"/>
              </a:rPr>
              <a:t>the</a:t>
            </a:r>
            <a:r>
              <a:rPr sz="1600" i="1" spc="10" dirty="0">
                <a:solidFill>
                  <a:srgbClr val="000000"/>
                </a:solidFill>
                <a:latin typeface="Arial"/>
                <a:cs typeface="Arial"/>
              </a:rPr>
              <a:t> </a:t>
            </a:r>
            <a:r>
              <a:rPr sz="1600" i="1" spc="-10" dirty="0">
                <a:solidFill>
                  <a:srgbClr val="000000"/>
                </a:solidFill>
                <a:latin typeface="Arial"/>
                <a:cs typeface="Arial"/>
              </a:rPr>
              <a:t>tab</a:t>
            </a:r>
            <a:r>
              <a:rPr sz="1600" i="1" dirty="0">
                <a:solidFill>
                  <a:srgbClr val="000000"/>
                </a:solidFill>
                <a:latin typeface="Arial"/>
                <a:cs typeface="Arial"/>
              </a:rPr>
              <a:t>l</a:t>
            </a:r>
            <a:r>
              <a:rPr sz="1600" i="1" spc="-10" dirty="0">
                <a:solidFill>
                  <a:srgbClr val="000000"/>
                </a:solidFill>
                <a:latin typeface="Arial"/>
                <a:cs typeface="Arial"/>
              </a:rPr>
              <a:t>e)</a:t>
            </a:r>
            <a:endParaRPr sz="1600">
              <a:solidFill>
                <a:srgbClr val="000000"/>
              </a:solidFill>
              <a:latin typeface="Arial"/>
              <a:cs typeface="Arial"/>
            </a:endParaRPr>
          </a:p>
        </p:txBody>
      </p:sp>
      <p:sp>
        <p:nvSpPr>
          <p:cNvPr id="13" name="object 13"/>
          <p:cNvSpPr/>
          <p:nvPr/>
        </p:nvSpPr>
        <p:spPr>
          <a:xfrm>
            <a:off x="6423132" y="4738076"/>
            <a:ext cx="1261341" cy="380878"/>
          </a:xfrm>
          <a:custGeom>
            <a:avLst/>
            <a:gdLst/>
            <a:ahLst/>
            <a:cxnLst/>
            <a:rect l="l" t="t" r="r" b="b"/>
            <a:pathLst>
              <a:path w="1261745" h="381000">
                <a:moveTo>
                  <a:pt x="1197982" y="0"/>
                </a:moveTo>
                <a:lnTo>
                  <a:pt x="62432" y="8"/>
                </a:lnTo>
                <a:lnTo>
                  <a:pt x="23294" y="14308"/>
                </a:lnTo>
                <a:lnTo>
                  <a:pt x="1629" y="49086"/>
                </a:lnTo>
                <a:lnTo>
                  <a:pt x="0" y="318554"/>
                </a:lnTo>
                <a:lnTo>
                  <a:pt x="1866" y="332897"/>
                </a:lnTo>
                <a:lnTo>
                  <a:pt x="24058" y="367306"/>
                </a:lnTo>
                <a:lnTo>
                  <a:pt x="63491" y="381000"/>
                </a:lnTo>
                <a:lnTo>
                  <a:pt x="1199037" y="380991"/>
                </a:lnTo>
                <a:lnTo>
                  <a:pt x="1238126" y="366691"/>
                </a:lnTo>
                <a:lnTo>
                  <a:pt x="1259837" y="331913"/>
                </a:lnTo>
                <a:lnTo>
                  <a:pt x="1261473" y="62445"/>
                </a:lnTo>
                <a:lnTo>
                  <a:pt x="1259600" y="48102"/>
                </a:lnTo>
                <a:lnTo>
                  <a:pt x="1237362" y="13693"/>
                </a:lnTo>
                <a:lnTo>
                  <a:pt x="1197982" y="0"/>
                </a:lnTo>
                <a:close/>
              </a:path>
            </a:pathLst>
          </a:custGeom>
          <a:solidFill>
            <a:srgbClr val="E1E0C0"/>
          </a:solidFill>
        </p:spPr>
        <p:txBody>
          <a:bodyPr wrap="square" lIns="0" tIns="0" rIns="0" bIns="0" rtlCol="0"/>
          <a:lstStyle/>
          <a:p>
            <a:endParaRPr>
              <a:solidFill>
                <a:srgbClr val="000000"/>
              </a:solidFill>
            </a:endParaRPr>
          </a:p>
        </p:txBody>
      </p:sp>
      <p:sp>
        <p:nvSpPr>
          <p:cNvPr id="14" name="object 14"/>
          <p:cNvSpPr txBox="1"/>
          <p:nvPr/>
        </p:nvSpPr>
        <p:spPr>
          <a:xfrm>
            <a:off x="6475684" y="4828946"/>
            <a:ext cx="539577" cy="243578"/>
          </a:xfrm>
          <a:prstGeom prst="rect">
            <a:avLst/>
          </a:prstGeom>
        </p:spPr>
        <p:txBody>
          <a:bodyPr vert="horz" wrap="square" lIns="0" tIns="0" rIns="0" bIns="0" rtlCol="0">
            <a:spAutoFit/>
          </a:bodyPr>
          <a:lstStyle/>
          <a:p>
            <a:pPr marL="12696">
              <a:lnSpc>
                <a:spcPts val="1904"/>
              </a:lnSpc>
            </a:pPr>
            <a:r>
              <a:rPr sz="2399" spc="-15" baseline="13888" dirty="0">
                <a:solidFill>
                  <a:srgbClr val="000000"/>
                </a:solidFill>
                <a:latin typeface="Arial"/>
                <a:cs typeface="Arial"/>
              </a:rPr>
              <a:t>Is</a:t>
            </a:r>
            <a:r>
              <a:rPr sz="2399" spc="22" baseline="13888" dirty="0">
                <a:solidFill>
                  <a:srgbClr val="000000"/>
                </a:solidFill>
                <a:latin typeface="Arial"/>
                <a:cs typeface="Arial"/>
              </a:rPr>
              <a:t> </a:t>
            </a:r>
            <a:r>
              <a:rPr sz="2399" i="1" spc="-7" baseline="13888" dirty="0">
                <a:solidFill>
                  <a:srgbClr val="000000"/>
                </a:solidFill>
                <a:latin typeface="Arial"/>
                <a:cs typeface="Arial"/>
              </a:rPr>
              <a:t>t</a:t>
            </a:r>
            <a:r>
              <a:rPr sz="1050" i="1" spc="10" dirty="0">
                <a:solidFill>
                  <a:srgbClr val="000000"/>
                </a:solidFill>
                <a:latin typeface="Arial"/>
                <a:cs typeface="Arial"/>
              </a:rPr>
              <a:t>c</a:t>
            </a:r>
            <a:r>
              <a:rPr sz="1050" i="1" spc="-5" dirty="0">
                <a:solidFill>
                  <a:srgbClr val="000000"/>
                </a:solidFill>
                <a:latin typeface="Arial"/>
                <a:cs typeface="Arial"/>
              </a:rPr>
              <a:t>a</a:t>
            </a:r>
            <a:r>
              <a:rPr sz="1050" i="1" dirty="0">
                <a:solidFill>
                  <a:srgbClr val="000000"/>
                </a:solidFill>
                <a:latin typeface="Arial"/>
                <a:cs typeface="Arial"/>
              </a:rPr>
              <a:t>lc</a:t>
            </a:r>
            <a:endParaRPr sz="1050">
              <a:solidFill>
                <a:srgbClr val="000000"/>
              </a:solidFill>
              <a:latin typeface="Arial"/>
              <a:cs typeface="Arial"/>
            </a:endParaRPr>
          </a:p>
        </p:txBody>
      </p:sp>
      <p:sp>
        <p:nvSpPr>
          <p:cNvPr id="15" name="object 15"/>
          <p:cNvSpPr txBox="1"/>
          <p:nvPr/>
        </p:nvSpPr>
        <p:spPr>
          <a:xfrm>
            <a:off x="7085089" y="4828946"/>
            <a:ext cx="447532" cy="243578"/>
          </a:xfrm>
          <a:prstGeom prst="rect">
            <a:avLst/>
          </a:prstGeom>
        </p:spPr>
        <p:txBody>
          <a:bodyPr vert="horz" wrap="square" lIns="0" tIns="0" rIns="0" bIns="0" rtlCol="0">
            <a:spAutoFit/>
          </a:bodyPr>
          <a:lstStyle/>
          <a:p>
            <a:pPr marL="12696">
              <a:lnSpc>
                <a:spcPts val="1904"/>
              </a:lnSpc>
            </a:pPr>
            <a:r>
              <a:rPr sz="2399" spc="-15" baseline="13888" dirty="0">
                <a:solidFill>
                  <a:srgbClr val="000000"/>
                </a:solidFill>
                <a:latin typeface="Arial"/>
                <a:cs typeface="Arial"/>
              </a:rPr>
              <a:t>&gt;</a:t>
            </a:r>
            <a:r>
              <a:rPr sz="2399" spc="22" baseline="13888" dirty="0">
                <a:solidFill>
                  <a:srgbClr val="000000"/>
                </a:solidFill>
                <a:latin typeface="Arial"/>
                <a:cs typeface="Arial"/>
              </a:rPr>
              <a:t> </a:t>
            </a:r>
            <a:r>
              <a:rPr sz="2399" i="1" spc="-7" baseline="13888" dirty="0">
                <a:solidFill>
                  <a:srgbClr val="000000"/>
                </a:solidFill>
                <a:latin typeface="Arial"/>
                <a:cs typeface="Arial"/>
              </a:rPr>
              <a:t>t</a:t>
            </a:r>
            <a:r>
              <a:rPr sz="1050" i="1" dirty="0">
                <a:solidFill>
                  <a:srgbClr val="000000"/>
                </a:solidFill>
                <a:latin typeface="Arial"/>
                <a:cs typeface="Arial"/>
              </a:rPr>
              <a:t>tab</a:t>
            </a:r>
            <a:endParaRPr sz="1050">
              <a:solidFill>
                <a:srgbClr val="000000"/>
              </a:solidFill>
              <a:latin typeface="Arial"/>
              <a:cs typeface="Arial"/>
            </a:endParaRPr>
          </a:p>
        </p:txBody>
      </p:sp>
      <p:sp>
        <p:nvSpPr>
          <p:cNvPr id="16" name="object 16"/>
          <p:cNvSpPr/>
          <p:nvPr/>
        </p:nvSpPr>
        <p:spPr>
          <a:xfrm>
            <a:off x="5307287" y="5354972"/>
            <a:ext cx="612579" cy="380878"/>
          </a:xfrm>
          <a:custGeom>
            <a:avLst/>
            <a:gdLst/>
            <a:ahLst/>
            <a:cxnLst/>
            <a:rect l="l" t="t" r="r" b="b"/>
            <a:pathLst>
              <a:path w="612775" h="381000">
                <a:moveTo>
                  <a:pt x="549266" y="0"/>
                </a:moveTo>
                <a:lnTo>
                  <a:pt x="62436" y="8"/>
                </a:lnTo>
                <a:lnTo>
                  <a:pt x="23347" y="14308"/>
                </a:lnTo>
                <a:lnTo>
                  <a:pt x="1636" y="49086"/>
                </a:lnTo>
                <a:lnTo>
                  <a:pt x="0" y="318570"/>
                </a:lnTo>
                <a:lnTo>
                  <a:pt x="1871" y="332918"/>
                </a:lnTo>
                <a:lnTo>
                  <a:pt x="24108" y="367325"/>
                </a:lnTo>
                <a:lnTo>
                  <a:pt x="63491" y="381012"/>
                </a:lnTo>
                <a:lnTo>
                  <a:pt x="550311" y="381004"/>
                </a:lnTo>
                <a:lnTo>
                  <a:pt x="589406" y="366716"/>
                </a:lnTo>
                <a:lnTo>
                  <a:pt x="611121" y="331943"/>
                </a:lnTo>
                <a:lnTo>
                  <a:pt x="612757" y="62445"/>
                </a:lnTo>
                <a:lnTo>
                  <a:pt x="610884" y="48102"/>
                </a:lnTo>
                <a:lnTo>
                  <a:pt x="588646" y="13693"/>
                </a:lnTo>
                <a:lnTo>
                  <a:pt x="549266" y="0"/>
                </a:lnTo>
                <a:close/>
              </a:path>
            </a:pathLst>
          </a:custGeom>
          <a:solidFill>
            <a:srgbClr val="007E00"/>
          </a:solidFill>
        </p:spPr>
        <p:txBody>
          <a:bodyPr wrap="square" lIns="0" tIns="0" rIns="0" bIns="0" rtlCol="0"/>
          <a:lstStyle/>
          <a:p>
            <a:endParaRPr>
              <a:solidFill>
                <a:srgbClr val="000000"/>
              </a:solidFill>
            </a:endParaRPr>
          </a:p>
        </p:txBody>
      </p:sp>
      <p:sp>
        <p:nvSpPr>
          <p:cNvPr id="17" name="object 17"/>
          <p:cNvSpPr txBox="1"/>
          <p:nvPr/>
        </p:nvSpPr>
        <p:spPr>
          <a:xfrm>
            <a:off x="5427509" y="5445969"/>
            <a:ext cx="371991" cy="246142"/>
          </a:xfrm>
          <a:prstGeom prst="rect">
            <a:avLst/>
          </a:prstGeom>
        </p:spPr>
        <p:txBody>
          <a:bodyPr vert="horz" wrap="square" lIns="0" tIns="0" rIns="0" bIns="0" rtlCol="0">
            <a:spAutoFit/>
          </a:bodyPr>
          <a:lstStyle/>
          <a:p>
            <a:pPr marL="12696"/>
            <a:r>
              <a:rPr sz="1600" spc="-40" dirty="0">
                <a:solidFill>
                  <a:srgbClr val="FFFFFF"/>
                </a:solidFill>
                <a:latin typeface="Arial"/>
                <a:cs typeface="Arial"/>
              </a:rPr>
              <a:t>Y</a:t>
            </a:r>
            <a:r>
              <a:rPr sz="1600" spc="-10" dirty="0">
                <a:solidFill>
                  <a:srgbClr val="FFFFFF"/>
                </a:solidFill>
                <a:latin typeface="Arial"/>
                <a:cs typeface="Arial"/>
              </a:rPr>
              <a:t>es</a:t>
            </a:r>
            <a:endParaRPr sz="1600">
              <a:solidFill>
                <a:srgbClr val="000000"/>
              </a:solidFill>
              <a:latin typeface="Arial"/>
              <a:cs typeface="Arial"/>
            </a:endParaRPr>
          </a:p>
        </p:txBody>
      </p:sp>
      <p:sp>
        <p:nvSpPr>
          <p:cNvPr id="18" name="object 18"/>
          <p:cNvSpPr/>
          <p:nvPr/>
        </p:nvSpPr>
        <p:spPr>
          <a:xfrm>
            <a:off x="8164887" y="5351544"/>
            <a:ext cx="573221" cy="380878"/>
          </a:xfrm>
          <a:custGeom>
            <a:avLst/>
            <a:gdLst/>
            <a:ahLst/>
            <a:cxnLst/>
            <a:rect l="l" t="t" r="r" b="b"/>
            <a:pathLst>
              <a:path w="573404" h="381000">
                <a:moveTo>
                  <a:pt x="509642" y="0"/>
                </a:moveTo>
                <a:lnTo>
                  <a:pt x="62436" y="8"/>
                </a:lnTo>
                <a:lnTo>
                  <a:pt x="23347" y="14308"/>
                </a:lnTo>
                <a:lnTo>
                  <a:pt x="1636" y="49086"/>
                </a:lnTo>
                <a:lnTo>
                  <a:pt x="0" y="318570"/>
                </a:lnTo>
                <a:lnTo>
                  <a:pt x="1871" y="332918"/>
                </a:lnTo>
                <a:lnTo>
                  <a:pt x="24108" y="367325"/>
                </a:lnTo>
                <a:lnTo>
                  <a:pt x="63491" y="381012"/>
                </a:lnTo>
                <a:lnTo>
                  <a:pt x="510690" y="381004"/>
                </a:lnTo>
                <a:lnTo>
                  <a:pt x="549835" y="366716"/>
                </a:lnTo>
                <a:lnTo>
                  <a:pt x="571503" y="331943"/>
                </a:lnTo>
                <a:lnTo>
                  <a:pt x="573134" y="62445"/>
                </a:lnTo>
                <a:lnTo>
                  <a:pt x="571267" y="48102"/>
                </a:lnTo>
                <a:lnTo>
                  <a:pt x="549075" y="13693"/>
                </a:lnTo>
                <a:lnTo>
                  <a:pt x="509642" y="0"/>
                </a:lnTo>
                <a:close/>
              </a:path>
            </a:pathLst>
          </a:custGeom>
          <a:solidFill>
            <a:srgbClr val="800000"/>
          </a:solidFill>
        </p:spPr>
        <p:txBody>
          <a:bodyPr wrap="square" lIns="0" tIns="0" rIns="0" bIns="0" rtlCol="0"/>
          <a:lstStyle/>
          <a:p>
            <a:endParaRPr>
              <a:solidFill>
                <a:srgbClr val="000000"/>
              </a:solidFill>
            </a:endParaRPr>
          </a:p>
        </p:txBody>
      </p:sp>
      <p:sp>
        <p:nvSpPr>
          <p:cNvPr id="19" name="object 19"/>
          <p:cNvSpPr txBox="1"/>
          <p:nvPr/>
        </p:nvSpPr>
        <p:spPr>
          <a:xfrm>
            <a:off x="8310501" y="5442617"/>
            <a:ext cx="284389" cy="246142"/>
          </a:xfrm>
          <a:prstGeom prst="rect">
            <a:avLst/>
          </a:prstGeom>
        </p:spPr>
        <p:txBody>
          <a:bodyPr vert="horz" wrap="square" lIns="0" tIns="0" rIns="0" bIns="0" rtlCol="0">
            <a:spAutoFit/>
          </a:bodyPr>
          <a:lstStyle/>
          <a:p>
            <a:pPr marL="12696"/>
            <a:r>
              <a:rPr sz="1600" spc="-20" dirty="0">
                <a:solidFill>
                  <a:srgbClr val="FFFFFF"/>
                </a:solidFill>
                <a:latin typeface="Arial"/>
                <a:cs typeface="Arial"/>
              </a:rPr>
              <a:t>No</a:t>
            </a:r>
            <a:endParaRPr sz="1600">
              <a:solidFill>
                <a:srgbClr val="000000"/>
              </a:solidFill>
              <a:latin typeface="Arial"/>
              <a:cs typeface="Arial"/>
            </a:endParaRPr>
          </a:p>
        </p:txBody>
      </p:sp>
      <p:sp>
        <p:nvSpPr>
          <p:cNvPr id="20" name="object 20"/>
          <p:cNvSpPr/>
          <p:nvPr/>
        </p:nvSpPr>
        <p:spPr>
          <a:xfrm>
            <a:off x="6959653" y="2243708"/>
            <a:ext cx="194248" cy="460861"/>
          </a:xfrm>
          <a:custGeom>
            <a:avLst/>
            <a:gdLst/>
            <a:ahLst/>
            <a:cxnLst/>
            <a:rect l="l" t="t" r="r" b="b"/>
            <a:pathLst>
              <a:path w="194309" h="461010">
                <a:moveTo>
                  <a:pt x="194056" y="363474"/>
                </a:moveTo>
                <a:lnTo>
                  <a:pt x="0" y="363474"/>
                </a:lnTo>
                <a:lnTo>
                  <a:pt x="97028" y="460501"/>
                </a:lnTo>
                <a:lnTo>
                  <a:pt x="194056" y="363474"/>
                </a:lnTo>
                <a:close/>
              </a:path>
              <a:path w="194309" h="461010">
                <a:moveTo>
                  <a:pt x="145542" y="0"/>
                </a:moveTo>
                <a:lnTo>
                  <a:pt x="48514" y="0"/>
                </a:lnTo>
                <a:lnTo>
                  <a:pt x="48514" y="363474"/>
                </a:lnTo>
                <a:lnTo>
                  <a:pt x="145542" y="363474"/>
                </a:lnTo>
                <a:lnTo>
                  <a:pt x="145542" y="0"/>
                </a:lnTo>
                <a:close/>
              </a:path>
            </a:pathLst>
          </a:custGeom>
          <a:solidFill>
            <a:srgbClr val="006666"/>
          </a:solidFill>
        </p:spPr>
        <p:txBody>
          <a:bodyPr wrap="square" lIns="0" tIns="0" rIns="0" bIns="0" rtlCol="0"/>
          <a:lstStyle/>
          <a:p>
            <a:endParaRPr>
              <a:solidFill>
                <a:srgbClr val="000000"/>
              </a:solidFill>
            </a:endParaRPr>
          </a:p>
        </p:txBody>
      </p:sp>
      <p:sp>
        <p:nvSpPr>
          <p:cNvPr id="21" name="object 21"/>
          <p:cNvSpPr/>
          <p:nvPr/>
        </p:nvSpPr>
        <p:spPr>
          <a:xfrm>
            <a:off x="6959653" y="3156418"/>
            <a:ext cx="194248" cy="460861"/>
          </a:xfrm>
          <a:custGeom>
            <a:avLst/>
            <a:gdLst/>
            <a:ahLst/>
            <a:cxnLst/>
            <a:rect l="l" t="t" r="r" b="b"/>
            <a:pathLst>
              <a:path w="194309" h="461010">
                <a:moveTo>
                  <a:pt x="194056" y="363474"/>
                </a:moveTo>
                <a:lnTo>
                  <a:pt x="0" y="363474"/>
                </a:lnTo>
                <a:lnTo>
                  <a:pt x="97028" y="460502"/>
                </a:lnTo>
                <a:lnTo>
                  <a:pt x="194056" y="363474"/>
                </a:lnTo>
                <a:close/>
              </a:path>
              <a:path w="194309" h="461010">
                <a:moveTo>
                  <a:pt x="145542" y="0"/>
                </a:moveTo>
                <a:lnTo>
                  <a:pt x="48514" y="0"/>
                </a:lnTo>
                <a:lnTo>
                  <a:pt x="48514" y="363474"/>
                </a:lnTo>
                <a:lnTo>
                  <a:pt x="145542" y="363474"/>
                </a:lnTo>
                <a:lnTo>
                  <a:pt x="145542" y="0"/>
                </a:lnTo>
                <a:close/>
              </a:path>
            </a:pathLst>
          </a:custGeom>
          <a:solidFill>
            <a:srgbClr val="006666"/>
          </a:solidFill>
        </p:spPr>
        <p:txBody>
          <a:bodyPr wrap="square" lIns="0" tIns="0" rIns="0" bIns="0" rtlCol="0"/>
          <a:lstStyle/>
          <a:p>
            <a:endParaRPr>
              <a:solidFill>
                <a:srgbClr val="000000"/>
              </a:solidFill>
            </a:endParaRPr>
          </a:p>
        </p:txBody>
      </p:sp>
      <p:sp>
        <p:nvSpPr>
          <p:cNvPr id="22" name="object 22"/>
          <p:cNvSpPr/>
          <p:nvPr/>
        </p:nvSpPr>
        <p:spPr>
          <a:xfrm>
            <a:off x="6959653" y="4233033"/>
            <a:ext cx="194248" cy="460861"/>
          </a:xfrm>
          <a:custGeom>
            <a:avLst/>
            <a:gdLst/>
            <a:ahLst/>
            <a:cxnLst/>
            <a:rect l="l" t="t" r="r" b="b"/>
            <a:pathLst>
              <a:path w="194309" h="461010">
                <a:moveTo>
                  <a:pt x="194056" y="363473"/>
                </a:moveTo>
                <a:lnTo>
                  <a:pt x="0" y="363473"/>
                </a:lnTo>
                <a:lnTo>
                  <a:pt x="97028" y="460501"/>
                </a:lnTo>
                <a:lnTo>
                  <a:pt x="194056" y="363473"/>
                </a:lnTo>
                <a:close/>
              </a:path>
              <a:path w="194309" h="461010">
                <a:moveTo>
                  <a:pt x="145542" y="0"/>
                </a:moveTo>
                <a:lnTo>
                  <a:pt x="48514" y="0"/>
                </a:lnTo>
                <a:lnTo>
                  <a:pt x="48514" y="363473"/>
                </a:lnTo>
                <a:lnTo>
                  <a:pt x="145542" y="363473"/>
                </a:lnTo>
                <a:lnTo>
                  <a:pt x="145542" y="0"/>
                </a:lnTo>
                <a:close/>
              </a:path>
            </a:pathLst>
          </a:custGeom>
          <a:solidFill>
            <a:srgbClr val="006666"/>
          </a:solidFill>
        </p:spPr>
        <p:txBody>
          <a:bodyPr wrap="square" lIns="0" tIns="0" rIns="0" bIns="0" rtlCol="0"/>
          <a:lstStyle/>
          <a:p>
            <a:endParaRPr>
              <a:solidFill>
                <a:srgbClr val="000000"/>
              </a:solidFill>
            </a:endParaRPr>
          </a:p>
        </p:txBody>
      </p:sp>
      <p:sp>
        <p:nvSpPr>
          <p:cNvPr id="23" name="object 23"/>
          <p:cNvSpPr/>
          <p:nvPr/>
        </p:nvSpPr>
        <p:spPr>
          <a:xfrm>
            <a:off x="5499876" y="4902235"/>
            <a:ext cx="936960" cy="463148"/>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24" name="object 24"/>
          <p:cNvSpPr/>
          <p:nvPr/>
        </p:nvSpPr>
        <p:spPr>
          <a:xfrm>
            <a:off x="5525649" y="4928516"/>
            <a:ext cx="830949" cy="357390"/>
          </a:xfrm>
          <a:custGeom>
            <a:avLst/>
            <a:gdLst/>
            <a:ahLst/>
            <a:cxnLst/>
            <a:rect l="l" t="t" r="r" b="b"/>
            <a:pathLst>
              <a:path w="831214" h="357504">
                <a:moveTo>
                  <a:pt x="178562" y="267842"/>
                </a:moveTo>
                <a:lnTo>
                  <a:pt x="0" y="267842"/>
                </a:lnTo>
                <a:lnTo>
                  <a:pt x="89280" y="357123"/>
                </a:lnTo>
                <a:lnTo>
                  <a:pt x="178562" y="267842"/>
                </a:lnTo>
                <a:close/>
              </a:path>
              <a:path w="831214" h="357504">
                <a:moveTo>
                  <a:pt x="830961" y="0"/>
                </a:moveTo>
                <a:lnTo>
                  <a:pt x="44576" y="0"/>
                </a:lnTo>
                <a:lnTo>
                  <a:pt x="44576" y="267842"/>
                </a:lnTo>
                <a:lnTo>
                  <a:pt x="133857" y="267842"/>
                </a:lnTo>
                <a:lnTo>
                  <a:pt x="133857" y="89280"/>
                </a:lnTo>
                <a:lnTo>
                  <a:pt x="830961" y="89280"/>
                </a:lnTo>
                <a:lnTo>
                  <a:pt x="830961" y="0"/>
                </a:lnTo>
                <a:close/>
              </a:path>
            </a:pathLst>
          </a:custGeom>
          <a:solidFill>
            <a:srgbClr val="006666"/>
          </a:solidFill>
        </p:spPr>
        <p:txBody>
          <a:bodyPr wrap="square" lIns="0" tIns="0" rIns="0" bIns="0" rtlCol="0"/>
          <a:lstStyle/>
          <a:p>
            <a:endParaRPr>
              <a:solidFill>
                <a:srgbClr val="000000"/>
              </a:solidFill>
            </a:endParaRPr>
          </a:p>
        </p:txBody>
      </p:sp>
      <p:sp>
        <p:nvSpPr>
          <p:cNvPr id="25" name="object 25"/>
          <p:cNvSpPr/>
          <p:nvPr/>
        </p:nvSpPr>
        <p:spPr>
          <a:xfrm>
            <a:off x="7689163" y="4867194"/>
            <a:ext cx="938482" cy="464670"/>
          </a:xfrm>
          <a:prstGeom prst="rect">
            <a:avLst/>
          </a:prstGeom>
          <a:blipFill>
            <a:blip r:embed="rId4" cstate="print"/>
            <a:stretch>
              <a:fillRect/>
            </a:stretch>
          </a:blipFill>
        </p:spPr>
        <p:txBody>
          <a:bodyPr wrap="square" lIns="0" tIns="0" rIns="0" bIns="0" rtlCol="0"/>
          <a:lstStyle/>
          <a:p>
            <a:endParaRPr>
              <a:solidFill>
                <a:srgbClr val="000000"/>
              </a:solidFill>
            </a:endParaRPr>
          </a:p>
        </p:txBody>
      </p:sp>
      <p:sp>
        <p:nvSpPr>
          <p:cNvPr id="26" name="object 26"/>
          <p:cNvSpPr/>
          <p:nvPr/>
        </p:nvSpPr>
        <p:spPr>
          <a:xfrm>
            <a:off x="7715443" y="4894365"/>
            <a:ext cx="832218" cy="357390"/>
          </a:xfrm>
          <a:custGeom>
            <a:avLst/>
            <a:gdLst/>
            <a:ahLst/>
            <a:cxnLst/>
            <a:rect l="l" t="t" r="r" b="b"/>
            <a:pathLst>
              <a:path w="832484" h="357504">
                <a:moveTo>
                  <a:pt x="832103" y="267716"/>
                </a:moveTo>
                <a:lnTo>
                  <a:pt x="653668" y="267716"/>
                </a:lnTo>
                <a:lnTo>
                  <a:pt x="742950" y="356997"/>
                </a:lnTo>
                <a:lnTo>
                  <a:pt x="832103" y="267716"/>
                </a:lnTo>
                <a:close/>
              </a:path>
              <a:path w="832484" h="357504">
                <a:moveTo>
                  <a:pt x="787526" y="0"/>
                </a:moveTo>
                <a:lnTo>
                  <a:pt x="0" y="0"/>
                </a:lnTo>
                <a:lnTo>
                  <a:pt x="0" y="89281"/>
                </a:lnTo>
                <a:lnTo>
                  <a:pt x="698246" y="89281"/>
                </a:lnTo>
                <a:lnTo>
                  <a:pt x="698246" y="267716"/>
                </a:lnTo>
                <a:lnTo>
                  <a:pt x="787526" y="267716"/>
                </a:lnTo>
                <a:lnTo>
                  <a:pt x="787526" y="0"/>
                </a:lnTo>
                <a:close/>
              </a:path>
            </a:pathLst>
          </a:custGeom>
          <a:solidFill>
            <a:srgbClr val="006666"/>
          </a:solidFill>
        </p:spPr>
        <p:txBody>
          <a:bodyPr wrap="square" lIns="0" tIns="0" rIns="0" bIns="0" rtlCol="0"/>
          <a:lstStyle/>
          <a:p>
            <a:endParaRPr>
              <a:solidFill>
                <a:srgbClr val="000000"/>
              </a:solidFill>
            </a:endParaRPr>
          </a:p>
        </p:txBody>
      </p:sp>
      <p:sp>
        <p:nvSpPr>
          <p:cNvPr id="27" name="object 27"/>
          <p:cNvSpPr txBox="1"/>
          <p:nvPr/>
        </p:nvSpPr>
        <p:spPr>
          <a:xfrm>
            <a:off x="5082180" y="6093713"/>
            <a:ext cx="1128033" cy="215375"/>
          </a:xfrm>
          <a:prstGeom prst="rect">
            <a:avLst/>
          </a:prstGeom>
        </p:spPr>
        <p:txBody>
          <a:bodyPr vert="horz" wrap="square" lIns="0" tIns="0" rIns="0" bIns="0" rtlCol="0">
            <a:spAutoFit/>
          </a:bodyPr>
          <a:lstStyle/>
          <a:p>
            <a:pPr marL="12696"/>
            <a:r>
              <a:rPr sz="1400" spc="-10" dirty="0">
                <a:solidFill>
                  <a:srgbClr val="000000"/>
                </a:solidFill>
                <a:latin typeface="Arial"/>
                <a:cs typeface="Arial"/>
              </a:rPr>
              <a:t>R</a:t>
            </a:r>
            <a:r>
              <a:rPr sz="1400" dirty="0">
                <a:solidFill>
                  <a:srgbClr val="000000"/>
                </a:solidFill>
                <a:latin typeface="Arial"/>
                <a:cs typeface="Arial"/>
              </a:rPr>
              <a:t>eject</a:t>
            </a:r>
            <a:r>
              <a:rPr sz="1400" spc="-30" dirty="0">
                <a:solidFill>
                  <a:srgbClr val="000000"/>
                </a:solidFill>
                <a:latin typeface="Arial"/>
                <a:cs typeface="Arial"/>
              </a:rPr>
              <a:t> </a:t>
            </a:r>
            <a:r>
              <a:rPr sz="1400" spc="-10" dirty="0">
                <a:solidFill>
                  <a:srgbClr val="000000"/>
                </a:solidFill>
                <a:latin typeface="Arial"/>
                <a:cs typeface="Arial"/>
              </a:rPr>
              <a:t>N</a:t>
            </a:r>
            <a:r>
              <a:rPr sz="1400" dirty="0">
                <a:solidFill>
                  <a:srgbClr val="000000"/>
                </a:solidFill>
                <a:latin typeface="Arial"/>
                <a:cs typeface="Arial"/>
              </a:rPr>
              <a:t>ull</a:t>
            </a:r>
            <a:r>
              <a:rPr sz="1400" spc="5" dirty="0">
                <a:solidFill>
                  <a:srgbClr val="000000"/>
                </a:solidFill>
                <a:latin typeface="Arial"/>
                <a:cs typeface="Arial"/>
              </a:rPr>
              <a:t> </a:t>
            </a:r>
            <a:r>
              <a:rPr sz="1400" dirty="0">
                <a:solidFill>
                  <a:srgbClr val="000000"/>
                </a:solidFill>
                <a:latin typeface="Arial"/>
                <a:cs typeface="Arial"/>
              </a:rPr>
              <a:t>H</a:t>
            </a:r>
            <a:r>
              <a:rPr sz="1350" spc="30" baseline="-21604" dirty="0">
                <a:solidFill>
                  <a:srgbClr val="000000"/>
                </a:solidFill>
                <a:latin typeface="Arial"/>
                <a:cs typeface="Arial"/>
              </a:rPr>
              <a:t>o</a:t>
            </a:r>
            <a:endParaRPr sz="1350" baseline="-21604">
              <a:solidFill>
                <a:srgbClr val="000000"/>
              </a:solidFill>
              <a:latin typeface="Arial"/>
              <a:cs typeface="Arial"/>
            </a:endParaRPr>
          </a:p>
        </p:txBody>
      </p:sp>
      <p:sp>
        <p:nvSpPr>
          <p:cNvPr id="28" name="object 28"/>
          <p:cNvSpPr txBox="1"/>
          <p:nvPr/>
        </p:nvSpPr>
        <p:spPr>
          <a:xfrm>
            <a:off x="7821835" y="6095845"/>
            <a:ext cx="1303237" cy="215375"/>
          </a:xfrm>
          <a:prstGeom prst="rect">
            <a:avLst/>
          </a:prstGeom>
        </p:spPr>
        <p:txBody>
          <a:bodyPr vert="horz" wrap="square" lIns="0" tIns="0" rIns="0" bIns="0" rtlCol="0">
            <a:spAutoFit/>
          </a:bodyPr>
          <a:lstStyle/>
          <a:p>
            <a:pPr marL="12696"/>
            <a:r>
              <a:rPr sz="1400" spc="-10" dirty="0">
                <a:solidFill>
                  <a:srgbClr val="000000"/>
                </a:solidFill>
                <a:latin typeface="Arial"/>
                <a:cs typeface="Arial"/>
              </a:rPr>
              <a:t>F</a:t>
            </a:r>
            <a:r>
              <a:rPr sz="1400" dirty="0">
                <a:solidFill>
                  <a:srgbClr val="000000"/>
                </a:solidFill>
                <a:latin typeface="Arial"/>
                <a:cs typeface="Arial"/>
              </a:rPr>
              <a:t>ail</a:t>
            </a:r>
            <a:r>
              <a:rPr sz="1400" spc="-5" dirty="0">
                <a:solidFill>
                  <a:srgbClr val="000000"/>
                </a:solidFill>
                <a:latin typeface="Arial"/>
                <a:cs typeface="Arial"/>
              </a:rPr>
              <a:t> </a:t>
            </a:r>
            <a:r>
              <a:rPr sz="1400" dirty="0">
                <a:solidFill>
                  <a:srgbClr val="000000"/>
                </a:solidFill>
                <a:latin typeface="Arial"/>
                <a:cs typeface="Arial"/>
              </a:rPr>
              <a:t>to</a:t>
            </a:r>
            <a:r>
              <a:rPr sz="1400" spc="-20" dirty="0">
                <a:solidFill>
                  <a:srgbClr val="000000"/>
                </a:solidFill>
                <a:latin typeface="Arial"/>
                <a:cs typeface="Arial"/>
              </a:rPr>
              <a:t> </a:t>
            </a:r>
            <a:r>
              <a:rPr sz="1400" spc="-10" dirty="0">
                <a:solidFill>
                  <a:srgbClr val="000000"/>
                </a:solidFill>
                <a:latin typeface="Arial"/>
                <a:cs typeface="Arial"/>
              </a:rPr>
              <a:t>R</a:t>
            </a:r>
            <a:r>
              <a:rPr sz="1400" dirty="0">
                <a:solidFill>
                  <a:srgbClr val="000000"/>
                </a:solidFill>
                <a:latin typeface="Arial"/>
                <a:cs typeface="Arial"/>
              </a:rPr>
              <a:t>eject</a:t>
            </a:r>
            <a:r>
              <a:rPr sz="1400" spc="-30" dirty="0">
                <a:solidFill>
                  <a:srgbClr val="000000"/>
                </a:solidFill>
                <a:latin typeface="Arial"/>
                <a:cs typeface="Arial"/>
              </a:rPr>
              <a:t> </a:t>
            </a:r>
            <a:r>
              <a:rPr sz="1400" spc="-5" dirty="0">
                <a:solidFill>
                  <a:srgbClr val="000000"/>
                </a:solidFill>
                <a:latin typeface="Arial"/>
                <a:cs typeface="Arial"/>
              </a:rPr>
              <a:t>H</a:t>
            </a:r>
            <a:r>
              <a:rPr sz="1350" spc="30" baseline="-21604" dirty="0">
                <a:solidFill>
                  <a:srgbClr val="000000"/>
                </a:solidFill>
                <a:latin typeface="Arial"/>
                <a:cs typeface="Arial"/>
              </a:rPr>
              <a:t>o</a:t>
            </a:r>
            <a:endParaRPr sz="1350" baseline="-21604">
              <a:solidFill>
                <a:srgbClr val="000000"/>
              </a:solidFill>
              <a:latin typeface="Arial"/>
              <a:cs typeface="Arial"/>
            </a:endParaRPr>
          </a:p>
        </p:txBody>
      </p:sp>
      <p:sp>
        <p:nvSpPr>
          <p:cNvPr id="29" name="object 29"/>
          <p:cNvSpPr/>
          <p:nvPr/>
        </p:nvSpPr>
        <p:spPr>
          <a:xfrm>
            <a:off x="460228" y="1836168"/>
            <a:ext cx="1913911" cy="392304"/>
          </a:xfrm>
          <a:custGeom>
            <a:avLst/>
            <a:gdLst/>
            <a:ahLst/>
            <a:cxnLst/>
            <a:rect l="l" t="t" r="r" b="b"/>
            <a:pathLst>
              <a:path w="1914525" h="392430">
                <a:moveTo>
                  <a:pt x="1848993" y="0"/>
                </a:moveTo>
                <a:lnTo>
                  <a:pt x="61221" y="131"/>
                </a:lnTo>
                <a:lnTo>
                  <a:pt x="22778" y="15810"/>
                </a:lnTo>
                <a:lnTo>
                  <a:pt x="1597" y="50986"/>
                </a:lnTo>
                <a:lnTo>
                  <a:pt x="0" y="65404"/>
                </a:lnTo>
                <a:lnTo>
                  <a:pt x="130" y="331190"/>
                </a:lnTo>
                <a:lnTo>
                  <a:pt x="15788" y="369623"/>
                </a:lnTo>
                <a:lnTo>
                  <a:pt x="50958" y="390829"/>
                </a:lnTo>
                <a:lnTo>
                  <a:pt x="65392" y="392429"/>
                </a:lnTo>
                <a:lnTo>
                  <a:pt x="1853168" y="392298"/>
                </a:lnTo>
                <a:lnTo>
                  <a:pt x="1891596" y="376615"/>
                </a:lnTo>
                <a:lnTo>
                  <a:pt x="1912797" y="341442"/>
                </a:lnTo>
                <a:lnTo>
                  <a:pt x="1914398" y="327025"/>
                </a:lnTo>
                <a:lnTo>
                  <a:pt x="1914266" y="61229"/>
                </a:lnTo>
                <a:lnTo>
                  <a:pt x="1898583" y="22801"/>
                </a:lnTo>
                <a:lnTo>
                  <a:pt x="1863410" y="1600"/>
                </a:lnTo>
                <a:lnTo>
                  <a:pt x="1848993" y="0"/>
                </a:lnTo>
                <a:close/>
              </a:path>
            </a:pathLst>
          </a:custGeom>
          <a:solidFill>
            <a:srgbClr val="E1E0C0"/>
          </a:solidFill>
        </p:spPr>
        <p:txBody>
          <a:bodyPr wrap="square" lIns="0" tIns="0" rIns="0" bIns="0" rtlCol="0"/>
          <a:lstStyle/>
          <a:p>
            <a:endParaRPr>
              <a:solidFill>
                <a:srgbClr val="000000"/>
              </a:solidFill>
            </a:endParaRPr>
          </a:p>
        </p:txBody>
      </p:sp>
      <p:sp>
        <p:nvSpPr>
          <p:cNvPr id="30" name="object 30"/>
          <p:cNvSpPr txBox="1"/>
          <p:nvPr/>
        </p:nvSpPr>
        <p:spPr>
          <a:xfrm>
            <a:off x="512610" y="1932116"/>
            <a:ext cx="1772987" cy="246142"/>
          </a:xfrm>
          <a:prstGeom prst="rect">
            <a:avLst/>
          </a:prstGeom>
        </p:spPr>
        <p:txBody>
          <a:bodyPr vert="horz" wrap="square" lIns="0" tIns="0" rIns="0" bIns="0" rtlCol="0">
            <a:spAutoFit/>
          </a:bodyPr>
          <a:lstStyle/>
          <a:p>
            <a:pPr marL="12696"/>
            <a:r>
              <a:rPr sz="1600" b="1" spc="-15" dirty="0">
                <a:solidFill>
                  <a:srgbClr val="000000"/>
                </a:solidFill>
                <a:latin typeface="Arial"/>
                <a:cs typeface="Arial"/>
              </a:rPr>
              <a:t>When </a:t>
            </a:r>
            <a:r>
              <a:rPr sz="1600" b="1" spc="-10" dirty="0">
                <a:solidFill>
                  <a:srgbClr val="000000"/>
                </a:solidFill>
                <a:latin typeface="Arial"/>
                <a:cs typeface="Arial"/>
              </a:rPr>
              <a:t>to</a:t>
            </a:r>
            <a:r>
              <a:rPr sz="1600" b="1" spc="10" dirty="0">
                <a:solidFill>
                  <a:srgbClr val="000000"/>
                </a:solidFill>
                <a:latin typeface="Arial"/>
                <a:cs typeface="Arial"/>
              </a:rPr>
              <a:t> </a:t>
            </a:r>
            <a:r>
              <a:rPr sz="1600" b="1" spc="-10" dirty="0">
                <a:solidFill>
                  <a:srgbClr val="000000"/>
                </a:solidFill>
                <a:latin typeface="Arial"/>
                <a:cs typeface="Arial"/>
              </a:rPr>
              <a:t>be</a:t>
            </a:r>
            <a:r>
              <a:rPr sz="1600" b="1" spc="-5" dirty="0">
                <a:solidFill>
                  <a:srgbClr val="000000"/>
                </a:solidFill>
                <a:latin typeface="Arial"/>
                <a:cs typeface="Arial"/>
              </a:rPr>
              <a:t> </a:t>
            </a:r>
            <a:r>
              <a:rPr sz="1600" b="1" spc="-15" dirty="0">
                <a:solidFill>
                  <a:srgbClr val="000000"/>
                </a:solidFill>
                <a:latin typeface="Arial"/>
                <a:cs typeface="Arial"/>
              </a:rPr>
              <a:t>u</a:t>
            </a:r>
            <a:r>
              <a:rPr sz="1600" b="1" spc="-10" dirty="0">
                <a:solidFill>
                  <a:srgbClr val="000000"/>
                </a:solidFill>
                <a:latin typeface="Arial"/>
                <a:cs typeface="Arial"/>
              </a:rPr>
              <a:t>sed?</a:t>
            </a:r>
            <a:endParaRPr sz="1600">
              <a:solidFill>
                <a:srgbClr val="000000"/>
              </a:solidFill>
              <a:latin typeface="Arial"/>
              <a:cs typeface="Arial"/>
            </a:endParaRPr>
          </a:p>
        </p:txBody>
      </p:sp>
      <p:sp>
        <p:nvSpPr>
          <p:cNvPr id="31" name="object 31"/>
          <p:cNvSpPr/>
          <p:nvPr/>
        </p:nvSpPr>
        <p:spPr>
          <a:xfrm>
            <a:off x="4344039" y="2487571"/>
            <a:ext cx="395503" cy="395503"/>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32" name="object 32"/>
          <p:cNvSpPr/>
          <p:nvPr/>
        </p:nvSpPr>
        <p:spPr>
          <a:xfrm>
            <a:off x="4344039" y="3824706"/>
            <a:ext cx="395503" cy="395503"/>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33" name="object 33"/>
          <p:cNvSpPr/>
          <p:nvPr/>
        </p:nvSpPr>
        <p:spPr>
          <a:xfrm>
            <a:off x="4316743" y="4458995"/>
            <a:ext cx="395503" cy="395503"/>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34" name="object 34"/>
          <p:cNvSpPr/>
          <p:nvPr/>
        </p:nvSpPr>
        <p:spPr>
          <a:xfrm>
            <a:off x="4344039" y="3182381"/>
            <a:ext cx="393065" cy="391098"/>
          </a:xfrm>
          <a:prstGeom prst="rect">
            <a:avLst/>
          </a:prstGeom>
          <a:blipFill>
            <a:blip r:embed="rId6" cstate="print"/>
            <a:stretch>
              <a:fillRect/>
            </a:stretch>
          </a:blipFill>
        </p:spPr>
        <p:txBody>
          <a:bodyPr wrap="square" lIns="0" tIns="0" rIns="0" bIns="0" rtlCol="0"/>
          <a:lstStyle/>
          <a:p>
            <a:endParaRPr>
              <a:solidFill>
                <a:srgbClr val="000000"/>
              </a:solidFill>
            </a:endParaRPr>
          </a:p>
        </p:txBody>
      </p:sp>
      <p:sp>
        <p:nvSpPr>
          <p:cNvPr id="35" name="object 35"/>
          <p:cNvSpPr txBox="1"/>
          <p:nvPr/>
        </p:nvSpPr>
        <p:spPr>
          <a:xfrm>
            <a:off x="466295" y="2448040"/>
            <a:ext cx="4003027" cy="3361433"/>
          </a:xfrm>
          <a:prstGeom prst="rect">
            <a:avLst/>
          </a:prstGeom>
        </p:spPr>
        <p:txBody>
          <a:bodyPr vert="horz" wrap="square" lIns="0" tIns="0" rIns="0" bIns="0" rtlCol="0">
            <a:spAutoFit/>
          </a:bodyPr>
          <a:lstStyle/>
          <a:p>
            <a:pPr marL="12696" marR="1039182" algn="l"/>
            <a:r>
              <a:rPr sz="1600" dirty="0">
                <a:solidFill>
                  <a:srgbClr val="000000"/>
                </a:solidFill>
                <a:latin typeface="Arial"/>
                <a:cs typeface="Arial"/>
              </a:rPr>
              <a:t>Is t</a:t>
            </a:r>
            <a:r>
              <a:rPr sz="1600" spc="-10" dirty="0">
                <a:solidFill>
                  <a:srgbClr val="000000"/>
                </a:solidFill>
                <a:latin typeface="Arial"/>
                <a:cs typeface="Arial"/>
              </a:rPr>
              <a:t>h</a:t>
            </a:r>
            <a:r>
              <a:rPr sz="1600" dirty="0">
                <a:solidFill>
                  <a:srgbClr val="000000"/>
                </a:solidFill>
                <a:latin typeface="Arial"/>
                <a:cs typeface="Arial"/>
              </a:rPr>
              <a:t>e m</a:t>
            </a:r>
            <a:r>
              <a:rPr sz="1600" spc="-10" dirty="0">
                <a:solidFill>
                  <a:srgbClr val="000000"/>
                </a:solidFill>
                <a:latin typeface="Arial"/>
                <a:cs typeface="Arial"/>
              </a:rPr>
              <a:t>e</a:t>
            </a:r>
            <a:r>
              <a:rPr sz="1600" dirty="0">
                <a:solidFill>
                  <a:srgbClr val="000000"/>
                </a:solidFill>
                <a:latin typeface="Arial"/>
                <a:cs typeface="Arial"/>
              </a:rPr>
              <a:t>an</a:t>
            </a:r>
            <a:r>
              <a:rPr sz="1600" spc="5" dirty="0">
                <a:solidFill>
                  <a:srgbClr val="000000"/>
                </a:solidFill>
                <a:latin typeface="Arial"/>
                <a:cs typeface="Arial"/>
              </a:rPr>
              <a:t> </a:t>
            </a:r>
            <a:r>
              <a:rPr sz="1600" dirty="0">
                <a:solidFill>
                  <a:srgbClr val="000000"/>
                </a:solidFill>
                <a:latin typeface="Arial"/>
                <a:cs typeface="Arial"/>
              </a:rPr>
              <a:t>of the</a:t>
            </a:r>
            <a:r>
              <a:rPr sz="1600" spc="-10" dirty="0">
                <a:solidFill>
                  <a:srgbClr val="000000"/>
                </a:solidFill>
                <a:latin typeface="Arial"/>
                <a:cs typeface="Arial"/>
              </a:rPr>
              <a:t> </a:t>
            </a:r>
            <a:r>
              <a:rPr sz="1600" dirty="0">
                <a:solidFill>
                  <a:srgbClr val="000000"/>
                </a:solidFill>
                <a:latin typeface="Arial"/>
                <a:cs typeface="Arial"/>
              </a:rPr>
              <a:t>p</a:t>
            </a:r>
            <a:r>
              <a:rPr sz="1600" spc="-10" dirty="0">
                <a:solidFill>
                  <a:srgbClr val="000000"/>
                </a:solidFill>
                <a:latin typeface="Arial"/>
                <a:cs typeface="Arial"/>
              </a:rPr>
              <a:t>o</a:t>
            </a:r>
            <a:r>
              <a:rPr sz="1600" dirty="0">
                <a:solidFill>
                  <a:srgbClr val="000000"/>
                </a:solidFill>
                <a:latin typeface="Arial"/>
                <a:cs typeface="Arial"/>
              </a:rPr>
              <a:t>p</a:t>
            </a:r>
            <a:r>
              <a:rPr sz="1600" spc="-10" dirty="0">
                <a:solidFill>
                  <a:srgbClr val="000000"/>
                </a:solidFill>
                <a:latin typeface="Arial"/>
                <a:cs typeface="Arial"/>
              </a:rPr>
              <a:t>u</a:t>
            </a:r>
            <a:r>
              <a:rPr sz="1600" dirty="0">
                <a:solidFill>
                  <a:srgbClr val="000000"/>
                </a:solidFill>
                <a:latin typeface="Arial"/>
                <a:cs typeface="Arial"/>
              </a:rPr>
              <a:t>l</a:t>
            </a:r>
            <a:r>
              <a:rPr sz="1600" spc="-10" dirty="0">
                <a:solidFill>
                  <a:srgbClr val="000000"/>
                </a:solidFill>
                <a:latin typeface="Arial"/>
                <a:cs typeface="Arial"/>
              </a:rPr>
              <a:t>a</a:t>
            </a:r>
            <a:r>
              <a:rPr sz="1600" dirty="0">
                <a:solidFill>
                  <a:srgbClr val="000000"/>
                </a:solidFill>
                <a:latin typeface="Arial"/>
                <a:cs typeface="Arial"/>
              </a:rPr>
              <a:t>tion kn</a:t>
            </a:r>
            <a:r>
              <a:rPr sz="1600" spc="-10" dirty="0">
                <a:solidFill>
                  <a:srgbClr val="000000"/>
                </a:solidFill>
                <a:latin typeface="Arial"/>
                <a:cs typeface="Arial"/>
              </a:rPr>
              <a:t>o</a:t>
            </a:r>
            <a:r>
              <a:rPr sz="1600" spc="-40" dirty="0">
                <a:solidFill>
                  <a:srgbClr val="000000"/>
                </a:solidFill>
                <a:latin typeface="Arial"/>
                <a:cs typeface="Arial"/>
              </a:rPr>
              <a:t>w</a:t>
            </a:r>
            <a:r>
              <a:rPr sz="1600" dirty="0">
                <a:solidFill>
                  <a:srgbClr val="000000"/>
                </a:solidFill>
                <a:latin typeface="Arial"/>
                <a:cs typeface="Arial"/>
              </a:rPr>
              <a:t>n?</a:t>
            </a:r>
          </a:p>
          <a:p>
            <a:pPr marL="12696" marR="858261" algn="l">
              <a:spcBef>
                <a:spcPts val="1200"/>
              </a:spcBef>
            </a:pPr>
            <a:r>
              <a:rPr sz="1600" dirty="0">
                <a:solidFill>
                  <a:srgbClr val="000000"/>
                </a:solidFill>
                <a:latin typeface="Arial"/>
                <a:cs typeface="Arial"/>
              </a:rPr>
              <a:t>Is t</a:t>
            </a:r>
            <a:r>
              <a:rPr sz="1600" spc="-10" dirty="0">
                <a:solidFill>
                  <a:srgbClr val="000000"/>
                </a:solidFill>
                <a:latin typeface="Arial"/>
                <a:cs typeface="Arial"/>
              </a:rPr>
              <a:t>h</a:t>
            </a:r>
            <a:r>
              <a:rPr sz="1600" dirty="0">
                <a:solidFill>
                  <a:srgbClr val="000000"/>
                </a:solidFill>
                <a:latin typeface="Arial"/>
                <a:cs typeface="Arial"/>
              </a:rPr>
              <a:t>e sta</a:t>
            </a:r>
            <a:r>
              <a:rPr sz="1600" spc="-10" dirty="0">
                <a:solidFill>
                  <a:srgbClr val="000000"/>
                </a:solidFill>
                <a:latin typeface="Arial"/>
                <a:cs typeface="Arial"/>
              </a:rPr>
              <a:t>n</a:t>
            </a:r>
            <a:r>
              <a:rPr sz="1600" dirty="0">
                <a:solidFill>
                  <a:srgbClr val="000000"/>
                </a:solidFill>
                <a:latin typeface="Arial"/>
                <a:cs typeface="Arial"/>
              </a:rPr>
              <a:t>d</a:t>
            </a:r>
            <a:r>
              <a:rPr sz="1600" spc="-10" dirty="0">
                <a:solidFill>
                  <a:srgbClr val="000000"/>
                </a:solidFill>
                <a:latin typeface="Arial"/>
                <a:cs typeface="Arial"/>
              </a:rPr>
              <a:t>a</a:t>
            </a:r>
            <a:r>
              <a:rPr sz="1600" dirty="0">
                <a:solidFill>
                  <a:srgbClr val="000000"/>
                </a:solidFill>
                <a:latin typeface="Arial"/>
                <a:cs typeface="Arial"/>
              </a:rPr>
              <a:t>rd</a:t>
            </a:r>
            <a:r>
              <a:rPr sz="1600" spc="5" dirty="0">
                <a:solidFill>
                  <a:srgbClr val="000000"/>
                </a:solidFill>
                <a:latin typeface="Arial"/>
                <a:cs typeface="Arial"/>
              </a:rPr>
              <a:t> </a:t>
            </a:r>
            <a:r>
              <a:rPr sz="1600" dirty="0">
                <a:solidFill>
                  <a:srgbClr val="000000"/>
                </a:solidFill>
                <a:latin typeface="Arial"/>
                <a:cs typeface="Arial"/>
              </a:rPr>
              <a:t>d</a:t>
            </a:r>
            <a:r>
              <a:rPr sz="1600" spc="-10" dirty="0">
                <a:solidFill>
                  <a:srgbClr val="000000"/>
                </a:solidFill>
                <a:latin typeface="Arial"/>
                <a:cs typeface="Arial"/>
              </a:rPr>
              <a:t>e</a:t>
            </a:r>
            <a:r>
              <a:rPr sz="1600" dirty="0">
                <a:solidFill>
                  <a:srgbClr val="000000"/>
                </a:solidFill>
                <a:latin typeface="Arial"/>
                <a:cs typeface="Arial"/>
              </a:rPr>
              <a:t>vi</a:t>
            </a:r>
            <a:r>
              <a:rPr sz="1600" spc="-10" dirty="0">
                <a:solidFill>
                  <a:srgbClr val="000000"/>
                </a:solidFill>
                <a:latin typeface="Arial"/>
                <a:cs typeface="Arial"/>
              </a:rPr>
              <a:t>a</a:t>
            </a:r>
            <a:r>
              <a:rPr sz="1600" dirty="0">
                <a:solidFill>
                  <a:srgbClr val="000000"/>
                </a:solidFill>
                <a:latin typeface="Arial"/>
                <a:cs typeface="Arial"/>
              </a:rPr>
              <a:t>tion</a:t>
            </a:r>
            <a:r>
              <a:rPr sz="1600" spc="15" dirty="0">
                <a:solidFill>
                  <a:srgbClr val="000000"/>
                </a:solidFill>
                <a:latin typeface="Arial"/>
                <a:cs typeface="Arial"/>
              </a:rPr>
              <a:t> </a:t>
            </a:r>
            <a:r>
              <a:rPr sz="1600" dirty="0">
                <a:solidFill>
                  <a:srgbClr val="000000"/>
                </a:solidFill>
                <a:latin typeface="Arial"/>
                <a:cs typeface="Arial"/>
              </a:rPr>
              <a:t>of the p</a:t>
            </a:r>
            <a:r>
              <a:rPr sz="1600" spc="-10" dirty="0">
                <a:solidFill>
                  <a:srgbClr val="000000"/>
                </a:solidFill>
                <a:latin typeface="Arial"/>
                <a:cs typeface="Arial"/>
              </a:rPr>
              <a:t>o</a:t>
            </a:r>
            <a:r>
              <a:rPr sz="1600" dirty="0">
                <a:solidFill>
                  <a:srgbClr val="000000"/>
                </a:solidFill>
                <a:latin typeface="Arial"/>
                <a:cs typeface="Arial"/>
              </a:rPr>
              <a:t>p</a:t>
            </a:r>
            <a:r>
              <a:rPr sz="1600" spc="-10" dirty="0">
                <a:solidFill>
                  <a:srgbClr val="000000"/>
                </a:solidFill>
                <a:latin typeface="Arial"/>
                <a:cs typeface="Arial"/>
              </a:rPr>
              <a:t>u</a:t>
            </a:r>
            <a:r>
              <a:rPr sz="1600" dirty="0">
                <a:solidFill>
                  <a:srgbClr val="000000"/>
                </a:solidFill>
                <a:latin typeface="Arial"/>
                <a:cs typeface="Arial"/>
              </a:rPr>
              <a:t>l</a:t>
            </a:r>
            <a:r>
              <a:rPr sz="1600" spc="-10" dirty="0">
                <a:solidFill>
                  <a:srgbClr val="000000"/>
                </a:solidFill>
                <a:latin typeface="Arial"/>
                <a:cs typeface="Arial"/>
              </a:rPr>
              <a:t>a</a:t>
            </a:r>
            <a:r>
              <a:rPr sz="1600" dirty="0">
                <a:solidFill>
                  <a:srgbClr val="000000"/>
                </a:solidFill>
                <a:latin typeface="Arial"/>
                <a:cs typeface="Arial"/>
              </a:rPr>
              <a:t>tion</a:t>
            </a:r>
            <a:r>
              <a:rPr sz="1600" spc="15" dirty="0">
                <a:solidFill>
                  <a:srgbClr val="000000"/>
                </a:solidFill>
                <a:latin typeface="Arial"/>
                <a:cs typeface="Arial"/>
              </a:rPr>
              <a:t> </a:t>
            </a:r>
            <a:r>
              <a:rPr sz="1600" dirty="0">
                <a:solidFill>
                  <a:srgbClr val="000000"/>
                </a:solidFill>
                <a:latin typeface="Arial"/>
                <a:cs typeface="Arial"/>
              </a:rPr>
              <a:t>kn</a:t>
            </a:r>
            <a:r>
              <a:rPr sz="1600" spc="-10" dirty="0">
                <a:solidFill>
                  <a:srgbClr val="000000"/>
                </a:solidFill>
                <a:latin typeface="Arial"/>
                <a:cs typeface="Arial"/>
              </a:rPr>
              <a:t>o</a:t>
            </a:r>
            <a:r>
              <a:rPr sz="1600" spc="-40" dirty="0">
                <a:solidFill>
                  <a:srgbClr val="000000"/>
                </a:solidFill>
                <a:latin typeface="Arial"/>
                <a:cs typeface="Arial"/>
              </a:rPr>
              <a:t>w</a:t>
            </a:r>
            <a:r>
              <a:rPr sz="1600" dirty="0">
                <a:solidFill>
                  <a:srgbClr val="000000"/>
                </a:solidFill>
                <a:latin typeface="Arial"/>
                <a:cs typeface="Arial"/>
              </a:rPr>
              <a:t>n?</a:t>
            </a:r>
          </a:p>
          <a:p>
            <a:pPr marL="12696" marR="1239148" algn="l">
              <a:spcBef>
                <a:spcPts val="1200"/>
              </a:spcBef>
            </a:pPr>
            <a:r>
              <a:rPr sz="1600" dirty="0">
                <a:solidFill>
                  <a:srgbClr val="000000"/>
                </a:solidFill>
                <a:latin typeface="Arial"/>
                <a:cs typeface="Arial"/>
              </a:rPr>
              <a:t>Is t</a:t>
            </a:r>
            <a:r>
              <a:rPr sz="1600" spc="-10" dirty="0">
                <a:solidFill>
                  <a:srgbClr val="000000"/>
                </a:solidFill>
                <a:latin typeface="Arial"/>
                <a:cs typeface="Arial"/>
              </a:rPr>
              <a:t>h</a:t>
            </a:r>
            <a:r>
              <a:rPr sz="1600" dirty="0">
                <a:solidFill>
                  <a:srgbClr val="000000"/>
                </a:solidFill>
                <a:latin typeface="Arial"/>
                <a:cs typeface="Arial"/>
              </a:rPr>
              <a:t>e</a:t>
            </a:r>
            <a:r>
              <a:rPr sz="1600" spc="-5" dirty="0">
                <a:solidFill>
                  <a:srgbClr val="000000"/>
                </a:solidFill>
                <a:latin typeface="Arial"/>
                <a:cs typeface="Arial"/>
              </a:rPr>
              <a:t> </a:t>
            </a:r>
            <a:r>
              <a:rPr sz="1600" dirty="0">
                <a:solidFill>
                  <a:srgbClr val="000000"/>
                </a:solidFill>
                <a:latin typeface="Arial"/>
                <a:cs typeface="Arial"/>
              </a:rPr>
              <a:t>sta</a:t>
            </a:r>
            <a:r>
              <a:rPr sz="1600" spc="-10" dirty="0">
                <a:solidFill>
                  <a:srgbClr val="000000"/>
                </a:solidFill>
                <a:latin typeface="Arial"/>
                <a:cs typeface="Arial"/>
              </a:rPr>
              <a:t>n</a:t>
            </a:r>
            <a:r>
              <a:rPr sz="1600" dirty="0">
                <a:solidFill>
                  <a:srgbClr val="000000"/>
                </a:solidFill>
                <a:latin typeface="Arial"/>
                <a:cs typeface="Arial"/>
              </a:rPr>
              <a:t>d</a:t>
            </a:r>
            <a:r>
              <a:rPr sz="1600" spc="-10" dirty="0">
                <a:solidFill>
                  <a:srgbClr val="000000"/>
                </a:solidFill>
                <a:latin typeface="Arial"/>
                <a:cs typeface="Arial"/>
              </a:rPr>
              <a:t>a</a:t>
            </a:r>
            <a:r>
              <a:rPr sz="1600" dirty="0">
                <a:solidFill>
                  <a:srgbClr val="000000"/>
                </a:solidFill>
                <a:latin typeface="Arial"/>
                <a:cs typeface="Arial"/>
              </a:rPr>
              <a:t>rd</a:t>
            </a:r>
            <a:r>
              <a:rPr sz="1600" spc="5" dirty="0">
                <a:solidFill>
                  <a:srgbClr val="000000"/>
                </a:solidFill>
                <a:latin typeface="Arial"/>
                <a:cs typeface="Arial"/>
              </a:rPr>
              <a:t> </a:t>
            </a:r>
            <a:r>
              <a:rPr sz="1600" dirty="0">
                <a:solidFill>
                  <a:srgbClr val="000000"/>
                </a:solidFill>
                <a:latin typeface="Arial"/>
                <a:cs typeface="Arial"/>
              </a:rPr>
              <a:t>d</a:t>
            </a:r>
            <a:r>
              <a:rPr sz="1600" spc="-10" dirty="0">
                <a:solidFill>
                  <a:srgbClr val="000000"/>
                </a:solidFill>
                <a:latin typeface="Arial"/>
                <a:cs typeface="Arial"/>
              </a:rPr>
              <a:t>e</a:t>
            </a:r>
            <a:r>
              <a:rPr sz="1600" dirty="0">
                <a:solidFill>
                  <a:srgbClr val="000000"/>
                </a:solidFill>
                <a:latin typeface="Arial"/>
                <a:cs typeface="Arial"/>
              </a:rPr>
              <a:t>vi</a:t>
            </a:r>
            <a:r>
              <a:rPr sz="1600" spc="-10" dirty="0">
                <a:solidFill>
                  <a:srgbClr val="000000"/>
                </a:solidFill>
                <a:latin typeface="Arial"/>
                <a:cs typeface="Arial"/>
              </a:rPr>
              <a:t>a</a:t>
            </a:r>
            <a:r>
              <a:rPr sz="1600" dirty="0">
                <a:solidFill>
                  <a:srgbClr val="000000"/>
                </a:solidFill>
                <a:latin typeface="Arial"/>
                <a:cs typeface="Arial"/>
              </a:rPr>
              <a:t>tion</a:t>
            </a:r>
            <a:r>
              <a:rPr sz="1600" spc="20" dirty="0">
                <a:solidFill>
                  <a:srgbClr val="000000"/>
                </a:solidFill>
                <a:latin typeface="Arial"/>
                <a:cs typeface="Arial"/>
              </a:rPr>
              <a:t> </a:t>
            </a:r>
            <a:r>
              <a:rPr sz="1600" dirty="0">
                <a:solidFill>
                  <a:srgbClr val="000000"/>
                </a:solidFill>
                <a:latin typeface="Arial"/>
                <a:cs typeface="Arial"/>
              </a:rPr>
              <a:t>of sam</a:t>
            </a:r>
            <a:r>
              <a:rPr sz="1600" spc="-10" dirty="0">
                <a:solidFill>
                  <a:srgbClr val="000000"/>
                </a:solidFill>
                <a:latin typeface="Arial"/>
                <a:cs typeface="Arial"/>
              </a:rPr>
              <a:t>p</a:t>
            </a:r>
            <a:r>
              <a:rPr sz="1600" dirty="0">
                <a:solidFill>
                  <a:srgbClr val="000000"/>
                </a:solidFill>
                <a:latin typeface="Arial"/>
                <a:cs typeface="Arial"/>
              </a:rPr>
              <a:t>le</a:t>
            </a:r>
            <a:r>
              <a:rPr sz="1600" spc="5" dirty="0">
                <a:solidFill>
                  <a:srgbClr val="000000"/>
                </a:solidFill>
                <a:latin typeface="Arial"/>
                <a:cs typeface="Arial"/>
              </a:rPr>
              <a:t> </a:t>
            </a:r>
            <a:r>
              <a:rPr sz="1600" dirty="0">
                <a:solidFill>
                  <a:srgbClr val="000000"/>
                </a:solidFill>
                <a:latin typeface="Arial"/>
                <a:cs typeface="Arial"/>
              </a:rPr>
              <a:t>kn</a:t>
            </a:r>
            <a:r>
              <a:rPr sz="1600" spc="-10" dirty="0">
                <a:solidFill>
                  <a:srgbClr val="000000"/>
                </a:solidFill>
                <a:latin typeface="Arial"/>
                <a:cs typeface="Arial"/>
              </a:rPr>
              <a:t>o</a:t>
            </a:r>
            <a:r>
              <a:rPr sz="1600" spc="-40" dirty="0">
                <a:solidFill>
                  <a:srgbClr val="000000"/>
                </a:solidFill>
                <a:latin typeface="Arial"/>
                <a:cs typeface="Arial"/>
              </a:rPr>
              <a:t>w</a:t>
            </a:r>
            <a:r>
              <a:rPr sz="1600" dirty="0">
                <a:solidFill>
                  <a:srgbClr val="000000"/>
                </a:solidFill>
                <a:latin typeface="Arial"/>
                <a:cs typeface="Arial"/>
              </a:rPr>
              <a:t>n?</a:t>
            </a:r>
          </a:p>
          <a:p>
            <a:pPr marL="12696" algn="l">
              <a:spcBef>
                <a:spcPts val="1200"/>
              </a:spcBef>
            </a:pPr>
            <a:r>
              <a:rPr sz="1600" dirty="0">
                <a:solidFill>
                  <a:srgbClr val="000000"/>
                </a:solidFill>
                <a:latin typeface="Arial"/>
                <a:cs typeface="Arial"/>
              </a:rPr>
              <a:t>D</a:t>
            </a:r>
            <a:r>
              <a:rPr sz="1600" spc="-15" dirty="0">
                <a:solidFill>
                  <a:srgbClr val="000000"/>
                </a:solidFill>
                <a:latin typeface="Arial"/>
                <a:cs typeface="Arial"/>
              </a:rPr>
              <a:t>o</a:t>
            </a:r>
            <a:r>
              <a:rPr sz="1600" spc="-10" dirty="0">
                <a:solidFill>
                  <a:srgbClr val="000000"/>
                </a:solidFill>
                <a:latin typeface="Arial"/>
                <a:cs typeface="Arial"/>
              </a:rPr>
              <a:t>e</a:t>
            </a:r>
            <a:r>
              <a:rPr sz="1600" dirty="0">
                <a:solidFill>
                  <a:srgbClr val="000000"/>
                </a:solidFill>
                <a:latin typeface="Arial"/>
                <a:cs typeface="Arial"/>
              </a:rPr>
              <a:t>s</a:t>
            </a:r>
            <a:r>
              <a:rPr sz="1600" spc="10" dirty="0">
                <a:solidFill>
                  <a:srgbClr val="000000"/>
                </a:solidFill>
                <a:latin typeface="Arial"/>
                <a:cs typeface="Arial"/>
              </a:rPr>
              <a:t> </a:t>
            </a:r>
            <a:r>
              <a:rPr sz="1600" dirty="0">
                <a:solidFill>
                  <a:srgbClr val="000000"/>
                </a:solidFill>
                <a:latin typeface="Arial"/>
                <a:cs typeface="Arial"/>
              </a:rPr>
              <a:t>the</a:t>
            </a:r>
            <a:r>
              <a:rPr sz="1600" spc="-10" dirty="0">
                <a:solidFill>
                  <a:srgbClr val="000000"/>
                </a:solidFill>
                <a:latin typeface="Arial"/>
                <a:cs typeface="Arial"/>
              </a:rPr>
              <a:t> </a:t>
            </a:r>
            <a:r>
              <a:rPr sz="1600" dirty="0">
                <a:solidFill>
                  <a:srgbClr val="000000"/>
                </a:solidFill>
                <a:latin typeface="Arial"/>
                <a:cs typeface="Arial"/>
              </a:rPr>
              <a:t>p</a:t>
            </a:r>
            <a:r>
              <a:rPr sz="1600" spc="-10" dirty="0">
                <a:solidFill>
                  <a:srgbClr val="000000"/>
                </a:solidFill>
                <a:latin typeface="Arial"/>
                <a:cs typeface="Arial"/>
              </a:rPr>
              <a:t>opu</a:t>
            </a:r>
            <a:r>
              <a:rPr sz="1600" dirty="0">
                <a:solidFill>
                  <a:srgbClr val="000000"/>
                </a:solidFill>
                <a:latin typeface="Arial"/>
                <a:cs typeface="Arial"/>
              </a:rPr>
              <a:t>l</a:t>
            </a:r>
            <a:r>
              <a:rPr sz="1600" spc="-15" dirty="0">
                <a:solidFill>
                  <a:srgbClr val="000000"/>
                </a:solidFill>
                <a:latin typeface="Arial"/>
                <a:cs typeface="Arial"/>
              </a:rPr>
              <a:t>a</a:t>
            </a:r>
            <a:r>
              <a:rPr sz="1600" dirty="0">
                <a:solidFill>
                  <a:srgbClr val="000000"/>
                </a:solidFill>
                <a:latin typeface="Arial"/>
                <a:cs typeface="Arial"/>
              </a:rPr>
              <a:t>ti</a:t>
            </a:r>
            <a:r>
              <a:rPr sz="1600" spc="-10" dirty="0">
                <a:solidFill>
                  <a:srgbClr val="000000"/>
                </a:solidFill>
                <a:latin typeface="Arial"/>
                <a:cs typeface="Arial"/>
              </a:rPr>
              <a:t>o</a:t>
            </a:r>
            <a:r>
              <a:rPr sz="1600" dirty="0">
                <a:solidFill>
                  <a:srgbClr val="000000"/>
                </a:solidFill>
                <a:latin typeface="Arial"/>
                <a:cs typeface="Arial"/>
              </a:rPr>
              <a:t>n</a:t>
            </a:r>
            <a:r>
              <a:rPr sz="1600" spc="20" dirty="0">
                <a:solidFill>
                  <a:srgbClr val="000000"/>
                </a:solidFill>
                <a:latin typeface="Arial"/>
                <a:cs typeface="Arial"/>
              </a:rPr>
              <a:t> </a:t>
            </a:r>
            <a:r>
              <a:rPr sz="1600" dirty="0">
                <a:solidFill>
                  <a:srgbClr val="000000"/>
                </a:solidFill>
                <a:latin typeface="Arial"/>
                <a:cs typeface="Arial"/>
              </a:rPr>
              <a:t>fo</a:t>
            </a:r>
            <a:r>
              <a:rPr sz="1600" spc="-10" dirty="0">
                <a:solidFill>
                  <a:srgbClr val="000000"/>
                </a:solidFill>
                <a:latin typeface="Arial"/>
                <a:cs typeface="Arial"/>
              </a:rPr>
              <a:t>l</a:t>
            </a:r>
            <a:r>
              <a:rPr sz="1600" dirty="0">
                <a:solidFill>
                  <a:srgbClr val="000000"/>
                </a:solidFill>
                <a:latin typeface="Arial"/>
                <a:cs typeface="Arial"/>
              </a:rPr>
              <a:t>l</a:t>
            </a:r>
            <a:r>
              <a:rPr sz="1600" spc="-15" dirty="0">
                <a:solidFill>
                  <a:srgbClr val="000000"/>
                </a:solidFill>
                <a:latin typeface="Arial"/>
                <a:cs typeface="Arial"/>
              </a:rPr>
              <a:t>o</a:t>
            </a:r>
            <a:r>
              <a:rPr sz="1600" dirty="0">
                <a:solidFill>
                  <a:srgbClr val="000000"/>
                </a:solidFill>
                <a:latin typeface="Arial"/>
                <a:cs typeface="Arial"/>
              </a:rPr>
              <a:t>w</a:t>
            </a:r>
            <a:r>
              <a:rPr sz="1600" spc="5" dirty="0">
                <a:solidFill>
                  <a:srgbClr val="000000"/>
                </a:solidFill>
                <a:latin typeface="Arial"/>
                <a:cs typeface="Arial"/>
              </a:rPr>
              <a:t> </a:t>
            </a:r>
            <a:r>
              <a:rPr sz="1600" dirty="0">
                <a:solidFill>
                  <a:srgbClr val="000000"/>
                </a:solidFill>
                <a:latin typeface="Arial"/>
                <a:cs typeface="Arial"/>
              </a:rPr>
              <a:t>a</a:t>
            </a:r>
          </a:p>
          <a:p>
            <a:pPr marL="12696" algn="l"/>
            <a:r>
              <a:rPr sz="1600" dirty="0">
                <a:solidFill>
                  <a:srgbClr val="000000"/>
                </a:solidFill>
                <a:latin typeface="Arial"/>
                <a:cs typeface="Arial"/>
              </a:rPr>
              <a:t>n</a:t>
            </a:r>
            <a:r>
              <a:rPr sz="1600" spc="-10" dirty="0">
                <a:solidFill>
                  <a:srgbClr val="000000"/>
                </a:solidFill>
                <a:latin typeface="Arial"/>
                <a:cs typeface="Arial"/>
              </a:rPr>
              <a:t>o</a:t>
            </a:r>
            <a:r>
              <a:rPr sz="1600" dirty="0">
                <a:solidFill>
                  <a:srgbClr val="000000"/>
                </a:solidFill>
                <a:latin typeface="Arial"/>
                <a:cs typeface="Arial"/>
              </a:rPr>
              <a:t>rmal</a:t>
            </a:r>
            <a:r>
              <a:rPr sz="1600" spc="5" dirty="0">
                <a:solidFill>
                  <a:srgbClr val="000000"/>
                </a:solidFill>
                <a:latin typeface="Arial"/>
                <a:cs typeface="Arial"/>
              </a:rPr>
              <a:t> </a:t>
            </a:r>
            <a:r>
              <a:rPr sz="1600" dirty="0">
                <a:solidFill>
                  <a:srgbClr val="000000"/>
                </a:solidFill>
                <a:latin typeface="Arial"/>
                <a:cs typeface="Arial"/>
              </a:rPr>
              <a:t>d</a:t>
            </a:r>
            <a:r>
              <a:rPr sz="1600" spc="-10" dirty="0">
                <a:solidFill>
                  <a:srgbClr val="000000"/>
                </a:solidFill>
                <a:latin typeface="Arial"/>
                <a:cs typeface="Arial"/>
              </a:rPr>
              <a:t>i</a:t>
            </a:r>
            <a:r>
              <a:rPr sz="1600" dirty="0">
                <a:solidFill>
                  <a:srgbClr val="000000"/>
                </a:solidFill>
                <a:latin typeface="Arial"/>
                <a:cs typeface="Arial"/>
              </a:rPr>
              <a:t>strib</a:t>
            </a:r>
            <a:r>
              <a:rPr sz="1600" spc="-10" dirty="0">
                <a:solidFill>
                  <a:srgbClr val="000000"/>
                </a:solidFill>
                <a:latin typeface="Arial"/>
                <a:cs typeface="Arial"/>
              </a:rPr>
              <a:t>u</a:t>
            </a:r>
            <a:r>
              <a:rPr sz="1600" dirty="0">
                <a:solidFill>
                  <a:srgbClr val="000000"/>
                </a:solidFill>
                <a:latin typeface="Arial"/>
                <a:cs typeface="Arial"/>
              </a:rPr>
              <a:t>tion</a:t>
            </a:r>
          </a:p>
          <a:p>
            <a:pPr marL="12696" marR="5078" algn="l">
              <a:spcBef>
                <a:spcPts val="1320"/>
              </a:spcBef>
            </a:pPr>
            <a:r>
              <a:rPr sz="1600" spc="-10" dirty="0">
                <a:solidFill>
                  <a:srgbClr val="000000"/>
                </a:solidFill>
                <a:latin typeface="Arial"/>
                <a:cs typeface="Arial"/>
              </a:rPr>
              <a:t>The</a:t>
            </a:r>
            <a:r>
              <a:rPr sz="1600" spc="5" dirty="0">
                <a:solidFill>
                  <a:srgbClr val="000000"/>
                </a:solidFill>
                <a:latin typeface="Arial"/>
                <a:cs typeface="Arial"/>
              </a:rPr>
              <a:t> </a:t>
            </a:r>
            <a:r>
              <a:rPr sz="1600" i="1" spc="-5" dirty="0">
                <a:solidFill>
                  <a:srgbClr val="000000"/>
                </a:solidFill>
                <a:latin typeface="Arial"/>
                <a:cs typeface="Arial"/>
              </a:rPr>
              <a:t>t</a:t>
            </a:r>
            <a:r>
              <a:rPr sz="1600" spc="-15" dirty="0">
                <a:solidFill>
                  <a:srgbClr val="000000"/>
                </a:solidFill>
                <a:latin typeface="Arial"/>
                <a:cs typeface="Arial"/>
              </a:rPr>
              <a:t>-</a:t>
            </a:r>
            <a:r>
              <a:rPr sz="1600" spc="-10" dirty="0">
                <a:solidFill>
                  <a:srgbClr val="000000"/>
                </a:solidFill>
                <a:latin typeface="Arial"/>
                <a:cs typeface="Arial"/>
              </a:rPr>
              <a:t>test</a:t>
            </a:r>
            <a:r>
              <a:rPr sz="1600" spc="20" dirty="0">
                <a:solidFill>
                  <a:srgbClr val="000000"/>
                </a:solidFill>
                <a:latin typeface="Arial"/>
                <a:cs typeface="Arial"/>
              </a:rPr>
              <a:t> </a:t>
            </a:r>
            <a:r>
              <a:rPr sz="1600" spc="-10" dirty="0">
                <a:solidFill>
                  <a:srgbClr val="000000"/>
                </a:solidFill>
                <a:latin typeface="Arial"/>
                <a:cs typeface="Arial"/>
              </a:rPr>
              <a:t>can</a:t>
            </a:r>
            <a:r>
              <a:rPr sz="1600" spc="-5" dirty="0">
                <a:solidFill>
                  <a:srgbClr val="000000"/>
                </a:solidFill>
                <a:latin typeface="Arial"/>
                <a:cs typeface="Arial"/>
              </a:rPr>
              <a:t> </a:t>
            </a:r>
            <a:r>
              <a:rPr sz="1600" spc="-10" dirty="0">
                <a:solidFill>
                  <a:srgbClr val="000000"/>
                </a:solidFill>
                <a:latin typeface="Arial"/>
                <a:cs typeface="Arial"/>
              </a:rPr>
              <a:t>be</a:t>
            </a:r>
            <a:r>
              <a:rPr sz="1600" spc="10" dirty="0">
                <a:solidFill>
                  <a:srgbClr val="000000"/>
                </a:solidFill>
                <a:latin typeface="Arial"/>
                <a:cs typeface="Arial"/>
              </a:rPr>
              <a:t> </a:t>
            </a:r>
            <a:r>
              <a:rPr sz="1600" spc="-10" dirty="0">
                <a:solidFill>
                  <a:srgbClr val="000000"/>
                </a:solidFill>
                <a:latin typeface="Arial"/>
                <a:cs typeface="Arial"/>
              </a:rPr>
              <a:t>used</a:t>
            </a:r>
            <a:r>
              <a:rPr sz="1600" spc="-5" dirty="0">
                <a:solidFill>
                  <a:srgbClr val="000000"/>
                </a:solidFill>
                <a:latin typeface="Arial"/>
                <a:cs typeface="Arial"/>
              </a:rPr>
              <a:t> </a:t>
            </a:r>
            <a:r>
              <a:rPr sz="1600" spc="-10" dirty="0">
                <a:solidFill>
                  <a:srgbClr val="000000"/>
                </a:solidFill>
                <a:latin typeface="Arial"/>
                <a:cs typeface="Arial"/>
              </a:rPr>
              <a:t>to</a:t>
            </a:r>
            <a:r>
              <a:rPr sz="1600" spc="10" dirty="0">
                <a:solidFill>
                  <a:srgbClr val="000000"/>
                </a:solidFill>
                <a:latin typeface="Arial"/>
                <a:cs typeface="Arial"/>
              </a:rPr>
              <a:t> </a:t>
            </a:r>
            <a:r>
              <a:rPr sz="1600" spc="-10" dirty="0">
                <a:solidFill>
                  <a:srgbClr val="000000"/>
                </a:solidFill>
                <a:latin typeface="Arial"/>
                <a:cs typeface="Arial"/>
              </a:rPr>
              <a:t>compare</a:t>
            </a:r>
            <a:r>
              <a:rPr sz="1600" spc="10"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a:t>
            </a:r>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 mean</a:t>
            </a:r>
            <a:r>
              <a:rPr sz="1600" spc="10" dirty="0">
                <a:solidFill>
                  <a:srgbClr val="000000"/>
                </a:solidFill>
                <a:latin typeface="Arial"/>
                <a:cs typeface="Arial"/>
              </a:rPr>
              <a:t> </a:t>
            </a:r>
            <a:r>
              <a:rPr sz="1600" spc="-10" dirty="0">
                <a:solidFill>
                  <a:srgbClr val="000000"/>
                </a:solidFill>
                <a:latin typeface="Arial"/>
                <a:cs typeface="Arial"/>
              </a:rPr>
              <a:t>to</a:t>
            </a:r>
            <a:r>
              <a:rPr sz="1600" spc="10" dirty="0">
                <a:solidFill>
                  <a:srgbClr val="000000"/>
                </a:solidFill>
                <a:latin typeface="Arial"/>
                <a:cs typeface="Arial"/>
              </a:rPr>
              <a:t> </a:t>
            </a:r>
            <a:r>
              <a:rPr sz="1600" spc="-10" dirty="0">
                <a:solidFill>
                  <a:srgbClr val="000000"/>
                </a:solidFill>
                <a:latin typeface="Arial"/>
                <a:cs typeface="Arial"/>
              </a:rPr>
              <a:t>an</a:t>
            </a:r>
            <a:r>
              <a:rPr sz="1600" spc="-5"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c</a:t>
            </a:r>
            <a:r>
              <a:rPr sz="1600" spc="-10" dirty="0">
                <a:solidFill>
                  <a:srgbClr val="000000"/>
                </a:solidFill>
                <a:latin typeface="Arial"/>
                <a:cs typeface="Arial"/>
              </a:rPr>
              <a:t>cepted</a:t>
            </a:r>
            <a:r>
              <a:rPr sz="1600" spc="-5" dirty="0">
                <a:solidFill>
                  <a:srgbClr val="000000"/>
                </a:solidFill>
                <a:latin typeface="Arial"/>
                <a:cs typeface="Arial"/>
              </a:rPr>
              <a:t> </a:t>
            </a:r>
            <a:r>
              <a:rPr sz="1600" spc="-10" dirty="0">
                <a:solidFill>
                  <a:srgbClr val="000000"/>
                </a:solidFill>
                <a:latin typeface="Arial"/>
                <a:cs typeface="Arial"/>
              </a:rPr>
              <a:t>mean</a:t>
            </a:r>
            <a:r>
              <a:rPr sz="1600" spc="10" dirty="0">
                <a:solidFill>
                  <a:srgbClr val="000000"/>
                </a:solidFill>
                <a:latin typeface="Arial"/>
                <a:cs typeface="Arial"/>
              </a:rPr>
              <a:t> </a:t>
            </a:r>
            <a:r>
              <a:rPr sz="1600" spc="-10" dirty="0">
                <a:solidFill>
                  <a:srgbClr val="000000"/>
                </a:solidFill>
                <a:latin typeface="Arial"/>
                <a:cs typeface="Arial"/>
              </a:rPr>
              <a:t>or</a:t>
            </a:r>
            <a:r>
              <a:rPr sz="1600" spc="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compare means</a:t>
            </a:r>
            <a:r>
              <a:rPr sz="1600" spc="5"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5" dirty="0">
                <a:solidFill>
                  <a:srgbClr val="000000"/>
                </a:solidFill>
                <a:latin typeface="Arial"/>
                <a:cs typeface="Arial"/>
              </a:rPr>
              <a:t>t</a:t>
            </a:r>
            <a:r>
              <a:rPr sz="1600" spc="-30" dirty="0">
                <a:solidFill>
                  <a:srgbClr val="000000"/>
                </a:solidFill>
                <a:latin typeface="Arial"/>
                <a:cs typeface="Arial"/>
              </a:rPr>
              <a:t>w</a:t>
            </a:r>
            <a:r>
              <a:rPr sz="1600" spc="-10" dirty="0">
                <a:solidFill>
                  <a:srgbClr val="000000"/>
                </a:solidFill>
                <a:latin typeface="Arial"/>
                <a:cs typeface="Arial"/>
              </a:rPr>
              <a:t>o</a:t>
            </a:r>
            <a:r>
              <a:rPr sz="1600" spc="20" dirty="0">
                <a:solidFill>
                  <a:srgbClr val="000000"/>
                </a:solidFill>
                <a:latin typeface="Arial"/>
                <a:cs typeface="Arial"/>
              </a:rPr>
              <a:t> </a:t>
            </a:r>
            <a:r>
              <a:rPr sz="1600" spc="-10" dirty="0">
                <a:solidFill>
                  <a:srgbClr val="000000"/>
                </a:solidFill>
                <a:latin typeface="Arial"/>
                <a:cs typeface="Arial"/>
              </a:rPr>
              <a:t>groups</a:t>
            </a:r>
            <a:endParaRPr sz="1600" dirty="0">
              <a:solidFill>
                <a:srgbClr val="000000"/>
              </a:solidFill>
              <a:latin typeface="Arial"/>
              <a:cs typeface="Arial"/>
            </a:endParaRPr>
          </a:p>
        </p:txBody>
      </p:sp>
    </p:spTree>
    <p:extLst>
      <p:ext uri="{BB962C8B-B14F-4D97-AF65-F5344CB8AC3E}">
        <p14:creationId xmlns:p14="http://schemas.microsoft.com/office/powerpoint/2010/main" val="294759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US" dirty="0" smtClean="0"/>
              <a:t>Appendix</a:t>
            </a:r>
            <a:endParaRPr lang="en-GB" dirty="0"/>
          </a:p>
        </p:txBody>
      </p:sp>
    </p:spTree>
    <p:extLst>
      <p:ext uri="{BB962C8B-B14F-4D97-AF65-F5344CB8AC3E}">
        <p14:creationId xmlns:p14="http://schemas.microsoft.com/office/powerpoint/2010/main" val="145643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95114" y="5019051"/>
            <a:ext cx="2627041" cy="1378905"/>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3" name="object 3"/>
          <p:cNvSpPr/>
          <p:nvPr/>
        </p:nvSpPr>
        <p:spPr>
          <a:xfrm>
            <a:off x="457053" y="1750013"/>
            <a:ext cx="8982370" cy="1253088"/>
          </a:xfrm>
          <a:custGeom>
            <a:avLst/>
            <a:gdLst/>
            <a:ahLst/>
            <a:cxnLst/>
            <a:rect l="l" t="t" r="r" b="b"/>
            <a:pathLst>
              <a:path w="8985250" h="1253489">
                <a:moveTo>
                  <a:pt x="0" y="1253058"/>
                </a:moveTo>
                <a:lnTo>
                  <a:pt x="8985250" y="1253058"/>
                </a:lnTo>
                <a:lnTo>
                  <a:pt x="8985250" y="0"/>
                </a:lnTo>
                <a:lnTo>
                  <a:pt x="0" y="0"/>
                </a:lnTo>
                <a:lnTo>
                  <a:pt x="0" y="1253058"/>
                </a:lnTo>
                <a:close/>
              </a:path>
            </a:pathLst>
          </a:custGeom>
          <a:ln w="12700">
            <a:solidFill>
              <a:srgbClr val="000000"/>
            </a:solidFill>
          </a:ln>
        </p:spPr>
        <p:txBody>
          <a:bodyPr wrap="square" lIns="0" tIns="0" rIns="0" bIns="0" rtlCol="0"/>
          <a:lstStyle/>
          <a:p>
            <a:endParaRPr>
              <a:solidFill>
                <a:srgbClr val="000000"/>
              </a:solidFill>
            </a:endParaRPr>
          </a:p>
        </p:txBody>
      </p:sp>
      <p:sp>
        <p:nvSpPr>
          <p:cNvPr id="4" name="object 4"/>
          <p:cNvSpPr/>
          <p:nvPr/>
        </p:nvSpPr>
        <p:spPr>
          <a:xfrm>
            <a:off x="457053" y="1383813"/>
            <a:ext cx="4387713" cy="347868"/>
          </a:xfrm>
          <a:custGeom>
            <a:avLst/>
            <a:gdLst/>
            <a:ahLst/>
            <a:cxnLst/>
            <a:rect l="l" t="t" r="r" b="b"/>
            <a:pathLst>
              <a:path w="4389120" h="347980">
                <a:moveTo>
                  <a:pt x="0" y="347472"/>
                </a:moveTo>
                <a:lnTo>
                  <a:pt x="4389120" y="347472"/>
                </a:lnTo>
                <a:lnTo>
                  <a:pt x="4389120" y="0"/>
                </a:lnTo>
                <a:lnTo>
                  <a:pt x="0" y="0"/>
                </a:lnTo>
                <a:lnTo>
                  <a:pt x="0" y="347472"/>
                </a:lnTo>
                <a:close/>
              </a:path>
            </a:pathLst>
          </a:custGeom>
          <a:solidFill>
            <a:srgbClr val="800000"/>
          </a:solidFill>
        </p:spPr>
        <p:txBody>
          <a:bodyPr wrap="square" lIns="0" tIns="0" rIns="0" bIns="0" rtlCol="0"/>
          <a:lstStyle/>
          <a:p>
            <a:endParaRPr>
              <a:solidFill>
                <a:srgbClr val="000000"/>
              </a:solidFill>
            </a:endParaRPr>
          </a:p>
        </p:txBody>
      </p:sp>
      <p:sp>
        <p:nvSpPr>
          <p:cNvPr id="5" name="object 5"/>
          <p:cNvSpPr/>
          <p:nvPr/>
        </p:nvSpPr>
        <p:spPr>
          <a:xfrm>
            <a:off x="457053" y="1383813"/>
            <a:ext cx="4387713" cy="347868"/>
          </a:xfrm>
          <a:custGeom>
            <a:avLst/>
            <a:gdLst/>
            <a:ahLst/>
            <a:cxnLst/>
            <a:rect l="l" t="t" r="r" b="b"/>
            <a:pathLst>
              <a:path w="4389120" h="347980">
                <a:moveTo>
                  <a:pt x="0" y="347472"/>
                </a:moveTo>
                <a:lnTo>
                  <a:pt x="4389120" y="347472"/>
                </a:lnTo>
                <a:lnTo>
                  <a:pt x="4389120" y="0"/>
                </a:lnTo>
                <a:lnTo>
                  <a:pt x="0" y="0"/>
                </a:lnTo>
                <a:lnTo>
                  <a:pt x="0" y="347472"/>
                </a:lnTo>
                <a:close/>
              </a:path>
            </a:pathLst>
          </a:custGeom>
          <a:ln w="9525">
            <a:solidFill>
              <a:srgbClr val="000000"/>
            </a:solidFill>
          </a:ln>
        </p:spPr>
        <p:txBody>
          <a:bodyPr wrap="square" lIns="0" tIns="0" rIns="0" bIns="0" rtlCol="0"/>
          <a:lstStyle/>
          <a:p>
            <a:endParaRPr>
              <a:solidFill>
                <a:srgbClr val="000000"/>
              </a:solidFill>
            </a:endParaRPr>
          </a:p>
        </p:txBody>
      </p:sp>
      <p:sp>
        <p:nvSpPr>
          <p:cNvPr id="6" name="object 6"/>
          <p:cNvSpPr/>
          <p:nvPr/>
        </p:nvSpPr>
        <p:spPr>
          <a:xfrm>
            <a:off x="457053" y="3474933"/>
            <a:ext cx="8982370" cy="3053371"/>
          </a:xfrm>
          <a:custGeom>
            <a:avLst/>
            <a:gdLst/>
            <a:ahLst/>
            <a:cxnLst/>
            <a:rect l="l" t="t" r="r" b="b"/>
            <a:pathLst>
              <a:path w="8985250" h="3054350">
                <a:moveTo>
                  <a:pt x="0" y="3054350"/>
                </a:moveTo>
                <a:lnTo>
                  <a:pt x="8985250" y="3054350"/>
                </a:lnTo>
                <a:lnTo>
                  <a:pt x="8985250" y="0"/>
                </a:lnTo>
                <a:lnTo>
                  <a:pt x="0" y="0"/>
                </a:lnTo>
                <a:lnTo>
                  <a:pt x="0" y="3054350"/>
                </a:lnTo>
                <a:close/>
              </a:path>
            </a:pathLst>
          </a:custGeom>
          <a:ln w="12700">
            <a:solidFill>
              <a:srgbClr val="000000"/>
            </a:solidFill>
          </a:ln>
        </p:spPr>
        <p:txBody>
          <a:bodyPr wrap="square" lIns="0" tIns="0" rIns="0" bIns="0" rtlCol="0"/>
          <a:lstStyle/>
          <a:p>
            <a:endParaRPr>
              <a:solidFill>
                <a:srgbClr val="000000"/>
              </a:solidFill>
            </a:endParaRPr>
          </a:p>
        </p:txBody>
      </p:sp>
      <p:sp>
        <p:nvSpPr>
          <p:cNvPr id="7" name="object 7"/>
          <p:cNvSpPr/>
          <p:nvPr/>
        </p:nvSpPr>
        <p:spPr>
          <a:xfrm>
            <a:off x="457053" y="3127472"/>
            <a:ext cx="4202353" cy="347868"/>
          </a:xfrm>
          <a:custGeom>
            <a:avLst/>
            <a:gdLst/>
            <a:ahLst/>
            <a:cxnLst/>
            <a:rect l="l" t="t" r="r" b="b"/>
            <a:pathLst>
              <a:path w="4203700" h="347979">
                <a:moveTo>
                  <a:pt x="0" y="347472"/>
                </a:moveTo>
                <a:lnTo>
                  <a:pt x="4203700" y="347472"/>
                </a:lnTo>
                <a:lnTo>
                  <a:pt x="4203700" y="0"/>
                </a:lnTo>
                <a:lnTo>
                  <a:pt x="0" y="0"/>
                </a:lnTo>
                <a:lnTo>
                  <a:pt x="0" y="347472"/>
                </a:lnTo>
                <a:close/>
              </a:path>
            </a:pathLst>
          </a:custGeom>
          <a:solidFill>
            <a:srgbClr val="800000"/>
          </a:solidFill>
        </p:spPr>
        <p:txBody>
          <a:bodyPr wrap="square" lIns="0" tIns="0" rIns="0" bIns="0" rtlCol="0"/>
          <a:lstStyle/>
          <a:p>
            <a:endParaRPr>
              <a:solidFill>
                <a:srgbClr val="000000"/>
              </a:solidFill>
            </a:endParaRPr>
          </a:p>
        </p:txBody>
      </p:sp>
      <p:sp>
        <p:nvSpPr>
          <p:cNvPr id="8" name="object 8"/>
          <p:cNvSpPr/>
          <p:nvPr/>
        </p:nvSpPr>
        <p:spPr>
          <a:xfrm>
            <a:off x="457053" y="3127472"/>
            <a:ext cx="4202353" cy="347868"/>
          </a:xfrm>
          <a:custGeom>
            <a:avLst/>
            <a:gdLst/>
            <a:ahLst/>
            <a:cxnLst/>
            <a:rect l="l" t="t" r="r" b="b"/>
            <a:pathLst>
              <a:path w="4203700" h="347979">
                <a:moveTo>
                  <a:pt x="0" y="347472"/>
                </a:moveTo>
                <a:lnTo>
                  <a:pt x="4203700" y="347472"/>
                </a:lnTo>
                <a:lnTo>
                  <a:pt x="4203700" y="0"/>
                </a:lnTo>
                <a:lnTo>
                  <a:pt x="0" y="0"/>
                </a:lnTo>
                <a:lnTo>
                  <a:pt x="0" y="347472"/>
                </a:lnTo>
                <a:close/>
              </a:path>
            </a:pathLst>
          </a:custGeom>
          <a:ln w="9525">
            <a:solidFill>
              <a:srgbClr val="000000"/>
            </a:solidFill>
          </a:ln>
        </p:spPr>
        <p:txBody>
          <a:bodyPr wrap="square" lIns="0" tIns="0" rIns="0" bIns="0" rtlCol="0"/>
          <a:lstStyle/>
          <a:p>
            <a:endParaRPr>
              <a:solidFill>
                <a:srgbClr val="000000"/>
              </a:solidFill>
            </a:endParaRPr>
          </a:p>
        </p:txBody>
      </p:sp>
      <p:sp>
        <p:nvSpPr>
          <p:cNvPr id="9" name="object 9"/>
          <p:cNvSpPr txBox="1"/>
          <p:nvPr/>
        </p:nvSpPr>
        <p:spPr>
          <a:xfrm>
            <a:off x="535768" y="1433470"/>
            <a:ext cx="8686555" cy="2426049"/>
          </a:xfrm>
          <a:prstGeom prst="rect">
            <a:avLst/>
          </a:prstGeom>
        </p:spPr>
        <p:txBody>
          <a:bodyPr vert="horz" wrap="square" lIns="0" tIns="0" rIns="0" bIns="0" rtlCol="0">
            <a:spAutoFit/>
          </a:bodyPr>
          <a:lstStyle/>
          <a:p>
            <a:pPr marL="1607338" algn="l"/>
            <a:r>
              <a:rPr sz="1999" b="1" dirty="0">
                <a:solidFill>
                  <a:srgbClr val="FFFFFF"/>
                </a:solidFill>
                <a:latin typeface="Arial"/>
                <a:cs typeface="Arial"/>
              </a:rPr>
              <a:t>Prob</a:t>
            </a:r>
            <a:r>
              <a:rPr sz="1999" b="1" spc="-10" dirty="0">
                <a:solidFill>
                  <a:srgbClr val="FFFFFF"/>
                </a:solidFill>
                <a:latin typeface="Arial"/>
                <a:cs typeface="Arial"/>
              </a:rPr>
              <a:t>l</a:t>
            </a:r>
            <a:r>
              <a:rPr sz="1999" b="1" dirty="0">
                <a:solidFill>
                  <a:srgbClr val="FFFFFF"/>
                </a:solidFill>
                <a:latin typeface="Arial"/>
                <a:cs typeface="Arial"/>
              </a:rPr>
              <a:t>em</a:t>
            </a:r>
            <a:endParaRPr sz="1999" dirty="0">
              <a:solidFill>
                <a:srgbClr val="000000"/>
              </a:solidFill>
              <a:latin typeface="Arial"/>
              <a:cs typeface="Arial"/>
            </a:endParaRPr>
          </a:p>
          <a:p>
            <a:pPr marL="246941" marR="547841" indent="-234880" algn="l">
              <a:spcBef>
                <a:spcPts val="1050"/>
              </a:spcBef>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srgbClr val="000000"/>
                </a:solidFill>
                <a:latin typeface="Arial"/>
                <a:cs typeface="Arial"/>
              </a:rPr>
              <a:t>In</a:t>
            </a:r>
            <a:r>
              <a:rPr sz="1600" spc="10"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a:t>
            </a:r>
            <a:r>
              <a:rPr sz="1600" spc="-10" dirty="0">
                <a:solidFill>
                  <a:srgbClr val="000000"/>
                </a:solidFill>
                <a:latin typeface="Arial"/>
                <a:cs typeface="Arial"/>
              </a:rPr>
              <a:t>supermarket</a:t>
            </a:r>
            <a:r>
              <a:rPr sz="1600" spc="45" dirty="0">
                <a:solidFill>
                  <a:srgbClr val="000000"/>
                </a:solidFill>
                <a:latin typeface="Arial"/>
                <a:cs typeface="Arial"/>
              </a:rPr>
              <a:t> </a:t>
            </a:r>
            <a:r>
              <a:rPr sz="1600" spc="-10" dirty="0">
                <a:solidFill>
                  <a:srgbClr val="000000"/>
                </a:solidFill>
                <a:latin typeface="Arial"/>
                <a:cs typeface="Arial"/>
              </a:rPr>
              <a:t>chain, in</a:t>
            </a:r>
            <a:r>
              <a:rPr sz="1600" spc="-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30" dirty="0">
                <a:solidFill>
                  <a:srgbClr val="000000"/>
                </a:solidFill>
                <a:latin typeface="Arial"/>
                <a:cs typeface="Arial"/>
              </a:rPr>
              <a:t>y</a:t>
            </a:r>
            <a:r>
              <a:rPr sz="1600" spc="-10" dirty="0">
                <a:solidFill>
                  <a:srgbClr val="000000"/>
                </a:solidFill>
                <a:latin typeface="Arial"/>
                <a:cs typeface="Arial"/>
              </a:rPr>
              <a:t>ear</a:t>
            </a:r>
            <a:r>
              <a:rPr sz="1600" spc="35" dirty="0">
                <a:solidFill>
                  <a:srgbClr val="000000"/>
                </a:solidFill>
                <a:latin typeface="Arial"/>
                <a:cs typeface="Arial"/>
              </a:rPr>
              <a:t> </a:t>
            </a:r>
            <a:r>
              <a:rPr sz="1600" spc="-10" dirty="0">
                <a:solidFill>
                  <a:srgbClr val="000000"/>
                </a:solidFill>
                <a:latin typeface="Arial"/>
                <a:cs typeface="Arial"/>
              </a:rPr>
              <a:t>2010</a:t>
            </a:r>
            <a:r>
              <a:rPr sz="160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average</a:t>
            </a:r>
            <a:r>
              <a:rPr sz="1600" spc="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ee</a:t>
            </a:r>
            <a:r>
              <a:rPr sz="1600" spc="-5" dirty="0">
                <a:solidFill>
                  <a:srgbClr val="000000"/>
                </a:solidFill>
                <a:latin typeface="Arial"/>
                <a:cs typeface="Arial"/>
              </a:rPr>
              <a:t>k</a:t>
            </a:r>
            <a:r>
              <a:rPr sz="1600" spc="-10" dirty="0">
                <a:solidFill>
                  <a:srgbClr val="000000"/>
                </a:solidFill>
                <a:latin typeface="Arial"/>
                <a:cs typeface="Arial"/>
              </a:rPr>
              <a:t>ly sales </a:t>
            </a:r>
            <a:r>
              <a:rPr sz="1600" spc="-30" dirty="0">
                <a:solidFill>
                  <a:srgbClr val="000000"/>
                </a:solidFill>
                <a:latin typeface="Arial"/>
                <a:cs typeface="Arial"/>
              </a:rPr>
              <a:t>w</a:t>
            </a:r>
            <a:r>
              <a:rPr sz="1600" spc="-10" dirty="0">
                <a:solidFill>
                  <a:srgbClr val="000000"/>
                </a:solidFill>
                <a:latin typeface="Arial"/>
                <a:cs typeface="Arial"/>
              </a:rPr>
              <a:t>as</a:t>
            </a:r>
            <a:r>
              <a:rPr sz="1600" spc="10" dirty="0">
                <a:solidFill>
                  <a:srgbClr val="000000"/>
                </a:solidFill>
                <a:latin typeface="Arial"/>
                <a:cs typeface="Arial"/>
              </a:rPr>
              <a:t> </a:t>
            </a:r>
            <a:r>
              <a:rPr sz="1600" dirty="0">
                <a:solidFill>
                  <a:srgbClr val="000000"/>
                </a:solidFill>
                <a:latin typeface="Arial"/>
                <a:cs typeface="Arial"/>
              </a:rPr>
              <a:t>$</a:t>
            </a:r>
            <a:r>
              <a:rPr sz="1600" spc="-10" dirty="0">
                <a:solidFill>
                  <a:srgbClr val="000000"/>
                </a:solidFill>
                <a:latin typeface="Arial"/>
                <a:cs typeface="Arial"/>
              </a:rPr>
              <a:t>485,000</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ith</a:t>
            </a:r>
            <a:r>
              <a:rPr sz="1600" spc="10" dirty="0">
                <a:solidFill>
                  <a:srgbClr val="000000"/>
                </a:solidFill>
                <a:latin typeface="Arial"/>
                <a:cs typeface="Arial"/>
              </a:rPr>
              <a:t> </a:t>
            </a:r>
            <a:r>
              <a:rPr sz="1600" spc="-10" dirty="0">
                <a:solidFill>
                  <a:srgbClr val="000000"/>
                </a:solidFill>
                <a:latin typeface="Arial"/>
                <a:cs typeface="Arial"/>
              </a:rPr>
              <a:t>a standard</a:t>
            </a:r>
            <a:r>
              <a:rPr sz="1600" spc="10" dirty="0">
                <a:solidFill>
                  <a:srgbClr val="000000"/>
                </a:solidFill>
                <a:latin typeface="Arial"/>
                <a:cs typeface="Arial"/>
              </a:rPr>
              <a:t> </a:t>
            </a:r>
            <a:r>
              <a:rPr sz="1600" spc="-10" dirty="0">
                <a:solidFill>
                  <a:srgbClr val="000000"/>
                </a:solidFill>
                <a:latin typeface="Arial"/>
                <a:cs typeface="Arial"/>
              </a:rPr>
              <a:t>de</a:t>
            </a:r>
            <a:r>
              <a:rPr sz="1600" spc="-5" dirty="0">
                <a:solidFill>
                  <a:srgbClr val="000000"/>
                </a:solidFill>
                <a:latin typeface="Arial"/>
                <a:cs typeface="Arial"/>
              </a:rPr>
              <a:t>v</a:t>
            </a:r>
            <a:r>
              <a:rPr sz="1600" spc="-10" dirty="0">
                <a:solidFill>
                  <a:srgbClr val="000000"/>
                </a:solidFill>
                <a:latin typeface="Arial"/>
                <a:cs typeface="Arial"/>
              </a:rPr>
              <a:t>iation</a:t>
            </a:r>
            <a:r>
              <a:rPr sz="1600" spc="-15" dirty="0">
                <a:solidFill>
                  <a:srgbClr val="000000"/>
                </a:solidFill>
                <a:latin typeface="Arial"/>
                <a:cs typeface="Arial"/>
              </a:rPr>
              <a:t> </a:t>
            </a:r>
            <a:r>
              <a:rPr sz="1600" spc="-10" dirty="0">
                <a:solidFill>
                  <a:srgbClr val="000000"/>
                </a:solidFill>
                <a:latin typeface="Arial"/>
                <a:cs typeface="Arial"/>
              </a:rPr>
              <a:t>of</a:t>
            </a:r>
            <a:r>
              <a:rPr sz="1600" spc="20" dirty="0">
                <a:solidFill>
                  <a:srgbClr val="000000"/>
                </a:solidFill>
                <a:latin typeface="Arial"/>
                <a:cs typeface="Arial"/>
              </a:rPr>
              <a:t> </a:t>
            </a:r>
            <a:r>
              <a:rPr sz="1600" spc="-10" dirty="0">
                <a:solidFill>
                  <a:srgbClr val="000000"/>
                </a:solidFill>
                <a:latin typeface="Arial"/>
                <a:cs typeface="Arial"/>
              </a:rPr>
              <a:t>12,000</a:t>
            </a:r>
            <a:r>
              <a:rPr sz="1600" spc="10" dirty="0">
                <a:solidFill>
                  <a:srgbClr val="000000"/>
                </a:solidFill>
                <a:latin typeface="Arial"/>
                <a:cs typeface="Arial"/>
              </a:rPr>
              <a:t> </a:t>
            </a:r>
            <a:r>
              <a:rPr sz="1600" spc="-10" dirty="0">
                <a:solidFill>
                  <a:srgbClr val="000000"/>
                </a:solidFill>
                <a:latin typeface="Arial"/>
                <a:cs typeface="Arial"/>
              </a:rPr>
              <a:t>among</a:t>
            </a:r>
            <a:r>
              <a:rPr sz="1600" spc="10" dirty="0">
                <a:solidFill>
                  <a:srgbClr val="000000"/>
                </a:solidFill>
                <a:latin typeface="Arial"/>
                <a:cs typeface="Arial"/>
              </a:rPr>
              <a:t> </a:t>
            </a:r>
            <a:r>
              <a:rPr sz="1600" spc="-10" dirty="0">
                <a:solidFill>
                  <a:srgbClr val="000000"/>
                </a:solidFill>
                <a:latin typeface="Arial"/>
                <a:cs typeface="Arial"/>
              </a:rPr>
              <a:t>stores</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ith</a:t>
            </a:r>
            <a:r>
              <a:rPr sz="1600" spc="10" dirty="0">
                <a:solidFill>
                  <a:srgbClr val="000000"/>
                </a:solidFill>
                <a:latin typeface="Arial"/>
                <a:cs typeface="Arial"/>
              </a:rPr>
              <a:t> </a:t>
            </a:r>
            <a:r>
              <a:rPr sz="1600" spc="-10" dirty="0">
                <a:solidFill>
                  <a:srgbClr val="000000"/>
                </a:solidFill>
                <a:latin typeface="Arial"/>
                <a:cs typeface="Arial"/>
              </a:rPr>
              <a:t>an</a:t>
            </a:r>
            <a:r>
              <a:rPr sz="1600" spc="-5" dirty="0">
                <a:solidFill>
                  <a:srgbClr val="000000"/>
                </a:solidFill>
                <a:latin typeface="Arial"/>
                <a:cs typeface="Arial"/>
              </a:rPr>
              <a:t> </a:t>
            </a:r>
            <a:r>
              <a:rPr sz="1600" spc="-10" dirty="0">
                <a:solidFill>
                  <a:srgbClr val="000000"/>
                </a:solidFill>
                <a:latin typeface="Arial"/>
                <a:cs typeface="Arial"/>
              </a:rPr>
              <a:t>area</a:t>
            </a:r>
            <a:r>
              <a:rPr sz="1600" spc="10"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about</a:t>
            </a:r>
            <a:r>
              <a:rPr sz="1600" spc="10" dirty="0">
                <a:solidFill>
                  <a:srgbClr val="000000"/>
                </a:solidFill>
                <a:latin typeface="Arial"/>
                <a:cs typeface="Arial"/>
              </a:rPr>
              <a:t> </a:t>
            </a:r>
            <a:r>
              <a:rPr sz="1600" spc="-10" dirty="0">
                <a:solidFill>
                  <a:srgbClr val="000000"/>
                </a:solidFill>
                <a:latin typeface="Arial"/>
                <a:cs typeface="Arial"/>
              </a:rPr>
              <a:t>40,000</a:t>
            </a:r>
            <a:r>
              <a:rPr sz="1600" spc="10" dirty="0">
                <a:solidFill>
                  <a:srgbClr val="000000"/>
                </a:solidFill>
                <a:latin typeface="Arial"/>
                <a:cs typeface="Arial"/>
              </a:rPr>
              <a:t> </a:t>
            </a:r>
            <a:r>
              <a:rPr sz="1600" spc="-10" dirty="0">
                <a:solidFill>
                  <a:srgbClr val="000000"/>
                </a:solidFill>
                <a:latin typeface="Arial"/>
                <a:cs typeface="Arial"/>
              </a:rPr>
              <a:t>sq.</a:t>
            </a:r>
            <a:r>
              <a:rPr sz="1600" spc="-5" dirty="0">
                <a:solidFill>
                  <a:srgbClr val="000000"/>
                </a:solidFill>
                <a:latin typeface="Arial"/>
                <a:cs typeface="Arial"/>
              </a:rPr>
              <a:t> f</a:t>
            </a:r>
            <a:r>
              <a:rPr sz="1600" spc="10" dirty="0">
                <a:solidFill>
                  <a:srgbClr val="000000"/>
                </a:solidFill>
                <a:latin typeface="Arial"/>
                <a:cs typeface="Arial"/>
              </a:rPr>
              <a:t>t</a:t>
            </a:r>
            <a:r>
              <a:rPr sz="1600" spc="-5" dirty="0">
                <a:solidFill>
                  <a:srgbClr val="000000"/>
                </a:solidFill>
                <a:latin typeface="Arial"/>
                <a:cs typeface="Arial"/>
              </a:rPr>
              <a:t>.</a:t>
            </a:r>
            <a:endParaRPr sz="1600" dirty="0">
              <a:solidFill>
                <a:srgbClr val="000000"/>
              </a:solidFill>
              <a:latin typeface="Arial"/>
              <a:cs typeface="Arial"/>
            </a:endParaRPr>
          </a:p>
          <a:p>
            <a:pPr marL="12696" algn="l">
              <a:spcBef>
                <a:spcPts val="385"/>
              </a:spcBef>
            </a:pPr>
            <a:r>
              <a:rPr sz="1600" spc="-20" dirty="0">
                <a:solidFill>
                  <a:srgbClr val="001F5F"/>
                </a:solidFill>
                <a:latin typeface="Webdings"/>
                <a:cs typeface="Webdings"/>
              </a:rPr>
              <a:t></a:t>
            </a:r>
            <a:r>
              <a:rPr sz="1600" spc="-155" dirty="0">
                <a:solidFill>
                  <a:srgbClr val="001F5F"/>
                </a:solidFill>
                <a:latin typeface="Times New Roman"/>
                <a:cs typeface="Times New Roman"/>
              </a:rPr>
              <a:t> </a:t>
            </a:r>
            <a:r>
              <a:rPr sz="1600" spc="-10" dirty="0">
                <a:solidFill>
                  <a:srgbClr val="000000"/>
                </a:solidFill>
                <a:latin typeface="Arial"/>
                <a:cs typeface="Arial"/>
              </a:rPr>
              <a:t>In</a:t>
            </a:r>
            <a:r>
              <a:rPr sz="1600" spc="5" dirty="0">
                <a:solidFill>
                  <a:srgbClr val="000000"/>
                </a:solidFill>
                <a:latin typeface="Arial"/>
                <a:cs typeface="Arial"/>
              </a:rPr>
              <a:t> </a:t>
            </a:r>
            <a:r>
              <a:rPr sz="1600" spc="-10" dirty="0">
                <a:solidFill>
                  <a:srgbClr val="000000"/>
                </a:solidFill>
                <a:latin typeface="Arial"/>
                <a:cs typeface="Arial"/>
              </a:rPr>
              <a:t>the</a:t>
            </a:r>
            <a:r>
              <a:rPr sz="1600" spc="5" dirty="0">
                <a:solidFill>
                  <a:srgbClr val="000000"/>
                </a:solidFill>
                <a:latin typeface="Arial"/>
                <a:cs typeface="Arial"/>
              </a:rPr>
              <a:t> </a:t>
            </a:r>
            <a:r>
              <a:rPr sz="1600" spc="-10" dirty="0">
                <a:solidFill>
                  <a:srgbClr val="000000"/>
                </a:solidFill>
                <a:latin typeface="Arial"/>
                <a:cs typeface="Arial"/>
              </a:rPr>
              <a:t>first</a:t>
            </a:r>
            <a:r>
              <a:rPr sz="1600" spc="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eek</a:t>
            </a:r>
            <a:r>
              <a:rPr sz="1600" spc="10" dirty="0">
                <a:solidFill>
                  <a:srgbClr val="000000"/>
                </a:solidFill>
                <a:latin typeface="Arial"/>
                <a:cs typeface="Arial"/>
              </a:rPr>
              <a:t> </a:t>
            </a:r>
            <a:r>
              <a:rPr sz="1600" spc="-10" dirty="0">
                <a:solidFill>
                  <a:srgbClr val="000000"/>
                </a:solidFill>
                <a:latin typeface="Arial"/>
                <a:cs typeface="Arial"/>
              </a:rPr>
              <a:t>of</a:t>
            </a:r>
            <a:r>
              <a:rPr sz="1600" spc="5" dirty="0">
                <a:solidFill>
                  <a:srgbClr val="000000"/>
                </a:solidFill>
                <a:latin typeface="Arial"/>
                <a:cs typeface="Arial"/>
              </a:rPr>
              <a:t> </a:t>
            </a:r>
            <a:r>
              <a:rPr sz="1600" spc="-10" dirty="0">
                <a:solidFill>
                  <a:srgbClr val="000000"/>
                </a:solidFill>
                <a:latin typeface="Arial"/>
                <a:cs typeface="Arial"/>
              </a:rPr>
              <a:t>20</a:t>
            </a:r>
            <a:r>
              <a:rPr sz="1600" spc="-135" dirty="0">
                <a:solidFill>
                  <a:srgbClr val="000000"/>
                </a:solidFill>
                <a:latin typeface="Arial"/>
                <a:cs typeface="Arial"/>
              </a:rPr>
              <a:t>1</a:t>
            </a:r>
            <a:r>
              <a:rPr sz="1600" dirty="0">
                <a:solidFill>
                  <a:srgbClr val="000000"/>
                </a:solidFill>
                <a:latin typeface="Arial"/>
                <a:cs typeface="Arial"/>
              </a:rPr>
              <a:t>1</a:t>
            </a:r>
            <a:r>
              <a:rPr sz="1600" spc="-5" dirty="0">
                <a:solidFill>
                  <a:srgbClr val="000000"/>
                </a:solidFill>
                <a:latin typeface="Arial"/>
                <a:cs typeface="Arial"/>
              </a:rPr>
              <a:t>,</a:t>
            </a:r>
            <a:r>
              <a:rPr sz="1600" spc="10"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a:t>
            </a:r>
            <a:r>
              <a:rPr sz="1600" spc="-15" dirty="0">
                <a:solidFill>
                  <a:srgbClr val="000000"/>
                </a:solidFill>
                <a:latin typeface="Arial"/>
                <a:cs typeface="Arial"/>
              </a:rPr>
              <a:t>r</a:t>
            </a:r>
            <a:r>
              <a:rPr sz="1600" spc="-10" dirty="0">
                <a:solidFill>
                  <a:srgbClr val="000000"/>
                </a:solidFill>
                <a:latin typeface="Arial"/>
                <a:cs typeface="Arial"/>
              </a:rPr>
              <a:t>andom</a:t>
            </a:r>
            <a:r>
              <a:rPr sz="1600" spc="15" dirty="0">
                <a:solidFill>
                  <a:srgbClr val="000000"/>
                </a:solidFill>
                <a:latin typeface="Arial"/>
                <a:cs typeface="Arial"/>
              </a:rPr>
              <a:t> </a:t>
            </a:r>
            <a:r>
              <a:rPr sz="1600" spc="-10" dirty="0">
                <a:solidFill>
                  <a:srgbClr val="000000"/>
                </a:solidFill>
                <a:latin typeface="Arial"/>
                <a:cs typeface="Arial"/>
              </a:rPr>
              <a:t>sample</a:t>
            </a:r>
            <a:r>
              <a:rPr sz="1600" spc="-5" dirty="0">
                <a:solidFill>
                  <a:srgbClr val="000000"/>
                </a:solidFill>
                <a:latin typeface="Arial"/>
                <a:cs typeface="Arial"/>
              </a:rPr>
              <a:t> </a:t>
            </a:r>
            <a:r>
              <a:rPr sz="1600" spc="-10" dirty="0">
                <a:solidFill>
                  <a:srgbClr val="000000"/>
                </a:solidFill>
                <a:latin typeface="Arial"/>
                <a:cs typeface="Arial"/>
              </a:rPr>
              <a:t>of</a:t>
            </a:r>
            <a:r>
              <a:rPr sz="1600" spc="-5" dirty="0">
                <a:solidFill>
                  <a:srgbClr val="000000"/>
                </a:solidFill>
                <a:latin typeface="Arial"/>
                <a:cs typeface="Arial"/>
              </a:rPr>
              <a:t> </a:t>
            </a:r>
            <a:r>
              <a:rPr sz="1600" spc="-10" dirty="0">
                <a:solidFill>
                  <a:srgbClr val="000000"/>
                </a:solidFill>
                <a:latin typeface="Arial"/>
                <a:cs typeface="Arial"/>
              </a:rPr>
              <a:t>6</a:t>
            </a:r>
            <a:r>
              <a:rPr sz="1600" spc="10" dirty="0">
                <a:solidFill>
                  <a:srgbClr val="000000"/>
                </a:solidFill>
                <a:latin typeface="Arial"/>
                <a:cs typeface="Arial"/>
              </a:rPr>
              <a:t> </a:t>
            </a:r>
            <a:r>
              <a:rPr sz="1600" spc="-10" dirty="0">
                <a:solidFill>
                  <a:srgbClr val="000000"/>
                </a:solidFill>
                <a:latin typeface="Arial"/>
                <a:cs typeface="Arial"/>
              </a:rPr>
              <a:t>such</a:t>
            </a:r>
            <a:r>
              <a:rPr sz="1600" spc="-5" dirty="0">
                <a:solidFill>
                  <a:srgbClr val="000000"/>
                </a:solidFill>
                <a:latin typeface="Arial"/>
                <a:cs typeface="Arial"/>
              </a:rPr>
              <a:t> s</a:t>
            </a:r>
            <a:r>
              <a:rPr sz="1600" spc="-10" dirty="0">
                <a:solidFill>
                  <a:srgbClr val="000000"/>
                </a:solidFill>
                <a:latin typeface="Arial"/>
                <a:cs typeface="Arial"/>
              </a:rPr>
              <a:t>to</a:t>
            </a:r>
            <a:r>
              <a:rPr sz="1600" spc="-15" dirty="0">
                <a:solidFill>
                  <a:srgbClr val="000000"/>
                </a:solidFill>
                <a:latin typeface="Arial"/>
                <a:cs typeface="Arial"/>
              </a:rPr>
              <a:t>r</a:t>
            </a:r>
            <a:r>
              <a:rPr sz="1600" spc="-10" dirty="0">
                <a:solidFill>
                  <a:srgbClr val="000000"/>
                </a:solidFill>
                <a:latin typeface="Arial"/>
                <a:cs typeface="Arial"/>
              </a:rPr>
              <a:t>es</a:t>
            </a:r>
            <a:r>
              <a:rPr sz="1600" spc="10" dirty="0">
                <a:solidFill>
                  <a:srgbClr val="000000"/>
                </a:solidFill>
                <a:latin typeface="Arial"/>
                <a:cs typeface="Arial"/>
              </a:rPr>
              <a:t> </a:t>
            </a:r>
            <a:r>
              <a:rPr sz="1600" spc="-10" dirty="0">
                <a:solidFill>
                  <a:srgbClr val="000000"/>
                </a:solidFill>
                <a:latin typeface="Arial"/>
                <a:cs typeface="Arial"/>
              </a:rPr>
              <a:t>is taken</a:t>
            </a:r>
            <a:endParaRPr sz="1600" dirty="0">
              <a:solidFill>
                <a:srgbClr val="000000"/>
              </a:solidFill>
              <a:latin typeface="Arial"/>
              <a:cs typeface="Arial"/>
            </a:endParaRPr>
          </a:p>
          <a:p>
            <a:pPr marL="12696" algn="l">
              <a:spcBef>
                <a:spcPts val="384"/>
              </a:spcBef>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srgbClr val="000000"/>
                </a:solidFill>
                <a:latin typeface="Arial"/>
                <a:cs typeface="Arial"/>
              </a:rPr>
              <a:t>Examine</a:t>
            </a:r>
            <a:r>
              <a:rPr sz="1600" dirty="0">
                <a:solidFill>
                  <a:srgbClr val="000000"/>
                </a:solidFill>
                <a:latin typeface="Arial"/>
                <a:cs typeface="Arial"/>
              </a:rPr>
              <a:t> </a:t>
            </a:r>
            <a:r>
              <a:rPr sz="1600" spc="-5" dirty="0">
                <a:solidFill>
                  <a:srgbClr val="000000"/>
                </a:solidFill>
                <a:latin typeface="Arial"/>
                <a:cs typeface="Arial"/>
              </a:rPr>
              <a:t>if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average</a:t>
            </a:r>
            <a:r>
              <a:rPr sz="1600" spc="5" dirty="0">
                <a:solidFill>
                  <a:srgbClr val="000000"/>
                </a:solidFill>
                <a:latin typeface="Arial"/>
                <a:cs typeface="Arial"/>
              </a:rPr>
              <a:t> </a:t>
            </a:r>
            <a:r>
              <a:rPr sz="1600" spc="-10" dirty="0">
                <a:solidFill>
                  <a:srgbClr val="000000"/>
                </a:solidFill>
                <a:latin typeface="Arial"/>
                <a:cs typeface="Arial"/>
              </a:rPr>
              <a:t>sales in</a:t>
            </a:r>
            <a:r>
              <a:rPr sz="1600" spc="-5" dirty="0">
                <a:solidFill>
                  <a:srgbClr val="000000"/>
                </a:solidFill>
                <a:latin typeface="Arial"/>
                <a:cs typeface="Arial"/>
              </a:rPr>
              <a:t> </a:t>
            </a:r>
            <a:r>
              <a:rPr sz="1600" spc="-10" dirty="0">
                <a:solidFill>
                  <a:srgbClr val="000000"/>
                </a:solidFill>
                <a:latin typeface="Arial"/>
                <a:cs typeface="Arial"/>
              </a:rPr>
              <a:t>a</a:t>
            </a:r>
            <a:r>
              <a:rPr sz="1600" dirty="0">
                <a:solidFill>
                  <a:srgbClr val="000000"/>
                </a:solidFill>
                <a:latin typeface="Arial"/>
                <a:cs typeface="Arial"/>
              </a:rPr>
              <a:t>l</a:t>
            </a:r>
            <a:r>
              <a:rPr sz="1600" spc="-5" dirty="0">
                <a:solidFill>
                  <a:srgbClr val="000000"/>
                </a:solidFill>
                <a:latin typeface="Arial"/>
                <a:cs typeface="Arial"/>
              </a:rPr>
              <a:t>l</a:t>
            </a:r>
            <a:r>
              <a:rPr sz="1600" spc="-25" dirty="0">
                <a:solidFill>
                  <a:srgbClr val="000000"/>
                </a:solidFill>
                <a:latin typeface="Arial"/>
                <a:cs typeface="Arial"/>
              </a:rPr>
              <a:t> </a:t>
            </a:r>
            <a:r>
              <a:rPr sz="1600" spc="-10" dirty="0">
                <a:solidFill>
                  <a:srgbClr val="000000"/>
                </a:solidFill>
                <a:latin typeface="Arial"/>
                <a:cs typeface="Arial"/>
              </a:rPr>
              <a:t>stores</a:t>
            </a:r>
            <a:r>
              <a:rPr sz="1600" spc="30"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this</a:t>
            </a:r>
            <a:r>
              <a:rPr sz="1600" spc="5" dirty="0">
                <a:solidFill>
                  <a:srgbClr val="000000"/>
                </a:solidFill>
                <a:latin typeface="Arial"/>
                <a:cs typeface="Arial"/>
              </a:rPr>
              <a:t> </a:t>
            </a:r>
            <a:r>
              <a:rPr sz="1600" spc="-10" dirty="0">
                <a:solidFill>
                  <a:srgbClr val="000000"/>
                </a:solidFill>
                <a:latin typeface="Arial"/>
                <a:cs typeface="Arial"/>
              </a:rPr>
              <a:t>kind</a:t>
            </a:r>
            <a:r>
              <a:rPr sz="1600" spc="-15" dirty="0">
                <a:solidFill>
                  <a:srgbClr val="000000"/>
                </a:solidFill>
                <a:latin typeface="Arial"/>
                <a:cs typeface="Arial"/>
              </a:rPr>
              <a:t> </a:t>
            </a:r>
            <a:r>
              <a:rPr sz="1600" spc="-10" dirty="0">
                <a:solidFill>
                  <a:srgbClr val="000000"/>
                </a:solidFill>
                <a:latin typeface="Arial"/>
                <a:cs typeface="Arial"/>
              </a:rPr>
              <a:t>in</a:t>
            </a:r>
            <a:r>
              <a:rPr sz="1600" spc="-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first</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eek</a:t>
            </a:r>
            <a:r>
              <a:rPr sz="1600" spc="15"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20</a:t>
            </a:r>
            <a:r>
              <a:rPr sz="1600" spc="-130" dirty="0">
                <a:solidFill>
                  <a:srgbClr val="000000"/>
                </a:solidFill>
                <a:latin typeface="Arial"/>
                <a:cs typeface="Arial"/>
              </a:rPr>
              <a:t>1</a:t>
            </a:r>
            <a:r>
              <a:rPr sz="1600" spc="-10" dirty="0">
                <a:solidFill>
                  <a:srgbClr val="000000"/>
                </a:solidFill>
                <a:latin typeface="Arial"/>
                <a:cs typeface="Arial"/>
              </a:rPr>
              <a:t>1</a:t>
            </a:r>
            <a:r>
              <a:rPr sz="1600" spc="-5" dirty="0">
                <a:solidFill>
                  <a:srgbClr val="000000"/>
                </a:solidFill>
                <a:latin typeface="Arial"/>
                <a:cs typeface="Arial"/>
              </a:rPr>
              <a:t> </a:t>
            </a:r>
            <a:r>
              <a:rPr sz="1600" spc="-10" dirty="0">
                <a:solidFill>
                  <a:srgbClr val="000000"/>
                </a:solidFill>
                <a:latin typeface="Arial"/>
                <a:cs typeface="Arial"/>
              </a:rPr>
              <a:t>has</a:t>
            </a:r>
            <a:r>
              <a:rPr sz="1600" spc="25" dirty="0">
                <a:solidFill>
                  <a:srgbClr val="000000"/>
                </a:solidFill>
                <a:latin typeface="Arial"/>
                <a:cs typeface="Arial"/>
              </a:rPr>
              <a:t> </a:t>
            </a:r>
            <a:r>
              <a:rPr sz="1600" spc="-10" dirty="0" smtClean="0">
                <a:solidFill>
                  <a:srgbClr val="000000"/>
                </a:solidFill>
                <a:latin typeface="Arial"/>
                <a:cs typeface="Arial"/>
              </a:rPr>
              <a:t>increase</a:t>
            </a:r>
            <a:endParaRPr lang="en-US" sz="1600" spc="-10" dirty="0" smtClean="0">
              <a:solidFill>
                <a:srgbClr val="000000"/>
              </a:solidFill>
              <a:latin typeface="Arial"/>
              <a:cs typeface="Arial"/>
            </a:endParaRPr>
          </a:p>
          <a:p>
            <a:pPr marL="12696" algn="l">
              <a:spcBef>
                <a:spcPts val="384"/>
              </a:spcBef>
            </a:pPr>
            <a:endParaRPr lang="en-US" sz="900" dirty="0" smtClean="0">
              <a:solidFill>
                <a:srgbClr val="000000"/>
              </a:solidFill>
              <a:latin typeface="Times New Roman"/>
              <a:cs typeface="Times New Roman"/>
            </a:endParaRPr>
          </a:p>
          <a:p>
            <a:pPr marL="1514655" algn="l"/>
            <a:r>
              <a:rPr sz="1999" b="1" dirty="0" smtClean="0">
                <a:solidFill>
                  <a:srgbClr val="FFFFFF"/>
                </a:solidFill>
                <a:latin typeface="Arial"/>
                <a:cs typeface="Arial"/>
              </a:rPr>
              <a:t>So</a:t>
            </a:r>
            <a:r>
              <a:rPr sz="1999" b="1" spc="-10" dirty="0" smtClean="0">
                <a:solidFill>
                  <a:srgbClr val="FFFFFF"/>
                </a:solidFill>
                <a:latin typeface="Arial"/>
                <a:cs typeface="Arial"/>
              </a:rPr>
              <a:t>l</a:t>
            </a:r>
            <a:r>
              <a:rPr sz="1999" b="1" dirty="0" smtClean="0">
                <a:solidFill>
                  <a:srgbClr val="FFFFFF"/>
                </a:solidFill>
                <a:latin typeface="Arial"/>
                <a:cs typeface="Arial"/>
              </a:rPr>
              <a:t>ution</a:t>
            </a:r>
            <a:endParaRPr sz="1999" dirty="0">
              <a:solidFill>
                <a:srgbClr val="000000"/>
              </a:solidFill>
              <a:latin typeface="Arial"/>
              <a:cs typeface="Arial"/>
            </a:endParaRPr>
          </a:p>
          <a:p>
            <a:pPr marL="12696" algn="l">
              <a:spcBef>
                <a:spcPts val="905"/>
              </a:spcBef>
            </a:pPr>
            <a:r>
              <a:rPr sz="1600" spc="-20" dirty="0">
                <a:solidFill>
                  <a:srgbClr val="001F5F"/>
                </a:solidFill>
                <a:latin typeface="Webdings"/>
                <a:cs typeface="Webdings"/>
              </a:rPr>
              <a:t></a:t>
            </a:r>
            <a:r>
              <a:rPr sz="1600" spc="-155" dirty="0">
                <a:solidFill>
                  <a:srgbClr val="001F5F"/>
                </a:solidFill>
                <a:latin typeface="Times New Roman"/>
                <a:cs typeface="Times New Roman"/>
              </a:rPr>
              <a:t> </a:t>
            </a:r>
            <a:r>
              <a:rPr sz="1600" spc="-10" dirty="0">
                <a:solidFill>
                  <a:srgbClr val="000000"/>
                </a:solidFill>
                <a:latin typeface="Arial"/>
                <a:cs typeface="Arial"/>
              </a:rPr>
              <a:t>Assumption</a:t>
            </a:r>
            <a:r>
              <a:rPr sz="1600" spc="-5" dirty="0">
                <a:solidFill>
                  <a:srgbClr val="000000"/>
                </a:solidFill>
                <a:latin typeface="Arial"/>
                <a:cs typeface="Arial"/>
              </a:rPr>
              <a:t>s:</a:t>
            </a:r>
            <a:r>
              <a:rPr sz="1600" spc="-15" dirty="0">
                <a:solidFill>
                  <a:srgbClr val="000000"/>
                </a:solidFill>
                <a:latin typeface="Arial"/>
                <a:cs typeface="Arial"/>
              </a:rPr>
              <a:t> </a:t>
            </a:r>
            <a:r>
              <a:rPr sz="1600" spc="-10" dirty="0">
                <a:solidFill>
                  <a:srgbClr val="000000"/>
                </a:solidFill>
                <a:latin typeface="Arial"/>
                <a:cs typeface="Arial"/>
              </a:rPr>
              <a:t>Di</a:t>
            </a:r>
            <a:r>
              <a:rPr sz="1600" spc="-5" dirty="0">
                <a:solidFill>
                  <a:srgbClr val="000000"/>
                </a:solidFill>
                <a:latin typeface="Arial"/>
                <a:cs typeface="Arial"/>
              </a:rPr>
              <a:t>s</a:t>
            </a:r>
            <a:r>
              <a:rPr sz="1600" spc="-10" dirty="0">
                <a:solidFill>
                  <a:srgbClr val="000000"/>
                </a:solidFill>
                <a:latin typeface="Arial"/>
                <a:cs typeface="Arial"/>
              </a:rPr>
              <a:t>tribution</a:t>
            </a:r>
            <a:r>
              <a:rPr sz="1600" spc="-5"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sales in</a:t>
            </a:r>
            <a:r>
              <a:rPr sz="1600" spc="-15" dirty="0">
                <a:solidFill>
                  <a:srgbClr val="000000"/>
                </a:solidFill>
                <a:latin typeface="Arial"/>
                <a:cs typeface="Arial"/>
              </a:rPr>
              <a:t> </a:t>
            </a:r>
            <a:r>
              <a:rPr sz="1600" spc="-10" dirty="0">
                <a:solidFill>
                  <a:srgbClr val="000000"/>
                </a:solidFill>
                <a:latin typeface="Arial"/>
                <a:cs typeface="Arial"/>
              </a:rPr>
              <a:t>first</a:t>
            </a:r>
            <a:r>
              <a:rPr sz="1600" spc="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eek</a:t>
            </a:r>
            <a:r>
              <a:rPr sz="1600" spc="10" dirty="0">
                <a:solidFill>
                  <a:srgbClr val="000000"/>
                </a:solidFill>
                <a:latin typeface="Arial"/>
                <a:cs typeface="Arial"/>
              </a:rPr>
              <a:t> </a:t>
            </a:r>
            <a:r>
              <a:rPr sz="1600" spc="-10" dirty="0">
                <a:solidFill>
                  <a:srgbClr val="000000"/>
                </a:solidFill>
                <a:latin typeface="Arial"/>
                <a:cs typeface="Arial"/>
              </a:rPr>
              <a:t>of</a:t>
            </a:r>
            <a:r>
              <a:rPr sz="1600" spc="5" dirty="0">
                <a:solidFill>
                  <a:srgbClr val="000000"/>
                </a:solidFill>
                <a:latin typeface="Arial"/>
                <a:cs typeface="Arial"/>
              </a:rPr>
              <a:t> </a:t>
            </a:r>
            <a:r>
              <a:rPr sz="1600" spc="-10" dirty="0">
                <a:solidFill>
                  <a:srgbClr val="000000"/>
                </a:solidFill>
                <a:latin typeface="Arial"/>
                <a:cs typeface="Arial"/>
              </a:rPr>
              <a:t>20</a:t>
            </a:r>
            <a:r>
              <a:rPr sz="1600" spc="-135" dirty="0">
                <a:solidFill>
                  <a:srgbClr val="000000"/>
                </a:solidFill>
                <a:latin typeface="Arial"/>
                <a:cs typeface="Arial"/>
              </a:rPr>
              <a:t>1</a:t>
            </a:r>
            <a:r>
              <a:rPr sz="1600" spc="-10" dirty="0">
                <a:solidFill>
                  <a:srgbClr val="000000"/>
                </a:solidFill>
                <a:latin typeface="Arial"/>
                <a:cs typeface="Arial"/>
              </a:rPr>
              <a:t>1</a:t>
            </a:r>
            <a:r>
              <a:rPr sz="1600" spc="5" dirty="0">
                <a:solidFill>
                  <a:srgbClr val="000000"/>
                </a:solidFill>
                <a:latin typeface="Arial"/>
                <a:cs typeface="Arial"/>
              </a:rPr>
              <a:t> </a:t>
            </a:r>
            <a:r>
              <a:rPr sz="1600" spc="-10" dirty="0">
                <a:solidFill>
                  <a:srgbClr val="000000"/>
                </a:solidFill>
                <a:latin typeface="Arial"/>
                <a:cs typeface="Arial"/>
              </a:rPr>
              <a:t>in</a:t>
            </a:r>
            <a:r>
              <a:rPr sz="1600" spc="15" dirty="0">
                <a:solidFill>
                  <a:srgbClr val="000000"/>
                </a:solidFill>
                <a:latin typeface="Arial"/>
                <a:cs typeface="Arial"/>
              </a:rPr>
              <a:t> </a:t>
            </a:r>
            <a:r>
              <a:rPr sz="1600" spc="-10" dirty="0">
                <a:solidFill>
                  <a:srgbClr val="000000"/>
                </a:solidFill>
                <a:latin typeface="Arial"/>
                <a:cs typeface="Arial"/>
              </a:rPr>
              <a:t>the</a:t>
            </a:r>
            <a:r>
              <a:rPr sz="1600" spc="5" dirty="0">
                <a:solidFill>
                  <a:srgbClr val="000000"/>
                </a:solidFill>
                <a:latin typeface="Arial"/>
                <a:cs typeface="Arial"/>
              </a:rPr>
              <a:t> </a:t>
            </a:r>
            <a:r>
              <a:rPr sz="1600" spc="-10" dirty="0">
                <a:solidFill>
                  <a:srgbClr val="000000"/>
                </a:solidFill>
                <a:latin typeface="Arial"/>
                <a:cs typeface="Arial"/>
              </a:rPr>
              <a:t>chain is</a:t>
            </a:r>
            <a:r>
              <a:rPr sz="1600" dirty="0">
                <a:solidFill>
                  <a:srgbClr val="000000"/>
                </a:solidFill>
                <a:latin typeface="Arial"/>
                <a:cs typeface="Arial"/>
              </a:rPr>
              <a:t> </a:t>
            </a:r>
            <a:r>
              <a:rPr sz="1600" spc="-10" dirty="0">
                <a:solidFill>
                  <a:srgbClr val="000000"/>
                </a:solidFill>
                <a:latin typeface="Arial"/>
                <a:cs typeface="Arial"/>
              </a:rPr>
              <a:t>no</a:t>
            </a:r>
            <a:r>
              <a:rPr sz="1600" spc="-20" dirty="0">
                <a:solidFill>
                  <a:srgbClr val="000000"/>
                </a:solidFill>
                <a:latin typeface="Arial"/>
                <a:cs typeface="Arial"/>
              </a:rPr>
              <a:t>r</a:t>
            </a:r>
            <a:r>
              <a:rPr sz="1600" spc="-10" dirty="0">
                <a:solidFill>
                  <a:srgbClr val="000000"/>
                </a:solidFill>
                <a:latin typeface="Arial"/>
                <a:cs typeface="Arial"/>
              </a:rPr>
              <a:t>mal</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ith</a:t>
            </a:r>
            <a:r>
              <a:rPr sz="1600" spc="10" dirty="0">
                <a:solidFill>
                  <a:srgbClr val="000000"/>
                </a:solidFill>
                <a:latin typeface="Arial"/>
                <a:cs typeface="Arial"/>
              </a:rPr>
              <a:t> </a:t>
            </a:r>
            <a:r>
              <a:rPr sz="1600" spc="-10" dirty="0">
                <a:solidFill>
                  <a:srgbClr val="000000"/>
                </a:solidFill>
                <a:latin typeface="Arial"/>
                <a:cs typeface="Arial"/>
              </a:rPr>
              <a:t>mean</a:t>
            </a:r>
            <a:r>
              <a:rPr sz="1600" spc="5" dirty="0">
                <a:solidFill>
                  <a:srgbClr val="000000"/>
                </a:solidFill>
                <a:latin typeface="Arial"/>
                <a:cs typeface="Arial"/>
              </a:rPr>
              <a:t> </a:t>
            </a:r>
            <a:r>
              <a:rPr sz="1600" spc="-40" dirty="0">
                <a:solidFill>
                  <a:srgbClr val="000000"/>
                </a:solidFill>
                <a:latin typeface="Arial"/>
                <a:cs typeface="Arial"/>
              </a:rPr>
              <a:t>µ</a:t>
            </a:r>
            <a:r>
              <a:rPr sz="1600" spc="40" dirty="0">
                <a:solidFill>
                  <a:srgbClr val="000000"/>
                </a:solidFill>
                <a:latin typeface="Arial"/>
                <a:cs typeface="Arial"/>
              </a:rPr>
              <a:t> </a:t>
            </a:r>
            <a:r>
              <a:rPr sz="1600" spc="-10" dirty="0">
                <a:solidFill>
                  <a:srgbClr val="000000"/>
                </a:solidFill>
                <a:latin typeface="Arial"/>
                <a:cs typeface="Arial"/>
              </a:rPr>
              <a:t>and</a:t>
            </a:r>
            <a:endParaRPr sz="1600" dirty="0">
              <a:solidFill>
                <a:srgbClr val="000000"/>
              </a:solidFill>
              <a:latin typeface="Arial"/>
              <a:cs typeface="Arial"/>
            </a:endParaRPr>
          </a:p>
        </p:txBody>
      </p:sp>
      <p:sp>
        <p:nvSpPr>
          <p:cNvPr id="10" name="object 10"/>
          <p:cNvSpPr txBox="1"/>
          <p:nvPr/>
        </p:nvSpPr>
        <p:spPr>
          <a:xfrm>
            <a:off x="535768" y="3832316"/>
            <a:ext cx="5551295" cy="2455270"/>
          </a:xfrm>
          <a:prstGeom prst="rect">
            <a:avLst/>
          </a:prstGeom>
        </p:spPr>
        <p:txBody>
          <a:bodyPr vert="horz" wrap="square" lIns="0" tIns="0" rIns="0" bIns="0" rtlCol="0">
            <a:spAutoFit/>
          </a:bodyPr>
          <a:lstStyle/>
          <a:p>
            <a:pPr marL="246941" algn="l"/>
            <a:r>
              <a:rPr sz="1600" spc="-10" dirty="0">
                <a:solidFill>
                  <a:srgbClr val="000000"/>
                </a:solidFill>
                <a:latin typeface="Arial"/>
                <a:cs typeface="Arial"/>
              </a:rPr>
              <a:t>s.d.</a:t>
            </a:r>
            <a:r>
              <a:rPr sz="1600" spc="15" dirty="0">
                <a:solidFill>
                  <a:srgbClr val="000000"/>
                </a:solidFill>
                <a:latin typeface="Arial"/>
                <a:cs typeface="Arial"/>
              </a:rPr>
              <a:t> </a:t>
            </a:r>
            <a:r>
              <a:rPr sz="1600" spc="-10" dirty="0">
                <a:solidFill>
                  <a:srgbClr val="000000"/>
                </a:solidFill>
                <a:latin typeface="Arial"/>
                <a:cs typeface="Arial"/>
              </a:rPr>
              <a:t>12,000</a:t>
            </a:r>
            <a:endParaRPr sz="1600" dirty="0">
              <a:solidFill>
                <a:srgbClr val="000000"/>
              </a:solidFill>
              <a:latin typeface="Arial"/>
              <a:cs typeface="Arial"/>
            </a:endParaRPr>
          </a:p>
          <a:p>
            <a:pPr marL="12696" algn="l">
              <a:spcBef>
                <a:spcPts val="600"/>
              </a:spcBef>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i="1" spc="-114" dirty="0">
                <a:solidFill>
                  <a:srgbClr val="000000"/>
                </a:solidFill>
                <a:latin typeface="Cambria Math"/>
                <a:cs typeface="Cambria Math"/>
              </a:rPr>
              <a:t>𝐻</a:t>
            </a:r>
            <a:r>
              <a:rPr sz="1724" i="1" spc="150" baseline="-14492" dirty="0">
                <a:solidFill>
                  <a:srgbClr val="000000"/>
                </a:solidFill>
                <a:latin typeface="Cambria Math"/>
                <a:cs typeface="Cambria Math"/>
              </a:rPr>
              <a:t>0</a:t>
            </a:r>
            <a:r>
              <a:rPr sz="1600" spc="-5" dirty="0">
                <a:solidFill>
                  <a:srgbClr val="000000"/>
                </a:solidFill>
                <a:latin typeface="Arial"/>
                <a:cs typeface="Arial"/>
              </a:rPr>
              <a:t>:</a:t>
            </a:r>
            <a:r>
              <a:rPr sz="1600" spc="10" dirty="0">
                <a:solidFill>
                  <a:srgbClr val="000000"/>
                </a:solidFill>
                <a:latin typeface="Arial"/>
                <a:cs typeface="Arial"/>
              </a:rPr>
              <a:t> </a:t>
            </a:r>
            <a:r>
              <a:rPr sz="1600" spc="-40" dirty="0">
                <a:solidFill>
                  <a:srgbClr val="000000"/>
                </a:solidFill>
                <a:latin typeface="Arial"/>
                <a:cs typeface="Arial"/>
              </a:rPr>
              <a:t>µ</a:t>
            </a:r>
            <a:r>
              <a:rPr sz="1600" spc="45" dirty="0">
                <a:solidFill>
                  <a:srgbClr val="000000"/>
                </a:solidFill>
                <a:latin typeface="Arial"/>
                <a:cs typeface="Arial"/>
              </a:rPr>
              <a:t> </a:t>
            </a:r>
            <a:r>
              <a:rPr sz="1600" spc="-10" dirty="0">
                <a:solidFill>
                  <a:srgbClr val="000000"/>
                </a:solidFill>
                <a:latin typeface="Arial"/>
                <a:cs typeface="Arial"/>
              </a:rPr>
              <a:t>=</a:t>
            </a:r>
            <a:r>
              <a:rPr sz="1600" spc="-5" dirty="0">
                <a:solidFill>
                  <a:srgbClr val="000000"/>
                </a:solidFill>
                <a:latin typeface="Arial"/>
                <a:cs typeface="Arial"/>
              </a:rPr>
              <a:t> </a:t>
            </a:r>
            <a:r>
              <a:rPr sz="1600" spc="-10" dirty="0">
                <a:solidFill>
                  <a:srgbClr val="000000"/>
                </a:solidFill>
                <a:latin typeface="Arial"/>
                <a:cs typeface="Arial"/>
              </a:rPr>
              <a:t>485,000;</a:t>
            </a:r>
            <a:r>
              <a:rPr sz="1600" spc="15" dirty="0">
                <a:solidFill>
                  <a:srgbClr val="000000"/>
                </a:solidFill>
                <a:latin typeface="Arial"/>
                <a:cs typeface="Arial"/>
              </a:rPr>
              <a:t> </a:t>
            </a:r>
            <a:r>
              <a:rPr sz="1600" i="1" spc="-200" dirty="0">
                <a:solidFill>
                  <a:srgbClr val="000000"/>
                </a:solidFill>
                <a:latin typeface="Cambria Math"/>
                <a:cs typeface="Cambria Math"/>
              </a:rPr>
              <a:t>𝐻</a:t>
            </a:r>
            <a:r>
              <a:rPr sz="1724" i="1" spc="217" baseline="-14492" dirty="0">
                <a:solidFill>
                  <a:srgbClr val="000000"/>
                </a:solidFill>
                <a:latin typeface="Cambria Math"/>
                <a:cs typeface="Cambria Math"/>
              </a:rPr>
              <a:t>𝐴</a:t>
            </a:r>
            <a:r>
              <a:rPr sz="1600" spc="-5" dirty="0">
                <a:solidFill>
                  <a:srgbClr val="000000"/>
                </a:solidFill>
                <a:latin typeface="Arial"/>
                <a:cs typeface="Arial"/>
              </a:rPr>
              <a:t>:</a:t>
            </a:r>
            <a:r>
              <a:rPr sz="1600" spc="10" dirty="0">
                <a:solidFill>
                  <a:srgbClr val="000000"/>
                </a:solidFill>
                <a:latin typeface="Arial"/>
                <a:cs typeface="Arial"/>
              </a:rPr>
              <a:t> </a:t>
            </a:r>
            <a:r>
              <a:rPr sz="1600" spc="-40" dirty="0">
                <a:solidFill>
                  <a:srgbClr val="000000"/>
                </a:solidFill>
                <a:latin typeface="Arial"/>
                <a:cs typeface="Arial"/>
              </a:rPr>
              <a:t>µ</a:t>
            </a:r>
            <a:r>
              <a:rPr sz="1600" spc="45" dirty="0">
                <a:solidFill>
                  <a:srgbClr val="000000"/>
                </a:solidFill>
                <a:latin typeface="Arial"/>
                <a:cs typeface="Arial"/>
              </a:rPr>
              <a:t> </a:t>
            </a:r>
            <a:r>
              <a:rPr sz="1600" spc="-10" dirty="0">
                <a:solidFill>
                  <a:srgbClr val="000000"/>
                </a:solidFill>
                <a:latin typeface="Arial"/>
                <a:cs typeface="Arial"/>
              </a:rPr>
              <a:t>&gt;</a:t>
            </a:r>
            <a:r>
              <a:rPr sz="1600" spc="15" dirty="0">
                <a:solidFill>
                  <a:srgbClr val="000000"/>
                </a:solidFill>
                <a:latin typeface="Arial"/>
                <a:cs typeface="Arial"/>
              </a:rPr>
              <a:t> </a:t>
            </a:r>
            <a:r>
              <a:rPr sz="1600" spc="-10" dirty="0">
                <a:solidFill>
                  <a:srgbClr val="000000"/>
                </a:solidFill>
                <a:latin typeface="Arial"/>
                <a:cs typeface="Arial"/>
              </a:rPr>
              <a:t>485,000</a:t>
            </a:r>
            <a:endParaRPr sz="1600" dirty="0">
              <a:solidFill>
                <a:srgbClr val="000000"/>
              </a:solidFill>
              <a:latin typeface="Arial"/>
              <a:cs typeface="Arial"/>
            </a:endParaRPr>
          </a:p>
          <a:p>
            <a:pPr marL="12696" algn="l">
              <a:spcBef>
                <a:spcPts val="600"/>
              </a:spcBef>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srgbClr val="000000"/>
                </a:solidFill>
                <a:latin typeface="Arial"/>
                <a:cs typeface="Arial"/>
              </a:rPr>
              <a:t>Under</a:t>
            </a:r>
            <a:r>
              <a:rPr sz="1600" spc="5" dirty="0">
                <a:solidFill>
                  <a:srgbClr val="000000"/>
                </a:solidFill>
                <a:latin typeface="Arial"/>
                <a:cs typeface="Arial"/>
              </a:rPr>
              <a:t> </a:t>
            </a:r>
            <a:r>
              <a:rPr sz="1600" spc="-10" dirty="0">
                <a:solidFill>
                  <a:srgbClr val="000000"/>
                </a:solidFill>
                <a:latin typeface="Arial"/>
                <a:cs typeface="Arial"/>
              </a:rPr>
              <a:t>Ho:</a:t>
            </a:r>
            <a:r>
              <a:rPr sz="1600" spc="10" dirty="0">
                <a:solidFill>
                  <a:srgbClr val="000000"/>
                </a:solidFill>
                <a:latin typeface="Arial"/>
                <a:cs typeface="Arial"/>
              </a:rPr>
              <a:t> </a:t>
            </a:r>
            <a:r>
              <a:rPr sz="1600" spc="-10" dirty="0">
                <a:solidFill>
                  <a:srgbClr val="000000"/>
                </a:solidFill>
                <a:latin typeface="Arial"/>
                <a:cs typeface="Arial"/>
              </a:rPr>
              <a:t>Z</a:t>
            </a:r>
            <a:r>
              <a:rPr sz="1600" spc="5" dirty="0">
                <a:solidFill>
                  <a:srgbClr val="000000"/>
                </a:solidFill>
                <a:latin typeface="Arial"/>
                <a:cs typeface="Arial"/>
              </a:rPr>
              <a:t> </a:t>
            </a:r>
            <a:r>
              <a:rPr sz="1600" spc="-10" dirty="0">
                <a:solidFill>
                  <a:srgbClr val="000000"/>
                </a:solidFill>
                <a:latin typeface="Arial"/>
                <a:cs typeface="Arial"/>
              </a:rPr>
              <a:t>=</a:t>
            </a:r>
            <a:r>
              <a:rPr sz="1600" spc="5" dirty="0">
                <a:solidFill>
                  <a:srgbClr val="000000"/>
                </a:solidFill>
                <a:latin typeface="Arial"/>
                <a:cs typeface="Arial"/>
              </a:rPr>
              <a:t> </a:t>
            </a:r>
            <a:r>
              <a:rPr sz="1600" spc="-15" dirty="0">
                <a:solidFill>
                  <a:srgbClr val="000000"/>
                </a:solidFill>
                <a:latin typeface="Arial"/>
                <a:cs typeface="Arial"/>
              </a:rPr>
              <a:t>(</a:t>
            </a:r>
            <a:r>
              <a:rPr sz="1600" i="1" spc="30" dirty="0">
                <a:solidFill>
                  <a:srgbClr val="000000"/>
                </a:solidFill>
                <a:latin typeface="Cambria Math"/>
                <a:cs typeface="Cambria Math"/>
              </a:rPr>
              <a:t>𝑋</a:t>
            </a:r>
            <a:r>
              <a:rPr sz="1600" spc="-15" dirty="0">
                <a:solidFill>
                  <a:srgbClr val="000000"/>
                </a:solidFill>
                <a:latin typeface="Arial"/>
                <a:cs typeface="Arial"/>
              </a:rPr>
              <a:t>-</a:t>
            </a:r>
            <a:r>
              <a:rPr sz="1600" spc="-10" dirty="0">
                <a:solidFill>
                  <a:srgbClr val="000000"/>
                </a:solidFill>
                <a:latin typeface="Arial"/>
                <a:cs typeface="Arial"/>
              </a:rPr>
              <a:t>485,000)/</a:t>
            </a:r>
            <a:r>
              <a:rPr sz="1600" spc="-15" dirty="0">
                <a:solidFill>
                  <a:srgbClr val="000000"/>
                </a:solidFill>
                <a:latin typeface="Arial"/>
                <a:cs typeface="Arial"/>
              </a:rPr>
              <a:t>(</a:t>
            </a:r>
            <a:r>
              <a:rPr sz="1600" spc="-10" dirty="0">
                <a:solidFill>
                  <a:srgbClr val="000000"/>
                </a:solidFill>
                <a:latin typeface="Arial"/>
                <a:cs typeface="Arial"/>
              </a:rPr>
              <a:t>12,000/</a:t>
            </a:r>
            <a:r>
              <a:rPr sz="1600" spc="-15" dirty="0">
                <a:solidFill>
                  <a:srgbClr val="000000"/>
                </a:solidFill>
                <a:latin typeface="Arial"/>
                <a:cs typeface="Arial"/>
              </a:rPr>
              <a:t>√</a:t>
            </a:r>
            <a:r>
              <a:rPr sz="1600" dirty="0">
                <a:solidFill>
                  <a:srgbClr val="000000"/>
                </a:solidFill>
                <a:latin typeface="Arial"/>
                <a:cs typeface="Arial"/>
              </a:rPr>
              <a:t>6</a:t>
            </a:r>
            <a:r>
              <a:rPr sz="1600" spc="-10" dirty="0">
                <a:solidFill>
                  <a:srgbClr val="000000"/>
                </a:solidFill>
                <a:latin typeface="Arial"/>
                <a:cs typeface="Arial"/>
              </a:rPr>
              <a:t>)</a:t>
            </a:r>
            <a:r>
              <a:rPr sz="1600" spc="50" dirty="0">
                <a:solidFill>
                  <a:srgbClr val="000000"/>
                </a:solidFill>
                <a:latin typeface="Arial"/>
                <a:cs typeface="Arial"/>
              </a:rPr>
              <a:t> </a:t>
            </a:r>
            <a:r>
              <a:rPr sz="1600" spc="-10" dirty="0">
                <a:solidFill>
                  <a:srgbClr val="000000"/>
                </a:solidFill>
                <a:latin typeface="Arial"/>
                <a:cs typeface="Arial"/>
              </a:rPr>
              <a:t>~</a:t>
            </a:r>
            <a:r>
              <a:rPr sz="1600" spc="10" dirty="0">
                <a:solidFill>
                  <a:srgbClr val="000000"/>
                </a:solidFill>
                <a:latin typeface="Arial"/>
                <a:cs typeface="Arial"/>
              </a:rPr>
              <a:t> </a:t>
            </a:r>
            <a:r>
              <a:rPr sz="1600" spc="-10" dirty="0">
                <a:solidFill>
                  <a:srgbClr val="000000"/>
                </a:solidFill>
                <a:latin typeface="Arial"/>
                <a:cs typeface="Arial"/>
              </a:rPr>
              <a:t>N(0,1)</a:t>
            </a:r>
            <a:endParaRPr sz="1600" dirty="0">
              <a:solidFill>
                <a:srgbClr val="000000"/>
              </a:solidFill>
              <a:latin typeface="Arial"/>
              <a:cs typeface="Arial"/>
            </a:endParaRPr>
          </a:p>
          <a:p>
            <a:pPr marL="12696" algn="l">
              <a:spcBef>
                <a:spcPts val="600"/>
              </a:spcBef>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25" dirty="0">
                <a:solidFill>
                  <a:srgbClr val="000000"/>
                </a:solidFill>
                <a:latin typeface="Arial"/>
                <a:cs typeface="Arial"/>
              </a:rPr>
              <a:t>O</a:t>
            </a:r>
            <a:r>
              <a:rPr sz="1600" spc="-10" dirty="0">
                <a:solidFill>
                  <a:srgbClr val="000000"/>
                </a:solidFill>
                <a:latin typeface="Arial"/>
                <a:cs typeface="Arial"/>
              </a:rPr>
              <a:t>bserved</a:t>
            </a:r>
            <a:r>
              <a:rPr sz="1600" spc="25" dirty="0">
                <a:solidFill>
                  <a:srgbClr val="000000"/>
                </a:solidFill>
                <a:latin typeface="Arial"/>
                <a:cs typeface="Arial"/>
              </a:rPr>
              <a:t> </a:t>
            </a:r>
            <a:r>
              <a:rPr sz="1600" spc="-10" dirty="0">
                <a:solidFill>
                  <a:srgbClr val="000000"/>
                </a:solidFill>
                <a:latin typeface="Arial"/>
                <a:cs typeface="Arial"/>
              </a:rPr>
              <a:t>value</a:t>
            </a:r>
            <a:r>
              <a:rPr sz="1600" spc="-5" dirty="0">
                <a:solidFill>
                  <a:srgbClr val="000000"/>
                </a:solidFill>
                <a:latin typeface="Arial"/>
                <a:cs typeface="Arial"/>
              </a:rPr>
              <a:t> </a:t>
            </a:r>
            <a:r>
              <a:rPr sz="1600" spc="-10" dirty="0">
                <a:solidFill>
                  <a:srgbClr val="000000"/>
                </a:solidFill>
                <a:latin typeface="Arial"/>
                <a:cs typeface="Arial"/>
              </a:rPr>
              <a:t>of</a:t>
            </a:r>
            <a:r>
              <a:rPr sz="1600" dirty="0">
                <a:solidFill>
                  <a:srgbClr val="000000"/>
                </a:solidFill>
                <a:latin typeface="Arial"/>
                <a:cs typeface="Arial"/>
              </a:rPr>
              <a:t> </a:t>
            </a:r>
            <a:r>
              <a:rPr sz="1600" spc="10" dirty="0">
                <a:solidFill>
                  <a:srgbClr val="000000"/>
                </a:solidFill>
                <a:latin typeface="Arial"/>
                <a:cs typeface="Arial"/>
              </a:rPr>
              <a:t> </a:t>
            </a:r>
            <a:r>
              <a:rPr sz="1600" spc="-10" dirty="0">
                <a:solidFill>
                  <a:srgbClr val="000000"/>
                </a:solidFill>
                <a:latin typeface="Arial"/>
                <a:cs typeface="Arial"/>
              </a:rPr>
              <a:t>Z</a:t>
            </a:r>
            <a:r>
              <a:rPr sz="1600" spc="5" dirty="0">
                <a:solidFill>
                  <a:srgbClr val="000000"/>
                </a:solidFill>
                <a:latin typeface="Arial"/>
                <a:cs typeface="Arial"/>
              </a:rPr>
              <a:t> </a:t>
            </a:r>
            <a:r>
              <a:rPr sz="1600" spc="-10" dirty="0">
                <a:solidFill>
                  <a:srgbClr val="000000"/>
                </a:solidFill>
                <a:latin typeface="Arial"/>
                <a:cs typeface="Arial"/>
              </a:rPr>
              <a:t>is (</a:t>
            </a:r>
            <a:r>
              <a:rPr sz="1600" spc="-35" dirty="0">
                <a:solidFill>
                  <a:srgbClr val="000000"/>
                </a:solidFill>
                <a:latin typeface="Arial"/>
                <a:cs typeface="Arial"/>
              </a:rPr>
              <a:t>w</a:t>
            </a:r>
            <a:r>
              <a:rPr sz="1600" spc="-10" dirty="0">
                <a:solidFill>
                  <a:srgbClr val="000000"/>
                </a:solidFill>
                <a:latin typeface="Arial"/>
                <a:cs typeface="Arial"/>
              </a:rPr>
              <a:t>hen</a:t>
            </a:r>
            <a:r>
              <a:rPr sz="1600" spc="30" dirty="0">
                <a:solidFill>
                  <a:srgbClr val="000000"/>
                </a:solidFill>
                <a:latin typeface="Arial"/>
                <a:cs typeface="Arial"/>
              </a:rPr>
              <a:t> </a:t>
            </a:r>
            <a:r>
              <a:rPr sz="1600" i="1" spc="30" dirty="0">
                <a:solidFill>
                  <a:srgbClr val="000000"/>
                </a:solidFill>
                <a:latin typeface="Cambria Math"/>
                <a:cs typeface="Cambria Math"/>
              </a:rPr>
              <a:t>𝑋</a:t>
            </a:r>
            <a:r>
              <a:rPr sz="1600" spc="-10" dirty="0">
                <a:solidFill>
                  <a:srgbClr val="000000"/>
                </a:solidFill>
                <a:latin typeface="Arial"/>
                <a:cs typeface="Arial"/>
              </a:rPr>
              <a:t>=485,098)</a:t>
            </a:r>
            <a:r>
              <a:rPr sz="1600" spc="15" dirty="0">
                <a:solidFill>
                  <a:srgbClr val="000000"/>
                </a:solidFill>
                <a:latin typeface="Arial"/>
                <a:cs typeface="Arial"/>
              </a:rPr>
              <a:t> </a:t>
            </a:r>
            <a:r>
              <a:rPr sz="1600" spc="-10" dirty="0">
                <a:solidFill>
                  <a:srgbClr val="000000"/>
                </a:solidFill>
                <a:latin typeface="Arial"/>
                <a:cs typeface="Arial"/>
              </a:rPr>
              <a:t>0.003334</a:t>
            </a:r>
            <a:endParaRPr sz="1600" dirty="0">
              <a:solidFill>
                <a:srgbClr val="000000"/>
              </a:solidFill>
              <a:latin typeface="Arial"/>
              <a:cs typeface="Arial"/>
            </a:endParaRPr>
          </a:p>
          <a:p>
            <a:pPr marL="12696" algn="l">
              <a:spcBef>
                <a:spcPts val="600"/>
              </a:spcBef>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srgbClr val="000000"/>
                </a:solidFill>
                <a:latin typeface="Arial"/>
                <a:cs typeface="Arial"/>
              </a:rPr>
              <a:t>p</a:t>
            </a:r>
            <a:r>
              <a:rPr sz="1600" spc="-15" dirty="0">
                <a:solidFill>
                  <a:srgbClr val="000000"/>
                </a:solidFill>
                <a:latin typeface="Arial"/>
                <a:cs typeface="Arial"/>
              </a:rPr>
              <a:t>-</a:t>
            </a:r>
            <a:r>
              <a:rPr sz="1600" spc="-10" dirty="0">
                <a:solidFill>
                  <a:srgbClr val="000000"/>
                </a:solidFill>
                <a:latin typeface="Arial"/>
                <a:cs typeface="Arial"/>
              </a:rPr>
              <a:t>value</a:t>
            </a:r>
            <a:r>
              <a:rPr sz="1600" spc="5" dirty="0">
                <a:solidFill>
                  <a:srgbClr val="000000"/>
                </a:solidFill>
                <a:latin typeface="Arial"/>
                <a:cs typeface="Arial"/>
              </a:rPr>
              <a:t> </a:t>
            </a:r>
            <a:r>
              <a:rPr sz="1600" spc="-10" dirty="0">
                <a:solidFill>
                  <a:srgbClr val="000000"/>
                </a:solidFill>
                <a:latin typeface="Arial"/>
                <a:cs typeface="Arial"/>
              </a:rPr>
              <a:t>=</a:t>
            </a:r>
            <a:r>
              <a:rPr sz="1600" spc="10" dirty="0">
                <a:solidFill>
                  <a:srgbClr val="000000"/>
                </a:solidFill>
                <a:latin typeface="Arial"/>
                <a:cs typeface="Arial"/>
              </a:rPr>
              <a:t> </a:t>
            </a:r>
            <a:r>
              <a:rPr sz="1600" spc="-10" dirty="0">
                <a:solidFill>
                  <a:srgbClr val="000000"/>
                </a:solidFill>
                <a:latin typeface="Arial"/>
                <a:cs typeface="Arial"/>
              </a:rPr>
              <a:t>P(Z</a:t>
            </a:r>
            <a:r>
              <a:rPr sz="1600" spc="5" dirty="0">
                <a:solidFill>
                  <a:srgbClr val="000000"/>
                </a:solidFill>
                <a:latin typeface="Arial"/>
                <a:cs typeface="Arial"/>
              </a:rPr>
              <a:t> </a:t>
            </a:r>
            <a:r>
              <a:rPr sz="1600" spc="-10" dirty="0">
                <a:solidFill>
                  <a:srgbClr val="000000"/>
                </a:solidFill>
                <a:latin typeface="Arial"/>
                <a:cs typeface="Arial"/>
              </a:rPr>
              <a:t>&gt;</a:t>
            </a:r>
            <a:r>
              <a:rPr sz="1600" spc="-5" dirty="0">
                <a:solidFill>
                  <a:srgbClr val="000000"/>
                </a:solidFill>
                <a:latin typeface="Arial"/>
                <a:cs typeface="Arial"/>
              </a:rPr>
              <a:t> </a:t>
            </a:r>
            <a:r>
              <a:rPr sz="1600" spc="-10" dirty="0">
                <a:solidFill>
                  <a:srgbClr val="000000"/>
                </a:solidFill>
                <a:latin typeface="Arial"/>
                <a:cs typeface="Arial"/>
              </a:rPr>
              <a:t>0.003334)</a:t>
            </a:r>
            <a:r>
              <a:rPr sz="1600" spc="20" dirty="0">
                <a:solidFill>
                  <a:srgbClr val="000000"/>
                </a:solidFill>
                <a:latin typeface="Arial"/>
                <a:cs typeface="Arial"/>
              </a:rPr>
              <a:t> </a:t>
            </a:r>
            <a:r>
              <a:rPr sz="1600" spc="-10" dirty="0">
                <a:solidFill>
                  <a:srgbClr val="000000"/>
                </a:solidFill>
                <a:latin typeface="Arial"/>
                <a:cs typeface="Arial"/>
              </a:rPr>
              <a:t>=</a:t>
            </a:r>
            <a:r>
              <a:rPr sz="1600" spc="10" dirty="0">
                <a:solidFill>
                  <a:srgbClr val="000000"/>
                </a:solidFill>
                <a:latin typeface="Arial"/>
                <a:cs typeface="Arial"/>
              </a:rPr>
              <a:t> </a:t>
            </a:r>
            <a:r>
              <a:rPr sz="1600" spc="-10" dirty="0">
                <a:solidFill>
                  <a:srgbClr val="000000"/>
                </a:solidFill>
                <a:latin typeface="Arial"/>
                <a:cs typeface="Arial"/>
              </a:rPr>
              <a:t>0.4987</a:t>
            </a:r>
            <a:r>
              <a:rPr sz="1600" spc="10" dirty="0">
                <a:solidFill>
                  <a:srgbClr val="000000"/>
                </a:solidFill>
                <a:latin typeface="Arial"/>
                <a:cs typeface="Arial"/>
              </a:rPr>
              <a:t> </a:t>
            </a:r>
            <a:r>
              <a:rPr sz="1600" spc="-10" dirty="0">
                <a:solidFill>
                  <a:srgbClr val="000000"/>
                </a:solidFill>
                <a:latin typeface="Arial"/>
                <a:cs typeface="Arial"/>
              </a:rPr>
              <a:t>=</a:t>
            </a:r>
            <a:r>
              <a:rPr sz="1600" spc="10" dirty="0">
                <a:solidFill>
                  <a:srgbClr val="000000"/>
                </a:solidFill>
                <a:latin typeface="Arial"/>
                <a:cs typeface="Arial"/>
              </a:rPr>
              <a:t> </a:t>
            </a:r>
            <a:r>
              <a:rPr sz="1600" spc="-10" dirty="0">
                <a:solidFill>
                  <a:srgbClr val="000000"/>
                </a:solidFill>
                <a:latin typeface="Arial"/>
                <a:cs typeface="Arial"/>
              </a:rPr>
              <a:t>49.87%</a:t>
            </a:r>
            <a:endParaRPr sz="1600" dirty="0">
              <a:solidFill>
                <a:srgbClr val="000000"/>
              </a:solidFill>
              <a:latin typeface="Arial"/>
              <a:cs typeface="Arial"/>
            </a:endParaRPr>
          </a:p>
          <a:p>
            <a:pPr marL="12696" algn="l">
              <a:spcBef>
                <a:spcPts val="600"/>
              </a:spcBef>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srgbClr val="000000"/>
                </a:solidFill>
                <a:latin typeface="Arial"/>
                <a:cs typeface="Arial"/>
              </a:rPr>
              <a:t>This</a:t>
            </a:r>
            <a:r>
              <a:rPr sz="1600" spc="10" dirty="0">
                <a:solidFill>
                  <a:srgbClr val="000000"/>
                </a:solidFill>
                <a:latin typeface="Arial"/>
                <a:cs typeface="Arial"/>
              </a:rPr>
              <a:t> </a:t>
            </a:r>
            <a:r>
              <a:rPr sz="1600" spc="-10" dirty="0">
                <a:solidFill>
                  <a:srgbClr val="000000"/>
                </a:solidFill>
                <a:latin typeface="Arial"/>
                <a:cs typeface="Arial"/>
              </a:rPr>
              <a:t>is quite</a:t>
            </a:r>
            <a:r>
              <a:rPr sz="1600" spc="-5" dirty="0">
                <a:solidFill>
                  <a:srgbClr val="000000"/>
                </a:solidFill>
                <a:latin typeface="Arial"/>
                <a:cs typeface="Arial"/>
              </a:rPr>
              <a:t> </a:t>
            </a:r>
            <a:r>
              <a:rPr sz="1600" spc="-10" dirty="0">
                <a:solidFill>
                  <a:srgbClr val="000000"/>
                </a:solidFill>
                <a:latin typeface="Arial"/>
                <a:cs typeface="Arial"/>
              </a:rPr>
              <a:t>large</a:t>
            </a:r>
            <a:r>
              <a:rPr sz="1600" spc="-5" dirty="0">
                <a:solidFill>
                  <a:srgbClr val="000000"/>
                </a:solidFill>
                <a:latin typeface="Arial"/>
                <a:cs typeface="Arial"/>
              </a:rPr>
              <a:t> </a:t>
            </a:r>
            <a:r>
              <a:rPr sz="1600" spc="-10" dirty="0">
                <a:solidFill>
                  <a:srgbClr val="000000"/>
                </a:solidFill>
                <a:latin typeface="Arial"/>
                <a:cs typeface="Arial"/>
              </a:rPr>
              <a:t>and</a:t>
            </a:r>
            <a:r>
              <a:rPr sz="1600" spc="10" dirty="0">
                <a:solidFill>
                  <a:srgbClr val="000000"/>
                </a:solidFill>
                <a:latin typeface="Arial"/>
                <a:cs typeface="Arial"/>
              </a:rPr>
              <a:t> </a:t>
            </a:r>
            <a:r>
              <a:rPr sz="1600" spc="-10" dirty="0">
                <a:solidFill>
                  <a:srgbClr val="000000"/>
                </a:solidFill>
                <a:latin typeface="Arial"/>
                <a:cs typeface="Arial"/>
              </a:rPr>
              <a:t>so</a:t>
            </a:r>
            <a:r>
              <a:rPr sz="1600" spc="-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e</a:t>
            </a:r>
            <a:r>
              <a:rPr sz="1600" spc="10" dirty="0">
                <a:solidFill>
                  <a:srgbClr val="000000"/>
                </a:solidFill>
                <a:latin typeface="Arial"/>
                <a:cs typeface="Arial"/>
              </a:rPr>
              <a:t> </a:t>
            </a:r>
            <a:r>
              <a:rPr sz="1600" spc="-10" dirty="0">
                <a:solidFill>
                  <a:srgbClr val="000000"/>
                </a:solidFill>
                <a:latin typeface="Arial"/>
                <a:cs typeface="Arial"/>
              </a:rPr>
              <a:t>do</a:t>
            </a:r>
            <a:r>
              <a:rPr sz="1600" spc="-5" dirty="0">
                <a:solidFill>
                  <a:srgbClr val="000000"/>
                </a:solidFill>
                <a:latin typeface="Arial"/>
                <a:cs typeface="Arial"/>
              </a:rPr>
              <a:t> </a:t>
            </a:r>
            <a:r>
              <a:rPr sz="1600" spc="-10" dirty="0">
                <a:solidFill>
                  <a:srgbClr val="000000"/>
                </a:solidFill>
                <a:latin typeface="Arial"/>
                <a:cs typeface="Arial"/>
              </a:rPr>
              <a:t>not</a:t>
            </a:r>
            <a:r>
              <a:rPr sz="1600" spc="10" dirty="0">
                <a:solidFill>
                  <a:srgbClr val="000000"/>
                </a:solidFill>
                <a:latin typeface="Arial"/>
                <a:cs typeface="Arial"/>
              </a:rPr>
              <a:t> </a:t>
            </a:r>
            <a:r>
              <a:rPr sz="1600" spc="-10" dirty="0">
                <a:solidFill>
                  <a:srgbClr val="000000"/>
                </a:solidFill>
                <a:latin typeface="Arial"/>
                <a:cs typeface="Arial"/>
              </a:rPr>
              <a:t>reje</a:t>
            </a:r>
            <a:r>
              <a:rPr sz="1600" spc="-5" dirty="0">
                <a:solidFill>
                  <a:srgbClr val="000000"/>
                </a:solidFill>
                <a:latin typeface="Arial"/>
                <a:cs typeface="Arial"/>
              </a:rPr>
              <a:t>ct</a:t>
            </a:r>
            <a:r>
              <a:rPr sz="1600" spc="25" dirty="0">
                <a:solidFill>
                  <a:srgbClr val="000000"/>
                </a:solidFill>
                <a:latin typeface="Arial"/>
                <a:cs typeface="Arial"/>
              </a:rPr>
              <a:t> </a:t>
            </a:r>
            <a:r>
              <a:rPr sz="1600" i="1" spc="-114" dirty="0">
                <a:solidFill>
                  <a:srgbClr val="000000"/>
                </a:solidFill>
                <a:latin typeface="Cambria Math"/>
                <a:cs typeface="Cambria Math"/>
              </a:rPr>
              <a:t>𝐻</a:t>
            </a:r>
            <a:r>
              <a:rPr sz="1724" i="1" spc="44" baseline="-14492" dirty="0">
                <a:solidFill>
                  <a:srgbClr val="000000"/>
                </a:solidFill>
                <a:latin typeface="Cambria Math"/>
                <a:cs typeface="Cambria Math"/>
              </a:rPr>
              <a:t>0</a:t>
            </a:r>
            <a:endParaRPr sz="1724" baseline="-14492" dirty="0">
              <a:solidFill>
                <a:srgbClr val="000000"/>
              </a:solidFill>
              <a:latin typeface="Cambria Math"/>
              <a:cs typeface="Cambria Math"/>
            </a:endParaRPr>
          </a:p>
          <a:p>
            <a:pPr marL="241228" indent="5713" algn="l"/>
            <a:r>
              <a:rPr sz="1600" spc="-10" dirty="0">
                <a:solidFill>
                  <a:srgbClr val="000000"/>
                </a:solidFill>
                <a:latin typeface="Arial"/>
                <a:cs typeface="Arial"/>
              </a:rPr>
              <a:t>(</a:t>
            </a:r>
            <a:r>
              <a:rPr sz="1600" spc="-20" dirty="0">
                <a:solidFill>
                  <a:srgbClr val="000000"/>
                </a:solidFill>
                <a:latin typeface="Arial"/>
                <a:cs typeface="Arial"/>
              </a:rPr>
              <a:t>F</a:t>
            </a:r>
            <a:r>
              <a:rPr sz="1600" spc="-10" dirty="0">
                <a:solidFill>
                  <a:srgbClr val="000000"/>
                </a:solidFill>
                <a:latin typeface="Arial"/>
                <a:cs typeface="Arial"/>
              </a:rPr>
              <a:t>or</a:t>
            </a:r>
            <a:r>
              <a:rPr sz="1600" spc="15" dirty="0">
                <a:solidFill>
                  <a:srgbClr val="000000"/>
                </a:solidFill>
                <a:latin typeface="Arial"/>
                <a:cs typeface="Arial"/>
              </a:rPr>
              <a:t> </a:t>
            </a:r>
            <a:r>
              <a:rPr sz="1600" spc="-15" dirty="0">
                <a:solidFill>
                  <a:srgbClr val="000000"/>
                </a:solidFill>
                <a:latin typeface="Arial"/>
                <a:cs typeface="Arial"/>
              </a:rPr>
              <a:t>5%</a:t>
            </a:r>
            <a:r>
              <a:rPr sz="1600" spc="5" dirty="0">
                <a:solidFill>
                  <a:srgbClr val="000000"/>
                </a:solidFill>
                <a:latin typeface="Arial"/>
                <a:cs typeface="Arial"/>
              </a:rPr>
              <a:t> </a:t>
            </a:r>
            <a:r>
              <a:rPr sz="1600" spc="-10" dirty="0">
                <a:solidFill>
                  <a:srgbClr val="000000"/>
                </a:solidFill>
                <a:latin typeface="Arial"/>
                <a:cs typeface="Arial"/>
              </a:rPr>
              <a:t>Le</a:t>
            </a:r>
            <a:r>
              <a:rPr sz="1600" spc="-5" dirty="0">
                <a:solidFill>
                  <a:srgbClr val="000000"/>
                </a:solidFill>
                <a:latin typeface="Arial"/>
                <a:cs typeface="Arial"/>
              </a:rPr>
              <a:t>v</a:t>
            </a:r>
            <a:r>
              <a:rPr sz="1600" spc="-10" dirty="0">
                <a:solidFill>
                  <a:srgbClr val="000000"/>
                </a:solidFill>
                <a:latin typeface="Arial"/>
                <a:cs typeface="Arial"/>
              </a:rPr>
              <a:t>el</a:t>
            </a:r>
            <a:r>
              <a:rPr sz="1600"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5" dirty="0">
                <a:solidFill>
                  <a:srgbClr val="000000"/>
                </a:solidFill>
                <a:latin typeface="Arial"/>
                <a:cs typeface="Arial"/>
              </a:rPr>
              <a:t>S</a:t>
            </a:r>
            <a:r>
              <a:rPr sz="1600" dirty="0">
                <a:solidFill>
                  <a:srgbClr val="000000"/>
                </a:solidFill>
                <a:latin typeface="Arial"/>
                <a:cs typeface="Arial"/>
              </a:rPr>
              <a:t>i</a:t>
            </a:r>
            <a:r>
              <a:rPr sz="1600" spc="-10" dirty="0">
                <a:solidFill>
                  <a:srgbClr val="000000"/>
                </a:solidFill>
                <a:latin typeface="Arial"/>
                <a:cs typeface="Arial"/>
              </a:rPr>
              <a:t>gnificance</a:t>
            </a:r>
            <a:r>
              <a:rPr sz="1600" spc="-3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5" dirty="0">
                <a:solidFill>
                  <a:srgbClr val="000000"/>
                </a:solidFill>
                <a:latin typeface="Arial"/>
                <a:cs typeface="Arial"/>
              </a:rPr>
              <a:t>p</a:t>
            </a:r>
            <a:r>
              <a:rPr sz="1600" spc="-15" dirty="0">
                <a:solidFill>
                  <a:srgbClr val="000000"/>
                </a:solidFill>
                <a:latin typeface="Arial"/>
                <a:cs typeface="Arial"/>
              </a:rPr>
              <a:t>-</a:t>
            </a:r>
            <a:r>
              <a:rPr sz="1600" spc="-10" dirty="0">
                <a:solidFill>
                  <a:srgbClr val="000000"/>
                </a:solidFill>
                <a:latin typeface="Arial"/>
                <a:cs typeface="Arial"/>
              </a:rPr>
              <a:t>value</a:t>
            </a:r>
            <a:r>
              <a:rPr sz="1600" spc="-5" dirty="0">
                <a:solidFill>
                  <a:srgbClr val="000000"/>
                </a:solidFill>
                <a:latin typeface="Arial"/>
                <a:cs typeface="Arial"/>
              </a:rPr>
              <a:t> </a:t>
            </a:r>
            <a:r>
              <a:rPr sz="1600" spc="-10" dirty="0">
                <a:solidFill>
                  <a:srgbClr val="000000"/>
                </a:solidFill>
                <a:latin typeface="Arial"/>
                <a:cs typeface="Arial"/>
              </a:rPr>
              <a:t>has</a:t>
            </a:r>
            <a:r>
              <a:rPr sz="1600" spc="5" dirty="0">
                <a:solidFill>
                  <a:srgbClr val="000000"/>
                </a:solidFill>
                <a:latin typeface="Arial"/>
                <a:cs typeface="Arial"/>
              </a:rPr>
              <a:t> </a:t>
            </a:r>
            <a:r>
              <a:rPr sz="1600" spc="-10" dirty="0">
                <a:solidFill>
                  <a:srgbClr val="000000"/>
                </a:solidFill>
                <a:latin typeface="Arial"/>
                <a:cs typeface="Arial"/>
              </a:rPr>
              <a:t>to</a:t>
            </a:r>
            <a:r>
              <a:rPr sz="1600" spc="10" dirty="0">
                <a:solidFill>
                  <a:srgbClr val="000000"/>
                </a:solidFill>
                <a:latin typeface="Arial"/>
                <a:cs typeface="Arial"/>
              </a:rPr>
              <a:t> </a:t>
            </a:r>
            <a:r>
              <a:rPr sz="1600" spc="-10" dirty="0">
                <a:solidFill>
                  <a:srgbClr val="000000"/>
                </a:solidFill>
                <a:latin typeface="Arial"/>
                <a:cs typeface="Arial"/>
              </a:rPr>
              <a:t>be</a:t>
            </a:r>
            <a:r>
              <a:rPr sz="1600" spc="-5" dirty="0">
                <a:solidFill>
                  <a:srgbClr val="000000"/>
                </a:solidFill>
                <a:latin typeface="Arial"/>
                <a:cs typeface="Arial"/>
              </a:rPr>
              <a:t> </a:t>
            </a:r>
            <a:r>
              <a:rPr sz="1600" spc="-10" dirty="0">
                <a:solidFill>
                  <a:srgbClr val="000000"/>
                </a:solidFill>
                <a:latin typeface="Arial"/>
                <a:cs typeface="Arial"/>
              </a:rPr>
              <a:t>&lt;</a:t>
            </a:r>
            <a:r>
              <a:rPr sz="1600" spc="10" dirty="0">
                <a:solidFill>
                  <a:srgbClr val="000000"/>
                </a:solidFill>
                <a:latin typeface="Arial"/>
                <a:cs typeface="Arial"/>
              </a:rPr>
              <a:t> </a:t>
            </a:r>
            <a:r>
              <a:rPr sz="1600" spc="-10" dirty="0">
                <a:solidFill>
                  <a:srgbClr val="000000"/>
                </a:solidFill>
                <a:latin typeface="Arial"/>
                <a:cs typeface="Arial"/>
              </a:rPr>
              <a:t>0.05)</a:t>
            </a:r>
            <a:endParaRPr sz="1600" dirty="0">
              <a:solidFill>
                <a:srgbClr val="000000"/>
              </a:solidFill>
              <a:latin typeface="Arial"/>
              <a:cs typeface="Arial"/>
            </a:endParaRPr>
          </a:p>
          <a:p>
            <a:pPr marL="241228" algn="l">
              <a:spcBef>
                <a:spcPts val="600"/>
              </a:spcBef>
            </a:pPr>
            <a:r>
              <a:rPr sz="1600" b="1" spc="-10" dirty="0">
                <a:solidFill>
                  <a:srgbClr val="000000"/>
                </a:solidFill>
                <a:latin typeface="Arial"/>
                <a:cs typeface="Arial"/>
              </a:rPr>
              <a:t>See t</a:t>
            </a:r>
            <a:r>
              <a:rPr sz="1600" b="1" spc="-20" dirty="0">
                <a:solidFill>
                  <a:srgbClr val="000000"/>
                </a:solidFill>
                <a:latin typeface="Arial"/>
                <a:cs typeface="Arial"/>
              </a:rPr>
              <a:t>h</a:t>
            </a:r>
            <a:r>
              <a:rPr sz="1600" b="1" spc="-10" dirty="0">
                <a:solidFill>
                  <a:srgbClr val="000000"/>
                </a:solidFill>
                <a:latin typeface="Arial"/>
                <a:cs typeface="Arial"/>
              </a:rPr>
              <a:t>e</a:t>
            </a:r>
            <a:r>
              <a:rPr sz="1600" b="1" spc="10" dirty="0">
                <a:solidFill>
                  <a:srgbClr val="000000"/>
                </a:solidFill>
                <a:latin typeface="Arial"/>
                <a:cs typeface="Arial"/>
              </a:rPr>
              <a:t> </a:t>
            </a:r>
            <a:r>
              <a:rPr sz="1600" b="1" spc="-10" dirty="0">
                <a:solidFill>
                  <a:srgbClr val="000000"/>
                </a:solidFill>
                <a:latin typeface="Arial"/>
                <a:cs typeface="Arial"/>
              </a:rPr>
              <a:t>im</a:t>
            </a:r>
            <a:r>
              <a:rPr sz="1600" b="1" spc="-20" dirty="0">
                <a:solidFill>
                  <a:srgbClr val="000000"/>
                </a:solidFill>
                <a:latin typeface="Arial"/>
                <a:cs typeface="Arial"/>
              </a:rPr>
              <a:t>p</a:t>
            </a:r>
            <a:r>
              <a:rPr sz="1600" b="1" spc="-10" dirty="0">
                <a:solidFill>
                  <a:srgbClr val="000000"/>
                </a:solidFill>
                <a:latin typeface="Arial"/>
                <a:cs typeface="Arial"/>
              </a:rPr>
              <a:t>act</a:t>
            </a:r>
            <a:r>
              <a:rPr sz="1600" b="1" spc="30" dirty="0">
                <a:solidFill>
                  <a:srgbClr val="000000"/>
                </a:solidFill>
                <a:latin typeface="Arial"/>
                <a:cs typeface="Arial"/>
              </a:rPr>
              <a:t> </a:t>
            </a:r>
            <a:r>
              <a:rPr sz="1600" b="1" spc="-10" dirty="0">
                <a:solidFill>
                  <a:srgbClr val="000000"/>
                </a:solidFill>
                <a:latin typeface="Arial"/>
                <a:cs typeface="Arial"/>
              </a:rPr>
              <a:t>of</a:t>
            </a:r>
            <a:r>
              <a:rPr sz="1600" b="1" spc="10" dirty="0">
                <a:solidFill>
                  <a:srgbClr val="000000"/>
                </a:solidFill>
                <a:latin typeface="Arial"/>
                <a:cs typeface="Arial"/>
              </a:rPr>
              <a:t> </a:t>
            </a:r>
            <a:r>
              <a:rPr sz="1600" b="1" spc="-10" dirty="0">
                <a:solidFill>
                  <a:srgbClr val="000000"/>
                </a:solidFill>
                <a:latin typeface="Arial"/>
                <a:cs typeface="Arial"/>
              </a:rPr>
              <a:t>st</a:t>
            </a:r>
            <a:r>
              <a:rPr sz="1600" b="1" spc="-20" dirty="0">
                <a:solidFill>
                  <a:srgbClr val="000000"/>
                </a:solidFill>
                <a:latin typeface="Arial"/>
                <a:cs typeface="Arial"/>
              </a:rPr>
              <a:t>d</a:t>
            </a:r>
            <a:r>
              <a:rPr sz="1600" b="1" spc="-5" dirty="0">
                <a:solidFill>
                  <a:srgbClr val="000000"/>
                </a:solidFill>
                <a:latin typeface="Arial"/>
                <a:cs typeface="Arial"/>
              </a:rPr>
              <a:t>.</a:t>
            </a:r>
            <a:r>
              <a:rPr sz="1600" b="1" spc="20" dirty="0">
                <a:solidFill>
                  <a:srgbClr val="000000"/>
                </a:solidFill>
                <a:latin typeface="Arial"/>
                <a:cs typeface="Arial"/>
              </a:rPr>
              <a:t> </a:t>
            </a:r>
            <a:r>
              <a:rPr sz="1600" b="1" spc="-10" dirty="0">
                <a:solidFill>
                  <a:srgbClr val="000000"/>
                </a:solidFill>
                <a:latin typeface="Arial"/>
                <a:cs typeface="Arial"/>
              </a:rPr>
              <a:t>de</a:t>
            </a:r>
            <a:r>
              <a:rPr sz="1600" b="1" spc="-170" dirty="0">
                <a:solidFill>
                  <a:srgbClr val="000000"/>
                </a:solidFill>
                <a:latin typeface="Arial"/>
                <a:cs typeface="Arial"/>
              </a:rPr>
              <a:t>v</a:t>
            </a:r>
            <a:r>
              <a:rPr sz="1600" b="1" spc="-5" dirty="0">
                <a:solidFill>
                  <a:srgbClr val="000000"/>
                </a:solidFill>
                <a:latin typeface="Arial"/>
                <a:cs typeface="Arial"/>
              </a:rPr>
              <a:t>.</a:t>
            </a:r>
            <a:r>
              <a:rPr sz="1600" b="1" spc="45" dirty="0">
                <a:solidFill>
                  <a:srgbClr val="000000"/>
                </a:solidFill>
                <a:latin typeface="Arial"/>
                <a:cs typeface="Arial"/>
              </a:rPr>
              <a:t> </a:t>
            </a:r>
            <a:r>
              <a:rPr sz="1600" b="1" spc="-10" dirty="0">
                <a:solidFill>
                  <a:srgbClr val="000000"/>
                </a:solidFill>
                <a:latin typeface="Arial"/>
                <a:cs typeface="Arial"/>
              </a:rPr>
              <a:t>and</a:t>
            </a:r>
            <a:r>
              <a:rPr sz="1600" b="1" dirty="0">
                <a:solidFill>
                  <a:srgbClr val="000000"/>
                </a:solidFill>
                <a:latin typeface="Arial"/>
                <a:cs typeface="Arial"/>
              </a:rPr>
              <a:t> </a:t>
            </a:r>
            <a:r>
              <a:rPr sz="1600" b="1" spc="-10" dirty="0">
                <a:solidFill>
                  <a:srgbClr val="000000"/>
                </a:solidFill>
                <a:latin typeface="Arial"/>
                <a:cs typeface="Arial"/>
              </a:rPr>
              <a:t>sample</a:t>
            </a:r>
            <a:r>
              <a:rPr sz="1600" b="1" spc="15" dirty="0">
                <a:solidFill>
                  <a:srgbClr val="000000"/>
                </a:solidFill>
                <a:latin typeface="Arial"/>
                <a:cs typeface="Arial"/>
              </a:rPr>
              <a:t> </a:t>
            </a:r>
            <a:r>
              <a:rPr sz="1600" b="1" spc="-10" dirty="0">
                <a:solidFill>
                  <a:srgbClr val="000000"/>
                </a:solidFill>
                <a:latin typeface="Arial"/>
                <a:cs typeface="Arial"/>
              </a:rPr>
              <a:t>size</a:t>
            </a:r>
            <a:r>
              <a:rPr sz="1600" b="1" spc="-5" dirty="0">
                <a:solidFill>
                  <a:srgbClr val="000000"/>
                </a:solidFill>
                <a:latin typeface="Arial"/>
                <a:cs typeface="Arial"/>
              </a:rPr>
              <a:t> </a:t>
            </a:r>
            <a:r>
              <a:rPr sz="1600" b="1" spc="-40" dirty="0">
                <a:solidFill>
                  <a:srgbClr val="000000"/>
                </a:solidFill>
                <a:latin typeface="Arial"/>
                <a:cs typeface="Arial"/>
              </a:rPr>
              <a:t>!</a:t>
            </a:r>
            <a:r>
              <a:rPr sz="1600" b="1" spc="-10" dirty="0">
                <a:solidFill>
                  <a:srgbClr val="000000"/>
                </a:solidFill>
                <a:latin typeface="Arial"/>
                <a:cs typeface="Arial"/>
              </a:rPr>
              <a:t>!</a:t>
            </a:r>
            <a:endParaRPr sz="1600" dirty="0">
              <a:solidFill>
                <a:srgbClr val="000000"/>
              </a:solidFill>
              <a:latin typeface="Arial"/>
              <a:cs typeface="Arial"/>
            </a:endParaRPr>
          </a:p>
        </p:txBody>
      </p:sp>
      <p:sp>
        <p:nvSpPr>
          <p:cNvPr id="12" name="object 12"/>
          <p:cNvSpPr txBox="1">
            <a:spLocks noGrp="1"/>
          </p:cNvSpPr>
          <p:nvPr>
            <p:ph type="title"/>
          </p:nvPr>
        </p:nvSpPr>
        <p:spPr>
          <a:xfrm>
            <a:off x="457053" y="558794"/>
            <a:ext cx="8982370" cy="661115"/>
          </a:xfrm>
          <a:prstGeom prst="rect">
            <a:avLst/>
          </a:prstGeom>
        </p:spPr>
        <p:txBody>
          <a:bodyPr vert="horz" wrap="square" lIns="0" tIns="319549" rIns="0" bIns="0" numCol="1" rtlCol="0" anchor="b" anchorCtr="0" compatLnSpc="1">
            <a:prstTxWarp prst="textNoShape">
              <a:avLst/>
            </a:prstTxWarp>
            <a:spAutoFit/>
          </a:bodyPr>
          <a:lstStyle/>
          <a:p>
            <a:pPr marL="70464">
              <a:lnSpc>
                <a:spcPct val="100000"/>
              </a:lnSpc>
            </a:pPr>
            <a:r>
              <a:rPr spc="-15" dirty="0"/>
              <a:t>Z</a:t>
            </a:r>
            <a:r>
              <a:rPr spc="10" dirty="0"/>
              <a:t> </a:t>
            </a:r>
            <a:r>
              <a:rPr spc="-10" dirty="0"/>
              <a:t>test</a:t>
            </a:r>
            <a:r>
              <a:rPr spc="5" dirty="0"/>
              <a:t> </a:t>
            </a:r>
            <a:r>
              <a:rPr spc="-10" dirty="0"/>
              <a:t>:</a:t>
            </a:r>
            <a:r>
              <a:rPr spc="-5" dirty="0"/>
              <a:t> </a:t>
            </a:r>
            <a:r>
              <a:rPr spc="-10" dirty="0"/>
              <a:t>Illustration</a:t>
            </a:r>
          </a:p>
        </p:txBody>
      </p:sp>
      <p:sp>
        <p:nvSpPr>
          <p:cNvPr id="13" name="object 13"/>
          <p:cNvSpPr/>
          <p:nvPr/>
        </p:nvSpPr>
        <p:spPr>
          <a:xfrm>
            <a:off x="7763053" y="6263416"/>
            <a:ext cx="1091850" cy="261536"/>
          </a:xfrm>
          <a:custGeom>
            <a:avLst/>
            <a:gdLst/>
            <a:ahLst/>
            <a:cxnLst/>
            <a:rect l="l" t="t" r="r" b="b"/>
            <a:pathLst>
              <a:path w="1092200" h="261620">
                <a:moveTo>
                  <a:pt x="0" y="261607"/>
                </a:moveTo>
                <a:lnTo>
                  <a:pt x="1091819" y="261607"/>
                </a:lnTo>
                <a:lnTo>
                  <a:pt x="1091819" y="0"/>
                </a:lnTo>
                <a:lnTo>
                  <a:pt x="0" y="0"/>
                </a:lnTo>
                <a:lnTo>
                  <a:pt x="0" y="261607"/>
                </a:lnTo>
                <a:close/>
              </a:path>
            </a:pathLst>
          </a:custGeom>
          <a:solidFill>
            <a:srgbClr val="FFFFFF"/>
          </a:solidFill>
        </p:spPr>
        <p:txBody>
          <a:bodyPr wrap="square" lIns="0" tIns="0" rIns="0" bIns="0" rtlCol="0"/>
          <a:lstStyle/>
          <a:p>
            <a:endParaRPr>
              <a:solidFill>
                <a:srgbClr val="000000"/>
              </a:solidFill>
            </a:endParaRPr>
          </a:p>
        </p:txBody>
      </p:sp>
      <p:sp>
        <p:nvSpPr>
          <p:cNvPr id="14" name="object 14"/>
          <p:cNvSpPr txBox="1"/>
          <p:nvPr/>
        </p:nvSpPr>
        <p:spPr>
          <a:xfrm>
            <a:off x="7884553" y="6319890"/>
            <a:ext cx="851896" cy="169223"/>
          </a:xfrm>
          <a:prstGeom prst="rect">
            <a:avLst/>
          </a:prstGeom>
        </p:spPr>
        <p:txBody>
          <a:bodyPr vert="horz" wrap="square" lIns="0" tIns="0" rIns="0" bIns="0" rtlCol="0">
            <a:spAutoFit/>
          </a:bodyPr>
          <a:lstStyle/>
          <a:p>
            <a:pPr marL="12696"/>
            <a:r>
              <a:rPr dirty="0">
                <a:solidFill>
                  <a:srgbClr val="000000"/>
                </a:solidFill>
                <a:latin typeface="Arial"/>
                <a:cs typeface="Arial"/>
              </a:rPr>
              <a:t>Z</a:t>
            </a:r>
            <a:r>
              <a:rPr spc="-10" dirty="0">
                <a:solidFill>
                  <a:srgbClr val="000000"/>
                </a:solidFill>
                <a:latin typeface="Arial"/>
                <a:cs typeface="Arial"/>
              </a:rPr>
              <a:t> </a:t>
            </a:r>
            <a:r>
              <a:rPr dirty="0">
                <a:solidFill>
                  <a:srgbClr val="000000"/>
                </a:solidFill>
                <a:latin typeface="Arial"/>
                <a:cs typeface="Arial"/>
              </a:rPr>
              <a:t>=</a:t>
            </a:r>
            <a:r>
              <a:rPr spc="-15" dirty="0">
                <a:solidFill>
                  <a:srgbClr val="000000"/>
                </a:solidFill>
                <a:latin typeface="Arial"/>
                <a:cs typeface="Arial"/>
              </a:rPr>
              <a:t> </a:t>
            </a:r>
            <a:r>
              <a:rPr dirty="0">
                <a:solidFill>
                  <a:srgbClr val="000000"/>
                </a:solidFill>
                <a:latin typeface="Arial"/>
                <a:cs typeface="Arial"/>
              </a:rPr>
              <a:t>0.003</a:t>
            </a:r>
            <a:r>
              <a:rPr spc="-5" dirty="0">
                <a:solidFill>
                  <a:srgbClr val="000000"/>
                </a:solidFill>
                <a:latin typeface="Arial"/>
                <a:cs typeface="Arial"/>
              </a:rPr>
              <a:t>3</a:t>
            </a:r>
            <a:r>
              <a:rPr dirty="0">
                <a:solidFill>
                  <a:srgbClr val="000000"/>
                </a:solidFill>
                <a:latin typeface="Arial"/>
                <a:cs typeface="Arial"/>
              </a:rPr>
              <a:t>34</a:t>
            </a:r>
            <a:endParaRPr>
              <a:solidFill>
                <a:srgbClr val="000000"/>
              </a:solidFill>
              <a:latin typeface="Arial"/>
              <a:cs typeface="Arial"/>
            </a:endParaRPr>
          </a:p>
        </p:txBody>
      </p:sp>
      <p:sp>
        <p:nvSpPr>
          <p:cNvPr id="15" name="object 15"/>
          <p:cNvSpPr/>
          <p:nvPr/>
        </p:nvSpPr>
        <p:spPr>
          <a:xfrm>
            <a:off x="8265939" y="6092491"/>
            <a:ext cx="99663" cy="171395"/>
          </a:xfrm>
          <a:custGeom>
            <a:avLst/>
            <a:gdLst/>
            <a:ahLst/>
            <a:cxnLst/>
            <a:rect l="l" t="t" r="r" b="b"/>
            <a:pathLst>
              <a:path w="99695" h="171450">
                <a:moveTo>
                  <a:pt x="5714" y="76644"/>
                </a:moveTo>
                <a:lnTo>
                  <a:pt x="3301" y="77774"/>
                </a:lnTo>
                <a:lnTo>
                  <a:pt x="1015" y="78917"/>
                </a:lnTo>
                <a:lnTo>
                  <a:pt x="0" y="81762"/>
                </a:lnTo>
                <a:lnTo>
                  <a:pt x="42925" y="170992"/>
                </a:lnTo>
                <a:lnTo>
                  <a:pt x="49211" y="161950"/>
                </a:lnTo>
                <a:lnTo>
                  <a:pt x="48386" y="161950"/>
                </a:lnTo>
                <a:lnTo>
                  <a:pt x="38861" y="161188"/>
                </a:lnTo>
                <a:lnTo>
                  <a:pt x="40268" y="143684"/>
                </a:lnTo>
                <a:lnTo>
                  <a:pt x="8508" y="77635"/>
                </a:lnTo>
                <a:lnTo>
                  <a:pt x="5714" y="76644"/>
                </a:lnTo>
                <a:close/>
              </a:path>
              <a:path w="99695" h="171450">
                <a:moveTo>
                  <a:pt x="40268" y="143684"/>
                </a:moveTo>
                <a:lnTo>
                  <a:pt x="38861" y="161188"/>
                </a:lnTo>
                <a:lnTo>
                  <a:pt x="48386" y="161950"/>
                </a:lnTo>
                <a:lnTo>
                  <a:pt x="48582" y="159512"/>
                </a:lnTo>
                <a:lnTo>
                  <a:pt x="47878" y="159512"/>
                </a:lnTo>
                <a:lnTo>
                  <a:pt x="39750" y="158851"/>
                </a:lnTo>
                <a:lnTo>
                  <a:pt x="44370" y="152216"/>
                </a:lnTo>
                <a:lnTo>
                  <a:pt x="40268" y="143684"/>
                </a:lnTo>
                <a:close/>
              </a:path>
              <a:path w="99695" h="171450">
                <a:moveTo>
                  <a:pt x="94614" y="83743"/>
                </a:moveTo>
                <a:lnTo>
                  <a:pt x="91566" y="84277"/>
                </a:lnTo>
                <a:lnTo>
                  <a:pt x="90169" y="86436"/>
                </a:lnTo>
                <a:lnTo>
                  <a:pt x="49795" y="144425"/>
                </a:lnTo>
                <a:lnTo>
                  <a:pt x="48386" y="161950"/>
                </a:lnTo>
                <a:lnTo>
                  <a:pt x="49211" y="161950"/>
                </a:lnTo>
                <a:lnTo>
                  <a:pt x="97916" y="91884"/>
                </a:lnTo>
                <a:lnTo>
                  <a:pt x="99440" y="89725"/>
                </a:lnTo>
                <a:lnTo>
                  <a:pt x="98932" y="86753"/>
                </a:lnTo>
                <a:lnTo>
                  <a:pt x="94614" y="83743"/>
                </a:lnTo>
                <a:close/>
              </a:path>
              <a:path w="99695" h="171450">
                <a:moveTo>
                  <a:pt x="44370" y="152216"/>
                </a:moveTo>
                <a:lnTo>
                  <a:pt x="39750" y="158851"/>
                </a:lnTo>
                <a:lnTo>
                  <a:pt x="47878" y="159512"/>
                </a:lnTo>
                <a:lnTo>
                  <a:pt x="44370" y="152216"/>
                </a:lnTo>
                <a:close/>
              </a:path>
              <a:path w="99695" h="171450">
                <a:moveTo>
                  <a:pt x="49795" y="144425"/>
                </a:moveTo>
                <a:lnTo>
                  <a:pt x="44370" y="152216"/>
                </a:lnTo>
                <a:lnTo>
                  <a:pt x="47878" y="159512"/>
                </a:lnTo>
                <a:lnTo>
                  <a:pt x="48582" y="159512"/>
                </a:lnTo>
                <a:lnTo>
                  <a:pt x="49795" y="144425"/>
                </a:lnTo>
                <a:close/>
              </a:path>
              <a:path w="99695" h="171450">
                <a:moveTo>
                  <a:pt x="51815" y="0"/>
                </a:moveTo>
                <a:lnTo>
                  <a:pt x="40268" y="143684"/>
                </a:lnTo>
                <a:lnTo>
                  <a:pt x="44370" y="152216"/>
                </a:lnTo>
                <a:lnTo>
                  <a:pt x="49795" y="144425"/>
                </a:lnTo>
                <a:lnTo>
                  <a:pt x="61340" y="762"/>
                </a:lnTo>
                <a:lnTo>
                  <a:pt x="51815" y="0"/>
                </a:lnTo>
                <a:close/>
              </a:path>
            </a:pathLst>
          </a:custGeom>
          <a:solidFill>
            <a:srgbClr val="0000FF"/>
          </a:solidFill>
        </p:spPr>
        <p:txBody>
          <a:bodyPr wrap="square" lIns="0" tIns="0" rIns="0" bIns="0" rtlCol="0"/>
          <a:lstStyle/>
          <a:p>
            <a:endParaRPr>
              <a:solidFill>
                <a:srgbClr val="000000"/>
              </a:solidFill>
            </a:endParaRPr>
          </a:p>
        </p:txBody>
      </p:sp>
      <p:sp>
        <p:nvSpPr>
          <p:cNvPr id="16" name="object 16"/>
          <p:cNvSpPr/>
          <p:nvPr/>
        </p:nvSpPr>
        <p:spPr>
          <a:xfrm>
            <a:off x="8426923" y="4984124"/>
            <a:ext cx="142194" cy="448165"/>
          </a:xfrm>
          <a:custGeom>
            <a:avLst/>
            <a:gdLst/>
            <a:ahLst/>
            <a:cxnLst/>
            <a:rect l="l" t="t" r="r" b="b"/>
            <a:pathLst>
              <a:path w="142240" h="448310">
                <a:moveTo>
                  <a:pt x="109406" y="18428"/>
                </a:moveTo>
                <a:lnTo>
                  <a:pt x="102894" y="25169"/>
                </a:lnTo>
                <a:lnTo>
                  <a:pt x="0" y="446023"/>
                </a:lnTo>
                <a:lnTo>
                  <a:pt x="9271" y="448309"/>
                </a:lnTo>
                <a:lnTo>
                  <a:pt x="112048" y="27312"/>
                </a:lnTo>
                <a:lnTo>
                  <a:pt x="109406" y="18428"/>
                </a:lnTo>
                <a:close/>
              </a:path>
              <a:path w="142240" h="448310">
                <a:moveTo>
                  <a:pt x="116330" y="8127"/>
                </a:moveTo>
                <a:lnTo>
                  <a:pt x="107060" y="8127"/>
                </a:lnTo>
                <a:lnTo>
                  <a:pt x="116204" y="10287"/>
                </a:lnTo>
                <a:lnTo>
                  <a:pt x="112048" y="27312"/>
                </a:lnTo>
                <a:lnTo>
                  <a:pt x="132969" y="97662"/>
                </a:lnTo>
                <a:lnTo>
                  <a:pt x="135635" y="99059"/>
                </a:lnTo>
                <a:lnTo>
                  <a:pt x="138049" y="98297"/>
                </a:lnTo>
                <a:lnTo>
                  <a:pt x="140589" y="97662"/>
                </a:lnTo>
                <a:lnTo>
                  <a:pt x="142113" y="94995"/>
                </a:lnTo>
                <a:lnTo>
                  <a:pt x="116330" y="8127"/>
                </a:lnTo>
                <a:close/>
              </a:path>
              <a:path w="142240" h="448310">
                <a:moveTo>
                  <a:pt x="113919" y="0"/>
                </a:moveTo>
                <a:lnTo>
                  <a:pt x="46990" y="69341"/>
                </a:lnTo>
                <a:lnTo>
                  <a:pt x="45084" y="71246"/>
                </a:lnTo>
                <a:lnTo>
                  <a:pt x="45211" y="74294"/>
                </a:lnTo>
                <a:lnTo>
                  <a:pt x="47117" y="76072"/>
                </a:lnTo>
                <a:lnTo>
                  <a:pt x="49022" y="77977"/>
                </a:lnTo>
                <a:lnTo>
                  <a:pt x="51943" y="77850"/>
                </a:lnTo>
                <a:lnTo>
                  <a:pt x="53848" y="75945"/>
                </a:lnTo>
                <a:lnTo>
                  <a:pt x="102894" y="25169"/>
                </a:lnTo>
                <a:lnTo>
                  <a:pt x="107060" y="8127"/>
                </a:lnTo>
                <a:lnTo>
                  <a:pt x="116330" y="8127"/>
                </a:lnTo>
                <a:lnTo>
                  <a:pt x="113919" y="0"/>
                </a:lnTo>
                <a:close/>
              </a:path>
              <a:path w="142240" h="448310">
                <a:moveTo>
                  <a:pt x="116142" y="10540"/>
                </a:moveTo>
                <a:lnTo>
                  <a:pt x="107060" y="10540"/>
                </a:lnTo>
                <a:lnTo>
                  <a:pt x="115061" y="12572"/>
                </a:lnTo>
                <a:lnTo>
                  <a:pt x="109406" y="18428"/>
                </a:lnTo>
                <a:lnTo>
                  <a:pt x="112048" y="27312"/>
                </a:lnTo>
                <a:lnTo>
                  <a:pt x="116142" y="10540"/>
                </a:lnTo>
                <a:close/>
              </a:path>
              <a:path w="142240" h="448310">
                <a:moveTo>
                  <a:pt x="107060" y="8127"/>
                </a:moveTo>
                <a:lnTo>
                  <a:pt x="102894" y="25169"/>
                </a:lnTo>
                <a:lnTo>
                  <a:pt x="109406" y="18428"/>
                </a:lnTo>
                <a:lnTo>
                  <a:pt x="107060" y="10540"/>
                </a:lnTo>
                <a:lnTo>
                  <a:pt x="116142" y="10540"/>
                </a:lnTo>
                <a:lnTo>
                  <a:pt x="116204" y="10287"/>
                </a:lnTo>
                <a:lnTo>
                  <a:pt x="107060" y="8127"/>
                </a:lnTo>
                <a:close/>
              </a:path>
              <a:path w="142240" h="448310">
                <a:moveTo>
                  <a:pt x="107060" y="10540"/>
                </a:moveTo>
                <a:lnTo>
                  <a:pt x="109406" y="18428"/>
                </a:lnTo>
                <a:lnTo>
                  <a:pt x="115061" y="12572"/>
                </a:lnTo>
                <a:lnTo>
                  <a:pt x="107060" y="10540"/>
                </a:lnTo>
                <a:close/>
              </a:path>
            </a:pathLst>
          </a:custGeom>
          <a:solidFill>
            <a:srgbClr val="0000FF"/>
          </a:solidFill>
        </p:spPr>
        <p:txBody>
          <a:bodyPr wrap="square" lIns="0" tIns="0" rIns="0" bIns="0" rtlCol="0"/>
          <a:lstStyle/>
          <a:p>
            <a:endParaRPr>
              <a:solidFill>
                <a:srgbClr val="000000"/>
              </a:solidFill>
            </a:endParaRPr>
          </a:p>
        </p:txBody>
      </p:sp>
      <p:sp>
        <p:nvSpPr>
          <p:cNvPr id="17" name="object 17"/>
          <p:cNvSpPr/>
          <p:nvPr/>
        </p:nvSpPr>
        <p:spPr>
          <a:xfrm>
            <a:off x="7997291" y="4710285"/>
            <a:ext cx="1091850" cy="261536"/>
          </a:xfrm>
          <a:custGeom>
            <a:avLst/>
            <a:gdLst/>
            <a:ahLst/>
            <a:cxnLst/>
            <a:rect l="l" t="t" r="r" b="b"/>
            <a:pathLst>
              <a:path w="1092200" h="261620">
                <a:moveTo>
                  <a:pt x="0" y="261607"/>
                </a:moveTo>
                <a:lnTo>
                  <a:pt x="1091819" y="261607"/>
                </a:lnTo>
                <a:lnTo>
                  <a:pt x="1091819" y="0"/>
                </a:lnTo>
                <a:lnTo>
                  <a:pt x="0" y="0"/>
                </a:lnTo>
                <a:lnTo>
                  <a:pt x="0" y="261607"/>
                </a:lnTo>
                <a:close/>
              </a:path>
            </a:pathLst>
          </a:custGeom>
          <a:solidFill>
            <a:srgbClr val="FFFFFF"/>
          </a:solidFill>
        </p:spPr>
        <p:txBody>
          <a:bodyPr wrap="square" lIns="0" tIns="0" rIns="0" bIns="0" rtlCol="0"/>
          <a:lstStyle/>
          <a:p>
            <a:endParaRPr>
              <a:solidFill>
                <a:srgbClr val="000000"/>
              </a:solidFill>
            </a:endParaRPr>
          </a:p>
        </p:txBody>
      </p:sp>
      <p:sp>
        <p:nvSpPr>
          <p:cNvPr id="18" name="object 18"/>
          <p:cNvSpPr txBox="1"/>
          <p:nvPr/>
        </p:nvSpPr>
        <p:spPr>
          <a:xfrm>
            <a:off x="8192048" y="4766569"/>
            <a:ext cx="705894" cy="169223"/>
          </a:xfrm>
          <a:prstGeom prst="rect">
            <a:avLst/>
          </a:prstGeom>
        </p:spPr>
        <p:txBody>
          <a:bodyPr vert="horz" wrap="square" lIns="0" tIns="0" rIns="0" bIns="0" rtlCol="0">
            <a:spAutoFit/>
          </a:bodyPr>
          <a:lstStyle/>
          <a:p>
            <a:pPr marL="12696"/>
            <a:r>
              <a:rPr dirty="0">
                <a:solidFill>
                  <a:srgbClr val="000000"/>
                </a:solidFill>
                <a:latin typeface="Arial"/>
                <a:cs typeface="Arial"/>
              </a:rPr>
              <a:t>P</a:t>
            </a:r>
            <a:r>
              <a:rPr spc="-15" dirty="0">
                <a:solidFill>
                  <a:srgbClr val="000000"/>
                </a:solidFill>
                <a:latin typeface="Arial"/>
                <a:cs typeface="Arial"/>
              </a:rPr>
              <a:t> </a:t>
            </a:r>
            <a:r>
              <a:rPr dirty="0">
                <a:solidFill>
                  <a:srgbClr val="000000"/>
                </a:solidFill>
                <a:latin typeface="Arial"/>
                <a:cs typeface="Arial"/>
              </a:rPr>
              <a:t>=</a:t>
            </a:r>
            <a:r>
              <a:rPr spc="-5" dirty="0">
                <a:solidFill>
                  <a:srgbClr val="000000"/>
                </a:solidFill>
                <a:latin typeface="Arial"/>
                <a:cs typeface="Arial"/>
              </a:rPr>
              <a:t> </a:t>
            </a:r>
            <a:r>
              <a:rPr dirty="0">
                <a:solidFill>
                  <a:srgbClr val="000000"/>
                </a:solidFill>
                <a:latin typeface="Arial"/>
                <a:cs typeface="Arial"/>
              </a:rPr>
              <a:t>0.4987</a:t>
            </a:r>
            <a:endParaRPr>
              <a:solidFill>
                <a:srgbClr val="000000"/>
              </a:solidFill>
              <a:latin typeface="Arial"/>
              <a:cs typeface="Arial"/>
            </a:endParaRPr>
          </a:p>
        </p:txBody>
      </p:sp>
      <p:graphicFrame>
        <p:nvGraphicFramePr>
          <p:cNvPr id="11" name="object 11"/>
          <p:cNvGraphicFramePr>
            <a:graphicFrameLocks noGrp="1"/>
          </p:cNvGraphicFramePr>
          <p:nvPr>
            <p:extLst>
              <p:ext uri="{D42A27DB-BD31-4B8C-83A1-F6EECF244321}">
                <p14:modId xmlns:p14="http://schemas.microsoft.com/office/powerpoint/2010/main" val="802019656"/>
              </p:ext>
            </p:extLst>
          </p:nvPr>
        </p:nvGraphicFramePr>
        <p:xfrm>
          <a:off x="6087063" y="3909463"/>
          <a:ext cx="1385125" cy="1812927"/>
        </p:xfrm>
        <a:graphic>
          <a:graphicData uri="http://schemas.openxmlformats.org/drawingml/2006/table">
            <a:tbl>
              <a:tblPr firstRow="1" bandRow="1">
                <a:tableStyleId>{2D5ABB26-0587-4C30-8999-92F81FD0307C}</a:tableStyleId>
              </a:tblPr>
              <a:tblGrid>
                <a:gridCol w="557859"/>
                <a:gridCol w="827266"/>
              </a:tblGrid>
              <a:tr h="271693">
                <a:tc>
                  <a:txBody>
                    <a:bodyPr/>
                    <a:lstStyle/>
                    <a:p>
                      <a:pPr marL="85725">
                        <a:lnSpc>
                          <a:spcPct val="100000"/>
                        </a:lnSpc>
                      </a:pPr>
                      <a:r>
                        <a:rPr sz="1100" b="1" spc="-5" dirty="0">
                          <a:solidFill>
                            <a:srgbClr val="FFFFFF"/>
                          </a:solidFill>
                          <a:latin typeface="Arial"/>
                          <a:cs typeface="Arial"/>
                        </a:rPr>
                        <a:t>S</a:t>
                      </a:r>
                      <a:r>
                        <a:rPr sz="1100" b="1" dirty="0">
                          <a:solidFill>
                            <a:srgbClr val="FFFFFF"/>
                          </a:solidFill>
                          <a:latin typeface="Arial"/>
                          <a:cs typeface="Arial"/>
                        </a:rPr>
                        <a:t>tore</a:t>
                      </a:r>
                      <a:endParaRPr sz="11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00000"/>
                    </a:solidFill>
                  </a:tcPr>
                </a:tc>
                <a:tc>
                  <a:txBody>
                    <a:bodyPr/>
                    <a:lstStyle/>
                    <a:p>
                      <a:pPr marL="85725">
                        <a:lnSpc>
                          <a:spcPct val="100000"/>
                        </a:lnSpc>
                      </a:pPr>
                      <a:r>
                        <a:rPr sz="1100" b="1" spc="-5" dirty="0">
                          <a:solidFill>
                            <a:srgbClr val="FFFFFF"/>
                          </a:solidFill>
                          <a:latin typeface="Arial"/>
                          <a:cs typeface="Arial"/>
                        </a:rPr>
                        <a:t>S</a:t>
                      </a:r>
                      <a:r>
                        <a:rPr sz="1100" b="1" dirty="0">
                          <a:solidFill>
                            <a:srgbClr val="FFFFFF"/>
                          </a:solidFill>
                          <a:latin typeface="Arial"/>
                          <a:cs typeface="Arial"/>
                        </a:rPr>
                        <a:t>ales</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00000"/>
                    </a:solidFill>
                  </a:tcPr>
                </a:tc>
              </a:tr>
              <a:tr h="246301">
                <a:tc>
                  <a:txBody>
                    <a:bodyPr/>
                    <a:lstStyle/>
                    <a:p>
                      <a:pPr marL="85725">
                        <a:lnSpc>
                          <a:spcPct val="100000"/>
                        </a:lnSpc>
                      </a:pPr>
                      <a:r>
                        <a:rPr sz="1100" dirty="0">
                          <a:latin typeface="Arial"/>
                          <a:cs typeface="Arial"/>
                        </a:rPr>
                        <a:t>A</a:t>
                      </a:r>
                      <a:endParaRPr sz="11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CACA"/>
                    </a:solidFill>
                  </a:tcPr>
                </a:tc>
                <a:tc>
                  <a:txBody>
                    <a:bodyPr/>
                    <a:lstStyle/>
                    <a:p>
                      <a:pPr marL="85725">
                        <a:lnSpc>
                          <a:spcPct val="100000"/>
                        </a:lnSpc>
                      </a:pPr>
                      <a:r>
                        <a:rPr sz="1100" dirty="0">
                          <a:latin typeface="Arial"/>
                          <a:cs typeface="Arial"/>
                        </a:rPr>
                        <a:t>4</a:t>
                      </a:r>
                      <a:r>
                        <a:rPr sz="1100" spc="-5" dirty="0">
                          <a:latin typeface="Arial"/>
                          <a:cs typeface="Arial"/>
                        </a:rPr>
                        <a:t>8</a:t>
                      </a:r>
                      <a:r>
                        <a:rPr sz="1100" dirty="0">
                          <a:latin typeface="Arial"/>
                          <a:cs typeface="Arial"/>
                        </a:rPr>
                        <a:t>4,849</a:t>
                      </a:r>
                      <a:endParaRPr sz="11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CACA"/>
                    </a:solidFill>
                  </a:tcPr>
                </a:tc>
              </a:tr>
              <a:tr h="258997">
                <a:tc>
                  <a:txBody>
                    <a:bodyPr/>
                    <a:lstStyle/>
                    <a:p>
                      <a:pPr marL="85725">
                        <a:lnSpc>
                          <a:spcPct val="100000"/>
                        </a:lnSpc>
                      </a:pPr>
                      <a:r>
                        <a:rPr sz="1100" dirty="0">
                          <a:latin typeface="Arial"/>
                          <a:cs typeface="Arial"/>
                        </a:rPr>
                        <a:t>B</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c>
                  <a:txBody>
                    <a:bodyPr/>
                    <a:lstStyle/>
                    <a:p>
                      <a:pPr marL="85725">
                        <a:lnSpc>
                          <a:spcPct val="100000"/>
                        </a:lnSpc>
                      </a:pPr>
                      <a:r>
                        <a:rPr sz="1100" dirty="0">
                          <a:latin typeface="Arial"/>
                          <a:cs typeface="Arial"/>
                        </a:rPr>
                        <a:t>4</a:t>
                      </a:r>
                      <a:r>
                        <a:rPr sz="1100" spc="-5" dirty="0">
                          <a:latin typeface="Arial"/>
                          <a:cs typeface="Arial"/>
                        </a:rPr>
                        <a:t>8</a:t>
                      </a:r>
                      <a:r>
                        <a:rPr sz="1100" dirty="0">
                          <a:latin typeface="Arial"/>
                          <a:cs typeface="Arial"/>
                        </a:rPr>
                        <a:t>0,594</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r>
              <a:tr h="258997">
                <a:tc>
                  <a:txBody>
                    <a:bodyPr/>
                    <a:lstStyle/>
                    <a:p>
                      <a:pPr marL="85725">
                        <a:lnSpc>
                          <a:spcPct val="100000"/>
                        </a:lnSpc>
                      </a:pPr>
                      <a:r>
                        <a:rPr sz="1100" dirty="0">
                          <a:latin typeface="Arial"/>
                          <a:cs typeface="Arial"/>
                        </a:rPr>
                        <a:t>C</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c>
                  <a:txBody>
                    <a:bodyPr/>
                    <a:lstStyle/>
                    <a:p>
                      <a:pPr marL="85725">
                        <a:lnSpc>
                          <a:spcPct val="100000"/>
                        </a:lnSpc>
                      </a:pPr>
                      <a:r>
                        <a:rPr sz="1100" dirty="0">
                          <a:latin typeface="Arial"/>
                          <a:cs typeface="Arial"/>
                        </a:rPr>
                        <a:t>4</a:t>
                      </a:r>
                      <a:r>
                        <a:rPr sz="1100" spc="-10" dirty="0">
                          <a:latin typeface="Arial"/>
                          <a:cs typeface="Arial"/>
                        </a:rPr>
                        <a:t>9</a:t>
                      </a:r>
                      <a:r>
                        <a:rPr sz="1100" dirty="0">
                          <a:latin typeface="Arial"/>
                          <a:cs typeface="Arial"/>
                        </a:rPr>
                        <a:t>0,0</a:t>
                      </a:r>
                      <a:r>
                        <a:rPr sz="1100" spc="-10" dirty="0">
                          <a:latin typeface="Arial"/>
                          <a:cs typeface="Arial"/>
                        </a:rPr>
                        <a:t>3</a:t>
                      </a:r>
                      <a:r>
                        <a:rPr sz="1100" dirty="0">
                          <a:latin typeface="Arial"/>
                          <a:cs typeface="Arial"/>
                        </a:rPr>
                        <a:t>6</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r>
              <a:tr h="258996">
                <a:tc>
                  <a:txBody>
                    <a:bodyPr/>
                    <a:lstStyle/>
                    <a:p>
                      <a:pPr marL="85725">
                        <a:lnSpc>
                          <a:spcPct val="100000"/>
                        </a:lnSpc>
                      </a:pPr>
                      <a:r>
                        <a:rPr sz="1100" dirty="0">
                          <a:latin typeface="Arial"/>
                          <a:cs typeface="Arial"/>
                        </a:rPr>
                        <a:t>D</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c>
                  <a:txBody>
                    <a:bodyPr/>
                    <a:lstStyle/>
                    <a:p>
                      <a:pPr marL="85725">
                        <a:lnSpc>
                          <a:spcPct val="100000"/>
                        </a:lnSpc>
                      </a:pPr>
                      <a:r>
                        <a:rPr sz="1100" dirty="0">
                          <a:latin typeface="Arial"/>
                          <a:cs typeface="Arial"/>
                        </a:rPr>
                        <a:t>4</a:t>
                      </a:r>
                      <a:r>
                        <a:rPr sz="1100" spc="-5" dirty="0">
                          <a:latin typeface="Arial"/>
                          <a:cs typeface="Arial"/>
                        </a:rPr>
                        <a:t>8</a:t>
                      </a:r>
                      <a:r>
                        <a:rPr sz="1100" dirty="0">
                          <a:latin typeface="Arial"/>
                          <a:cs typeface="Arial"/>
                        </a:rPr>
                        <a:t>7,710</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r>
              <a:tr h="258997">
                <a:tc>
                  <a:txBody>
                    <a:bodyPr/>
                    <a:lstStyle/>
                    <a:p>
                      <a:pPr marL="85725">
                        <a:lnSpc>
                          <a:spcPct val="100000"/>
                        </a:lnSpc>
                      </a:pPr>
                      <a:r>
                        <a:rPr sz="1100" dirty="0">
                          <a:latin typeface="Arial"/>
                          <a:cs typeface="Arial"/>
                        </a:rPr>
                        <a:t>E</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c>
                  <a:txBody>
                    <a:bodyPr/>
                    <a:lstStyle/>
                    <a:p>
                      <a:pPr marL="85725">
                        <a:lnSpc>
                          <a:spcPct val="100000"/>
                        </a:lnSpc>
                      </a:pPr>
                      <a:r>
                        <a:rPr sz="1100" dirty="0">
                          <a:latin typeface="Arial"/>
                          <a:cs typeface="Arial"/>
                        </a:rPr>
                        <a:t>4</a:t>
                      </a:r>
                      <a:r>
                        <a:rPr sz="1100" spc="-5" dirty="0">
                          <a:latin typeface="Arial"/>
                          <a:cs typeface="Arial"/>
                        </a:rPr>
                        <a:t>9</a:t>
                      </a:r>
                      <a:r>
                        <a:rPr sz="1100" dirty="0">
                          <a:latin typeface="Arial"/>
                          <a:cs typeface="Arial"/>
                        </a:rPr>
                        <a:t>1,595</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r>
              <a:tr h="258946">
                <a:tc>
                  <a:txBody>
                    <a:bodyPr/>
                    <a:lstStyle/>
                    <a:p>
                      <a:pPr marL="85725">
                        <a:lnSpc>
                          <a:spcPct val="100000"/>
                        </a:lnSpc>
                      </a:pPr>
                      <a:r>
                        <a:rPr sz="1100" dirty="0">
                          <a:latin typeface="Arial"/>
                          <a:cs typeface="Arial"/>
                        </a:rPr>
                        <a:t>F</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c>
                  <a:txBody>
                    <a:bodyPr/>
                    <a:lstStyle/>
                    <a:p>
                      <a:pPr marL="85725">
                        <a:lnSpc>
                          <a:spcPct val="100000"/>
                        </a:lnSpc>
                      </a:pPr>
                      <a:r>
                        <a:rPr sz="1100" dirty="0">
                          <a:latin typeface="Arial"/>
                          <a:cs typeface="Arial"/>
                        </a:rPr>
                        <a:t>4</a:t>
                      </a:r>
                      <a:r>
                        <a:rPr sz="1100" spc="-5" dirty="0">
                          <a:latin typeface="Arial"/>
                          <a:cs typeface="Arial"/>
                        </a:rPr>
                        <a:t>7</a:t>
                      </a:r>
                      <a:r>
                        <a:rPr sz="1100" dirty="0">
                          <a:latin typeface="Arial"/>
                          <a:cs typeface="Arial"/>
                        </a:rPr>
                        <a:t>5,803</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r>
            </a:tbl>
          </a:graphicData>
        </a:graphic>
      </p:graphicFrame>
    </p:spTree>
    <p:extLst>
      <p:ext uri="{BB962C8B-B14F-4D97-AF65-F5344CB8AC3E}">
        <p14:creationId xmlns:p14="http://schemas.microsoft.com/office/powerpoint/2010/main" val="2150647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53740" y="4831887"/>
            <a:ext cx="4355973" cy="1672434"/>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 name="object 3"/>
          <p:cNvSpPr/>
          <p:nvPr/>
        </p:nvSpPr>
        <p:spPr>
          <a:xfrm>
            <a:off x="457053" y="1750013"/>
            <a:ext cx="8982370" cy="1253088"/>
          </a:xfrm>
          <a:custGeom>
            <a:avLst/>
            <a:gdLst/>
            <a:ahLst/>
            <a:cxnLst/>
            <a:rect l="l" t="t" r="r" b="b"/>
            <a:pathLst>
              <a:path w="8985250" h="1253489">
                <a:moveTo>
                  <a:pt x="0" y="1253058"/>
                </a:moveTo>
                <a:lnTo>
                  <a:pt x="8985250" y="1253058"/>
                </a:lnTo>
                <a:lnTo>
                  <a:pt x="8985250" y="0"/>
                </a:lnTo>
                <a:lnTo>
                  <a:pt x="0" y="0"/>
                </a:lnTo>
                <a:lnTo>
                  <a:pt x="0" y="1253058"/>
                </a:lnTo>
                <a:close/>
              </a:path>
            </a:pathLst>
          </a:custGeom>
          <a:ln w="12700">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 name="object 4"/>
          <p:cNvSpPr/>
          <p:nvPr/>
        </p:nvSpPr>
        <p:spPr>
          <a:xfrm>
            <a:off x="457053" y="1383813"/>
            <a:ext cx="4387713" cy="347868"/>
          </a:xfrm>
          <a:custGeom>
            <a:avLst/>
            <a:gdLst/>
            <a:ahLst/>
            <a:cxnLst/>
            <a:rect l="l" t="t" r="r" b="b"/>
            <a:pathLst>
              <a:path w="4389120" h="347980">
                <a:moveTo>
                  <a:pt x="0" y="347472"/>
                </a:moveTo>
                <a:lnTo>
                  <a:pt x="4389120" y="347472"/>
                </a:lnTo>
                <a:lnTo>
                  <a:pt x="4389120" y="0"/>
                </a:lnTo>
                <a:lnTo>
                  <a:pt x="0" y="0"/>
                </a:lnTo>
                <a:lnTo>
                  <a:pt x="0" y="347472"/>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5" name="object 5"/>
          <p:cNvSpPr/>
          <p:nvPr/>
        </p:nvSpPr>
        <p:spPr>
          <a:xfrm>
            <a:off x="457053" y="1383813"/>
            <a:ext cx="4387713" cy="347868"/>
          </a:xfrm>
          <a:custGeom>
            <a:avLst/>
            <a:gdLst/>
            <a:ahLst/>
            <a:cxnLst/>
            <a:rect l="l" t="t" r="r" b="b"/>
            <a:pathLst>
              <a:path w="4389120" h="347980">
                <a:moveTo>
                  <a:pt x="0" y="347472"/>
                </a:moveTo>
                <a:lnTo>
                  <a:pt x="4389120" y="347472"/>
                </a:lnTo>
                <a:lnTo>
                  <a:pt x="4389120" y="0"/>
                </a:lnTo>
                <a:lnTo>
                  <a:pt x="0" y="0"/>
                </a:lnTo>
                <a:lnTo>
                  <a:pt x="0" y="347472"/>
                </a:lnTo>
                <a:close/>
              </a:path>
            </a:pathLst>
          </a:custGeom>
          <a:ln w="9525">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6" name="object 6"/>
          <p:cNvSpPr/>
          <p:nvPr/>
        </p:nvSpPr>
        <p:spPr>
          <a:xfrm>
            <a:off x="457053" y="3474933"/>
            <a:ext cx="8982370" cy="3053371"/>
          </a:xfrm>
          <a:custGeom>
            <a:avLst/>
            <a:gdLst/>
            <a:ahLst/>
            <a:cxnLst/>
            <a:rect l="l" t="t" r="r" b="b"/>
            <a:pathLst>
              <a:path w="8985250" h="3054350">
                <a:moveTo>
                  <a:pt x="0" y="3054350"/>
                </a:moveTo>
                <a:lnTo>
                  <a:pt x="8985250" y="3054350"/>
                </a:lnTo>
                <a:lnTo>
                  <a:pt x="8985250" y="0"/>
                </a:lnTo>
                <a:lnTo>
                  <a:pt x="0" y="0"/>
                </a:lnTo>
                <a:lnTo>
                  <a:pt x="0" y="3054350"/>
                </a:lnTo>
                <a:close/>
              </a:path>
            </a:pathLst>
          </a:custGeom>
          <a:ln w="12700">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7" name="object 7"/>
          <p:cNvSpPr/>
          <p:nvPr/>
        </p:nvSpPr>
        <p:spPr>
          <a:xfrm>
            <a:off x="457053" y="3127472"/>
            <a:ext cx="4202353" cy="347868"/>
          </a:xfrm>
          <a:custGeom>
            <a:avLst/>
            <a:gdLst/>
            <a:ahLst/>
            <a:cxnLst/>
            <a:rect l="l" t="t" r="r" b="b"/>
            <a:pathLst>
              <a:path w="4203700" h="347979">
                <a:moveTo>
                  <a:pt x="0" y="347472"/>
                </a:moveTo>
                <a:lnTo>
                  <a:pt x="4203700" y="347472"/>
                </a:lnTo>
                <a:lnTo>
                  <a:pt x="4203700" y="0"/>
                </a:lnTo>
                <a:lnTo>
                  <a:pt x="0" y="0"/>
                </a:lnTo>
                <a:lnTo>
                  <a:pt x="0" y="347472"/>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8" name="object 8"/>
          <p:cNvSpPr/>
          <p:nvPr/>
        </p:nvSpPr>
        <p:spPr>
          <a:xfrm>
            <a:off x="457053" y="3127472"/>
            <a:ext cx="4202353" cy="347868"/>
          </a:xfrm>
          <a:custGeom>
            <a:avLst/>
            <a:gdLst/>
            <a:ahLst/>
            <a:cxnLst/>
            <a:rect l="l" t="t" r="r" b="b"/>
            <a:pathLst>
              <a:path w="4203700" h="347979">
                <a:moveTo>
                  <a:pt x="0" y="347472"/>
                </a:moveTo>
                <a:lnTo>
                  <a:pt x="4203700" y="347472"/>
                </a:lnTo>
                <a:lnTo>
                  <a:pt x="4203700" y="0"/>
                </a:lnTo>
                <a:lnTo>
                  <a:pt x="0" y="0"/>
                </a:lnTo>
                <a:lnTo>
                  <a:pt x="0" y="347472"/>
                </a:lnTo>
                <a:close/>
              </a:path>
            </a:pathLst>
          </a:custGeom>
          <a:ln w="9525">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9" name="object 9"/>
          <p:cNvSpPr txBox="1"/>
          <p:nvPr/>
        </p:nvSpPr>
        <p:spPr>
          <a:xfrm>
            <a:off x="535768" y="1433470"/>
            <a:ext cx="8686555" cy="4640552"/>
          </a:xfrm>
          <a:prstGeom prst="rect">
            <a:avLst/>
          </a:prstGeom>
        </p:spPr>
        <p:txBody>
          <a:bodyPr vert="horz" wrap="square" lIns="0" tIns="0" rIns="0" bIns="0" rtlCol="0">
            <a:spAutoFit/>
          </a:bodyPr>
          <a:lstStyle/>
          <a:p>
            <a:pPr marL="1607338" algn="l" eaLnBrk="1" fontAlgn="auto" hangingPunct="1">
              <a:spcBef>
                <a:spcPts val="0"/>
              </a:spcBef>
              <a:spcAft>
                <a:spcPts val="0"/>
              </a:spcAft>
              <a:buClrTx/>
            </a:pPr>
            <a:r>
              <a:rPr sz="1999" b="1" dirty="0">
                <a:solidFill>
                  <a:srgbClr val="FFFFFF"/>
                </a:solidFill>
                <a:latin typeface="Arial"/>
                <a:cs typeface="Arial"/>
              </a:rPr>
              <a:t>Prob</a:t>
            </a:r>
            <a:r>
              <a:rPr sz="1999" b="1" spc="-10" dirty="0">
                <a:solidFill>
                  <a:srgbClr val="FFFFFF"/>
                </a:solidFill>
                <a:latin typeface="Arial"/>
                <a:cs typeface="Arial"/>
              </a:rPr>
              <a:t>l</a:t>
            </a:r>
            <a:r>
              <a:rPr sz="1999" b="1" dirty="0">
                <a:solidFill>
                  <a:srgbClr val="FFFFFF"/>
                </a:solidFill>
                <a:latin typeface="Arial"/>
                <a:cs typeface="Arial"/>
              </a:rPr>
              <a:t>em</a:t>
            </a:r>
            <a:endParaRPr sz="1999">
              <a:solidFill>
                <a:prstClr val="black"/>
              </a:solidFill>
              <a:latin typeface="Arial"/>
              <a:cs typeface="Arial"/>
            </a:endParaRPr>
          </a:p>
          <a:p>
            <a:pPr marL="246941" marR="547841" indent="-234880" algn="l" eaLnBrk="1" fontAlgn="auto" hangingPunct="1">
              <a:spcBef>
                <a:spcPts val="1050"/>
              </a:spcBef>
              <a:spcAft>
                <a:spcPts val="0"/>
              </a:spcAft>
              <a:buClrTx/>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prstClr val="black"/>
                </a:solidFill>
                <a:latin typeface="Arial"/>
                <a:cs typeface="Arial"/>
              </a:rPr>
              <a:t>In</a:t>
            </a:r>
            <a:r>
              <a:rPr sz="1600" spc="10" dirty="0">
                <a:solidFill>
                  <a:prstClr val="black"/>
                </a:solidFill>
                <a:latin typeface="Arial"/>
                <a:cs typeface="Arial"/>
              </a:rPr>
              <a:t> </a:t>
            </a:r>
            <a:r>
              <a:rPr sz="1600" spc="-10" dirty="0">
                <a:solidFill>
                  <a:prstClr val="black"/>
                </a:solidFill>
                <a:latin typeface="Arial"/>
                <a:cs typeface="Arial"/>
              </a:rPr>
              <a:t>a</a:t>
            </a:r>
            <a:r>
              <a:rPr sz="1600" spc="-5" dirty="0">
                <a:solidFill>
                  <a:prstClr val="black"/>
                </a:solidFill>
                <a:latin typeface="Arial"/>
                <a:cs typeface="Arial"/>
              </a:rPr>
              <a:t> </a:t>
            </a:r>
            <a:r>
              <a:rPr sz="1600" spc="-10" dirty="0">
                <a:solidFill>
                  <a:prstClr val="black"/>
                </a:solidFill>
                <a:latin typeface="Arial"/>
                <a:cs typeface="Arial"/>
              </a:rPr>
              <a:t>supermarket</a:t>
            </a:r>
            <a:r>
              <a:rPr sz="1600" spc="45" dirty="0">
                <a:solidFill>
                  <a:prstClr val="black"/>
                </a:solidFill>
                <a:latin typeface="Arial"/>
                <a:cs typeface="Arial"/>
              </a:rPr>
              <a:t> </a:t>
            </a:r>
            <a:r>
              <a:rPr sz="1600" spc="-10" dirty="0">
                <a:solidFill>
                  <a:prstClr val="black"/>
                </a:solidFill>
                <a:latin typeface="Arial"/>
                <a:cs typeface="Arial"/>
              </a:rPr>
              <a:t>chain, in</a:t>
            </a:r>
            <a:r>
              <a:rPr sz="1600" spc="-5" dirty="0">
                <a:solidFill>
                  <a:prstClr val="black"/>
                </a:solidFill>
                <a:latin typeface="Arial"/>
                <a:cs typeface="Arial"/>
              </a:rPr>
              <a:t> </a:t>
            </a:r>
            <a:r>
              <a:rPr sz="1600" spc="-10" dirty="0">
                <a:solidFill>
                  <a:prstClr val="black"/>
                </a:solidFill>
                <a:latin typeface="Arial"/>
                <a:cs typeface="Arial"/>
              </a:rPr>
              <a:t>the</a:t>
            </a:r>
            <a:r>
              <a:rPr sz="1600" spc="10" dirty="0">
                <a:solidFill>
                  <a:prstClr val="black"/>
                </a:solidFill>
                <a:latin typeface="Arial"/>
                <a:cs typeface="Arial"/>
              </a:rPr>
              <a:t> </a:t>
            </a:r>
            <a:r>
              <a:rPr sz="1600" spc="-30" dirty="0">
                <a:solidFill>
                  <a:prstClr val="black"/>
                </a:solidFill>
                <a:latin typeface="Arial"/>
                <a:cs typeface="Arial"/>
              </a:rPr>
              <a:t>y</a:t>
            </a:r>
            <a:r>
              <a:rPr sz="1600" spc="-10" dirty="0">
                <a:solidFill>
                  <a:prstClr val="black"/>
                </a:solidFill>
                <a:latin typeface="Arial"/>
                <a:cs typeface="Arial"/>
              </a:rPr>
              <a:t>ear</a:t>
            </a:r>
            <a:r>
              <a:rPr sz="1600" spc="35" dirty="0">
                <a:solidFill>
                  <a:prstClr val="black"/>
                </a:solidFill>
                <a:latin typeface="Arial"/>
                <a:cs typeface="Arial"/>
              </a:rPr>
              <a:t> </a:t>
            </a:r>
            <a:r>
              <a:rPr sz="1600" spc="-10" dirty="0">
                <a:solidFill>
                  <a:prstClr val="black"/>
                </a:solidFill>
                <a:latin typeface="Arial"/>
                <a:cs typeface="Arial"/>
              </a:rPr>
              <a:t>2010</a:t>
            </a:r>
            <a:r>
              <a:rPr sz="1600" dirty="0">
                <a:solidFill>
                  <a:prstClr val="black"/>
                </a:solidFill>
                <a:latin typeface="Arial"/>
                <a:cs typeface="Arial"/>
              </a:rPr>
              <a:t> </a:t>
            </a:r>
            <a:r>
              <a:rPr sz="1600" spc="-10" dirty="0">
                <a:solidFill>
                  <a:prstClr val="black"/>
                </a:solidFill>
                <a:latin typeface="Arial"/>
                <a:cs typeface="Arial"/>
              </a:rPr>
              <a:t>the</a:t>
            </a:r>
            <a:r>
              <a:rPr sz="1600" spc="10" dirty="0">
                <a:solidFill>
                  <a:prstClr val="black"/>
                </a:solidFill>
                <a:latin typeface="Arial"/>
                <a:cs typeface="Arial"/>
              </a:rPr>
              <a:t> </a:t>
            </a:r>
            <a:r>
              <a:rPr sz="1600" spc="-10" dirty="0">
                <a:solidFill>
                  <a:prstClr val="black"/>
                </a:solidFill>
                <a:latin typeface="Arial"/>
                <a:cs typeface="Arial"/>
              </a:rPr>
              <a:t>average</a:t>
            </a:r>
            <a:r>
              <a:rPr sz="1600" spc="5"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ee</a:t>
            </a:r>
            <a:r>
              <a:rPr sz="1600" spc="-5" dirty="0">
                <a:solidFill>
                  <a:prstClr val="black"/>
                </a:solidFill>
                <a:latin typeface="Arial"/>
                <a:cs typeface="Arial"/>
              </a:rPr>
              <a:t>k</a:t>
            </a:r>
            <a:r>
              <a:rPr sz="1600" spc="-10" dirty="0">
                <a:solidFill>
                  <a:prstClr val="black"/>
                </a:solidFill>
                <a:latin typeface="Arial"/>
                <a:cs typeface="Arial"/>
              </a:rPr>
              <a:t>ly sales </a:t>
            </a:r>
            <a:r>
              <a:rPr sz="1600" spc="-30" dirty="0">
                <a:solidFill>
                  <a:prstClr val="black"/>
                </a:solidFill>
                <a:latin typeface="Arial"/>
                <a:cs typeface="Arial"/>
              </a:rPr>
              <a:t>w</a:t>
            </a:r>
            <a:r>
              <a:rPr sz="1600" spc="-10" dirty="0">
                <a:solidFill>
                  <a:prstClr val="black"/>
                </a:solidFill>
                <a:latin typeface="Arial"/>
                <a:cs typeface="Arial"/>
              </a:rPr>
              <a:t>as</a:t>
            </a:r>
            <a:r>
              <a:rPr sz="1600" spc="10" dirty="0">
                <a:solidFill>
                  <a:prstClr val="black"/>
                </a:solidFill>
                <a:latin typeface="Arial"/>
                <a:cs typeface="Arial"/>
              </a:rPr>
              <a:t> </a:t>
            </a:r>
            <a:r>
              <a:rPr sz="1600" dirty="0">
                <a:solidFill>
                  <a:prstClr val="black"/>
                </a:solidFill>
                <a:latin typeface="Arial"/>
                <a:cs typeface="Arial"/>
              </a:rPr>
              <a:t>$</a:t>
            </a:r>
            <a:r>
              <a:rPr sz="1600" spc="-10" dirty="0">
                <a:solidFill>
                  <a:prstClr val="black"/>
                </a:solidFill>
                <a:latin typeface="Arial"/>
                <a:cs typeface="Arial"/>
              </a:rPr>
              <a:t>485,000</a:t>
            </a:r>
            <a:r>
              <a:rPr sz="1600" spc="10"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ith</a:t>
            </a:r>
            <a:r>
              <a:rPr sz="1600" spc="10" dirty="0">
                <a:solidFill>
                  <a:prstClr val="black"/>
                </a:solidFill>
                <a:latin typeface="Arial"/>
                <a:cs typeface="Arial"/>
              </a:rPr>
              <a:t> </a:t>
            </a:r>
            <a:r>
              <a:rPr sz="1600" spc="-10" dirty="0">
                <a:solidFill>
                  <a:prstClr val="black"/>
                </a:solidFill>
                <a:latin typeface="Arial"/>
                <a:cs typeface="Arial"/>
              </a:rPr>
              <a:t>a standard</a:t>
            </a:r>
            <a:r>
              <a:rPr sz="1600" spc="10" dirty="0">
                <a:solidFill>
                  <a:prstClr val="black"/>
                </a:solidFill>
                <a:latin typeface="Arial"/>
                <a:cs typeface="Arial"/>
              </a:rPr>
              <a:t> </a:t>
            </a:r>
            <a:r>
              <a:rPr sz="1600" spc="-10" dirty="0">
                <a:solidFill>
                  <a:prstClr val="black"/>
                </a:solidFill>
                <a:latin typeface="Arial"/>
                <a:cs typeface="Arial"/>
              </a:rPr>
              <a:t>de</a:t>
            </a:r>
            <a:r>
              <a:rPr sz="1600" spc="-5" dirty="0">
                <a:solidFill>
                  <a:prstClr val="black"/>
                </a:solidFill>
                <a:latin typeface="Arial"/>
                <a:cs typeface="Arial"/>
              </a:rPr>
              <a:t>v</a:t>
            </a:r>
            <a:r>
              <a:rPr sz="1600" spc="-10" dirty="0">
                <a:solidFill>
                  <a:prstClr val="black"/>
                </a:solidFill>
                <a:latin typeface="Arial"/>
                <a:cs typeface="Arial"/>
              </a:rPr>
              <a:t>iation</a:t>
            </a:r>
            <a:r>
              <a:rPr sz="1600" spc="-15" dirty="0">
                <a:solidFill>
                  <a:prstClr val="black"/>
                </a:solidFill>
                <a:latin typeface="Arial"/>
                <a:cs typeface="Arial"/>
              </a:rPr>
              <a:t> </a:t>
            </a:r>
            <a:r>
              <a:rPr sz="1600" spc="-10" dirty="0">
                <a:solidFill>
                  <a:prstClr val="black"/>
                </a:solidFill>
                <a:latin typeface="Arial"/>
                <a:cs typeface="Arial"/>
              </a:rPr>
              <a:t>of</a:t>
            </a:r>
            <a:r>
              <a:rPr sz="1600" spc="20" dirty="0">
                <a:solidFill>
                  <a:prstClr val="black"/>
                </a:solidFill>
                <a:latin typeface="Arial"/>
                <a:cs typeface="Arial"/>
              </a:rPr>
              <a:t> </a:t>
            </a:r>
            <a:r>
              <a:rPr sz="1600" spc="-10" dirty="0">
                <a:solidFill>
                  <a:prstClr val="black"/>
                </a:solidFill>
                <a:latin typeface="Arial"/>
                <a:cs typeface="Arial"/>
              </a:rPr>
              <a:t>12,000</a:t>
            </a:r>
            <a:r>
              <a:rPr sz="1600" spc="10" dirty="0">
                <a:solidFill>
                  <a:prstClr val="black"/>
                </a:solidFill>
                <a:latin typeface="Arial"/>
                <a:cs typeface="Arial"/>
              </a:rPr>
              <a:t> </a:t>
            </a:r>
            <a:r>
              <a:rPr sz="1600" spc="-10" dirty="0">
                <a:solidFill>
                  <a:prstClr val="black"/>
                </a:solidFill>
                <a:latin typeface="Arial"/>
                <a:cs typeface="Arial"/>
              </a:rPr>
              <a:t>among</a:t>
            </a:r>
            <a:r>
              <a:rPr sz="1600" spc="10" dirty="0">
                <a:solidFill>
                  <a:prstClr val="black"/>
                </a:solidFill>
                <a:latin typeface="Arial"/>
                <a:cs typeface="Arial"/>
              </a:rPr>
              <a:t> </a:t>
            </a:r>
            <a:r>
              <a:rPr sz="1600" spc="-10" dirty="0">
                <a:solidFill>
                  <a:prstClr val="black"/>
                </a:solidFill>
                <a:latin typeface="Arial"/>
                <a:cs typeface="Arial"/>
              </a:rPr>
              <a:t>stores</a:t>
            </a:r>
            <a:r>
              <a:rPr sz="1600" spc="10"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ith</a:t>
            </a:r>
            <a:r>
              <a:rPr sz="1600" spc="10" dirty="0">
                <a:solidFill>
                  <a:prstClr val="black"/>
                </a:solidFill>
                <a:latin typeface="Arial"/>
                <a:cs typeface="Arial"/>
              </a:rPr>
              <a:t> </a:t>
            </a:r>
            <a:r>
              <a:rPr sz="1600" spc="-10" dirty="0">
                <a:solidFill>
                  <a:prstClr val="black"/>
                </a:solidFill>
                <a:latin typeface="Arial"/>
                <a:cs typeface="Arial"/>
              </a:rPr>
              <a:t>an</a:t>
            </a:r>
            <a:r>
              <a:rPr sz="1600" spc="-5" dirty="0">
                <a:solidFill>
                  <a:prstClr val="black"/>
                </a:solidFill>
                <a:latin typeface="Arial"/>
                <a:cs typeface="Arial"/>
              </a:rPr>
              <a:t> </a:t>
            </a:r>
            <a:r>
              <a:rPr sz="1600" spc="-10" dirty="0">
                <a:solidFill>
                  <a:prstClr val="black"/>
                </a:solidFill>
                <a:latin typeface="Arial"/>
                <a:cs typeface="Arial"/>
              </a:rPr>
              <a:t>area</a:t>
            </a:r>
            <a:r>
              <a:rPr sz="1600" spc="10" dirty="0">
                <a:solidFill>
                  <a:prstClr val="black"/>
                </a:solidFill>
                <a:latin typeface="Arial"/>
                <a:cs typeface="Arial"/>
              </a:rPr>
              <a:t> </a:t>
            </a:r>
            <a:r>
              <a:rPr sz="1600" spc="-10" dirty="0">
                <a:solidFill>
                  <a:prstClr val="black"/>
                </a:solidFill>
                <a:latin typeface="Arial"/>
                <a:cs typeface="Arial"/>
              </a:rPr>
              <a:t>of</a:t>
            </a:r>
            <a:r>
              <a:rPr sz="1600" spc="10" dirty="0">
                <a:solidFill>
                  <a:prstClr val="black"/>
                </a:solidFill>
                <a:latin typeface="Arial"/>
                <a:cs typeface="Arial"/>
              </a:rPr>
              <a:t> </a:t>
            </a:r>
            <a:r>
              <a:rPr sz="1600" spc="-10" dirty="0">
                <a:solidFill>
                  <a:prstClr val="black"/>
                </a:solidFill>
                <a:latin typeface="Arial"/>
                <a:cs typeface="Arial"/>
              </a:rPr>
              <a:t>about</a:t>
            </a:r>
            <a:r>
              <a:rPr sz="1600" spc="10" dirty="0">
                <a:solidFill>
                  <a:prstClr val="black"/>
                </a:solidFill>
                <a:latin typeface="Arial"/>
                <a:cs typeface="Arial"/>
              </a:rPr>
              <a:t> </a:t>
            </a:r>
            <a:r>
              <a:rPr sz="1600" spc="-10" dirty="0">
                <a:solidFill>
                  <a:prstClr val="black"/>
                </a:solidFill>
                <a:latin typeface="Arial"/>
                <a:cs typeface="Arial"/>
              </a:rPr>
              <a:t>40,000</a:t>
            </a:r>
            <a:r>
              <a:rPr sz="1600" spc="10" dirty="0">
                <a:solidFill>
                  <a:prstClr val="black"/>
                </a:solidFill>
                <a:latin typeface="Arial"/>
                <a:cs typeface="Arial"/>
              </a:rPr>
              <a:t> </a:t>
            </a:r>
            <a:r>
              <a:rPr sz="1600" spc="-10" dirty="0">
                <a:solidFill>
                  <a:prstClr val="black"/>
                </a:solidFill>
                <a:latin typeface="Arial"/>
                <a:cs typeface="Arial"/>
              </a:rPr>
              <a:t>sq.</a:t>
            </a:r>
            <a:r>
              <a:rPr sz="1600" spc="-5" dirty="0">
                <a:solidFill>
                  <a:prstClr val="black"/>
                </a:solidFill>
                <a:latin typeface="Arial"/>
                <a:cs typeface="Arial"/>
              </a:rPr>
              <a:t> f</a:t>
            </a:r>
            <a:r>
              <a:rPr sz="1600" spc="10" dirty="0">
                <a:solidFill>
                  <a:prstClr val="black"/>
                </a:solidFill>
                <a:latin typeface="Arial"/>
                <a:cs typeface="Arial"/>
              </a:rPr>
              <a:t>t</a:t>
            </a:r>
            <a:r>
              <a:rPr sz="1600" spc="-5" dirty="0">
                <a:solidFill>
                  <a:prstClr val="black"/>
                </a:solidFill>
                <a:latin typeface="Arial"/>
                <a:cs typeface="Arial"/>
              </a:rPr>
              <a:t>.</a:t>
            </a:r>
            <a:endParaRPr sz="1600">
              <a:solidFill>
                <a:prstClr val="black"/>
              </a:solidFill>
              <a:latin typeface="Arial"/>
              <a:cs typeface="Arial"/>
            </a:endParaRPr>
          </a:p>
          <a:p>
            <a:pPr marL="12696" algn="l" eaLnBrk="1" fontAlgn="auto" hangingPunct="1">
              <a:spcBef>
                <a:spcPts val="385"/>
              </a:spcBef>
              <a:spcAft>
                <a:spcPts val="0"/>
              </a:spcAft>
              <a:buClrTx/>
            </a:pPr>
            <a:r>
              <a:rPr sz="1600" spc="-20" dirty="0">
                <a:solidFill>
                  <a:srgbClr val="001F5F"/>
                </a:solidFill>
                <a:latin typeface="Webdings"/>
                <a:cs typeface="Webdings"/>
              </a:rPr>
              <a:t></a:t>
            </a:r>
            <a:r>
              <a:rPr sz="1600" spc="-155" dirty="0">
                <a:solidFill>
                  <a:srgbClr val="001F5F"/>
                </a:solidFill>
                <a:latin typeface="Times New Roman"/>
                <a:cs typeface="Times New Roman"/>
              </a:rPr>
              <a:t> </a:t>
            </a:r>
            <a:r>
              <a:rPr sz="1600" spc="-10" dirty="0">
                <a:solidFill>
                  <a:prstClr val="black"/>
                </a:solidFill>
                <a:latin typeface="Arial"/>
                <a:cs typeface="Arial"/>
              </a:rPr>
              <a:t>In</a:t>
            </a:r>
            <a:r>
              <a:rPr sz="1600" spc="5" dirty="0">
                <a:solidFill>
                  <a:prstClr val="black"/>
                </a:solidFill>
                <a:latin typeface="Arial"/>
                <a:cs typeface="Arial"/>
              </a:rPr>
              <a:t> </a:t>
            </a:r>
            <a:r>
              <a:rPr sz="1600" spc="-10" dirty="0">
                <a:solidFill>
                  <a:prstClr val="black"/>
                </a:solidFill>
                <a:latin typeface="Arial"/>
                <a:cs typeface="Arial"/>
              </a:rPr>
              <a:t>the</a:t>
            </a:r>
            <a:r>
              <a:rPr sz="1600" spc="5" dirty="0">
                <a:solidFill>
                  <a:prstClr val="black"/>
                </a:solidFill>
                <a:latin typeface="Arial"/>
                <a:cs typeface="Arial"/>
              </a:rPr>
              <a:t> </a:t>
            </a:r>
            <a:r>
              <a:rPr sz="1600" spc="-10" dirty="0">
                <a:solidFill>
                  <a:prstClr val="black"/>
                </a:solidFill>
                <a:latin typeface="Arial"/>
                <a:cs typeface="Arial"/>
              </a:rPr>
              <a:t>first</a:t>
            </a:r>
            <a:r>
              <a:rPr sz="1600" spc="5"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eek</a:t>
            </a:r>
            <a:r>
              <a:rPr sz="1600" spc="10" dirty="0">
                <a:solidFill>
                  <a:prstClr val="black"/>
                </a:solidFill>
                <a:latin typeface="Arial"/>
                <a:cs typeface="Arial"/>
              </a:rPr>
              <a:t> </a:t>
            </a:r>
            <a:r>
              <a:rPr sz="1600" spc="-10" dirty="0">
                <a:solidFill>
                  <a:prstClr val="black"/>
                </a:solidFill>
                <a:latin typeface="Arial"/>
                <a:cs typeface="Arial"/>
              </a:rPr>
              <a:t>of</a:t>
            </a:r>
            <a:r>
              <a:rPr sz="1600" spc="5" dirty="0">
                <a:solidFill>
                  <a:prstClr val="black"/>
                </a:solidFill>
                <a:latin typeface="Arial"/>
                <a:cs typeface="Arial"/>
              </a:rPr>
              <a:t> </a:t>
            </a:r>
            <a:r>
              <a:rPr sz="1600" spc="-10" dirty="0">
                <a:solidFill>
                  <a:prstClr val="black"/>
                </a:solidFill>
                <a:latin typeface="Arial"/>
                <a:cs typeface="Arial"/>
              </a:rPr>
              <a:t>20</a:t>
            </a:r>
            <a:r>
              <a:rPr sz="1600" spc="-135" dirty="0">
                <a:solidFill>
                  <a:prstClr val="black"/>
                </a:solidFill>
                <a:latin typeface="Arial"/>
                <a:cs typeface="Arial"/>
              </a:rPr>
              <a:t>1</a:t>
            </a:r>
            <a:r>
              <a:rPr sz="1600" dirty="0">
                <a:solidFill>
                  <a:prstClr val="black"/>
                </a:solidFill>
                <a:latin typeface="Arial"/>
                <a:cs typeface="Arial"/>
              </a:rPr>
              <a:t>1</a:t>
            </a:r>
            <a:r>
              <a:rPr sz="1600" spc="-5" dirty="0">
                <a:solidFill>
                  <a:prstClr val="black"/>
                </a:solidFill>
                <a:latin typeface="Arial"/>
                <a:cs typeface="Arial"/>
              </a:rPr>
              <a:t>,</a:t>
            </a:r>
            <a:r>
              <a:rPr sz="1600" spc="10" dirty="0">
                <a:solidFill>
                  <a:prstClr val="black"/>
                </a:solidFill>
                <a:latin typeface="Arial"/>
                <a:cs typeface="Arial"/>
              </a:rPr>
              <a:t> </a:t>
            </a:r>
            <a:r>
              <a:rPr sz="1600" spc="-10" dirty="0">
                <a:solidFill>
                  <a:prstClr val="black"/>
                </a:solidFill>
                <a:latin typeface="Arial"/>
                <a:cs typeface="Arial"/>
              </a:rPr>
              <a:t>a</a:t>
            </a:r>
            <a:r>
              <a:rPr sz="1600" spc="-5" dirty="0">
                <a:solidFill>
                  <a:prstClr val="black"/>
                </a:solidFill>
                <a:latin typeface="Arial"/>
                <a:cs typeface="Arial"/>
              </a:rPr>
              <a:t> </a:t>
            </a:r>
            <a:r>
              <a:rPr sz="1600" spc="-15" dirty="0">
                <a:solidFill>
                  <a:prstClr val="black"/>
                </a:solidFill>
                <a:latin typeface="Arial"/>
                <a:cs typeface="Arial"/>
              </a:rPr>
              <a:t>r</a:t>
            </a:r>
            <a:r>
              <a:rPr sz="1600" spc="-10" dirty="0">
                <a:solidFill>
                  <a:prstClr val="black"/>
                </a:solidFill>
                <a:latin typeface="Arial"/>
                <a:cs typeface="Arial"/>
              </a:rPr>
              <a:t>andom</a:t>
            </a:r>
            <a:r>
              <a:rPr sz="1600" spc="15" dirty="0">
                <a:solidFill>
                  <a:prstClr val="black"/>
                </a:solidFill>
                <a:latin typeface="Arial"/>
                <a:cs typeface="Arial"/>
              </a:rPr>
              <a:t> </a:t>
            </a:r>
            <a:r>
              <a:rPr sz="1600" spc="-10" dirty="0">
                <a:solidFill>
                  <a:prstClr val="black"/>
                </a:solidFill>
                <a:latin typeface="Arial"/>
                <a:cs typeface="Arial"/>
              </a:rPr>
              <a:t>sample</a:t>
            </a:r>
            <a:r>
              <a:rPr sz="1600" spc="-5" dirty="0">
                <a:solidFill>
                  <a:prstClr val="black"/>
                </a:solidFill>
                <a:latin typeface="Arial"/>
                <a:cs typeface="Arial"/>
              </a:rPr>
              <a:t> </a:t>
            </a:r>
            <a:r>
              <a:rPr sz="1600" spc="-10" dirty="0">
                <a:solidFill>
                  <a:prstClr val="black"/>
                </a:solidFill>
                <a:latin typeface="Arial"/>
                <a:cs typeface="Arial"/>
              </a:rPr>
              <a:t>of</a:t>
            </a:r>
            <a:r>
              <a:rPr sz="1600" spc="-5" dirty="0">
                <a:solidFill>
                  <a:prstClr val="black"/>
                </a:solidFill>
                <a:latin typeface="Arial"/>
                <a:cs typeface="Arial"/>
              </a:rPr>
              <a:t> </a:t>
            </a:r>
            <a:r>
              <a:rPr sz="1600" spc="-10" dirty="0">
                <a:solidFill>
                  <a:prstClr val="black"/>
                </a:solidFill>
                <a:latin typeface="Arial"/>
                <a:cs typeface="Arial"/>
              </a:rPr>
              <a:t>6</a:t>
            </a:r>
            <a:r>
              <a:rPr sz="1600" spc="10" dirty="0">
                <a:solidFill>
                  <a:prstClr val="black"/>
                </a:solidFill>
                <a:latin typeface="Arial"/>
                <a:cs typeface="Arial"/>
              </a:rPr>
              <a:t> </a:t>
            </a:r>
            <a:r>
              <a:rPr sz="1600" spc="-10" dirty="0">
                <a:solidFill>
                  <a:prstClr val="black"/>
                </a:solidFill>
                <a:latin typeface="Arial"/>
                <a:cs typeface="Arial"/>
              </a:rPr>
              <a:t>such</a:t>
            </a:r>
            <a:r>
              <a:rPr sz="1600" spc="-5" dirty="0">
                <a:solidFill>
                  <a:prstClr val="black"/>
                </a:solidFill>
                <a:latin typeface="Arial"/>
                <a:cs typeface="Arial"/>
              </a:rPr>
              <a:t> s</a:t>
            </a:r>
            <a:r>
              <a:rPr sz="1600" spc="-10" dirty="0">
                <a:solidFill>
                  <a:prstClr val="black"/>
                </a:solidFill>
                <a:latin typeface="Arial"/>
                <a:cs typeface="Arial"/>
              </a:rPr>
              <a:t>to</a:t>
            </a:r>
            <a:r>
              <a:rPr sz="1600" spc="-15" dirty="0">
                <a:solidFill>
                  <a:prstClr val="black"/>
                </a:solidFill>
                <a:latin typeface="Arial"/>
                <a:cs typeface="Arial"/>
              </a:rPr>
              <a:t>r</a:t>
            </a:r>
            <a:r>
              <a:rPr sz="1600" spc="-10" dirty="0">
                <a:solidFill>
                  <a:prstClr val="black"/>
                </a:solidFill>
                <a:latin typeface="Arial"/>
                <a:cs typeface="Arial"/>
              </a:rPr>
              <a:t>es</a:t>
            </a:r>
            <a:r>
              <a:rPr sz="1600" spc="10" dirty="0">
                <a:solidFill>
                  <a:prstClr val="black"/>
                </a:solidFill>
                <a:latin typeface="Arial"/>
                <a:cs typeface="Arial"/>
              </a:rPr>
              <a:t> </a:t>
            </a:r>
            <a:r>
              <a:rPr sz="1600" spc="-10" dirty="0">
                <a:solidFill>
                  <a:prstClr val="black"/>
                </a:solidFill>
                <a:latin typeface="Arial"/>
                <a:cs typeface="Arial"/>
              </a:rPr>
              <a:t>is taken</a:t>
            </a:r>
            <a:endParaRPr sz="1600">
              <a:solidFill>
                <a:prstClr val="black"/>
              </a:solidFill>
              <a:latin typeface="Arial"/>
              <a:cs typeface="Arial"/>
            </a:endParaRPr>
          </a:p>
          <a:p>
            <a:pPr marL="12696" algn="l" eaLnBrk="1" fontAlgn="auto" hangingPunct="1">
              <a:spcBef>
                <a:spcPts val="384"/>
              </a:spcBef>
              <a:spcAft>
                <a:spcPts val="0"/>
              </a:spcAft>
              <a:buClrTx/>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prstClr val="black"/>
                </a:solidFill>
                <a:latin typeface="Arial"/>
                <a:cs typeface="Arial"/>
              </a:rPr>
              <a:t>Examine</a:t>
            </a:r>
            <a:r>
              <a:rPr sz="1600" dirty="0">
                <a:solidFill>
                  <a:prstClr val="black"/>
                </a:solidFill>
                <a:latin typeface="Arial"/>
                <a:cs typeface="Arial"/>
              </a:rPr>
              <a:t> </a:t>
            </a:r>
            <a:r>
              <a:rPr sz="1600" spc="-5" dirty="0">
                <a:solidFill>
                  <a:prstClr val="black"/>
                </a:solidFill>
                <a:latin typeface="Arial"/>
                <a:cs typeface="Arial"/>
              </a:rPr>
              <a:t>if </a:t>
            </a:r>
            <a:r>
              <a:rPr sz="1600" spc="-10" dirty="0">
                <a:solidFill>
                  <a:prstClr val="black"/>
                </a:solidFill>
                <a:latin typeface="Arial"/>
                <a:cs typeface="Arial"/>
              </a:rPr>
              <a:t>the</a:t>
            </a:r>
            <a:r>
              <a:rPr sz="1600" spc="10" dirty="0">
                <a:solidFill>
                  <a:prstClr val="black"/>
                </a:solidFill>
                <a:latin typeface="Arial"/>
                <a:cs typeface="Arial"/>
              </a:rPr>
              <a:t> </a:t>
            </a:r>
            <a:r>
              <a:rPr sz="1600" spc="-10" dirty="0">
                <a:solidFill>
                  <a:prstClr val="black"/>
                </a:solidFill>
                <a:latin typeface="Arial"/>
                <a:cs typeface="Arial"/>
              </a:rPr>
              <a:t>average</a:t>
            </a:r>
            <a:r>
              <a:rPr sz="1600" spc="5" dirty="0">
                <a:solidFill>
                  <a:prstClr val="black"/>
                </a:solidFill>
                <a:latin typeface="Arial"/>
                <a:cs typeface="Arial"/>
              </a:rPr>
              <a:t> </a:t>
            </a:r>
            <a:r>
              <a:rPr sz="1600" spc="-10" dirty="0">
                <a:solidFill>
                  <a:prstClr val="black"/>
                </a:solidFill>
                <a:latin typeface="Arial"/>
                <a:cs typeface="Arial"/>
              </a:rPr>
              <a:t>sales in</a:t>
            </a:r>
            <a:r>
              <a:rPr sz="1600" spc="-5" dirty="0">
                <a:solidFill>
                  <a:prstClr val="black"/>
                </a:solidFill>
                <a:latin typeface="Arial"/>
                <a:cs typeface="Arial"/>
              </a:rPr>
              <a:t> </a:t>
            </a:r>
            <a:r>
              <a:rPr sz="1600" spc="-10" dirty="0">
                <a:solidFill>
                  <a:prstClr val="black"/>
                </a:solidFill>
                <a:latin typeface="Arial"/>
                <a:cs typeface="Arial"/>
              </a:rPr>
              <a:t>a</a:t>
            </a:r>
            <a:r>
              <a:rPr sz="1600" dirty="0">
                <a:solidFill>
                  <a:prstClr val="black"/>
                </a:solidFill>
                <a:latin typeface="Arial"/>
                <a:cs typeface="Arial"/>
              </a:rPr>
              <a:t>l</a:t>
            </a:r>
            <a:r>
              <a:rPr sz="1600" spc="-5" dirty="0">
                <a:solidFill>
                  <a:prstClr val="black"/>
                </a:solidFill>
                <a:latin typeface="Arial"/>
                <a:cs typeface="Arial"/>
              </a:rPr>
              <a:t>l</a:t>
            </a:r>
            <a:r>
              <a:rPr sz="1600" spc="-25" dirty="0">
                <a:solidFill>
                  <a:prstClr val="black"/>
                </a:solidFill>
                <a:latin typeface="Arial"/>
                <a:cs typeface="Arial"/>
              </a:rPr>
              <a:t> </a:t>
            </a:r>
            <a:r>
              <a:rPr sz="1600" spc="-10" dirty="0">
                <a:solidFill>
                  <a:prstClr val="black"/>
                </a:solidFill>
                <a:latin typeface="Arial"/>
                <a:cs typeface="Arial"/>
              </a:rPr>
              <a:t>stores</a:t>
            </a:r>
            <a:r>
              <a:rPr sz="1600" spc="30" dirty="0">
                <a:solidFill>
                  <a:prstClr val="black"/>
                </a:solidFill>
                <a:latin typeface="Arial"/>
                <a:cs typeface="Arial"/>
              </a:rPr>
              <a:t> </a:t>
            </a:r>
            <a:r>
              <a:rPr sz="1600" spc="-10" dirty="0">
                <a:solidFill>
                  <a:prstClr val="black"/>
                </a:solidFill>
                <a:latin typeface="Arial"/>
                <a:cs typeface="Arial"/>
              </a:rPr>
              <a:t>of</a:t>
            </a:r>
            <a:r>
              <a:rPr sz="1600" spc="10" dirty="0">
                <a:solidFill>
                  <a:prstClr val="black"/>
                </a:solidFill>
                <a:latin typeface="Arial"/>
                <a:cs typeface="Arial"/>
              </a:rPr>
              <a:t> </a:t>
            </a:r>
            <a:r>
              <a:rPr sz="1600" spc="-10" dirty="0">
                <a:solidFill>
                  <a:prstClr val="black"/>
                </a:solidFill>
                <a:latin typeface="Arial"/>
                <a:cs typeface="Arial"/>
              </a:rPr>
              <a:t>this</a:t>
            </a:r>
            <a:r>
              <a:rPr sz="1600" spc="5" dirty="0">
                <a:solidFill>
                  <a:prstClr val="black"/>
                </a:solidFill>
                <a:latin typeface="Arial"/>
                <a:cs typeface="Arial"/>
              </a:rPr>
              <a:t> </a:t>
            </a:r>
            <a:r>
              <a:rPr sz="1600" spc="-10" dirty="0">
                <a:solidFill>
                  <a:prstClr val="black"/>
                </a:solidFill>
                <a:latin typeface="Arial"/>
                <a:cs typeface="Arial"/>
              </a:rPr>
              <a:t>kind</a:t>
            </a:r>
            <a:r>
              <a:rPr sz="1600" spc="-15" dirty="0">
                <a:solidFill>
                  <a:prstClr val="black"/>
                </a:solidFill>
                <a:latin typeface="Arial"/>
                <a:cs typeface="Arial"/>
              </a:rPr>
              <a:t> </a:t>
            </a:r>
            <a:r>
              <a:rPr sz="1600" spc="-10" dirty="0">
                <a:solidFill>
                  <a:prstClr val="black"/>
                </a:solidFill>
                <a:latin typeface="Arial"/>
                <a:cs typeface="Arial"/>
              </a:rPr>
              <a:t>in</a:t>
            </a:r>
            <a:r>
              <a:rPr sz="1600" spc="-5" dirty="0">
                <a:solidFill>
                  <a:prstClr val="black"/>
                </a:solidFill>
                <a:latin typeface="Arial"/>
                <a:cs typeface="Arial"/>
              </a:rPr>
              <a:t> </a:t>
            </a:r>
            <a:r>
              <a:rPr sz="1600" spc="-10" dirty="0">
                <a:solidFill>
                  <a:prstClr val="black"/>
                </a:solidFill>
                <a:latin typeface="Arial"/>
                <a:cs typeface="Arial"/>
              </a:rPr>
              <a:t>the</a:t>
            </a:r>
            <a:r>
              <a:rPr sz="1600" spc="10" dirty="0">
                <a:solidFill>
                  <a:prstClr val="black"/>
                </a:solidFill>
                <a:latin typeface="Arial"/>
                <a:cs typeface="Arial"/>
              </a:rPr>
              <a:t> </a:t>
            </a:r>
            <a:r>
              <a:rPr sz="1600" spc="-10" dirty="0">
                <a:solidFill>
                  <a:prstClr val="black"/>
                </a:solidFill>
                <a:latin typeface="Arial"/>
                <a:cs typeface="Arial"/>
              </a:rPr>
              <a:t>first</a:t>
            </a:r>
            <a:r>
              <a:rPr sz="1600" spc="10"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eek</a:t>
            </a:r>
            <a:r>
              <a:rPr sz="1600" spc="15" dirty="0">
                <a:solidFill>
                  <a:prstClr val="black"/>
                </a:solidFill>
                <a:latin typeface="Arial"/>
                <a:cs typeface="Arial"/>
              </a:rPr>
              <a:t> </a:t>
            </a:r>
            <a:r>
              <a:rPr sz="1600" spc="-10" dirty="0">
                <a:solidFill>
                  <a:prstClr val="black"/>
                </a:solidFill>
                <a:latin typeface="Arial"/>
                <a:cs typeface="Arial"/>
              </a:rPr>
              <a:t>of</a:t>
            </a:r>
            <a:r>
              <a:rPr sz="1600" spc="10" dirty="0">
                <a:solidFill>
                  <a:prstClr val="black"/>
                </a:solidFill>
                <a:latin typeface="Arial"/>
                <a:cs typeface="Arial"/>
              </a:rPr>
              <a:t> </a:t>
            </a:r>
            <a:r>
              <a:rPr sz="1600" spc="-10" dirty="0">
                <a:solidFill>
                  <a:prstClr val="black"/>
                </a:solidFill>
                <a:latin typeface="Arial"/>
                <a:cs typeface="Arial"/>
              </a:rPr>
              <a:t>20</a:t>
            </a:r>
            <a:r>
              <a:rPr sz="1600" spc="-130" dirty="0">
                <a:solidFill>
                  <a:prstClr val="black"/>
                </a:solidFill>
                <a:latin typeface="Arial"/>
                <a:cs typeface="Arial"/>
              </a:rPr>
              <a:t>1</a:t>
            </a:r>
            <a:r>
              <a:rPr sz="1600" spc="-10" dirty="0">
                <a:solidFill>
                  <a:prstClr val="black"/>
                </a:solidFill>
                <a:latin typeface="Arial"/>
                <a:cs typeface="Arial"/>
              </a:rPr>
              <a:t>1</a:t>
            </a:r>
            <a:r>
              <a:rPr sz="1600" spc="-5" dirty="0">
                <a:solidFill>
                  <a:prstClr val="black"/>
                </a:solidFill>
                <a:latin typeface="Arial"/>
                <a:cs typeface="Arial"/>
              </a:rPr>
              <a:t> </a:t>
            </a:r>
            <a:r>
              <a:rPr sz="1600" spc="-10" dirty="0">
                <a:solidFill>
                  <a:prstClr val="black"/>
                </a:solidFill>
                <a:latin typeface="Arial"/>
                <a:cs typeface="Arial"/>
              </a:rPr>
              <a:t>has</a:t>
            </a:r>
            <a:r>
              <a:rPr sz="1600" spc="25" dirty="0">
                <a:solidFill>
                  <a:prstClr val="black"/>
                </a:solidFill>
                <a:latin typeface="Arial"/>
                <a:cs typeface="Arial"/>
              </a:rPr>
              <a:t> </a:t>
            </a:r>
            <a:r>
              <a:rPr sz="1600" spc="-10" dirty="0">
                <a:solidFill>
                  <a:prstClr val="black"/>
                </a:solidFill>
                <a:latin typeface="Arial"/>
                <a:cs typeface="Arial"/>
              </a:rPr>
              <a:t>increased</a:t>
            </a:r>
            <a:endParaRPr sz="1600">
              <a:solidFill>
                <a:prstClr val="black"/>
              </a:solidFill>
              <a:latin typeface="Arial"/>
              <a:cs typeface="Arial"/>
            </a:endParaRPr>
          </a:p>
          <a:p>
            <a:pPr algn="l" eaLnBrk="1" fontAlgn="auto" hangingPunct="1">
              <a:spcBef>
                <a:spcPts val="51"/>
              </a:spcBef>
              <a:spcAft>
                <a:spcPts val="0"/>
              </a:spcAft>
              <a:buClrTx/>
            </a:pPr>
            <a:endParaRPr sz="1550">
              <a:solidFill>
                <a:prstClr val="black"/>
              </a:solidFill>
              <a:latin typeface="Times New Roman"/>
              <a:cs typeface="Times New Roman"/>
            </a:endParaRPr>
          </a:p>
          <a:p>
            <a:pPr marL="1514655" algn="l" eaLnBrk="1" fontAlgn="auto" hangingPunct="1">
              <a:spcBef>
                <a:spcPts val="0"/>
              </a:spcBef>
              <a:spcAft>
                <a:spcPts val="0"/>
              </a:spcAft>
              <a:buClrTx/>
            </a:pPr>
            <a:r>
              <a:rPr sz="1999" b="1" dirty="0">
                <a:solidFill>
                  <a:srgbClr val="FFFFFF"/>
                </a:solidFill>
                <a:latin typeface="Arial"/>
                <a:cs typeface="Arial"/>
              </a:rPr>
              <a:t>So</a:t>
            </a:r>
            <a:r>
              <a:rPr sz="1999" b="1" spc="-10" dirty="0">
                <a:solidFill>
                  <a:srgbClr val="FFFFFF"/>
                </a:solidFill>
                <a:latin typeface="Arial"/>
                <a:cs typeface="Arial"/>
              </a:rPr>
              <a:t>l</a:t>
            </a:r>
            <a:r>
              <a:rPr sz="1999" b="1" dirty="0">
                <a:solidFill>
                  <a:srgbClr val="FFFFFF"/>
                </a:solidFill>
                <a:latin typeface="Arial"/>
                <a:cs typeface="Arial"/>
              </a:rPr>
              <a:t>ution</a:t>
            </a:r>
            <a:endParaRPr sz="1999">
              <a:solidFill>
                <a:prstClr val="black"/>
              </a:solidFill>
              <a:latin typeface="Arial"/>
              <a:cs typeface="Arial"/>
            </a:endParaRPr>
          </a:p>
          <a:p>
            <a:pPr marL="12696" algn="l" eaLnBrk="1" fontAlgn="auto" hangingPunct="1">
              <a:spcBef>
                <a:spcPts val="905"/>
              </a:spcBef>
              <a:spcAft>
                <a:spcPts val="0"/>
              </a:spcAft>
              <a:buClrTx/>
            </a:pPr>
            <a:r>
              <a:rPr sz="1600" spc="-20" dirty="0">
                <a:solidFill>
                  <a:srgbClr val="001F5F"/>
                </a:solidFill>
                <a:latin typeface="Webdings"/>
                <a:cs typeface="Webdings"/>
              </a:rPr>
              <a:t></a:t>
            </a:r>
            <a:r>
              <a:rPr sz="1600" spc="-155" dirty="0">
                <a:solidFill>
                  <a:srgbClr val="001F5F"/>
                </a:solidFill>
                <a:latin typeface="Times New Roman"/>
                <a:cs typeface="Times New Roman"/>
              </a:rPr>
              <a:t> </a:t>
            </a:r>
            <a:r>
              <a:rPr sz="1600" spc="-10" dirty="0">
                <a:solidFill>
                  <a:prstClr val="black"/>
                </a:solidFill>
                <a:latin typeface="Arial"/>
                <a:cs typeface="Arial"/>
              </a:rPr>
              <a:t>Assumption</a:t>
            </a:r>
            <a:r>
              <a:rPr sz="1600" spc="-5" dirty="0">
                <a:solidFill>
                  <a:prstClr val="black"/>
                </a:solidFill>
                <a:latin typeface="Arial"/>
                <a:cs typeface="Arial"/>
              </a:rPr>
              <a:t>s:</a:t>
            </a:r>
            <a:r>
              <a:rPr sz="1600" spc="-15" dirty="0">
                <a:solidFill>
                  <a:prstClr val="black"/>
                </a:solidFill>
                <a:latin typeface="Arial"/>
                <a:cs typeface="Arial"/>
              </a:rPr>
              <a:t> </a:t>
            </a:r>
            <a:r>
              <a:rPr sz="1600" spc="-10" dirty="0">
                <a:solidFill>
                  <a:prstClr val="black"/>
                </a:solidFill>
                <a:latin typeface="Arial"/>
                <a:cs typeface="Arial"/>
              </a:rPr>
              <a:t>Di</a:t>
            </a:r>
            <a:r>
              <a:rPr sz="1600" spc="-5" dirty="0">
                <a:solidFill>
                  <a:prstClr val="black"/>
                </a:solidFill>
                <a:latin typeface="Arial"/>
                <a:cs typeface="Arial"/>
              </a:rPr>
              <a:t>s</a:t>
            </a:r>
            <a:r>
              <a:rPr sz="1600" spc="-10" dirty="0">
                <a:solidFill>
                  <a:prstClr val="black"/>
                </a:solidFill>
                <a:latin typeface="Arial"/>
                <a:cs typeface="Arial"/>
              </a:rPr>
              <a:t>tribution</a:t>
            </a:r>
            <a:r>
              <a:rPr sz="1600" spc="-5" dirty="0">
                <a:solidFill>
                  <a:prstClr val="black"/>
                </a:solidFill>
                <a:latin typeface="Arial"/>
                <a:cs typeface="Arial"/>
              </a:rPr>
              <a:t> </a:t>
            </a:r>
            <a:r>
              <a:rPr sz="1600" spc="-10" dirty="0">
                <a:solidFill>
                  <a:prstClr val="black"/>
                </a:solidFill>
                <a:latin typeface="Arial"/>
                <a:cs typeface="Arial"/>
              </a:rPr>
              <a:t>of</a:t>
            </a:r>
            <a:r>
              <a:rPr sz="1600" spc="10" dirty="0">
                <a:solidFill>
                  <a:prstClr val="black"/>
                </a:solidFill>
                <a:latin typeface="Arial"/>
                <a:cs typeface="Arial"/>
              </a:rPr>
              <a:t> </a:t>
            </a:r>
            <a:r>
              <a:rPr sz="1600" spc="-10" dirty="0">
                <a:solidFill>
                  <a:prstClr val="black"/>
                </a:solidFill>
                <a:latin typeface="Arial"/>
                <a:cs typeface="Arial"/>
              </a:rPr>
              <a:t>sales in</a:t>
            </a:r>
            <a:r>
              <a:rPr sz="1600" spc="-15" dirty="0">
                <a:solidFill>
                  <a:prstClr val="black"/>
                </a:solidFill>
                <a:latin typeface="Arial"/>
                <a:cs typeface="Arial"/>
              </a:rPr>
              <a:t> </a:t>
            </a:r>
            <a:r>
              <a:rPr sz="1600" spc="-10" dirty="0">
                <a:solidFill>
                  <a:prstClr val="black"/>
                </a:solidFill>
                <a:latin typeface="Arial"/>
                <a:cs typeface="Arial"/>
              </a:rPr>
              <a:t>first</a:t>
            </a:r>
            <a:r>
              <a:rPr sz="1600" spc="5"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eek</a:t>
            </a:r>
            <a:r>
              <a:rPr sz="1600" spc="10" dirty="0">
                <a:solidFill>
                  <a:prstClr val="black"/>
                </a:solidFill>
                <a:latin typeface="Arial"/>
                <a:cs typeface="Arial"/>
              </a:rPr>
              <a:t> </a:t>
            </a:r>
            <a:r>
              <a:rPr sz="1600" spc="-10" dirty="0">
                <a:solidFill>
                  <a:prstClr val="black"/>
                </a:solidFill>
                <a:latin typeface="Arial"/>
                <a:cs typeface="Arial"/>
              </a:rPr>
              <a:t>of</a:t>
            </a:r>
            <a:r>
              <a:rPr sz="1600" spc="5" dirty="0">
                <a:solidFill>
                  <a:prstClr val="black"/>
                </a:solidFill>
                <a:latin typeface="Arial"/>
                <a:cs typeface="Arial"/>
              </a:rPr>
              <a:t> </a:t>
            </a:r>
            <a:r>
              <a:rPr sz="1600" spc="-10" dirty="0">
                <a:solidFill>
                  <a:prstClr val="black"/>
                </a:solidFill>
                <a:latin typeface="Arial"/>
                <a:cs typeface="Arial"/>
              </a:rPr>
              <a:t>20</a:t>
            </a:r>
            <a:r>
              <a:rPr sz="1600" spc="-135" dirty="0">
                <a:solidFill>
                  <a:prstClr val="black"/>
                </a:solidFill>
                <a:latin typeface="Arial"/>
                <a:cs typeface="Arial"/>
              </a:rPr>
              <a:t>1</a:t>
            </a:r>
            <a:r>
              <a:rPr sz="1600" spc="-10" dirty="0">
                <a:solidFill>
                  <a:prstClr val="black"/>
                </a:solidFill>
                <a:latin typeface="Arial"/>
                <a:cs typeface="Arial"/>
              </a:rPr>
              <a:t>1</a:t>
            </a:r>
            <a:r>
              <a:rPr sz="1600" spc="5" dirty="0">
                <a:solidFill>
                  <a:prstClr val="black"/>
                </a:solidFill>
                <a:latin typeface="Arial"/>
                <a:cs typeface="Arial"/>
              </a:rPr>
              <a:t> </a:t>
            </a:r>
            <a:r>
              <a:rPr sz="1600" spc="-10" dirty="0">
                <a:solidFill>
                  <a:prstClr val="black"/>
                </a:solidFill>
                <a:latin typeface="Arial"/>
                <a:cs typeface="Arial"/>
              </a:rPr>
              <a:t>in</a:t>
            </a:r>
            <a:r>
              <a:rPr sz="1600" spc="15" dirty="0">
                <a:solidFill>
                  <a:prstClr val="black"/>
                </a:solidFill>
                <a:latin typeface="Arial"/>
                <a:cs typeface="Arial"/>
              </a:rPr>
              <a:t> </a:t>
            </a:r>
            <a:r>
              <a:rPr sz="1600" spc="-10" dirty="0">
                <a:solidFill>
                  <a:prstClr val="black"/>
                </a:solidFill>
                <a:latin typeface="Arial"/>
                <a:cs typeface="Arial"/>
              </a:rPr>
              <a:t>the</a:t>
            </a:r>
            <a:r>
              <a:rPr sz="1600" spc="5" dirty="0">
                <a:solidFill>
                  <a:prstClr val="black"/>
                </a:solidFill>
                <a:latin typeface="Arial"/>
                <a:cs typeface="Arial"/>
              </a:rPr>
              <a:t> </a:t>
            </a:r>
            <a:r>
              <a:rPr sz="1600" spc="-10" dirty="0">
                <a:solidFill>
                  <a:prstClr val="black"/>
                </a:solidFill>
                <a:latin typeface="Arial"/>
                <a:cs typeface="Arial"/>
              </a:rPr>
              <a:t>chain is</a:t>
            </a:r>
            <a:r>
              <a:rPr sz="1600" dirty="0">
                <a:solidFill>
                  <a:prstClr val="black"/>
                </a:solidFill>
                <a:latin typeface="Arial"/>
                <a:cs typeface="Arial"/>
              </a:rPr>
              <a:t> </a:t>
            </a:r>
            <a:r>
              <a:rPr sz="1600" spc="-10" dirty="0">
                <a:solidFill>
                  <a:prstClr val="black"/>
                </a:solidFill>
                <a:latin typeface="Arial"/>
                <a:cs typeface="Arial"/>
              </a:rPr>
              <a:t>no</a:t>
            </a:r>
            <a:r>
              <a:rPr sz="1600" spc="-20" dirty="0">
                <a:solidFill>
                  <a:prstClr val="black"/>
                </a:solidFill>
                <a:latin typeface="Arial"/>
                <a:cs typeface="Arial"/>
              </a:rPr>
              <a:t>r</a:t>
            </a:r>
            <a:r>
              <a:rPr sz="1600" spc="-10" dirty="0">
                <a:solidFill>
                  <a:prstClr val="black"/>
                </a:solidFill>
                <a:latin typeface="Arial"/>
                <a:cs typeface="Arial"/>
              </a:rPr>
              <a:t>mal</a:t>
            </a:r>
            <a:r>
              <a:rPr sz="1600" spc="10"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ith</a:t>
            </a:r>
            <a:r>
              <a:rPr sz="1600" spc="10" dirty="0">
                <a:solidFill>
                  <a:prstClr val="black"/>
                </a:solidFill>
                <a:latin typeface="Arial"/>
                <a:cs typeface="Arial"/>
              </a:rPr>
              <a:t> </a:t>
            </a:r>
            <a:r>
              <a:rPr sz="1600" spc="-10" dirty="0">
                <a:solidFill>
                  <a:prstClr val="black"/>
                </a:solidFill>
                <a:latin typeface="Arial"/>
                <a:cs typeface="Arial"/>
              </a:rPr>
              <a:t>mean</a:t>
            </a:r>
            <a:r>
              <a:rPr sz="1600" spc="5" dirty="0">
                <a:solidFill>
                  <a:prstClr val="black"/>
                </a:solidFill>
                <a:latin typeface="Arial"/>
                <a:cs typeface="Arial"/>
              </a:rPr>
              <a:t> </a:t>
            </a:r>
            <a:r>
              <a:rPr sz="1600" spc="-40" dirty="0">
                <a:solidFill>
                  <a:prstClr val="black"/>
                </a:solidFill>
                <a:latin typeface="Arial"/>
                <a:cs typeface="Arial"/>
              </a:rPr>
              <a:t>µ</a:t>
            </a:r>
            <a:r>
              <a:rPr sz="1600" spc="40" dirty="0">
                <a:solidFill>
                  <a:prstClr val="black"/>
                </a:solidFill>
                <a:latin typeface="Arial"/>
                <a:cs typeface="Arial"/>
              </a:rPr>
              <a:t> </a:t>
            </a:r>
            <a:r>
              <a:rPr sz="1600" spc="-10" dirty="0">
                <a:solidFill>
                  <a:prstClr val="black"/>
                </a:solidFill>
                <a:latin typeface="Arial"/>
                <a:cs typeface="Arial"/>
              </a:rPr>
              <a:t>and</a:t>
            </a:r>
            <a:endParaRPr sz="1600">
              <a:solidFill>
                <a:prstClr val="black"/>
              </a:solidFill>
              <a:latin typeface="Arial"/>
              <a:cs typeface="Arial"/>
            </a:endParaRPr>
          </a:p>
          <a:p>
            <a:pPr marL="246941" algn="l" eaLnBrk="1" fontAlgn="auto" hangingPunct="1">
              <a:spcBef>
                <a:spcPts val="0"/>
              </a:spcBef>
              <a:spcAft>
                <a:spcPts val="0"/>
              </a:spcAft>
              <a:buClrTx/>
            </a:pPr>
            <a:r>
              <a:rPr sz="1600" spc="-10" dirty="0">
                <a:solidFill>
                  <a:prstClr val="black"/>
                </a:solidFill>
                <a:latin typeface="Arial"/>
                <a:cs typeface="Arial"/>
              </a:rPr>
              <a:t>s.d.</a:t>
            </a:r>
            <a:r>
              <a:rPr sz="1600" spc="15" dirty="0">
                <a:solidFill>
                  <a:prstClr val="black"/>
                </a:solidFill>
                <a:latin typeface="Arial"/>
                <a:cs typeface="Arial"/>
              </a:rPr>
              <a:t> </a:t>
            </a:r>
            <a:r>
              <a:rPr sz="1600" spc="-10" dirty="0">
                <a:solidFill>
                  <a:prstClr val="black"/>
                </a:solidFill>
                <a:latin typeface="Arial"/>
                <a:cs typeface="Arial"/>
              </a:rPr>
              <a:t>12,000</a:t>
            </a:r>
            <a:endParaRPr sz="1600">
              <a:solidFill>
                <a:prstClr val="black"/>
              </a:solidFill>
              <a:latin typeface="Arial"/>
              <a:cs typeface="Arial"/>
            </a:endParaRPr>
          </a:p>
          <a:p>
            <a:pPr marL="12696" algn="l" eaLnBrk="1" fontAlgn="auto" hangingPunct="1">
              <a:spcBef>
                <a:spcPts val="600"/>
              </a:spcBef>
              <a:spcAft>
                <a:spcPts val="0"/>
              </a:spcAft>
              <a:buClrTx/>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i="1" spc="-114" dirty="0">
                <a:solidFill>
                  <a:prstClr val="black"/>
                </a:solidFill>
                <a:latin typeface="Cambria Math"/>
                <a:cs typeface="Cambria Math"/>
              </a:rPr>
              <a:t>𝐻</a:t>
            </a:r>
            <a:r>
              <a:rPr sz="1724" i="1" spc="150" baseline="-14492" dirty="0">
                <a:solidFill>
                  <a:prstClr val="black"/>
                </a:solidFill>
                <a:latin typeface="Cambria Math"/>
                <a:cs typeface="Cambria Math"/>
              </a:rPr>
              <a:t>0</a:t>
            </a:r>
            <a:r>
              <a:rPr sz="1600" spc="-5" dirty="0">
                <a:solidFill>
                  <a:prstClr val="black"/>
                </a:solidFill>
                <a:latin typeface="Arial"/>
                <a:cs typeface="Arial"/>
              </a:rPr>
              <a:t>:</a:t>
            </a:r>
            <a:r>
              <a:rPr sz="1600" spc="10" dirty="0">
                <a:solidFill>
                  <a:prstClr val="black"/>
                </a:solidFill>
                <a:latin typeface="Arial"/>
                <a:cs typeface="Arial"/>
              </a:rPr>
              <a:t> </a:t>
            </a:r>
            <a:r>
              <a:rPr sz="1600" spc="-40" dirty="0">
                <a:solidFill>
                  <a:prstClr val="black"/>
                </a:solidFill>
                <a:latin typeface="Arial"/>
                <a:cs typeface="Arial"/>
              </a:rPr>
              <a:t>µ</a:t>
            </a:r>
            <a:r>
              <a:rPr sz="1600" spc="45" dirty="0">
                <a:solidFill>
                  <a:prstClr val="black"/>
                </a:solidFill>
                <a:latin typeface="Arial"/>
                <a:cs typeface="Arial"/>
              </a:rPr>
              <a:t> </a:t>
            </a:r>
            <a:r>
              <a:rPr sz="1600" spc="-10" dirty="0">
                <a:solidFill>
                  <a:prstClr val="black"/>
                </a:solidFill>
                <a:latin typeface="Arial"/>
                <a:cs typeface="Arial"/>
              </a:rPr>
              <a:t>=</a:t>
            </a:r>
            <a:r>
              <a:rPr sz="1600" spc="-5" dirty="0">
                <a:solidFill>
                  <a:prstClr val="black"/>
                </a:solidFill>
                <a:latin typeface="Arial"/>
                <a:cs typeface="Arial"/>
              </a:rPr>
              <a:t> </a:t>
            </a:r>
            <a:r>
              <a:rPr sz="1600" spc="-10" dirty="0">
                <a:solidFill>
                  <a:prstClr val="black"/>
                </a:solidFill>
                <a:latin typeface="Arial"/>
                <a:cs typeface="Arial"/>
              </a:rPr>
              <a:t>485,000;</a:t>
            </a:r>
            <a:r>
              <a:rPr sz="1600" spc="15" dirty="0">
                <a:solidFill>
                  <a:prstClr val="black"/>
                </a:solidFill>
                <a:latin typeface="Arial"/>
                <a:cs typeface="Arial"/>
              </a:rPr>
              <a:t> </a:t>
            </a:r>
            <a:r>
              <a:rPr sz="1600" i="1" spc="-200" dirty="0">
                <a:solidFill>
                  <a:prstClr val="black"/>
                </a:solidFill>
                <a:latin typeface="Cambria Math"/>
                <a:cs typeface="Cambria Math"/>
              </a:rPr>
              <a:t>𝐻</a:t>
            </a:r>
            <a:r>
              <a:rPr sz="1724" i="1" spc="217" baseline="-14492" dirty="0">
                <a:solidFill>
                  <a:prstClr val="black"/>
                </a:solidFill>
                <a:latin typeface="Cambria Math"/>
                <a:cs typeface="Cambria Math"/>
              </a:rPr>
              <a:t>𝐴</a:t>
            </a:r>
            <a:r>
              <a:rPr sz="1600" spc="-5" dirty="0">
                <a:solidFill>
                  <a:prstClr val="black"/>
                </a:solidFill>
                <a:latin typeface="Arial"/>
                <a:cs typeface="Arial"/>
              </a:rPr>
              <a:t>:</a:t>
            </a:r>
            <a:r>
              <a:rPr sz="1600" spc="10" dirty="0">
                <a:solidFill>
                  <a:prstClr val="black"/>
                </a:solidFill>
                <a:latin typeface="Arial"/>
                <a:cs typeface="Arial"/>
              </a:rPr>
              <a:t> </a:t>
            </a:r>
            <a:r>
              <a:rPr sz="1600" spc="-40" dirty="0">
                <a:solidFill>
                  <a:prstClr val="black"/>
                </a:solidFill>
                <a:latin typeface="Arial"/>
                <a:cs typeface="Arial"/>
              </a:rPr>
              <a:t>µ</a:t>
            </a:r>
            <a:r>
              <a:rPr sz="1600" spc="45" dirty="0">
                <a:solidFill>
                  <a:prstClr val="black"/>
                </a:solidFill>
                <a:latin typeface="Arial"/>
                <a:cs typeface="Arial"/>
              </a:rPr>
              <a:t> </a:t>
            </a:r>
            <a:r>
              <a:rPr sz="1600" spc="-10" dirty="0">
                <a:solidFill>
                  <a:prstClr val="black"/>
                </a:solidFill>
                <a:latin typeface="Arial"/>
                <a:cs typeface="Arial"/>
              </a:rPr>
              <a:t>&gt;</a:t>
            </a:r>
            <a:r>
              <a:rPr sz="1600" spc="15" dirty="0">
                <a:solidFill>
                  <a:prstClr val="black"/>
                </a:solidFill>
                <a:latin typeface="Arial"/>
                <a:cs typeface="Arial"/>
              </a:rPr>
              <a:t> </a:t>
            </a:r>
            <a:r>
              <a:rPr sz="1600" spc="-10" dirty="0">
                <a:solidFill>
                  <a:prstClr val="black"/>
                </a:solidFill>
                <a:latin typeface="Arial"/>
                <a:cs typeface="Arial"/>
              </a:rPr>
              <a:t>485,000</a:t>
            </a:r>
            <a:endParaRPr sz="1600">
              <a:solidFill>
                <a:prstClr val="black"/>
              </a:solidFill>
              <a:latin typeface="Arial"/>
              <a:cs typeface="Arial"/>
            </a:endParaRPr>
          </a:p>
          <a:p>
            <a:pPr marL="12696" algn="l" eaLnBrk="1" fontAlgn="auto" hangingPunct="1">
              <a:spcBef>
                <a:spcPts val="600"/>
              </a:spcBef>
              <a:spcAft>
                <a:spcPts val="0"/>
              </a:spcAft>
              <a:buClrTx/>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prstClr val="black"/>
                </a:solidFill>
                <a:latin typeface="Arial"/>
                <a:cs typeface="Arial"/>
              </a:rPr>
              <a:t>Under</a:t>
            </a:r>
            <a:r>
              <a:rPr sz="1600" spc="5" dirty="0">
                <a:solidFill>
                  <a:prstClr val="black"/>
                </a:solidFill>
                <a:latin typeface="Arial"/>
                <a:cs typeface="Arial"/>
              </a:rPr>
              <a:t> </a:t>
            </a:r>
            <a:r>
              <a:rPr sz="1600" spc="-10" dirty="0">
                <a:solidFill>
                  <a:prstClr val="black"/>
                </a:solidFill>
                <a:latin typeface="Arial"/>
                <a:cs typeface="Arial"/>
              </a:rPr>
              <a:t>Ho:</a:t>
            </a:r>
            <a:r>
              <a:rPr sz="1600" spc="10" dirty="0">
                <a:solidFill>
                  <a:prstClr val="black"/>
                </a:solidFill>
                <a:latin typeface="Arial"/>
                <a:cs typeface="Arial"/>
              </a:rPr>
              <a:t> </a:t>
            </a:r>
            <a:r>
              <a:rPr sz="1600" spc="-10" dirty="0">
                <a:solidFill>
                  <a:prstClr val="black"/>
                </a:solidFill>
                <a:latin typeface="Arial"/>
                <a:cs typeface="Arial"/>
              </a:rPr>
              <a:t>Z</a:t>
            </a:r>
            <a:r>
              <a:rPr sz="1600" spc="5" dirty="0">
                <a:solidFill>
                  <a:prstClr val="black"/>
                </a:solidFill>
                <a:latin typeface="Arial"/>
                <a:cs typeface="Arial"/>
              </a:rPr>
              <a:t> </a:t>
            </a:r>
            <a:r>
              <a:rPr sz="1600" spc="-10" dirty="0">
                <a:solidFill>
                  <a:prstClr val="black"/>
                </a:solidFill>
                <a:latin typeface="Arial"/>
                <a:cs typeface="Arial"/>
              </a:rPr>
              <a:t>=</a:t>
            </a:r>
            <a:r>
              <a:rPr sz="1600" spc="5" dirty="0">
                <a:solidFill>
                  <a:prstClr val="black"/>
                </a:solidFill>
                <a:latin typeface="Arial"/>
                <a:cs typeface="Arial"/>
              </a:rPr>
              <a:t> </a:t>
            </a:r>
            <a:r>
              <a:rPr sz="1600" spc="-15" dirty="0">
                <a:solidFill>
                  <a:prstClr val="black"/>
                </a:solidFill>
                <a:latin typeface="Arial"/>
                <a:cs typeface="Arial"/>
              </a:rPr>
              <a:t>(</a:t>
            </a:r>
            <a:r>
              <a:rPr sz="1600" i="1" spc="30" dirty="0">
                <a:solidFill>
                  <a:prstClr val="black"/>
                </a:solidFill>
                <a:latin typeface="Cambria Math"/>
                <a:cs typeface="Cambria Math"/>
              </a:rPr>
              <a:t>𝑋</a:t>
            </a:r>
            <a:r>
              <a:rPr sz="1600" spc="-15" dirty="0">
                <a:solidFill>
                  <a:prstClr val="black"/>
                </a:solidFill>
                <a:latin typeface="Arial"/>
                <a:cs typeface="Arial"/>
              </a:rPr>
              <a:t>-</a:t>
            </a:r>
            <a:r>
              <a:rPr sz="1600" spc="-10" dirty="0">
                <a:solidFill>
                  <a:prstClr val="black"/>
                </a:solidFill>
                <a:latin typeface="Arial"/>
                <a:cs typeface="Arial"/>
              </a:rPr>
              <a:t>485,000)/</a:t>
            </a:r>
            <a:r>
              <a:rPr sz="1600" spc="-15" dirty="0">
                <a:solidFill>
                  <a:prstClr val="black"/>
                </a:solidFill>
                <a:latin typeface="Arial"/>
                <a:cs typeface="Arial"/>
              </a:rPr>
              <a:t>(</a:t>
            </a:r>
            <a:r>
              <a:rPr sz="1600" spc="-10" dirty="0">
                <a:solidFill>
                  <a:prstClr val="black"/>
                </a:solidFill>
                <a:latin typeface="Arial"/>
                <a:cs typeface="Arial"/>
              </a:rPr>
              <a:t>12,000/</a:t>
            </a:r>
            <a:r>
              <a:rPr sz="1600" spc="-15" dirty="0">
                <a:solidFill>
                  <a:prstClr val="black"/>
                </a:solidFill>
                <a:latin typeface="Arial"/>
                <a:cs typeface="Arial"/>
              </a:rPr>
              <a:t>√</a:t>
            </a:r>
            <a:r>
              <a:rPr sz="1600" dirty="0">
                <a:solidFill>
                  <a:prstClr val="black"/>
                </a:solidFill>
                <a:latin typeface="Arial"/>
                <a:cs typeface="Arial"/>
              </a:rPr>
              <a:t>6</a:t>
            </a:r>
            <a:r>
              <a:rPr sz="1600" spc="-10" dirty="0">
                <a:solidFill>
                  <a:prstClr val="black"/>
                </a:solidFill>
                <a:latin typeface="Arial"/>
                <a:cs typeface="Arial"/>
              </a:rPr>
              <a:t>)</a:t>
            </a:r>
            <a:r>
              <a:rPr sz="1600" spc="50" dirty="0">
                <a:solidFill>
                  <a:prstClr val="black"/>
                </a:solidFill>
                <a:latin typeface="Arial"/>
                <a:cs typeface="Arial"/>
              </a:rPr>
              <a:t> </a:t>
            </a:r>
            <a:r>
              <a:rPr sz="1600" spc="-10" dirty="0">
                <a:solidFill>
                  <a:prstClr val="black"/>
                </a:solidFill>
                <a:latin typeface="Arial"/>
                <a:cs typeface="Arial"/>
              </a:rPr>
              <a:t>~</a:t>
            </a:r>
            <a:r>
              <a:rPr sz="1600" spc="10" dirty="0">
                <a:solidFill>
                  <a:prstClr val="black"/>
                </a:solidFill>
                <a:latin typeface="Arial"/>
                <a:cs typeface="Arial"/>
              </a:rPr>
              <a:t> </a:t>
            </a:r>
            <a:r>
              <a:rPr sz="1600" spc="-10" dirty="0">
                <a:solidFill>
                  <a:prstClr val="black"/>
                </a:solidFill>
                <a:latin typeface="Arial"/>
                <a:cs typeface="Arial"/>
              </a:rPr>
              <a:t>N(0,1)</a:t>
            </a:r>
            <a:endParaRPr sz="1600">
              <a:solidFill>
                <a:prstClr val="black"/>
              </a:solidFill>
              <a:latin typeface="Arial"/>
              <a:cs typeface="Arial"/>
            </a:endParaRPr>
          </a:p>
          <a:p>
            <a:pPr marL="12696" algn="l" eaLnBrk="1" fontAlgn="auto" hangingPunct="1">
              <a:spcBef>
                <a:spcPts val="600"/>
              </a:spcBef>
              <a:spcAft>
                <a:spcPts val="0"/>
              </a:spcAft>
              <a:buClrTx/>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25" dirty="0">
                <a:solidFill>
                  <a:prstClr val="black"/>
                </a:solidFill>
                <a:latin typeface="Arial"/>
                <a:cs typeface="Arial"/>
              </a:rPr>
              <a:t>O</a:t>
            </a:r>
            <a:r>
              <a:rPr sz="1600" spc="-10" dirty="0">
                <a:solidFill>
                  <a:prstClr val="black"/>
                </a:solidFill>
                <a:latin typeface="Arial"/>
                <a:cs typeface="Arial"/>
              </a:rPr>
              <a:t>bserved</a:t>
            </a:r>
            <a:r>
              <a:rPr sz="1600" spc="25" dirty="0">
                <a:solidFill>
                  <a:prstClr val="black"/>
                </a:solidFill>
                <a:latin typeface="Arial"/>
                <a:cs typeface="Arial"/>
              </a:rPr>
              <a:t> </a:t>
            </a:r>
            <a:r>
              <a:rPr sz="1600" spc="-10" dirty="0">
                <a:solidFill>
                  <a:prstClr val="black"/>
                </a:solidFill>
                <a:latin typeface="Arial"/>
                <a:cs typeface="Arial"/>
              </a:rPr>
              <a:t>value</a:t>
            </a:r>
            <a:r>
              <a:rPr sz="1600" spc="-5" dirty="0">
                <a:solidFill>
                  <a:prstClr val="black"/>
                </a:solidFill>
                <a:latin typeface="Arial"/>
                <a:cs typeface="Arial"/>
              </a:rPr>
              <a:t> </a:t>
            </a:r>
            <a:r>
              <a:rPr sz="1600" spc="-10" dirty="0">
                <a:solidFill>
                  <a:prstClr val="black"/>
                </a:solidFill>
                <a:latin typeface="Arial"/>
                <a:cs typeface="Arial"/>
              </a:rPr>
              <a:t>of</a:t>
            </a:r>
            <a:r>
              <a:rPr sz="1600" dirty="0">
                <a:solidFill>
                  <a:prstClr val="black"/>
                </a:solidFill>
                <a:latin typeface="Arial"/>
                <a:cs typeface="Arial"/>
              </a:rPr>
              <a:t> </a:t>
            </a:r>
            <a:r>
              <a:rPr sz="1600" spc="10" dirty="0">
                <a:solidFill>
                  <a:prstClr val="black"/>
                </a:solidFill>
                <a:latin typeface="Arial"/>
                <a:cs typeface="Arial"/>
              </a:rPr>
              <a:t> </a:t>
            </a:r>
            <a:r>
              <a:rPr sz="1600" spc="-10" dirty="0">
                <a:solidFill>
                  <a:prstClr val="black"/>
                </a:solidFill>
                <a:latin typeface="Arial"/>
                <a:cs typeface="Arial"/>
              </a:rPr>
              <a:t>Z</a:t>
            </a:r>
            <a:r>
              <a:rPr sz="1600" spc="5" dirty="0">
                <a:solidFill>
                  <a:prstClr val="black"/>
                </a:solidFill>
                <a:latin typeface="Arial"/>
                <a:cs typeface="Arial"/>
              </a:rPr>
              <a:t> </a:t>
            </a:r>
            <a:r>
              <a:rPr sz="1600" spc="-10" dirty="0">
                <a:solidFill>
                  <a:prstClr val="black"/>
                </a:solidFill>
                <a:latin typeface="Arial"/>
                <a:cs typeface="Arial"/>
              </a:rPr>
              <a:t>is (</a:t>
            </a:r>
            <a:r>
              <a:rPr sz="1600" spc="-35" dirty="0">
                <a:solidFill>
                  <a:prstClr val="black"/>
                </a:solidFill>
                <a:latin typeface="Arial"/>
                <a:cs typeface="Arial"/>
              </a:rPr>
              <a:t>w</a:t>
            </a:r>
            <a:r>
              <a:rPr sz="1600" spc="-10" dirty="0">
                <a:solidFill>
                  <a:prstClr val="black"/>
                </a:solidFill>
                <a:latin typeface="Arial"/>
                <a:cs typeface="Arial"/>
              </a:rPr>
              <a:t>hen</a:t>
            </a:r>
            <a:r>
              <a:rPr sz="1600" spc="30" dirty="0">
                <a:solidFill>
                  <a:prstClr val="black"/>
                </a:solidFill>
                <a:latin typeface="Arial"/>
                <a:cs typeface="Arial"/>
              </a:rPr>
              <a:t> </a:t>
            </a:r>
            <a:r>
              <a:rPr sz="1600" i="1" spc="30" dirty="0">
                <a:solidFill>
                  <a:prstClr val="black"/>
                </a:solidFill>
                <a:latin typeface="Cambria Math"/>
                <a:cs typeface="Cambria Math"/>
              </a:rPr>
              <a:t>𝑋</a:t>
            </a:r>
            <a:r>
              <a:rPr sz="1600" spc="-10" dirty="0">
                <a:solidFill>
                  <a:prstClr val="black"/>
                </a:solidFill>
                <a:latin typeface="Arial"/>
                <a:cs typeface="Arial"/>
              </a:rPr>
              <a:t>=506,764)</a:t>
            </a:r>
            <a:r>
              <a:rPr sz="1600" spc="20" dirty="0">
                <a:solidFill>
                  <a:prstClr val="black"/>
                </a:solidFill>
                <a:latin typeface="Arial"/>
                <a:cs typeface="Arial"/>
              </a:rPr>
              <a:t> </a:t>
            </a:r>
            <a:r>
              <a:rPr sz="1600" spc="-10" dirty="0">
                <a:solidFill>
                  <a:prstClr val="black"/>
                </a:solidFill>
                <a:latin typeface="Arial"/>
                <a:cs typeface="Arial"/>
              </a:rPr>
              <a:t>4.43</a:t>
            </a:r>
            <a:endParaRPr sz="1600">
              <a:solidFill>
                <a:prstClr val="black"/>
              </a:solidFill>
              <a:latin typeface="Arial"/>
              <a:cs typeface="Arial"/>
            </a:endParaRPr>
          </a:p>
          <a:p>
            <a:pPr marL="12696" algn="l" eaLnBrk="1" fontAlgn="auto" hangingPunct="1">
              <a:spcBef>
                <a:spcPts val="600"/>
              </a:spcBef>
              <a:spcAft>
                <a:spcPts val="0"/>
              </a:spcAft>
              <a:buClrTx/>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prstClr val="black"/>
                </a:solidFill>
                <a:latin typeface="Arial"/>
                <a:cs typeface="Arial"/>
              </a:rPr>
              <a:t>p</a:t>
            </a:r>
            <a:r>
              <a:rPr sz="1600" spc="-15" dirty="0">
                <a:solidFill>
                  <a:prstClr val="black"/>
                </a:solidFill>
                <a:latin typeface="Arial"/>
                <a:cs typeface="Arial"/>
              </a:rPr>
              <a:t>-</a:t>
            </a:r>
            <a:r>
              <a:rPr sz="1600" spc="-10" dirty="0">
                <a:solidFill>
                  <a:prstClr val="black"/>
                </a:solidFill>
                <a:latin typeface="Arial"/>
                <a:cs typeface="Arial"/>
              </a:rPr>
              <a:t>value</a:t>
            </a:r>
            <a:r>
              <a:rPr sz="1600" spc="5" dirty="0">
                <a:solidFill>
                  <a:prstClr val="black"/>
                </a:solidFill>
                <a:latin typeface="Arial"/>
                <a:cs typeface="Arial"/>
              </a:rPr>
              <a:t> </a:t>
            </a:r>
            <a:r>
              <a:rPr sz="1600" spc="-10" dirty="0">
                <a:solidFill>
                  <a:prstClr val="black"/>
                </a:solidFill>
                <a:latin typeface="Arial"/>
                <a:cs typeface="Arial"/>
              </a:rPr>
              <a:t>=</a:t>
            </a:r>
            <a:r>
              <a:rPr sz="1600" spc="10" dirty="0">
                <a:solidFill>
                  <a:prstClr val="black"/>
                </a:solidFill>
                <a:latin typeface="Arial"/>
                <a:cs typeface="Arial"/>
              </a:rPr>
              <a:t> </a:t>
            </a:r>
            <a:r>
              <a:rPr sz="1600" spc="-10" dirty="0">
                <a:solidFill>
                  <a:prstClr val="black"/>
                </a:solidFill>
                <a:latin typeface="Arial"/>
                <a:cs typeface="Arial"/>
              </a:rPr>
              <a:t>P(Z</a:t>
            </a:r>
            <a:r>
              <a:rPr sz="1600" spc="5" dirty="0">
                <a:solidFill>
                  <a:prstClr val="black"/>
                </a:solidFill>
                <a:latin typeface="Arial"/>
                <a:cs typeface="Arial"/>
              </a:rPr>
              <a:t> </a:t>
            </a:r>
            <a:r>
              <a:rPr sz="1600" spc="-10" dirty="0">
                <a:solidFill>
                  <a:prstClr val="black"/>
                </a:solidFill>
                <a:latin typeface="Arial"/>
                <a:cs typeface="Arial"/>
              </a:rPr>
              <a:t>&gt;</a:t>
            </a:r>
            <a:r>
              <a:rPr sz="1600" spc="5" dirty="0">
                <a:solidFill>
                  <a:prstClr val="black"/>
                </a:solidFill>
                <a:latin typeface="Arial"/>
                <a:cs typeface="Arial"/>
              </a:rPr>
              <a:t> </a:t>
            </a:r>
            <a:r>
              <a:rPr sz="1600" spc="-10" dirty="0">
                <a:solidFill>
                  <a:prstClr val="black"/>
                </a:solidFill>
                <a:latin typeface="Arial"/>
                <a:cs typeface="Arial"/>
              </a:rPr>
              <a:t>4.43)</a:t>
            </a:r>
            <a:r>
              <a:rPr sz="1600" spc="15" dirty="0">
                <a:solidFill>
                  <a:prstClr val="black"/>
                </a:solidFill>
                <a:latin typeface="Arial"/>
                <a:cs typeface="Arial"/>
              </a:rPr>
              <a:t> </a:t>
            </a:r>
            <a:r>
              <a:rPr sz="1600" spc="-10" dirty="0">
                <a:solidFill>
                  <a:prstClr val="black"/>
                </a:solidFill>
                <a:latin typeface="Arial"/>
                <a:cs typeface="Arial"/>
              </a:rPr>
              <a:t>&lt;0.0001</a:t>
            </a:r>
            <a:endParaRPr sz="1600">
              <a:solidFill>
                <a:prstClr val="black"/>
              </a:solidFill>
              <a:latin typeface="Arial"/>
              <a:cs typeface="Arial"/>
            </a:endParaRPr>
          </a:p>
          <a:p>
            <a:pPr marL="12696" algn="l" eaLnBrk="1" fontAlgn="auto" hangingPunct="1">
              <a:spcBef>
                <a:spcPts val="600"/>
              </a:spcBef>
              <a:spcAft>
                <a:spcPts val="0"/>
              </a:spcAft>
              <a:buClrTx/>
            </a:pPr>
            <a:r>
              <a:rPr sz="1600" spc="-20" dirty="0">
                <a:solidFill>
                  <a:srgbClr val="001F5F"/>
                </a:solidFill>
                <a:latin typeface="Webdings"/>
                <a:cs typeface="Webdings"/>
              </a:rPr>
              <a:t></a:t>
            </a:r>
            <a:r>
              <a:rPr sz="1600" spc="-150" dirty="0">
                <a:solidFill>
                  <a:srgbClr val="001F5F"/>
                </a:solidFill>
                <a:latin typeface="Times New Roman"/>
                <a:cs typeface="Times New Roman"/>
              </a:rPr>
              <a:t> </a:t>
            </a:r>
            <a:r>
              <a:rPr sz="1600" spc="-10" dirty="0">
                <a:solidFill>
                  <a:prstClr val="black"/>
                </a:solidFill>
                <a:latin typeface="Arial"/>
                <a:cs typeface="Arial"/>
              </a:rPr>
              <a:t>This</a:t>
            </a:r>
            <a:r>
              <a:rPr sz="1600" spc="10" dirty="0">
                <a:solidFill>
                  <a:prstClr val="black"/>
                </a:solidFill>
                <a:latin typeface="Arial"/>
                <a:cs typeface="Arial"/>
              </a:rPr>
              <a:t> </a:t>
            </a:r>
            <a:r>
              <a:rPr sz="1600" dirty="0">
                <a:solidFill>
                  <a:prstClr val="black"/>
                </a:solidFill>
                <a:latin typeface="Arial"/>
                <a:cs typeface="Arial"/>
              </a:rPr>
              <a:t>i</a:t>
            </a:r>
            <a:r>
              <a:rPr sz="1600" spc="-10" dirty="0">
                <a:solidFill>
                  <a:prstClr val="black"/>
                </a:solidFill>
                <a:latin typeface="Arial"/>
                <a:cs typeface="Arial"/>
              </a:rPr>
              <a:t>s very</a:t>
            </a:r>
            <a:r>
              <a:rPr sz="1600" dirty="0">
                <a:solidFill>
                  <a:prstClr val="black"/>
                </a:solidFill>
                <a:latin typeface="Arial"/>
                <a:cs typeface="Arial"/>
              </a:rPr>
              <a:t> </a:t>
            </a:r>
            <a:r>
              <a:rPr sz="1600" spc="-10" dirty="0">
                <a:solidFill>
                  <a:prstClr val="black"/>
                </a:solidFill>
                <a:latin typeface="Arial"/>
                <a:cs typeface="Arial"/>
              </a:rPr>
              <a:t>sma</a:t>
            </a:r>
            <a:r>
              <a:rPr sz="1600" dirty="0">
                <a:solidFill>
                  <a:prstClr val="black"/>
                </a:solidFill>
                <a:latin typeface="Arial"/>
                <a:cs typeface="Arial"/>
              </a:rPr>
              <a:t>l</a:t>
            </a:r>
            <a:r>
              <a:rPr sz="1600" spc="-5" dirty="0">
                <a:solidFill>
                  <a:prstClr val="black"/>
                </a:solidFill>
                <a:latin typeface="Arial"/>
                <a:cs typeface="Arial"/>
              </a:rPr>
              <a:t>l </a:t>
            </a:r>
            <a:r>
              <a:rPr sz="1600" spc="-10" dirty="0">
                <a:solidFill>
                  <a:prstClr val="black"/>
                </a:solidFill>
                <a:latin typeface="Arial"/>
                <a:cs typeface="Arial"/>
              </a:rPr>
              <a:t>and</a:t>
            </a:r>
            <a:r>
              <a:rPr sz="1600" spc="10" dirty="0">
                <a:solidFill>
                  <a:prstClr val="black"/>
                </a:solidFill>
                <a:latin typeface="Arial"/>
                <a:cs typeface="Arial"/>
              </a:rPr>
              <a:t> </a:t>
            </a:r>
            <a:r>
              <a:rPr sz="1600" spc="-10" dirty="0">
                <a:solidFill>
                  <a:prstClr val="black"/>
                </a:solidFill>
                <a:latin typeface="Arial"/>
                <a:cs typeface="Arial"/>
              </a:rPr>
              <a:t>so</a:t>
            </a:r>
            <a:r>
              <a:rPr sz="1600" spc="-5"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e</a:t>
            </a:r>
            <a:r>
              <a:rPr sz="1600" spc="10" dirty="0">
                <a:solidFill>
                  <a:prstClr val="black"/>
                </a:solidFill>
                <a:latin typeface="Arial"/>
                <a:cs typeface="Arial"/>
              </a:rPr>
              <a:t> </a:t>
            </a:r>
            <a:r>
              <a:rPr sz="1600" spc="-10" dirty="0">
                <a:solidFill>
                  <a:prstClr val="black"/>
                </a:solidFill>
                <a:latin typeface="Arial"/>
                <a:cs typeface="Arial"/>
              </a:rPr>
              <a:t>do</a:t>
            </a:r>
            <a:r>
              <a:rPr sz="1600" spc="15" dirty="0">
                <a:solidFill>
                  <a:prstClr val="black"/>
                </a:solidFill>
                <a:latin typeface="Arial"/>
                <a:cs typeface="Arial"/>
              </a:rPr>
              <a:t> </a:t>
            </a:r>
            <a:r>
              <a:rPr sz="1600" spc="-10" dirty="0">
                <a:solidFill>
                  <a:prstClr val="black"/>
                </a:solidFill>
                <a:latin typeface="Arial"/>
                <a:cs typeface="Arial"/>
              </a:rPr>
              <a:t>reje</a:t>
            </a:r>
            <a:r>
              <a:rPr sz="1600" spc="-5" dirty="0">
                <a:solidFill>
                  <a:prstClr val="black"/>
                </a:solidFill>
                <a:latin typeface="Arial"/>
                <a:cs typeface="Arial"/>
              </a:rPr>
              <a:t>ct</a:t>
            </a:r>
            <a:r>
              <a:rPr sz="1600" dirty="0">
                <a:solidFill>
                  <a:prstClr val="black"/>
                </a:solidFill>
                <a:latin typeface="Arial"/>
                <a:cs typeface="Arial"/>
              </a:rPr>
              <a:t> </a:t>
            </a:r>
            <a:r>
              <a:rPr sz="1600" i="1" spc="-114" dirty="0">
                <a:solidFill>
                  <a:prstClr val="black"/>
                </a:solidFill>
                <a:latin typeface="Cambria Math"/>
                <a:cs typeface="Cambria Math"/>
              </a:rPr>
              <a:t>𝐻</a:t>
            </a:r>
            <a:r>
              <a:rPr sz="1724" i="1" spc="44" baseline="-14492" dirty="0">
                <a:solidFill>
                  <a:prstClr val="black"/>
                </a:solidFill>
                <a:latin typeface="Cambria Math"/>
                <a:cs typeface="Cambria Math"/>
              </a:rPr>
              <a:t>0</a:t>
            </a:r>
            <a:endParaRPr sz="1724" baseline="-14492">
              <a:solidFill>
                <a:prstClr val="black"/>
              </a:solidFill>
              <a:latin typeface="Cambria Math"/>
              <a:cs typeface="Cambria Math"/>
            </a:endParaRPr>
          </a:p>
          <a:p>
            <a:pPr marL="241228" algn="l" eaLnBrk="1" fontAlgn="auto" hangingPunct="1">
              <a:spcBef>
                <a:spcPts val="600"/>
              </a:spcBef>
              <a:spcAft>
                <a:spcPts val="0"/>
              </a:spcAft>
              <a:buClrTx/>
            </a:pPr>
            <a:r>
              <a:rPr sz="1600" b="1" spc="-10" dirty="0">
                <a:solidFill>
                  <a:prstClr val="black"/>
                </a:solidFill>
                <a:latin typeface="Arial"/>
                <a:cs typeface="Arial"/>
              </a:rPr>
              <a:t>See t</a:t>
            </a:r>
            <a:r>
              <a:rPr sz="1600" b="1" spc="-20" dirty="0">
                <a:solidFill>
                  <a:prstClr val="black"/>
                </a:solidFill>
                <a:latin typeface="Arial"/>
                <a:cs typeface="Arial"/>
              </a:rPr>
              <a:t>h</a:t>
            </a:r>
            <a:r>
              <a:rPr sz="1600" b="1" spc="-10" dirty="0">
                <a:solidFill>
                  <a:prstClr val="black"/>
                </a:solidFill>
                <a:latin typeface="Arial"/>
                <a:cs typeface="Arial"/>
              </a:rPr>
              <a:t>e</a:t>
            </a:r>
            <a:r>
              <a:rPr sz="1600" b="1" spc="10" dirty="0">
                <a:solidFill>
                  <a:prstClr val="black"/>
                </a:solidFill>
                <a:latin typeface="Arial"/>
                <a:cs typeface="Arial"/>
              </a:rPr>
              <a:t> </a:t>
            </a:r>
            <a:r>
              <a:rPr sz="1600" b="1" spc="-10" dirty="0">
                <a:solidFill>
                  <a:prstClr val="black"/>
                </a:solidFill>
                <a:latin typeface="Arial"/>
                <a:cs typeface="Arial"/>
              </a:rPr>
              <a:t>im</a:t>
            </a:r>
            <a:r>
              <a:rPr sz="1600" b="1" spc="-20" dirty="0">
                <a:solidFill>
                  <a:prstClr val="black"/>
                </a:solidFill>
                <a:latin typeface="Arial"/>
                <a:cs typeface="Arial"/>
              </a:rPr>
              <a:t>p</a:t>
            </a:r>
            <a:r>
              <a:rPr sz="1600" b="1" spc="-10" dirty="0">
                <a:solidFill>
                  <a:prstClr val="black"/>
                </a:solidFill>
                <a:latin typeface="Arial"/>
                <a:cs typeface="Arial"/>
              </a:rPr>
              <a:t>act</a:t>
            </a:r>
            <a:r>
              <a:rPr sz="1600" b="1" spc="30" dirty="0">
                <a:solidFill>
                  <a:prstClr val="black"/>
                </a:solidFill>
                <a:latin typeface="Arial"/>
                <a:cs typeface="Arial"/>
              </a:rPr>
              <a:t> </a:t>
            </a:r>
            <a:r>
              <a:rPr sz="1600" b="1" spc="-10" dirty="0">
                <a:solidFill>
                  <a:prstClr val="black"/>
                </a:solidFill>
                <a:latin typeface="Arial"/>
                <a:cs typeface="Arial"/>
              </a:rPr>
              <a:t>of</a:t>
            </a:r>
            <a:r>
              <a:rPr sz="1600" b="1" spc="10" dirty="0">
                <a:solidFill>
                  <a:prstClr val="black"/>
                </a:solidFill>
                <a:latin typeface="Arial"/>
                <a:cs typeface="Arial"/>
              </a:rPr>
              <a:t> </a:t>
            </a:r>
            <a:r>
              <a:rPr sz="1600" b="1" spc="-10" dirty="0">
                <a:solidFill>
                  <a:prstClr val="black"/>
                </a:solidFill>
                <a:latin typeface="Arial"/>
                <a:cs typeface="Arial"/>
              </a:rPr>
              <a:t>st</a:t>
            </a:r>
            <a:r>
              <a:rPr sz="1600" b="1" spc="-20" dirty="0">
                <a:solidFill>
                  <a:prstClr val="black"/>
                </a:solidFill>
                <a:latin typeface="Arial"/>
                <a:cs typeface="Arial"/>
              </a:rPr>
              <a:t>d</a:t>
            </a:r>
            <a:r>
              <a:rPr sz="1600" b="1" spc="-5" dirty="0">
                <a:solidFill>
                  <a:prstClr val="black"/>
                </a:solidFill>
                <a:latin typeface="Arial"/>
                <a:cs typeface="Arial"/>
              </a:rPr>
              <a:t>.</a:t>
            </a:r>
            <a:r>
              <a:rPr sz="1600" b="1" spc="20" dirty="0">
                <a:solidFill>
                  <a:prstClr val="black"/>
                </a:solidFill>
                <a:latin typeface="Arial"/>
                <a:cs typeface="Arial"/>
              </a:rPr>
              <a:t> </a:t>
            </a:r>
            <a:r>
              <a:rPr sz="1600" b="1" spc="-10" dirty="0">
                <a:solidFill>
                  <a:prstClr val="black"/>
                </a:solidFill>
                <a:latin typeface="Arial"/>
                <a:cs typeface="Arial"/>
              </a:rPr>
              <a:t>de</a:t>
            </a:r>
            <a:r>
              <a:rPr sz="1600" b="1" spc="-170" dirty="0">
                <a:solidFill>
                  <a:prstClr val="black"/>
                </a:solidFill>
                <a:latin typeface="Arial"/>
                <a:cs typeface="Arial"/>
              </a:rPr>
              <a:t>v</a:t>
            </a:r>
            <a:r>
              <a:rPr sz="1600" b="1" spc="-5" dirty="0">
                <a:solidFill>
                  <a:prstClr val="black"/>
                </a:solidFill>
                <a:latin typeface="Arial"/>
                <a:cs typeface="Arial"/>
              </a:rPr>
              <a:t>.</a:t>
            </a:r>
            <a:r>
              <a:rPr sz="1600" b="1" spc="45" dirty="0">
                <a:solidFill>
                  <a:prstClr val="black"/>
                </a:solidFill>
                <a:latin typeface="Arial"/>
                <a:cs typeface="Arial"/>
              </a:rPr>
              <a:t> </a:t>
            </a:r>
            <a:r>
              <a:rPr sz="1600" b="1" spc="-10" dirty="0">
                <a:solidFill>
                  <a:prstClr val="black"/>
                </a:solidFill>
                <a:latin typeface="Arial"/>
                <a:cs typeface="Arial"/>
              </a:rPr>
              <a:t>and</a:t>
            </a:r>
            <a:r>
              <a:rPr sz="1600" b="1" dirty="0">
                <a:solidFill>
                  <a:prstClr val="black"/>
                </a:solidFill>
                <a:latin typeface="Arial"/>
                <a:cs typeface="Arial"/>
              </a:rPr>
              <a:t> </a:t>
            </a:r>
            <a:r>
              <a:rPr sz="1600" b="1" spc="-10" dirty="0">
                <a:solidFill>
                  <a:prstClr val="black"/>
                </a:solidFill>
                <a:latin typeface="Arial"/>
                <a:cs typeface="Arial"/>
              </a:rPr>
              <a:t>sample</a:t>
            </a:r>
            <a:r>
              <a:rPr sz="1600" b="1" spc="15" dirty="0">
                <a:solidFill>
                  <a:prstClr val="black"/>
                </a:solidFill>
                <a:latin typeface="Arial"/>
                <a:cs typeface="Arial"/>
              </a:rPr>
              <a:t> </a:t>
            </a:r>
            <a:r>
              <a:rPr sz="1600" b="1" spc="-10" dirty="0">
                <a:solidFill>
                  <a:prstClr val="black"/>
                </a:solidFill>
                <a:latin typeface="Arial"/>
                <a:cs typeface="Arial"/>
              </a:rPr>
              <a:t>size</a:t>
            </a:r>
            <a:r>
              <a:rPr sz="1600" b="1" spc="-5" dirty="0">
                <a:solidFill>
                  <a:prstClr val="black"/>
                </a:solidFill>
                <a:latin typeface="Arial"/>
                <a:cs typeface="Arial"/>
              </a:rPr>
              <a:t> </a:t>
            </a:r>
            <a:r>
              <a:rPr sz="1600" b="1" spc="-40" dirty="0">
                <a:solidFill>
                  <a:prstClr val="black"/>
                </a:solidFill>
                <a:latin typeface="Arial"/>
                <a:cs typeface="Arial"/>
              </a:rPr>
              <a:t>!</a:t>
            </a:r>
            <a:r>
              <a:rPr sz="1600" b="1" spc="-10" dirty="0">
                <a:solidFill>
                  <a:prstClr val="black"/>
                </a:solidFill>
                <a:latin typeface="Arial"/>
                <a:cs typeface="Arial"/>
              </a:rPr>
              <a:t>!</a:t>
            </a:r>
            <a:endParaRPr sz="1600">
              <a:solidFill>
                <a:prstClr val="black"/>
              </a:solidFill>
              <a:latin typeface="Arial"/>
              <a:cs typeface="Arial"/>
            </a:endParaRPr>
          </a:p>
        </p:txBody>
      </p:sp>
      <p:sp>
        <p:nvSpPr>
          <p:cNvPr id="12" name="object 12"/>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25392"/>
            <a:r>
              <a:rPr dirty="0">
                <a:solidFill>
                  <a:prstClr val="black"/>
                </a:solidFill>
              </a:rPr>
              <a:t>17</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696"/>
            <a:r>
              <a:rPr spc="-5" dirty="0"/>
              <a:t>M</a:t>
            </a:r>
            <a:r>
              <a:rPr dirty="0"/>
              <a:t>u Sig</a:t>
            </a:r>
            <a:r>
              <a:rPr spc="-15" dirty="0"/>
              <a:t>m</a:t>
            </a:r>
            <a:r>
              <a:rPr dirty="0"/>
              <a:t>a</a:t>
            </a:r>
            <a:r>
              <a:rPr spc="-10" dirty="0"/>
              <a:t> </a:t>
            </a:r>
            <a:r>
              <a:rPr dirty="0"/>
              <a:t>Co</a:t>
            </a:r>
            <a:r>
              <a:rPr spc="5" dirty="0"/>
              <a:t>n</a:t>
            </a:r>
            <a:r>
              <a:rPr dirty="0"/>
              <a:t>fide</a:t>
            </a:r>
            <a:r>
              <a:rPr spc="-10" dirty="0"/>
              <a:t>n</a:t>
            </a:r>
            <a:r>
              <a:rPr dirty="0"/>
              <a:t>ti</a:t>
            </a:r>
            <a:r>
              <a:rPr spc="-10" dirty="0"/>
              <a:t>a</a:t>
            </a:r>
            <a:r>
              <a:rPr dirty="0"/>
              <a:t>l</a:t>
            </a:r>
          </a:p>
        </p:txBody>
      </p:sp>
      <p:sp>
        <p:nvSpPr>
          <p:cNvPr id="11" name="object 11"/>
          <p:cNvSpPr txBox="1">
            <a:spLocks noGrp="1"/>
          </p:cNvSpPr>
          <p:nvPr>
            <p:ph type="title"/>
          </p:nvPr>
        </p:nvSpPr>
        <p:spPr>
          <a:xfrm>
            <a:off x="386341" y="598011"/>
            <a:ext cx="9126970" cy="660987"/>
          </a:xfrm>
          <a:prstGeom prst="rect">
            <a:avLst/>
          </a:prstGeom>
        </p:spPr>
        <p:txBody>
          <a:bodyPr vert="horz" wrap="square" lIns="0" tIns="319549" rIns="0" bIns="0" rtlCol="0">
            <a:spAutoFit/>
          </a:bodyPr>
          <a:lstStyle/>
          <a:p>
            <a:pPr marL="70464"/>
            <a:r>
              <a:rPr spc="-15" dirty="0"/>
              <a:t>Z</a:t>
            </a:r>
            <a:r>
              <a:rPr spc="10" dirty="0"/>
              <a:t> </a:t>
            </a:r>
            <a:r>
              <a:rPr spc="-10" dirty="0"/>
              <a:t>test</a:t>
            </a:r>
            <a:r>
              <a:rPr spc="5" dirty="0"/>
              <a:t> </a:t>
            </a:r>
            <a:r>
              <a:rPr spc="-10" dirty="0"/>
              <a:t>:</a:t>
            </a:r>
            <a:r>
              <a:rPr spc="-5" dirty="0"/>
              <a:t> </a:t>
            </a:r>
            <a:r>
              <a:rPr spc="-10" dirty="0"/>
              <a:t>lets</a:t>
            </a:r>
            <a:r>
              <a:rPr spc="10" dirty="0"/>
              <a:t> </a:t>
            </a:r>
            <a:r>
              <a:rPr spc="-15" dirty="0"/>
              <a:t>take</a:t>
            </a:r>
            <a:r>
              <a:rPr spc="10" dirty="0"/>
              <a:t> </a:t>
            </a:r>
            <a:r>
              <a:rPr spc="-15" dirty="0"/>
              <a:t>a</a:t>
            </a:r>
            <a:r>
              <a:rPr spc="-5" dirty="0"/>
              <a:t> </a:t>
            </a:r>
            <a:r>
              <a:rPr spc="-10" dirty="0"/>
              <a:t>different</a:t>
            </a:r>
            <a:r>
              <a:rPr spc="25" dirty="0"/>
              <a:t> </a:t>
            </a:r>
            <a:r>
              <a:rPr spc="-15" dirty="0"/>
              <a:t>ca</a:t>
            </a:r>
            <a:r>
              <a:rPr spc="-10" dirty="0"/>
              <a:t>s</a:t>
            </a:r>
            <a:r>
              <a:rPr spc="-15" dirty="0"/>
              <a:t>e</a:t>
            </a:r>
          </a:p>
        </p:txBody>
      </p:sp>
      <p:graphicFrame>
        <p:nvGraphicFramePr>
          <p:cNvPr id="10" name="object 10"/>
          <p:cNvGraphicFramePr>
            <a:graphicFrameLocks noGrp="1"/>
          </p:cNvGraphicFramePr>
          <p:nvPr/>
        </p:nvGraphicFramePr>
        <p:xfrm>
          <a:off x="7917942" y="3866629"/>
          <a:ext cx="1385125" cy="1812914"/>
        </p:xfrm>
        <a:graphic>
          <a:graphicData uri="http://schemas.openxmlformats.org/drawingml/2006/table">
            <a:tbl>
              <a:tblPr firstRow="1" bandRow="1">
                <a:tableStyleId>{2D5ABB26-0587-4C30-8999-92F81FD0307C}</a:tableStyleId>
              </a:tblPr>
              <a:tblGrid>
                <a:gridCol w="557859"/>
                <a:gridCol w="827266"/>
              </a:tblGrid>
              <a:tr h="271693">
                <a:tc>
                  <a:txBody>
                    <a:bodyPr/>
                    <a:lstStyle/>
                    <a:p>
                      <a:pPr marL="85725">
                        <a:lnSpc>
                          <a:spcPct val="100000"/>
                        </a:lnSpc>
                      </a:pPr>
                      <a:r>
                        <a:rPr sz="1100" b="1" spc="-5" dirty="0">
                          <a:solidFill>
                            <a:srgbClr val="FFFFFF"/>
                          </a:solidFill>
                          <a:latin typeface="Arial"/>
                          <a:cs typeface="Arial"/>
                        </a:rPr>
                        <a:t>S</a:t>
                      </a:r>
                      <a:r>
                        <a:rPr sz="1100" b="1" dirty="0">
                          <a:solidFill>
                            <a:srgbClr val="FFFFFF"/>
                          </a:solidFill>
                          <a:latin typeface="Arial"/>
                          <a:cs typeface="Arial"/>
                        </a:rPr>
                        <a:t>tore</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00000"/>
                    </a:solidFill>
                  </a:tcPr>
                </a:tc>
                <a:tc>
                  <a:txBody>
                    <a:bodyPr/>
                    <a:lstStyle/>
                    <a:p>
                      <a:pPr marL="86360">
                        <a:lnSpc>
                          <a:spcPct val="100000"/>
                        </a:lnSpc>
                      </a:pPr>
                      <a:r>
                        <a:rPr sz="1100" b="1" spc="-5" dirty="0">
                          <a:solidFill>
                            <a:srgbClr val="FFFFFF"/>
                          </a:solidFill>
                          <a:latin typeface="Arial"/>
                          <a:cs typeface="Arial"/>
                        </a:rPr>
                        <a:t>S</a:t>
                      </a:r>
                      <a:r>
                        <a:rPr sz="1100" b="1" dirty="0">
                          <a:solidFill>
                            <a:srgbClr val="FFFFFF"/>
                          </a:solidFill>
                          <a:latin typeface="Arial"/>
                          <a:cs typeface="Arial"/>
                        </a:rPr>
                        <a:t>ales</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00000"/>
                    </a:solidFill>
                  </a:tcPr>
                </a:tc>
              </a:tr>
              <a:tr h="246301">
                <a:tc>
                  <a:txBody>
                    <a:bodyPr/>
                    <a:lstStyle/>
                    <a:p>
                      <a:pPr marL="85725">
                        <a:lnSpc>
                          <a:spcPct val="100000"/>
                        </a:lnSpc>
                      </a:pPr>
                      <a:r>
                        <a:rPr sz="1100" dirty="0">
                          <a:latin typeface="Arial"/>
                          <a:cs typeface="Arial"/>
                        </a:rPr>
                        <a:t>A</a:t>
                      </a:r>
                      <a:endParaRPr sz="11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CACA"/>
                    </a:solidFill>
                  </a:tcPr>
                </a:tc>
                <a:tc>
                  <a:txBody>
                    <a:bodyPr/>
                    <a:lstStyle/>
                    <a:p>
                      <a:pPr marL="86360">
                        <a:lnSpc>
                          <a:spcPct val="100000"/>
                        </a:lnSpc>
                      </a:pPr>
                      <a:r>
                        <a:rPr sz="1100" dirty="0">
                          <a:latin typeface="Arial"/>
                          <a:cs typeface="Arial"/>
                        </a:rPr>
                        <a:t>5</a:t>
                      </a:r>
                      <a:r>
                        <a:rPr sz="1100" spc="-5" dirty="0">
                          <a:latin typeface="Arial"/>
                          <a:cs typeface="Arial"/>
                        </a:rPr>
                        <a:t>1</a:t>
                      </a:r>
                      <a:r>
                        <a:rPr sz="1100" dirty="0">
                          <a:latin typeface="Arial"/>
                          <a:cs typeface="Arial"/>
                        </a:rPr>
                        <a:t>4,849</a:t>
                      </a:r>
                      <a:endParaRPr sz="11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CACA"/>
                    </a:solidFill>
                  </a:tcPr>
                </a:tc>
              </a:tr>
              <a:tr h="258996">
                <a:tc>
                  <a:txBody>
                    <a:bodyPr/>
                    <a:lstStyle/>
                    <a:p>
                      <a:pPr marL="85725">
                        <a:lnSpc>
                          <a:spcPct val="100000"/>
                        </a:lnSpc>
                      </a:pPr>
                      <a:r>
                        <a:rPr sz="1100" dirty="0">
                          <a:latin typeface="Arial"/>
                          <a:cs typeface="Arial"/>
                        </a:rPr>
                        <a:t>B</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c>
                  <a:txBody>
                    <a:bodyPr/>
                    <a:lstStyle/>
                    <a:p>
                      <a:pPr marL="86360">
                        <a:lnSpc>
                          <a:spcPct val="100000"/>
                        </a:lnSpc>
                      </a:pPr>
                      <a:r>
                        <a:rPr sz="1100" dirty="0">
                          <a:latin typeface="Arial"/>
                          <a:cs typeface="Arial"/>
                        </a:rPr>
                        <a:t>5</a:t>
                      </a:r>
                      <a:r>
                        <a:rPr sz="1100" spc="-5" dirty="0">
                          <a:latin typeface="Arial"/>
                          <a:cs typeface="Arial"/>
                        </a:rPr>
                        <a:t>1</a:t>
                      </a:r>
                      <a:r>
                        <a:rPr sz="1100" dirty="0">
                          <a:latin typeface="Arial"/>
                          <a:cs typeface="Arial"/>
                        </a:rPr>
                        <a:t>0,594</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r>
              <a:tr h="258997">
                <a:tc>
                  <a:txBody>
                    <a:bodyPr/>
                    <a:lstStyle/>
                    <a:p>
                      <a:pPr marL="85725">
                        <a:lnSpc>
                          <a:spcPct val="100000"/>
                        </a:lnSpc>
                      </a:pPr>
                      <a:r>
                        <a:rPr sz="1100" dirty="0">
                          <a:latin typeface="Arial"/>
                          <a:cs typeface="Arial"/>
                        </a:rPr>
                        <a:t>C</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c>
                  <a:txBody>
                    <a:bodyPr/>
                    <a:lstStyle/>
                    <a:p>
                      <a:pPr marL="86360">
                        <a:lnSpc>
                          <a:spcPct val="100000"/>
                        </a:lnSpc>
                      </a:pPr>
                      <a:r>
                        <a:rPr sz="1100" dirty="0">
                          <a:latin typeface="Arial"/>
                          <a:cs typeface="Arial"/>
                        </a:rPr>
                        <a:t>5</a:t>
                      </a:r>
                      <a:r>
                        <a:rPr sz="1100" spc="-5" dirty="0">
                          <a:latin typeface="Arial"/>
                          <a:cs typeface="Arial"/>
                        </a:rPr>
                        <a:t>0</a:t>
                      </a:r>
                      <a:r>
                        <a:rPr sz="1100" dirty="0">
                          <a:latin typeface="Arial"/>
                          <a:cs typeface="Arial"/>
                        </a:rPr>
                        <a:t>0,036</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r>
              <a:tr h="258997">
                <a:tc>
                  <a:txBody>
                    <a:bodyPr/>
                    <a:lstStyle/>
                    <a:p>
                      <a:pPr marL="85725">
                        <a:lnSpc>
                          <a:spcPct val="100000"/>
                        </a:lnSpc>
                      </a:pPr>
                      <a:r>
                        <a:rPr sz="1100" dirty="0">
                          <a:latin typeface="Arial"/>
                          <a:cs typeface="Arial"/>
                        </a:rPr>
                        <a:t>D</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c>
                  <a:txBody>
                    <a:bodyPr/>
                    <a:lstStyle/>
                    <a:p>
                      <a:pPr marL="86360">
                        <a:lnSpc>
                          <a:spcPct val="100000"/>
                        </a:lnSpc>
                      </a:pPr>
                      <a:r>
                        <a:rPr sz="1100" dirty="0">
                          <a:latin typeface="Arial"/>
                          <a:cs typeface="Arial"/>
                        </a:rPr>
                        <a:t>5</a:t>
                      </a:r>
                      <a:r>
                        <a:rPr sz="1100" spc="-5" dirty="0">
                          <a:latin typeface="Arial"/>
                          <a:cs typeface="Arial"/>
                        </a:rPr>
                        <a:t>0</a:t>
                      </a:r>
                      <a:r>
                        <a:rPr sz="1100" dirty="0">
                          <a:latin typeface="Arial"/>
                          <a:cs typeface="Arial"/>
                        </a:rPr>
                        <a:t>7,710</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r>
              <a:tr h="258997">
                <a:tc>
                  <a:txBody>
                    <a:bodyPr/>
                    <a:lstStyle/>
                    <a:p>
                      <a:pPr marL="85725">
                        <a:lnSpc>
                          <a:spcPct val="100000"/>
                        </a:lnSpc>
                      </a:pPr>
                      <a:r>
                        <a:rPr sz="1100" dirty="0">
                          <a:latin typeface="Arial"/>
                          <a:cs typeface="Arial"/>
                        </a:rPr>
                        <a:t>E</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c>
                  <a:txBody>
                    <a:bodyPr/>
                    <a:lstStyle/>
                    <a:p>
                      <a:pPr marL="86360">
                        <a:lnSpc>
                          <a:spcPct val="100000"/>
                        </a:lnSpc>
                      </a:pPr>
                      <a:r>
                        <a:rPr sz="1100" dirty="0">
                          <a:latin typeface="Arial"/>
                          <a:cs typeface="Arial"/>
                        </a:rPr>
                        <a:t>5</a:t>
                      </a:r>
                      <a:r>
                        <a:rPr sz="1100" spc="-5" dirty="0">
                          <a:latin typeface="Arial"/>
                          <a:cs typeface="Arial"/>
                        </a:rPr>
                        <a:t>1</a:t>
                      </a:r>
                      <a:r>
                        <a:rPr sz="1100" dirty="0">
                          <a:latin typeface="Arial"/>
                          <a:cs typeface="Arial"/>
                        </a:rPr>
                        <a:t>1,595</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CACA"/>
                    </a:solidFill>
                  </a:tcPr>
                </a:tc>
              </a:tr>
              <a:tr h="258933">
                <a:tc>
                  <a:txBody>
                    <a:bodyPr/>
                    <a:lstStyle/>
                    <a:p>
                      <a:pPr marL="85725">
                        <a:lnSpc>
                          <a:spcPct val="100000"/>
                        </a:lnSpc>
                      </a:pPr>
                      <a:r>
                        <a:rPr sz="1100" dirty="0">
                          <a:latin typeface="Arial"/>
                          <a:cs typeface="Arial"/>
                        </a:rPr>
                        <a:t>F</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c>
                  <a:txBody>
                    <a:bodyPr/>
                    <a:lstStyle/>
                    <a:p>
                      <a:pPr marL="86360">
                        <a:lnSpc>
                          <a:spcPct val="100000"/>
                        </a:lnSpc>
                      </a:pPr>
                      <a:r>
                        <a:rPr sz="1100" dirty="0">
                          <a:latin typeface="Arial"/>
                          <a:cs typeface="Arial"/>
                        </a:rPr>
                        <a:t>4</a:t>
                      </a:r>
                      <a:r>
                        <a:rPr sz="1100" spc="-5" dirty="0">
                          <a:latin typeface="Arial"/>
                          <a:cs typeface="Arial"/>
                        </a:rPr>
                        <a:t>9</a:t>
                      </a:r>
                      <a:r>
                        <a:rPr sz="1100" dirty="0">
                          <a:latin typeface="Arial"/>
                          <a:cs typeface="Arial"/>
                        </a:rPr>
                        <a:t>5,803</a:t>
                      </a:r>
                      <a:endParaRPr sz="11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7E7"/>
                    </a:solidFill>
                  </a:tcPr>
                </a:tc>
              </a:tr>
            </a:tbl>
          </a:graphicData>
        </a:graphic>
      </p:graphicFrame>
    </p:spTree>
    <p:extLst>
      <p:ext uri="{BB962C8B-B14F-4D97-AF65-F5344CB8AC3E}">
        <p14:creationId xmlns:p14="http://schemas.microsoft.com/office/powerpoint/2010/main" val="2733580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t>Building</a:t>
            </a:r>
            <a:r>
              <a:rPr lang="en-US" spc="25" dirty="0"/>
              <a:t> </a:t>
            </a:r>
            <a:r>
              <a:rPr lang="en-US" spc="-15" dirty="0"/>
              <a:t>Bloc</a:t>
            </a:r>
            <a:r>
              <a:rPr lang="en-US" spc="-10" dirty="0"/>
              <a:t>ks:</a:t>
            </a:r>
            <a:r>
              <a:rPr lang="en-US" spc="25" dirty="0"/>
              <a:t> </a:t>
            </a:r>
            <a:r>
              <a:rPr lang="en-US" spc="-180" dirty="0"/>
              <a:t>T</a:t>
            </a:r>
            <a:r>
              <a:rPr lang="en-US" spc="-15" dirty="0"/>
              <a:t>est</a:t>
            </a:r>
            <a:r>
              <a:rPr lang="en-US" spc="25" dirty="0"/>
              <a:t> </a:t>
            </a:r>
            <a:r>
              <a:rPr lang="en-US" spc="-10" dirty="0"/>
              <a:t>statistic,</a:t>
            </a:r>
            <a:r>
              <a:rPr lang="en-US" spc="10" dirty="0"/>
              <a:t> </a:t>
            </a:r>
            <a:r>
              <a:rPr lang="en-US" spc="-10" dirty="0"/>
              <a:t>Significa</a:t>
            </a:r>
            <a:r>
              <a:rPr lang="en-US" spc="-15" dirty="0"/>
              <a:t>nce</a:t>
            </a:r>
            <a:r>
              <a:rPr lang="en-US" spc="40" dirty="0"/>
              <a:t> </a:t>
            </a:r>
            <a:r>
              <a:rPr lang="en-US" spc="-10" dirty="0"/>
              <a:t>level....</a:t>
            </a:r>
            <a:endParaRPr lang="en-US" dirty="0"/>
          </a:p>
        </p:txBody>
      </p:sp>
      <p:sp>
        <p:nvSpPr>
          <p:cNvPr id="4" name="object 2"/>
          <p:cNvSpPr/>
          <p:nvPr/>
        </p:nvSpPr>
        <p:spPr>
          <a:xfrm>
            <a:off x="481418" y="1432193"/>
            <a:ext cx="1958282" cy="336558"/>
          </a:xfrm>
          <a:custGeom>
            <a:avLst/>
            <a:gdLst/>
            <a:ahLst/>
            <a:cxnLst/>
            <a:rect l="l" t="t" r="r" b="b"/>
            <a:pathLst>
              <a:path w="2461895" h="535939">
                <a:moveTo>
                  <a:pt x="2372118" y="0"/>
                </a:moveTo>
                <a:lnTo>
                  <a:pt x="75630" y="1031"/>
                </a:lnTo>
                <a:lnTo>
                  <a:pt x="36985" y="16866"/>
                </a:lnTo>
                <a:lnTo>
                  <a:pt x="10089" y="47919"/>
                </a:lnTo>
                <a:lnTo>
                  <a:pt x="0" y="89154"/>
                </a:lnTo>
                <a:lnTo>
                  <a:pt x="1033" y="459895"/>
                </a:lnTo>
                <a:lnTo>
                  <a:pt x="16894" y="498501"/>
                </a:lnTo>
                <a:lnTo>
                  <a:pt x="47987" y="525359"/>
                </a:lnTo>
                <a:lnTo>
                  <a:pt x="89255" y="535432"/>
                </a:lnTo>
                <a:lnTo>
                  <a:pt x="2385757" y="534398"/>
                </a:lnTo>
                <a:lnTo>
                  <a:pt x="2424395" y="518558"/>
                </a:lnTo>
                <a:lnTo>
                  <a:pt x="2451302" y="487507"/>
                </a:lnTo>
                <a:lnTo>
                  <a:pt x="2461399" y="446278"/>
                </a:lnTo>
                <a:lnTo>
                  <a:pt x="2460362" y="75518"/>
                </a:lnTo>
                <a:lnTo>
                  <a:pt x="2444482" y="36920"/>
                </a:lnTo>
                <a:lnTo>
                  <a:pt x="2413375" y="10069"/>
                </a:lnTo>
                <a:lnTo>
                  <a:pt x="2372118" y="0"/>
                </a:lnTo>
                <a:close/>
              </a:path>
            </a:pathLst>
          </a:custGeom>
          <a:solidFill>
            <a:srgbClr val="800000"/>
          </a:solidFill>
        </p:spPr>
        <p:txBody>
          <a:bodyPr wrap="square" lIns="0" tIns="0" rIns="0" bIns="0" rtlCol="0"/>
          <a:lstStyle/>
          <a:p>
            <a:endParaRPr>
              <a:solidFill>
                <a:srgbClr val="000000"/>
              </a:solidFill>
            </a:endParaRPr>
          </a:p>
        </p:txBody>
      </p:sp>
      <p:sp>
        <p:nvSpPr>
          <p:cNvPr id="5" name="object 3"/>
          <p:cNvSpPr txBox="1"/>
          <p:nvPr/>
        </p:nvSpPr>
        <p:spPr>
          <a:xfrm>
            <a:off x="396519" y="1457037"/>
            <a:ext cx="1900580" cy="246221"/>
          </a:xfrm>
          <a:prstGeom prst="rect">
            <a:avLst/>
          </a:prstGeom>
        </p:spPr>
        <p:txBody>
          <a:bodyPr vert="horz" wrap="square" lIns="0" tIns="0" rIns="0" bIns="0" rtlCol="0">
            <a:spAutoFit/>
          </a:bodyPr>
          <a:lstStyle/>
          <a:p>
            <a:pPr marL="12696"/>
            <a:r>
              <a:rPr sz="1600" b="1" spc="-185" dirty="0">
                <a:solidFill>
                  <a:srgbClr val="FFFFFF"/>
                </a:solidFill>
                <a:latin typeface="Arial"/>
                <a:cs typeface="Arial"/>
              </a:rPr>
              <a:t>T</a:t>
            </a:r>
            <a:r>
              <a:rPr sz="1600" b="1" dirty="0">
                <a:solidFill>
                  <a:srgbClr val="FFFFFF"/>
                </a:solidFill>
                <a:latin typeface="Arial"/>
                <a:cs typeface="Arial"/>
              </a:rPr>
              <a:t>e</a:t>
            </a:r>
            <a:r>
              <a:rPr sz="1600" b="1" spc="-10" dirty="0">
                <a:solidFill>
                  <a:srgbClr val="FFFFFF"/>
                </a:solidFill>
                <a:latin typeface="Arial"/>
                <a:cs typeface="Arial"/>
              </a:rPr>
              <a:t>s</a:t>
            </a:r>
            <a:r>
              <a:rPr sz="1600" b="1" dirty="0">
                <a:solidFill>
                  <a:srgbClr val="FFFFFF"/>
                </a:solidFill>
                <a:latin typeface="Arial"/>
                <a:cs typeface="Arial"/>
              </a:rPr>
              <a:t>t</a:t>
            </a:r>
            <a:r>
              <a:rPr sz="1600" b="1" spc="5" dirty="0">
                <a:solidFill>
                  <a:srgbClr val="FFFFFF"/>
                </a:solidFill>
                <a:latin typeface="Arial"/>
                <a:cs typeface="Arial"/>
              </a:rPr>
              <a:t> </a:t>
            </a:r>
            <a:r>
              <a:rPr sz="1600" b="1" dirty="0">
                <a:solidFill>
                  <a:srgbClr val="FFFFFF"/>
                </a:solidFill>
                <a:latin typeface="Arial"/>
                <a:cs typeface="Arial"/>
              </a:rPr>
              <a:t>Statistic</a:t>
            </a:r>
            <a:endParaRPr sz="1600" dirty="0">
              <a:solidFill>
                <a:srgbClr val="000000"/>
              </a:solidFill>
              <a:latin typeface="Arial"/>
              <a:cs typeface="Arial"/>
            </a:endParaRPr>
          </a:p>
        </p:txBody>
      </p:sp>
      <p:sp>
        <p:nvSpPr>
          <p:cNvPr id="6" name="object 4"/>
          <p:cNvSpPr txBox="1"/>
          <p:nvPr/>
        </p:nvSpPr>
        <p:spPr>
          <a:xfrm>
            <a:off x="481417" y="1768371"/>
            <a:ext cx="9017284" cy="1809146"/>
          </a:xfrm>
          <a:prstGeom prst="rect">
            <a:avLst/>
          </a:prstGeom>
          <a:ln w="25400">
            <a:solidFill>
              <a:srgbClr val="800000"/>
            </a:solidFill>
          </a:ln>
        </p:spPr>
        <p:txBody>
          <a:bodyPr vert="horz" wrap="square" lIns="0" tIns="0" rIns="0" bIns="0" rtlCol="0">
            <a:spAutoFit/>
          </a:bodyPr>
          <a:lstStyle/>
          <a:p>
            <a:pPr marL="453254" marR="335814" indent="-286934" algn="l"/>
            <a:r>
              <a:rPr sz="1600" spc="-20" dirty="0">
                <a:solidFill>
                  <a:srgbClr val="0A1F64"/>
                </a:solidFill>
                <a:latin typeface="Webdings"/>
                <a:cs typeface="Webdings"/>
              </a:rPr>
              <a:t></a:t>
            </a:r>
            <a:r>
              <a:rPr sz="1600" spc="-20" dirty="0">
                <a:solidFill>
                  <a:srgbClr val="0A1F64"/>
                </a:solidFill>
                <a:latin typeface="Times New Roman"/>
                <a:cs typeface="Times New Roman"/>
              </a:rPr>
              <a:t> </a:t>
            </a:r>
            <a:r>
              <a:rPr sz="1600" spc="-140" dirty="0">
                <a:solidFill>
                  <a:srgbClr val="0A1F64"/>
                </a:solidFill>
                <a:latin typeface="Times New Roman"/>
                <a:cs typeface="Times New Roman"/>
              </a:rPr>
              <a:t> </a:t>
            </a:r>
            <a:r>
              <a:rPr sz="1600" spc="-15" dirty="0">
                <a:solidFill>
                  <a:srgbClr val="000000"/>
                </a:solidFill>
                <a:latin typeface="Arial"/>
                <a:cs typeface="Arial"/>
              </a:rPr>
              <a:t>A</a:t>
            </a:r>
            <a:r>
              <a:rPr sz="1600" spc="-85" dirty="0">
                <a:solidFill>
                  <a:srgbClr val="000000"/>
                </a:solidFill>
                <a:latin typeface="Arial"/>
                <a:cs typeface="Arial"/>
              </a:rPr>
              <a:t> </a:t>
            </a:r>
            <a:r>
              <a:rPr sz="1600" spc="-10" dirty="0">
                <a:solidFill>
                  <a:srgbClr val="000000"/>
                </a:solidFill>
                <a:latin typeface="Arial"/>
                <a:cs typeface="Arial"/>
              </a:rPr>
              <a:t>te</a:t>
            </a:r>
            <a:r>
              <a:rPr sz="1600" spc="-5" dirty="0">
                <a:solidFill>
                  <a:srgbClr val="000000"/>
                </a:solidFill>
                <a:latin typeface="Arial"/>
                <a:cs typeface="Arial"/>
              </a:rPr>
              <a:t>st</a:t>
            </a:r>
            <a:r>
              <a:rPr sz="1600" spc="10" dirty="0">
                <a:solidFill>
                  <a:srgbClr val="000000"/>
                </a:solidFill>
                <a:latin typeface="Arial"/>
                <a:cs typeface="Arial"/>
              </a:rPr>
              <a:t> </a:t>
            </a:r>
            <a:r>
              <a:rPr sz="1600" spc="-10" dirty="0">
                <a:solidFill>
                  <a:srgbClr val="000000"/>
                </a:solidFill>
                <a:latin typeface="Arial"/>
                <a:cs typeface="Arial"/>
              </a:rPr>
              <a:t>statistic is a</a:t>
            </a:r>
            <a:r>
              <a:rPr sz="1600" spc="20" dirty="0">
                <a:solidFill>
                  <a:srgbClr val="000000"/>
                </a:solidFill>
                <a:latin typeface="Arial"/>
                <a:cs typeface="Arial"/>
              </a:rPr>
              <a:t> </a:t>
            </a:r>
            <a:r>
              <a:rPr sz="1600" spc="-15" dirty="0">
                <a:solidFill>
                  <a:srgbClr val="000000"/>
                </a:solidFill>
                <a:latin typeface="Arial"/>
                <a:cs typeface="Arial"/>
              </a:rPr>
              <a:t>mea</a:t>
            </a:r>
            <a:r>
              <a:rPr sz="1600" spc="-5" dirty="0">
                <a:solidFill>
                  <a:srgbClr val="000000"/>
                </a:solidFill>
                <a:latin typeface="Arial"/>
                <a:cs typeface="Arial"/>
              </a:rPr>
              <a:t>s</a:t>
            </a:r>
            <a:r>
              <a:rPr sz="1600" spc="-10" dirty="0">
                <a:solidFill>
                  <a:srgbClr val="000000"/>
                </a:solidFill>
                <a:latin typeface="Arial"/>
                <a:cs typeface="Arial"/>
              </a:rPr>
              <a:t>ure</a:t>
            </a:r>
            <a:r>
              <a:rPr sz="1600" spc="10" dirty="0">
                <a:solidFill>
                  <a:srgbClr val="000000"/>
                </a:solidFill>
                <a:latin typeface="Arial"/>
                <a:cs typeface="Arial"/>
              </a:rPr>
              <a:t> </a:t>
            </a:r>
            <a:r>
              <a:rPr sz="1600" spc="-10" dirty="0">
                <a:solidFill>
                  <a:srgbClr val="000000"/>
                </a:solidFill>
                <a:latin typeface="Arial"/>
                <a:cs typeface="Arial"/>
              </a:rPr>
              <a:t>calculated</a:t>
            </a:r>
            <a:r>
              <a:rPr sz="1600" spc="-15" dirty="0">
                <a:solidFill>
                  <a:srgbClr val="000000"/>
                </a:solidFill>
                <a:latin typeface="Arial"/>
                <a:cs typeface="Arial"/>
              </a:rPr>
              <a:t> </a:t>
            </a:r>
            <a:r>
              <a:rPr sz="1600" spc="-10" dirty="0">
                <a:solidFill>
                  <a:srgbClr val="000000"/>
                </a:solidFill>
                <a:latin typeface="Arial"/>
                <a:cs typeface="Arial"/>
              </a:rPr>
              <a:t>from</a:t>
            </a:r>
            <a:r>
              <a:rPr sz="1600" spc="20"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a:t>
            </a:r>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a:t>
            </a:r>
            <a:r>
              <a:rPr sz="1600" spc="-5"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dat</a:t>
            </a:r>
            <a:r>
              <a:rPr sz="1600" dirty="0">
                <a:solidFill>
                  <a:srgbClr val="000000"/>
                </a:solidFill>
                <a:latin typeface="Arial"/>
                <a:cs typeface="Arial"/>
              </a:rPr>
              <a:t>a</a:t>
            </a:r>
            <a:r>
              <a:rPr sz="1600" spc="-5" dirty="0">
                <a:solidFill>
                  <a:srgbClr val="000000"/>
                </a:solidFill>
                <a:latin typeface="Arial"/>
                <a:cs typeface="Arial"/>
              </a:rPr>
              <a:t>.</a:t>
            </a:r>
            <a:r>
              <a:rPr sz="1600" spc="10" dirty="0">
                <a:solidFill>
                  <a:srgbClr val="000000"/>
                </a:solidFill>
                <a:latin typeface="Arial"/>
                <a:cs typeface="Arial"/>
              </a:rPr>
              <a:t> </a:t>
            </a:r>
            <a:r>
              <a:rPr sz="1600" spc="-10" dirty="0">
                <a:solidFill>
                  <a:srgbClr val="000000"/>
                </a:solidFill>
                <a:latin typeface="Arial"/>
                <a:cs typeface="Arial"/>
              </a:rPr>
              <a:t>E.g.</a:t>
            </a:r>
            <a:r>
              <a:rPr sz="1600" spc="10" dirty="0">
                <a:solidFill>
                  <a:srgbClr val="000000"/>
                </a:solidFill>
                <a:latin typeface="Arial"/>
                <a:cs typeface="Arial"/>
              </a:rPr>
              <a:t> </a:t>
            </a:r>
            <a:r>
              <a:rPr sz="1600" spc="-10" dirty="0">
                <a:solidFill>
                  <a:srgbClr val="000000"/>
                </a:solidFill>
                <a:latin typeface="Arial"/>
                <a:cs typeface="Arial"/>
              </a:rPr>
              <a:t>(Actual</a:t>
            </a:r>
            <a:r>
              <a:rPr sz="1600" spc="5" dirty="0">
                <a:solidFill>
                  <a:srgbClr val="000000"/>
                </a:solidFill>
                <a:latin typeface="Arial"/>
                <a:cs typeface="Arial"/>
              </a:rPr>
              <a:t> </a:t>
            </a:r>
            <a:r>
              <a:rPr sz="1600" spc="-10" dirty="0">
                <a:solidFill>
                  <a:srgbClr val="000000"/>
                </a:solidFill>
                <a:latin typeface="Arial"/>
                <a:cs typeface="Arial"/>
              </a:rPr>
              <a:t>Cure</a:t>
            </a:r>
            <a:r>
              <a:rPr sz="1600" spc="15" dirty="0">
                <a:solidFill>
                  <a:srgbClr val="000000"/>
                </a:solidFill>
                <a:latin typeface="Arial"/>
                <a:cs typeface="Arial"/>
              </a:rPr>
              <a:t> </a:t>
            </a:r>
            <a:r>
              <a:rPr sz="1600" spc="-10" dirty="0">
                <a:solidFill>
                  <a:srgbClr val="000000"/>
                </a:solidFill>
                <a:latin typeface="Arial"/>
                <a:cs typeface="Arial"/>
              </a:rPr>
              <a:t>–</a:t>
            </a:r>
            <a:r>
              <a:rPr sz="1600" spc="10" dirty="0">
                <a:solidFill>
                  <a:srgbClr val="000000"/>
                </a:solidFill>
                <a:latin typeface="Arial"/>
                <a:cs typeface="Arial"/>
              </a:rPr>
              <a:t> </a:t>
            </a:r>
            <a:r>
              <a:rPr sz="1600" spc="-10" dirty="0">
                <a:solidFill>
                  <a:srgbClr val="000000"/>
                </a:solidFill>
                <a:latin typeface="Arial"/>
                <a:cs typeface="Arial"/>
              </a:rPr>
              <a:t>Expected Cure)</a:t>
            </a:r>
            <a:endParaRPr sz="1600" dirty="0">
              <a:solidFill>
                <a:srgbClr val="000000"/>
              </a:solidFill>
              <a:latin typeface="Arial"/>
              <a:cs typeface="Arial"/>
            </a:endParaRPr>
          </a:p>
          <a:p>
            <a:pPr marL="453254" marR="851280" indent="-286934" algn="l">
              <a:spcBef>
                <a:spcPts val="1200"/>
              </a:spcBef>
            </a:pPr>
            <a:r>
              <a:rPr sz="1600" spc="-20" dirty="0">
                <a:solidFill>
                  <a:srgbClr val="0A1F64"/>
                </a:solidFill>
                <a:latin typeface="Webdings"/>
                <a:cs typeface="Webdings"/>
              </a:rPr>
              <a:t></a:t>
            </a:r>
            <a:r>
              <a:rPr sz="1600" spc="-20" dirty="0">
                <a:solidFill>
                  <a:srgbClr val="0A1F64"/>
                </a:solidFill>
                <a:latin typeface="Times New Roman"/>
                <a:cs typeface="Times New Roman"/>
              </a:rPr>
              <a:t> </a:t>
            </a:r>
            <a:r>
              <a:rPr sz="1600" spc="-140" dirty="0">
                <a:solidFill>
                  <a:srgbClr val="0A1F64"/>
                </a:solidFill>
                <a:latin typeface="Times New Roman"/>
                <a:cs typeface="Times New Roman"/>
              </a:rPr>
              <a:t> </a:t>
            </a:r>
            <a:r>
              <a:rPr sz="1600" spc="-10" dirty="0">
                <a:solidFill>
                  <a:srgbClr val="000000"/>
                </a:solidFill>
                <a:latin typeface="Arial"/>
                <a:cs typeface="Arial"/>
              </a:rPr>
              <a:t>The</a:t>
            </a:r>
            <a:r>
              <a:rPr sz="1600" spc="5" dirty="0">
                <a:solidFill>
                  <a:srgbClr val="000000"/>
                </a:solidFill>
                <a:latin typeface="Arial"/>
                <a:cs typeface="Arial"/>
              </a:rPr>
              <a:t> </a:t>
            </a:r>
            <a:r>
              <a:rPr sz="1600" spc="-10" dirty="0">
                <a:solidFill>
                  <a:srgbClr val="000000"/>
                </a:solidFill>
                <a:latin typeface="Arial"/>
                <a:cs typeface="Arial"/>
              </a:rPr>
              <a:t>choice</a:t>
            </a:r>
            <a:r>
              <a:rPr sz="1600" spc="-15" dirty="0">
                <a:solidFill>
                  <a:srgbClr val="000000"/>
                </a:solidFill>
                <a:latin typeface="Arial"/>
                <a:cs typeface="Arial"/>
              </a:rPr>
              <a:t> </a:t>
            </a:r>
            <a:r>
              <a:rPr sz="1600" spc="-10" dirty="0">
                <a:solidFill>
                  <a:srgbClr val="000000"/>
                </a:solidFill>
                <a:latin typeface="Arial"/>
                <a:cs typeface="Arial"/>
              </a:rPr>
              <a:t>of</a:t>
            </a:r>
            <a:r>
              <a:rPr sz="1600" spc="-5" dirty="0">
                <a:solidFill>
                  <a:srgbClr val="000000"/>
                </a:solidFill>
                <a:latin typeface="Arial"/>
                <a:cs typeface="Arial"/>
              </a:rPr>
              <a:t> </a:t>
            </a:r>
            <a:r>
              <a:rPr sz="1600" spc="-10" dirty="0">
                <a:solidFill>
                  <a:srgbClr val="000000"/>
                </a:solidFill>
                <a:latin typeface="Arial"/>
                <a:cs typeface="Arial"/>
              </a:rPr>
              <a:t>a</a:t>
            </a:r>
            <a:r>
              <a:rPr sz="1600" spc="10" dirty="0">
                <a:solidFill>
                  <a:srgbClr val="000000"/>
                </a:solidFill>
                <a:latin typeface="Arial"/>
                <a:cs typeface="Arial"/>
              </a:rPr>
              <a:t> </a:t>
            </a:r>
            <a:r>
              <a:rPr sz="1600" spc="-10" dirty="0">
                <a:solidFill>
                  <a:srgbClr val="000000"/>
                </a:solidFill>
                <a:latin typeface="Arial"/>
                <a:cs typeface="Arial"/>
              </a:rPr>
              <a:t>test</a:t>
            </a:r>
            <a:r>
              <a:rPr sz="1600" spc="10" dirty="0">
                <a:solidFill>
                  <a:srgbClr val="000000"/>
                </a:solidFill>
                <a:latin typeface="Arial"/>
                <a:cs typeface="Arial"/>
              </a:rPr>
              <a:t> </a:t>
            </a:r>
            <a:r>
              <a:rPr sz="1600" spc="-10" dirty="0">
                <a:solidFill>
                  <a:srgbClr val="000000"/>
                </a:solidFill>
                <a:latin typeface="Arial"/>
                <a:cs typeface="Arial"/>
              </a:rPr>
              <a:t>statistic </a:t>
            </a:r>
            <a:r>
              <a:rPr sz="1600" spc="-30" dirty="0">
                <a:solidFill>
                  <a:srgbClr val="000000"/>
                </a:solidFill>
                <a:latin typeface="Arial"/>
                <a:cs typeface="Arial"/>
              </a:rPr>
              <a:t>w</a:t>
            </a:r>
            <a:r>
              <a:rPr sz="1600" spc="-5" dirty="0">
                <a:solidFill>
                  <a:srgbClr val="000000"/>
                </a:solidFill>
                <a:latin typeface="Arial"/>
                <a:cs typeface="Arial"/>
              </a:rPr>
              <a:t>ill</a:t>
            </a:r>
            <a:r>
              <a:rPr sz="1600" spc="-10" dirty="0">
                <a:solidFill>
                  <a:srgbClr val="000000"/>
                </a:solidFill>
                <a:latin typeface="Arial"/>
                <a:cs typeface="Arial"/>
              </a:rPr>
              <a:t> depend</a:t>
            </a:r>
            <a:r>
              <a:rPr sz="1600" spc="25" dirty="0">
                <a:solidFill>
                  <a:srgbClr val="000000"/>
                </a:solidFill>
                <a:latin typeface="Arial"/>
                <a:cs typeface="Arial"/>
              </a:rPr>
              <a:t> </a:t>
            </a:r>
            <a:r>
              <a:rPr sz="1600" spc="-10" dirty="0">
                <a:solidFill>
                  <a:srgbClr val="000000"/>
                </a:solidFill>
                <a:latin typeface="Arial"/>
                <a:cs typeface="Arial"/>
              </a:rPr>
              <a:t>on</a:t>
            </a:r>
            <a:r>
              <a:rPr sz="1600" spc="10" dirty="0">
                <a:solidFill>
                  <a:srgbClr val="000000"/>
                </a:solidFill>
                <a:latin typeface="Arial"/>
                <a:cs typeface="Arial"/>
              </a:rPr>
              <a:t> </a:t>
            </a:r>
            <a:r>
              <a:rPr sz="1600" spc="-10" dirty="0">
                <a:solidFill>
                  <a:srgbClr val="000000"/>
                </a:solidFill>
                <a:latin typeface="Arial"/>
                <a:cs typeface="Arial"/>
              </a:rPr>
              <a:t>the</a:t>
            </a:r>
            <a:r>
              <a:rPr sz="1600" spc="15" dirty="0">
                <a:solidFill>
                  <a:srgbClr val="000000"/>
                </a:solidFill>
                <a:latin typeface="Arial"/>
                <a:cs typeface="Arial"/>
              </a:rPr>
              <a:t> </a:t>
            </a:r>
            <a:r>
              <a:rPr sz="1600" spc="-10" dirty="0">
                <a:solidFill>
                  <a:srgbClr val="000000"/>
                </a:solidFill>
                <a:latin typeface="Arial"/>
                <a:cs typeface="Arial"/>
              </a:rPr>
              <a:t>h</a:t>
            </a:r>
            <a:r>
              <a:rPr sz="1600" spc="-30" dirty="0">
                <a:solidFill>
                  <a:srgbClr val="000000"/>
                </a:solidFill>
                <a:latin typeface="Arial"/>
                <a:cs typeface="Arial"/>
              </a:rPr>
              <a:t>y</a:t>
            </a:r>
            <a:r>
              <a:rPr sz="1600" spc="-10" dirty="0">
                <a:solidFill>
                  <a:srgbClr val="000000"/>
                </a:solidFill>
                <a:latin typeface="Arial"/>
                <a:cs typeface="Arial"/>
              </a:rPr>
              <a:t>pothe</a:t>
            </a:r>
            <a:r>
              <a:rPr sz="1600" spc="-5" dirty="0">
                <a:solidFill>
                  <a:srgbClr val="000000"/>
                </a:solidFill>
                <a:latin typeface="Arial"/>
                <a:cs typeface="Arial"/>
              </a:rPr>
              <a:t>s</a:t>
            </a:r>
            <a:r>
              <a:rPr sz="1600" spc="-10" dirty="0">
                <a:solidFill>
                  <a:srgbClr val="000000"/>
                </a:solidFill>
                <a:latin typeface="Arial"/>
                <a:cs typeface="Arial"/>
              </a:rPr>
              <a:t>is</a:t>
            </a:r>
            <a:r>
              <a:rPr sz="1600" spc="10" dirty="0">
                <a:solidFill>
                  <a:srgbClr val="000000"/>
                </a:solidFill>
                <a:latin typeface="Arial"/>
                <a:cs typeface="Arial"/>
              </a:rPr>
              <a:t> </a:t>
            </a:r>
            <a:r>
              <a:rPr sz="1600" spc="-10" dirty="0">
                <a:solidFill>
                  <a:srgbClr val="000000"/>
                </a:solidFill>
                <a:latin typeface="Arial"/>
                <a:cs typeface="Arial"/>
              </a:rPr>
              <a:t>under</a:t>
            </a:r>
            <a:r>
              <a:rPr sz="1600" spc="15" dirty="0">
                <a:solidFill>
                  <a:srgbClr val="000000"/>
                </a:solidFill>
                <a:latin typeface="Arial"/>
                <a:cs typeface="Arial"/>
              </a:rPr>
              <a:t> </a:t>
            </a:r>
            <a:r>
              <a:rPr sz="1600" spc="-10" dirty="0">
                <a:solidFill>
                  <a:srgbClr val="000000"/>
                </a:solidFill>
                <a:latin typeface="Arial"/>
                <a:cs typeface="Arial"/>
              </a:rPr>
              <a:t>que</a:t>
            </a:r>
            <a:r>
              <a:rPr sz="1600" spc="-5" dirty="0">
                <a:solidFill>
                  <a:srgbClr val="000000"/>
                </a:solidFill>
                <a:latin typeface="Arial"/>
                <a:cs typeface="Arial"/>
              </a:rPr>
              <a:t>s</a:t>
            </a:r>
            <a:r>
              <a:rPr sz="1600" spc="-10" dirty="0">
                <a:solidFill>
                  <a:srgbClr val="000000"/>
                </a:solidFill>
                <a:latin typeface="Arial"/>
                <a:cs typeface="Arial"/>
              </a:rPr>
              <a:t>tion,</a:t>
            </a:r>
            <a:r>
              <a:rPr sz="1600" spc="-5" dirty="0">
                <a:solidFill>
                  <a:srgbClr val="000000"/>
                </a:solidFill>
                <a:latin typeface="Arial"/>
                <a:cs typeface="Arial"/>
              </a:rPr>
              <a:t> </a:t>
            </a:r>
            <a:r>
              <a:rPr sz="1600" spc="-10" dirty="0">
                <a:solidFill>
                  <a:srgbClr val="000000"/>
                </a:solidFill>
                <a:latin typeface="Arial"/>
                <a:cs typeface="Arial"/>
              </a:rPr>
              <a:t>popu</a:t>
            </a:r>
            <a:r>
              <a:rPr sz="1600" dirty="0">
                <a:solidFill>
                  <a:srgbClr val="000000"/>
                </a:solidFill>
                <a:latin typeface="Arial"/>
                <a:cs typeface="Arial"/>
              </a:rPr>
              <a:t>l</a:t>
            </a:r>
            <a:r>
              <a:rPr sz="1600" spc="-10" dirty="0">
                <a:solidFill>
                  <a:srgbClr val="000000"/>
                </a:solidFill>
                <a:latin typeface="Arial"/>
                <a:cs typeface="Arial"/>
              </a:rPr>
              <a:t>ation characteri</a:t>
            </a:r>
            <a:r>
              <a:rPr sz="1600" spc="-5" dirty="0">
                <a:solidFill>
                  <a:srgbClr val="000000"/>
                </a:solidFill>
                <a:latin typeface="Arial"/>
                <a:cs typeface="Arial"/>
              </a:rPr>
              <a:t>s</a:t>
            </a:r>
            <a:r>
              <a:rPr sz="1600" spc="-10" dirty="0">
                <a:solidFill>
                  <a:srgbClr val="000000"/>
                </a:solidFill>
                <a:latin typeface="Arial"/>
                <a:cs typeface="Arial"/>
              </a:rPr>
              <a:t>tic</a:t>
            </a:r>
            <a:r>
              <a:rPr sz="1600" dirty="0">
                <a:solidFill>
                  <a:srgbClr val="000000"/>
                </a:solidFill>
                <a:latin typeface="Arial"/>
                <a:cs typeface="Arial"/>
              </a:rPr>
              <a:t> </a:t>
            </a:r>
            <a:r>
              <a:rPr sz="1600" spc="-10" dirty="0">
                <a:solidFill>
                  <a:srgbClr val="000000"/>
                </a:solidFill>
                <a:latin typeface="Arial"/>
                <a:cs typeface="Arial"/>
              </a:rPr>
              <a:t>et</a:t>
            </a:r>
            <a:r>
              <a:rPr sz="1600" spc="-5" dirty="0">
                <a:solidFill>
                  <a:srgbClr val="000000"/>
                </a:solidFill>
                <a:latin typeface="Arial"/>
                <a:cs typeface="Arial"/>
              </a:rPr>
              <a:t>c.</a:t>
            </a:r>
            <a:r>
              <a:rPr sz="1600" spc="10" dirty="0">
                <a:solidFill>
                  <a:srgbClr val="000000"/>
                </a:solidFill>
                <a:latin typeface="Arial"/>
                <a:cs typeface="Arial"/>
              </a:rPr>
              <a:t> </a:t>
            </a:r>
            <a:r>
              <a:rPr sz="1600" spc="-10" dirty="0">
                <a:solidFill>
                  <a:srgbClr val="000000"/>
                </a:solidFill>
                <a:latin typeface="Arial"/>
                <a:cs typeface="Arial"/>
              </a:rPr>
              <a:t>and</a:t>
            </a:r>
            <a:r>
              <a:rPr sz="1600" spc="-5" dirty="0">
                <a:solidFill>
                  <a:srgbClr val="000000"/>
                </a:solidFill>
                <a:latin typeface="Arial"/>
                <a:cs typeface="Arial"/>
              </a:rPr>
              <a:t> </a:t>
            </a:r>
            <a:r>
              <a:rPr sz="1600" spc="-25" dirty="0">
                <a:solidFill>
                  <a:srgbClr val="000000"/>
                </a:solidFill>
                <a:latin typeface="Arial"/>
                <a:cs typeface="Arial"/>
              </a:rPr>
              <a:t>w</a:t>
            </a:r>
            <a:r>
              <a:rPr sz="1600" spc="-5" dirty="0">
                <a:solidFill>
                  <a:srgbClr val="000000"/>
                </a:solidFill>
                <a:latin typeface="Arial"/>
                <a:cs typeface="Arial"/>
              </a:rPr>
              <a:t>ill</a:t>
            </a:r>
            <a:r>
              <a:rPr sz="1600" spc="-10" dirty="0">
                <a:solidFill>
                  <a:srgbClr val="000000"/>
                </a:solidFill>
                <a:latin typeface="Arial"/>
                <a:cs typeface="Arial"/>
              </a:rPr>
              <a:t> be</a:t>
            </a:r>
            <a:r>
              <a:rPr sz="1600" spc="10" dirty="0">
                <a:solidFill>
                  <a:srgbClr val="000000"/>
                </a:solidFill>
                <a:latin typeface="Arial"/>
                <a:cs typeface="Arial"/>
              </a:rPr>
              <a:t> </a:t>
            </a:r>
            <a:r>
              <a:rPr sz="1600" spc="-10" dirty="0">
                <a:solidFill>
                  <a:srgbClr val="000000"/>
                </a:solidFill>
                <a:latin typeface="Arial"/>
                <a:cs typeface="Arial"/>
              </a:rPr>
              <a:t>assumed</a:t>
            </a:r>
            <a:r>
              <a:rPr sz="1600" spc="-5" dirty="0">
                <a:solidFill>
                  <a:srgbClr val="000000"/>
                </a:solidFill>
                <a:latin typeface="Arial"/>
                <a:cs typeface="Arial"/>
              </a:rPr>
              <a:t> </a:t>
            </a:r>
            <a:r>
              <a:rPr sz="1600" spc="-10" dirty="0">
                <a:solidFill>
                  <a:srgbClr val="000000"/>
                </a:solidFill>
                <a:latin typeface="Arial"/>
                <a:cs typeface="Arial"/>
              </a:rPr>
              <a:t>to</a:t>
            </a:r>
            <a:r>
              <a:rPr sz="1600" spc="10" dirty="0">
                <a:solidFill>
                  <a:srgbClr val="000000"/>
                </a:solidFill>
                <a:latin typeface="Arial"/>
                <a:cs typeface="Arial"/>
              </a:rPr>
              <a:t> </a:t>
            </a:r>
            <a:r>
              <a:rPr sz="1600" spc="-10" dirty="0">
                <a:solidFill>
                  <a:srgbClr val="000000"/>
                </a:solidFill>
                <a:latin typeface="Arial"/>
                <a:cs typeface="Arial"/>
              </a:rPr>
              <a:t>follow</a:t>
            </a:r>
            <a:r>
              <a:rPr sz="1600" spc="-15"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a:t>
            </a:r>
            <a:r>
              <a:rPr sz="1600" spc="-10" dirty="0">
                <a:solidFill>
                  <a:srgbClr val="000000"/>
                </a:solidFill>
                <a:latin typeface="Arial"/>
                <a:cs typeface="Arial"/>
              </a:rPr>
              <a:t>pr</a:t>
            </a:r>
            <a:r>
              <a:rPr sz="1600" spc="15" dirty="0">
                <a:solidFill>
                  <a:srgbClr val="000000"/>
                </a:solidFill>
                <a:latin typeface="Arial"/>
                <a:cs typeface="Arial"/>
              </a:rPr>
              <a:t>e</a:t>
            </a:r>
            <a:r>
              <a:rPr sz="1600" spc="-15" dirty="0">
                <a:solidFill>
                  <a:srgbClr val="000000"/>
                </a:solidFill>
                <a:latin typeface="Arial"/>
                <a:cs typeface="Arial"/>
              </a:rPr>
              <a:t>-</a:t>
            </a:r>
            <a:r>
              <a:rPr sz="1600" spc="-10" dirty="0">
                <a:solidFill>
                  <a:srgbClr val="000000"/>
                </a:solidFill>
                <a:latin typeface="Arial"/>
                <a:cs typeface="Arial"/>
              </a:rPr>
              <a:t>def</a:t>
            </a:r>
            <a:r>
              <a:rPr sz="1600" dirty="0">
                <a:solidFill>
                  <a:srgbClr val="000000"/>
                </a:solidFill>
                <a:latin typeface="Arial"/>
                <a:cs typeface="Arial"/>
              </a:rPr>
              <a:t>i</a:t>
            </a:r>
            <a:r>
              <a:rPr sz="1600" spc="-10" dirty="0">
                <a:solidFill>
                  <a:srgbClr val="000000"/>
                </a:solidFill>
                <a:latin typeface="Arial"/>
                <a:cs typeface="Arial"/>
              </a:rPr>
              <a:t>ned</a:t>
            </a:r>
            <a:r>
              <a:rPr sz="1600" spc="20" dirty="0">
                <a:solidFill>
                  <a:srgbClr val="000000"/>
                </a:solidFill>
                <a:latin typeface="Arial"/>
                <a:cs typeface="Arial"/>
              </a:rPr>
              <a:t> </a:t>
            </a:r>
            <a:r>
              <a:rPr sz="1600" spc="-10" dirty="0">
                <a:solidFill>
                  <a:srgbClr val="000000"/>
                </a:solidFill>
                <a:latin typeface="Arial"/>
                <a:cs typeface="Arial"/>
              </a:rPr>
              <a:t>distribut</a:t>
            </a:r>
            <a:r>
              <a:rPr sz="1600" dirty="0">
                <a:solidFill>
                  <a:srgbClr val="000000"/>
                </a:solidFill>
                <a:latin typeface="Arial"/>
                <a:cs typeface="Arial"/>
              </a:rPr>
              <a:t>i</a:t>
            </a:r>
            <a:r>
              <a:rPr sz="1600" spc="-10" dirty="0">
                <a:solidFill>
                  <a:srgbClr val="000000"/>
                </a:solidFill>
                <a:latin typeface="Arial"/>
                <a:cs typeface="Arial"/>
              </a:rPr>
              <a:t>on</a:t>
            </a:r>
            <a:endParaRPr sz="1600" dirty="0">
              <a:solidFill>
                <a:srgbClr val="000000"/>
              </a:solidFill>
              <a:latin typeface="Arial"/>
              <a:cs typeface="Arial"/>
            </a:endParaRPr>
          </a:p>
          <a:p>
            <a:pPr marL="166955" algn="l">
              <a:spcBef>
                <a:spcPts val="1200"/>
              </a:spcBef>
            </a:pPr>
            <a:r>
              <a:rPr sz="1600" spc="-20" dirty="0">
                <a:solidFill>
                  <a:srgbClr val="0A1F64"/>
                </a:solidFill>
                <a:latin typeface="Webdings"/>
                <a:cs typeface="Webdings"/>
              </a:rPr>
              <a:t></a:t>
            </a:r>
            <a:r>
              <a:rPr sz="1600" spc="-20" dirty="0">
                <a:solidFill>
                  <a:srgbClr val="0A1F64"/>
                </a:solidFill>
                <a:latin typeface="Times New Roman"/>
                <a:cs typeface="Times New Roman"/>
              </a:rPr>
              <a:t> </a:t>
            </a:r>
            <a:r>
              <a:rPr sz="1600" spc="-145" dirty="0">
                <a:solidFill>
                  <a:srgbClr val="0A1F64"/>
                </a:solidFill>
                <a:latin typeface="Times New Roman"/>
                <a:cs typeface="Times New Roman"/>
              </a:rPr>
              <a:t> </a:t>
            </a:r>
            <a:r>
              <a:rPr sz="1600" spc="-10" dirty="0">
                <a:solidFill>
                  <a:srgbClr val="000000"/>
                </a:solidFill>
                <a:latin typeface="Arial"/>
                <a:cs typeface="Arial"/>
              </a:rPr>
              <a:t>Its</a:t>
            </a:r>
            <a:r>
              <a:rPr sz="1600" spc="10" dirty="0">
                <a:solidFill>
                  <a:srgbClr val="000000"/>
                </a:solidFill>
                <a:latin typeface="Arial"/>
                <a:cs typeface="Arial"/>
              </a:rPr>
              <a:t> </a:t>
            </a:r>
            <a:r>
              <a:rPr sz="1600" spc="-10" dirty="0">
                <a:solidFill>
                  <a:srgbClr val="000000"/>
                </a:solidFill>
                <a:latin typeface="Arial"/>
                <a:cs typeface="Arial"/>
              </a:rPr>
              <a:t>value is</a:t>
            </a:r>
            <a:r>
              <a:rPr sz="1600" dirty="0">
                <a:solidFill>
                  <a:srgbClr val="000000"/>
                </a:solidFill>
                <a:latin typeface="Arial"/>
                <a:cs typeface="Arial"/>
              </a:rPr>
              <a:t> </a:t>
            </a:r>
            <a:r>
              <a:rPr sz="1600" spc="-10" dirty="0">
                <a:solidFill>
                  <a:srgbClr val="000000"/>
                </a:solidFill>
                <a:latin typeface="Arial"/>
                <a:cs typeface="Arial"/>
              </a:rPr>
              <a:t>used</a:t>
            </a:r>
            <a:r>
              <a:rPr sz="1600" spc="-5" dirty="0">
                <a:solidFill>
                  <a:srgbClr val="000000"/>
                </a:solidFill>
                <a:latin typeface="Arial"/>
                <a:cs typeface="Arial"/>
              </a:rPr>
              <a:t> </a:t>
            </a:r>
            <a:r>
              <a:rPr sz="1600" spc="-10" dirty="0">
                <a:solidFill>
                  <a:srgbClr val="000000"/>
                </a:solidFill>
                <a:latin typeface="Arial"/>
                <a:cs typeface="Arial"/>
              </a:rPr>
              <a:t>to</a:t>
            </a:r>
            <a:r>
              <a:rPr sz="1600" spc="10" dirty="0">
                <a:solidFill>
                  <a:srgbClr val="000000"/>
                </a:solidFill>
                <a:latin typeface="Arial"/>
                <a:cs typeface="Arial"/>
              </a:rPr>
              <a:t> </a:t>
            </a:r>
            <a:r>
              <a:rPr sz="1600" spc="-10" dirty="0">
                <a:solidFill>
                  <a:srgbClr val="000000"/>
                </a:solidFill>
                <a:latin typeface="Arial"/>
                <a:cs typeface="Arial"/>
              </a:rPr>
              <a:t>dec</a:t>
            </a:r>
            <a:r>
              <a:rPr sz="1600" dirty="0">
                <a:solidFill>
                  <a:srgbClr val="000000"/>
                </a:solidFill>
                <a:latin typeface="Arial"/>
                <a:cs typeface="Arial"/>
              </a:rPr>
              <a:t>i</a:t>
            </a:r>
            <a:r>
              <a:rPr sz="1600" spc="-10" dirty="0">
                <a:solidFill>
                  <a:srgbClr val="000000"/>
                </a:solidFill>
                <a:latin typeface="Arial"/>
                <a:cs typeface="Arial"/>
              </a:rPr>
              <a:t>de</a:t>
            </a:r>
            <a:r>
              <a:rPr sz="1600" spc="-1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hether</a:t>
            </a:r>
            <a:r>
              <a:rPr sz="1600" spc="10" dirty="0">
                <a:solidFill>
                  <a:srgbClr val="000000"/>
                </a:solidFill>
                <a:latin typeface="Arial"/>
                <a:cs typeface="Arial"/>
              </a:rPr>
              <a:t> </a:t>
            </a:r>
            <a:r>
              <a:rPr sz="1600" spc="-10" dirty="0">
                <a:solidFill>
                  <a:srgbClr val="000000"/>
                </a:solidFill>
                <a:latin typeface="Arial"/>
                <a:cs typeface="Arial"/>
              </a:rPr>
              <a:t>or</a:t>
            </a:r>
            <a:r>
              <a:rPr sz="1600" spc="15" dirty="0">
                <a:solidFill>
                  <a:srgbClr val="000000"/>
                </a:solidFill>
                <a:latin typeface="Arial"/>
                <a:cs typeface="Arial"/>
              </a:rPr>
              <a:t> </a:t>
            </a:r>
            <a:r>
              <a:rPr sz="1600" spc="-10" dirty="0">
                <a:solidFill>
                  <a:srgbClr val="000000"/>
                </a:solidFill>
                <a:latin typeface="Arial"/>
                <a:cs typeface="Arial"/>
              </a:rPr>
              <a:t>not</a:t>
            </a:r>
            <a:r>
              <a:rPr sz="1600" spc="5" dirty="0">
                <a:solidFill>
                  <a:srgbClr val="000000"/>
                </a:solidFill>
                <a:latin typeface="Arial"/>
                <a:cs typeface="Arial"/>
              </a:rPr>
              <a:t> </a:t>
            </a:r>
            <a:r>
              <a:rPr sz="1600" spc="-10" dirty="0">
                <a:solidFill>
                  <a:srgbClr val="000000"/>
                </a:solidFill>
                <a:latin typeface="Arial"/>
                <a:cs typeface="Arial"/>
              </a:rPr>
              <a:t>the</a:t>
            </a:r>
            <a:r>
              <a:rPr sz="1600" spc="-5" dirty="0">
                <a:solidFill>
                  <a:srgbClr val="000000"/>
                </a:solidFill>
                <a:latin typeface="Arial"/>
                <a:cs typeface="Arial"/>
              </a:rPr>
              <a:t> </a:t>
            </a:r>
            <a:r>
              <a:rPr sz="1600" spc="-10" dirty="0">
                <a:solidFill>
                  <a:srgbClr val="000000"/>
                </a:solidFill>
                <a:latin typeface="Arial"/>
                <a:cs typeface="Arial"/>
              </a:rPr>
              <a:t>null h</a:t>
            </a:r>
            <a:r>
              <a:rPr sz="1600" spc="-30" dirty="0">
                <a:solidFill>
                  <a:srgbClr val="000000"/>
                </a:solidFill>
                <a:latin typeface="Arial"/>
                <a:cs typeface="Arial"/>
              </a:rPr>
              <a:t>y</a:t>
            </a:r>
            <a:r>
              <a:rPr sz="1600" spc="-10" dirty="0">
                <a:solidFill>
                  <a:srgbClr val="000000"/>
                </a:solidFill>
                <a:latin typeface="Arial"/>
                <a:cs typeface="Arial"/>
              </a:rPr>
              <a:t>pothesis</a:t>
            </a:r>
            <a:r>
              <a:rPr sz="1600" spc="10" dirty="0">
                <a:solidFill>
                  <a:srgbClr val="000000"/>
                </a:solidFill>
                <a:latin typeface="Arial"/>
                <a:cs typeface="Arial"/>
              </a:rPr>
              <a:t> </a:t>
            </a:r>
            <a:r>
              <a:rPr sz="1600" spc="-10" dirty="0">
                <a:solidFill>
                  <a:srgbClr val="000000"/>
                </a:solidFill>
                <a:latin typeface="Arial"/>
                <a:cs typeface="Arial"/>
              </a:rPr>
              <a:t>should be</a:t>
            </a:r>
            <a:r>
              <a:rPr sz="1600" spc="5" dirty="0">
                <a:solidFill>
                  <a:srgbClr val="000000"/>
                </a:solidFill>
                <a:latin typeface="Arial"/>
                <a:cs typeface="Arial"/>
              </a:rPr>
              <a:t> </a:t>
            </a:r>
            <a:r>
              <a:rPr sz="1600" spc="-10" dirty="0">
                <a:solidFill>
                  <a:srgbClr val="000000"/>
                </a:solidFill>
                <a:latin typeface="Arial"/>
                <a:cs typeface="Arial"/>
              </a:rPr>
              <a:t>r</a:t>
            </a:r>
            <a:r>
              <a:rPr sz="1600" spc="-15" dirty="0">
                <a:solidFill>
                  <a:srgbClr val="000000"/>
                </a:solidFill>
                <a:latin typeface="Arial"/>
                <a:cs typeface="Arial"/>
              </a:rPr>
              <a:t>e</a:t>
            </a:r>
            <a:r>
              <a:rPr sz="1600" spc="-10" dirty="0">
                <a:solidFill>
                  <a:srgbClr val="000000"/>
                </a:solidFill>
                <a:latin typeface="Arial"/>
                <a:cs typeface="Arial"/>
              </a:rPr>
              <a:t>jected</a:t>
            </a:r>
            <a:r>
              <a:rPr sz="1600" spc="-5" dirty="0">
                <a:solidFill>
                  <a:srgbClr val="000000"/>
                </a:solidFill>
                <a:latin typeface="Arial"/>
                <a:cs typeface="Arial"/>
              </a:rPr>
              <a:t> </a:t>
            </a:r>
            <a:r>
              <a:rPr sz="1600" spc="-10" dirty="0">
                <a:solidFill>
                  <a:srgbClr val="000000"/>
                </a:solidFill>
                <a:latin typeface="Arial"/>
                <a:cs typeface="Arial"/>
              </a:rPr>
              <a:t>in</a:t>
            </a:r>
            <a:r>
              <a:rPr sz="1600" spc="-5" dirty="0">
                <a:solidFill>
                  <a:srgbClr val="000000"/>
                </a:solidFill>
                <a:latin typeface="Arial"/>
                <a:cs typeface="Arial"/>
              </a:rPr>
              <a:t> </a:t>
            </a:r>
            <a:r>
              <a:rPr sz="1600" spc="-10" dirty="0">
                <a:solidFill>
                  <a:srgbClr val="000000"/>
                </a:solidFill>
                <a:latin typeface="Arial"/>
                <a:cs typeface="Arial"/>
              </a:rPr>
              <a:t>a</a:t>
            </a:r>
            <a:endParaRPr sz="1600" dirty="0">
              <a:solidFill>
                <a:srgbClr val="000000"/>
              </a:solidFill>
              <a:latin typeface="Arial"/>
              <a:cs typeface="Arial"/>
            </a:endParaRPr>
          </a:p>
          <a:p>
            <a:pPr marL="453254" algn="l"/>
            <a:r>
              <a:rPr sz="1600" spc="-10" dirty="0">
                <a:solidFill>
                  <a:srgbClr val="000000"/>
                </a:solidFill>
                <a:latin typeface="Arial"/>
                <a:cs typeface="Arial"/>
              </a:rPr>
              <a:t>h</a:t>
            </a:r>
            <a:r>
              <a:rPr sz="1600" spc="-30" dirty="0">
                <a:solidFill>
                  <a:srgbClr val="000000"/>
                </a:solidFill>
                <a:latin typeface="Arial"/>
                <a:cs typeface="Arial"/>
              </a:rPr>
              <a:t>y</a:t>
            </a:r>
            <a:r>
              <a:rPr sz="1600" spc="-10" dirty="0">
                <a:solidFill>
                  <a:srgbClr val="000000"/>
                </a:solidFill>
                <a:latin typeface="Arial"/>
                <a:cs typeface="Arial"/>
              </a:rPr>
              <a:t>pothe</a:t>
            </a:r>
            <a:r>
              <a:rPr sz="1600" spc="-5" dirty="0">
                <a:solidFill>
                  <a:srgbClr val="000000"/>
                </a:solidFill>
                <a:latin typeface="Arial"/>
                <a:cs typeface="Arial"/>
              </a:rPr>
              <a:t>s</a:t>
            </a:r>
            <a:r>
              <a:rPr sz="1600" spc="-10" dirty="0">
                <a:solidFill>
                  <a:srgbClr val="000000"/>
                </a:solidFill>
                <a:latin typeface="Arial"/>
                <a:cs typeface="Arial"/>
              </a:rPr>
              <a:t>is</a:t>
            </a:r>
            <a:r>
              <a:rPr sz="1600" spc="10" dirty="0">
                <a:solidFill>
                  <a:srgbClr val="000000"/>
                </a:solidFill>
                <a:latin typeface="Arial"/>
                <a:cs typeface="Arial"/>
              </a:rPr>
              <a:t> </a:t>
            </a:r>
            <a:r>
              <a:rPr sz="1600" spc="-10" dirty="0">
                <a:solidFill>
                  <a:srgbClr val="000000"/>
                </a:solidFill>
                <a:latin typeface="Arial"/>
                <a:cs typeface="Arial"/>
              </a:rPr>
              <a:t>test.</a:t>
            </a:r>
            <a:endParaRPr sz="1600" dirty="0">
              <a:solidFill>
                <a:srgbClr val="000000"/>
              </a:solidFill>
              <a:latin typeface="Arial"/>
              <a:cs typeface="Arial"/>
            </a:endParaRPr>
          </a:p>
        </p:txBody>
      </p:sp>
      <p:sp>
        <p:nvSpPr>
          <p:cNvPr id="7" name="object 6"/>
          <p:cNvSpPr/>
          <p:nvPr/>
        </p:nvSpPr>
        <p:spPr>
          <a:xfrm>
            <a:off x="484361" y="4370770"/>
            <a:ext cx="2421242" cy="376955"/>
          </a:xfrm>
          <a:custGeom>
            <a:avLst/>
            <a:gdLst/>
            <a:ahLst/>
            <a:cxnLst/>
            <a:rect l="l" t="t" r="r" b="b"/>
            <a:pathLst>
              <a:path w="3064510" h="445770">
                <a:moveTo>
                  <a:pt x="2989948" y="0"/>
                </a:moveTo>
                <a:lnTo>
                  <a:pt x="70240" y="103"/>
                </a:lnTo>
                <a:lnTo>
                  <a:pt x="30813" y="14016"/>
                </a:lnTo>
                <a:lnTo>
                  <a:pt x="5470" y="46246"/>
                </a:lnTo>
                <a:lnTo>
                  <a:pt x="0" y="74295"/>
                </a:lnTo>
                <a:lnTo>
                  <a:pt x="103" y="374923"/>
                </a:lnTo>
                <a:lnTo>
                  <a:pt x="13992" y="414398"/>
                </a:lnTo>
                <a:lnTo>
                  <a:pt x="46175" y="439781"/>
                </a:lnTo>
                <a:lnTo>
                  <a:pt x="74193" y="445262"/>
                </a:lnTo>
                <a:lnTo>
                  <a:pt x="2993872" y="445159"/>
                </a:lnTo>
                <a:lnTo>
                  <a:pt x="3033270" y="431252"/>
                </a:lnTo>
                <a:lnTo>
                  <a:pt x="3058635" y="399020"/>
                </a:lnTo>
                <a:lnTo>
                  <a:pt x="3064116" y="370967"/>
                </a:lnTo>
                <a:lnTo>
                  <a:pt x="3064013" y="70358"/>
                </a:lnTo>
                <a:lnTo>
                  <a:pt x="3050114" y="30873"/>
                </a:lnTo>
                <a:lnTo>
                  <a:pt x="3017929" y="5482"/>
                </a:lnTo>
                <a:lnTo>
                  <a:pt x="2989948" y="0"/>
                </a:lnTo>
                <a:close/>
              </a:path>
            </a:pathLst>
          </a:custGeom>
          <a:solidFill>
            <a:srgbClr val="800000"/>
          </a:solidFill>
        </p:spPr>
        <p:txBody>
          <a:bodyPr wrap="square" lIns="0" tIns="0" rIns="0" bIns="0" rtlCol="0"/>
          <a:lstStyle/>
          <a:p>
            <a:endParaRPr>
              <a:solidFill>
                <a:srgbClr val="000000"/>
              </a:solidFill>
            </a:endParaRPr>
          </a:p>
        </p:txBody>
      </p:sp>
      <p:sp>
        <p:nvSpPr>
          <p:cNvPr id="8" name="object 7"/>
          <p:cNvSpPr txBox="1"/>
          <p:nvPr/>
        </p:nvSpPr>
        <p:spPr>
          <a:xfrm>
            <a:off x="421930" y="4433437"/>
            <a:ext cx="2429368" cy="246221"/>
          </a:xfrm>
          <a:prstGeom prst="rect">
            <a:avLst/>
          </a:prstGeom>
        </p:spPr>
        <p:txBody>
          <a:bodyPr vert="horz" wrap="square" lIns="0" tIns="0" rIns="0" bIns="0" rtlCol="0">
            <a:spAutoFit/>
          </a:bodyPr>
          <a:lstStyle/>
          <a:p>
            <a:pPr marL="12696"/>
            <a:r>
              <a:rPr sz="1600" b="1" dirty="0">
                <a:solidFill>
                  <a:srgbClr val="FFFFFF"/>
                </a:solidFill>
                <a:latin typeface="Arial"/>
                <a:cs typeface="Arial"/>
              </a:rPr>
              <a:t>Signif</a:t>
            </a:r>
            <a:r>
              <a:rPr sz="1600" b="1" spc="5" dirty="0">
                <a:solidFill>
                  <a:srgbClr val="FFFFFF"/>
                </a:solidFill>
                <a:latin typeface="Arial"/>
                <a:cs typeface="Arial"/>
              </a:rPr>
              <a:t>i</a:t>
            </a:r>
            <a:r>
              <a:rPr sz="1600" b="1" dirty="0">
                <a:solidFill>
                  <a:srgbClr val="FFFFFF"/>
                </a:solidFill>
                <a:latin typeface="Arial"/>
                <a:cs typeface="Arial"/>
              </a:rPr>
              <a:t>ca</a:t>
            </a:r>
            <a:r>
              <a:rPr sz="1600" b="1" spc="-10" dirty="0">
                <a:solidFill>
                  <a:srgbClr val="FFFFFF"/>
                </a:solidFill>
                <a:latin typeface="Arial"/>
                <a:cs typeface="Arial"/>
              </a:rPr>
              <a:t>n</a:t>
            </a:r>
            <a:r>
              <a:rPr sz="1600" b="1" dirty="0">
                <a:solidFill>
                  <a:srgbClr val="FFFFFF"/>
                </a:solidFill>
                <a:latin typeface="Arial"/>
                <a:cs typeface="Arial"/>
              </a:rPr>
              <a:t>ce</a:t>
            </a:r>
            <a:r>
              <a:rPr sz="1600" b="1" spc="-25" dirty="0">
                <a:solidFill>
                  <a:srgbClr val="FFFFFF"/>
                </a:solidFill>
                <a:latin typeface="Arial"/>
                <a:cs typeface="Arial"/>
              </a:rPr>
              <a:t> </a:t>
            </a:r>
            <a:r>
              <a:rPr sz="1600" b="1" dirty="0">
                <a:solidFill>
                  <a:srgbClr val="FFFFFF"/>
                </a:solidFill>
                <a:latin typeface="Arial"/>
                <a:cs typeface="Arial"/>
              </a:rPr>
              <a:t>Le</a:t>
            </a:r>
            <a:r>
              <a:rPr sz="1600" b="1" spc="-10" dirty="0">
                <a:solidFill>
                  <a:srgbClr val="FFFFFF"/>
                </a:solidFill>
                <a:latin typeface="Arial"/>
                <a:cs typeface="Arial"/>
              </a:rPr>
              <a:t>v</a:t>
            </a:r>
            <a:r>
              <a:rPr sz="1600" b="1" dirty="0">
                <a:solidFill>
                  <a:srgbClr val="FFFFFF"/>
                </a:solidFill>
                <a:latin typeface="Arial"/>
                <a:cs typeface="Arial"/>
              </a:rPr>
              <a:t>el</a:t>
            </a:r>
            <a:endParaRPr sz="1600" dirty="0">
              <a:solidFill>
                <a:srgbClr val="000000"/>
              </a:solidFill>
              <a:latin typeface="Arial"/>
              <a:cs typeface="Arial"/>
            </a:endParaRPr>
          </a:p>
        </p:txBody>
      </p:sp>
      <p:sp>
        <p:nvSpPr>
          <p:cNvPr id="9" name="object 8"/>
          <p:cNvSpPr txBox="1"/>
          <p:nvPr/>
        </p:nvSpPr>
        <p:spPr>
          <a:xfrm>
            <a:off x="509830" y="4747218"/>
            <a:ext cx="3574539" cy="984569"/>
          </a:xfrm>
          <a:prstGeom prst="rect">
            <a:avLst/>
          </a:prstGeom>
          <a:ln w="25400">
            <a:solidFill>
              <a:srgbClr val="800000"/>
            </a:solidFill>
          </a:ln>
        </p:spPr>
        <p:txBody>
          <a:bodyPr vert="horz" wrap="square" lIns="0" tIns="0" rIns="0" bIns="0" rtlCol="0">
            <a:spAutoFit/>
          </a:bodyPr>
          <a:lstStyle/>
          <a:p>
            <a:pPr marL="453254" marR="162511" indent="-286934" algn="l"/>
            <a:r>
              <a:rPr sz="1600" spc="-20" dirty="0">
                <a:solidFill>
                  <a:srgbClr val="0A1F64"/>
                </a:solidFill>
                <a:latin typeface="Webdings"/>
                <a:cs typeface="Webdings"/>
              </a:rPr>
              <a:t></a:t>
            </a:r>
            <a:r>
              <a:rPr sz="1600" spc="-20" dirty="0">
                <a:solidFill>
                  <a:srgbClr val="0A1F64"/>
                </a:solidFill>
                <a:latin typeface="Times New Roman"/>
                <a:cs typeface="Times New Roman"/>
              </a:rPr>
              <a:t> </a:t>
            </a:r>
            <a:r>
              <a:rPr sz="1600" spc="-145" dirty="0">
                <a:solidFill>
                  <a:srgbClr val="0A1F64"/>
                </a:solidFill>
                <a:latin typeface="Times New Roman"/>
                <a:cs typeface="Times New Roman"/>
              </a:rPr>
              <a:t> </a:t>
            </a:r>
            <a:r>
              <a:rPr sz="1600" spc="-10" dirty="0">
                <a:solidFill>
                  <a:srgbClr val="000000"/>
                </a:solidFill>
                <a:latin typeface="Arial"/>
                <a:cs typeface="Arial"/>
              </a:rPr>
              <a:t>Measure</a:t>
            </a:r>
            <a:r>
              <a:rPr sz="1600" spc="5" dirty="0">
                <a:solidFill>
                  <a:srgbClr val="000000"/>
                </a:solidFill>
                <a:latin typeface="Arial"/>
                <a:cs typeface="Arial"/>
              </a:rPr>
              <a:t> </a:t>
            </a:r>
            <a:r>
              <a:rPr sz="1600" spc="-10" dirty="0">
                <a:solidFill>
                  <a:srgbClr val="000000"/>
                </a:solidFill>
                <a:latin typeface="Arial"/>
                <a:cs typeface="Arial"/>
              </a:rPr>
              <a:t>of</a:t>
            </a:r>
            <a:r>
              <a:rPr sz="1600" spc="5" dirty="0">
                <a:solidFill>
                  <a:srgbClr val="000000"/>
                </a:solidFill>
                <a:latin typeface="Arial"/>
                <a:cs typeface="Arial"/>
              </a:rPr>
              <a:t> </a:t>
            </a:r>
            <a:r>
              <a:rPr sz="1600" spc="-10" dirty="0">
                <a:solidFill>
                  <a:srgbClr val="000000"/>
                </a:solidFill>
                <a:latin typeface="Arial"/>
                <a:cs typeface="Arial"/>
              </a:rPr>
              <a:t>how unl</a:t>
            </a:r>
            <a:r>
              <a:rPr sz="1600" dirty="0">
                <a:solidFill>
                  <a:srgbClr val="000000"/>
                </a:solidFill>
                <a:latin typeface="Arial"/>
                <a:cs typeface="Arial"/>
              </a:rPr>
              <a:t>i</a:t>
            </a:r>
            <a:r>
              <a:rPr sz="1600" spc="-10" dirty="0">
                <a:solidFill>
                  <a:srgbClr val="000000"/>
                </a:solidFill>
                <a:latin typeface="Arial"/>
                <a:cs typeface="Arial"/>
              </a:rPr>
              <a:t>kely</a:t>
            </a:r>
            <a:r>
              <a:rPr sz="1600" spc="-15" dirty="0">
                <a:solidFill>
                  <a:srgbClr val="000000"/>
                </a:solidFill>
                <a:latin typeface="Arial"/>
                <a:cs typeface="Arial"/>
              </a:rPr>
              <a:t> </a:t>
            </a:r>
            <a:r>
              <a:rPr sz="1600" spc="-30" dirty="0">
                <a:solidFill>
                  <a:srgbClr val="000000"/>
                </a:solidFill>
                <a:latin typeface="Arial"/>
                <a:cs typeface="Arial"/>
              </a:rPr>
              <a:t>y</a:t>
            </a:r>
            <a:r>
              <a:rPr sz="1600" spc="-10" dirty="0">
                <a:solidFill>
                  <a:srgbClr val="000000"/>
                </a:solidFill>
                <a:latin typeface="Arial"/>
                <a:cs typeface="Arial"/>
              </a:rPr>
              <a:t>ou</a:t>
            </a:r>
            <a:r>
              <a:rPr sz="1600" spc="-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ant</a:t>
            </a:r>
            <a:r>
              <a:rPr sz="1600" spc="2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resu</a:t>
            </a:r>
            <a:r>
              <a:rPr sz="1600" dirty="0">
                <a:solidFill>
                  <a:srgbClr val="000000"/>
                </a:solidFill>
                <a:latin typeface="Arial"/>
                <a:cs typeface="Arial"/>
              </a:rPr>
              <a:t>l</a:t>
            </a:r>
            <a:r>
              <a:rPr sz="1600" spc="-10" dirty="0">
                <a:solidFill>
                  <a:srgbClr val="000000"/>
                </a:solidFill>
                <a:latin typeface="Arial"/>
                <a:cs typeface="Arial"/>
              </a:rPr>
              <a:t>ts</a:t>
            </a:r>
            <a:r>
              <a:rPr sz="1600"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a:t>
            </a:r>
            <a:r>
              <a:rPr sz="1600" spc="-15" dirty="0">
                <a:solidFill>
                  <a:srgbClr val="000000"/>
                </a:solidFill>
                <a:latin typeface="Arial"/>
                <a:cs typeface="Arial"/>
              </a:rPr>
              <a:t> </a:t>
            </a:r>
            <a:r>
              <a:rPr sz="1600" spc="-10" dirty="0">
                <a:solidFill>
                  <a:srgbClr val="000000"/>
                </a:solidFill>
                <a:latin typeface="Arial"/>
                <a:cs typeface="Arial"/>
              </a:rPr>
              <a:t>to be</a:t>
            </a:r>
            <a:r>
              <a:rPr sz="1600" dirty="0">
                <a:solidFill>
                  <a:srgbClr val="000000"/>
                </a:solidFill>
                <a:latin typeface="Arial"/>
                <a:cs typeface="Arial"/>
              </a:rPr>
              <a:t> </a:t>
            </a:r>
            <a:r>
              <a:rPr sz="1600" spc="-10" dirty="0">
                <a:solidFill>
                  <a:srgbClr val="000000"/>
                </a:solidFill>
                <a:latin typeface="Arial"/>
                <a:cs typeface="Arial"/>
              </a:rPr>
              <a:t>before</a:t>
            </a:r>
            <a:r>
              <a:rPr sz="1600" spc="15" dirty="0">
                <a:solidFill>
                  <a:srgbClr val="000000"/>
                </a:solidFill>
                <a:latin typeface="Arial"/>
                <a:cs typeface="Arial"/>
              </a:rPr>
              <a:t> </a:t>
            </a:r>
            <a:r>
              <a:rPr sz="1600" spc="-30" dirty="0">
                <a:solidFill>
                  <a:srgbClr val="000000"/>
                </a:solidFill>
                <a:latin typeface="Arial"/>
                <a:cs typeface="Arial"/>
              </a:rPr>
              <a:t>y</a:t>
            </a:r>
            <a:r>
              <a:rPr sz="1600" spc="-10" dirty="0">
                <a:solidFill>
                  <a:srgbClr val="000000"/>
                </a:solidFill>
                <a:latin typeface="Arial"/>
                <a:cs typeface="Arial"/>
              </a:rPr>
              <a:t>ou</a:t>
            </a:r>
            <a:r>
              <a:rPr sz="1600" spc="20" dirty="0">
                <a:solidFill>
                  <a:srgbClr val="000000"/>
                </a:solidFill>
                <a:latin typeface="Arial"/>
                <a:cs typeface="Arial"/>
              </a:rPr>
              <a:t> </a:t>
            </a:r>
            <a:r>
              <a:rPr sz="1600" spc="-10" dirty="0">
                <a:solidFill>
                  <a:srgbClr val="000000"/>
                </a:solidFill>
                <a:latin typeface="Arial"/>
                <a:cs typeface="Arial"/>
              </a:rPr>
              <a:t>reje</a:t>
            </a:r>
            <a:r>
              <a:rPr sz="1600" spc="-5" dirty="0">
                <a:solidFill>
                  <a:srgbClr val="000000"/>
                </a:solidFill>
                <a:latin typeface="Arial"/>
                <a:cs typeface="Arial"/>
              </a:rPr>
              <a:t>ct</a:t>
            </a:r>
            <a:r>
              <a:rPr sz="1600" spc="5" dirty="0">
                <a:solidFill>
                  <a:srgbClr val="000000"/>
                </a:solidFill>
                <a:latin typeface="Arial"/>
                <a:cs typeface="Arial"/>
              </a:rPr>
              <a:t> </a:t>
            </a:r>
            <a:r>
              <a:rPr sz="1600" spc="-10" dirty="0">
                <a:solidFill>
                  <a:srgbClr val="000000"/>
                </a:solidFill>
                <a:latin typeface="Arial"/>
                <a:cs typeface="Arial"/>
              </a:rPr>
              <a:t>the</a:t>
            </a:r>
            <a:r>
              <a:rPr sz="1600" spc="5" dirty="0">
                <a:solidFill>
                  <a:srgbClr val="000000"/>
                </a:solidFill>
                <a:latin typeface="Arial"/>
                <a:cs typeface="Arial"/>
              </a:rPr>
              <a:t> </a:t>
            </a:r>
            <a:r>
              <a:rPr sz="1600" spc="-10" dirty="0">
                <a:solidFill>
                  <a:srgbClr val="000000"/>
                </a:solidFill>
                <a:latin typeface="Arial"/>
                <a:cs typeface="Arial"/>
              </a:rPr>
              <a:t>null h</a:t>
            </a:r>
            <a:r>
              <a:rPr sz="1600" spc="-30" dirty="0">
                <a:solidFill>
                  <a:srgbClr val="000000"/>
                </a:solidFill>
                <a:latin typeface="Arial"/>
                <a:cs typeface="Arial"/>
              </a:rPr>
              <a:t>y</a:t>
            </a:r>
            <a:r>
              <a:rPr sz="1600" spc="-10" dirty="0">
                <a:solidFill>
                  <a:srgbClr val="000000"/>
                </a:solidFill>
                <a:latin typeface="Arial"/>
                <a:cs typeface="Arial"/>
              </a:rPr>
              <a:t>pothe</a:t>
            </a:r>
            <a:r>
              <a:rPr sz="1600" spc="-5" dirty="0">
                <a:solidFill>
                  <a:srgbClr val="000000"/>
                </a:solidFill>
                <a:latin typeface="Arial"/>
                <a:cs typeface="Arial"/>
              </a:rPr>
              <a:t>s</a:t>
            </a:r>
            <a:r>
              <a:rPr sz="1600" spc="-10" dirty="0">
                <a:solidFill>
                  <a:srgbClr val="000000"/>
                </a:solidFill>
                <a:latin typeface="Arial"/>
                <a:cs typeface="Arial"/>
              </a:rPr>
              <a:t>is</a:t>
            </a:r>
            <a:endParaRPr sz="1600" dirty="0">
              <a:solidFill>
                <a:srgbClr val="000000"/>
              </a:solidFill>
              <a:latin typeface="Arial"/>
              <a:cs typeface="Arial"/>
            </a:endParaRPr>
          </a:p>
        </p:txBody>
      </p:sp>
      <p:sp>
        <p:nvSpPr>
          <p:cNvPr id="10" name="object 9"/>
          <p:cNvSpPr/>
          <p:nvPr/>
        </p:nvSpPr>
        <p:spPr>
          <a:xfrm>
            <a:off x="4721680" y="3859094"/>
            <a:ext cx="4484837" cy="2494115"/>
          </a:xfrm>
          <a:prstGeom prst="rect">
            <a:avLst/>
          </a:prstGeom>
          <a:blipFill>
            <a:blip r:embed="rId2" cstate="print"/>
            <a:stretch>
              <a:fillRect/>
            </a:stretch>
          </a:blipFill>
        </p:spPr>
        <p:txBody>
          <a:bodyPr wrap="square" lIns="0" tIns="0" rIns="0" bIns="0" rtlCol="0"/>
          <a:lstStyle/>
          <a:p>
            <a:endParaRPr>
              <a:solidFill>
                <a:srgbClr val="000000"/>
              </a:solidFill>
            </a:endParaRPr>
          </a:p>
        </p:txBody>
      </p:sp>
      <p:sp>
        <p:nvSpPr>
          <p:cNvPr id="11" name="object 10"/>
          <p:cNvSpPr/>
          <p:nvPr/>
        </p:nvSpPr>
        <p:spPr>
          <a:xfrm>
            <a:off x="6766233" y="4561686"/>
            <a:ext cx="0" cy="1687289"/>
          </a:xfrm>
          <a:custGeom>
            <a:avLst/>
            <a:gdLst/>
            <a:ahLst/>
            <a:cxnLst/>
            <a:rect l="l" t="t" r="r" b="b"/>
            <a:pathLst>
              <a:path h="1687829">
                <a:moveTo>
                  <a:pt x="0" y="0"/>
                </a:moveTo>
                <a:lnTo>
                  <a:pt x="0" y="1687474"/>
                </a:lnTo>
              </a:path>
            </a:pathLst>
          </a:custGeom>
          <a:ln w="9525">
            <a:solidFill>
              <a:srgbClr val="000000"/>
            </a:solidFill>
            <a:prstDash val="dash"/>
          </a:ln>
        </p:spPr>
        <p:txBody>
          <a:bodyPr wrap="square" lIns="0" tIns="0" rIns="0" bIns="0" rtlCol="0"/>
          <a:lstStyle/>
          <a:p>
            <a:endParaRPr>
              <a:solidFill>
                <a:srgbClr val="000000"/>
              </a:solidFill>
            </a:endParaRPr>
          </a:p>
        </p:txBody>
      </p:sp>
      <p:sp>
        <p:nvSpPr>
          <p:cNvPr id="12" name="object 11"/>
          <p:cNvSpPr/>
          <p:nvPr/>
        </p:nvSpPr>
        <p:spPr>
          <a:xfrm>
            <a:off x="8963263" y="5525677"/>
            <a:ext cx="99663" cy="702720"/>
          </a:xfrm>
          <a:custGeom>
            <a:avLst/>
            <a:gdLst/>
            <a:ahLst/>
            <a:cxnLst/>
            <a:rect l="l" t="t" r="r" b="b"/>
            <a:pathLst>
              <a:path w="99695" h="702945">
                <a:moveTo>
                  <a:pt x="5206" y="611276"/>
                </a:moveTo>
                <a:lnTo>
                  <a:pt x="2921" y="612597"/>
                </a:lnTo>
                <a:lnTo>
                  <a:pt x="761" y="613930"/>
                </a:lnTo>
                <a:lnTo>
                  <a:pt x="0" y="616838"/>
                </a:lnTo>
                <a:lnTo>
                  <a:pt x="1270" y="619112"/>
                </a:lnTo>
                <a:lnTo>
                  <a:pt x="49783" y="702360"/>
                </a:lnTo>
                <a:lnTo>
                  <a:pt x="55297" y="692924"/>
                </a:lnTo>
                <a:lnTo>
                  <a:pt x="45084" y="692924"/>
                </a:lnTo>
                <a:lnTo>
                  <a:pt x="45084" y="675271"/>
                </a:lnTo>
                <a:lnTo>
                  <a:pt x="9525" y="614311"/>
                </a:lnTo>
                <a:lnTo>
                  <a:pt x="8127" y="612038"/>
                </a:lnTo>
                <a:lnTo>
                  <a:pt x="5206" y="611276"/>
                </a:lnTo>
                <a:close/>
              </a:path>
              <a:path w="99695" h="702945">
                <a:moveTo>
                  <a:pt x="45085" y="675271"/>
                </a:moveTo>
                <a:lnTo>
                  <a:pt x="45084" y="692924"/>
                </a:lnTo>
                <a:lnTo>
                  <a:pt x="54609" y="692924"/>
                </a:lnTo>
                <a:lnTo>
                  <a:pt x="54609" y="690511"/>
                </a:lnTo>
                <a:lnTo>
                  <a:pt x="45720" y="690511"/>
                </a:lnTo>
                <a:lnTo>
                  <a:pt x="49847" y="683435"/>
                </a:lnTo>
                <a:lnTo>
                  <a:pt x="45085" y="675271"/>
                </a:lnTo>
                <a:close/>
              </a:path>
              <a:path w="99695" h="702945">
                <a:moveTo>
                  <a:pt x="94360" y="611276"/>
                </a:moveTo>
                <a:lnTo>
                  <a:pt x="91440" y="612038"/>
                </a:lnTo>
                <a:lnTo>
                  <a:pt x="90170" y="614311"/>
                </a:lnTo>
                <a:lnTo>
                  <a:pt x="54609" y="675271"/>
                </a:lnTo>
                <a:lnTo>
                  <a:pt x="54609" y="692924"/>
                </a:lnTo>
                <a:lnTo>
                  <a:pt x="55297" y="692924"/>
                </a:lnTo>
                <a:lnTo>
                  <a:pt x="98425" y="619112"/>
                </a:lnTo>
                <a:lnTo>
                  <a:pt x="99695" y="616838"/>
                </a:lnTo>
                <a:lnTo>
                  <a:pt x="98932" y="613930"/>
                </a:lnTo>
                <a:lnTo>
                  <a:pt x="94360" y="611276"/>
                </a:lnTo>
                <a:close/>
              </a:path>
              <a:path w="99695" h="702945">
                <a:moveTo>
                  <a:pt x="49847" y="683435"/>
                </a:moveTo>
                <a:lnTo>
                  <a:pt x="45720" y="690511"/>
                </a:lnTo>
                <a:lnTo>
                  <a:pt x="53975" y="690511"/>
                </a:lnTo>
                <a:lnTo>
                  <a:pt x="49847" y="683435"/>
                </a:lnTo>
                <a:close/>
              </a:path>
              <a:path w="99695" h="702945">
                <a:moveTo>
                  <a:pt x="54609" y="675271"/>
                </a:moveTo>
                <a:lnTo>
                  <a:pt x="49847" y="683435"/>
                </a:lnTo>
                <a:lnTo>
                  <a:pt x="53975" y="690511"/>
                </a:lnTo>
                <a:lnTo>
                  <a:pt x="54609" y="690511"/>
                </a:lnTo>
                <a:lnTo>
                  <a:pt x="54609" y="675271"/>
                </a:lnTo>
                <a:close/>
              </a:path>
              <a:path w="99695" h="702945">
                <a:moveTo>
                  <a:pt x="54609" y="0"/>
                </a:moveTo>
                <a:lnTo>
                  <a:pt x="45084" y="0"/>
                </a:lnTo>
                <a:lnTo>
                  <a:pt x="45085" y="675271"/>
                </a:lnTo>
                <a:lnTo>
                  <a:pt x="49847" y="683435"/>
                </a:lnTo>
                <a:lnTo>
                  <a:pt x="54609" y="675271"/>
                </a:lnTo>
                <a:lnTo>
                  <a:pt x="54609" y="0"/>
                </a:lnTo>
                <a:close/>
              </a:path>
            </a:pathLst>
          </a:custGeom>
          <a:solidFill>
            <a:srgbClr val="C00000"/>
          </a:solidFill>
        </p:spPr>
        <p:txBody>
          <a:bodyPr wrap="square" lIns="0" tIns="0" rIns="0" bIns="0" rtlCol="0"/>
          <a:lstStyle/>
          <a:p>
            <a:endParaRPr>
              <a:solidFill>
                <a:srgbClr val="000000"/>
              </a:solidFill>
            </a:endParaRPr>
          </a:p>
        </p:txBody>
      </p:sp>
      <p:sp>
        <p:nvSpPr>
          <p:cNvPr id="13" name="object 12"/>
          <p:cNvSpPr txBox="1"/>
          <p:nvPr/>
        </p:nvSpPr>
        <p:spPr>
          <a:xfrm>
            <a:off x="8477772" y="5142732"/>
            <a:ext cx="703989" cy="369214"/>
          </a:xfrm>
          <a:prstGeom prst="rect">
            <a:avLst/>
          </a:prstGeom>
        </p:spPr>
        <p:txBody>
          <a:bodyPr vert="horz" wrap="square" lIns="0" tIns="0" rIns="0" bIns="0" rtlCol="0">
            <a:spAutoFit/>
          </a:bodyPr>
          <a:lstStyle/>
          <a:p>
            <a:pPr marL="12696" marR="5078" indent="188538"/>
            <a:r>
              <a:rPr sz="1200" b="1" spc="-90" dirty="0">
                <a:solidFill>
                  <a:srgbClr val="000000"/>
                </a:solidFill>
                <a:latin typeface="Arial"/>
                <a:cs typeface="Arial"/>
              </a:rPr>
              <a:t>T</a:t>
            </a:r>
            <a:r>
              <a:rPr sz="1200" b="1" dirty="0">
                <a:solidFill>
                  <a:srgbClr val="000000"/>
                </a:solidFill>
                <a:latin typeface="Arial"/>
                <a:cs typeface="Arial"/>
              </a:rPr>
              <a:t>est Statistics</a:t>
            </a:r>
            <a:endParaRPr sz="1200">
              <a:solidFill>
                <a:srgbClr val="000000"/>
              </a:solidFill>
              <a:latin typeface="Arial"/>
              <a:cs typeface="Arial"/>
            </a:endParaRPr>
          </a:p>
        </p:txBody>
      </p:sp>
      <p:sp>
        <p:nvSpPr>
          <p:cNvPr id="14" name="object 13"/>
          <p:cNvSpPr/>
          <p:nvPr/>
        </p:nvSpPr>
        <p:spPr>
          <a:xfrm>
            <a:off x="4742502" y="6227800"/>
            <a:ext cx="4472141" cy="20948"/>
          </a:xfrm>
          <a:custGeom>
            <a:avLst/>
            <a:gdLst/>
            <a:ahLst/>
            <a:cxnLst/>
            <a:rect l="l" t="t" r="r" b="b"/>
            <a:pathLst>
              <a:path w="4473575" h="20954">
                <a:moveTo>
                  <a:pt x="0" y="0"/>
                </a:moveTo>
                <a:lnTo>
                  <a:pt x="4473067" y="20827"/>
                </a:lnTo>
              </a:path>
            </a:pathLst>
          </a:custGeom>
          <a:ln w="9525">
            <a:solidFill>
              <a:srgbClr val="000000"/>
            </a:solidFill>
          </a:ln>
        </p:spPr>
        <p:txBody>
          <a:bodyPr wrap="square" lIns="0" tIns="0" rIns="0" bIns="0" rtlCol="0"/>
          <a:lstStyle/>
          <a:p>
            <a:endParaRPr>
              <a:solidFill>
                <a:srgbClr val="000000"/>
              </a:solidFill>
            </a:endParaRPr>
          </a:p>
        </p:txBody>
      </p:sp>
      <p:sp>
        <p:nvSpPr>
          <p:cNvPr id="15" name="object 14"/>
          <p:cNvSpPr txBox="1"/>
          <p:nvPr/>
        </p:nvSpPr>
        <p:spPr>
          <a:xfrm>
            <a:off x="7733282" y="6305297"/>
            <a:ext cx="1243566" cy="169223"/>
          </a:xfrm>
          <a:prstGeom prst="rect">
            <a:avLst/>
          </a:prstGeom>
        </p:spPr>
        <p:txBody>
          <a:bodyPr vert="horz" wrap="square" lIns="0" tIns="0" rIns="0" bIns="0" rtlCol="0">
            <a:spAutoFit/>
          </a:bodyPr>
          <a:lstStyle/>
          <a:p>
            <a:pPr marL="12696"/>
            <a:r>
              <a:rPr dirty="0">
                <a:solidFill>
                  <a:srgbClr val="000000"/>
                </a:solidFill>
                <a:latin typeface="Arial"/>
                <a:cs typeface="Arial"/>
              </a:rPr>
              <a:t>(</a:t>
            </a:r>
            <a:r>
              <a:rPr spc="-5" dirty="0">
                <a:solidFill>
                  <a:srgbClr val="000000"/>
                </a:solidFill>
                <a:latin typeface="Arial"/>
                <a:cs typeface="Arial"/>
              </a:rPr>
              <a:t>E</a:t>
            </a:r>
            <a:r>
              <a:rPr spc="-15" dirty="0">
                <a:solidFill>
                  <a:srgbClr val="000000"/>
                </a:solidFill>
                <a:latin typeface="Arial"/>
                <a:cs typeface="Arial"/>
              </a:rPr>
              <a:t>x</a:t>
            </a:r>
            <a:r>
              <a:rPr dirty="0">
                <a:solidFill>
                  <a:srgbClr val="000000"/>
                </a:solidFill>
                <a:latin typeface="Arial"/>
                <a:cs typeface="Arial"/>
              </a:rPr>
              <a:t>p</a:t>
            </a:r>
            <a:r>
              <a:rPr spc="-5" dirty="0">
                <a:solidFill>
                  <a:srgbClr val="000000"/>
                </a:solidFill>
                <a:latin typeface="Arial"/>
                <a:cs typeface="Arial"/>
              </a:rPr>
              <a:t>e</a:t>
            </a:r>
            <a:r>
              <a:rPr dirty="0">
                <a:solidFill>
                  <a:srgbClr val="000000"/>
                </a:solidFill>
                <a:latin typeface="Arial"/>
                <a:cs typeface="Arial"/>
              </a:rPr>
              <a:t>cted</a:t>
            </a:r>
            <a:r>
              <a:rPr spc="-20" dirty="0">
                <a:solidFill>
                  <a:srgbClr val="000000"/>
                </a:solidFill>
                <a:latin typeface="Arial"/>
                <a:cs typeface="Arial"/>
              </a:rPr>
              <a:t> </a:t>
            </a:r>
            <a:r>
              <a:rPr dirty="0">
                <a:solidFill>
                  <a:srgbClr val="000000"/>
                </a:solidFill>
                <a:latin typeface="Arial"/>
                <a:cs typeface="Arial"/>
              </a:rPr>
              <a:t>– </a:t>
            </a:r>
            <a:r>
              <a:rPr spc="-5" dirty="0">
                <a:solidFill>
                  <a:srgbClr val="000000"/>
                </a:solidFill>
                <a:latin typeface="Arial"/>
                <a:cs typeface="Arial"/>
              </a:rPr>
              <a:t>A</a:t>
            </a:r>
            <a:r>
              <a:rPr dirty="0">
                <a:solidFill>
                  <a:srgbClr val="000000"/>
                </a:solidFill>
                <a:latin typeface="Arial"/>
                <a:cs typeface="Arial"/>
              </a:rPr>
              <a:t>ctu</a:t>
            </a:r>
            <a:r>
              <a:rPr spc="-5" dirty="0">
                <a:solidFill>
                  <a:srgbClr val="000000"/>
                </a:solidFill>
                <a:latin typeface="Arial"/>
                <a:cs typeface="Arial"/>
              </a:rPr>
              <a:t>a</a:t>
            </a:r>
            <a:r>
              <a:rPr spc="-10" dirty="0">
                <a:solidFill>
                  <a:srgbClr val="000000"/>
                </a:solidFill>
                <a:latin typeface="Arial"/>
                <a:cs typeface="Arial"/>
              </a:rPr>
              <a:t>l</a:t>
            </a:r>
            <a:r>
              <a:rPr dirty="0">
                <a:solidFill>
                  <a:srgbClr val="000000"/>
                </a:solidFill>
                <a:latin typeface="Arial"/>
                <a:cs typeface="Arial"/>
              </a:rPr>
              <a:t>)</a:t>
            </a:r>
            <a:endParaRPr>
              <a:solidFill>
                <a:srgbClr val="000000"/>
              </a:solidFill>
              <a:latin typeface="Arial"/>
              <a:cs typeface="Arial"/>
            </a:endParaRPr>
          </a:p>
        </p:txBody>
      </p:sp>
    </p:spTree>
    <p:extLst>
      <p:ext uri="{BB962C8B-B14F-4D97-AF65-F5344CB8AC3E}">
        <p14:creationId xmlns:p14="http://schemas.microsoft.com/office/powerpoint/2010/main" val="2076700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75226" y="4022638"/>
            <a:ext cx="5551295" cy="179478"/>
          </a:xfrm>
          <a:prstGeom prst="rect">
            <a:avLst/>
          </a:prstGeom>
        </p:spPr>
        <p:txBody>
          <a:bodyPr vert="horz" wrap="square" lIns="0" tIns="0" rIns="0" bIns="0" rtlCol="0">
            <a:spAutoFit/>
          </a:bodyPr>
          <a:lstStyle/>
          <a:p>
            <a:pPr marR="125692" algn="r">
              <a:lnSpc>
                <a:spcPts val="1430"/>
              </a:lnSpc>
            </a:pPr>
            <a:r>
              <a:rPr sz="1200" dirty="0">
                <a:solidFill>
                  <a:srgbClr val="000000"/>
                </a:solidFill>
                <a:latin typeface="Arial"/>
                <a:cs typeface="Arial"/>
              </a:rPr>
              <a:t>6</a:t>
            </a:r>
            <a:endParaRPr sz="1200">
              <a:solidFill>
                <a:srgbClr val="000000"/>
              </a:solidFill>
              <a:latin typeface="Arial"/>
              <a:cs typeface="Arial"/>
            </a:endParaRPr>
          </a:p>
        </p:txBody>
      </p:sp>
      <p:sp>
        <p:nvSpPr>
          <p:cNvPr id="3" name="object 3"/>
          <p:cNvSpPr/>
          <p:nvPr/>
        </p:nvSpPr>
        <p:spPr>
          <a:xfrm>
            <a:off x="9244287" y="196606"/>
            <a:ext cx="593535" cy="547511"/>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4" name="object 4"/>
          <p:cNvSpPr txBox="1">
            <a:spLocks noGrp="1"/>
          </p:cNvSpPr>
          <p:nvPr>
            <p:ph type="title"/>
          </p:nvPr>
        </p:nvSpPr>
        <p:spPr>
          <a:xfrm>
            <a:off x="457053" y="881463"/>
            <a:ext cx="8982370" cy="338445"/>
          </a:xfrm>
          <a:prstGeom prst="rect">
            <a:avLst/>
          </a:prstGeom>
        </p:spPr>
        <p:txBody>
          <a:bodyPr vert="horz" wrap="square" lIns="0" tIns="0" rIns="0" bIns="0" numCol="1" rtlCol="0" anchor="b" anchorCtr="0" compatLnSpc="1">
            <a:prstTxWarp prst="textNoShape">
              <a:avLst/>
            </a:prstTxWarp>
            <a:spAutoFit/>
          </a:bodyPr>
          <a:lstStyle/>
          <a:p>
            <a:pPr marL="70464">
              <a:lnSpc>
                <a:spcPct val="100000"/>
              </a:lnSpc>
            </a:pPr>
            <a:r>
              <a:rPr spc="-15" dirty="0">
                <a:latin typeface="Arial"/>
                <a:cs typeface="Arial"/>
              </a:rPr>
              <a:t>Building</a:t>
            </a:r>
            <a:r>
              <a:rPr spc="25" dirty="0">
                <a:latin typeface="Arial"/>
                <a:cs typeface="Arial"/>
              </a:rPr>
              <a:t> </a:t>
            </a:r>
            <a:r>
              <a:rPr spc="-15" dirty="0">
                <a:latin typeface="Arial"/>
                <a:cs typeface="Arial"/>
              </a:rPr>
              <a:t>Bloc</a:t>
            </a:r>
            <a:r>
              <a:rPr spc="-10" dirty="0">
                <a:latin typeface="Arial"/>
                <a:cs typeface="Arial"/>
              </a:rPr>
              <a:t>k</a:t>
            </a:r>
            <a:r>
              <a:rPr spc="-15" dirty="0">
                <a:latin typeface="Arial"/>
                <a:cs typeface="Arial"/>
              </a:rPr>
              <a:t>s</a:t>
            </a:r>
            <a:r>
              <a:rPr spc="25" dirty="0">
                <a:latin typeface="Arial"/>
                <a:cs typeface="Arial"/>
              </a:rPr>
              <a:t> </a:t>
            </a:r>
            <a:r>
              <a:rPr spc="-15" dirty="0">
                <a:latin typeface="Arial"/>
                <a:cs typeface="Arial"/>
              </a:rPr>
              <a:t>(co</a:t>
            </a:r>
            <a:r>
              <a:rPr spc="-10" dirty="0">
                <a:latin typeface="Arial"/>
                <a:cs typeface="Arial"/>
              </a:rPr>
              <a:t>ntd.):</a:t>
            </a:r>
            <a:r>
              <a:rPr spc="40" dirty="0">
                <a:latin typeface="Arial"/>
                <a:cs typeface="Arial"/>
              </a:rPr>
              <a:t> </a:t>
            </a:r>
            <a:r>
              <a:rPr spc="-15" dirty="0">
                <a:latin typeface="Arial"/>
                <a:cs typeface="Arial"/>
              </a:rPr>
              <a:t>….Critical</a:t>
            </a:r>
            <a:r>
              <a:rPr spc="10" dirty="0">
                <a:latin typeface="Arial"/>
                <a:cs typeface="Arial"/>
              </a:rPr>
              <a:t> </a:t>
            </a:r>
            <a:r>
              <a:rPr spc="-15" dirty="0">
                <a:latin typeface="Arial"/>
                <a:cs typeface="Arial"/>
              </a:rPr>
              <a:t>value</a:t>
            </a:r>
            <a:r>
              <a:rPr spc="15" dirty="0">
                <a:latin typeface="Arial"/>
                <a:cs typeface="Arial"/>
              </a:rPr>
              <a:t> </a:t>
            </a:r>
            <a:r>
              <a:rPr spc="-15" dirty="0">
                <a:latin typeface="Arial"/>
                <a:cs typeface="Arial"/>
              </a:rPr>
              <a:t>and</a:t>
            </a:r>
            <a:r>
              <a:rPr spc="10" dirty="0">
                <a:latin typeface="Arial"/>
                <a:cs typeface="Arial"/>
              </a:rPr>
              <a:t> </a:t>
            </a:r>
            <a:r>
              <a:rPr spc="-15" dirty="0">
                <a:latin typeface="Arial"/>
                <a:cs typeface="Arial"/>
              </a:rPr>
              <a:t>region,</a:t>
            </a:r>
            <a:r>
              <a:rPr spc="25" dirty="0">
                <a:latin typeface="Arial"/>
                <a:cs typeface="Arial"/>
              </a:rPr>
              <a:t> p</a:t>
            </a:r>
            <a:r>
              <a:rPr spc="-15" dirty="0"/>
              <a:t>-value</a:t>
            </a:r>
          </a:p>
        </p:txBody>
      </p:sp>
      <p:sp>
        <p:nvSpPr>
          <p:cNvPr id="5" name="object 5"/>
          <p:cNvSpPr txBox="1"/>
          <p:nvPr/>
        </p:nvSpPr>
        <p:spPr>
          <a:xfrm>
            <a:off x="468898" y="1876033"/>
            <a:ext cx="3763073" cy="1809018"/>
          </a:xfrm>
          <a:prstGeom prst="rect">
            <a:avLst/>
          </a:prstGeom>
          <a:ln w="25400">
            <a:solidFill>
              <a:srgbClr val="800000"/>
            </a:solidFill>
          </a:ln>
        </p:spPr>
        <p:txBody>
          <a:bodyPr vert="horz" wrap="square" lIns="0" tIns="0" rIns="0" bIns="0" rtlCol="0">
            <a:spAutoFit/>
          </a:bodyPr>
          <a:lstStyle/>
          <a:p>
            <a:pPr marL="33010" marR="554824" algn="l"/>
            <a:r>
              <a:rPr sz="1600" spc="-10" dirty="0">
                <a:solidFill>
                  <a:srgbClr val="000000"/>
                </a:solidFill>
                <a:latin typeface="+mn-lt"/>
                <a:cs typeface="Arial"/>
              </a:rPr>
              <a:t>Set</a:t>
            </a:r>
            <a:r>
              <a:rPr sz="1600" spc="-5" dirty="0">
                <a:solidFill>
                  <a:srgbClr val="000000"/>
                </a:solidFill>
                <a:latin typeface="+mn-lt"/>
                <a:cs typeface="Arial"/>
              </a:rPr>
              <a:t> </a:t>
            </a:r>
            <a:r>
              <a:rPr sz="1600" spc="-10" dirty="0">
                <a:solidFill>
                  <a:srgbClr val="000000"/>
                </a:solidFill>
                <a:latin typeface="+mn-lt"/>
                <a:cs typeface="Arial"/>
              </a:rPr>
              <a:t>of</a:t>
            </a:r>
            <a:r>
              <a:rPr sz="1600" spc="10" dirty="0">
                <a:solidFill>
                  <a:srgbClr val="000000"/>
                </a:solidFill>
                <a:latin typeface="+mn-lt"/>
                <a:cs typeface="Arial"/>
              </a:rPr>
              <a:t> </a:t>
            </a:r>
            <a:r>
              <a:rPr sz="1600" spc="-10" dirty="0">
                <a:solidFill>
                  <a:srgbClr val="000000"/>
                </a:solidFill>
                <a:latin typeface="+mn-lt"/>
                <a:cs typeface="Arial"/>
              </a:rPr>
              <a:t>values that</a:t>
            </a:r>
            <a:r>
              <a:rPr sz="1600" spc="20" dirty="0">
                <a:solidFill>
                  <a:srgbClr val="000000"/>
                </a:solidFill>
                <a:latin typeface="+mn-lt"/>
                <a:cs typeface="Arial"/>
              </a:rPr>
              <a:t> </a:t>
            </a:r>
            <a:r>
              <a:rPr sz="1600" spc="-10" dirty="0">
                <a:solidFill>
                  <a:srgbClr val="000000"/>
                </a:solidFill>
                <a:latin typeface="+mn-lt"/>
                <a:cs typeface="Arial"/>
              </a:rPr>
              <a:t>present</a:t>
            </a:r>
            <a:r>
              <a:rPr sz="1600" spc="10" dirty="0">
                <a:solidFill>
                  <a:srgbClr val="000000"/>
                </a:solidFill>
                <a:latin typeface="+mn-lt"/>
                <a:cs typeface="Arial"/>
              </a:rPr>
              <a:t> </a:t>
            </a:r>
            <a:r>
              <a:rPr sz="1600" spc="-10" dirty="0">
                <a:solidFill>
                  <a:srgbClr val="000000"/>
                </a:solidFill>
                <a:latin typeface="+mn-lt"/>
                <a:cs typeface="Arial"/>
              </a:rPr>
              <a:t>the</a:t>
            </a:r>
            <a:r>
              <a:rPr sz="1600" spc="10" dirty="0">
                <a:solidFill>
                  <a:srgbClr val="000000"/>
                </a:solidFill>
                <a:latin typeface="+mn-lt"/>
                <a:cs typeface="Arial"/>
              </a:rPr>
              <a:t> </a:t>
            </a:r>
            <a:r>
              <a:rPr sz="1600" spc="-15" dirty="0">
                <a:solidFill>
                  <a:srgbClr val="000000"/>
                </a:solidFill>
                <a:latin typeface="+mn-lt"/>
                <a:cs typeface="Arial"/>
              </a:rPr>
              <a:t>mo</a:t>
            </a:r>
            <a:r>
              <a:rPr sz="1600" spc="-5" dirty="0">
                <a:solidFill>
                  <a:srgbClr val="000000"/>
                </a:solidFill>
                <a:latin typeface="+mn-lt"/>
                <a:cs typeface="Arial"/>
              </a:rPr>
              <a:t>st</a:t>
            </a:r>
            <a:r>
              <a:rPr sz="1600" spc="-10" dirty="0">
                <a:solidFill>
                  <a:srgbClr val="000000"/>
                </a:solidFill>
                <a:latin typeface="+mn-lt"/>
                <a:cs typeface="Arial"/>
              </a:rPr>
              <a:t> e</a:t>
            </a:r>
            <a:r>
              <a:rPr sz="1600" spc="-15" dirty="0">
                <a:solidFill>
                  <a:srgbClr val="000000"/>
                </a:solidFill>
                <a:latin typeface="+mn-lt"/>
                <a:cs typeface="Arial"/>
              </a:rPr>
              <a:t>x</a:t>
            </a:r>
            <a:r>
              <a:rPr sz="1600" spc="-10" dirty="0">
                <a:solidFill>
                  <a:srgbClr val="000000"/>
                </a:solidFill>
                <a:latin typeface="+mn-lt"/>
                <a:cs typeface="Arial"/>
              </a:rPr>
              <a:t>treme</a:t>
            </a:r>
            <a:r>
              <a:rPr sz="1600" spc="30" dirty="0">
                <a:solidFill>
                  <a:srgbClr val="000000"/>
                </a:solidFill>
                <a:latin typeface="+mn-lt"/>
                <a:cs typeface="Arial"/>
              </a:rPr>
              <a:t> </a:t>
            </a:r>
            <a:r>
              <a:rPr sz="1600" spc="-10" dirty="0">
                <a:solidFill>
                  <a:srgbClr val="000000"/>
                </a:solidFill>
                <a:latin typeface="+mn-lt"/>
                <a:cs typeface="Arial"/>
              </a:rPr>
              <a:t>eviden</a:t>
            </a:r>
            <a:r>
              <a:rPr sz="1600" spc="-5" dirty="0">
                <a:solidFill>
                  <a:srgbClr val="000000"/>
                </a:solidFill>
                <a:latin typeface="+mn-lt"/>
                <a:cs typeface="Arial"/>
              </a:rPr>
              <a:t>c</a:t>
            </a:r>
            <a:r>
              <a:rPr sz="1600" spc="-10" dirty="0">
                <a:solidFill>
                  <a:srgbClr val="000000"/>
                </a:solidFill>
                <a:latin typeface="+mn-lt"/>
                <a:cs typeface="Arial"/>
              </a:rPr>
              <a:t>e</a:t>
            </a:r>
            <a:r>
              <a:rPr sz="1600" spc="-15" dirty="0">
                <a:solidFill>
                  <a:srgbClr val="000000"/>
                </a:solidFill>
                <a:latin typeface="+mn-lt"/>
                <a:cs typeface="Arial"/>
              </a:rPr>
              <a:t> </a:t>
            </a:r>
            <a:r>
              <a:rPr sz="1600" spc="-10" dirty="0">
                <a:solidFill>
                  <a:srgbClr val="000000"/>
                </a:solidFill>
                <a:latin typeface="+mn-lt"/>
                <a:cs typeface="Arial"/>
              </a:rPr>
              <a:t>aga</a:t>
            </a:r>
            <a:r>
              <a:rPr sz="1600" dirty="0">
                <a:solidFill>
                  <a:srgbClr val="000000"/>
                </a:solidFill>
                <a:latin typeface="+mn-lt"/>
                <a:cs typeface="Arial"/>
              </a:rPr>
              <a:t>i</a:t>
            </a:r>
            <a:r>
              <a:rPr sz="1600" spc="-10" dirty="0">
                <a:solidFill>
                  <a:srgbClr val="000000"/>
                </a:solidFill>
                <a:latin typeface="+mn-lt"/>
                <a:cs typeface="Arial"/>
              </a:rPr>
              <a:t>nst</a:t>
            </a:r>
            <a:r>
              <a:rPr sz="1600" spc="-15" dirty="0">
                <a:solidFill>
                  <a:srgbClr val="000000"/>
                </a:solidFill>
                <a:latin typeface="+mn-lt"/>
                <a:cs typeface="Arial"/>
              </a:rPr>
              <a:t> </a:t>
            </a:r>
            <a:r>
              <a:rPr sz="1600" spc="-10" dirty="0">
                <a:solidFill>
                  <a:srgbClr val="000000"/>
                </a:solidFill>
                <a:latin typeface="+mn-lt"/>
                <a:cs typeface="Arial"/>
              </a:rPr>
              <a:t>the</a:t>
            </a:r>
            <a:r>
              <a:rPr sz="1600" spc="10" dirty="0">
                <a:solidFill>
                  <a:srgbClr val="000000"/>
                </a:solidFill>
                <a:latin typeface="+mn-lt"/>
                <a:cs typeface="Arial"/>
              </a:rPr>
              <a:t> </a:t>
            </a:r>
            <a:r>
              <a:rPr sz="1600" spc="-10" dirty="0">
                <a:solidFill>
                  <a:srgbClr val="000000"/>
                </a:solidFill>
                <a:latin typeface="+mn-lt"/>
                <a:cs typeface="Arial"/>
              </a:rPr>
              <a:t>null h</a:t>
            </a:r>
            <a:r>
              <a:rPr sz="1600" spc="-30" dirty="0">
                <a:solidFill>
                  <a:srgbClr val="000000"/>
                </a:solidFill>
                <a:latin typeface="+mn-lt"/>
                <a:cs typeface="Arial"/>
              </a:rPr>
              <a:t>y</a:t>
            </a:r>
            <a:r>
              <a:rPr sz="1600" spc="-10" dirty="0">
                <a:solidFill>
                  <a:srgbClr val="000000"/>
                </a:solidFill>
                <a:latin typeface="+mn-lt"/>
                <a:cs typeface="Arial"/>
              </a:rPr>
              <a:t>pothe</a:t>
            </a:r>
            <a:r>
              <a:rPr sz="1600" spc="-5" dirty="0">
                <a:solidFill>
                  <a:srgbClr val="000000"/>
                </a:solidFill>
                <a:latin typeface="+mn-lt"/>
                <a:cs typeface="Arial"/>
              </a:rPr>
              <a:t>s</a:t>
            </a:r>
            <a:r>
              <a:rPr sz="1600" spc="-10" dirty="0">
                <a:solidFill>
                  <a:srgbClr val="000000"/>
                </a:solidFill>
                <a:latin typeface="+mn-lt"/>
                <a:cs typeface="Arial"/>
              </a:rPr>
              <a:t>is</a:t>
            </a:r>
            <a:endParaRPr sz="1600" dirty="0">
              <a:solidFill>
                <a:srgbClr val="000000"/>
              </a:solidFill>
              <a:latin typeface="+mn-lt"/>
              <a:cs typeface="Arial"/>
            </a:endParaRPr>
          </a:p>
          <a:p>
            <a:pPr algn="l">
              <a:spcBef>
                <a:spcPts val="6"/>
              </a:spcBef>
            </a:pPr>
            <a:endParaRPr sz="1600" dirty="0">
              <a:solidFill>
                <a:srgbClr val="000000"/>
              </a:solidFill>
              <a:latin typeface="+mn-lt"/>
              <a:cs typeface="Times New Roman"/>
            </a:endParaRPr>
          </a:p>
          <a:p>
            <a:pPr marL="33010" marR="57768" algn="l"/>
            <a:r>
              <a:rPr sz="1600" i="1" spc="-10" dirty="0">
                <a:solidFill>
                  <a:srgbClr val="000000"/>
                </a:solidFill>
                <a:latin typeface="+mn-lt"/>
                <a:cs typeface="Arial"/>
              </a:rPr>
              <a:t>The</a:t>
            </a:r>
            <a:r>
              <a:rPr sz="1600" i="1" spc="5" dirty="0">
                <a:solidFill>
                  <a:srgbClr val="000000"/>
                </a:solidFill>
                <a:latin typeface="+mn-lt"/>
                <a:cs typeface="Arial"/>
              </a:rPr>
              <a:t> </a:t>
            </a:r>
            <a:r>
              <a:rPr sz="1600" i="1" spc="-10" dirty="0">
                <a:solidFill>
                  <a:srgbClr val="000000"/>
                </a:solidFill>
                <a:latin typeface="+mn-lt"/>
                <a:cs typeface="Arial"/>
              </a:rPr>
              <a:t>fewer</a:t>
            </a:r>
            <a:r>
              <a:rPr sz="1600" i="1" spc="5" dirty="0">
                <a:solidFill>
                  <a:srgbClr val="000000"/>
                </a:solidFill>
                <a:latin typeface="+mn-lt"/>
                <a:cs typeface="Arial"/>
              </a:rPr>
              <a:t> </a:t>
            </a:r>
            <a:r>
              <a:rPr sz="1600" i="1" spc="-10" dirty="0">
                <a:solidFill>
                  <a:srgbClr val="000000"/>
                </a:solidFill>
                <a:latin typeface="+mn-lt"/>
                <a:cs typeface="Arial"/>
              </a:rPr>
              <a:t>peop</a:t>
            </a:r>
            <a:r>
              <a:rPr sz="1600" i="1" dirty="0">
                <a:solidFill>
                  <a:srgbClr val="000000"/>
                </a:solidFill>
                <a:latin typeface="+mn-lt"/>
                <a:cs typeface="Arial"/>
              </a:rPr>
              <a:t>l</a:t>
            </a:r>
            <a:r>
              <a:rPr sz="1600" i="1" spc="-10" dirty="0">
                <a:solidFill>
                  <a:srgbClr val="000000"/>
                </a:solidFill>
                <a:latin typeface="+mn-lt"/>
                <a:cs typeface="Arial"/>
              </a:rPr>
              <a:t>e</a:t>
            </a:r>
            <a:r>
              <a:rPr sz="1600" i="1" spc="-5" dirty="0">
                <a:solidFill>
                  <a:srgbClr val="000000"/>
                </a:solidFill>
                <a:latin typeface="+mn-lt"/>
                <a:cs typeface="Arial"/>
              </a:rPr>
              <a:t> </a:t>
            </a:r>
            <a:r>
              <a:rPr sz="1600" i="1" spc="-10" dirty="0">
                <a:solidFill>
                  <a:srgbClr val="000000"/>
                </a:solidFill>
                <a:latin typeface="+mn-lt"/>
                <a:cs typeface="Arial"/>
              </a:rPr>
              <a:t>in</a:t>
            </a:r>
            <a:r>
              <a:rPr sz="1600" i="1" spc="-15" dirty="0">
                <a:solidFill>
                  <a:srgbClr val="000000"/>
                </a:solidFill>
                <a:latin typeface="+mn-lt"/>
                <a:cs typeface="Arial"/>
              </a:rPr>
              <a:t> </a:t>
            </a:r>
            <a:r>
              <a:rPr sz="1600" i="1" spc="-10" dirty="0">
                <a:solidFill>
                  <a:srgbClr val="000000"/>
                </a:solidFill>
                <a:latin typeface="+mn-lt"/>
                <a:cs typeface="Arial"/>
              </a:rPr>
              <a:t>the</a:t>
            </a:r>
            <a:r>
              <a:rPr sz="1600" i="1" spc="10" dirty="0">
                <a:solidFill>
                  <a:srgbClr val="000000"/>
                </a:solidFill>
                <a:latin typeface="+mn-lt"/>
                <a:cs typeface="Arial"/>
              </a:rPr>
              <a:t> </a:t>
            </a:r>
            <a:r>
              <a:rPr sz="1600" i="1" spc="-10" dirty="0">
                <a:solidFill>
                  <a:srgbClr val="000000"/>
                </a:solidFill>
                <a:latin typeface="+mn-lt"/>
                <a:cs typeface="Arial"/>
              </a:rPr>
              <a:t>sa</a:t>
            </a:r>
            <a:r>
              <a:rPr sz="1600" i="1" spc="-25" dirty="0">
                <a:solidFill>
                  <a:srgbClr val="000000"/>
                </a:solidFill>
                <a:latin typeface="+mn-lt"/>
                <a:cs typeface="Arial"/>
              </a:rPr>
              <a:t>m</a:t>
            </a:r>
            <a:r>
              <a:rPr sz="1600" i="1" spc="-10" dirty="0">
                <a:solidFill>
                  <a:srgbClr val="000000"/>
                </a:solidFill>
                <a:latin typeface="+mn-lt"/>
                <a:cs typeface="Arial"/>
              </a:rPr>
              <a:t>ple</a:t>
            </a:r>
            <a:r>
              <a:rPr sz="1600" i="1" spc="10" dirty="0">
                <a:solidFill>
                  <a:srgbClr val="000000"/>
                </a:solidFill>
                <a:latin typeface="+mn-lt"/>
                <a:cs typeface="Arial"/>
              </a:rPr>
              <a:t> </a:t>
            </a:r>
            <a:r>
              <a:rPr sz="1600" i="1" spc="-10" dirty="0">
                <a:solidFill>
                  <a:srgbClr val="000000"/>
                </a:solidFill>
                <a:latin typeface="+mn-lt"/>
                <a:cs typeface="Arial"/>
              </a:rPr>
              <a:t>who</a:t>
            </a:r>
            <a:r>
              <a:rPr sz="1600" i="1" spc="-5" dirty="0">
                <a:solidFill>
                  <a:srgbClr val="000000"/>
                </a:solidFill>
                <a:latin typeface="+mn-lt"/>
                <a:cs typeface="Arial"/>
              </a:rPr>
              <a:t> </a:t>
            </a:r>
            <a:r>
              <a:rPr sz="1600" i="1" spc="-10" dirty="0">
                <a:solidFill>
                  <a:srgbClr val="000000"/>
                </a:solidFill>
                <a:latin typeface="+mn-lt"/>
                <a:cs typeface="Arial"/>
              </a:rPr>
              <a:t>are cured,</a:t>
            </a:r>
            <a:r>
              <a:rPr sz="1600" i="1" spc="5" dirty="0">
                <a:solidFill>
                  <a:srgbClr val="000000"/>
                </a:solidFill>
                <a:latin typeface="+mn-lt"/>
                <a:cs typeface="Arial"/>
              </a:rPr>
              <a:t> </a:t>
            </a:r>
            <a:r>
              <a:rPr sz="1600" i="1" spc="-10" dirty="0">
                <a:solidFill>
                  <a:srgbClr val="000000"/>
                </a:solidFill>
                <a:latin typeface="+mn-lt"/>
                <a:cs typeface="Arial"/>
              </a:rPr>
              <a:t>the</a:t>
            </a:r>
            <a:r>
              <a:rPr sz="1600" i="1" spc="10" dirty="0">
                <a:solidFill>
                  <a:srgbClr val="000000"/>
                </a:solidFill>
                <a:latin typeface="+mn-lt"/>
                <a:cs typeface="Arial"/>
              </a:rPr>
              <a:t> </a:t>
            </a:r>
            <a:r>
              <a:rPr sz="1600" i="1" spc="-10" dirty="0">
                <a:solidFill>
                  <a:srgbClr val="000000"/>
                </a:solidFill>
                <a:latin typeface="+mn-lt"/>
                <a:cs typeface="Arial"/>
              </a:rPr>
              <a:t>stronger</a:t>
            </a:r>
            <a:r>
              <a:rPr sz="1600" i="1" spc="15" dirty="0">
                <a:solidFill>
                  <a:srgbClr val="000000"/>
                </a:solidFill>
                <a:latin typeface="+mn-lt"/>
                <a:cs typeface="Arial"/>
              </a:rPr>
              <a:t> </a:t>
            </a:r>
            <a:r>
              <a:rPr sz="1600" i="1" spc="-10" dirty="0">
                <a:solidFill>
                  <a:srgbClr val="000000"/>
                </a:solidFill>
                <a:latin typeface="+mn-lt"/>
                <a:cs typeface="Arial"/>
              </a:rPr>
              <a:t>the</a:t>
            </a:r>
            <a:r>
              <a:rPr sz="1600" i="1" spc="10" dirty="0">
                <a:solidFill>
                  <a:srgbClr val="000000"/>
                </a:solidFill>
                <a:latin typeface="+mn-lt"/>
                <a:cs typeface="Arial"/>
              </a:rPr>
              <a:t> </a:t>
            </a:r>
            <a:r>
              <a:rPr sz="1600" i="1" spc="-10" dirty="0">
                <a:solidFill>
                  <a:srgbClr val="000000"/>
                </a:solidFill>
                <a:latin typeface="+mn-lt"/>
                <a:cs typeface="Arial"/>
              </a:rPr>
              <a:t>eviden</a:t>
            </a:r>
            <a:r>
              <a:rPr sz="1600" i="1" spc="-5" dirty="0">
                <a:solidFill>
                  <a:srgbClr val="000000"/>
                </a:solidFill>
                <a:latin typeface="+mn-lt"/>
                <a:cs typeface="Arial"/>
              </a:rPr>
              <a:t>c</a:t>
            </a:r>
            <a:r>
              <a:rPr sz="1600" i="1" spc="-10" dirty="0">
                <a:solidFill>
                  <a:srgbClr val="000000"/>
                </a:solidFill>
                <a:latin typeface="+mn-lt"/>
                <a:cs typeface="Arial"/>
              </a:rPr>
              <a:t>e</a:t>
            </a:r>
            <a:r>
              <a:rPr sz="1600" i="1" spc="-15" dirty="0">
                <a:solidFill>
                  <a:srgbClr val="000000"/>
                </a:solidFill>
                <a:latin typeface="+mn-lt"/>
                <a:cs typeface="Arial"/>
              </a:rPr>
              <a:t> </a:t>
            </a:r>
            <a:r>
              <a:rPr sz="1600" i="1" spc="-10" dirty="0">
                <a:solidFill>
                  <a:srgbClr val="000000"/>
                </a:solidFill>
                <a:latin typeface="+mn-lt"/>
                <a:cs typeface="Arial"/>
              </a:rPr>
              <a:t>there</a:t>
            </a:r>
            <a:r>
              <a:rPr sz="1600" i="1" spc="15" dirty="0">
                <a:solidFill>
                  <a:srgbClr val="000000"/>
                </a:solidFill>
                <a:latin typeface="+mn-lt"/>
                <a:cs typeface="Arial"/>
              </a:rPr>
              <a:t> </a:t>
            </a:r>
            <a:r>
              <a:rPr sz="1600" i="1" spc="-10" dirty="0">
                <a:solidFill>
                  <a:srgbClr val="000000"/>
                </a:solidFill>
                <a:latin typeface="+mn-lt"/>
                <a:cs typeface="Arial"/>
              </a:rPr>
              <a:t>is aga</a:t>
            </a:r>
            <a:r>
              <a:rPr sz="1600" i="1" dirty="0">
                <a:solidFill>
                  <a:srgbClr val="000000"/>
                </a:solidFill>
                <a:latin typeface="+mn-lt"/>
                <a:cs typeface="Arial"/>
              </a:rPr>
              <a:t>i</a:t>
            </a:r>
            <a:r>
              <a:rPr sz="1600" i="1" spc="-10" dirty="0">
                <a:solidFill>
                  <a:srgbClr val="000000"/>
                </a:solidFill>
                <a:latin typeface="+mn-lt"/>
                <a:cs typeface="Arial"/>
              </a:rPr>
              <a:t>nst</a:t>
            </a:r>
            <a:r>
              <a:rPr sz="1600" i="1" spc="-5" dirty="0">
                <a:solidFill>
                  <a:srgbClr val="000000"/>
                </a:solidFill>
                <a:latin typeface="+mn-lt"/>
                <a:cs typeface="Arial"/>
              </a:rPr>
              <a:t> </a:t>
            </a:r>
            <a:r>
              <a:rPr sz="1600" i="1" spc="-10" dirty="0">
                <a:solidFill>
                  <a:srgbClr val="000000"/>
                </a:solidFill>
                <a:latin typeface="+mn-lt"/>
                <a:cs typeface="Arial"/>
              </a:rPr>
              <a:t>the</a:t>
            </a:r>
            <a:r>
              <a:rPr sz="1600" i="1" spc="15" dirty="0">
                <a:solidFill>
                  <a:srgbClr val="000000"/>
                </a:solidFill>
                <a:latin typeface="+mn-lt"/>
                <a:cs typeface="Arial"/>
              </a:rPr>
              <a:t> </a:t>
            </a:r>
            <a:r>
              <a:rPr sz="1600" i="1" spc="-10" dirty="0">
                <a:solidFill>
                  <a:srgbClr val="000000"/>
                </a:solidFill>
                <a:latin typeface="+mn-lt"/>
                <a:cs typeface="Arial"/>
              </a:rPr>
              <a:t>clai</a:t>
            </a:r>
            <a:r>
              <a:rPr sz="1600" i="1" spc="-25" dirty="0">
                <a:solidFill>
                  <a:srgbClr val="000000"/>
                </a:solidFill>
                <a:latin typeface="+mn-lt"/>
                <a:cs typeface="Arial"/>
              </a:rPr>
              <a:t>m</a:t>
            </a:r>
            <a:r>
              <a:rPr sz="1600" i="1" spc="-10" dirty="0">
                <a:solidFill>
                  <a:srgbClr val="000000"/>
                </a:solidFill>
                <a:latin typeface="+mn-lt"/>
                <a:cs typeface="Arial"/>
              </a:rPr>
              <a:t>s</a:t>
            </a:r>
            <a:endParaRPr sz="1600" dirty="0">
              <a:solidFill>
                <a:srgbClr val="000000"/>
              </a:solidFill>
              <a:latin typeface="+mn-lt"/>
              <a:cs typeface="Arial"/>
            </a:endParaRPr>
          </a:p>
        </p:txBody>
      </p:sp>
      <p:sp>
        <p:nvSpPr>
          <p:cNvPr id="6" name="object 6"/>
          <p:cNvSpPr/>
          <p:nvPr/>
        </p:nvSpPr>
        <p:spPr>
          <a:xfrm>
            <a:off x="443429" y="1562372"/>
            <a:ext cx="2116885" cy="307186"/>
          </a:xfrm>
          <a:custGeom>
            <a:avLst/>
            <a:gdLst/>
            <a:ahLst/>
            <a:cxnLst/>
            <a:rect l="l" t="t" r="r" b="b"/>
            <a:pathLst>
              <a:path w="3064510" h="445769">
                <a:moveTo>
                  <a:pt x="2989872" y="0"/>
                </a:moveTo>
                <a:lnTo>
                  <a:pt x="70341" y="98"/>
                </a:lnTo>
                <a:lnTo>
                  <a:pt x="30861" y="13973"/>
                </a:lnTo>
                <a:lnTo>
                  <a:pt x="5479" y="46168"/>
                </a:lnTo>
                <a:lnTo>
                  <a:pt x="0" y="74168"/>
                </a:lnTo>
                <a:lnTo>
                  <a:pt x="103" y="374923"/>
                </a:lnTo>
                <a:lnTo>
                  <a:pt x="13992" y="414398"/>
                </a:lnTo>
                <a:lnTo>
                  <a:pt x="46175" y="439781"/>
                </a:lnTo>
                <a:lnTo>
                  <a:pt x="74193" y="445262"/>
                </a:lnTo>
                <a:lnTo>
                  <a:pt x="2993808" y="445159"/>
                </a:lnTo>
                <a:lnTo>
                  <a:pt x="3033249" y="431252"/>
                </a:lnTo>
                <a:lnTo>
                  <a:pt x="3058576" y="399020"/>
                </a:lnTo>
                <a:lnTo>
                  <a:pt x="3064040" y="370966"/>
                </a:lnTo>
                <a:lnTo>
                  <a:pt x="3063943" y="70343"/>
                </a:lnTo>
                <a:lnTo>
                  <a:pt x="3050109" y="30893"/>
                </a:lnTo>
                <a:lnTo>
                  <a:pt x="3017928" y="5489"/>
                </a:lnTo>
                <a:lnTo>
                  <a:pt x="2989872" y="0"/>
                </a:lnTo>
                <a:close/>
              </a:path>
            </a:pathLst>
          </a:custGeom>
          <a:solidFill>
            <a:srgbClr val="800000"/>
          </a:solidFill>
        </p:spPr>
        <p:txBody>
          <a:bodyPr wrap="square" lIns="0" tIns="0" rIns="0" bIns="0" rtlCol="0"/>
          <a:lstStyle/>
          <a:p>
            <a:endParaRPr>
              <a:solidFill>
                <a:srgbClr val="000000"/>
              </a:solidFill>
            </a:endParaRPr>
          </a:p>
        </p:txBody>
      </p:sp>
      <p:sp>
        <p:nvSpPr>
          <p:cNvPr id="7" name="object 7"/>
          <p:cNvSpPr txBox="1"/>
          <p:nvPr/>
        </p:nvSpPr>
        <p:spPr>
          <a:xfrm>
            <a:off x="386771" y="1562372"/>
            <a:ext cx="2173543" cy="246221"/>
          </a:xfrm>
          <a:prstGeom prst="rect">
            <a:avLst/>
          </a:prstGeom>
        </p:spPr>
        <p:txBody>
          <a:bodyPr vert="horz" wrap="square" lIns="0" tIns="0" rIns="0" bIns="0" rtlCol="0">
            <a:spAutoFit/>
          </a:bodyPr>
          <a:lstStyle/>
          <a:p>
            <a:pPr marL="12696"/>
            <a:r>
              <a:rPr sz="1600" b="1" dirty="0">
                <a:solidFill>
                  <a:srgbClr val="FFFFFF"/>
                </a:solidFill>
                <a:latin typeface="Arial"/>
                <a:cs typeface="Arial"/>
              </a:rPr>
              <a:t>Crit</a:t>
            </a:r>
            <a:r>
              <a:rPr sz="1600" b="1" spc="5" dirty="0">
                <a:solidFill>
                  <a:srgbClr val="FFFFFF"/>
                </a:solidFill>
                <a:latin typeface="Arial"/>
                <a:cs typeface="Arial"/>
              </a:rPr>
              <a:t>i</a:t>
            </a:r>
            <a:r>
              <a:rPr sz="1600" b="1" dirty="0">
                <a:solidFill>
                  <a:srgbClr val="FFFFFF"/>
                </a:solidFill>
                <a:latin typeface="Arial"/>
                <a:cs typeface="Arial"/>
              </a:rPr>
              <a:t>cal</a:t>
            </a:r>
            <a:r>
              <a:rPr sz="1600" b="1" spc="-20" dirty="0">
                <a:solidFill>
                  <a:srgbClr val="FFFFFF"/>
                </a:solidFill>
                <a:latin typeface="Arial"/>
                <a:cs typeface="Arial"/>
              </a:rPr>
              <a:t> </a:t>
            </a:r>
            <a:r>
              <a:rPr sz="1600" b="1" dirty="0">
                <a:solidFill>
                  <a:srgbClr val="FFFFFF"/>
                </a:solidFill>
                <a:latin typeface="Arial"/>
                <a:cs typeface="Arial"/>
              </a:rPr>
              <a:t>R</a:t>
            </a:r>
            <a:r>
              <a:rPr sz="1600" b="1" spc="-10" dirty="0">
                <a:solidFill>
                  <a:srgbClr val="FFFFFF"/>
                </a:solidFill>
                <a:latin typeface="Arial"/>
                <a:cs typeface="Arial"/>
              </a:rPr>
              <a:t>e</a:t>
            </a:r>
            <a:r>
              <a:rPr sz="1600" b="1" dirty="0">
                <a:solidFill>
                  <a:srgbClr val="FFFFFF"/>
                </a:solidFill>
                <a:latin typeface="Arial"/>
                <a:cs typeface="Arial"/>
              </a:rPr>
              <a:t>gion</a:t>
            </a:r>
            <a:endParaRPr sz="1600" dirty="0">
              <a:solidFill>
                <a:srgbClr val="000000"/>
              </a:solidFill>
              <a:latin typeface="Arial"/>
              <a:cs typeface="Arial"/>
            </a:endParaRPr>
          </a:p>
        </p:txBody>
      </p:sp>
      <p:sp>
        <p:nvSpPr>
          <p:cNvPr id="8" name="object 8"/>
          <p:cNvSpPr txBox="1"/>
          <p:nvPr/>
        </p:nvSpPr>
        <p:spPr>
          <a:xfrm>
            <a:off x="459160" y="4723211"/>
            <a:ext cx="3773230" cy="1755302"/>
          </a:xfrm>
          <a:prstGeom prst="rect">
            <a:avLst/>
          </a:prstGeom>
          <a:ln w="25400">
            <a:solidFill>
              <a:srgbClr val="800000"/>
            </a:solidFill>
          </a:ln>
        </p:spPr>
        <p:txBody>
          <a:bodyPr vert="horz" wrap="square" lIns="0" tIns="0" rIns="0" bIns="0" rtlCol="0">
            <a:spAutoFit/>
          </a:bodyPr>
          <a:lstStyle/>
          <a:p>
            <a:pPr marL="33010" marR="208217" algn="l"/>
            <a:r>
              <a:rPr sz="1600" spc="-10" dirty="0">
                <a:solidFill>
                  <a:srgbClr val="000000"/>
                </a:solidFill>
                <a:latin typeface="+mn-lt"/>
                <a:cs typeface="Arial"/>
              </a:rPr>
              <a:t>p</a:t>
            </a:r>
            <a:r>
              <a:rPr sz="1600" spc="-15" dirty="0">
                <a:solidFill>
                  <a:srgbClr val="000000"/>
                </a:solidFill>
                <a:latin typeface="+mn-lt"/>
                <a:cs typeface="Arial"/>
              </a:rPr>
              <a:t>-</a:t>
            </a:r>
            <a:r>
              <a:rPr sz="1600" spc="-10" dirty="0">
                <a:solidFill>
                  <a:srgbClr val="000000"/>
                </a:solidFill>
                <a:latin typeface="+mn-lt"/>
                <a:cs typeface="Arial"/>
              </a:rPr>
              <a:t>value,</a:t>
            </a:r>
            <a:r>
              <a:rPr sz="1600" spc="-5" dirty="0">
                <a:solidFill>
                  <a:srgbClr val="000000"/>
                </a:solidFill>
                <a:latin typeface="+mn-lt"/>
                <a:cs typeface="Arial"/>
              </a:rPr>
              <a:t> </a:t>
            </a:r>
            <a:r>
              <a:rPr sz="1600" dirty="0">
                <a:solidFill>
                  <a:srgbClr val="000000"/>
                </a:solidFill>
                <a:latin typeface="+mn-lt"/>
                <a:cs typeface="Arial"/>
              </a:rPr>
              <a:t>i</a:t>
            </a:r>
            <a:r>
              <a:rPr sz="1600" spc="-10" dirty="0">
                <a:solidFill>
                  <a:srgbClr val="000000"/>
                </a:solidFill>
                <a:latin typeface="+mn-lt"/>
                <a:cs typeface="Arial"/>
              </a:rPr>
              <a:t>s</a:t>
            </a:r>
            <a:r>
              <a:rPr sz="1600" dirty="0">
                <a:solidFill>
                  <a:srgbClr val="000000"/>
                </a:solidFill>
                <a:latin typeface="+mn-lt"/>
                <a:cs typeface="Arial"/>
              </a:rPr>
              <a:t> </a:t>
            </a:r>
            <a:r>
              <a:rPr sz="1600" spc="-10" dirty="0">
                <a:solidFill>
                  <a:srgbClr val="000000"/>
                </a:solidFill>
                <a:latin typeface="+mn-lt"/>
                <a:cs typeface="Arial"/>
              </a:rPr>
              <a:t>the</a:t>
            </a:r>
            <a:r>
              <a:rPr sz="1600" spc="10" dirty="0">
                <a:solidFill>
                  <a:srgbClr val="000000"/>
                </a:solidFill>
                <a:latin typeface="+mn-lt"/>
                <a:cs typeface="Arial"/>
              </a:rPr>
              <a:t> </a:t>
            </a:r>
            <a:r>
              <a:rPr sz="1600" spc="-10" dirty="0">
                <a:solidFill>
                  <a:srgbClr val="000000"/>
                </a:solidFill>
                <a:latin typeface="+mn-lt"/>
                <a:cs typeface="Arial"/>
              </a:rPr>
              <a:t>probability</a:t>
            </a:r>
            <a:r>
              <a:rPr sz="1600" spc="-20" dirty="0">
                <a:solidFill>
                  <a:srgbClr val="000000"/>
                </a:solidFill>
                <a:latin typeface="+mn-lt"/>
                <a:cs typeface="Arial"/>
              </a:rPr>
              <a:t> </a:t>
            </a:r>
            <a:r>
              <a:rPr sz="1600" spc="-10" dirty="0">
                <a:solidFill>
                  <a:srgbClr val="000000"/>
                </a:solidFill>
                <a:latin typeface="+mn-lt"/>
                <a:cs typeface="Arial"/>
              </a:rPr>
              <a:t>given</a:t>
            </a:r>
            <a:r>
              <a:rPr sz="1600" spc="-5" dirty="0">
                <a:solidFill>
                  <a:srgbClr val="000000"/>
                </a:solidFill>
                <a:latin typeface="+mn-lt"/>
                <a:cs typeface="Arial"/>
              </a:rPr>
              <a:t> </a:t>
            </a:r>
            <a:r>
              <a:rPr sz="1600" spc="-10" dirty="0">
                <a:solidFill>
                  <a:srgbClr val="000000"/>
                </a:solidFill>
                <a:latin typeface="+mn-lt"/>
                <a:cs typeface="Arial"/>
              </a:rPr>
              <a:t>the</a:t>
            </a:r>
            <a:r>
              <a:rPr sz="1600" spc="10" dirty="0">
                <a:solidFill>
                  <a:srgbClr val="000000"/>
                </a:solidFill>
                <a:latin typeface="+mn-lt"/>
                <a:cs typeface="Arial"/>
              </a:rPr>
              <a:t> </a:t>
            </a:r>
            <a:r>
              <a:rPr sz="1600" spc="-10" dirty="0">
                <a:solidFill>
                  <a:srgbClr val="000000"/>
                </a:solidFill>
                <a:latin typeface="+mn-lt"/>
                <a:cs typeface="Arial"/>
              </a:rPr>
              <a:t>null h</a:t>
            </a:r>
            <a:r>
              <a:rPr sz="1600" spc="-30" dirty="0">
                <a:solidFill>
                  <a:srgbClr val="000000"/>
                </a:solidFill>
                <a:latin typeface="+mn-lt"/>
                <a:cs typeface="Arial"/>
              </a:rPr>
              <a:t>y</a:t>
            </a:r>
            <a:r>
              <a:rPr sz="1600" spc="-10" dirty="0">
                <a:solidFill>
                  <a:srgbClr val="000000"/>
                </a:solidFill>
                <a:latin typeface="+mn-lt"/>
                <a:cs typeface="Arial"/>
              </a:rPr>
              <a:t>pothe</a:t>
            </a:r>
            <a:r>
              <a:rPr sz="1600" spc="-5" dirty="0">
                <a:solidFill>
                  <a:srgbClr val="000000"/>
                </a:solidFill>
                <a:latin typeface="+mn-lt"/>
                <a:cs typeface="Arial"/>
              </a:rPr>
              <a:t>s</a:t>
            </a:r>
            <a:r>
              <a:rPr sz="1600" spc="-10" dirty="0">
                <a:solidFill>
                  <a:srgbClr val="000000"/>
                </a:solidFill>
                <a:latin typeface="+mn-lt"/>
                <a:cs typeface="Arial"/>
              </a:rPr>
              <a:t>is</a:t>
            </a:r>
            <a:r>
              <a:rPr sz="1600" spc="10" dirty="0">
                <a:solidFill>
                  <a:srgbClr val="000000"/>
                </a:solidFill>
                <a:latin typeface="+mn-lt"/>
                <a:cs typeface="Arial"/>
              </a:rPr>
              <a:t> </a:t>
            </a:r>
            <a:r>
              <a:rPr sz="1600" spc="-10" dirty="0">
                <a:solidFill>
                  <a:srgbClr val="000000"/>
                </a:solidFill>
                <a:latin typeface="+mn-lt"/>
                <a:cs typeface="Arial"/>
              </a:rPr>
              <a:t>is true,</a:t>
            </a:r>
            <a:r>
              <a:rPr sz="1600" spc="30" dirty="0">
                <a:solidFill>
                  <a:srgbClr val="000000"/>
                </a:solidFill>
                <a:latin typeface="+mn-lt"/>
                <a:cs typeface="Arial"/>
              </a:rPr>
              <a:t> </a:t>
            </a:r>
            <a:r>
              <a:rPr sz="1600" spc="-10" dirty="0">
                <a:solidFill>
                  <a:srgbClr val="000000"/>
                </a:solidFill>
                <a:latin typeface="+mn-lt"/>
                <a:cs typeface="Arial"/>
              </a:rPr>
              <a:t>that</a:t>
            </a:r>
            <a:r>
              <a:rPr sz="1600" spc="10" dirty="0">
                <a:solidFill>
                  <a:srgbClr val="000000"/>
                </a:solidFill>
                <a:latin typeface="+mn-lt"/>
                <a:cs typeface="Arial"/>
              </a:rPr>
              <a:t> </a:t>
            </a:r>
            <a:r>
              <a:rPr sz="1600" spc="-10" dirty="0">
                <a:solidFill>
                  <a:srgbClr val="000000"/>
                </a:solidFill>
                <a:latin typeface="+mn-lt"/>
                <a:cs typeface="Arial"/>
              </a:rPr>
              <a:t>the</a:t>
            </a:r>
            <a:r>
              <a:rPr sz="1600" spc="10" dirty="0">
                <a:solidFill>
                  <a:srgbClr val="000000"/>
                </a:solidFill>
                <a:latin typeface="+mn-lt"/>
                <a:cs typeface="Arial"/>
              </a:rPr>
              <a:t> </a:t>
            </a:r>
            <a:r>
              <a:rPr sz="1600" spc="-10" dirty="0">
                <a:solidFill>
                  <a:srgbClr val="000000"/>
                </a:solidFill>
                <a:latin typeface="+mn-lt"/>
                <a:cs typeface="Arial"/>
              </a:rPr>
              <a:t>ob</a:t>
            </a:r>
            <a:r>
              <a:rPr sz="1600" spc="-5" dirty="0">
                <a:solidFill>
                  <a:srgbClr val="000000"/>
                </a:solidFill>
                <a:latin typeface="+mn-lt"/>
                <a:cs typeface="Arial"/>
              </a:rPr>
              <a:t>s</a:t>
            </a:r>
            <a:r>
              <a:rPr sz="1600" spc="-10" dirty="0">
                <a:solidFill>
                  <a:srgbClr val="000000"/>
                </a:solidFill>
                <a:latin typeface="+mn-lt"/>
                <a:cs typeface="Arial"/>
              </a:rPr>
              <a:t>erved value</a:t>
            </a:r>
            <a:r>
              <a:rPr sz="1600" spc="-15" dirty="0">
                <a:solidFill>
                  <a:srgbClr val="000000"/>
                </a:solidFill>
                <a:latin typeface="+mn-lt"/>
                <a:cs typeface="Arial"/>
              </a:rPr>
              <a:t> </a:t>
            </a:r>
            <a:r>
              <a:rPr sz="1600" spc="-10" dirty="0">
                <a:solidFill>
                  <a:srgbClr val="000000"/>
                </a:solidFill>
                <a:latin typeface="+mn-lt"/>
                <a:cs typeface="Arial"/>
              </a:rPr>
              <a:t>is</a:t>
            </a:r>
            <a:r>
              <a:rPr sz="1600" dirty="0">
                <a:solidFill>
                  <a:srgbClr val="000000"/>
                </a:solidFill>
                <a:latin typeface="+mn-lt"/>
                <a:cs typeface="Arial"/>
              </a:rPr>
              <a:t> </a:t>
            </a:r>
            <a:r>
              <a:rPr sz="1600" spc="-10" dirty="0">
                <a:solidFill>
                  <a:srgbClr val="000000"/>
                </a:solidFill>
                <a:latin typeface="+mn-lt"/>
                <a:cs typeface="Arial"/>
              </a:rPr>
              <a:t>as</a:t>
            </a:r>
            <a:r>
              <a:rPr sz="1600" dirty="0">
                <a:solidFill>
                  <a:srgbClr val="000000"/>
                </a:solidFill>
                <a:latin typeface="+mn-lt"/>
                <a:cs typeface="Arial"/>
              </a:rPr>
              <a:t> </a:t>
            </a:r>
            <a:r>
              <a:rPr sz="1600" spc="-10" dirty="0">
                <a:solidFill>
                  <a:srgbClr val="000000"/>
                </a:solidFill>
                <a:latin typeface="+mn-lt"/>
                <a:cs typeface="Arial"/>
              </a:rPr>
              <a:t>e</a:t>
            </a:r>
            <a:r>
              <a:rPr sz="1600" spc="-15" dirty="0">
                <a:solidFill>
                  <a:srgbClr val="000000"/>
                </a:solidFill>
                <a:latin typeface="+mn-lt"/>
                <a:cs typeface="Arial"/>
              </a:rPr>
              <a:t>x</a:t>
            </a:r>
            <a:r>
              <a:rPr sz="1600" spc="-10" dirty="0">
                <a:solidFill>
                  <a:srgbClr val="000000"/>
                </a:solidFill>
                <a:latin typeface="+mn-lt"/>
                <a:cs typeface="Arial"/>
              </a:rPr>
              <a:t>treme</a:t>
            </a:r>
            <a:r>
              <a:rPr sz="1600" spc="20" dirty="0">
                <a:solidFill>
                  <a:srgbClr val="000000"/>
                </a:solidFill>
                <a:latin typeface="+mn-lt"/>
                <a:cs typeface="Arial"/>
              </a:rPr>
              <a:t> </a:t>
            </a:r>
            <a:r>
              <a:rPr sz="1600" spc="-10" dirty="0">
                <a:solidFill>
                  <a:srgbClr val="000000"/>
                </a:solidFill>
                <a:latin typeface="+mn-lt"/>
                <a:cs typeface="Arial"/>
              </a:rPr>
              <a:t>or</a:t>
            </a:r>
            <a:r>
              <a:rPr sz="1600" spc="15" dirty="0">
                <a:solidFill>
                  <a:srgbClr val="000000"/>
                </a:solidFill>
                <a:latin typeface="+mn-lt"/>
                <a:cs typeface="Arial"/>
              </a:rPr>
              <a:t> </a:t>
            </a:r>
            <a:r>
              <a:rPr sz="1600" spc="-10" dirty="0">
                <a:solidFill>
                  <a:srgbClr val="000000"/>
                </a:solidFill>
                <a:latin typeface="+mn-lt"/>
                <a:cs typeface="Arial"/>
              </a:rPr>
              <a:t>more</a:t>
            </a:r>
            <a:r>
              <a:rPr sz="1600" spc="10" dirty="0">
                <a:solidFill>
                  <a:srgbClr val="000000"/>
                </a:solidFill>
                <a:latin typeface="+mn-lt"/>
                <a:cs typeface="Arial"/>
              </a:rPr>
              <a:t> </a:t>
            </a:r>
            <a:r>
              <a:rPr sz="1600" spc="-10" dirty="0">
                <a:solidFill>
                  <a:srgbClr val="000000"/>
                </a:solidFill>
                <a:latin typeface="+mn-lt"/>
                <a:cs typeface="Arial"/>
              </a:rPr>
              <a:t>e</a:t>
            </a:r>
            <a:r>
              <a:rPr sz="1600" spc="-15" dirty="0">
                <a:solidFill>
                  <a:srgbClr val="000000"/>
                </a:solidFill>
                <a:latin typeface="+mn-lt"/>
                <a:cs typeface="Arial"/>
              </a:rPr>
              <a:t>x</a:t>
            </a:r>
            <a:r>
              <a:rPr sz="1600" spc="-10" dirty="0">
                <a:solidFill>
                  <a:srgbClr val="000000"/>
                </a:solidFill>
                <a:latin typeface="+mn-lt"/>
                <a:cs typeface="Arial"/>
              </a:rPr>
              <a:t>treme than</a:t>
            </a:r>
            <a:r>
              <a:rPr sz="1600" spc="10" dirty="0">
                <a:solidFill>
                  <a:srgbClr val="000000"/>
                </a:solidFill>
                <a:latin typeface="+mn-lt"/>
                <a:cs typeface="Arial"/>
              </a:rPr>
              <a:t> </a:t>
            </a:r>
            <a:r>
              <a:rPr sz="1600" spc="-10" dirty="0">
                <a:solidFill>
                  <a:srgbClr val="000000"/>
                </a:solidFill>
                <a:latin typeface="+mn-lt"/>
                <a:cs typeface="Arial"/>
              </a:rPr>
              <a:t>the</a:t>
            </a:r>
            <a:r>
              <a:rPr sz="1600" spc="10" dirty="0">
                <a:solidFill>
                  <a:srgbClr val="000000"/>
                </a:solidFill>
                <a:latin typeface="+mn-lt"/>
                <a:cs typeface="Arial"/>
              </a:rPr>
              <a:t> </a:t>
            </a:r>
            <a:r>
              <a:rPr sz="1600" spc="-10" dirty="0">
                <a:solidFill>
                  <a:srgbClr val="000000"/>
                </a:solidFill>
                <a:latin typeface="+mn-lt"/>
                <a:cs typeface="Arial"/>
              </a:rPr>
              <a:t>actual</a:t>
            </a:r>
            <a:endParaRPr sz="1600" dirty="0">
              <a:solidFill>
                <a:srgbClr val="000000"/>
              </a:solidFill>
              <a:latin typeface="+mn-lt"/>
              <a:cs typeface="Arial"/>
            </a:endParaRPr>
          </a:p>
          <a:p>
            <a:pPr algn="l">
              <a:spcBef>
                <a:spcPts val="22"/>
              </a:spcBef>
            </a:pPr>
            <a:endParaRPr sz="1600" dirty="0">
              <a:solidFill>
                <a:srgbClr val="000000"/>
              </a:solidFill>
              <a:latin typeface="+mn-lt"/>
              <a:cs typeface="Times New Roman"/>
            </a:endParaRPr>
          </a:p>
          <a:p>
            <a:pPr marL="33010" marR="344067" algn="l"/>
            <a:r>
              <a:rPr sz="1600" spc="-10" dirty="0">
                <a:solidFill>
                  <a:srgbClr val="000000"/>
                </a:solidFill>
                <a:latin typeface="+mn-lt"/>
                <a:cs typeface="Arial"/>
              </a:rPr>
              <a:t>Smaller</a:t>
            </a:r>
            <a:r>
              <a:rPr sz="1600" spc="-5" dirty="0">
                <a:solidFill>
                  <a:srgbClr val="000000"/>
                </a:solidFill>
                <a:latin typeface="+mn-lt"/>
                <a:cs typeface="Arial"/>
              </a:rPr>
              <a:t> </a:t>
            </a:r>
            <a:r>
              <a:rPr sz="1600" spc="-10" dirty="0">
                <a:solidFill>
                  <a:srgbClr val="000000"/>
                </a:solidFill>
                <a:latin typeface="+mn-lt"/>
                <a:cs typeface="Arial"/>
              </a:rPr>
              <a:t>p</a:t>
            </a:r>
            <a:r>
              <a:rPr sz="1600" spc="-15" dirty="0">
                <a:solidFill>
                  <a:srgbClr val="000000"/>
                </a:solidFill>
                <a:latin typeface="+mn-lt"/>
                <a:cs typeface="Arial"/>
              </a:rPr>
              <a:t>-</a:t>
            </a:r>
            <a:r>
              <a:rPr sz="1600" spc="-10" dirty="0">
                <a:solidFill>
                  <a:srgbClr val="000000"/>
                </a:solidFill>
                <a:latin typeface="+mn-lt"/>
                <a:cs typeface="Arial"/>
              </a:rPr>
              <a:t>value,</a:t>
            </a:r>
            <a:r>
              <a:rPr sz="1600" spc="-5" dirty="0">
                <a:solidFill>
                  <a:srgbClr val="000000"/>
                </a:solidFill>
                <a:latin typeface="+mn-lt"/>
                <a:cs typeface="Arial"/>
              </a:rPr>
              <a:t> s</a:t>
            </a:r>
            <a:r>
              <a:rPr sz="1600" spc="-10" dirty="0">
                <a:solidFill>
                  <a:srgbClr val="000000"/>
                </a:solidFill>
                <a:latin typeface="+mn-lt"/>
                <a:cs typeface="Arial"/>
              </a:rPr>
              <a:t>tronger</a:t>
            </a:r>
            <a:r>
              <a:rPr sz="1600" spc="15" dirty="0">
                <a:solidFill>
                  <a:srgbClr val="000000"/>
                </a:solidFill>
                <a:latin typeface="+mn-lt"/>
                <a:cs typeface="Arial"/>
              </a:rPr>
              <a:t> </a:t>
            </a:r>
            <a:r>
              <a:rPr sz="1600" spc="-10" dirty="0">
                <a:solidFill>
                  <a:srgbClr val="000000"/>
                </a:solidFill>
                <a:latin typeface="+mn-lt"/>
                <a:cs typeface="Arial"/>
              </a:rPr>
              <a:t>eviden</a:t>
            </a:r>
            <a:r>
              <a:rPr sz="1600" spc="-5" dirty="0">
                <a:solidFill>
                  <a:srgbClr val="000000"/>
                </a:solidFill>
                <a:latin typeface="+mn-lt"/>
                <a:cs typeface="Arial"/>
              </a:rPr>
              <a:t>c</a:t>
            </a:r>
            <a:r>
              <a:rPr sz="1600" spc="-10" dirty="0">
                <a:solidFill>
                  <a:srgbClr val="000000"/>
                </a:solidFill>
                <a:latin typeface="+mn-lt"/>
                <a:cs typeface="Arial"/>
              </a:rPr>
              <a:t>e</a:t>
            </a:r>
            <a:r>
              <a:rPr sz="1600" spc="-15" dirty="0">
                <a:solidFill>
                  <a:srgbClr val="000000"/>
                </a:solidFill>
                <a:latin typeface="+mn-lt"/>
                <a:cs typeface="Arial"/>
              </a:rPr>
              <a:t> </a:t>
            </a:r>
            <a:r>
              <a:rPr sz="1600" spc="-10" dirty="0">
                <a:solidFill>
                  <a:srgbClr val="000000"/>
                </a:solidFill>
                <a:latin typeface="+mn-lt"/>
                <a:cs typeface="Arial"/>
              </a:rPr>
              <a:t>to reje</a:t>
            </a:r>
            <a:r>
              <a:rPr sz="1600" spc="-5" dirty="0">
                <a:solidFill>
                  <a:srgbClr val="000000"/>
                </a:solidFill>
                <a:latin typeface="+mn-lt"/>
                <a:cs typeface="Arial"/>
              </a:rPr>
              <a:t>ct</a:t>
            </a:r>
            <a:r>
              <a:rPr sz="1600" spc="10" dirty="0">
                <a:solidFill>
                  <a:srgbClr val="000000"/>
                </a:solidFill>
                <a:latin typeface="+mn-lt"/>
                <a:cs typeface="Arial"/>
              </a:rPr>
              <a:t> </a:t>
            </a:r>
            <a:r>
              <a:rPr sz="1600" spc="-10" dirty="0">
                <a:solidFill>
                  <a:srgbClr val="000000"/>
                </a:solidFill>
                <a:latin typeface="+mn-lt"/>
                <a:cs typeface="Arial"/>
              </a:rPr>
              <a:t>null</a:t>
            </a:r>
            <a:r>
              <a:rPr sz="1600" spc="-25" dirty="0">
                <a:solidFill>
                  <a:srgbClr val="000000"/>
                </a:solidFill>
                <a:latin typeface="+mn-lt"/>
                <a:cs typeface="Arial"/>
              </a:rPr>
              <a:t> </a:t>
            </a:r>
            <a:r>
              <a:rPr sz="1600" spc="-10" dirty="0">
                <a:solidFill>
                  <a:srgbClr val="000000"/>
                </a:solidFill>
                <a:latin typeface="+mn-lt"/>
                <a:cs typeface="Arial"/>
              </a:rPr>
              <a:t>h</a:t>
            </a:r>
            <a:r>
              <a:rPr sz="1600" spc="-30" dirty="0">
                <a:solidFill>
                  <a:srgbClr val="000000"/>
                </a:solidFill>
                <a:latin typeface="+mn-lt"/>
                <a:cs typeface="Arial"/>
              </a:rPr>
              <a:t>y</a:t>
            </a:r>
            <a:r>
              <a:rPr sz="1600" spc="-10" dirty="0">
                <a:solidFill>
                  <a:srgbClr val="000000"/>
                </a:solidFill>
                <a:latin typeface="+mn-lt"/>
                <a:cs typeface="Arial"/>
              </a:rPr>
              <a:t>pothe</a:t>
            </a:r>
            <a:r>
              <a:rPr sz="1600" spc="-5" dirty="0">
                <a:solidFill>
                  <a:srgbClr val="000000"/>
                </a:solidFill>
                <a:latin typeface="+mn-lt"/>
                <a:cs typeface="Arial"/>
              </a:rPr>
              <a:t>s</a:t>
            </a:r>
            <a:r>
              <a:rPr sz="1600" spc="-10" dirty="0">
                <a:solidFill>
                  <a:srgbClr val="000000"/>
                </a:solidFill>
                <a:latin typeface="+mn-lt"/>
                <a:cs typeface="Arial"/>
              </a:rPr>
              <a:t>is</a:t>
            </a:r>
            <a:endParaRPr sz="1600" dirty="0">
              <a:solidFill>
                <a:srgbClr val="000000"/>
              </a:solidFill>
              <a:latin typeface="+mn-lt"/>
              <a:cs typeface="Arial"/>
            </a:endParaRPr>
          </a:p>
        </p:txBody>
      </p:sp>
      <p:sp>
        <p:nvSpPr>
          <p:cNvPr id="9" name="object 9"/>
          <p:cNvSpPr/>
          <p:nvPr/>
        </p:nvSpPr>
        <p:spPr>
          <a:xfrm>
            <a:off x="451506" y="4356221"/>
            <a:ext cx="1324286" cy="366874"/>
          </a:xfrm>
          <a:custGeom>
            <a:avLst/>
            <a:gdLst/>
            <a:ahLst/>
            <a:cxnLst/>
            <a:rect l="l" t="t" r="r" b="b"/>
            <a:pathLst>
              <a:path w="3064510" h="445135">
                <a:moveTo>
                  <a:pt x="2989922" y="0"/>
                </a:moveTo>
                <a:lnTo>
                  <a:pt x="70343" y="98"/>
                </a:lnTo>
                <a:lnTo>
                  <a:pt x="30865" y="13977"/>
                </a:lnTo>
                <a:lnTo>
                  <a:pt x="5480" y="46170"/>
                </a:lnTo>
                <a:lnTo>
                  <a:pt x="0" y="74168"/>
                </a:lnTo>
                <a:lnTo>
                  <a:pt x="98" y="374832"/>
                </a:lnTo>
                <a:lnTo>
                  <a:pt x="13965" y="414311"/>
                </a:lnTo>
                <a:lnTo>
                  <a:pt x="46166" y="439665"/>
                </a:lnTo>
                <a:lnTo>
                  <a:pt x="74206" y="445135"/>
                </a:lnTo>
                <a:lnTo>
                  <a:pt x="2993758" y="445037"/>
                </a:lnTo>
                <a:lnTo>
                  <a:pt x="3033252" y="431203"/>
                </a:lnTo>
                <a:lnTo>
                  <a:pt x="3058618" y="399023"/>
                </a:lnTo>
                <a:lnTo>
                  <a:pt x="3064090" y="370967"/>
                </a:lnTo>
                <a:lnTo>
                  <a:pt x="3063993" y="70343"/>
                </a:lnTo>
                <a:lnTo>
                  <a:pt x="3050159" y="30893"/>
                </a:lnTo>
                <a:lnTo>
                  <a:pt x="3017979" y="5489"/>
                </a:lnTo>
                <a:lnTo>
                  <a:pt x="2989922" y="0"/>
                </a:lnTo>
                <a:close/>
              </a:path>
            </a:pathLst>
          </a:custGeom>
          <a:solidFill>
            <a:srgbClr val="800000"/>
          </a:solidFill>
        </p:spPr>
        <p:txBody>
          <a:bodyPr wrap="square" lIns="0" tIns="0" rIns="0" bIns="0" rtlCol="0"/>
          <a:lstStyle/>
          <a:p>
            <a:endParaRPr>
              <a:solidFill>
                <a:srgbClr val="000000"/>
              </a:solidFill>
            </a:endParaRPr>
          </a:p>
        </p:txBody>
      </p:sp>
      <p:sp>
        <p:nvSpPr>
          <p:cNvPr id="10" name="object 10"/>
          <p:cNvSpPr txBox="1"/>
          <p:nvPr/>
        </p:nvSpPr>
        <p:spPr>
          <a:xfrm>
            <a:off x="507287" y="4416547"/>
            <a:ext cx="1093120" cy="246221"/>
          </a:xfrm>
          <a:prstGeom prst="rect">
            <a:avLst/>
          </a:prstGeom>
        </p:spPr>
        <p:txBody>
          <a:bodyPr vert="horz" wrap="square" lIns="0" tIns="0" rIns="0" bIns="0" rtlCol="0">
            <a:spAutoFit/>
          </a:bodyPr>
          <a:lstStyle/>
          <a:p>
            <a:pPr marL="12696"/>
            <a:r>
              <a:rPr sz="1600" b="1" spc="-5" dirty="0">
                <a:solidFill>
                  <a:srgbClr val="FFFFFF"/>
                </a:solidFill>
                <a:latin typeface="Arial"/>
                <a:cs typeface="Arial"/>
              </a:rPr>
              <a:t>p</a:t>
            </a:r>
            <a:r>
              <a:rPr sz="1600" b="1" spc="5" dirty="0">
                <a:solidFill>
                  <a:srgbClr val="FFFFFF"/>
                </a:solidFill>
                <a:latin typeface="Arial"/>
                <a:cs typeface="Arial"/>
              </a:rPr>
              <a:t>-</a:t>
            </a:r>
            <a:r>
              <a:rPr sz="1600" b="1" dirty="0">
                <a:solidFill>
                  <a:srgbClr val="FFFFFF"/>
                </a:solidFill>
                <a:latin typeface="Arial"/>
                <a:cs typeface="Arial"/>
              </a:rPr>
              <a:t>v</a:t>
            </a:r>
            <a:r>
              <a:rPr sz="1600" b="1" spc="-10" dirty="0">
                <a:solidFill>
                  <a:srgbClr val="FFFFFF"/>
                </a:solidFill>
                <a:latin typeface="Arial"/>
                <a:cs typeface="Arial"/>
              </a:rPr>
              <a:t>a</a:t>
            </a:r>
            <a:r>
              <a:rPr sz="1600" b="1" dirty="0">
                <a:solidFill>
                  <a:srgbClr val="FFFFFF"/>
                </a:solidFill>
                <a:latin typeface="Arial"/>
                <a:cs typeface="Arial"/>
              </a:rPr>
              <a:t>lue</a:t>
            </a:r>
            <a:endParaRPr sz="1600" dirty="0">
              <a:solidFill>
                <a:srgbClr val="000000"/>
              </a:solidFill>
              <a:latin typeface="Arial"/>
              <a:cs typeface="Arial"/>
            </a:endParaRPr>
          </a:p>
        </p:txBody>
      </p:sp>
      <p:sp>
        <p:nvSpPr>
          <p:cNvPr id="11" name="object 11"/>
          <p:cNvSpPr/>
          <p:nvPr/>
        </p:nvSpPr>
        <p:spPr>
          <a:xfrm>
            <a:off x="4484709" y="1242179"/>
            <a:ext cx="5132329" cy="2780409"/>
          </a:xfrm>
          <a:prstGeom prst="rect">
            <a:avLst/>
          </a:prstGeom>
          <a:blipFill>
            <a:blip r:embed="rId4" cstate="print"/>
            <a:stretch>
              <a:fillRect/>
            </a:stretch>
          </a:blipFill>
        </p:spPr>
        <p:txBody>
          <a:bodyPr wrap="square" lIns="0" tIns="0" rIns="0" bIns="0" rtlCol="0"/>
          <a:lstStyle/>
          <a:p>
            <a:endParaRPr>
              <a:solidFill>
                <a:srgbClr val="000000"/>
              </a:solidFill>
            </a:endParaRPr>
          </a:p>
        </p:txBody>
      </p:sp>
      <p:sp>
        <p:nvSpPr>
          <p:cNvPr id="12" name="object 12"/>
          <p:cNvSpPr/>
          <p:nvPr/>
        </p:nvSpPr>
        <p:spPr>
          <a:xfrm>
            <a:off x="4275226" y="4022638"/>
            <a:ext cx="5551295" cy="2732799"/>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13" name="object 13"/>
          <p:cNvSpPr/>
          <p:nvPr/>
        </p:nvSpPr>
        <p:spPr>
          <a:xfrm>
            <a:off x="6933500" y="4788280"/>
            <a:ext cx="0" cy="1779335"/>
          </a:xfrm>
          <a:custGeom>
            <a:avLst/>
            <a:gdLst/>
            <a:ahLst/>
            <a:cxnLst/>
            <a:rect l="l" t="t" r="r" b="b"/>
            <a:pathLst>
              <a:path h="1779904">
                <a:moveTo>
                  <a:pt x="0" y="0"/>
                </a:moveTo>
                <a:lnTo>
                  <a:pt x="0" y="1779511"/>
                </a:lnTo>
              </a:path>
            </a:pathLst>
          </a:custGeom>
          <a:ln w="9525">
            <a:solidFill>
              <a:srgbClr val="000000"/>
            </a:solidFill>
            <a:prstDash val="dash"/>
          </a:ln>
        </p:spPr>
        <p:txBody>
          <a:bodyPr wrap="square" lIns="0" tIns="0" rIns="0" bIns="0" rtlCol="0"/>
          <a:lstStyle/>
          <a:p>
            <a:endParaRPr>
              <a:solidFill>
                <a:srgbClr val="000000"/>
              </a:solidFill>
            </a:endParaRPr>
          </a:p>
        </p:txBody>
      </p:sp>
      <p:sp>
        <p:nvSpPr>
          <p:cNvPr id="14" name="object 14"/>
          <p:cNvSpPr/>
          <p:nvPr/>
        </p:nvSpPr>
        <p:spPr>
          <a:xfrm>
            <a:off x="6933500" y="2038976"/>
            <a:ext cx="0" cy="1957711"/>
          </a:xfrm>
          <a:custGeom>
            <a:avLst/>
            <a:gdLst/>
            <a:ahLst/>
            <a:cxnLst/>
            <a:rect l="l" t="t" r="r" b="b"/>
            <a:pathLst>
              <a:path h="1958339">
                <a:moveTo>
                  <a:pt x="0" y="0"/>
                </a:moveTo>
                <a:lnTo>
                  <a:pt x="0" y="1958213"/>
                </a:lnTo>
              </a:path>
            </a:pathLst>
          </a:custGeom>
          <a:ln w="9525">
            <a:solidFill>
              <a:srgbClr val="000000"/>
            </a:solidFill>
            <a:prstDash val="dash"/>
          </a:ln>
        </p:spPr>
        <p:txBody>
          <a:bodyPr wrap="square" lIns="0" tIns="0" rIns="0" bIns="0" rtlCol="0"/>
          <a:lstStyle/>
          <a:p>
            <a:endParaRPr>
              <a:solidFill>
                <a:srgbClr val="000000"/>
              </a:solidFill>
            </a:endParaRPr>
          </a:p>
        </p:txBody>
      </p:sp>
      <p:sp>
        <p:nvSpPr>
          <p:cNvPr id="15" name="object 15"/>
          <p:cNvSpPr/>
          <p:nvPr/>
        </p:nvSpPr>
        <p:spPr>
          <a:xfrm>
            <a:off x="5120141" y="3991356"/>
            <a:ext cx="3658331" cy="5713"/>
          </a:xfrm>
          <a:custGeom>
            <a:avLst/>
            <a:gdLst/>
            <a:ahLst/>
            <a:cxnLst/>
            <a:rect l="l" t="t" r="r" b="b"/>
            <a:pathLst>
              <a:path w="3659504" h="5714">
                <a:moveTo>
                  <a:pt x="0" y="0"/>
                </a:moveTo>
                <a:lnTo>
                  <a:pt x="3659377" y="5207"/>
                </a:lnTo>
              </a:path>
            </a:pathLst>
          </a:custGeom>
          <a:ln w="9525">
            <a:solidFill>
              <a:srgbClr val="000000"/>
            </a:solidFill>
          </a:ln>
        </p:spPr>
        <p:txBody>
          <a:bodyPr wrap="square" lIns="0" tIns="0" rIns="0" bIns="0" rtlCol="0"/>
          <a:lstStyle/>
          <a:p>
            <a:endParaRPr>
              <a:solidFill>
                <a:srgbClr val="000000"/>
              </a:solidFill>
            </a:endParaRPr>
          </a:p>
        </p:txBody>
      </p:sp>
      <p:sp>
        <p:nvSpPr>
          <p:cNvPr id="16" name="object 16"/>
          <p:cNvSpPr/>
          <p:nvPr/>
        </p:nvSpPr>
        <p:spPr>
          <a:xfrm>
            <a:off x="5120141" y="6546399"/>
            <a:ext cx="3658331" cy="20948"/>
          </a:xfrm>
          <a:custGeom>
            <a:avLst/>
            <a:gdLst/>
            <a:ahLst/>
            <a:cxnLst/>
            <a:rect l="l" t="t" r="r" b="b"/>
            <a:pathLst>
              <a:path w="3659504" h="20954">
                <a:moveTo>
                  <a:pt x="0" y="0"/>
                </a:moveTo>
                <a:lnTo>
                  <a:pt x="3659377" y="20828"/>
                </a:lnTo>
              </a:path>
            </a:pathLst>
          </a:custGeom>
          <a:ln w="9525">
            <a:solidFill>
              <a:srgbClr val="000000"/>
            </a:solidFill>
          </a:ln>
        </p:spPr>
        <p:txBody>
          <a:bodyPr wrap="square" lIns="0" tIns="0" rIns="0" bIns="0" rtlCol="0"/>
          <a:lstStyle/>
          <a:p>
            <a:endParaRPr>
              <a:solidFill>
                <a:srgbClr val="000000"/>
              </a:solidFill>
            </a:endParaRPr>
          </a:p>
        </p:txBody>
      </p:sp>
    </p:spTree>
    <p:extLst>
      <p:ext uri="{BB962C8B-B14F-4D97-AF65-F5344CB8AC3E}">
        <p14:creationId xmlns:p14="http://schemas.microsoft.com/office/powerpoint/2010/main" val="3658382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341" y="598011"/>
            <a:ext cx="9126970" cy="660987"/>
          </a:xfrm>
          <a:prstGeom prst="rect">
            <a:avLst/>
          </a:prstGeom>
        </p:spPr>
        <p:txBody>
          <a:bodyPr vert="horz" wrap="square" lIns="0" tIns="319549" rIns="0" bIns="0" rtlCol="0">
            <a:spAutoFit/>
          </a:bodyPr>
          <a:lstStyle/>
          <a:p>
            <a:pPr marL="70464"/>
            <a:r>
              <a:rPr spc="-15" dirty="0"/>
              <a:t>Chi</a:t>
            </a:r>
            <a:r>
              <a:rPr spc="10" dirty="0"/>
              <a:t> </a:t>
            </a:r>
            <a:r>
              <a:rPr spc="-15" dirty="0"/>
              <a:t>square</a:t>
            </a:r>
            <a:r>
              <a:rPr spc="10" dirty="0"/>
              <a:t> </a:t>
            </a:r>
            <a:r>
              <a:rPr spc="-10" dirty="0"/>
              <a:t>test:</a:t>
            </a:r>
            <a:r>
              <a:rPr spc="20" dirty="0"/>
              <a:t> </a:t>
            </a:r>
            <a:r>
              <a:rPr spc="-15" dirty="0"/>
              <a:t>Te</a:t>
            </a:r>
            <a:r>
              <a:rPr spc="-10" dirty="0"/>
              <a:t>st</a:t>
            </a:r>
            <a:r>
              <a:rPr spc="5" dirty="0"/>
              <a:t> </a:t>
            </a:r>
            <a:r>
              <a:rPr spc="-15" dirty="0"/>
              <a:t>of</a:t>
            </a:r>
            <a:r>
              <a:rPr spc="10" dirty="0"/>
              <a:t> </a:t>
            </a:r>
            <a:r>
              <a:rPr spc="-15" dirty="0"/>
              <a:t>frequ</a:t>
            </a:r>
            <a:r>
              <a:rPr spc="-10" dirty="0"/>
              <a:t>e</a:t>
            </a:r>
            <a:r>
              <a:rPr spc="-15" dirty="0"/>
              <a:t>ncy</a:t>
            </a:r>
          </a:p>
        </p:txBody>
      </p:sp>
      <p:sp>
        <p:nvSpPr>
          <p:cNvPr id="3" name="object 3"/>
          <p:cNvSpPr/>
          <p:nvPr/>
        </p:nvSpPr>
        <p:spPr>
          <a:xfrm>
            <a:off x="4420976" y="1779684"/>
            <a:ext cx="4387713" cy="4713364"/>
          </a:xfrm>
          <a:custGeom>
            <a:avLst/>
            <a:gdLst/>
            <a:ahLst/>
            <a:cxnLst/>
            <a:rect l="l" t="t" r="r" b="b"/>
            <a:pathLst>
              <a:path w="4389120" h="4714875">
                <a:moveTo>
                  <a:pt x="0" y="4714367"/>
                </a:moveTo>
                <a:lnTo>
                  <a:pt x="4389120" y="4714367"/>
                </a:lnTo>
                <a:lnTo>
                  <a:pt x="4389120" y="0"/>
                </a:lnTo>
                <a:lnTo>
                  <a:pt x="0" y="0"/>
                </a:lnTo>
                <a:lnTo>
                  <a:pt x="0" y="4714367"/>
                </a:lnTo>
                <a:close/>
              </a:path>
            </a:pathLst>
          </a:custGeom>
          <a:ln w="12700">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 name="object 4"/>
          <p:cNvSpPr txBox="1"/>
          <p:nvPr/>
        </p:nvSpPr>
        <p:spPr>
          <a:xfrm>
            <a:off x="4500198" y="1892886"/>
            <a:ext cx="4166168" cy="2469115"/>
          </a:xfrm>
          <a:prstGeom prst="rect">
            <a:avLst/>
          </a:prstGeom>
        </p:spPr>
        <p:txBody>
          <a:bodyPr vert="horz" wrap="square" lIns="0" tIns="0" rIns="0" bIns="0" rtlCol="0">
            <a:spAutoFit/>
          </a:bodyPr>
          <a:lstStyle/>
          <a:p>
            <a:pPr marL="246941" marR="36819" indent="-234880" algn="l" eaLnBrk="1" fontAlgn="auto" hangingPunct="1">
              <a:spcBef>
                <a:spcPts val="0"/>
              </a:spcBef>
              <a:spcAft>
                <a:spcPts val="0"/>
              </a:spcAft>
              <a:buClrTx/>
            </a:pPr>
            <a:r>
              <a:rPr sz="1600" spc="-20" dirty="0">
                <a:solidFill>
                  <a:srgbClr val="003399"/>
                </a:solidFill>
                <a:latin typeface="Arial" panose="020B0604020202020204" pitchFamily="34" charset="0"/>
                <a:cs typeface="Arial" panose="020B0604020202020204" pitchFamily="34" charset="0"/>
              </a:rPr>
              <a:t></a:t>
            </a:r>
            <a:r>
              <a:rPr sz="1600" spc="-150" dirty="0">
                <a:solidFill>
                  <a:srgbClr val="003399"/>
                </a:solidFill>
                <a:latin typeface="Arial" panose="020B0604020202020204" pitchFamily="34" charset="0"/>
                <a:cs typeface="Arial" panose="020B0604020202020204" pitchFamily="34" charset="0"/>
              </a:rPr>
              <a:t> </a:t>
            </a:r>
            <a:r>
              <a:rPr sz="1600" spc="-20" dirty="0">
                <a:solidFill>
                  <a:prstClr val="black"/>
                </a:solidFill>
                <a:latin typeface="Arial" panose="020B0604020202020204" pitchFamily="34" charset="0"/>
                <a:cs typeface="Arial" panose="020B0604020202020204" pitchFamily="34" charset="0"/>
              </a:rPr>
              <a:t>C</a:t>
            </a:r>
            <a:r>
              <a:rPr sz="1600" spc="-10" dirty="0">
                <a:solidFill>
                  <a:prstClr val="black"/>
                </a:solidFill>
                <a:latin typeface="Arial" panose="020B0604020202020204" pitchFamily="34" charset="0"/>
                <a:cs typeface="Arial" panose="020B0604020202020204" pitchFamily="34" charset="0"/>
              </a:rPr>
              <a:t>hi square</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statistics uses</a:t>
            </a:r>
            <a:r>
              <a:rPr sz="160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the</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degree</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of freedom</a:t>
            </a:r>
            <a:r>
              <a:rPr sz="1600" spc="20" dirty="0">
                <a:solidFill>
                  <a:prstClr val="black"/>
                </a:solidFill>
                <a:latin typeface="Arial" panose="020B0604020202020204" pitchFamily="34" charset="0"/>
                <a:cs typeface="Arial" panose="020B0604020202020204" pitchFamily="34" charset="0"/>
              </a:rPr>
              <a:t> </a:t>
            </a:r>
            <a:r>
              <a:rPr sz="1600" spc="-30" dirty="0">
                <a:solidFill>
                  <a:prstClr val="black"/>
                </a:solidFill>
                <a:latin typeface="Arial" panose="020B0604020202020204" pitchFamily="34" charset="0"/>
                <a:cs typeface="Arial" panose="020B0604020202020204" pitchFamily="34" charset="0"/>
              </a:rPr>
              <a:t>w</a:t>
            </a:r>
            <a:r>
              <a:rPr sz="1600" spc="-10" dirty="0">
                <a:solidFill>
                  <a:prstClr val="black"/>
                </a:solidFill>
                <a:latin typeface="Arial" panose="020B0604020202020204" pitchFamily="34" charset="0"/>
                <a:cs typeface="Arial" panose="020B0604020202020204" pitchFamily="34" charset="0"/>
              </a:rPr>
              <a:t>hich</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is</a:t>
            </a:r>
            <a:r>
              <a:rPr sz="160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the</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number</a:t>
            </a:r>
            <a:r>
              <a:rPr sz="1600" spc="2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of</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values that are</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free</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to</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vary</a:t>
            </a:r>
            <a:r>
              <a:rPr sz="160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after</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restriction</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has</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been placed</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on</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the</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data</a:t>
            </a:r>
            <a:endParaRPr sz="1600" dirty="0">
              <a:solidFill>
                <a:prstClr val="black"/>
              </a:solidFill>
              <a:latin typeface="Arial" panose="020B0604020202020204" pitchFamily="34" charset="0"/>
              <a:cs typeface="Arial" panose="020B0604020202020204" pitchFamily="34" charset="0"/>
            </a:endParaRPr>
          </a:p>
          <a:p>
            <a:pPr algn="l" eaLnBrk="1" fontAlgn="auto" hangingPunct="1">
              <a:spcBef>
                <a:spcPts val="24"/>
              </a:spcBef>
              <a:spcAft>
                <a:spcPts val="0"/>
              </a:spcAft>
              <a:buClrTx/>
            </a:pPr>
            <a:endParaRPr sz="1600" dirty="0">
              <a:solidFill>
                <a:prstClr val="black"/>
              </a:solidFill>
              <a:latin typeface="Arial" panose="020B0604020202020204" pitchFamily="34" charset="0"/>
              <a:cs typeface="Arial" panose="020B0604020202020204" pitchFamily="34" charset="0"/>
            </a:endParaRPr>
          </a:p>
          <a:p>
            <a:pPr marL="246941" marR="5078" indent="-234880" algn="l" eaLnBrk="1" fontAlgn="auto" hangingPunct="1">
              <a:spcBef>
                <a:spcPts val="0"/>
              </a:spcBef>
              <a:spcAft>
                <a:spcPts val="0"/>
              </a:spcAft>
              <a:buClrTx/>
            </a:pPr>
            <a:r>
              <a:rPr sz="1600" spc="-20" dirty="0">
                <a:solidFill>
                  <a:srgbClr val="003399"/>
                </a:solidFill>
                <a:latin typeface="Arial" panose="020B0604020202020204" pitchFamily="34" charset="0"/>
                <a:cs typeface="Arial" panose="020B0604020202020204" pitchFamily="34" charset="0"/>
              </a:rPr>
              <a:t></a:t>
            </a:r>
            <a:r>
              <a:rPr sz="1600" spc="-150" dirty="0">
                <a:solidFill>
                  <a:srgbClr val="003399"/>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For</a:t>
            </a:r>
            <a:r>
              <a:rPr sz="160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instan</a:t>
            </a:r>
            <a:r>
              <a:rPr sz="1600" spc="-5" dirty="0">
                <a:solidFill>
                  <a:prstClr val="black"/>
                </a:solidFill>
                <a:latin typeface="Arial" panose="020B0604020202020204" pitchFamily="34" charset="0"/>
                <a:cs typeface="Arial" panose="020B0604020202020204" pitchFamily="34" charset="0"/>
              </a:rPr>
              <a:t>c</a:t>
            </a:r>
            <a:r>
              <a:rPr sz="1600" spc="-10" dirty="0">
                <a:solidFill>
                  <a:prstClr val="black"/>
                </a:solidFill>
                <a:latin typeface="Arial" panose="020B0604020202020204" pitchFamily="34" charset="0"/>
                <a:cs typeface="Arial" panose="020B0604020202020204" pitchFamily="34" charset="0"/>
              </a:rPr>
              <a:t>e,</a:t>
            </a:r>
            <a:r>
              <a:rPr sz="1600" spc="5" dirty="0">
                <a:solidFill>
                  <a:prstClr val="black"/>
                </a:solidFill>
                <a:latin typeface="Arial" panose="020B0604020202020204" pitchFamily="34" charset="0"/>
                <a:cs typeface="Arial" panose="020B0604020202020204" pitchFamily="34" charset="0"/>
              </a:rPr>
              <a:t> </a:t>
            </a:r>
            <a:r>
              <a:rPr sz="1600" spc="-5" dirty="0">
                <a:solidFill>
                  <a:prstClr val="black"/>
                </a:solidFill>
                <a:latin typeface="Arial" panose="020B0604020202020204" pitchFamily="34" charset="0"/>
                <a:cs typeface="Arial" panose="020B0604020202020204" pitchFamily="34" charset="0"/>
              </a:rPr>
              <a:t>if </a:t>
            </a:r>
            <a:r>
              <a:rPr sz="1600" spc="-10" dirty="0">
                <a:solidFill>
                  <a:prstClr val="black"/>
                </a:solidFill>
                <a:latin typeface="Arial" panose="020B0604020202020204" pitchFamily="34" charset="0"/>
                <a:cs typeface="Arial" panose="020B0604020202020204" pitchFamily="34" charset="0"/>
              </a:rPr>
              <a:t>the</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sum</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of</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four</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numbers</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is required</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to</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be</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50,</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then</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three</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variab</a:t>
            </a:r>
            <a:r>
              <a:rPr sz="1600" dirty="0">
                <a:solidFill>
                  <a:prstClr val="black"/>
                </a:solidFill>
                <a:latin typeface="Arial" panose="020B0604020202020204" pitchFamily="34" charset="0"/>
                <a:cs typeface="Arial" panose="020B0604020202020204" pitchFamily="34" charset="0"/>
              </a:rPr>
              <a:t>l</a:t>
            </a:r>
            <a:r>
              <a:rPr sz="1600" spc="-10" dirty="0">
                <a:solidFill>
                  <a:prstClr val="black"/>
                </a:solidFill>
                <a:latin typeface="Arial" panose="020B0604020202020204" pitchFamily="34" charset="0"/>
                <a:cs typeface="Arial" panose="020B0604020202020204" pitchFamily="34" charset="0"/>
              </a:rPr>
              <a:t>es can assume</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any</a:t>
            </a:r>
            <a:r>
              <a:rPr sz="160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value</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but</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the</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fourth</a:t>
            </a:r>
            <a:r>
              <a:rPr sz="1600" spc="2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variab</a:t>
            </a:r>
            <a:r>
              <a:rPr sz="1600" dirty="0">
                <a:solidFill>
                  <a:prstClr val="black"/>
                </a:solidFill>
                <a:latin typeface="Arial" panose="020B0604020202020204" pitchFamily="34" charset="0"/>
                <a:cs typeface="Arial" panose="020B0604020202020204" pitchFamily="34" charset="0"/>
              </a:rPr>
              <a:t>l</a:t>
            </a:r>
            <a:r>
              <a:rPr sz="1600" spc="-10" dirty="0">
                <a:solidFill>
                  <a:prstClr val="black"/>
                </a:solidFill>
                <a:latin typeface="Arial" panose="020B0604020202020204" pitchFamily="34" charset="0"/>
                <a:cs typeface="Arial" panose="020B0604020202020204" pitchFamily="34" charset="0"/>
              </a:rPr>
              <a:t>e shou</a:t>
            </a:r>
            <a:r>
              <a:rPr sz="1600" dirty="0">
                <a:solidFill>
                  <a:prstClr val="black"/>
                </a:solidFill>
                <a:latin typeface="Arial" panose="020B0604020202020204" pitchFamily="34" charset="0"/>
                <a:cs typeface="Arial" panose="020B0604020202020204" pitchFamily="34" charset="0"/>
              </a:rPr>
              <a:t>l</a:t>
            </a:r>
            <a:r>
              <a:rPr sz="1600" spc="-10" dirty="0">
                <a:solidFill>
                  <a:prstClr val="black"/>
                </a:solidFill>
                <a:latin typeface="Arial" panose="020B0604020202020204" pitchFamily="34" charset="0"/>
                <a:cs typeface="Arial" panose="020B0604020202020204" pitchFamily="34" charset="0"/>
              </a:rPr>
              <a:t>d</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ha</a:t>
            </a:r>
            <a:r>
              <a:rPr sz="1600" spc="-5" dirty="0">
                <a:solidFill>
                  <a:prstClr val="black"/>
                </a:solidFill>
                <a:latin typeface="Arial" panose="020B0604020202020204" pitchFamily="34" charset="0"/>
                <a:cs typeface="Arial" panose="020B0604020202020204" pitchFamily="34" charset="0"/>
              </a:rPr>
              <a:t>v</a:t>
            </a:r>
            <a:r>
              <a:rPr sz="1600" spc="-10" dirty="0">
                <a:solidFill>
                  <a:prstClr val="black"/>
                </a:solidFill>
                <a:latin typeface="Arial" panose="020B0604020202020204" pitchFamily="34" charset="0"/>
                <a:cs typeface="Arial" panose="020B0604020202020204" pitchFamily="34" charset="0"/>
              </a:rPr>
              <a:t>e</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a</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value</a:t>
            </a:r>
            <a:r>
              <a:rPr sz="1600" spc="-1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so</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that</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the</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sum</a:t>
            </a:r>
            <a:r>
              <a:rPr sz="1600" spc="1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comes to</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50</a:t>
            </a:r>
            <a:r>
              <a:rPr sz="1600" spc="-5"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hence</a:t>
            </a:r>
            <a:r>
              <a:rPr sz="1600" dirty="0">
                <a:solidFill>
                  <a:prstClr val="black"/>
                </a:solidFill>
                <a:latin typeface="Arial" panose="020B0604020202020204" pitchFamily="34" charset="0"/>
                <a:cs typeface="Arial" panose="020B0604020202020204" pitchFamily="34" charset="0"/>
              </a:rPr>
              <a:t> </a:t>
            </a:r>
            <a:r>
              <a:rPr sz="1600" spc="-15" dirty="0">
                <a:solidFill>
                  <a:prstClr val="black"/>
                </a:solidFill>
                <a:latin typeface="Arial" panose="020B0604020202020204" pitchFamily="34" charset="0"/>
                <a:cs typeface="Arial" panose="020B0604020202020204" pitchFamily="34" charset="0"/>
              </a:rPr>
              <a:t>d.o.</a:t>
            </a:r>
            <a:r>
              <a:rPr sz="1600" spc="-5" dirty="0">
                <a:solidFill>
                  <a:prstClr val="black"/>
                </a:solidFill>
                <a:latin typeface="Arial" panose="020B0604020202020204" pitchFamily="34" charset="0"/>
                <a:cs typeface="Arial" panose="020B0604020202020204" pitchFamily="34" charset="0"/>
              </a:rPr>
              <a:t>f</a:t>
            </a:r>
            <a:r>
              <a:rPr sz="1600" spc="2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is</a:t>
            </a:r>
            <a:r>
              <a:rPr sz="1600" dirty="0">
                <a:solidFill>
                  <a:prstClr val="black"/>
                </a:solidFill>
                <a:latin typeface="Arial" panose="020B0604020202020204" pitchFamily="34" charset="0"/>
                <a:cs typeface="Arial" panose="020B0604020202020204" pitchFamily="34" charset="0"/>
              </a:rPr>
              <a:t> </a:t>
            </a:r>
            <a:r>
              <a:rPr sz="1600" spc="-10" dirty="0">
                <a:solidFill>
                  <a:prstClr val="black"/>
                </a:solidFill>
                <a:latin typeface="Arial" panose="020B0604020202020204" pitchFamily="34" charset="0"/>
                <a:cs typeface="Arial" panose="020B0604020202020204" pitchFamily="34" charset="0"/>
              </a:rPr>
              <a:t>3</a:t>
            </a:r>
            <a:endParaRPr sz="1600" dirty="0">
              <a:solidFill>
                <a:prstClr val="black"/>
              </a:solidFill>
              <a:latin typeface="Arial" panose="020B0604020202020204" pitchFamily="34" charset="0"/>
              <a:cs typeface="Arial" panose="020B0604020202020204" pitchFamily="34" charset="0"/>
            </a:endParaRPr>
          </a:p>
        </p:txBody>
      </p:sp>
      <p:sp>
        <p:nvSpPr>
          <p:cNvPr id="5" name="object 5"/>
          <p:cNvSpPr/>
          <p:nvPr/>
        </p:nvSpPr>
        <p:spPr>
          <a:xfrm>
            <a:off x="450706" y="1398667"/>
            <a:ext cx="8376773" cy="347868"/>
          </a:xfrm>
          <a:custGeom>
            <a:avLst/>
            <a:gdLst/>
            <a:ahLst/>
            <a:cxnLst/>
            <a:rect l="l" t="t" r="r" b="b"/>
            <a:pathLst>
              <a:path w="8379459" h="347980">
                <a:moveTo>
                  <a:pt x="0" y="347472"/>
                </a:moveTo>
                <a:lnTo>
                  <a:pt x="8379206" y="347472"/>
                </a:lnTo>
                <a:lnTo>
                  <a:pt x="8379206" y="0"/>
                </a:lnTo>
                <a:lnTo>
                  <a:pt x="0" y="0"/>
                </a:lnTo>
                <a:lnTo>
                  <a:pt x="0" y="347472"/>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6" name="object 6"/>
          <p:cNvSpPr/>
          <p:nvPr/>
        </p:nvSpPr>
        <p:spPr>
          <a:xfrm>
            <a:off x="450706" y="1398667"/>
            <a:ext cx="8376773" cy="347868"/>
          </a:xfrm>
          <a:custGeom>
            <a:avLst/>
            <a:gdLst/>
            <a:ahLst/>
            <a:cxnLst/>
            <a:rect l="l" t="t" r="r" b="b"/>
            <a:pathLst>
              <a:path w="8379459" h="347980">
                <a:moveTo>
                  <a:pt x="0" y="347472"/>
                </a:moveTo>
                <a:lnTo>
                  <a:pt x="8379206" y="347472"/>
                </a:lnTo>
                <a:lnTo>
                  <a:pt x="8379206" y="0"/>
                </a:lnTo>
                <a:lnTo>
                  <a:pt x="0" y="0"/>
                </a:lnTo>
                <a:lnTo>
                  <a:pt x="0" y="347472"/>
                </a:lnTo>
                <a:close/>
              </a:path>
            </a:pathLst>
          </a:custGeom>
          <a:ln w="9525">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7" name="object 7"/>
          <p:cNvSpPr txBox="1"/>
          <p:nvPr/>
        </p:nvSpPr>
        <p:spPr>
          <a:xfrm>
            <a:off x="3856388" y="1448324"/>
            <a:ext cx="1566678" cy="307549"/>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999" b="1" dirty="0">
                <a:solidFill>
                  <a:srgbClr val="FFFFFF"/>
                </a:solidFill>
                <a:latin typeface="Arial"/>
                <a:cs typeface="Arial"/>
              </a:rPr>
              <a:t>The Concept</a:t>
            </a:r>
            <a:endParaRPr sz="1999">
              <a:solidFill>
                <a:prstClr val="black"/>
              </a:solidFill>
              <a:latin typeface="Arial"/>
              <a:cs typeface="Arial"/>
            </a:endParaRPr>
          </a:p>
        </p:txBody>
      </p:sp>
      <p:sp>
        <p:nvSpPr>
          <p:cNvPr id="8" name="object 8"/>
          <p:cNvSpPr/>
          <p:nvPr/>
        </p:nvSpPr>
        <p:spPr>
          <a:xfrm>
            <a:off x="5311722" y="4509195"/>
            <a:ext cx="2396864" cy="1854621"/>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9" name="object 9"/>
          <p:cNvSpPr/>
          <p:nvPr/>
        </p:nvSpPr>
        <p:spPr>
          <a:xfrm>
            <a:off x="460228" y="1836168"/>
            <a:ext cx="1913911" cy="392304"/>
          </a:xfrm>
          <a:custGeom>
            <a:avLst/>
            <a:gdLst/>
            <a:ahLst/>
            <a:cxnLst/>
            <a:rect l="l" t="t" r="r" b="b"/>
            <a:pathLst>
              <a:path w="1914525" h="392430">
                <a:moveTo>
                  <a:pt x="1848993" y="0"/>
                </a:moveTo>
                <a:lnTo>
                  <a:pt x="61221" y="131"/>
                </a:lnTo>
                <a:lnTo>
                  <a:pt x="22778" y="15810"/>
                </a:lnTo>
                <a:lnTo>
                  <a:pt x="1597" y="50986"/>
                </a:lnTo>
                <a:lnTo>
                  <a:pt x="0" y="65404"/>
                </a:lnTo>
                <a:lnTo>
                  <a:pt x="130" y="331190"/>
                </a:lnTo>
                <a:lnTo>
                  <a:pt x="15788" y="369623"/>
                </a:lnTo>
                <a:lnTo>
                  <a:pt x="50958" y="390829"/>
                </a:lnTo>
                <a:lnTo>
                  <a:pt x="65392" y="392429"/>
                </a:lnTo>
                <a:lnTo>
                  <a:pt x="1853168" y="392298"/>
                </a:lnTo>
                <a:lnTo>
                  <a:pt x="1891596" y="376615"/>
                </a:lnTo>
                <a:lnTo>
                  <a:pt x="1912797" y="341442"/>
                </a:lnTo>
                <a:lnTo>
                  <a:pt x="1914398" y="327025"/>
                </a:lnTo>
                <a:lnTo>
                  <a:pt x="1914266" y="61229"/>
                </a:lnTo>
                <a:lnTo>
                  <a:pt x="1898583" y="22801"/>
                </a:lnTo>
                <a:lnTo>
                  <a:pt x="1863410" y="1600"/>
                </a:lnTo>
                <a:lnTo>
                  <a:pt x="1848993" y="0"/>
                </a:lnTo>
                <a:close/>
              </a:path>
            </a:pathLst>
          </a:custGeom>
          <a:solidFill>
            <a:srgbClr val="E1E0C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0" name="object 10"/>
          <p:cNvSpPr/>
          <p:nvPr/>
        </p:nvSpPr>
        <p:spPr>
          <a:xfrm>
            <a:off x="3621005" y="2310082"/>
            <a:ext cx="395503" cy="395503"/>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1" name="object 11"/>
          <p:cNvSpPr txBox="1"/>
          <p:nvPr/>
        </p:nvSpPr>
        <p:spPr>
          <a:xfrm>
            <a:off x="466295" y="1932116"/>
            <a:ext cx="3033058" cy="2031325"/>
          </a:xfrm>
          <a:prstGeom prst="rect">
            <a:avLst/>
          </a:prstGeom>
        </p:spPr>
        <p:txBody>
          <a:bodyPr vert="horz" wrap="square" lIns="0" tIns="0" rIns="0" bIns="0" rtlCol="0">
            <a:spAutoFit/>
          </a:bodyPr>
          <a:lstStyle/>
          <a:p>
            <a:pPr marL="58401" algn="l" eaLnBrk="1" fontAlgn="auto" hangingPunct="1">
              <a:spcBef>
                <a:spcPts val="0"/>
              </a:spcBef>
              <a:spcAft>
                <a:spcPts val="0"/>
              </a:spcAft>
              <a:buClrTx/>
            </a:pPr>
            <a:r>
              <a:rPr sz="1600" b="1" spc="-15" dirty="0">
                <a:solidFill>
                  <a:prstClr val="black"/>
                </a:solidFill>
                <a:latin typeface="Arial" panose="020B0604020202020204" pitchFamily="34" charset="0"/>
                <a:cs typeface="Arial" panose="020B0604020202020204" pitchFamily="34" charset="0"/>
              </a:rPr>
              <a:t>When </a:t>
            </a:r>
            <a:r>
              <a:rPr sz="1600" b="1" spc="-10" dirty="0">
                <a:solidFill>
                  <a:prstClr val="black"/>
                </a:solidFill>
                <a:latin typeface="Arial" panose="020B0604020202020204" pitchFamily="34" charset="0"/>
                <a:cs typeface="Arial" panose="020B0604020202020204" pitchFamily="34" charset="0"/>
              </a:rPr>
              <a:t>to</a:t>
            </a:r>
            <a:r>
              <a:rPr sz="1600" b="1" spc="10" dirty="0">
                <a:solidFill>
                  <a:prstClr val="black"/>
                </a:solidFill>
                <a:latin typeface="Arial" panose="020B0604020202020204" pitchFamily="34" charset="0"/>
                <a:cs typeface="Arial" panose="020B0604020202020204" pitchFamily="34" charset="0"/>
              </a:rPr>
              <a:t> </a:t>
            </a:r>
            <a:r>
              <a:rPr sz="1600" b="1" spc="-10" dirty="0">
                <a:solidFill>
                  <a:prstClr val="black"/>
                </a:solidFill>
                <a:latin typeface="Arial" panose="020B0604020202020204" pitchFamily="34" charset="0"/>
                <a:cs typeface="Arial" panose="020B0604020202020204" pitchFamily="34" charset="0"/>
              </a:rPr>
              <a:t>be</a:t>
            </a:r>
            <a:r>
              <a:rPr sz="1600" b="1" spc="-5" dirty="0">
                <a:solidFill>
                  <a:prstClr val="black"/>
                </a:solidFill>
                <a:latin typeface="Arial" panose="020B0604020202020204" pitchFamily="34" charset="0"/>
                <a:cs typeface="Arial" panose="020B0604020202020204" pitchFamily="34" charset="0"/>
              </a:rPr>
              <a:t> </a:t>
            </a:r>
            <a:r>
              <a:rPr sz="1600" b="1" spc="-15" dirty="0">
                <a:solidFill>
                  <a:prstClr val="black"/>
                </a:solidFill>
                <a:latin typeface="Arial" panose="020B0604020202020204" pitchFamily="34" charset="0"/>
                <a:cs typeface="Arial" panose="020B0604020202020204" pitchFamily="34" charset="0"/>
              </a:rPr>
              <a:t>u</a:t>
            </a:r>
            <a:r>
              <a:rPr sz="1600" b="1" spc="-10" dirty="0">
                <a:solidFill>
                  <a:prstClr val="black"/>
                </a:solidFill>
                <a:latin typeface="Arial" panose="020B0604020202020204" pitchFamily="34" charset="0"/>
                <a:cs typeface="Arial" panose="020B0604020202020204" pitchFamily="34" charset="0"/>
              </a:rPr>
              <a:t>sed?</a:t>
            </a:r>
            <a:endParaRPr sz="1600" dirty="0">
              <a:solidFill>
                <a:prstClr val="black"/>
              </a:solidFill>
              <a:latin typeface="Arial" panose="020B0604020202020204" pitchFamily="34" charset="0"/>
              <a:cs typeface="Arial" panose="020B0604020202020204" pitchFamily="34" charset="0"/>
            </a:endParaRPr>
          </a:p>
          <a:p>
            <a:pPr algn="l" eaLnBrk="1" fontAlgn="auto" hangingPunct="1">
              <a:spcBef>
                <a:spcPts val="25"/>
              </a:spcBef>
              <a:spcAft>
                <a:spcPts val="0"/>
              </a:spcAft>
              <a:buClrTx/>
            </a:pPr>
            <a:endParaRPr sz="1600" dirty="0">
              <a:solidFill>
                <a:prstClr val="black"/>
              </a:solidFill>
              <a:latin typeface="Arial" panose="020B0604020202020204" pitchFamily="34" charset="0"/>
              <a:cs typeface="Arial" panose="020B0604020202020204" pitchFamily="34" charset="0"/>
            </a:endParaRPr>
          </a:p>
          <a:p>
            <a:pPr marL="12696" algn="l" eaLnBrk="1" fontAlgn="auto" hangingPunct="1">
              <a:spcBef>
                <a:spcPts val="0"/>
              </a:spcBef>
              <a:spcAft>
                <a:spcPts val="0"/>
              </a:spcAft>
              <a:buClrTx/>
            </a:pPr>
            <a:r>
              <a:rPr sz="1600" dirty="0">
                <a:solidFill>
                  <a:prstClr val="black"/>
                </a:solidFill>
                <a:latin typeface="Arial" panose="020B0604020202020204" pitchFamily="34" charset="0"/>
                <a:cs typeface="Arial" panose="020B0604020202020204" pitchFamily="34" charset="0"/>
              </a:rPr>
              <a:t>Are</a:t>
            </a:r>
            <a:r>
              <a:rPr sz="1600" spc="-10"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t</a:t>
            </a:r>
            <a:r>
              <a:rPr sz="1600" spc="-10" dirty="0">
                <a:solidFill>
                  <a:prstClr val="black"/>
                </a:solidFill>
                <a:latin typeface="Arial" panose="020B0604020202020204" pitchFamily="34" charset="0"/>
                <a:cs typeface="Arial" panose="020B0604020202020204" pitchFamily="34" charset="0"/>
              </a:rPr>
              <a:t>h</a:t>
            </a:r>
            <a:r>
              <a:rPr sz="1600" dirty="0">
                <a:solidFill>
                  <a:prstClr val="black"/>
                </a:solidFill>
                <a:latin typeface="Arial" panose="020B0604020202020204" pitchFamily="34" charset="0"/>
                <a:cs typeface="Arial" panose="020B0604020202020204" pitchFamily="34" charset="0"/>
              </a:rPr>
              <a:t>e</a:t>
            </a:r>
            <a:r>
              <a:rPr sz="1600" spc="-5"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var</a:t>
            </a:r>
            <a:r>
              <a:rPr sz="1600" spc="-10" dirty="0">
                <a:solidFill>
                  <a:prstClr val="black"/>
                </a:solidFill>
                <a:latin typeface="Arial" panose="020B0604020202020204" pitchFamily="34" charset="0"/>
                <a:cs typeface="Arial" panose="020B0604020202020204" pitchFamily="34" charset="0"/>
              </a:rPr>
              <a:t>iab</a:t>
            </a:r>
            <a:r>
              <a:rPr sz="1600" dirty="0">
                <a:solidFill>
                  <a:prstClr val="black"/>
                </a:solidFill>
                <a:latin typeface="Arial" panose="020B0604020202020204" pitchFamily="34" charset="0"/>
                <a:cs typeface="Arial" panose="020B0604020202020204" pitchFamily="34" charset="0"/>
              </a:rPr>
              <a:t>l</a:t>
            </a:r>
            <a:r>
              <a:rPr sz="1600" spc="-15" dirty="0">
                <a:solidFill>
                  <a:prstClr val="black"/>
                </a:solidFill>
                <a:latin typeface="Arial" panose="020B0604020202020204" pitchFamily="34" charset="0"/>
                <a:cs typeface="Arial" panose="020B0604020202020204" pitchFamily="34" charset="0"/>
              </a:rPr>
              <a:t>e</a:t>
            </a:r>
            <a:r>
              <a:rPr sz="1600" dirty="0">
                <a:solidFill>
                  <a:prstClr val="black"/>
                </a:solidFill>
                <a:latin typeface="Arial" panose="020B0604020202020204" pitchFamily="34" charset="0"/>
                <a:cs typeface="Arial" panose="020B0604020202020204" pitchFamily="34" charset="0"/>
              </a:rPr>
              <a:t>s</a:t>
            </a:r>
            <a:r>
              <a:rPr sz="1600" spc="20"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c</a:t>
            </a:r>
            <a:r>
              <a:rPr sz="1600" spc="-10" dirty="0">
                <a:solidFill>
                  <a:prstClr val="black"/>
                </a:solidFill>
                <a:latin typeface="Arial" panose="020B0604020202020204" pitchFamily="34" charset="0"/>
                <a:cs typeface="Arial" panose="020B0604020202020204" pitchFamily="34" charset="0"/>
              </a:rPr>
              <a:t>a</a:t>
            </a:r>
            <a:r>
              <a:rPr sz="1600" dirty="0">
                <a:solidFill>
                  <a:prstClr val="black"/>
                </a:solidFill>
                <a:latin typeface="Arial" panose="020B0604020202020204" pitchFamily="34" charset="0"/>
                <a:cs typeface="Arial" panose="020B0604020202020204" pitchFamily="34" charset="0"/>
              </a:rPr>
              <a:t>te</a:t>
            </a:r>
            <a:r>
              <a:rPr sz="1600" spc="-10" dirty="0">
                <a:solidFill>
                  <a:prstClr val="black"/>
                </a:solidFill>
                <a:latin typeface="Arial" panose="020B0604020202020204" pitchFamily="34" charset="0"/>
                <a:cs typeface="Arial" panose="020B0604020202020204" pitchFamily="34" charset="0"/>
              </a:rPr>
              <a:t>go</a:t>
            </a:r>
            <a:r>
              <a:rPr sz="1600" dirty="0">
                <a:solidFill>
                  <a:prstClr val="black"/>
                </a:solidFill>
                <a:latin typeface="Arial" panose="020B0604020202020204" pitchFamily="34" charset="0"/>
                <a:cs typeface="Arial" panose="020B0604020202020204" pitchFamily="34" charset="0"/>
              </a:rPr>
              <a:t>ri</a:t>
            </a:r>
            <a:r>
              <a:rPr sz="1600" spc="-10" dirty="0">
                <a:solidFill>
                  <a:prstClr val="black"/>
                </a:solidFill>
                <a:latin typeface="Arial" panose="020B0604020202020204" pitchFamily="34" charset="0"/>
                <a:cs typeface="Arial" panose="020B0604020202020204" pitchFamily="34" charset="0"/>
              </a:rPr>
              <a:t>ca</a:t>
            </a:r>
            <a:r>
              <a:rPr sz="1600" dirty="0">
                <a:solidFill>
                  <a:prstClr val="black"/>
                </a:solidFill>
                <a:latin typeface="Arial" panose="020B0604020202020204" pitchFamily="34" charset="0"/>
                <a:cs typeface="Arial" panose="020B0604020202020204" pitchFamily="34" charset="0"/>
              </a:rPr>
              <a:t>l?</a:t>
            </a:r>
          </a:p>
          <a:p>
            <a:pPr marL="12696" marR="170129" algn="l" eaLnBrk="1" fontAlgn="auto" hangingPunct="1">
              <a:spcBef>
                <a:spcPts val="1200"/>
              </a:spcBef>
              <a:spcAft>
                <a:spcPts val="0"/>
              </a:spcAft>
              <a:buClrTx/>
            </a:pPr>
            <a:r>
              <a:rPr sz="1600" dirty="0">
                <a:solidFill>
                  <a:prstClr val="black"/>
                </a:solidFill>
                <a:latin typeface="Arial" panose="020B0604020202020204" pitchFamily="34" charset="0"/>
                <a:cs typeface="Arial" panose="020B0604020202020204" pitchFamily="34" charset="0"/>
              </a:rPr>
              <a:t>Is t</a:t>
            </a:r>
            <a:r>
              <a:rPr sz="1600" spc="-10" dirty="0">
                <a:solidFill>
                  <a:prstClr val="black"/>
                </a:solidFill>
                <a:latin typeface="Arial" panose="020B0604020202020204" pitchFamily="34" charset="0"/>
                <a:cs typeface="Arial" panose="020B0604020202020204" pitchFamily="34" charset="0"/>
              </a:rPr>
              <a:t>h</a:t>
            </a:r>
            <a:r>
              <a:rPr sz="1600" dirty="0">
                <a:solidFill>
                  <a:prstClr val="black"/>
                </a:solidFill>
                <a:latin typeface="Arial" panose="020B0604020202020204" pitchFamily="34" charset="0"/>
                <a:cs typeface="Arial" panose="020B0604020202020204" pitchFamily="34" charset="0"/>
              </a:rPr>
              <a:t>e s</a:t>
            </a:r>
            <a:r>
              <a:rPr sz="1600" spc="-10" dirty="0">
                <a:solidFill>
                  <a:prstClr val="black"/>
                </a:solidFill>
                <a:latin typeface="Arial" panose="020B0604020202020204" pitchFamily="34" charset="0"/>
                <a:cs typeface="Arial" panose="020B0604020202020204" pitchFamily="34" charset="0"/>
              </a:rPr>
              <a:t>a</a:t>
            </a:r>
            <a:r>
              <a:rPr sz="1600" dirty="0">
                <a:solidFill>
                  <a:prstClr val="black"/>
                </a:solidFill>
                <a:latin typeface="Arial" panose="020B0604020202020204" pitchFamily="34" charset="0"/>
                <a:cs typeface="Arial" panose="020B0604020202020204" pitchFamily="34" charset="0"/>
              </a:rPr>
              <a:t>mp</a:t>
            </a:r>
            <a:r>
              <a:rPr sz="1600" spc="-10" dirty="0">
                <a:solidFill>
                  <a:prstClr val="black"/>
                </a:solidFill>
                <a:latin typeface="Arial" panose="020B0604020202020204" pitchFamily="34" charset="0"/>
                <a:cs typeface="Arial" panose="020B0604020202020204" pitchFamily="34" charset="0"/>
              </a:rPr>
              <a:t>l</a:t>
            </a:r>
            <a:r>
              <a:rPr sz="1600" dirty="0">
                <a:solidFill>
                  <a:prstClr val="black"/>
                </a:solidFill>
                <a:latin typeface="Arial" panose="020B0604020202020204" pitchFamily="34" charset="0"/>
                <a:cs typeface="Arial" panose="020B0604020202020204" pitchFamily="34" charset="0"/>
              </a:rPr>
              <a:t>e</a:t>
            </a:r>
            <a:r>
              <a:rPr sz="1600" spc="5"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size</a:t>
            </a:r>
            <a:r>
              <a:rPr sz="1600" spc="5"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a</a:t>
            </a:r>
            <a:r>
              <a:rPr sz="1600" spc="-10" dirty="0">
                <a:solidFill>
                  <a:prstClr val="black"/>
                </a:solidFill>
                <a:latin typeface="Arial" panose="020B0604020202020204" pitchFamily="34" charset="0"/>
                <a:cs typeface="Arial" panose="020B0604020202020204" pitchFamily="34" charset="0"/>
              </a:rPr>
              <a:t>d</a:t>
            </a:r>
            <a:r>
              <a:rPr sz="1600" dirty="0">
                <a:solidFill>
                  <a:prstClr val="black"/>
                </a:solidFill>
                <a:latin typeface="Arial" panose="020B0604020202020204" pitchFamily="34" charset="0"/>
                <a:cs typeface="Arial" panose="020B0604020202020204" pitchFamily="34" charset="0"/>
              </a:rPr>
              <a:t>e</a:t>
            </a:r>
            <a:r>
              <a:rPr sz="1600" spc="-10" dirty="0">
                <a:solidFill>
                  <a:prstClr val="black"/>
                </a:solidFill>
                <a:latin typeface="Arial" panose="020B0604020202020204" pitchFamily="34" charset="0"/>
                <a:cs typeface="Arial" panose="020B0604020202020204" pitchFamily="34" charset="0"/>
              </a:rPr>
              <a:t>q</a:t>
            </a:r>
            <a:r>
              <a:rPr sz="1600" dirty="0">
                <a:solidFill>
                  <a:prstClr val="black"/>
                </a:solidFill>
                <a:latin typeface="Arial" panose="020B0604020202020204" pitchFamily="34" charset="0"/>
                <a:cs typeface="Arial" panose="020B0604020202020204" pitchFamily="34" charset="0"/>
              </a:rPr>
              <a:t>u</a:t>
            </a:r>
            <a:r>
              <a:rPr sz="1600" spc="-10" dirty="0">
                <a:solidFill>
                  <a:prstClr val="black"/>
                </a:solidFill>
                <a:latin typeface="Arial" panose="020B0604020202020204" pitchFamily="34" charset="0"/>
                <a:cs typeface="Arial" panose="020B0604020202020204" pitchFamily="34" charset="0"/>
              </a:rPr>
              <a:t>a</a:t>
            </a:r>
            <a:r>
              <a:rPr sz="1600" dirty="0">
                <a:solidFill>
                  <a:prstClr val="black"/>
                </a:solidFill>
                <a:latin typeface="Arial" panose="020B0604020202020204" pitchFamily="34" charset="0"/>
                <a:cs typeface="Arial" panose="020B0604020202020204" pitchFamily="34" charset="0"/>
              </a:rPr>
              <a:t>te a</a:t>
            </a:r>
            <a:r>
              <a:rPr sz="1600" spc="-10" dirty="0">
                <a:solidFill>
                  <a:prstClr val="black"/>
                </a:solidFill>
                <a:latin typeface="Arial" panose="020B0604020202020204" pitchFamily="34" charset="0"/>
                <a:cs typeface="Arial" panose="020B0604020202020204" pitchFamily="34" charset="0"/>
              </a:rPr>
              <a:t>n</a:t>
            </a:r>
            <a:r>
              <a:rPr sz="1600" dirty="0">
                <a:solidFill>
                  <a:prstClr val="black"/>
                </a:solidFill>
                <a:latin typeface="Arial" panose="020B0604020202020204" pitchFamily="34" charset="0"/>
                <a:cs typeface="Arial" panose="020B0604020202020204" pitchFamily="34" charset="0"/>
              </a:rPr>
              <a:t>d</a:t>
            </a:r>
            <a:r>
              <a:rPr sz="1600" spc="5"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ra</a:t>
            </a:r>
            <a:r>
              <a:rPr sz="1600" spc="-10" dirty="0">
                <a:solidFill>
                  <a:prstClr val="black"/>
                </a:solidFill>
                <a:latin typeface="Arial" panose="020B0604020202020204" pitchFamily="34" charset="0"/>
                <a:cs typeface="Arial" panose="020B0604020202020204" pitchFamily="34" charset="0"/>
              </a:rPr>
              <a:t>n</a:t>
            </a:r>
            <a:r>
              <a:rPr sz="1600" dirty="0">
                <a:solidFill>
                  <a:prstClr val="black"/>
                </a:solidFill>
                <a:latin typeface="Arial" panose="020B0604020202020204" pitchFamily="34" charset="0"/>
                <a:cs typeface="Arial" panose="020B0604020202020204" pitchFamily="34" charset="0"/>
              </a:rPr>
              <a:t>d</a:t>
            </a:r>
            <a:r>
              <a:rPr sz="1600" spc="-10" dirty="0">
                <a:solidFill>
                  <a:prstClr val="black"/>
                </a:solidFill>
                <a:latin typeface="Arial" panose="020B0604020202020204" pitchFamily="34" charset="0"/>
                <a:cs typeface="Arial" panose="020B0604020202020204" pitchFamily="34" charset="0"/>
              </a:rPr>
              <a:t>o</a:t>
            </a:r>
            <a:r>
              <a:rPr sz="1600" dirty="0">
                <a:solidFill>
                  <a:prstClr val="black"/>
                </a:solidFill>
                <a:latin typeface="Arial" panose="020B0604020202020204" pitchFamily="34" charset="0"/>
                <a:cs typeface="Arial" panose="020B0604020202020204" pitchFamily="34" charset="0"/>
              </a:rPr>
              <a:t>m?</a:t>
            </a:r>
          </a:p>
          <a:p>
            <a:pPr marL="12696" algn="l" eaLnBrk="1" fontAlgn="auto" hangingPunct="1">
              <a:spcBef>
                <a:spcPts val="1200"/>
              </a:spcBef>
              <a:spcAft>
                <a:spcPts val="0"/>
              </a:spcAft>
              <a:buClrTx/>
            </a:pPr>
            <a:r>
              <a:rPr sz="1600" dirty="0">
                <a:solidFill>
                  <a:prstClr val="black"/>
                </a:solidFill>
                <a:latin typeface="Arial" panose="020B0604020202020204" pitchFamily="34" charset="0"/>
                <a:cs typeface="Arial" panose="020B0604020202020204" pitchFamily="34" charset="0"/>
              </a:rPr>
              <a:t>Are the</a:t>
            </a:r>
            <a:r>
              <a:rPr sz="1600" spc="-10"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d</a:t>
            </a:r>
            <a:r>
              <a:rPr sz="1600" spc="-10" dirty="0">
                <a:solidFill>
                  <a:prstClr val="black"/>
                </a:solidFill>
                <a:latin typeface="Arial" panose="020B0604020202020204" pitchFamily="34" charset="0"/>
                <a:cs typeface="Arial" panose="020B0604020202020204" pitchFamily="34" charset="0"/>
              </a:rPr>
              <a:t>e</a:t>
            </a:r>
            <a:r>
              <a:rPr sz="1600" dirty="0">
                <a:solidFill>
                  <a:prstClr val="black"/>
                </a:solidFill>
                <a:latin typeface="Arial" panose="020B0604020202020204" pitchFamily="34" charset="0"/>
                <a:cs typeface="Arial" panose="020B0604020202020204" pitchFamily="34" charset="0"/>
              </a:rPr>
              <a:t>gr</a:t>
            </a:r>
            <a:r>
              <a:rPr sz="1600" spc="-10" dirty="0">
                <a:solidFill>
                  <a:prstClr val="black"/>
                </a:solidFill>
                <a:latin typeface="Arial" panose="020B0604020202020204" pitchFamily="34" charset="0"/>
                <a:cs typeface="Arial" panose="020B0604020202020204" pitchFamily="34" charset="0"/>
              </a:rPr>
              <a:t>e</a:t>
            </a:r>
            <a:r>
              <a:rPr sz="1600" dirty="0">
                <a:solidFill>
                  <a:prstClr val="black"/>
                </a:solidFill>
                <a:latin typeface="Arial" panose="020B0604020202020204" pitchFamily="34" charset="0"/>
                <a:cs typeface="Arial" panose="020B0604020202020204" pitchFamily="34" charset="0"/>
              </a:rPr>
              <a:t>es</a:t>
            </a:r>
            <a:r>
              <a:rPr sz="1600" spc="5" dirty="0">
                <a:solidFill>
                  <a:prstClr val="black"/>
                </a:solidFill>
                <a:latin typeface="Arial" panose="020B0604020202020204" pitchFamily="34" charset="0"/>
                <a:cs typeface="Arial" panose="020B0604020202020204" pitchFamily="34" charset="0"/>
              </a:rPr>
              <a:t> </a:t>
            </a:r>
            <a:r>
              <a:rPr sz="1600" dirty="0">
                <a:solidFill>
                  <a:prstClr val="black"/>
                </a:solidFill>
                <a:latin typeface="Arial" panose="020B0604020202020204" pitchFamily="34" charset="0"/>
                <a:cs typeface="Arial" panose="020B0604020202020204" pitchFamily="34" charset="0"/>
              </a:rPr>
              <a:t>of fre</a:t>
            </a:r>
            <a:r>
              <a:rPr sz="1600" spc="-10" dirty="0">
                <a:solidFill>
                  <a:prstClr val="black"/>
                </a:solidFill>
                <a:latin typeface="Arial" panose="020B0604020202020204" pitchFamily="34" charset="0"/>
                <a:cs typeface="Arial" panose="020B0604020202020204" pitchFamily="34" charset="0"/>
              </a:rPr>
              <a:t>e</a:t>
            </a:r>
            <a:r>
              <a:rPr sz="1600" dirty="0">
                <a:solidFill>
                  <a:prstClr val="black"/>
                </a:solidFill>
                <a:latin typeface="Arial" panose="020B0604020202020204" pitchFamily="34" charset="0"/>
                <a:cs typeface="Arial" panose="020B0604020202020204" pitchFamily="34" charset="0"/>
              </a:rPr>
              <a:t>d</a:t>
            </a:r>
            <a:r>
              <a:rPr sz="1600" spc="-10" dirty="0">
                <a:solidFill>
                  <a:prstClr val="black"/>
                </a:solidFill>
                <a:latin typeface="Arial" panose="020B0604020202020204" pitchFamily="34" charset="0"/>
                <a:cs typeface="Arial" panose="020B0604020202020204" pitchFamily="34" charset="0"/>
              </a:rPr>
              <a:t>o</a:t>
            </a:r>
            <a:r>
              <a:rPr sz="1600" dirty="0">
                <a:solidFill>
                  <a:prstClr val="black"/>
                </a:solidFill>
                <a:latin typeface="Arial" panose="020B0604020202020204" pitchFamily="34" charset="0"/>
                <a:cs typeface="Arial" panose="020B0604020202020204" pitchFamily="34" charset="0"/>
              </a:rPr>
              <a:t>m</a:t>
            </a:r>
          </a:p>
          <a:p>
            <a:pPr marL="12696" algn="l" eaLnBrk="1" fontAlgn="auto" hangingPunct="1">
              <a:spcBef>
                <a:spcPts val="0"/>
              </a:spcBef>
              <a:spcAft>
                <a:spcPts val="0"/>
              </a:spcAft>
              <a:buClrTx/>
            </a:pPr>
            <a:r>
              <a:rPr sz="1600" dirty="0">
                <a:solidFill>
                  <a:prstClr val="black"/>
                </a:solidFill>
                <a:latin typeface="Arial" panose="020B0604020202020204" pitchFamily="34" charset="0"/>
                <a:cs typeface="Arial" panose="020B0604020202020204" pitchFamily="34" charset="0"/>
              </a:rPr>
              <a:t>k</a:t>
            </a:r>
            <a:r>
              <a:rPr sz="1600" spc="-10" dirty="0">
                <a:solidFill>
                  <a:prstClr val="black"/>
                </a:solidFill>
                <a:latin typeface="Arial" panose="020B0604020202020204" pitchFamily="34" charset="0"/>
                <a:cs typeface="Arial" panose="020B0604020202020204" pitchFamily="34" charset="0"/>
              </a:rPr>
              <a:t>no</a:t>
            </a:r>
            <a:r>
              <a:rPr sz="1600" spc="-45" dirty="0">
                <a:solidFill>
                  <a:prstClr val="black"/>
                </a:solidFill>
                <a:latin typeface="Arial" panose="020B0604020202020204" pitchFamily="34" charset="0"/>
                <a:cs typeface="Arial" panose="020B0604020202020204" pitchFamily="34" charset="0"/>
              </a:rPr>
              <a:t>w</a:t>
            </a:r>
            <a:r>
              <a:rPr sz="1600" spc="-10" dirty="0">
                <a:solidFill>
                  <a:prstClr val="black"/>
                </a:solidFill>
                <a:latin typeface="Arial" panose="020B0604020202020204" pitchFamily="34" charset="0"/>
                <a:cs typeface="Arial" panose="020B0604020202020204" pitchFamily="34" charset="0"/>
              </a:rPr>
              <a:t>n</a:t>
            </a:r>
            <a:r>
              <a:rPr sz="1600" dirty="0">
                <a:solidFill>
                  <a:prstClr val="black"/>
                </a:solidFill>
                <a:latin typeface="Arial" panose="020B0604020202020204" pitchFamily="34" charset="0"/>
                <a:cs typeface="Arial" panose="020B0604020202020204" pitchFamily="34" charset="0"/>
              </a:rPr>
              <a:t>?</a:t>
            </a:r>
          </a:p>
        </p:txBody>
      </p:sp>
      <p:sp>
        <p:nvSpPr>
          <p:cNvPr id="12" name="object 12"/>
          <p:cNvSpPr/>
          <p:nvPr/>
        </p:nvSpPr>
        <p:spPr>
          <a:xfrm>
            <a:off x="3621005" y="2935925"/>
            <a:ext cx="395503" cy="395503"/>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3" name="object 13"/>
          <p:cNvSpPr/>
          <p:nvPr/>
        </p:nvSpPr>
        <p:spPr>
          <a:xfrm>
            <a:off x="3621005" y="3577717"/>
            <a:ext cx="395503" cy="395503"/>
          </a:xfrm>
          <a:prstGeom prst="rect">
            <a:avLst/>
          </a:prstGeom>
          <a:blipFill>
            <a:blip r:embed="rId4"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4" name="object 14"/>
          <p:cNvSpPr txBox="1"/>
          <p:nvPr/>
        </p:nvSpPr>
        <p:spPr>
          <a:xfrm>
            <a:off x="398042" y="4881000"/>
            <a:ext cx="3851310" cy="1230711"/>
          </a:xfrm>
          <a:prstGeom prst="rect">
            <a:avLst/>
          </a:prstGeom>
        </p:spPr>
        <p:txBody>
          <a:bodyPr vert="horz" wrap="square" lIns="0" tIns="0" rIns="0" bIns="0" rtlCol="0">
            <a:spAutoFit/>
          </a:bodyPr>
          <a:lstStyle/>
          <a:p>
            <a:pPr marL="12696" marR="5078" algn="l" eaLnBrk="1" fontAlgn="auto" hangingPunct="1">
              <a:spcBef>
                <a:spcPts val="0"/>
              </a:spcBef>
              <a:spcAft>
                <a:spcPts val="0"/>
              </a:spcAft>
              <a:buClrTx/>
            </a:pPr>
            <a:r>
              <a:rPr sz="1600" spc="-10" dirty="0">
                <a:solidFill>
                  <a:prstClr val="black"/>
                </a:solidFill>
                <a:latin typeface="Arial"/>
                <a:cs typeface="Arial"/>
              </a:rPr>
              <a:t>The</a:t>
            </a:r>
            <a:r>
              <a:rPr sz="1600" spc="5" dirty="0">
                <a:solidFill>
                  <a:prstClr val="black"/>
                </a:solidFill>
                <a:latin typeface="Arial"/>
                <a:cs typeface="Arial"/>
              </a:rPr>
              <a:t> </a:t>
            </a:r>
            <a:r>
              <a:rPr sz="1600" spc="-10" dirty="0">
                <a:solidFill>
                  <a:prstClr val="black"/>
                </a:solidFill>
                <a:latin typeface="Arial"/>
                <a:cs typeface="Arial"/>
              </a:rPr>
              <a:t>ch</a:t>
            </a:r>
            <a:r>
              <a:rPr sz="1600" dirty="0">
                <a:solidFill>
                  <a:prstClr val="black"/>
                </a:solidFill>
                <a:latin typeface="Arial"/>
                <a:cs typeface="Arial"/>
              </a:rPr>
              <a:t>i</a:t>
            </a:r>
            <a:r>
              <a:rPr sz="1600" spc="-15" dirty="0">
                <a:solidFill>
                  <a:prstClr val="black"/>
                </a:solidFill>
                <a:latin typeface="Arial"/>
                <a:cs typeface="Arial"/>
              </a:rPr>
              <a:t>-</a:t>
            </a:r>
            <a:r>
              <a:rPr sz="1600" spc="-10" dirty="0">
                <a:solidFill>
                  <a:prstClr val="black"/>
                </a:solidFill>
                <a:latin typeface="Arial"/>
                <a:cs typeface="Arial"/>
              </a:rPr>
              <a:t>square</a:t>
            </a:r>
            <a:r>
              <a:rPr sz="1600" spc="-5" dirty="0">
                <a:solidFill>
                  <a:prstClr val="black"/>
                </a:solidFill>
                <a:latin typeface="Arial"/>
                <a:cs typeface="Arial"/>
              </a:rPr>
              <a:t> </a:t>
            </a:r>
            <a:r>
              <a:rPr sz="1600" spc="-10" dirty="0">
                <a:solidFill>
                  <a:prstClr val="black"/>
                </a:solidFill>
                <a:latin typeface="Arial"/>
                <a:cs typeface="Arial"/>
              </a:rPr>
              <a:t>test</a:t>
            </a:r>
            <a:r>
              <a:rPr sz="1600" spc="15" dirty="0">
                <a:solidFill>
                  <a:prstClr val="black"/>
                </a:solidFill>
                <a:latin typeface="Arial"/>
                <a:cs typeface="Arial"/>
              </a:rPr>
              <a:t> </a:t>
            </a:r>
            <a:r>
              <a:rPr sz="1600" spc="-10" dirty="0">
                <a:solidFill>
                  <a:prstClr val="black"/>
                </a:solidFill>
                <a:latin typeface="Arial"/>
                <a:cs typeface="Arial"/>
              </a:rPr>
              <a:t>is</a:t>
            </a:r>
            <a:r>
              <a:rPr sz="1600" dirty="0">
                <a:solidFill>
                  <a:prstClr val="black"/>
                </a:solidFill>
                <a:latin typeface="Arial"/>
                <a:cs typeface="Arial"/>
              </a:rPr>
              <a:t> </a:t>
            </a:r>
            <a:r>
              <a:rPr sz="1600" spc="-10" dirty="0">
                <a:solidFill>
                  <a:prstClr val="black"/>
                </a:solidFill>
                <a:latin typeface="Arial"/>
                <a:cs typeface="Arial"/>
              </a:rPr>
              <a:t>used</a:t>
            </a:r>
            <a:r>
              <a:rPr sz="1600" spc="-5" dirty="0">
                <a:solidFill>
                  <a:prstClr val="black"/>
                </a:solidFill>
                <a:latin typeface="Arial"/>
                <a:cs typeface="Arial"/>
              </a:rPr>
              <a:t> </a:t>
            </a:r>
            <a:r>
              <a:rPr sz="1600" spc="-10" dirty="0">
                <a:solidFill>
                  <a:prstClr val="black"/>
                </a:solidFill>
                <a:latin typeface="Arial"/>
                <a:cs typeface="Arial"/>
              </a:rPr>
              <a:t>to</a:t>
            </a:r>
            <a:r>
              <a:rPr sz="1600" spc="10" dirty="0">
                <a:solidFill>
                  <a:prstClr val="black"/>
                </a:solidFill>
                <a:latin typeface="Arial"/>
                <a:cs typeface="Arial"/>
              </a:rPr>
              <a:t> </a:t>
            </a:r>
            <a:r>
              <a:rPr sz="1600" spc="-10" dirty="0">
                <a:solidFill>
                  <a:prstClr val="black"/>
                </a:solidFill>
                <a:latin typeface="Arial"/>
                <a:cs typeface="Arial"/>
              </a:rPr>
              <a:t>determine</a:t>
            </a:r>
            <a:r>
              <a:rPr sz="1600" spc="-5" dirty="0">
                <a:solidFill>
                  <a:prstClr val="black"/>
                </a:solidFill>
                <a:latin typeface="Arial"/>
                <a:cs typeface="Arial"/>
              </a:rPr>
              <a:t> </a:t>
            </a:r>
            <a:r>
              <a:rPr sz="1600" spc="-30" dirty="0">
                <a:solidFill>
                  <a:prstClr val="black"/>
                </a:solidFill>
                <a:latin typeface="Arial"/>
                <a:cs typeface="Arial"/>
              </a:rPr>
              <a:t>w</a:t>
            </a:r>
            <a:r>
              <a:rPr sz="1600" spc="-10" dirty="0">
                <a:solidFill>
                  <a:prstClr val="black"/>
                </a:solidFill>
                <a:latin typeface="Arial"/>
                <a:cs typeface="Arial"/>
              </a:rPr>
              <a:t>hether</a:t>
            </a:r>
            <a:r>
              <a:rPr sz="1600" spc="20" dirty="0">
                <a:solidFill>
                  <a:prstClr val="black"/>
                </a:solidFill>
                <a:latin typeface="Arial"/>
                <a:cs typeface="Arial"/>
              </a:rPr>
              <a:t> </a:t>
            </a:r>
            <a:r>
              <a:rPr sz="1600" spc="-10" dirty="0">
                <a:solidFill>
                  <a:prstClr val="black"/>
                </a:solidFill>
                <a:latin typeface="Arial"/>
                <a:cs typeface="Arial"/>
              </a:rPr>
              <a:t>there</a:t>
            </a:r>
            <a:r>
              <a:rPr sz="1600" spc="15" dirty="0">
                <a:solidFill>
                  <a:prstClr val="black"/>
                </a:solidFill>
                <a:latin typeface="Arial"/>
                <a:cs typeface="Arial"/>
              </a:rPr>
              <a:t> </a:t>
            </a:r>
            <a:r>
              <a:rPr sz="1600" spc="-10" dirty="0">
                <a:solidFill>
                  <a:prstClr val="black"/>
                </a:solidFill>
                <a:latin typeface="Arial"/>
                <a:cs typeface="Arial"/>
              </a:rPr>
              <a:t>is a</a:t>
            </a:r>
            <a:r>
              <a:rPr sz="1600" spc="10" dirty="0">
                <a:solidFill>
                  <a:prstClr val="black"/>
                </a:solidFill>
                <a:latin typeface="Arial"/>
                <a:cs typeface="Arial"/>
              </a:rPr>
              <a:t> </a:t>
            </a:r>
            <a:r>
              <a:rPr sz="1600" spc="-10" dirty="0">
                <a:solidFill>
                  <a:prstClr val="black"/>
                </a:solidFill>
                <a:latin typeface="Arial"/>
                <a:cs typeface="Arial"/>
              </a:rPr>
              <a:t>significant</a:t>
            </a:r>
            <a:r>
              <a:rPr sz="1600" spc="-25" dirty="0">
                <a:solidFill>
                  <a:prstClr val="black"/>
                </a:solidFill>
                <a:latin typeface="Arial"/>
                <a:cs typeface="Arial"/>
              </a:rPr>
              <a:t> </a:t>
            </a:r>
            <a:r>
              <a:rPr sz="1600" spc="-10" dirty="0">
                <a:solidFill>
                  <a:prstClr val="black"/>
                </a:solidFill>
                <a:latin typeface="Arial"/>
                <a:cs typeface="Arial"/>
              </a:rPr>
              <a:t>di</a:t>
            </a:r>
            <a:r>
              <a:rPr sz="1600" spc="-30" dirty="0">
                <a:solidFill>
                  <a:prstClr val="black"/>
                </a:solidFill>
                <a:latin typeface="Arial"/>
                <a:cs typeface="Arial"/>
              </a:rPr>
              <a:t>f</a:t>
            </a:r>
            <a:r>
              <a:rPr sz="1600" spc="-10" dirty="0">
                <a:solidFill>
                  <a:prstClr val="black"/>
                </a:solidFill>
                <a:latin typeface="Arial"/>
                <a:cs typeface="Arial"/>
              </a:rPr>
              <a:t>ference bet</a:t>
            </a:r>
            <a:r>
              <a:rPr sz="1600" spc="-30" dirty="0">
                <a:solidFill>
                  <a:prstClr val="black"/>
                </a:solidFill>
                <a:latin typeface="Arial"/>
                <a:cs typeface="Arial"/>
              </a:rPr>
              <a:t>w</a:t>
            </a:r>
            <a:r>
              <a:rPr sz="1600" spc="-10" dirty="0">
                <a:solidFill>
                  <a:prstClr val="black"/>
                </a:solidFill>
                <a:latin typeface="Arial"/>
                <a:cs typeface="Arial"/>
              </a:rPr>
              <a:t>een</a:t>
            </a:r>
            <a:r>
              <a:rPr sz="1600" spc="20" dirty="0">
                <a:solidFill>
                  <a:prstClr val="black"/>
                </a:solidFill>
                <a:latin typeface="Arial"/>
                <a:cs typeface="Arial"/>
              </a:rPr>
              <a:t> </a:t>
            </a:r>
            <a:r>
              <a:rPr sz="1600" spc="-10" dirty="0">
                <a:solidFill>
                  <a:prstClr val="black"/>
                </a:solidFill>
                <a:latin typeface="Arial"/>
                <a:cs typeface="Arial"/>
              </a:rPr>
              <a:t>the</a:t>
            </a:r>
            <a:r>
              <a:rPr sz="1600" spc="10" dirty="0">
                <a:solidFill>
                  <a:prstClr val="black"/>
                </a:solidFill>
                <a:latin typeface="Arial"/>
                <a:cs typeface="Arial"/>
              </a:rPr>
              <a:t> </a:t>
            </a:r>
            <a:r>
              <a:rPr sz="1600" spc="-10" dirty="0">
                <a:solidFill>
                  <a:prstClr val="black"/>
                </a:solidFill>
                <a:latin typeface="Arial"/>
                <a:cs typeface="Arial"/>
              </a:rPr>
              <a:t>e</a:t>
            </a:r>
            <a:r>
              <a:rPr sz="1600" spc="-15" dirty="0">
                <a:solidFill>
                  <a:prstClr val="black"/>
                </a:solidFill>
                <a:latin typeface="Arial"/>
                <a:cs typeface="Arial"/>
              </a:rPr>
              <a:t>x</a:t>
            </a:r>
            <a:r>
              <a:rPr sz="1600" spc="-10" dirty="0">
                <a:solidFill>
                  <a:prstClr val="black"/>
                </a:solidFill>
                <a:latin typeface="Arial"/>
                <a:cs typeface="Arial"/>
              </a:rPr>
              <a:t>pe</a:t>
            </a:r>
            <a:r>
              <a:rPr sz="1600" spc="-5" dirty="0">
                <a:solidFill>
                  <a:prstClr val="black"/>
                </a:solidFill>
                <a:latin typeface="Arial"/>
                <a:cs typeface="Arial"/>
              </a:rPr>
              <a:t>c</a:t>
            </a:r>
            <a:r>
              <a:rPr sz="1600" spc="-10" dirty="0">
                <a:solidFill>
                  <a:prstClr val="black"/>
                </a:solidFill>
                <a:latin typeface="Arial"/>
                <a:cs typeface="Arial"/>
              </a:rPr>
              <a:t>ted</a:t>
            </a:r>
            <a:r>
              <a:rPr sz="1600" spc="10" dirty="0">
                <a:solidFill>
                  <a:prstClr val="black"/>
                </a:solidFill>
                <a:latin typeface="Arial"/>
                <a:cs typeface="Arial"/>
              </a:rPr>
              <a:t> </a:t>
            </a:r>
            <a:r>
              <a:rPr sz="1600" spc="-10" dirty="0">
                <a:solidFill>
                  <a:prstClr val="black"/>
                </a:solidFill>
                <a:latin typeface="Arial"/>
                <a:cs typeface="Arial"/>
              </a:rPr>
              <a:t>frequencies</a:t>
            </a:r>
            <a:r>
              <a:rPr sz="1600" dirty="0">
                <a:solidFill>
                  <a:prstClr val="black"/>
                </a:solidFill>
                <a:latin typeface="Arial"/>
                <a:cs typeface="Arial"/>
              </a:rPr>
              <a:t> </a:t>
            </a:r>
            <a:r>
              <a:rPr sz="1600" spc="-10" dirty="0">
                <a:solidFill>
                  <a:prstClr val="black"/>
                </a:solidFill>
                <a:latin typeface="Arial"/>
                <a:cs typeface="Arial"/>
              </a:rPr>
              <a:t>and</a:t>
            </a:r>
            <a:r>
              <a:rPr sz="1600" spc="-5" dirty="0">
                <a:solidFill>
                  <a:prstClr val="black"/>
                </a:solidFill>
                <a:latin typeface="Arial"/>
                <a:cs typeface="Arial"/>
              </a:rPr>
              <a:t> </a:t>
            </a:r>
            <a:r>
              <a:rPr sz="1600" spc="-10" dirty="0">
                <a:solidFill>
                  <a:prstClr val="black"/>
                </a:solidFill>
                <a:latin typeface="Arial"/>
                <a:cs typeface="Arial"/>
              </a:rPr>
              <a:t>the ob</a:t>
            </a:r>
            <a:r>
              <a:rPr sz="1600" spc="-5" dirty="0">
                <a:solidFill>
                  <a:prstClr val="black"/>
                </a:solidFill>
                <a:latin typeface="Arial"/>
                <a:cs typeface="Arial"/>
              </a:rPr>
              <a:t>s</a:t>
            </a:r>
            <a:r>
              <a:rPr sz="1600" spc="-10" dirty="0">
                <a:solidFill>
                  <a:prstClr val="black"/>
                </a:solidFill>
                <a:latin typeface="Arial"/>
                <a:cs typeface="Arial"/>
              </a:rPr>
              <a:t>erved</a:t>
            </a:r>
            <a:r>
              <a:rPr sz="1600" spc="-5" dirty="0">
                <a:solidFill>
                  <a:prstClr val="black"/>
                </a:solidFill>
                <a:latin typeface="Arial"/>
                <a:cs typeface="Arial"/>
              </a:rPr>
              <a:t> </a:t>
            </a:r>
            <a:r>
              <a:rPr sz="1600" spc="-10" dirty="0">
                <a:solidFill>
                  <a:prstClr val="black"/>
                </a:solidFill>
                <a:latin typeface="Arial"/>
                <a:cs typeface="Arial"/>
              </a:rPr>
              <a:t>frequencies</a:t>
            </a:r>
            <a:r>
              <a:rPr sz="1600" dirty="0">
                <a:solidFill>
                  <a:prstClr val="black"/>
                </a:solidFill>
                <a:latin typeface="Arial"/>
                <a:cs typeface="Arial"/>
              </a:rPr>
              <a:t> </a:t>
            </a:r>
            <a:r>
              <a:rPr sz="1600" spc="-10" dirty="0">
                <a:solidFill>
                  <a:prstClr val="black"/>
                </a:solidFill>
                <a:latin typeface="Arial"/>
                <a:cs typeface="Arial"/>
              </a:rPr>
              <a:t>in</a:t>
            </a:r>
            <a:r>
              <a:rPr sz="1600" spc="-5" dirty="0">
                <a:solidFill>
                  <a:prstClr val="black"/>
                </a:solidFill>
                <a:latin typeface="Arial"/>
                <a:cs typeface="Arial"/>
              </a:rPr>
              <a:t> </a:t>
            </a:r>
            <a:r>
              <a:rPr sz="1600" spc="-10" dirty="0">
                <a:solidFill>
                  <a:prstClr val="black"/>
                </a:solidFill>
                <a:latin typeface="Arial"/>
                <a:cs typeface="Arial"/>
              </a:rPr>
              <a:t>one</a:t>
            </a:r>
            <a:r>
              <a:rPr sz="1600" spc="-5" dirty="0">
                <a:solidFill>
                  <a:prstClr val="black"/>
                </a:solidFill>
                <a:latin typeface="Arial"/>
                <a:cs typeface="Arial"/>
              </a:rPr>
              <a:t> </a:t>
            </a:r>
            <a:r>
              <a:rPr sz="1600" spc="-10" dirty="0">
                <a:solidFill>
                  <a:prstClr val="black"/>
                </a:solidFill>
                <a:latin typeface="Arial"/>
                <a:cs typeface="Arial"/>
              </a:rPr>
              <a:t>or</a:t>
            </a:r>
            <a:r>
              <a:rPr sz="1600" spc="20" dirty="0">
                <a:solidFill>
                  <a:prstClr val="black"/>
                </a:solidFill>
                <a:latin typeface="Arial"/>
                <a:cs typeface="Arial"/>
              </a:rPr>
              <a:t> </a:t>
            </a:r>
            <a:r>
              <a:rPr sz="1600" spc="-10" dirty="0">
                <a:solidFill>
                  <a:prstClr val="black"/>
                </a:solidFill>
                <a:latin typeface="Arial"/>
                <a:cs typeface="Arial"/>
              </a:rPr>
              <a:t>more categories</a:t>
            </a:r>
            <a:endParaRPr sz="1600" dirty="0">
              <a:solidFill>
                <a:prstClr val="black"/>
              </a:solidFill>
              <a:latin typeface="Arial"/>
              <a:cs typeface="Arial"/>
            </a:endParaRPr>
          </a:p>
        </p:txBody>
      </p:sp>
      <p:sp>
        <p:nvSpPr>
          <p:cNvPr id="15" name="object 15"/>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27297"/>
            <a:r>
              <a:rPr dirty="0">
                <a:solidFill>
                  <a:prstClr val="black"/>
                </a:solidFill>
              </a:rPr>
              <a:t>21</a:t>
            </a: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Tree>
    <p:extLst>
      <p:ext uri="{BB962C8B-B14F-4D97-AF65-F5344CB8AC3E}">
        <p14:creationId xmlns:p14="http://schemas.microsoft.com/office/powerpoint/2010/main" val="3295216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341" y="598011"/>
            <a:ext cx="9126970" cy="660987"/>
          </a:xfrm>
          <a:prstGeom prst="rect">
            <a:avLst/>
          </a:prstGeom>
        </p:spPr>
        <p:txBody>
          <a:bodyPr vert="horz" wrap="square" lIns="0" tIns="319549" rIns="0" bIns="0" rtlCol="0">
            <a:spAutoFit/>
          </a:bodyPr>
          <a:lstStyle/>
          <a:p>
            <a:pPr marL="70464"/>
            <a:r>
              <a:rPr spc="-15" dirty="0"/>
              <a:t>Chi</a:t>
            </a:r>
            <a:r>
              <a:rPr spc="10" dirty="0"/>
              <a:t> </a:t>
            </a:r>
            <a:r>
              <a:rPr spc="-15" dirty="0"/>
              <a:t>square</a:t>
            </a:r>
            <a:r>
              <a:rPr spc="10" dirty="0"/>
              <a:t> </a:t>
            </a:r>
            <a:r>
              <a:rPr spc="-10" dirty="0"/>
              <a:t>test:</a:t>
            </a:r>
            <a:r>
              <a:rPr spc="20" dirty="0"/>
              <a:t> </a:t>
            </a:r>
            <a:r>
              <a:rPr spc="-10" dirty="0"/>
              <a:t>Illustration</a:t>
            </a:r>
          </a:p>
        </p:txBody>
      </p:sp>
      <p:sp>
        <p:nvSpPr>
          <p:cNvPr id="3" name="object 3"/>
          <p:cNvSpPr/>
          <p:nvPr/>
        </p:nvSpPr>
        <p:spPr>
          <a:xfrm>
            <a:off x="463845" y="1261234"/>
            <a:ext cx="8786853" cy="5152643"/>
          </a:xfrm>
          <a:custGeom>
            <a:avLst/>
            <a:gdLst/>
            <a:ahLst/>
            <a:cxnLst/>
            <a:rect l="l" t="t" r="r" b="b"/>
            <a:pathLst>
              <a:path w="8789670" h="5154295">
                <a:moveTo>
                  <a:pt x="0" y="5153914"/>
                </a:moveTo>
                <a:lnTo>
                  <a:pt x="8789162" y="5153914"/>
                </a:lnTo>
                <a:lnTo>
                  <a:pt x="8789162" y="0"/>
                </a:lnTo>
                <a:lnTo>
                  <a:pt x="0" y="0"/>
                </a:lnTo>
                <a:lnTo>
                  <a:pt x="0" y="5153914"/>
                </a:lnTo>
                <a:close/>
              </a:path>
            </a:pathLst>
          </a:custGeom>
          <a:ln w="12700">
            <a:solidFill>
              <a:srgbClr val="000000"/>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 name="object 4"/>
          <p:cNvSpPr txBox="1">
            <a:spLocks noGrp="1"/>
          </p:cNvSpPr>
          <p:nvPr>
            <p:ph type="body" idx="1"/>
          </p:nvPr>
        </p:nvSpPr>
        <p:spPr>
          <a:xfrm>
            <a:off x="547272" y="1415900"/>
            <a:ext cx="8805105" cy="1554272"/>
          </a:xfrm>
          <a:prstGeom prst="rect">
            <a:avLst/>
          </a:prstGeom>
        </p:spPr>
        <p:txBody>
          <a:bodyPr vert="horz" wrap="square" lIns="0" tIns="0" rIns="0" bIns="0" rtlCol="0">
            <a:spAutoFit/>
          </a:bodyPr>
          <a:lstStyle/>
          <a:p>
            <a:pPr marL="234950" indent="-234950" algn="l" rtl="0" fontAlgn="base">
              <a:spcBef>
                <a:spcPts val="220"/>
              </a:spcBef>
              <a:spcAft>
                <a:spcPct val="0"/>
              </a:spcAft>
              <a:buClr>
                <a:srgbClr val="003399"/>
              </a:buClr>
              <a:buFont typeface="Webdings" pitchFamily="18" charset="2"/>
              <a:buChar char="4"/>
            </a:pPr>
            <a:r>
              <a:rPr dirty="0" smtClean="0">
                <a:latin typeface="+mn-lt"/>
                <a:cs typeface="Arial" panose="020B0604020202020204" pitchFamily="34" charset="0"/>
              </a:rPr>
              <a:t>A </a:t>
            </a:r>
            <a:r>
              <a:rPr dirty="0">
                <a:latin typeface="+mn-lt"/>
                <a:cs typeface="Arial" panose="020B0604020202020204" pitchFamily="34" charset="0"/>
              </a:rPr>
              <a:t>dice is rolled 36 times. The frequencies of the observed outputs are mentioned in the table</a:t>
            </a:r>
          </a:p>
          <a:p>
            <a:pPr marL="234950" indent="-234950" algn="l" rtl="0" fontAlgn="base">
              <a:spcBef>
                <a:spcPts val="220"/>
              </a:spcBef>
              <a:spcAft>
                <a:spcPct val="0"/>
              </a:spcAft>
              <a:buClr>
                <a:srgbClr val="003399"/>
              </a:buClr>
              <a:buFont typeface="Webdings" pitchFamily="18" charset="2"/>
              <a:buChar char="4"/>
            </a:pPr>
            <a:r>
              <a:rPr dirty="0" smtClean="0">
                <a:latin typeface="+mn-lt"/>
                <a:cs typeface="Arial" panose="020B0604020202020204" pitchFamily="34" charset="0"/>
              </a:rPr>
              <a:t>The </a:t>
            </a:r>
            <a:r>
              <a:rPr dirty="0">
                <a:latin typeface="+mn-lt"/>
                <a:cs typeface="Arial" panose="020B0604020202020204" pitchFamily="34" charset="0"/>
              </a:rPr>
              <a:t>finding that the frequencies differ does not mean that the die is not </a:t>
            </a:r>
            <a:r>
              <a:rPr dirty="0" smtClean="0">
                <a:latin typeface="+mn-lt"/>
                <a:cs typeface="Arial" panose="020B0604020202020204" pitchFamily="34" charset="0"/>
              </a:rPr>
              <a:t>fair</a:t>
            </a:r>
            <a:endParaRPr dirty="0">
              <a:latin typeface="+mn-lt"/>
              <a:cs typeface="Arial" panose="020B0604020202020204" pitchFamily="34" charset="0"/>
            </a:endParaRPr>
          </a:p>
          <a:p>
            <a:pPr marL="234950" indent="-234950" algn="l" rtl="0" fontAlgn="base">
              <a:spcBef>
                <a:spcPts val="220"/>
              </a:spcBef>
              <a:spcAft>
                <a:spcPct val="0"/>
              </a:spcAft>
              <a:buClr>
                <a:srgbClr val="003399"/>
              </a:buClr>
              <a:buFont typeface="Webdings" pitchFamily="18" charset="2"/>
              <a:buChar char="4"/>
            </a:pPr>
            <a:r>
              <a:rPr dirty="0" smtClean="0">
                <a:latin typeface="+mn-lt"/>
                <a:cs typeface="Arial" panose="020B0604020202020204" pitchFamily="34" charset="0"/>
              </a:rPr>
              <a:t>To </a:t>
            </a:r>
            <a:r>
              <a:rPr dirty="0">
                <a:latin typeface="+mn-lt"/>
                <a:cs typeface="Arial" panose="020B0604020202020204" pitchFamily="34" charset="0"/>
              </a:rPr>
              <a:t>test whether the die is fair one has to conduct a significance test - the null hypothesis </a:t>
            </a:r>
            <a:r>
              <a:rPr dirty="0" smtClean="0">
                <a:latin typeface="+mn-lt"/>
                <a:cs typeface="Arial" panose="020B0604020202020204" pitchFamily="34" charset="0"/>
              </a:rPr>
              <a:t>is</a:t>
            </a:r>
            <a:r>
              <a:rPr lang="en-US" dirty="0" smtClean="0">
                <a:latin typeface="+mn-lt"/>
                <a:cs typeface="Arial" panose="020B0604020202020204" pitchFamily="34" charset="0"/>
              </a:rPr>
              <a:t> </a:t>
            </a:r>
            <a:r>
              <a:rPr dirty="0" smtClean="0">
                <a:latin typeface="+mn-lt"/>
                <a:cs typeface="Arial" panose="020B0604020202020204" pitchFamily="34" charset="0"/>
              </a:rPr>
              <a:t>that </a:t>
            </a:r>
            <a:r>
              <a:rPr dirty="0">
                <a:latin typeface="+mn-lt"/>
                <a:cs typeface="Arial" panose="020B0604020202020204" pitchFamily="34" charset="0"/>
              </a:rPr>
              <a:t>the die is </a:t>
            </a:r>
            <a:r>
              <a:rPr dirty="0" smtClean="0">
                <a:latin typeface="+mn-lt"/>
                <a:cs typeface="Arial" panose="020B0604020202020204" pitchFamily="34" charset="0"/>
              </a:rPr>
              <a:t>fair</a:t>
            </a:r>
            <a:endParaRPr lang="en-US" dirty="0" smtClean="0">
              <a:latin typeface="+mn-lt"/>
              <a:cs typeface="Arial" panose="020B0604020202020204" pitchFamily="34" charset="0"/>
            </a:endParaRPr>
          </a:p>
          <a:p>
            <a:pPr marL="234950" indent="-234950" algn="l" rtl="0" fontAlgn="base">
              <a:spcBef>
                <a:spcPts val="220"/>
              </a:spcBef>
              <a:spcAft>
                <a:spcPct val="0"/>
              </a:spcAft>
              <a:buClr>
                <a:srgbClr val="003399"/>
              </a:buClr>
              <a:buFont typeface="Webdings" pitchFamily="18" charset="2"/>
              <a:buChar char="4"/>
            </a:pPr>
            <a:r>
              <a:rPr dirty="0" smtClean="0">
                <a:latin typeface="+mn-lt"/>
                <a:cs typeface="Arial" panose="020B0604020202020204" pitchFamily="34" charset="0"/>
              </a:rPr>
              <a:t>If </a:t>
            </a:r>
            <a:r>
              <a:rPr dirty="0">
                <a:latin typeface="+mn-lt"/>
                <a:cs typeface="Arial" panose="020B0604020202020204" pitchFamily="34" charset="0"/>
              </a:rPr>
              <a:t>the probability of this observed frequency distribution is sufficiently low (compared to significance level), then the null hypothesis that the die is fair can be rejected</a:t>
            </a:r>
          </a:p>
        </p:txBody>
      </p:sp>
      <p:sp>
        <p:nvSpPr>
          <p:cNvPr id="5" name="object 5"/>
          <p:cNvSpPr txBox="1"/>
          <p:nvPr/>
        </p:nvSpPr>
        <p:spPr>
          <a:xfrm>
            <a:off x="682939" y="5280008"/>
            <a:ext cx="2010400" cy="307549"/>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999" b="1" dirty="0">
                <a:solidFill>
                  <a:prstClr val="black"/>
                </a:solidFill>
                <a:latin typeface="Arial"/>
                <a:cs typeface="Arial"/>
              </a:rPr>
              <a:t>∑</a:t>
            </a:r>
            <a:r>
              <a:rPr sz="1999" b="1" spc="-20" dirty="0">
                <a:solidFill>
                  <a:prstClr val="black"/>
                </a:solidFill>
                <a:latin typeface="Arial"/>
                <a:cs typeface="Arial"/>
              </a:rPr>
              <a:t> </a:t>
            </a:r>
            <a:r>
              <a:rPr sz="1999" b="1" dirty="0">
                <a:solidFill>
                  <a:prstClr val="black"/>
                </a:solidFill>
                <a:latin typeface="Arial"/>
                <a:cs typeface="Arial"/>
              </a:rPr>
              <a:t>(O-</a:t>
            </a:r>
            <a:r>
              <a:rPr sz="1999" b="1" spc="-5" dirty="0">
                <a:solidFill>
                  <a:prstClr val="black"/>
                </a:solidFill>
                <a:latin typeface="Arial"/>
                <a:cs typeface="Arial"/>
              </a:rPr>
              <a:t>E</a:t>
            </a:r>
            <a:r>
              <a:rPr sz="1999" b="1" dirty="0">
                <a:solidFill>
                  <a:prstClr val="black"/>
                </a:solidFill>
                <a:latin typeface="Arial"/>
                <a:cs typeface="Arial"/>
              </a:rPr>
              <a:t>)</a:t>
            </a:r>
            <a:r>
              <a:rPr sz="1949" b="1" spc="15" baseline="25641" dirty="0">
                <a:solidFill>
                  <a:prstClr val="black"/>
                </a:solidFill>
                <a:latin typeface="Arial"/>
                <a:cs typeface="Arial"/>
              </a:rPr>
              <a:t>2</a:t>
            </a:r>
            <a:r>
              <a:rPr sz="1999" b="1" dirty="0">
                <a:solidFill>
                  <a:prstClr val="black"/>
                </a:solidFill>
                <a:latin typeface="Arial"/>
                <a:cs typeface="Arial"/>
              </a:rPr>
              <a:t>/E</a:t>
            </a:r>
            <a:r>
              <a:rPr sz="1999" b="1" spc="-55" dirty="0">
                <a:solidFill>
                  <a:prstClr val="black"/>
                </a:solidFill>
                <a:latin typeface="Arial"/>
                <a:cs typeface="Arial"/>
              </a:rPr>
              <a:t> </a:t>
            </a:r>
            <a:r>
              <a:rPr sz="1999" b="1" dirty="0">
                <a:solidFill>
                  <a:prstClr val="black"/>
                </a:solidFill>
                <a:latin typeface="Arial"/>
                <a:cs typeface="Arial"/>
              </a:rPr>
              <a:t>=</a:t>
            </a:r>
            <a:r>
              <a:rPr sz="1999" b="1" spc="-15" dirty="0">
                <a:solidFill>
                  <a:prstClr val="black"/>
                </a:solidFill>
                <a:latin typeface="Arial"/>
                <a:cs typeface="Arial"/>
              </a:rPr>
              <a:t> </a:t>
            </a:r>
            <a:r>
              <a:rPr sz="1999" b="1" dirty="0">
                <a:solidFill>
                  <a:prstClr val="black"/>
                </a:solidFill>
                <a:latin typeface="Arial"/>
                <a:cs typeface="Arial"/>
              </a:rPr>
              <a:t>5.33</a:t>
            </a:r>
            <a:endParaRPr sz="1999">
              <a:solidFill>
                <a:prstClr val="black"/>
              </a:solidFill>
              <a:latin typeface="Arial"/>
              <a:cs typeface="Arial"/>
            </a:endParaRPr>
          </a:p>
        </p:txBody>
      </p:sp>
      <p:sp>
        <p:nvSpPr>
          <p:cNvPr id="6" name="object 6"/>
          <p:cNvSpPr/>
          <p:nvPr/>
        </p:nvSpPr>
        <p:spPr>
          <a:xfrm>
            <a:off x="2932252" y="3427764"/>
            <a:ext cx="1064554" cy="547195"/>
          </a:xfrm>
          <a:custGeom>
            <a:avLst/>
            <a:gdLst/>
            <a:ahLst/>
            <a:cxnLst/>
            <a:rect l="l" t="t" r="r" b="b"/>
            <a:pathLst>
              <a:path w="1064895" h="547370">
                <a:moveTo>
                  <a:pt x="0" y="547319"/>
                </a:moveTo>
                <a:lnTo>
                  <a:pt x="1064806" y="547319"/>
                </a:lnTo>
                <a:lnTo>
                  <a:pt x="1064806" y="0"/>
                </a:lnTo>
                <a:lnTo>
                  <a:pt x="0" y="0"/>
                </a:lnTo>
                <a:lnTo>
                  <a:pt x="0" y="547319"/>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7" name="object 7"/>
          <p:cNvSpPr/>
          <p:nvPr/>
        </p:nvSpPr>
        <p:spPr>
          <a:xfrm>
            <a:off x="3996677" y="3427764"/>
            <a:ext cx="1064554" cy="547195"/>
          </a:xfrm>
          <a:custGeom>
            <a:avLst/>
            <a:gdLst/>
            <a:ahLst/>
            <a:cxnLst/>
            <a:rect l="l" t="t" r="r" b="b"/>
            <a:pathLst>
              <a:path w="1064895" h="547370">
                <a:moveTo>
                  <a:pt x="0" y="547319"/>
                </a:moveTo>
                <a:lnTo>
                  <a:pt x="1064806" y="547319"/>
                </a:lnTo>
                <a:lnTo>
                  <a:pt x="1064806" y="0"/>
                </a:lnTo>
                <a:lnTo>
                  <a:pt x="0" y="0"/>
                </a:lnTo>
                <a:lnTo>
                  <a:pt x="0" y="547319"/>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8" name="object 8"/>
          <p:cNvSpPr/>
          <p:nvPr/>
        </p:nvSpPr>
        <p:spPr>
          <a:xfrm>
            <a:off x="5061105" y="3427764"/>
            <a:ext cx="1064554" cy="547195"/>
          </a:xfrm>
          <a:custGeom>
            <a:avLst/>
            <a:gdLst/>
            <a:ahLst/>
            <a:cxnLst/>
            <a:rect l="l" t="t" r="r" b="b"/>
            <a:pathLst>
              <a:path w="1064895" h="547370">
                <a:moveTo>
                  <a:pt x="0" y="547319"/>
                </a:moveTo>
                <a:lnTo>
                  <a:pt x="1064806" y="547319"/>
                </a:lnTo>
                <a:lnTo>
                  <a:pt x="1064806" y="0"/>
                </a:lnTo>
                <a:lnTo>
                  <a:pt x="0" y="0"/>
                </a:lnTo>
                <a:lnTo>
                  <a:pt x="0" y="547319"/>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9" name="object 9"/>
          <p:cNvSpPr/>
          <p:nvPr/>
        </p:nvSpPr>
        <p:spPr>
          <a:xfrm>
            <a:off x="6125658" y="3427764"/>
            <a:ext cx="1064554" cy="547195"/>
          </a:xfrm>
          <a:custGeom>
            <a:avLst/>
            <a:gdLst/>
            <a:ahLst/>
            <a:cxnLst/>
            <a:rect l="l" t="t" r="r" b="b"/>
            <a:pathLst>
              <a:path w="1064895" h="547370">
                <a:moveTo>
                  <a:pt x="0" y="547319"/>
                </a:moveTo>
                <a:lnTo>
                  <a:pt x="1064806" y="547319"/>
                </a:lnTo>
                <a:lnTo>
                  <a:pt x="1064806" y="0"/>
                </a:lnTo>
                <a:lnTo>
                  <a:pt x="0" y="0"/>
                </a:lnTo>
                <a:lnTo>
                  <a:pt x="0" y="547319"/>
                </a:lnTo>
                <a:close/>
              </a:path>
            </a:pathLst>
          </a:custGeom>
          <a:solidFill>
            <a:srgbClr val="800000"/>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0" name="object 10"/>
          <p:cNvSpPr/>
          <p:nvPr/>
        </p:nvSpPr>
        <p:spPr>
          <a:xfrm>
            <a:off x="2932252" y="3974973"/>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1" name="object 11"/>
          <p:cNvSpPr/>
          <p:nvPr/>
        </p:nvSpPr>
        <p:spPr>
          <a:xfrm>
            <a:off x="3996677" y="3974973"/>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2" name="object 12"/>
          <p:cNvSpPr/>
          <p:nvPr/>
        </p:nvSpPr>
        <p:spPr>
          <a:xfrm>
            <a:off x="5061105" y="3974973"/>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3" name="object 13"/>
          <p:cNvSpPr/>
          <p:nvPr/>
        </p:nvSpPr>
        <p:spPr>
          <a:xfrm>
            <a:off x="6125658" y="3974973"/>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4" name="object 14"/>
          <p:cNvSpPr/>
          <p:nvPr/>
        </p:nvSpPr>
        <p:spPr>
          <a:xfrm>
            <a:off x="2932252" y="4323095"/>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5" name="object 15"/>
          <p:cNvSpPr/>
          <p:nvPr/>
        </p:nvSpPr>
        <p:spPr>
          <a:xfrm>
            <a:off x="3996677" y="4323095"/>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6" name="object 16"/>
          <p:cNvSpPr/>
          <p:nvPr/>
        </p:nvSpPr>
        <p:spPr>
          <a:xfrm>
            <a:off x="5061105" y="4323095"/>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7" name="object 17"/>
          <p:cNvSpPr/>
          <p:nvPr/>
        </p:nvSpPr>
        <p:spPr>
          <a:xfrm>
            <a:off x="6125658" y="4323095"/>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8" name="object 18"/>
          <p:cNvSpPr/>
          <p:nvPr/>
        </p:nvSpPr>
        <p:spPr>
          <a:xfrm>
            <a:off x="2932252" y="4671344"/>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19" name="object 19"/>
          <p:cNvSpPr/>
          <p:nvPr/>
        </p:nvSpPr>
        <p:spPr>
          <a:xfrm>
            <a:off x="3996677" y="4671344"/>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0" name="object 20"/>
          <p:cNvSpPr/>
          <p:nvPr/>
        </p:nvSpPr>
        <p:spPr>
          <a:xfrm>
            <a:off x="5061105" y="4671344"/>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1" name="object 21"/>
          <p:cNvSpPr/>
          <p:nvPr/>
        </p:nvSpPr>
        <p:spPr>
          <a:xfrm>
            <a:off x="6125658" y="4671344"/>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2" name="object 22"/>
          <p:cNvSpPr/>
          <p:nvPr/>
        </p:nvSpPr>
        <p:spPr>
          <a:xfrm>
            <a:off x="2932252" y="5019492"/>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3" name="object 23"/>
          <p:cNvSpPr/>
          <p:nvPr/>
        </p:nvSpPr>
        <p:spPr>
          <a:xfrm>
            <a:off x="3996677" y="5019492"/>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4" name="object 24"/>
          <p:cNvSpPr/>
          <p:nvPr/>
        </p:nvSpPr>
        <p:spPr>
          <a:xfrm>
            <a:off x="5061105" y="5019492"/>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5" name="object 25"/>
          <p:cNvSpPr/>
          <p:nvPr/>
        </p:nvSpPr>
        <p:spPr>
          <a:xfrm>
            <a:off x="6125658" y="5019492"/>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6" name="object 26"/>
          <p:cNvSpPr/>
          <p:nvPr/>
        </p:nvSpPr>
        <p:spPr>
          <a:xfrm>
            <a:off x="2932252" y="5367678"/>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7" name="object 27"/>
          <p:cNvSpPr/>
          <p:nvPr/>
        </p:nvSpPr>
        <p:spPr>
          <a:xfrm>
            <a:off x="3996677" y="5367678"/>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8" name="object 28"/>
          <p:cNvSpPr/>
          <p:nvPr/>
        </p:nvSpPr>
        <p:spPr>
          <a:xfrm>
            <a:off x="5061105" y="5367678"/>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29" name="object 29"/>
          <p:cNvSpPr/>
          <p:nvPr/>
        </p:nvSpPr>
        <p:spPr>
          <a:xfrm>
            <a:off x="6125658" y="5367678"/>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D7CACA"/>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0" name="object 30"/>
          <p:cNvSpPr/>
          <p:nvPr/>
        </p:nvSpPr>
        <p:spPr>
          <a:xfrm>
            <a:off x="2932252" y="5715851"/>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1" name="object 31"/>
          <p:cNvSpPr/>
          <p:nvPr/>
        </p:nvSpPr>
        <p:spPr>
          <a:xfrm>
            <a:off x="3996677" y="5715851"/>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2" name="object 32"/>
          <p:cNvSpPr/>
          <p:nvPr/>
        </p:nvSpPr>
        <p:spPr>
          <a:xfrm>
            <a:off x="5061105" y="5715851"/>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3" name="object 33"/>
          <p:cNvSpPr/>
          <p:nvPr/>
        </p:nvSpPr>
        <p:spPr>
          <a:xfrm>
            <a:off x="6125658" y="5715851"/>
            <a:ext cx="1064554" cy="348503"/>
          </a:xfrm>
          <a:custGeom>
            <a:avLst/>
            <a:gdLst/>
            <a:ahLst/>
            <a:cxnLst/>
            <a:rect l="l" t="t" r="r" b="b"/>
            <a:pathLst>
              <a:path w="1064895" h="348614">
                <a:moveTo>
                  <a:pt x="0" y="348297"/>
                </a:moveTo>
                <a:lnTo>
                  <a:pt x="1064806" y="348297"/>
                </a:lnTo>
                <a:lnTo>
                  <a:pt x="1064806" y="0"/>
                </a:lnTo>
                <a:lnTo>
                  <a:pt x="0" y="0"/>
                </a:lnTo>
                <a:lnTo>
                  <a:pt x="0" y="348297"/>
                </a:lnTo>
                <a:close/>
              </a:path>
            </a:pathLst>
          </a:custGeom>
          <a:solidFill>
            <a:srgbClr val="ECE7E7"/>
          </a:solid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4" name="object 34"/>
          <p:cNvSpPr/>
          <p:nvPr/>
        </p:nvSpPr>
        <p:spPr>
          <a:xfrm>
            <a:off x="3996677" y="3421493"/>
            <a:ext cx="0" cy="2649006"/>
          </a:xfrm>
          <a:custGeom>
            <a:avLst/>
            <a:gdLst/>
            <a:ahLst/>
            <a:cxnLst/>
            <a:rect l="l" t="t" r="r" b="b"/>
            <a:pathLst>
              <a:path h="2649854">
                <a:moveTo>
                  <a:pt x="0" y="0"/>
                </a:moveTo>
                <a:lnTo>
                  <a:pt x="0" y="264974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5" name="object 35"/>
          <p:cNvSpPr/>
          <p:nvPr/>
        </p:nvSpPr>
        <p:spPr>
          <a:xfrm>
            <a:off x="5061105" y="3421493"/>
            <a:ext cx="0" cy="2649006"/>
          </a:xfrm>
          <a:custGeom>
            <a:avLst/>
            <a:gdLst/>
            <a:ahLst/>
            <a:cxnLst/>
            <a:rect l="l" t="t" r="r" b="b"/>
            <a:pathLst>
              <a:path h="2649854">
                <a:moveTo>
                  <a:pt x="0" y="0"/>
                </a:moveTo>
                <a:lnTo>
                  <a:pt x="0" y="264974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6" name="object 36"/>
          <p:cNvSpPr/>
          <p:nvPr/>
        </p:nvSpPr>
        <p:spPr>
          <a:xfrm>
            <a:off x="6125658" y="3421493"/>
            <a:ext cx="0" cy="2649006"/>
          </a:xfrm>
          <a:custGeom>
            <a:avLst/>
            <a:gdLst/>
            <a:ahLst/>
            <a:cxnLst/>
            <a:rect l="l" t="t" r="r" b="b"/>
            <a:pathLst>
              <a:path h="2649854">
                <a:moveTo>
                  <a:pt x="0" y="0"/>
                </a:moveTo>
                <a:lnTo>
                  <a:pt x="0" y="264974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7" name="object 37"/>
          <p:cNvSpPr/>
          <p:nvPr/>
        </p:nvSpPr>
        <p:spPr>
          <a:xfrm>
            <a:off x="2925903" y="3974908"/>
            <a:ext cx="4270911" cy="0"/>
          </a:xfrm>
          <a:custGeom>
            <a:avLst/>
            <a:gdLst/>
            <a:ahLst/>
            <a:cxnLst/>
            <a:rect l="l" t="t" r="r" b="b"/>
            <a:pathLst>
              <a:path w="4272280">
                <a:moveTo>
                  <a:pt x="0" y="0"/>
                </a:moveTo>
                <a:lnTo>
                  <a:pt x="4271899" y="0"/>
                </a:lnTo>
              </a:path>
            </a:pathLst>
          </a:custGeom>
          <a:ln w="381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8" name="object 38"/>
          <p:cNvSpPr/>
          <p:nvPr/>
        </p:nvSpPr>
        <p:spPr>
          <a:xfrm>
            <a:off x="2925903" y="4323158"/>
            <a:ext cx="4270911" cy="0"/>
          </a:xfrm>
          <a:custGeom>
            <a:avLst/>
            <a:gdLst/>
            <a:ahLst/>
            <a:cxnLst/>
            <a:rect l="l" t="t" r="r" b="b"/>
            <a:pathLst>
              <a:path w="4272280">
                <a:moveTo>
                  <a:pt x="0" y="0"/>
                </a:moveTo>
                <a:lnTo>
                  <a:pt x="4271899" y="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39" name="object 39"/>
          <p:cNvSpPr/>
          <p:nvPr/>
        </p:nvSpPr>
        <p:spPr>
          <a:xfrm>
            <a:off x="2925903" y="4671280"/>
            <a:ext cx="4270911" cy="0"/>
          </a:xfrm>
          <a:custGeom>
            <a:avLst/>
            <a:gdLst/>
            <a:ahLst/>
            <a:cxnLst/>
            <a:rect l="l" t="t" r="r" b="b"/>
            <a:pathLst>
              <a:path w="4272280">
                <a:moveTo>
                  <a:pt x="0" y="0"/>
                </a:moveTo>
                <a:lnTo>
                  <a:pt x="4271899" y="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0" name="object 40"/>
          <p:cNvSpPr/>
          <p:nvPr/>
        </p:nvSpPr>
        <p:spPr>
          <a:xfrm>
            <a:off x="2925903" y="5019529"/>
            <a:ext cx="4270911" cy="0"/>
          </a:xfrm>
          <a:custGeom>
            <a:avLst/>
            <a:gdLst/>
            <a:ahLst/>
            <a:cxnLst/>
            <a:rect l="l" t="t" r="r" b="b"/>
            <a:pathLst>
              <a:path w="4272280">
                <a:moveTo>
                  <a:pt x="0" y="0"/>
                </a:moveTo>
                <a:lnTo>
                  <a:pt x="4271899" y="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1" name="object 41"/>
          <p:cNvSpPr/>
          <p:nvPr/>
        </p:nvSpPr>
        <p:spPr>
          <a:xfrm>
            <a:off x="2925903" y="5367677"/>
            <a:ext cx="4270911" cy="0"/>
          </a:xfrm>
          <a:custGeom>
            <a:avLst/>
            <a:gdLst/>
            <a:ahLst/>
            <a:cxnLst/>
            <a:rect l="l" t="t" r="r" b="b"/>
            <a:pathLst>
              <a:path w="4272280">
                <a:moveTo>
                  <a:pt x="0" y="0"/>
                </a:moveTo>
                <a:lnTo>
                  <a:pt x="4271899" y="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2" name="object 42"/>
          <p:cNvSpPr/>
          <p:nvPr/>
        </p:nvSpPr>
        <p:spPr>
          <a:xfrm>
            <a:off x="2925903" y="5715863"/>
            <a:ext cx="4270911" cy="0"/>
          </a:xfrm>
          <a:custGeom>
            <a:avLst/>
            <a:gdLst/>
            <a:ahLst/>
            <a:cxnLst/>
            <a:rect l="l" t="t" r="r" b="b"/>
            <a:pathLst>
              <a:path w="4272280">
                <a:moveTo>
                  <a:pt x="0" y="0"/>
                </a:moveTo>
                <a:lnTo>
                  <a:pt x="4271899" y="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3" name="object 43"/>
          <p:cNvSpPr/>
          <p:nvPr/>
        </p:nvSpPr>
        <p:spPr>
          <a:xfrm>
            <a:off x="2932251" y="3421493"/>
            <a:ext cx="0" cy="2649006"/>
          </a:xfrm>
          <a:custGeom>
            <a:avLst/>
            <a:gdLst/>
            <a:ahLst/>
            <a:cxnLst/>
            <a:rect l="l" t="t" r="r" b="b"/>
            <a:pathLst>
              <a:path h="2649854">
                <a:moveTo>
                  <a:pt x="0" y="0"/>
                </a:moveTo>
                <a:lnTo>
                  <a:pt x="0" y="264974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4" name="object 44"/>
          <p:cNvSpPr/>
          <p:nvPr/>
        </p:nvSpPr>
        <p:spPr>
          <a:xfrm>
            <a:off x="7190085" y="3421493"/>
            <a:ext cx="0" cy="2649006"/>
          </a:xfrm>
          <a:custGeom>
            <a:avLst/>
            <a:gdLst/>
            <a:ahLst/>
            <a:cxnLst/>
            <a:rect l="l" t="t" r="r" b="b"/>
            <a:pathLst>
              <a:path h="2649854">
                <a:moveTo>
                  <a:pt x="0" y="0"/>
                </a:moveTo>
                <a:lnTo>
                  <a:pt x="0" y="264974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5" name="object 45"/>
          <p:cNvSpPr/>
          <p:nvPr/>
        </p:nvSpPr>
        <p:spPr>
          <a:xfrm>
            <a:off x="2925903" y="3427840"/>
            <a:ext cx="4270911" cy="0"/>
          </a:xfrm>
          <a:custGeom>
            <a:avLst/>
            <a:gdLst/>
            <a:ahLst/>
            <a:cxnLst/>
            <a:rect l="l" t="t" r="r" b="b"/>
            <a:pathLst>
              <a:path w="4272280">
                <a:moveTo>
                  <a:pt x="0" y="0"/>
                </a:moveTo>
                <a:lnTo>
                  <a:pt x="4271899" y="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6" name="object 46"/>
          <p:cNvSpPr/>
          <p:nvPr/>
        </p:nvSpPr>
        <p:spPr>
          <a:xfrm>
            <a:off x="2925903" y="6064036"/>
            <a:ext cx="4270911" cy="0"/>
          </a:xfrm>
          <a:custGeom>
            <a:avLst/>
            <a:gdLst/>
            <a:ahLst/>
            <a:cxnLst/>
            <a:rect l="l" t="t" r="r" b="b"/>
            <a:pathLst>
              <a:path w="4272280">
                <a:moveTo>
                  <a:pt x="0" y="0"/>
                </a:moveTo>
                <a:lnTo>
                  <a:pt x="4271899" y="0"/>
                </a:lnTo>
              </a:path>
            </a:pathLst>
          </a:custGeom>
          <a:ln w="12700">
            <a:solidFill>
              <a:srgbClr val="FFFFFF"/>
            </a:solidFill>
          </a:ln>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7" name="object 47"/>
          <p:cNvSpPr txBox="1"/>
          <p:nvPr/>
        </p:nvSpPr>
        <p:spPr>
          <a:xfrm>
            <a:off x="3011473" y="3531138"/>
            <a:ext cx="829044" cy="369214"/>
          </a:xfrm>
          <a:prstGeom prst="rect">
            <a:avLst/>
          </a:prstGeom>
        </p:spPr>
        <p:txBody>
          <a:bodyPr vert="horz" wrap="square" lIns="0" tIns="0" rIns="0" bIns="0" rtlCol="0">
            <a:spAutoFit/>
          </a:bodyPr>
          <a:lstStyle/>
          <a:p>
            <a:pPr marL="12696" marR="5078" algn="l" eaLnBrk="1" fontAlgn="auto" hangingPunct="1">
              <a:spcBef>
                <a:spcPts val="0"/>
              </a:spcBef>
              <a:spcAft>
                <a:spcPts val="0"/>
              </a:spcAft>
              <a:buClrTx/>
            </a:pPr>
            <a:r>
              <a:rPr sz="1200" b="1" dirty="0">
                <a:solidFill>
                  <a:srgbClr val="FFFFFF"/>
                </a:solidFill>
                <a:latin typeface="Arial"/>
                <a:cs typeface="Arial"/>
              </a:rPr>
              <a:t>Num</a:t>
            </a:r>
            <a:r>
              <a:rPr sz="1200" b="1" spc="-5" dirty="0">
                <a:solidFill>
                  <a:srgbClr val="FFFFFF"/>
                </a:solidFill>
                <a:latin typeface="Arial"/>
                <a:cs typeface="Arial"/>
              </a:rPr>
              <a:t>b</a:t>
            </a:r>
            <a:r>
              <a:rPr sz="1200" b="1" dirty="0">
                <a:solidFill>
                  <a:srgbClr val="FFFFFF"/>
                </a:solidFill>
                <a:latin typeface="Arial"/>
                <a:cs typeface="Arial"/>
              </a:rPr>
              <a:t>er</a:t>
            </a:r>
            <a:r>
              <a:rPr sz="1200" b="1" spc="-10" dirty="0">
                <a:solidFill>
                  <a:srgbClr val="FFFFFF"/>
                </a:solidFill>
                <a:latin typeface="Arial"/>
                <a:cs typeface="Arial"/>
              </a:rPr>
              <a:t> </a:t>
            </a:r>
            <a:r>
              <a:rPr sz="1200" b="1" dirty="0">
                <a:solidFill>
                  <a:srgbClr val="FFFFFF"/>
                </a:solidFill>
                <a:latin typeface="Arial"/>
                <a:cs typeface="Arial"/>
              </a:rPr>
              <a:t>on Dice</a:t>
            </a:r>
            <a:endParaRPr sz="1200">
              <a:solidFill>
                <a:prstClr val="black"/>
              </a:solidFill>
              <a:latin typeface="Arial"/>
              <a:cs typeface="Arial"/>
            </a:endParaRPr>
          </a:p>
        </p:txBody>
      </p:sp>
      <p:sp>
        <p:nvSpPr>
          <p:cNvPr id="75" name="object 75"/>
          <p:cNvSpPr txBox="1">
            <a:spLocks noGrp="1"/>
          </p:cNvSpPr>
          <p:nvPr>
            <p:ph type="sldNum" sz="quarter" idx="7"/>
          </p:nvPr>
        </p:nvSpPr>
        <p:spPr>
          <a:xfrm>
            <a:off x="9494146" y="6451405"/>
            <a:ext cx="221473" cy="184607"/>
          </a:xfrm>
          <a:prstGeom prst="rect">
            <a:avLst/>
          </a:prstGeom>
        </p:spPr>
        <p:txBody>
          <a:bodyPr vert="horz" wrap="square" lIns="0" tIns="0" rIns="0" bIns="0" rtlCol="0">
            <a:spAutoFit/>
          </a:bodyPr>
          <a:lstStyle/>
          <a:p>
            <a:pPr marL="27297"/>
            <a:r>
              <a:rPr dirty="0">
                <a:solidFill>
                  <a:prstClr val="black"/>
                </a:solidFill>
              </a:rPr>
              <a:t>22</a:t>
            </a:r>
          </a:p>
        </p:txBody>
      </p:sp>
      <p:sp>
        <p:nvSpPr>
          <p:cNvPr id="76" name="object 76"/>
          <p:cNvSpPr txBox="1">
            <a:spLocks noGrp="1"/>
          </p:cNvSpPr>
          <p:nvPr>
            <p:ph type="ftr" sz="quarter" idx="5"/>
          </p:nvPr>
        </p:nvSpPr>
        <p:spPr>
          <a:xfrm>
            <a:off x="261536" y="6498112"/>
            <a:ext cx="1556521" cy="184666"/>
          </a:xfrm>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
        <p:nvSpPr>
          <p:cNvPr id="48" name="object 48"/>
          <p:cNvSpPr txBox="1"/>
          <p:nvPr/>
        </p:nvSpPr>
        <p:spPr>
          <a:xfrm>
            <a:off x="4076154" y="3531138"/>
            <a:ext cx="797304" cy="369214"/>
          </a:xfrm>
          <a:prstGeom prst="rect">
            <a:avLst/>
          </a:prstGeom>
        </p:spPr>
        <p:txBody>
          <a:bodyPr vert="horz" wrap="square" lIns="0" tIns="0" rIns="0" bIns="0" rtlCol="0">
            <a:spAutoFit/>
          </a:bodyPr>
          <a:lstStyle/>
          <a:p>
            <a:pPr marL="12696" marR="5078" algn="l" eaLnBrk="1" fontAlgn="auto" hangingPunct="1">
              <a:spcBef>
                <a:spcPts val="0"/>
              </a:spcBef>
              <a:spcAft>
                <a:spcPts val="0"/>
              </a:spcAft>
              <a:buClrTx/>
            </a:pPr>
            <a:r>
              <a:rPr sz="1200" b="1" dirty="0">
                <a:solidFill>
                  <a:srgbClr val="FFFFFF"/>
                </a:solidFill>
                <a:latin typeface="Arial"/>
                <a:cs typeface="Arial"/>
              </a:rPr>
              <a:t>Obser</a:t>
            </a:r>
            <a:r>
              <a:rPr sz="1200" b="1" spc="-20" dirty="0">
                <a:solidFill>
                  <a:srgbClr val="FFFFFF"/>
                </a:solidFill>
                <a:latin typeface="Arial"/>
                <a:cs typeface="Arial"/>
              </a:rPr>
              <a:t>v</a:t>
            </a:r>
            <a:r>
              <a:rPr sz="1200" b="1" dirty="0">
                <a:solidFill>
                  <a:srgbClr val="FFFFFF"/>
                </a:solidFill>
                <a:latin typeface="Arial"/>
                <a:cs typeface="Arial"/>
              </a:rPr>
              <a:t>ed Frequency</a:t>
            </a:r>
            <a:endParaRPr sz="1200">
              <a:solidFill>
                <a:prstClr val="black"/>
              </a:solidFill>
              <a:latin typeface="Arial"/>
              <a:cs typeface="Arial"/>
            </a:endParaRPr>
          </a:p>
        </p:txBody>
      </p:sp>
      <p:sp>
        <p:nvSpPr>
          <p:cNvPr id="49" name="object 49"/>
          <p:cNvSpPr txBox="1"/>
          <p:nvPr/>
        </p:nvSpPr>
        <p:spPr>
          <a:xfrm>
            <a:off x="5140708" y="3531138"/>
            <a:ext cx="797304" cy="369214"/>
          </a:xfrm>
          <a:prstGeom prst="rect">
            <a:avLst/>
          </a:prstGeom>
        </p:spPr>
        <p:txBody>
          <a:bodyPr vert="horz" wrap="square" lIns="0" tIns="0" rIns="0" bIns="0" rtlCol="0">
            <a:spAutoFit/>
          </a:bodyPr>
          <a:lstStyle/>
          <a:p>
            <a:pPr marL="12696" marR="5078" algn="l" eaLnBrk="1" fontAlgn="auto" hangingPunct="1">
              <a:spcBef>
                <a:spcPts val="0"/>
              </a:spcBef>
              <a:spcAft>
                <a:spcPts val="0"/>
              </a:spcAft>
              <a:buClrTx/>
            </a:pPr>
            <a:r>
              <a:rPr sz="1200" b="1" dirty="0">
                <a:solidFill>
                  <a:srgbClr val="FFFFFF"/>
                </a:solidFill>
                <a:latin typeface="Arial"/>
                <a:cs typeface="Arial"/>
              </a:rPr>
              <a:t>Expe</a:t>
            </a:r>
            <a:r>
              <a:rPr sz="1200" b="1" spc="5" dirty="0">
                <a:solidFill>
                  <a:srgbClr val="FFFFFF"/>
                </a:solidFill>
                <a:latin typeface="Arial"/>
                <a:cs typeface="Arial"/>
              </a:rPr>
              <a:t>c</a:t>
            </a:r>
            <a:r>
              <a:rPr sz="1200" b="1" dirty="0">
                <a:solidFill>
                  <a:srgbClr val="FFFFFF"/>
                </a:solidFill>
                <a:latin typeface="Arial"/>
                <a:cs typeface="Arial"/>
              </a:rPr>
              <a:t>ted Frequency</a:t>
            </a:r>
            <a:endParaRPr sz="1200">
              <a:solidFill>
                <a:prstClr val="black"/>
              </a:solidFill>
              <a:latin typeface="Arial"/>
              <a:cs typeface="Arial"/>
            </a:endParaRPr>
          </a:p>
        </p:txBody>
      </p:sp>
      <p:sp>
        <p:nvSpPr>
          <p:cNvPr id="50" name="object 50"/>
          <p:cNvSpPr txBox="1"/>
          <p:nvPr/>
        </p:nvSpPr>
        <p:spPr>
          <a:xfrm>
            <a:off x="6205008" y="3617583"/>
            <a:ext cx="598613" cy="184666"/>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b="1" spc="-5" dirty="0">
                <a:solidFill>
                  <a:srgbClr val="FFFFFF"/>
                </a:solidFill>
                <a:latin typeface="Arial"/>
                <a:cs typeface="Arial"/>
              </a:rPr>
              <a:t>(</a:t>
            </a:r>
            <a:r>
              <a:rPr sz="1200" b="1" spc="5" dirty="0">
                <a:solidFill>
                  <a:srgbClr val="FFFFFF"/>
                </a:solidFill>
                <a:latin typeface="Arial"/>
                <a:cs typeface="Arial"/>
              </a:rPr>
              <a:t>O</a:t>
            </a:r>
            <a:r>
              <a:rPr sz="1200" b="1" spc="-5" dirty="0">
                <a:solidFill>
                  <a:srgbClr val="FFFFFF"/>
                </a:solidFill>
                <a:latin typeface="Arial"/>
                <a:cs typeface="Arial"/>
              </a:rPr>
              <a:t>-</a:t>
            </a:r>
            <a:r>
              <a:rPr sz="1200" b="1" dirty="0">
                <a:solidFill>
                  <a:srgbClr val="FFFFFF"/>
                </a:solidFill>
                <a:latin typeface="Arial"/>
                <a:cs typeface="Arial"/>
              </a:rPr>
              <a:t>E</a:t>
            </a:r>
            <a:r>
              <a:rPr sz="1200" b="1" spc="-5" dirty="0">
                <a:solidFill>
                  <a:srgbClr val="FFFFFF"/>
                </a:solidFill>
                <a:latin typeface="Arial"/>
                <a:cs typeface="Arial"/>
              </a:rPr>
              <a:t>)</a:t>
            </a:r>
            <a:r>
              <a:rPr sz="1200" b="1" spc="-7" baseline="24305" dirty="0">
                <a:solidFill>
                  <a:srgbClr val="FFFFFF"/>
                </a:solidFill>
                <a:latin typeface="Arial"/>
                <a:cs typeface="Arial"/>
              </a:rPr>
              <a:t>2</a:t>
            </a:r>
            <a:r>
              <a:rPr sz="1200" b="1" dirty="0">
                <a:solidFill>
                  <a:srgbClr val="FFFFFF"/>
                </a:solidFill>
                <a:latin typeface="Arial"/>
                <a:cs typeface="Arial"/>
              </a:rPr>
              <a:t>/E</a:t>
            </a:r>
            <a:endParaRPr sz="1200">
              <a:solidFill>
                <a:prstClr val="black"/>
              </a:solidFill>
              <a:latin typeface="Arial"/>
              <a:cs typeface="Arial"/>
            </a:endParaRPr>
          </a:p>
        </p:txBody>
      </p:sp>
      <p:sp>
        <p:nvSpPr>
          <p:cNvPr id="51" name="object 51"/>
          <p:cNvSpPr txBox="1"/>
          <p:nvPr/>
        </p:nvSpPr>
        <p:spPr>
          <a:xfrm>
            <a:off x="3011473" y="403338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1</a:t>
            </a:r>
            <a:endParaRPr sz="1200">
              <a:solidFill>
                <a:prstClr val="black"/>
              </a:solidFill>
              <a:latin typeface="Arial"/>
              <a:cs typeface="Arial"/>
            </a:endParaRPr>
          </a:p>
        </p:txBody>
      </p:sp>
      <p:sp>
        <p:nvSpPr>
          <p:cNvPr id="52" name="object 52"/>
          <p:cNvSpPr txBox="1"/>
          <p:nvPr/>
        </p:nvSpPr>
        <p:spPr>
          <a:xfrm>
            <a:off x="4076154" y="403338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8</a:t>
            </a:r>
            <a:endParaRPr sz="1200">
              <a:solidFill>
                <a:prstClr val="black"/>
              </a:solidFill>
              <a:latin typeface="Arial"/>
              <a:cs typeface="Arial"/>
            </a:endParaRPr>
          </a:p>
        </p:txBody>
      </p:sp>
      <p:sp>
        <p:nvSpPr>
          <p:cNvPr id="53" name="object 53"/>
          <p:cNvSpPr txBox="1"/>
          <p:nvPr/>
        </p:nvSpPr>
        <p:spPr>
          <a:xfrm>
            <a:off x="5140709" y="403338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6</a:t>
            </a:r>
            <a:endParaRPr sz="1200">
              <a:solidFill>
                <a:prstClr val="black"/>
              </a:solidFill>
              <a:latin typeface="Arial"/>
              <a:cs typeface="Arial"/>
            </a:endParaRPr>
          </a:p>
        </p:txBody>
      </p:sp>
      <p:sp>
        <p:nvSpPr>
          <p:cNvPr id="54" name="object 54"/>
          <p:cNvSpPr txBox="1"/>
          <p:nvPr/>
        </p:nvSpPr>
        <p:spPr>
          <a:xfrm>
            <a:off x="6205007" y="4033388"/>
            <a:ext cx="408809"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0.</a:t>
            </a:r>
            <a:r>
              <a:rPr sz="1200" spc="5" dirty="0">
                <a:solidFill>
                  <a:prstClr val="black"/>
                </a:solidFill>
                <a:latin typeface="Arial"/>
                <a:cs typeface="Arial"/>
              </a:rPr>
              <a:t>6</a:t>
            </a:r>
            <a:r>
              <a:rPr sz="1200" dirty="0">
                <a:solidFill>
                  <a:prstClr val="black"/>
                </a:solidFill>
                <a:latin typeface="Arial"/>
                <a:cs typeface="Arial"/>
              </a:rPr>
              <a:t>67</a:t>
            </a:r>
            <a:endParaRPr sz="1200">
              <a:solidFill>
                <a:prstClr val="black"/>
              </a:solidFill>
              <a:latin typeface="Arial"/>
              <a:cs typeface="Arial"/>
            </a:endParaRPr>
          </a:p>
        </p:txBody>
      </p:sp>
      <p:sp>
        <p:nvSpPr>
          <p:cNvPr id="55" name="object 55"/>
          <p:cNvSpPr txBox="1"/>
          <p:nvPr/>
        </p:nvSpPr>
        <p:spPr>
          <a:xfrm>
            <a:off x="3011473" y="438163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2</a:t>
            </a:r>
            <a:endParaRPr sz="1200">
              <a:solidFill>
                <a:prstClr val="black"/>
              </a:solidFill>
              <a:latin typeface="Arial"/>
              <a:cs typeface="Arial"/>
            </a:endParaRPr>
          </a:p>
        </p:txBody>
      </p:sp>
      <p:sp>
        <p:nvSpPr>
          <p:cNvPr id="56" name="object 56"/>
          <p:cNvSpPr txBox="1"/>
          <p:nvPr/>
        </p:nvSpPr>
        <p:spPr>
          <a:xfrm>
            <a:off x="4076154" y="438163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5</a:t>
            </a:r>
            <a:endParaRPr sz="1200">
              <a:solidFill>
                <a:prstClr val="black"/>
              </a:solidFill>
              <a:latin typeface="Arial"/>
              <a:cs typeface="Arial"/>
            </a:endParaRPr>
          </a:p>
        </p:txBody>
      </p:sp>
      <p:sp>
        <p:nvSpPr>
          <p:cNvPr id="57" name="object 57"/>
          <p:cNvSpPr txBox="1"/>
          <p:nvPr/>
        </p:nvSpPr>
        <p:spPr>
          <a:xfrm>
            <a:off x="5140709" y="438163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6</a:t>
            </a:r>
            <a:endParaRPr sz="1200">
              <a:solidFill>
                <a:prstClr val="black"/>
              </a:solidFill>
              <a:latin typeface="Arial"/>
              <a:cs typeface="Arial"/>
            </a:endParaRPr>
          </a:p>
        </p:txBody>
      </p:sp>
      <p:sp>
        <p:nvSpPr>
          <p:cNvPr id="58" name="object 58"/>
          <p:cNvSpPr txBox="1"/>
          <p:nvPr/>
        </p:nvSpPr>
        <p:spPr>
          <a:xfrm>
            <a:off x="6205007" y="4381638"/>
            <a:ext cx="408809"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0.</a:t>
            </a:r>
            <a:r>
              <a:rPr sz="1200" spc="5" dirty="0">
                <a:solidFill>
                  <a:prstClr val="black"/>
                </a:solidFill>
                <a:latin typeface="Arial"/>
                <a:cs typeface="Arial"/>
              </a:rPr>
              <a:t>1</a:t>
            </a:r>
            <a:r>
              <a:rPr sz="1200" dirty="0">
                <a:solidFill>
                  <a:prstClr val="black"/>
                </a:solidFill>
                <a:latin typeface="Arial"/>
                <a:cs typeface="Arial"/>
              </a:rPr>
              <a:t>67</a:t>
            </a:r>
            <a:endParaRPr sz="1200">
              <a:solidFill>
                <a:prstClr val="black"/>
              </a:solidFill>
              <a:latin typeface="Arial"/>
              <a:cs typeface="Arial"/>
            </a:endParaRPr>
          </a:p>
        </p:txBody>
      </p:sp>
      <p:sp>
        <p:nvSpPr>
          <p:cNvPr id="59" name="object 59"/>
          <p:cNvSpPr txBox="1"/>
          <p:nvPr/>
        </p:nvSpPr>
        <p:spPr>
          <a:xfrm>
            <a:off x="3011473" y="472988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3</a:t>
            </a:r>
            <a:endParaRPr sz="1200">
              <a:solidFill>
                <a:prstClr val="black"/>
              </a:solidFill>
              <a:latin typeface="Arial"/>
              <a:cs typeface="Arial"/>
            </a:endParaRPr>
          </a:p>
        </p:txBody>
      </p:sp>
      <p:sp>
        <p:nvSpPr>
          <p:cNvPr id="60" name="object 60"/>
          <p:cNvSpPr txBox="1"/>
          <p:nvPr/>
        </p:nvSpPr>
        <p:spPr>
          <a:xfrm>
            <a:off x="4076154" y="472988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9</a:t>
            </a:r>
            <a:endParaRPr sz="1200">
              <a:solidFill>
                <a:prstClr val="black"/>
              </a:solidFill>
              <a:latin typeface="Arial"/>
              <a:cs typeface="Arial"/>
            </a:endParaRPr>
          </a:p>
        </p:txBody>
      </p:sp>
      <p:sp>
        <p:nvSpPr>
          <p:cNvPr id="61" name="object 61"/>
          <p:cNvSpPr txBox="1"/>
          <p:nvPr/>
        </p:nvSpPr>
        <p:spPr>
          <a:xfrm>
            <a:off x="5140709" y="4729888"/>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6</a:t>
            </a:r>
            <a:endParaRPr sz="1200">
              <a:solidFill>
                <a:prstClr val="black"/>
              </a:solidFill>
              <a:latin typeface="Arial"/>
              <a:cs typeface="Arial"/>
            </a:endParaRPr>
          </a:p>
        </p:txBody>
      </p:sp>
      <p:sp>
        <p:nvSpPr>
          <p:cNvPr id="62" name="object 62"/>
          <p:cNvSpPr txBox="1"/>
          <p:nvPr/>
        </p:nvSpPr>
        <p:spPr>
          <a:xfrm>
            <a:off x="6205007" y="4729888"/>
            <a:ext cx="408809"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1.</a:t>
            </a:r>
            <a:r>
              <a:rPr sz="1200" spc="5" dirty="0">
                <a:solidFill>
                  <a:prstClr val="black"/>
                </a:solidFill>
                <a:latin typeface="Arial"/>
                <a:cs typeface="Arial"/>
              </a:rPr>
              <a:t>5</a:t>
            </a:r>
            <a:r>
              <a:rPr sz="1200" dirty="0">
                <a:solidFill>
                  <a:prstClr val="black"/>
                </a:solidFill>
                <a:latin typeface="Arial"/>
                <a:cs typeface="Arial"/>
              </a:rPr>
              <a:t>00</a:t>
            </a:r>
            <a:endParaRPr sz="1200">
              <a:solidFill>
                <a:prstClr val="black"/>
              </a:solidFill>
              <a:latin typeface="Arial"/>
              <a:cs typeface="Arial"/>
            </a:endParaRPr>
          </a:p>
        </p:txBody>
      </p:sp>
      <p:sp>
        <p:nvSpPr>
          <p:cNvPr id="63" name="object 63"/>
          <p:cNvSpPr txBox="1"/>
          <p:nvPr/>
        </p:nvSpPr>
        <p:spPr>
          <a:xfrm>
            <a:off x="3011473" y="5078137"/>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4</a:t>
            </a:r>
            <a:endParaRPr sz="1200">
              <a:solidFill>
                <a:prstClr val="black"/>
              </a:solidFill>
              <a:latin typeface="Arial"/>
              <a:cs typeface="Arial"/>
            </a:endParaRPr>
          </a:p>
        </p:txBody>
      </p:sp>
      <p:sp>
        <p:nvSpPr>
          <p:cNvPr id="64" name="object 64"/>
          <p:cNvSpPr txBox="1"/>
          <p:nvPr/>
        </p:nvSpPr>
        <p:spPr>
          <a:xfrm>
            <a:off x="4076154" y="5078137"/>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2</a:t>
            </a:r>
            <a:endParaRPr sz="1200">
              <a:solidFill>
                <a:prstClr val="black"/>
              </a:solidFill>
              <a:latin typeface="Arial"/>
              <a:cs typeface="Arial"/>
            </a:endParaRPr>
          </a:p>
        </p:txBody>
      </p:sp>
      <p:sp>
        <p:nvSpPr>
          <p:cNvPr id="65" name="object 65"/>
          <p:cNvSpPr txBox="1"/>
          <p:nvPr/>
        </p:nvSpPr>
        <p:spPr>
          <a:xfrm>
            <a:off x="5140709" y="5078137"/>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6</a:t>
            </a:r>
            <a:endParaRPr sz="1200">
              <a:solidFill>
                <a:prstClr val="black"/>
              </a:solidFill>
              <a:latin typeface="Arial"/>
              <a:cs typeface="Arial"/>
            </a:endParaRPr>
          </a:p>
        </p:txBody>
      </p:sp>
      <p:sp>
        <p:nvSpPr>
          <p:cNvPr id="66" name="object 66"/>
          <p:cNvSpPr txBox="1"/>
          <p:nvPr/>
        </p:nvSpPr>
        <p:spPr>
          <a:xfrm>
            <a:off x="6205007" y="5078137"/>
            <a:ext cx="408809"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2.</a:t>
            </a:r>
            <a:r>
              <a:rPr sz="1200" spc="5" dirty="0">
                <a:solidFill>
                  <a:prstClr val="black"/>
                </a:solidFill>
                <a:latin typeface="Arial"/>
                <a:cs typeface="Arial"/>
              </a:rPr>
              <a:t>6</a:t>
            </a:r>
            <a:r>
              <a:rPr sz="1200" dirty="0">
                <a:solidFill>
                  <a:prstClr val="black"/>
                </a:solidFill>
                <a:latin typeface="Arial"/>
                <a:cs typeface="Arial"/>
              </a:rPr>
              <a:t>67</a:t>
            </a:r>
            <a:endParaRPr sz="1200">
              <a:solidFill>
                <a:prstClr val="black"/>
              </a:solidFill>
              <a:latin typeface="Arial"/>
              <a:cs typeface="Arial"/>
            </a:endParaRPr>
          </a:p>
        </p:txBody>
      </p:sp>
      <p:sp>
        <p:nvSpPr>
          <p:cNvPr id="67" name="object 67"/>
          <p:cNvSpPr txBox="1"/>
          <p:nvPr/>
        </p:nvSpPr>
        <p:spPr>
          <a:xfrm>
            <a:off x="3011473" y="5426437"/>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5</a:t>
            </a:r>
            <a:endParaRPr sz="1200">
              <a:solidFill>
                <a:prstClr val="black"/>
              </a:solidFill>
              <a:latin typeface="Arial"/>
              <a:cs typeface="Arial"/>
            </a:endParaRPr>
          </a:p>
        </p:txBody>
      </p:sp>
      <p:sp>
        <p:nvSpPr>
          <p:cNvPr id="68" name="object 68"/>
          <p:cNvSpPr txBox="1"/>
          <p:nvPr/>
        </p:nvSpPr>
        <p:spPr>
          <a:xfrm>
            <a:off x="4076154" y="5426437"/>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7</a:t>
            </a:r>
            <a:endParaRPr sz="1200">
              <a:solidFill>
                <a:prstClr val="black"/>
              </a:solidFill>
              <a:latin typeface="Arial"/>
              <a:cs typeface="Arial"/>
            </a:endParaRPr>
          </a:p>
        </p:txBody>
      </p:sp>
      <p:sp>
        <p:nvSpPr>
          <p:cNvPr id="69" name="object 69"/>
          <p:cNvSpPr txBox="1"/>
          <p:nvPr/>
        </p:nvSpPr>
        <p:spPr>
          <a:xfrm>
            <a:off x="5140709" y="5426437"/>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6</a:t>
            </a:r>
            <a:endParaRPr sz="1200">
              <a:solidFill>
                <a:prstClr val="black"/>
              </a:solidFill>
              <a:latin typeface="Arial"/>
              <a:cs typeface="Arial"/>
            </a:endParaRPr>
          </a:p>
        </p:txBody>
      </p:sp>
      <p:sp>
        <p:nvSpPr>
          <p:cNvPr id="70" name="object 70"/>
          <p:cNvSpPr txBox="1"/>
          <p:nvPr/>
        </p:nvSpPr>
        <p:spPr>
          <a:xfrm>
            <a:off x="6205007" y="5426437"/>
            <a:ext cx="408809"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0.</a:t>
            </a:r>
            <a:r>
              <a:rPr sz="1200" spc="5" dirty="0">
                <a:solidFill>
                  <a:prstClr val="black"/>
                </a:solidFill>
                <a:latin typeface="Arial"/>
                <a:cs typeface="Arial"/>
              </a:rPr>
              <a:t>1</a:t>
            </a:r>
            <a:r>
              <a:rPr sz="1200" dirty="0">
                <a:solidFill>
                  <a:prstClr val="black"/>
                </a:solidFill>
                <a:latin typeface="Arial"/>
                <a:cs typeface="Arial"/>
              </a:rPr>
              <a:t>67</a:t>
            </a:r>
            <a:endParaRPr sz="1200">
              <a:solidFill>
                <a:prstClr val="black"/>
              </a:solidFill>
              <a:latin typeface="Arial"/>
              <a:cs typeface="Arial"/>
            </a:endParaRPr>
          </a:p>
        </p:txBody>
      </p:sp>
      <p:sp>
        <p:nvSpPr>
          <p:cNvPr id="71" name="object 71"/>
          <p:cNvSpPr txBox="1"/>
          <p:nvPr/>
        </p:nvSpPr>
        <p:spPr>
          <a:xfrm>
            <a:off x="3011473" y="5774712"/>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6</a:t>
            </a:r>
            <a:endParaRPr sz="1200">
              <a:solidFill>
                <a:prstClr val="black"/>
              </a:solidFill>
              <a:latin typeface="Arial"/>
              <a:cs typeface="Arial"/>
            </a:endParaRPr>
          </a:p>
        </p:txBody>
      </p:sp>
      <p:sp>
        <p:nvSpPr>
          <p:cNvPr id="72" name="object 72"/>
          <p:cNvSpPr txBox="1"/>
          <p:nvPr/>
        </p:nvSpPr>
        <p:spPr>
          <a:xfrm>
            <a:off x="4076154" y="5774712"/>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5</a:t>
            </a:r>
            <a:endParaRPr sz="1200">
              <a:solidFill>
                <a:prstClr val="black"/>
              </a:solidFill>
              <a:latin typeface="Arial"/>
              <a:cs typeface="Arial"/>
            </a:endParaRPr>
          </a:p>
        </p:txBody>
      </p:sp>
      <p:sp>
        <p:nvSpPr>
          <p:cNvPr id="73" name="object 73"/>
          <p:cNvSpPr txBox="1"/>
          <p:nvPr/>
        </p:nvSpPr>
        <p:spPr>
          <a:xfrm>
            <a:off x="5140709" y="5774712"/>
            <a:ext cx="110454"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6</a:t>
            </a:r>
            <a:endParaRPr sz="1200">
              <a:solidFill>
                <a:prstClr val="black"/>
              </a:solidFill>
              <a:latin typeface="Arial"/>
              <a:cs typeface="Arial"/>
            </a:endParaRPr>
          </a:p>
        </p:txBody>
      </p:sp>
      <p:sp>
        <p:nvSpPr>
          <p:cNvPr id="74" name="object 74"/>
          <p:cNvSpPr txBox="1"/>
          <p:nvPr/>
        </p:nvSpPr>
        <p:spPr>
          <a:xfrm>
            <a:off x="6205007" y="5774712"/>
            <a:ext cx="408809" cy="184607"/>
          </a:xfrm>
          <a:prstGeom prst="rect">
            <a:avLst/>
          </a:prstGeom>
        </p:spPr>
        <p:txBody>
          <a:bodyPr vert="horz" wrap="square" lIns="0" tIns="0" rIns="0" bIns="0" rtlCol="0">
            <a:spAutoFit/>
          </a:bodyPr>
          <a:lstStyle/>
          <a:p>
            <a:pPr marL="12696" algn="l" eaLnBrk="1" fontAlgn="auto" hangingPunct="1">
              <a:spcBef>
                <a:spcPts val="0"/>
              </a:spcBef>
              <a:spcAft>
                <a:spcPts val="0"/>
              </a:spcAft>
              <a:buClrTx/>
            </a:pPr>
            <a:r>
              <a:rPr sz="1200" dirty="0">
                <a:solidFill>
                  <a:prstClr val="black"/>
                </a:solidFill>
                <a:latin typeface="Arial"/>
                <a:cs typeface="Arial"/>
              </a:rPr>
              <a:t>0.</a:t>
            </a:r>
            <a:r>
              <a:rPr sz="1200" spc="5" dirty="0">
                <a:solidFill>
                  <a:prstClr val="black"/>
                </a:solidFill>
                <a:latin typeface="Arial"/>
                <a:cs typeface="Arial"/>
              </a:rPr>
              <a:t>1</a:t>
            </a:r>
            <a:r>
              <a:rPr sz="1200" dirty="0">
                <a:solidFill>
                  <a:prstClr val="black"/>
                </a:solidFill>
                <a:latin typeface="Arial"/>
                <a:cs typeface="Arial"/>
              </a:rPr>
              <a:t>67</a:t>
            </a:r>
            <a:endParaRPr sz="1200">
              <a:solidFill>
                <a:prstClr val="black"/>
              </a:solidFill>
              <a:latin typeface="Arial"/>
              <a:cs typeface="Arial"/>
            </a:endParaRPr>
          </a:p>
        </p:txBody>
      </p:sp>
    </p:spTree>
    <p:extLst>
      <p:ext uri="{BB962C8B-B14F-4D97-AF65-F5344CB8AC3E}">
        <p14:creationId xmlns:p14="http://schemas.microsoft.com/office/powerpoint/2010/main" val="2272896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341" y="598011"/>
            <a:ext cx="9126970" cy="668807"/>
          </a:xfrm>
          <a:prstGeom prst="rect">
            <a:avLst/>
          </a:prstGeom>
        </p:spPr>
        <p:txBody>
          <a:bodyPr vert="horz" wrap="square" lIns="0" tIns="332244" rIns="0" bIns="0" rtlCol="0">
            <a:spAutoFit/>
          </a:bodyPr>
          <a:lstStyle/>
          <a:p>
            <a:pPr marL="70464">
              <a:lnSpc>
                <a:spcPts val="2614"/>
              </a:lnSpc>
            </a:pPr>
            <a:r>
              <a:rPr spc="-15" dirty="0"/>
              <a:t>Chi</a:t>
            </a:r>
            <a:r>
              <a:rPr spc="10" dirty="0"/>
              <a:t> </a:t>
            </a:r>
            <a:r>
              <a:rPr spc="-15" dirty="0"/>
              <a:t>square</a:t>
            </a:r>
            <a:r>
              <a:rPr spc="10" dirty="0"/>
              <a:t> </a:t>
            </a:r>
            <a:r>
              <a:rPr spc="-10" dirty="0"/>
              <a:t>test:</a:t>
            </a:r>
            <a:r>
              <a:rPr spc="20" dirty="0"/>
              <a:t> </a:t>
            </a:r>
            <a:r>
              <a:rPr spc="-10" dirty="0"/>
              <a:t>Illustration</a:t>
            </a:r>
          </a:p>
        </p:txBody>
      </p:sp>
      <p:sp>
        <p:nvSpPr>
          <p:cNvPr id="3" name="object 3"/>
          <p:cNvSpPr/>
          <p:nvPr/>
        </p:nvSpPr>
        <p:spPr>
          <a:xfrm>
            <a:off x="5189969" y="3143049"/>
            <a:ext cx="4325757" cy="3237462"/>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4" name="object 4"/>
          <p:cNvSpPr txBox="1"/>
          <p:nvPr/>
        </p:nvSpPr>
        <p:spPr>
          <a:xfrm>
            <a:off x="542776" y="1386953"/>
            <a:ext cx="8869376" cy="1554272"/>
          </a:xfrm>
          <a:prstGeom prst="rect">
            <a:avLst/>
          </a:prstGeom>
        </p:spPr>
        <p:txBody>
          <a:bodyPr vert="horz" wrap="square" lIns="0" tIns="0" rIns="0" bIns="0" rtlCol="0">
            <a:spAutoFit/>
          </a:bodyPr>
          <a:lstStyle/>
          <a:p>
            <a:pPr marL="234950" marR="5078" indent="-234950" algn="l" eaLnBrk="1" hangingPunct="1">
              <a:spcBef>
                <a:spcPts val="220"/>
              </a:spcBef>
              <a:buClr>
                <a:srgbClr val="003399"/>
              </a:buClr>
              <a:buFont typeface="Webdings" pitchFamily="18" charset="2"/>
              <a:buChar char="4"/>
            </a:pPr>
            <a:r>
              <a:rPr sz="1600" dirty="0" smtClean="0">
                <a:latin typeface="+mn-lt"/>
                <a:cs typeface="+mn-cs"/>
              </a:rPr>
              <a:t>Now </a:t>
            </a:r>
            <a:r>
              <a:rPr sz="1600" dirty="0">
                <a:latin typeface="+mn-lt"/>
                <a:cs typeface="+mn-cs"/>
              </a:rPr>
              <a:t>that the degree of freedom is known (df = 6 – 1 = 5) and the value of chi-square  has been calculated, the p-value has to be found out to get the significance </a:t>
            </a:r>
            <a:r>
              <a:rPr sz="1600" dirty="0" smtClean="0">
                <a:latin typeface="+mn-lt"/>
                <a:cs typeface="+mn-cs"/>
              </a:rPr>
              <a:t>level</a:t>
            </a:r>
            <a:endParaRPr sz="1600" dirty="0">
              <a:latin typeface="+mn-lt"/>
              <a:cs typeface="+mn-cs"/>
            </a:endParaRPr>
          </a:p>
          <a:p>
            <a:pPr marL="234950" indent="-234950" algn="l" eaLnBrk="1" hangingPunct="1">
              <a:spcBef>
                <a:spcPts val="220"/>
              </a:spcBef>
              <a:buClr>
                <a:srgbClr val="003399"/>
              </a:buClr>
              <a:buFont typeface="Webdings" pitchFamily="18" charset="2"/>
              <a:buChar char="4"/>
            </a:pPr>
            <a:r>
              <a:rPr sz="1600" dirty="0" smtClean="0">
                <a:latin typeface="+mn-lt"/>
                <a:cs typeface="+mn-cs"/>
              </a:rPr>
              <a:t>For </a:t>
            </a:r>
            <a:r>
              <a:rPr sz="1600" dirty="0">
                <a:latin typeface="+mn-lt"/>
                <a:cs typeface="+mn-cs"/>
              </a:rPr>
              <a:t>this purpose, we use a chi-square table (or a calculator)</a:t>
            </a:r>
          </a:p>
          <a:p>
            <a:pPr marL="234950" marR="304074" indent="-234950" algn="l" eaLnBrk="1" hangingPunct="1">
              <a:spcBef>
                <a:spcPts val="220"/>
              </a:spcBef>
              <a:buClr>
                <a:srgbClr val="003399"/>
              </a:buClr>
              <a:buFont typeface="Webdings" pitchFamily="18" charset="2"/>
              <a:buChar char="4"/>
            </a:pPr>
            <a:r>
              <a:rPr sz="1600" dirty="0" smtClean="0">
                <a:latin typeface="+mn-lt"/>
                <a:cs typeface="+mn-cs"/>
              </a:rPr>
              <a:t>In </a:t>
            </a:r>
            <a:r>
              <a:rPr sz="1600" dirty="0">
                <a:latin typeface="+mn-lt"/>
                <a:cs typeface="+mn-cs"/>
              </a:rPr>
              <a:t>our case, when the 𝑋2  = 5.33 (df=5)  the p-value associated with it is 0.377 (which is more than the level of significance) hence we fail to reject the null hypothesis</a:t>
            </a:r>
          </a:p>
          <a:p>
            <a:pPr marL="234950" indent="-234950" algn="l" eaLnBrk="1" hangingPunct="1">
              <a:spcBef>
                <a:spcPts val="220"/>
              </a:spcBef>
              <a:buClr>
                <a:srgbClr val="003399"/>
              </a:buClr>
              <a:buFont typeface="Webdings" pitchFamily="18" charset="2"/>
              <a:buChar char="4"/>
              <a:tabLst>
                <a:tab pos="344702" algn="l"/>
              </a:tabLst>
            </a:pPr>
            <a:r>
              <a:rPr sz="1600" dirty="0" smtClean="0">
                <a:latin typeface="+mn-lt"/>
                <a:cs typeface="+mn-cs"/>
              </a:rPr>
              <a:t>As </a:t>
            </a:r>
            <a:r>
              <a:rPr sz="1600" dirty="0">
                <a:latin typeface="+mn-lt"/>
                <a:cs typeface="+mn-cs"/>
              </a:rPr>
              <a:t>the df increases, the chi square </a:t>
            </a:r>
            <a:r>
              <a:rPr sz="1600" dirty="0" smtClean="0">
                <a:latin typeface="+mn-lt"/>
                <a:cs typeface="+mn-cs"/>
              </a:rPr>
              <a:t>distribution</a:t>
            </a:r>
            <a:r>
              <a:rPr lang="en-US" sz="1600" dirty="0" smtClean="0">
                <a:latin typeface="+mn-lt"/>
                <a:cs typeface="+mn-cs"/>
              </a:rPr>
              <a:t> </a:t>
            </a:r>
            <a:r>
              <a:rPr sz="1600" dirty="0" smtClean="0">
                <a:latin typeface="+mn-lt"/>
                <a:cs typeface="+mn-cs"/>
              </a:rPr>
              <a:t>takes </a:t>
            </a:r>
            <a:r>
              <a:rPr sz="1600" dirty="0">
                <a:latin typeface="+mn-lt"/>
                <a:cs typeface="+mn-cs"/>
              </a:rPr>
              <a:t>the shape of normal distribution</a:t>
            </a:r>
          </a:p>
        </p:txBody>
      </p:sp>
      <p:sp>
        <p:nvSpPr>
          <p:cNvPr id="5" name="object 5"/>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27297"/>
            <a:r>
              <a:rPr dirty="0">
                <a:solidFill>
                  <a:prstClr val="black"/>
                </a:solidFill>
              </a:rPr>
              <a:t>23</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Tree>
    <p:extLst>
      <p:ext uri="{BB962C8B-B14F-4D97-AF65-F5344CB8AC3E}">
        <p14:creationId xmlns:p14="http://schemas.microsoft.com/office/powerpoint/2010/main" val="218467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112361"/>
            <a:r>
              <a:rPr dirty="0">
                <a:solidFill>
                  <a:prstClr val="black"/>
                </a:solidFill>
              </a:rPr>
              <a:t>2</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Tree>
    <p:extLst>
      <p:ext uri="{BB962C8B-B14F-4D97-AF65-F5344CB8AC3E}">
        <p14:creationId xmlns:p14="http://schemas.microsoft.com/office/powerpoint/2010/main" val="3471751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341" y="598011"/>
            <a:ext cx="9126970" cy="660987"/>
          </a:xfrm>
          <a:prstGeom prst="rect">
            <a:avLst/>
          </a:prstGeom>
        </p:spPr>
        <p:txBody>
          <a:bodyPr vert="horz" wrap="square" lIns="0" tIns="319549" rIns="0" bIns="0" rtlCol="0">
            <a:spAutoFit/>
          </a:bodyPr>
          <a:lstStyle/>
          <a:p>
            <a:pPr marL="70464"/>
            <a:r>
              <a:rPr spc="-15" dirty="0"/>
              <a:t>Anal</a:t>
            </a:r>
            <a:r>
              <a:rPr spc="-35" dirty="0"/>
              <a:t>y</a:t>
            </a:r>
            <a:r>
              <a:rPr spc="-15" dirty="0"/>
              <a:t>sis</a:t>
            </a:r>
            <a:r>
              <a:rPr spc="35" dirty="0"/>
              <a:t> </a:t>
            </a:r>
            <a:r>
              <a:rPr spc="-15" dirty="0"/>
              <a:t>of</a:t>
            </a:r>
            <a:r>
              <a:rPr spc="10" dirty="0"/>
              <a:t> </a:t>
            </a:r>
            <a:r>
              <a:rPr spc="-15" dirty="0"/>
              <a:t>Variance</a:t>
            </a:r>
            <a:r>
              <a:rPr spc="15" dirty="0"/>
              <a:t> </a:t>
            </a:r>
            <a:r>
              <a:rPr spc="-10" dirty="0"/>
              <a:t>:</a:t>
            </a:r>
            <a:r>
              <a:rPr spc="-5" dirty="0"/>
              <a:t> </a:t>
            </a:r>
            <a:r>
              <a:rPr spc="-20" dirty="0"/>
              <a:t>ANOVA</a:t>
            </a:r>
          </a:p>
        </p:txBody>
      </p:sp>
      <p:sp>
        <p:nvSpPr>
          <p:cNvPr id="3" name="object 3"/>
          <p:cNvSpPr txBox="1"/>
          <p:nvPr/>
        </p:nvSpPr>
        <p:spPr>
          <a:xfrm>
            <a:off x="318514" y="3310260"/>
            <a:ext cx="8545630" cy="492285"/>
          </a:xfrm>
          <a:prstGeom prst="rect">
            <a:avLst/>
          </a:prstGeom>
        </p:spPr>
        <p:txBody>
          <a:bodyPr vert="horz" wrap="square" lIns="0" tIns="0" rIns="0" bIns="0" rtlCol="0">
            <a:spAutoFit/>
          </a:bodyPr>
          <a:lstStyle/>
          <a:p>
            <a:pPr marL="12696" marR="5078" algn="l" eaLnBrk="1" fontAlgn="auto" hangingPunct="1">
              <a:spcBef>
                <a:spcPts val="0"/>
              </a:spcBef>
              <a:spcAft>
                <a:spcPts val="0"/>
              </a:spcAft>
              <a:buClrTx/>
            </a:pPr>
            <a:r>
              <a:rPr sz="1600" spc="-10" dirty="0">
                <a:solidFill>
                  <a:prstClr val="black"/>
                </a:solidFill>
                <a:latin typeface="Arial"/>
                <a:cs typeface="Arial"/>
              </a:rPr>
              <a:t>Consider</a:t>
            </a:r>
            <a:r>
              <a:rPr sz="1600" spc="-5" dirty="0">
                <a:solidFill>
                  <a:prstClr val="black"/>
                </a:solidFill>
                <a:latin typeface="Arial"/>
                <a:cs typeface="Arial"/>
              </a:rPr>
              <a:t> </a:t>
            </a:r>
            <a:r>
              <a:rPr sz="1600" spc="-10" dirty="0">
                <a:solidFill>
                  <a:prstClr val="black"/>
                </a:solidFill>
                <a:latin typeface="Arial"/>
                <a:cs typeface="Arial"/>
              </a:rPr>
              <a:t>the</a:t>
            </a:r>
            <a:r>
              <a:rPr sz="1600" spc="5" dirty="0">
                <a:solidFill>
                  <a:prstClr val="black"/>
                </a:solidFill>
                <a:latin typeface="Arial"/>
                <a:cs typeface="Arial"/>
              </a:rPr>
              <a:t> </a:t>
            </a:r>
            <a:r>
              <a:rPr sz="1600" spc="-10" dirty="0">
                <a:solidFill>
                  <a:prstClr val="black"/>
                </a:solidFill>
                <a:latin typeface="Arial"/>
                <a:cs typeface="Arial"/>
              </a:rPr>
              <a:t>three</a:t>
            </a:r>
            <a:r>
              <a:rPr sz="1600" spc="5" dirty="0">
                <a:solidFill>
                  <a:prstClr val="black"/>
                </a:solidFill>
                <a:latin typeface="Arial"/>
                <a:cs typeface="Arial"/>
              </a:rPr>
              <a:t> </a:t>
            </a:r>
            <a:r>
              <a:rPr sz="1600" spc="-10" dirty="0">
                <a:solidFill>
                  <a:prstClr val="black"/>
                </a:solidFill>
                <a:latin typeface="Arial"/>
                <a:cs typeface="Arial"/>
              </a:rPr>
              <a:t>graphs.</a:t>
            </a:r>
            <a:r>
              <a:rPr sz="1600" spc="-15" dirty="0">
                <a:solidFill>
                  <a:prstClr val="black"/>
                </a:solidFill>
                <a:latin typeface="Arial"/>
                <a:cs typeface="Arial"/>
              </a:rPr>
              <a:t> </a:t>
            </a:r>
            <a:r>
              <a:rPr sz="1600" spc="-10" dirty="0">
                <a:solidFill>
                  <a:prstClr val="black"/>
                </a:solidFill>
                <a:latin typeface="Arial"/>
                <a:cs typeface="Arial"/>
              </a:rPr>
              <a:t>They</a:t>
            </a:r>
            <a:r>
              <a:rPr sz="1600" spc="10" dirty="0">
                <a:solidFill>
                  <a:prstClr val="black"/>
                </a:solidFill>
                <a:latin typeface="Arial"/>
                <a:cs typeface="Arial"/>
              </a:rPr>
              <a:t> </a:t>
            </a:r>
            <a:r>
              <a:rPr sz="1600" spc="-10" dirty="0">
                <a:solidFill>
                  <a:prstClr val="black"/>
                </a:solidFill>
                <a:latin typeface="Arial"/>
                <a:cs typeface="Arial"/>
              </a:rPr>
              <a:t>almo</a:t>
            </a:r>
            <a:r>
              <a:rPr sz="1600" spc="-5" dirty="0">
                <a:solidFill>
                  <a:prstClr val="black"/>
                </a:solidFill>
                <a:latin typeface="Arial"/>
                <a:cs typeface="Arial"/>
              </a:rPr>
              <a:t>st </a:t>
            </a:r>
            <a:r>
              <a:rPr sz="1600" spc="-10" dirty="0">
                <a:solidFill>
                  <a:prstClr val="black"/>
                </a:solidFill>
                <a:latin typeface="Arial"/>
                <a:cs typeface="Arial"/>
              </a:rPr>
              <a:t>are</a:t>
            </a:r>
            <a:r>
              <a:rPr sz="1600" spc="5" dirty="0">
                <a:solidFill>
                  <a:prstClr val="black"/>
                </a:solidFill>
                <a:latin typeface="Arial"/>
                <a:cs typeface="Arial"/>
              </a:rPr>
              <a:t> </a:t>
            </a:r>
            <a:r>
              <a:rPr sz="1600" spc="-10" dirty="0">
                <a:solidFill>
                  <a:prstClr val="black"/>
                </a:solidFill>
                <a:latin typeface="Arial"/>
                <a:cs typeface="Arial"/>
              </a:rPr>
              <a:t>the</a:t>
            </a:r>
            <a:r>
              <a:rPr sz="1600" spc="10" dirty="0">
                <a:solidFill>
                  <a:prstClr val="black"/>
                </a:solidFill>
                <a:latin typeface="Arial"/>
                <a:cs typeface="Arial"/>
              </a:rPr>
              <a:t> </a:t>
            </a:r>
            <a:r>
              <a:rPr sz="1600" spc="-10" dirty="0">
                <a:solidFill>
                  <a:prstClr val="black"/>
                </a:solidFill>
                <a:latin typeface="Arial"/>
                <a:cs typeface="Arial"/>
              </a:rPr>
              <a:t>same</a:t>
            </a:r>
            <a:r>
              <a:rPr sz="1600" spc="-5" dirty="0">
                <a:solidFill>
                  <a:prstClr val="black"/>
                </a:solidFill>
                <a:latin typeface="Arial"/>
                <a:cs typeface="Arial"/>
              </a:rPr>
              <a:t> </a:t>
            </a:r>
            <a:r>
              <a:rPr sz="1600" spc="-10" dirty="0">
                <a:solidFill>
                  <a:prstClr val="black"/>
                </a:solidFill>
                <a:latin typeface="Arial"/>
                <a:cs typeface="Arial"/>
              </a:rPr>
              <a:t>and</a:t>
            </a:r>
            <a:r>
              <a:rPr sz="1600" spc="10" dirty="0">
                <a:solidFill>
                  <a:prstClr val="black"/>
                </a:solidFill>
                <a:latin typeface="Arial"/>
                <a:cs typeface="Arial"/>
              </a:rPr>
              <a:t> </a:t>
            </a:r>
            <a:r>
              <a:rPr sz="1600" spc="-5" dirty="0">
                <a:solidFill>
                  <a:prstClr val="black"/>
                </a:solidFill>
                <a:latin typeface="Arial"/>
                <a:cs typeface="Arial"/>
              </a:rPr>
              <a:t>it </a:t>
            </a:r>
            <a:r>
              <a:rPr sz="1600" spc="-10" dirty="0">
                <a:solidFill>
                  <a:prstClr val="black"/>
                </a:solidFill>
                <a:latin typeface="Arial"/>
                <a:cs typeface="Arial"/>
              </a:rPr>
              <a:t>is hard</a:t>
            </a:r>
            <a:r>
              <a:rPr sz="1600" spc="15" dirty="0">
                <a:solidFill>
                  <a:prstClr val="black"/>
                </a:solidFill>
                <a:latin typeface="Arial"/>
                <a:cs typeface="Arial"/>
              </a:rPr>
              <a:t> </a:t>
            </a:r>
            <a:r>
              <a:rPr sz="1600" spc="-10" dirty="0">
                <a:solidFill>
                  <a:prstClr val="black"/>
                </a:solidFill>
                <a:latin typeface="Arial"/>
                <a:cs typeface="Arial"/>
              </a:rPr>
              <a:t>to</a:t>
            </a:r>
            <a:r>
              <a:rPr sz="1600" spc="-5" dirty="0">
                <a:solidFill>
                  <a:prstClr val="black"/>
                </a:solidFill>
                <a:latin typeface="Arial"/>
                <a:cs typeface="Arial"/>
              </a:rPr>
              <a:t> </a:t>
            </a:r>
            <a:r>
              <a:rPr sz="1600" spc="-10" dirty="0">
                <a:solidFill>
                  <a:prstClr val="black"/>
                </a:solidFill>
                <a:latin typeface="Arial"/>
                <a:cs typeface="Arial"/>
              </a:rPr>
              <a:t>te</a:t>
            </a:r>
            <a:r>
              <a:rPr sz="1600" dirty="0">
                <a:solidFill>
                  <a:prstClr val="black"/>
                </a:solidFill>
                <a:latin typeface="Arial"/>
                <a:cs typeface="Arial"/>
              </a:rPr>
              <a:t>l</a:t>
            </a:r>
            <a:r>
              <a:rPr sz="1600" spc="-5" dirty="0">
                <a:solidFill>
                  <a:prstClr val="black"/>
                </a:solidFill>
                <a:latin typeface="Arial"/>
                <a:cs typeface="Arial"/>
              </a:rPr>
              <a:t>l</a:t>
            </a:r>
            <a:r>
              <a:rPr sz="1600" dirty="0">
                <a:solidFill>
                  <a:prstClr val="black"/>
                </a:solidFill>
                <a:latin typeface="Arial"/>
                <a:cs typeface="Arial"/>
              </a:rPr>
              <a:t> </a:t>
            </a:r>
            <a:r>
              <a:rPr sz="1600" spc="-10" dirty="0">
                <a:solidFill>
                  <a:prstClr val="black"/>
                </a:solidFill>
                <a:latin typeface="Arial"/>
                <a:cs typeface="Arial"/>
              </a:rPr>
              <a:t>the</a:t>
            </a:r>
            <a:r>
              <a:rPr sz="1600" spc="10" dirty="0">
                <a:solidFill>
                  <a:prstClr val="black"/>
                </a:solidFill>
                <a:latin typeface="Arial"/>
                <a:cs typeface="Arial"/>
              </a:rPr>
              <a:t> </a:t>
            </a:r>
            <a:r>
              <a:rPr sz="1600" spc="-10" dirty="0">
                <a:solidFill>
                  <a:prstClr val="black"/>
                </a:solidFill>
                <a:latin typeface="Arial"/>
                <a:cs typeface="Arial"/>
              </a:rPr>
              <a:t>di</a:t>
            </a:r>
            <a:r>
              <a:rPr sz="1600" spc="-30" dirty="0">
                <a:solidFill>
                  <a:prstClr val="black"/>
                </a:solidFill>
                <a:latin typeface="Arial"/>
                <a:cs typeface="Arial"/>
              </a:rPr>
              <a:t>f</a:t>
            </a:r>
            <a:r>
              <a:rPr sz="1600" spc="-10" dirty="0">
                <a:solidFill>
                  <a:prstClr val="black"/>
                </a:solidFill>
                <a:latin typeface="Arial"/>
                <a:cs typeface="Arial"/>
              </a:rPr>
              <a:t>ference</a:t>
            </a:r>
            <a:r>
              <a:rPr sz="1600" dirty="0">
                <a:solidFill>
                  <a:prstClr val="black"/>
                </a:solidFill>
                <a:latin typeface="Arial"/>
                <a:cs typeface="Arial"/>
              </a:rPr>
              <a:t> </a:t>
            </a:r>
            <a:r>
              <a:rPr sz="1600" spc="-10" dirty="0">
                <a:solidFill>
                  <a:prstClr val="black"/>
                </a:solidFill>
                <a:latin typeface="Arial"/>
                <a:cs typeface="Arial"/>
              </a:rPr>
              <a:t>in</a:t>
            </a:r>
            <a:r>
              <a:rPr sz="1600" spc="-5" dirty="0">
                <a:solidFill>
                  <a:prstClr val="black"/>
                </a:solidFill>
                <a:latin typeface="Arial"/>
                <a:cs typeface="Arial"/>
              </a:rPr>
              <a:t> </a:t>
            </a:r>
            <a:r>
              <a:rPr sz="1600" spc="-10" dirty="0">
                <a:solidFill>
                  <a:prstClr val="black"/>
                </a:solidFill>
                <a:latin typeface="Arial"/>
                <a:cs typeface="Arial"/>
              </a:rPr>
              <a:t>the</a:t>
            </a:r>
            <a:r>
              <a:rPr sz="1600" dirty="0">
                <a:solidFill>
                  <a:prstClr val="black"/>
                </a:solidFill>
                <a:latin typeface="Arial"/>
                <a:cs typeface="Arial"/>
              </a:rPr>
              <a:t>i</a:t>
            </a:r>
            <a:r>
              <a:rPr sz="1600" spc="-10" dirty="0">
                <a:solidFill>
                  <a:prstClr val="black"/>
                </a:solidFill>
                <a:latin typeface="Arial"/>
                <a:cs typeface="Arial"/>
              </a:rPr>
              <a:t>r means</a:t>
            </a:r>
            <a:r>
              <a:rPr sz="1600" spc="5" dirty="0">
                <a:solidFill>
                  <a:prstClr val="black"/>
                </a:solidFill>
                <a:latin typeface="Arial"/>
                <a:cs typeface="Arial"/>
              </a:rPr>
              <a:t> </a:t>
            </a:r>
            <a:r>
              <a:rPr sz="1600" spc="-10" dirty="0">
                <a:solidFill>
                  <a:prstClr val="black"/>
                </a:solidFill>
                <a:latin typeface="Arial"/>
                <a:cs typeface="Arial"/>
              </a:rPr>
              <a:t>just</a:t>
            </a:r>
            <a:r>
              <a:rPr sz="1600" spc="-5" dirty="0">
                <a:solidFill>
                  <a:prstClr val="black"/>
                </a:solidFill>
                <a:latin typeface="Arial"/>
                <a:cs typeface="Arial"/>
              </a:rPr>
              <a:t> </a:t>
            </a:r>
            <a:r>
              <a:rPr sz="1600" spc="-10" dirty="0">
                <a:solidFill>
                  <a:prstClr val="black"/>
                </a:solidFill>
                <a:latin typeface="Arial"/>
                <a:cs typeface="Arial"/>
              </a:rPr>
              <a:t>by</a:t>
            </a:r>
            <a:r>
              <a:rPr sz="1600" spc="5" dirty="0">
                <a:solidFill>
                  <a:prstClr val="black"/>
                </a:solidFill>
                <a:latin typeface="Arial"/>
                <a:cs typeface="Arial"/>
              </a:rPr>
              <a:t> </a:t>
            </a:r>
            <a:r>
              <a:rPr sz="1600" spc="-10" dirty="0">
                <a:solidFill>
                  <a:prstClr val="black"/>
                </a:solidFill>
                <a:latin typeface="Arial"/>
                <a:cs typeface="Arial"/>
              </a:rPr>
              <a:t>loo</a:t>
            </a:r>
            <a:r>
              <a:rPr sz="1600" spc="-5" dirty="0">
                <a:solidFill>
                  <a:prstClr val="black"/>
                </a:solidFill>
                <a:latin typeface="Arial"/>
                <a:cs typeface="Arial"/>
              </a:rPr>
              <a:t>k</a:t>
            </a:r>
            <a:r>
              <a:rPr sz="1600" spc="-10" dirty="0">
                <a:solidFill>
                  <a:prstClr val="black"/>
                </a:solidFill>
                <a:latin typeface="Arial"/>
                <a:cs typeface="Arial"/>
              </a:rPr>
              <a:t>ing</a:t>
            </a:r>
            <a:endParaRPr sz="1600">
              <a:solidFill>
                <a:prstClr val="black"/>
              </a:solidFill>
              <a:latin typeface="Arial"/>
              <a:cs typeface="Arial"/>
            </a:endParaRPr>
          </a:p>
        </p:txBody>
      </p:sp>
      <p:sp>
        <p:nvSpPr>
          <p:cNvPr id="4" name="object 4"/>
          <p:cNvSpPr txBox="1"/>
          <p:nvPr/>
        </p:nvSpPr>
        <p:spPr>
          <a:xfrm>
            <a:off x="228679" y="1418600"/>
            <a:ext cx="8953804" cy="1282402"/>
          </a:xfrm>
          <a:prstGeom prst="rect">
            <a:avLst/>
          </a:prstGeom>
          <a:ln w="25400">
            <a:solidFill>
              <a:srgbClr val="800000"/>
            </a:solidFill>
          </a:ln>
        </p:spPr>
        <p:txBody>
          <a:bodyPr vert="horz" wrap="square" lIns="0" tIns="0" rIns="0" bIns="0" rtlCol="0">
            <a:spAutoFit/>
          </a:bodyPr>
          <a:lstStyle/>
          <a:p>
            <a:pPr marL="234950" indent="-234950" algn="l" eaLnBrk="1" hangingPunct="1">
              <a:spcBef>
                <a:spcPts val="220"/>
              </a:spcBef>
              <a:buClr>
                <a:srgbClr val="003399"/>
              </a:buClr>
              <a:buFont typeface="Webdings" pitchFamily="18" charset="2"/>
              <a:buChar char="4"/>
            </a:pPr>
            <a:r>
              <a:rPr sz="1600" dirty="0" smtClean="0">
                <a:latin typeface="+mn-lt"/>
                <a:cs typeface="+mn-cs"/>
              </a:rPr>
              <a:t>It </a:t>
            </a:r>
            <a:r>
              <a:rPr sz="1600" dirty="0">
                <a:latin typeface="+mn-lt"/>
                <a:cs typeface="+mn-cs"/>
              </a:rPr>
              <a:t>is a way to test the hypothesis that there is not much difference between groups on </a:t>
            </a:r>
            <a:r>
              <a:rPr sz="1600" dirty="0" smtClean="0">
                <a:latin typeface="+mn-lt"/>
                <a:cs typeface="+mn-cs"/>
              </a:rPr>
              <a:t>some</a:t>
            </a:r>
            <a:r>
              <a:rPr lang="en-US" sz="1600" dirty="0" smtClean="0">
                <a:latin typeface="+mn-lt"/>
                <a:cs typeface="+mn-cs"/>
              </a:rPr>
              <a:t> </a:t>
            </a:r>
            <a:r>
              <a:rPr sz="1600" dirty="0" smtClean="0">
                <a:latin typeface="+mn-lt"/>
                <a:cs typeface="+mn-cs"/>
              </a:rPr>
              <a:t>variable </a:t>
            </a:r>
            <a:r>
              <a:rPr sz="1600" dirty="0">
                <a:latin typeface="+mn-lt"/>
                <a:cs typeface="+mn-cs"/>
              </a:rPr>
              <a:t>/ </a:t>
            </a:r>
            <a:r>
              <a:rPr sz="1600" dirty="0" smtClean="0">
                <a:latin typeface="+mn-lt"/>
                <a:cs typeface="+mn-cs"/>
              </a:rPr>
              <a:t>treatment</a:t>
            </a:r>
            <a:endParaRPr sz="1600" dirty="0">
              <a:latin typeface="+mn-lt"/>
              <a:cs typeface="+mn-cs"/>
            </a:endParaRPr>
          </a:p>
          <a:p>
            <a:pPr marL="234950" marR="466585" indent="-234950" algn="l" eaLnBrk="1" hangingPunct="1">
              <a:spcBef>
                <a:spcPts val="220"/>
              </a:spcBef>
              <a:buClr>
                <a:srgbClr val="003399"/>
              </a:buClr>
              <a:buFont typeface="Webdings" pitchFamily="18" charset="2"/>
              <a:buChar char="4"/>
            </a:pPr>
            <a:r>
              <a:rPr sz="1600" dirty="0" smtClean="0">
                <a:latin typeface="+mn-lt"/>
                <a:cs typeface="+mn-cs"/>
              </a:rPr>
              <a:t>In </a:t>
            </a:r>
            <a:r>
              <a:rPr sz="1600" dirty="0">
                <a:latin typeface="+mn-lt"/>
                <a:cs typeface="+mn-cs"/>
              </a:rPr>
              <a:t>the typical application of ANOVA, the null hypothesis is that all groups are simply random samples of the same population hence all treatments have the same effect (perhaps none). Rejecting the null hypothesis implies that different treatments result in altered effects</a:t>
            </a:r>
          </a:p>
        </p:txBody>
      </p:sp>
      <p:sp>
        <p:nvSpPr>
          <p:cNvPr id="5" name="object 5"/>
          <p:cNvSpPr/>
          <p:nvPr/>
        </p:nvSpPr>
        <p:spPr>
          <a:xfrm>
            <a:off x="1869602" y="3808463"/>
            <a:ext cx="6846026" cy="3048435"/>
          </a:xfrm>
          <a:prstGeom prst="rect">
            <a:avLst/>
          </a:prstGeom>
          <a:blipFill>
            <a:blip r:embed="rId3" cstate="print"/>
            <a:stretch>
              <a:fillRect/>
            </a:stretch>
          </a:blipFill>
        </p:spPr>
        <p:txBody>
          <a:bodyPr wrap="square" lIns="0" tIns="0" rIns="0" bIns="0" rtlCol="0"/>
          <a:lstStyle/>
          <a:p>
            <a:pPr algn="l" eaLnBrk="1" fontAlgn="auto" hangingPunct="1">
              <a:spcBef>
                <a:spcPts val="0"/>
              </a:spcBef>
              <a:spcAft>
                <a:spcPts val="0"/>
              </a:spcAft>
              <a:buClrTx/>
            </a:pPr>
            <a:endParaRPr sz="1799">
              <a:solidFill>
                <a:prstClr val="black"/>
              </a:solidFill>
              <a:latin typeface="Calibri"/>
            </a:endParaRPr>
          </a:p>
        </p:txBody>
      </p:sp>
      <p:sp>
        <p:nvSpPr>
          <p:cNvPr id="6" name="object 6"/>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27297"/>
            <a:r>
              <a:rPr dirty="0">
                <a:solidFill>
                  <a:prstClr val="black"/>
                </a:solidFill>
              </a:rPr>
              <a:t>25</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Tree>
    <p:extLst>
      <p:ext uri="{BB962C8B-B14F-4D97-AF65-F5344CB8AC3E}">
        <p14:creationId xmlns:p14="http://schemas.microsoft.com/office/powerpoint/2010/main" val="3180554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6449" y="5270392"/>
            <a:ext cx="5673811" cy="492285"/>
          </a:xfrm>
          <a:prstGeom prst="rect">
            <a:avLst/>
          </a:prstGeom>
          <a:ln w="25400">
            <a:solidFill>
              <a:srgbClr val="800000"/>
            </a:solidFill>
          </a:ln>
        </p:spPr>
        <p:txBody>
          <a:bodyPr vert="horz" wrap="square" lIns="0" tIns="0" rIns="0" bIns="0" rtlCol="0">
            <a:spAutoFit/>
          </a:bodyPr>
          <a:lstStyle/>
          <a:p>
            <a:pPr marL="85064" marR="140293"/>
            <a:r>
              <a:rPr sz="1600" spc="-195" dirty="0">
                <a:solidFill>
                  <a:srgbClr val="000000"/>
                </a:solidFill>
                <a:latin typeface="Arial"/>
                <a:cs typeface="Arial"/>
              </a:rPr>
              <a:t>T</a:t>
            </a:r>
            <a:r>
              <a:rPr sz="1600" spc="-10" dirty="0">
                <a:solidFill>
                  <a:srgbClr val="000000"/>
                </a:solidFill>
                <a:latin typeface="Arial"/>
                <a:cs typeface="Arial"/>
              </a:rPr>
              <a:t>o</a:t>
            </a:r>
            <a:r>
              <a:rPr sz="1600" spc="10" dirty="0">
                <a:solidFill>
                  <a:srgbClr val="000000"/>
                </a:solidFill>
                <a:latin typeface="Arial"/>
                <a:cs typeface="Arial"/>
              </a:rPr>
              <a:t> </a:t>
            </a:r>
            <a:r>
              <a:rPr sz="1600" spc="-10" dirty="0">
                <a:solidFill>
                  <a:srgbClr val="000000"/>
                </a:solidFill>
                <a:latin typeface="Arial"/>
                <a:cs typeface="Arial"/>
              </a:rPr>
              <a:t>distingu</a:t>
            </a:r>
            <a:r>
              <a:rPr sz="1600" dirty="0">
                <a:solidFill>
                  <a:srgbClr val="000000"/>
                </a:solidFill>
                <a:latin typeface="Arial"/>
                <a:cs typeface="Arial"/>
              </a:rPr>
              <a:t>i</a:t>
            </a:r>
            <a:r>
              <a:rPr sz="1600" spc="-10" dirty="0">
                <a:solidFill>
                  <a:srgbClr val="000000"/>
                </a:solidFill>
                <a:latin typeface="Arial"/>
                <a:cs typeface="Arial"/>
              </a:rPr>
              <a:t>sh</a:t>
            </a:r>
            <a:r>
              <a:rPr sz="1600" spc="-25" dirty="0">
                <a:solidFill>
                  <a:srgbClr val="000000"/>
                </a:solidFill>
                <a:latin typeface="Arial"/>
                <a:cs typeface="Arial"/>
              </a:rPr>
              <a:t> </a:t>
            </a:r>
            <a:r>
              <a:rPr sz="1600" spc="-10" dirty="0">
                <a:solidFill>
                  <a:srgbClr val="000000"/>
                </a:solidFill>
                <a:latin typeface="Arial"/>
                <a:cs typeface="Arial"/>
              </a:rPr>
              <a:t>bet</a:t>
            </a:r>
            <a:r>
              <a:rPr sz="1600" spc="-30" dirty="0">
                <a:solidFill>
                  <a:srgbClr val="000000"/>
                </a:solidFill>
                <a:latin typeface="Arial"/>
                <a:cs typeface="Arial"/>
              </a:rPr>
              <a:t>w</a:t>
            </a:r>
            <a:r>
              <a:rPr sz="1600" spc="-10" dirty="0">
                <a:solidFill>
                  <a:srgbClr val="000000"/>
                </a:solidFill>
                <a:latin typeface="Arial"/>
                <a:cs typeface="Arial"/>
              </a:rPr>
              <a:t>een</a:t>
            </a:r>
            <a:r>
              <a:rPr sz="1600" spc="10" dirty="0">
                <a:solidFill>
                  <a:srgbClr val="000000"/>
                </a:solidFill>
                <a:latin typeface="Arial"/>
                <a:cs typeface="Arial"/>
              </a:rPr>
              <a:t> </a:t>
            </a:r>
            <a:r>
              <a:rPr sz="1600" spc="-10" dirty="0">
                <a:solidFill>
                  <a:srgbClr val="000000"/>
                </a:solidFill>
                <a:latin typeface="Arial"/>
                <a:cs typeface="Arial"/>
              </a:rPr>
              <a:t>the</a:t>
            </a:r>
            <a:r>
              <a:rPr sz="1600" spc="-5" dirty="0">
                <a:solidFill>
                  <a:srgbClr val="000000"/>
                </a:solidFill>
                <a:latin typeface="Arial"/>
                <a:cs typeface="Arial"/>
              </a:rPr>
              <a:t>s</a:t>
            </a:r>
            <a:r>
              <a:rPr sz="1600" spc="-10" dirty="0">
                <a:solidFill>
                  <a:srgbClr val="000000"/>
                </a:solidFill>
                <a:latin typeface="Arial"/>
                <a:cs typeface="Arial"/>
              </a:rPr>
              <a:t>e</a:t>
            </a:r>
            <a:r>
              <a:rPr sz="1600" spc="10" dirty="0">
                <a:solidFill>
                  <a:srgbClr val="000000"/>
                </a:solidFill>
                <a:latin typeface="Arial"/>
                <a:cs typeface="Arial"/>
              </a:rPr>
              <a:t> </a:t>
            </a:r>
            <a:r>
              <a:rPr sz="1600" spc="-10" dirty="0">
                <a:solidFill>
                  <a:srgbClr val="000000"/>
                </a:solidFill>
                <a:latin typeface="Arial"/>
                <a:cs typeface="Arial"/>
              </a:rPr>
              <a:t>groups,</a:t>
            </a:r>
            <a:r>
              <a:rPr sz="1600" spc="10"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variab</a:t>
            </a:r>
            <a:r>
              <a:rPr sz="1600" dirty="0">
                <a:solidFill>
                  <a:srgbClr val="000000"/>
                </a:solidFill>
                <a:latin typeface="Arial"/>
                <a:cs typeface="Arial"/>
              </a:rPr>
              <a:t>i</a:t>
            </a:r>
            <a:r>
              <a:rPr sz="1600" spc="-5" dirty="0">
                <a:solidFill>
                  <a:srgbClr val="000000"/>
                </a:solidFill>
                <a:latin typeface="Arial"/>
                <a:cs typeface="Arial"/>
              </a:rPr>
              <a:t>lity</a:t>
            </a:r>
            <a:r>
              <a:rPr sz="1600" spc="-20" dirty="0">
                <a:solidFill>
                  <a:srgbClr val="000000"/>
                </a:solidFill>
                <a:latin typeface="Arial"/>
                <a:cs typeface="Arial"/>
              </a:rPr>
              <a:t> </a:t>
            </a:r>
            <a:r>
              <a:rPr sz="1600" spc="-10" dirty="0">
                <a:solidFill>
                  <a:srgbClr val="000000"/>
                </a:solidFill>
                <a:latin typeface="Arial"/>
                <a:cs typeface="Arial"/>
              </a:rPr>
              <a:t>amongst the</a:t>
            </a:r>
            <a:r>
              <a:rPr sz="1600" spc="10" dirty="0">
                <a:solidFill>
                  <a:srgbClr val="000000"/>
                </a:solidFill>
                <a:latin typeface="Arial"/>
                <a:cs typeface="Arial"/>
              </a:rPr>
              <a:t> </a:t>
            </a:r>
            <a:r>
              <a:rPr sz="1600" spc="-10" dirty="0">
                <a:solidFill>
                  <a:srgbClr val="000000"/>
                </a:solidFill>
                <a:latin typeface="Arial"/>
                <a:cs typeface="Arial"/>
              </a:rPr>
              <a:t>groups</a:t>
            </a:r>
            <a:r>
              <a:rPr sz="1600" spc="10" dirty="0">
                <a:solidFill>
                  <a:srgbClr val="000000"/>
                </a:solidFill>
                <a:latin typeface="Arial"/>
                <a:cs typeface="Arial"/>
              </a:rPr>
              <a:t> </a:t>
            </a:r>
            <a:r>
              <a:rPr sz="1600" spc="-15" dirty="0">
                <a:solidFill>
                  <a:srgbClr val="000000"/>
                </a:solidFill>
                <a:latin typeface="Arial"/>
                <a:cs typeface="Arial"/>
              </a:rPr>
              <a:t>mu</a:t>
            </a:r>
            <a:r>
              <a:rPr sz="1600" spc="-5" dirty="0">
                <a:solidFill>
                  <a:srgbClr val="000000"/>
                </a:solidFill>
                <a:latin typeface="Arial"/>
                <a:cs typeface="Arial"/>
              </a:rPr>
              <a:t>st</a:t>
            </a:r>
            <a:r>
              <a:rPr sz="1600" spc="10" dirty="0">
                <a:solidFill>
                  <a:srgbClr val="000000"/>
                </a:solidFill>
                <a:latin typeface="Arial"/>
                <a:cs typeface="Arial"/>
              </a:rPr>
              <a:t> </a:t>
            </a:r>
            <a:r>
              <a:rPr sz="1600" spc="-10" dirty="0">
                <a:solidFill>
                  <a:srgbClr val="000000"/>
                </a:solidFill>
                <a:latin typeface="Arial"/>
                <a:cs typeface="Arial"/>
              </a:rPr>
              <a:t>be</a:t>
            </a:r>
            <a:r>
              <a:rPr sz="1600" spc="-5" dirty="0">
                <a:solidFill>
                  <a:srgbClr val="000000"/>
                </a:solidFill>
                <a:latin typeface="Arial"/>
                <a:cs typeface="Arial"/>
              </a:rPr>
              <a:t> </a:t>
            </a:r>
            <a:r>
              <a:rPr sz="1600" spc="-10" dirty="0">
                <a:solidFill>
                  <a:srgbClr val="000000"/>
                </a:solidFill>
                <a:latin typeface="Arial"/>
                <a:cs typeface="Arial"/>
              </a:rPr>
              <a:t>greater</a:t>
            </a:r>
            <a:r>
              <a:rPr sz="1600" spc="30" dirty="0">
                <a:solidFill>
                  <a:srgbClr val="000000"/>
                </a:solidFill>
                <a:latin typeface="Arial"/>
                <a:cs typeface="Arial"/>
              </a:rPr>
              <a:t> </a:t>
            </a:r>
            <a:r>
              <a:rPr sz="1600" spc="-10" dirty="0">
                <a:solidFill>
                  <a:srgbClr val="000000"/>
                </a:solidFill>
                <a:latin typeface="Arial"/>
                <a:cs typeface="Arial"/>
              </a:rPr>
              <a:t>than</a:t>
            </a:r>
            <a:r>
              <a:rPr sz="1600" spc="10" dirty="0">
                <a:solidFill>
                  <a:srgbClr val="000000"/>
                </a:solidFill>
                <a:latin typeface="Arial"/>
                <a:cs typeface="Arial"/>
              </a:rPr>
              <a:t> </a:t>
            </a:r>
            <a:r>
              <a:rPr sz="1600" spc="-10" dirty="0">
                <a:solidFill>
                  <a:srgbClr val="000000"/>
                </a:solidFill>
                <a:latin typeface="Arial"/>
                <a:cs typeface="Arial"/>
              </a:rPr>
              <a:t>that</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ithin</a:t>
            </a:r>
            <a:r>
              <a:rPr sz="1600" spc="-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groups</a:t>
            </a:r>
            <a:endParaRPr sz="1600">
              <a:solidFill>
                <a:srgbClr val="000000"/>
              </a:solidFill>
              <a:latin typeface="Arial"/>
              <a:cs typeface="Arial"/>
            </a:endParaRPr>
          </a:p>
        </p:txBody>
      </p:sp>
      <p:sp>
        <p:nvSpPr>
          <p:cNvPr id="4" name="object 4"/>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27297"/>
            <a:r>
              <a:rPr dirty="0">
                <a:solidFill>
                  <a:srgbClr val="000000"/>
                </a:solidFill>
              </a:rPr>
              <a:t>26</a:t>
            </a:r>
          </a:p>
        </p:txBody>
      </p:sp>
      <p:sp>
        <p:nvSpPr>
          <p:cNvPr id="5" name="object 5"/>
          <p:cNvSpPr txBox="1">
            <a:spLocks noGrp="1"/>
          </p:cNvSpPr>
          <p:nvPr>
            <p:ph type="ftr" sz="quarter" idx="5"/>
          </p:nvPr>
        </p:nvSpPr>
        <p:spPr>
          <a:xfrm>
            <a:off x="261452" y="6550119"/>
            <a:ext cx="1556022" cy="184607"/>
          </a:xfrm>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
        <p:nvSpPr>
          <p:cNvPr id="3" name="object 3"/>
          <p:cNvSpPr txBox="1">
            <a:spLocks noGrp="1"/>
          </p:cNvSpPr>
          <p:nvPr>
            <p:ph type="title"/>
          </p:nvPr>
        </p:nvSpPr>
        <p:spPr>
          <a:xfrm>
            <a:off x="457053" y="578914"/>
            <a:ext cx="8982370" cy="640995"/>
          </a:xfrm>
          <a:prstGeom prst="rect">
            <a:avLst/>
          </a:prstGeom>
        </p:spPr>
        <p:txBody>
          <a:bodyPr vert="horz" wrap="square" lIns="0" tIns="0" rIns="0" bIns="0" numCol="1" rtlCol="0" anchor="b" anchorCtr="0" compatLnSpc="1">
            <a:prstTxWarp prst="textNoShape">
              <a:avLst/>
            </a:prstTxWarp>
            <a:spAutoFit/>
          </a:bodyPr>
          <a:lstStyle/>
          <a:p>
            <a:pPr marL="161876">
              <a:lnSpc>
                <a:spcPts val="2509"/>
              </a:lnSpc>
            </a:pPr>
            <a:r>
              <a:rPr spc="-15" dirty="0"/>
              <a:t>Visuali</a:t>
            </a:r>
            <a:r>
              <a:rPr spc="-10" dirty="0"/>
              <a:t>z</a:t>
            </a:r>
            <a:r>
              <a:rPr spc="-15" dirty="0"/>
              <a:t>ing</a:t>
            </a:r>
            <a:r>
              <a:rPr spc="10" dirty="0"/>
              <a:t> </a:t>
            </a:r>
            <a:r>
              <a:rPr spc="-15" dirty="0"/>
              <a:t>the</a:t>
            </a:r>
            <a:r>
              <a:rPr spc="20" dirty="0"/>
              <a:t> </a:t>
            </a:r>
            <a:r>
              <a:rPr spc="-10" dirty="0"/>
              <a:t>variability</a:t>
            </a:r>
            <a:r>
              <a:rPr spc="15" dirty="0"/>
              <a:t> </a:t>
            </a:r>
            <a:r>
              <a:rPr spc="-15" dirty="0"/>
              <a:t>and</a:t>
            </a:r>
            <a:r>
              <a:rPr spc="10" dirty="0"/>
              <a:t> </a:t>
            </a:r>
            <a:r>
              <a:rPr spc="-15" dirty="0"/>
              <a:t>variance</a:t>
            </a:r>
            <a:r>
              <a:rPr spc="15" dirty="0"/>
              <a:t> </a:t>
            </a:r>
            <a:r>
              <a:rPr spc="-5" dirty="0"/>
              <a:t>w</a:t>
            </a:r>
            <a:r>
              <a:rPr spc="-10" dirty="0"/>
              <a:t>ithin</a:t>
            </a:r>
            <a:r>
              <a:rPr spc="-5" dirty="0"/>
              <a:t> </a:t>
            </a:r>
            <a:r>
              <a:rPr spc="-15" dirty="0"/>
              <a:t>a</a:t>
            </a:r>
            <a:r>
              <a:rPr spc="-5" dirty="0"/>
              <a:t> </a:t>
            </a:r>
            <a:r>
              <a:rPr spc="-15" dirty="0"/>
              <a:t>group</a:t>
            </a:r>
            <a:r>
              <a:rPr spc="20" dirty="0"/>
              <a:t> </a:t>
            </a:r>
            <a:r>
              <a:rPr spc="-15" dirty="0"/>
              <a:t>and</a:t>
            </a:r>
          </a:p>
          <a:p>
            <a:pPr marL="161876">
              <a:lnSpc>
                <a:spcPts val="2509"/>
              </a:lnSpc>
            </a:pPr>
            <a:r>
              <a:rPr spc="-15" dirty="0"/>
              <a:t>amongst</a:t>
            </a:r>
            <a:r>
              <a:rPr spc="25" dirty="0"/>
              <a:t> </a:t>
            </a:r>
            <a:r>
              <a:rPr spc="-15" dirty="0"/>
              <a:t>groups</a:t>
            </a:r>
          </a:p>
        </p:txBody>
      </p:sp>
    </p:spTree>
    <p:extLst>
      <p:ext uri="{BB962C8B-B14F-4D97-AF65-F5344CB8AC3E}">
        <p14:creationId xmlns:p14="http://schemas.microsoft.com/office/powerpoint/2010/main" val="1627938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053" y="578914"/>
            <a:ext cx="8982370" cy="640995"/>
          </a:xfrm>
          <a:prstGeom prst="rect">
            <a:avLst/>
          </a:prstGeom>
        </p:spPr>
        <p:txBody>
          <a:bodyPr vert="horz" wrap="square" lIns="0" tIns="0" rIns="0" bIns="0" numCol="1" rtlCol="0" anchor="b" anchorCtr="0" compatLnSpc="1">
            <a:prstTxWarp prst="textNoShape">
              <a:avLst/>
            </a:prstTxWarp>
            <a:spAutoFit/>
          </a:bodyPr>
          <a:lstStyle/>
          <a:p>
            <a:pPr marL="12696">
              <a:lnSpc>
                <a:spcPts val="2509"/>
              </a:lnSpc>
            </a:pPr>
            <a:r>
              <a:rPr spc="-15" dirty="0"/>
              <a:t>Cal</a:t>
            </a:r>
            <a:r>
              <a:rPr spc="-10" dirty="0"/>
              <a:t>culation</a:t>
            </a:r>
            <a:r>
              <a:rPr spc="35" dirty="0"/>
              <a:t> </a:t>
            </a:r>
            <a:r>
              <a:rPr spc="-15" dirty="0"/>
              <a:t>of</a:t>
            </a:r>
            <a:r>
              <a:rPr spc="10" dirty="0"/>
              <a:t> </a:t>
            </a:r>
            <a:r>
              <a:rPr spc="-20" dirty="0"/>
              <a:t>ANOVA</a:t>
            </a:r>
            <a:r>
              <a:rPr spc="-5" dirty="0"/>
              <a:t> </a:t>
            </a:r>
            <a:r>
              <a:rPr spc="-10" dirty="0"/>
              <a:t>d</a:t>
            </a:r>
            <a:r>
              <a:rPr spc="-15" dirty="0"/>
              <a:t>epends</a:t>
            </a:r>
            <a:r>
              <a:rPr spc="25" dirty="0"/>
              <a:t> </a:t>
            </a:r>
            <a:r>
              <a:rPr spc="-15" dirty="0"/>
              <a:t>on</a:t>
            </a:r>
            <a:r>
              <a:rPr spc="25" dirty="0"/>
              <a:t> </a:t>
            </a:r>
            <a:r>
              <a:rPr spc="-15" dirty="0"/>
              <a:t>the</a:t>
            </a:r>
            <a:r>
              <a:rPr spc="15" dirty="0"/>
              <a:t> </a:t>
            </a:r>
            <a:r>
              <a:rPr spc="-15" dirty="0"/>
              <a:t>number</a:t>
            </a:r>
            <a:r>
              <a:rPr spc="5" dirty="0"/>
              <a:t> </a:t>
            </a:r>
            <a:r>
              <a:rPr spc="-15" dirty="0"/>
              <a:t>of</a:t>
            </a:r>
            <a:r>
              <a:rPr spc="10" dirty="0"/>
              <a:t> </a:t>
            </a:r>
            <a:r>
              <a:rPr spc="-15" dirty="0"/>
              <a:t>grou</a:t>
            </a:r>
            <a:r>
              <a:rPr spc="-10" dirty="0"/>
              <a:t>p</a:t>
            </a:r>
            <a:r>
              <a:rPr spc="-15" dirty="0"/>
              <a:t>s</a:t>
            </a:r>
            <a:r>
              <a:rPr spc="25" dirty="0"/>
              <a:t> </a:t>
            </a:r>
            <a:r>
              <a:rPr spc="-15" dirty="0"/>
              <a:t>being</a:t>
            </a:r>
          </a:p>
          <a:p>
            <a:pPr marL="12696">
              <a:lnSpc>
                <a:spcPts val="2509"/>
              </a:lnSpc>
            </a:pPr>
            <a:r>
              <a:rPr spc="-15" dirty="0"/>
              <a:t>c</a:t>
            </a:r>
            <a:r>
              <a:rPr spc="-10" dirty="0"/>
              <a:t>o</a:t>
            </a:r>
            <a:r>
              <a:rPr spc="-15" dirty="0"/>
              <a:t>n</a:t>
            </a:r>
            <a:r>
              <a:rPr spc="-10" dirty="0"/>
              <a:t>side</a:t>
            </a:r>
            <a:r>
              <a:rPr spc="-15" dirty="0"/>
              <a:t>red</a:t>
            </a:r>
          </a:p>
        </p:txBody>
      </p:sp>
      <p:sp>
        <p:nvSpPr>
          <p:cNvPr id="3" name="object 3"/>
          <p:cNvSpPr/>
          <p:nvPr/>
        </p:nvSpPr>
        <p:spPr>
          <a:xfrm>
            <a:off x="317398" y="1381782"/>
            <a:ext cx="1818056" cy="578934"/>
          </a:xfrm>
          <a:custGeom>
            <a:avLst/>
            <a:gdLst/>
            <a:ahLst/>
            <a:cxnLst/>
            <a:rect l="l" t="t" r="r" b="b"/>
            <a:pathLst>
              <a:path w="1818639" h="579119">
                <a:moveTo>
                  <a:pt x="0" y="579120"/>
                </a:moveTo>
                <a:lnTo>
                  <a:pt x="1818386" y="579120"/>
                </a:lnTo>
                <a:lnTo>
                  <a:pt x="1818386" y="0"/>
                </a:lnTo>
                <a:lnTo>
                  <a:pt x="0" y="0"/>
                </a:lnTo>
                <a:lnTo>
                  <a:pt x="0" y="579120"/>
                </a:lnTo>
                <a:close/>
              </a:path>
            </a:pathLst>
          </a:custGeom>
          <a:solidFill>
            <a:srgbClr val="800000"/>
          </a:solidFill>
        </p:spPr>
        <p:txBody>
          <a:bodyPr wrap="square" lIns="0" tIns="0" rIns="0" bIns="0" rtlCol="0"/>
          <a:lstStyle/>
          <a:p>
            <a:endParaRPr>
              <a:solidFill>
                <a:srgbClr val="000000"/>
              </a:solidFill>
            </a:endParaRPr>
          </a:p>
        </p:txBody>
      </p:sp>
      <p:sp>
        <p:nvSpPr>
          <p:cNvPr id="4" name="object 4"/>
          <p:cNvSpPr/>
          <p:nvPr/>
        </p:nvSpPr>
        <p:spPr>
          <a:xfrm>
            <a:off x="2135074" y="1381782"/>
            <a:ext cx="1818056" cy="578934"/>
          </a:xfrm>
          <a:custGeom>
            <a:avLst/>
            <a:gdLst/>
            <a:ahLst/>
            <a:cxnLst/>
            <a:rect l="l" t="t" r="r" b="b"/>
            <a:pathLst>
              <a:path w="1818639" h="579119">
                <a:moveTo>
                  <a:pt x="0" y="579120"/>
                </a:moveTo>
                <a:lnTo>
                  <a:pt x="1818386" y="579120"/>
                </a:lnTo>
                <a:lnTo>
                  <a:pt x="1818386" y="0"/>
                </a:lnTo>
                <a:lnTo>
                  <a:pt x="0" y="0"/>
                </a:lnTo>
                <a:lnTo>
                  <a:pt x="0" y="579120"/>
                </a:lnTo>
                <a:close/>
              </a:path>
            </a:pathLst>
          </a:custGeom>
          <a:solidFill>
            <a:srgbClr val="800000"/>
          </a:solidFill>
        </p:spPr>
        <p:txBody>
          <a:bodyPr wrap="square" lIns="0" tIns="0" rIns="0" bIns="0" rtlCol="0"/>
          <a:lstStyle/>
          <a:p>
            <a:endParaRPr>
              <a:solidFill>
                <a:srgbClr val="000000"/>
              </a:solidFill>
            </a:endParaRPr>
          </a:p>
        </p:txBody>
      </p:sp>
      <p:sp>
        <p:nvSpPr>
          <p:cNvPr id="5" name="object 5"/>
          <p:cNvSpPr/>
          <p:nvPr/>
        </p:nvSpPr>
        <p:spPr>
          <a:xfrm>
            <a:off x="3952877" y="1381782"/>
            <a:ext cx="3778942" cy="578934"/>
          </a:xfrm>
          <a:custGeom>
            <a:avLst/>
            <a:gdLst/>
            <a:ahLst/>
            <a:cxnLst/>
            <a:rect l="l" t="t" r="r" b="b"/>
            <a:pathLst>
              <a:path w="3780154" h="579119">
                <a:moveTo>
                  <a:pt x="0" y="579120"/>
                </a:moveTo>
                <a:lnTo>
                  <a:pt x="3780154" y="579120"/>
                </a:lnTo>
                <a:lnTo>
                  <a:pt x="3780154" y="0"/>
                </a:lnTo>
                <a:lnTo>
                  <a:pt x="0" y="0"/>
                </a:lnTo>
                <a:lnTo>
                  <a:pt x="0" y="579120"/>
                </a:lnTo>
                <a:close/>
              </a:path>
            </a:pathLst>
          </a:custGeom>
          <a:solidFill>
            <a:srgbClr val="800000"/>
          </a:solidFill>
        </p:spPr>
        <p:txBody>
          <a:bodyPr wrap="square" lIns="0" tIns="0" rIns="0" bIns="0" rtlCol="0"/>
          <a:lstStyle/>
          <a:p>
            <a:endParaRPr>
              <a:solidFill>
                <a:srgbClr val="000000"/>
              </a:solidFill>
            </a:endParaRPr>
          </a:p>
        </p:txBody>
      </p:sp>
      <p:sp>
        <p:nvSpPr>
          <p:cNvPr id="6" name="object 6"/>
          <p:cNvSpPr/>
          <p:nvPr/>
        </p:nvSpPr>
        <p:spPr>
          <a:xfrm>
            <a:off x="7731821" y="1381782"/>
            <a:ext cx="1674593" cy="578934"/>
          </a:xfrm>
          <a:custGeom>
            <a:avLst/>
            <a:gdLst/>
            <a:ahLst/>
            <a:cxnLst/>
            <a:rect l="l" t="t" r="r" b="b"/>
            <a:pathLst>
              <a:path w="1675129" h="579119">
                <a:moveTo>
                  <a:pt x="0" y="579120"/>
                </a:moveTo>
                <a:lnTo>
                  <a:pt x="1674876" y="579120"/>
                </a:lnTo>
                <a:lnTo>
                  <a:pt x="1674876" y="0"/>
                </a:lnTo>
                <a:lnTo>
                  <a:pt x="0" y="0"/>
                </a:lnTo>
                <a:lnTo>
                  <a:pt x="0" y="579120"/>
                </a:lnTo>
                <a:close/>
              </a:path>
            </a:pathLst>
          </a:custGeom>
          <a:solidFill>
            <a:srgbClr val="800000"/>
          </a:solidFill>
        </p:spPr>
        <p:txBody>
          <a:bodyPr wrap="square" lIns="0" tIns="0" rIns="0" bIns="0" rtlCol="0"/>
          <a:lstStyle/>
          <a:p>
            <a:endParaRPr>
              <a:solidFill>
                <a:srgbClr val="000000"/>
              </a:solidFill>
            </a:endParaRPr>
          </a:p>
        </p:txBody>
      </p:sp>
      <p:sp>
        <p:nvSpPr>
          <p:cNvPr id="7" name="object 7"/>
          <p:cNvSpPr/>
          <p:nvPr/>
        </p:nvSpPr>
        <p:spPr>
          <a:xfrm>
            <a:off x="317398" y="1960716"/>
            <a:ext cx="1818056" cy="1797744"/>
          </a:xfrm>
          <a:custGeom>
            <a:avLst/>
            <a:gdLst/>
            <a:ahLst/>
            <a:cxnLst/>
            <a:rect l="l" t="t" r="r" b="b"/>
            <a:pathLst>
              <a:path w="1818639" h="1798320">
                <a:moveTo>
                  <a:pt x="0" y="1798319"/>
                </a:moveTo>
                <a:lnTo>
                  <a:pt x="1818386" y="1798319"/>
                </a:lnTo>
                <a:lnTo>
                  <a:pt x="1818386" y="0"/>
                </a:lnTo>
                <a:lnTo>
                  <a:pt x="0" y="0"/>
                </a:lnTo>
                <a:lnTo>
                  <a:pt x="0" y="1798319"/>
                </a:lnTo>
                <a:close/>
              </a:path>
            </a:pathLst>
          </a:custGeom>
          <a:solidFill>
            <a:srgbClr val="D7CACA"/>
          </a:solidFill>
        </p:spPr>
        <p:txBody>
          <a:bodyPr wrap="square" lIns="0" tIns="0" rIns="0" bIns="0" rtlCol="0"/>
          <a:lstStyle/>
          <a:p>
            <a:endParaRPr>
              <a:solidFill>
                <a:srgbClr val="000000"/>
              </a:solidFill>
            </a:endParaRPr>
          </a:p>
        </p:txBody>
      </p:sp>
      <p:sp>
        <p:nvSpPr>
          <p:cNvPr id="8" name="object 8"/>
          <p:cNvSpPr/>
          <p:nvPr/>
        </p:nvSpPr>
        <p:spPr>
          <a:xfrm>
            <a:off x="2135074" y="1960716"/>
            <a:ext cx="1818056" cy="1797744"/>
          </a:xfrm>
          <a:custGeom>
            <a:avLst/>
            <a:gdLst/>
            <a:ahLst/>
            <a:cxnLst/>
            <a:rect l="l" t="t" r="r" b="b"/>
            <a:pathLst>
              <a:path w="1818639" h="1798320">
                <a:moveTo>
                  <a:pt x="0" y="1798319"/>
                </a:moveTo>
                <a:lnTo>
                  <a:pt x="1818386" y="1798319"/>
                </a:lnTo>
                <a:lnTo>
                  <a:pt x="1818386" y="0"/>
                </a:lnTo>
                <a:lnTo>
                  <a:pt x="0" y="0"/>
                </a:lnTo>
                <a:lnTo>
                  <a:pt x="0" y="1798319"/>
                </a:lnTo>
                <a:close/>
              </a:path>
            </a:pathLst>
          </a:custGeom>
          <a:solidFill>
            <a:srgbClr val="D7CACA"/>
          </a:solidFill>
        </p:spPr>
        <p:txBody>
          <a:bodyPr wrap="square" lIns="0" tIns="0" rIns="0" bIns="0" rtlCol="0"/>
          <a:lstStyle/>
          <a:p>
            <a:endParaRPr>
              <a:solidFill>
                <a:srgbClr val="000000"/>
              </a:solidFill>
            </a:endParaRPr>
          </a:p>
        </p:txBody>
      </p:sp>
      <p:sp>
        <p:nvSpPr>
          <p:cNvPr id="9" name="object 9"/>
          <p:cNvSpPr/>
          <p:nvPr/>
        </p:nvSpPr>
        <p:spPr>
          <a:xfrm>
            <a:off x="3952877" y="1960716"/>
            <a:ext cx="3778942" cy="1797744"/>
          </a:xfrm>
          <a:custGeom>
            <a:avLst/>
            <a:gdLst/>
            <a:ahLst/>
            <a:cxnLst/>
            <a:rect l="l" t="t" r="r" b="b"/>
            <a:pathLst>
              <a:path w="3780154" h="1798320">
                <a:moveTo>
                  <a:pt x="0" y="1798319"/>
                </a:moveTo>
                <a:lnTo>
                  <a:pt x="3780154" y="1798319"/>
                </a:lnTo>
                <a:lnTo>
                  <a:pt x="3780154" y="0"/>
                </a:lnTo>
                <a:lnTo>
                  <a:pt x="0" y="0"/>
                </a:lnTo>
                <a:lnTo>
                  <a:pt x="0" y="1798319"/>
                </a:lnTo>
                <a:close/>
              </a:path>
            </a:pathLst>
          </a:custGeom>
          <a:solidFill>
            <a:srgbClr val="D7CACA"/>
          </a:solidFill>
        </p:spPr>
        <p:txBody>
          <a:bodyPr wrap="square" lIns="0" tIns="0" rIns="0" bIns="0" rtlCol="0"/>
          <a:lstStyle/>
          <a:p>
            <a:endParaRPr>
              <a:solidFill>
                <a:srgbClr val="000000"/>
              </a:solidFill>
            </a:endParaRPr>
          </a:p>
        </p:txBody>
      </p:sp>
      <p:sp>
        <p:nvSpPr>
          <p:cNvPr id="10" name="object 10"/>
          <p:cNvSpPr/>
          <p:nvPr/>
        </p:nvSpPr>
        <p:spPr>
          <a:xfrm>
            <a:off x="7731821" y="1960716"/>
            <a:ext cx="1674593" cy="3757995"/>
          </a:xfrm>
          <a:custGeom>
            <a:avLst/>
            <a:gdLst/>
            <a:ahLst/>
            <a:cxnLst/>
            <a:rect l="l" t="t" r="r" b="b"/>
            <a:pathLst>
              <a:path w="1675129" h="3759200">
                <a:moveTo>
                  <a:pt x="0" y="3759200"/>
                </a:moveTo>
                <a:lnTo>
                  <a:pt x="1674876" y="3759200"/>
                </a:lnTo>
                <a:lnTo>
                  <a:pt x="1674876" y="0"/>
                </a:lnTo>
                <a:lnTo>
                  <a:pt x="0" y="0"/>
                </a:lnTo>
                <a:lnTo>
                  <a:pt x="0" y="3759200"/>
                </a:lnTo>
                <a:close/>
              </a:path>
            </a:pathLst>
          </a:custGeom>
          <a:solidFill>
            <a:srgbClr val="D7CACA"/>
          </a:solidFill>
        </p:spPr>
        <p:txBody>
          <a:bodyPr wrap="square" lIns="0" tIns="0" rIns="0" bIns="0" rtlCol="0"/>
          <a:lstStyle/>
          <a:p>
            <a:endParaRPr>
              <a:solidFill>
                <a:srgbClr val="000000"/>
              </a:solidFill>
            </a:endParaRPr>
          </a:p>
        </p:txBody>
      </p:sp>
      <p:sp>
        <p:nvSpPr>
          <p:cNvPr id="11" name="object 11"/>
          <p:cNvSpPr/>
          <p:nvPr/>
        </p:nvSpPr>
        <p:spPr>
          <a:xfrm>
            <a:off x="317398" y="3758459"/>
            <a:ext cx="1818056" cy="1960252"/>
          </a:xfrm>
          <a:custGeom>
            <a:avLst/>
            <a:gdLst/>
            <a:ahLst/>
            <a:cxnLst/>
            <a:rect l="l" t="t" r="r" b="b"/>
            <a:pathLst>
              <a:path w="1818639" h="1960879">
                <a:moveTo>
                  <a:pt x="0" y="1960880"/>
                </a:moveTo>
                <a:lnTo>
                  <a:pt x="1818386" y="1960880"/>
                </a:lnTo>
                <a:lnTo>
                  <a:pt x="1818386" y="0"/>
                </a:lnTo>
                <a:lnTo>
                  <a:pt x="0" y="0"/>
                </a:lnTo>
                <a:lnTo>
                  <a:pt x="0" y="1960880"/>
                </a:lnTo>
                <a:close/>
              </a:path>
            </a:pathLst>
          </a:custGeom>
          <a:solidFill>
            <a:srgbClr val="ECE7E7"/>
          </a:solidFill>
        </p:spPr>
        <p:txBody>
          <a:bodyPr wrap="square" lIns="0" tIns="0" rIns="0" bIns="0" rtlCol="0"/>
          <a:lstStyle/>
          <a:p>
            <a:endParaRPr>
              <a:solidFill>
                <a:srgbClr val="000000"/>
              </a:solidFill>
            </a:endParaRPr>
          </a:p>
        </p:txBody>
      </p:sp>
      <p:sp>
        <p:nvSpPr>
          <p:cNvPr id="12" name="object 12"/>
          <p:cNvSpPr/>
          <p:nvPr/>
        </p:nvSpPr>
        <p:spPr>
          <a:xfrm>
            <a:off x="2135074" y="3758459"/>
            <a:ext cx="1818056" cy="1960252"/>
          </a:xfrm>
          <a:custGeom>
            <a:avLst/>
            <a:gdLst/>
            <a:ahLst/>
            <a:cxnLst/>
            <a:rect l="l" t="t" r="r" b="b"/>
            <a:pathLst>
              <a:path w="1818639" h="1960879">
                <a:moveTo>
                  <a:pt x="0" y="1960880"/>
                </a:moveTo>
                <a:lnTo>
                  <a:pt x="1818386" y="1960880"/>
                </a:lnTo>
                <a:lnTo>
                  <a:pt x="1818386" y="0"/>
                </a:lnTo>
                <a:lnTo>
                  <a:pt x="0" y="0"/>
                </a:lnTo>
                <a:lnTo>
                  <a:pt x="0" y="1960880"/>
                </a:lnTo>
                <a:close/>
              </a:path>
            </a:pathLst>
          </a:custGeom>
          <a:solidFill>
            <a:srgbClr val="ECE7E7"/>
          </a:solidFill>
        </p:spPr>
        <p:txBody>
          <a:bodyPr wrap="square" lIns="0" tIns="0" rIns="0" bIns="0" rtlCol="0"/>
          <a:lstStyle/>
          <a:p>
            <a:endParaRPr>
              <a:solidFill>
                <a:srgbClr val="000000"/>
              </a:solidFill>
            </a:endParaRPr>
          </a:p>
        </p:txBody>
      </p:sp>
      <p:sp>
        <p:nvSpPr>
          <p:cNvPr id="13" name="object 13"/>
          <p:cNvSpPr/>
          <p:nvPr/>
        </p:nvSpPr>
        <p:spPr>
          <a:xfrm>
            <a:off x="3952877" y="3758459"/>
            <a:ext cx="3778942" cy="1960252"/>
          </a:xfrm>
          <a:custGeom>
            <a:avLst/>
            <a:gdLst/>
            <a:ahLst/>
            <a:cxnLst/>
            <a:rect l="l" t="t" r="r" b="b"/>
            <a:pathLst>
              <a:path w="3780154" h="1960879">
                <a:moveTo>
                  <a:pt x="0" y="1960880"/>
                </a:moveTo>
                <a:lnTo>
                  <a:pt x="3780154" y="1960880"/>
                </a:lnTo>
                <a:lnTo>
                  <a:pt x="3780154" y="0"/>
                </a:lnTo>
                <a:lnTo>
                  <a:pt x="0" y="0"/>
                </a:lnTo>
                <a:lnTo>
                  <a:pt x="0" y="1960880"/>
                </a:lnTo>
                <a:close/>
              </a:path>
            </a:pathLst>
          </a:custGeom>
          <a:solidFill>
            <a:srgbClr val="ECE7E7"/>
          </a:solidFill>
        </p:spPr>
        <p:txBody>
          <a:bodyPr wrap="square" lIns="0" tIns="0" rIns="0" bIns="0" rtlCol="0"/>
          <a:lstStyle/>
          <a:p>
            <a:endParaRPr>
              <a:solidFill>
                <a:srgbClr val="000000"/>
              </a:solidFill>
            </a:endParaRPr>
          </a:p>
        </p:txBody>
      </p:sp>
      <p:sp>
        <p:nvSpPr>
          <p:cNvPr id="14" name="object 14"/>
          <p:cNvSpPr/>
          <p:nvPr/>
        </p:nvSpPr>
        <p:spPr>
          <a:xfrm>
            <a:off x="2135073" y="1375434"/>
            <a:ext cx="0" cy="4349625"/>
          </a:xfrm>
          <a:custGeom>
            <a:avLst/>
            <a:gdLst/>
            <a:ahLst/>
            <a:cxnLst/>
            <a:rect l="l" t="t" r="r" b="b"/>
            <a:pathLst>
              <a:path h="4351020">
                <a:moveTo>
                  <a:pt x="0" y="0"/>
                </a:moveTo>
                <a:lnTo>
                  <a:pt x="0" y="4351020"/>
                </a:lnTo>
              </a:path>
            </a:pathLst>
          </a:custGeom>
          <a:ln w="12700">
            <a:solidFill>
              <a:srgbClr val="FFFFFF"/>
            </a:solidFill>
          </a:ln>
        </p:spPr>
        <p:txBody>
          <a:bodyPr wrap="square" lIns="0" tIns="0" rIns="0" bIns="0" rtlCol="0"/>
          <a:lstStyle/>
          <a:p>
            <a:endParaRPr>
              <a:solidFill>
                <a:srgbClr val="000000"/>
              </a:solidFill>
            </a:endParaRPr>
          </a:p>
        </p:txBody>
      </p:sp>
      <p:sp>
        <p:nvSpPr>
          <p:cNvPr id="15" name="object 15"/>
          <p:cNvSpPr/>
          <p:nvPr/>
        </p:nvSpPr>
        <p:spPr>
          <a:xfrm>
            <a:off x="3952877" y="1375434"/>
            <a:ext cx="0" cy="4349625"/>
          </a:xfrm>
          <a:custGeom>
            <a:avLst/>
            <a:gdLst/>
            <a:ahLst/>
            <a:cxnLst/>
            <a:rect l="l" t="t" r="r" b="b"/>
            <a:pathLst>
              <a:path h="4351020">
                <a:moveTo>
                  <a:pt x="0" y="0"/>
                </a:moveTo>
                <a:lnTo>
                  <a:pt x="0" y="4351020"/>
                </a:lnTo>
              </a:path>
            </a:pathLst>
          </a:custGeom>
          <a:ln w="12700">
            <a:solidFill>
              <a:srgbClr val="FFFFFF"/>
            </a:solidFill>
          </a:ln>
        </p:spPr>
        <p:txBody>
          <a:bodyPr wrap="square" lIns="0" tIns="0" rIns="0" bIns="0" rtlCol="0"/>
          <a:lstStyle/>
          <a:p>
            <a:endParaRPr>
              <a:solidFill>
                <a:srgbClr val="000000"/>
              </a:solidFill>
            </a:endParaRPr>
          </a:p>
        </p:txBody>
      </p:sp>
      <p:sp>
        <p:nvSpPr>
          <p:cNvPr id="16" name="object 16"/>
          <p:cNvSpPr/>
          <p:nvPr/>
        </p:nvSpPr>
        <p:spPr>
          <a:xfrm>
            <a:off x="7731821" y="1375434"/>
            <a:ext cx="0" cy="4349625"/>
          </a:xfrm>
          <a:custGeom>
            <a:avLst/>
            <a:gdLst/>
            <a:ahLst/>
            <a:cxnLst/>
            <a:rect l="l" t="t" r="r" b="b"/>
            <a:pathLst>
              <a:path h="4351020">
                <a:moveTo>
                  <a:pt x="0" y="0"/>
                </a:moveTo>
                <a:lnTo>
                  <a:pt x="0" y="4351020"/>
                </a:lnTo>
              </a:path>
            </a:pathLst>
          </a:custGeom>
          <a:ln w="12700">
            <a:solidFill>
              <a:srgbClr val="FFFFFF"/>
            </a:solidFill>
          </a:ln>
        </p:spPr>
        <p:txBody>
          <a:bodyPr wrap="square" lIns="0" tIns="0" rIns="0" bIns="0" rtlCol="0"/>
          <a:lstStyle/>
          <a:p>
            <a:endParaRPr>
              <a:solidFill>
                <a:srgbClr val="000000"/>
              </a:solidFill>
            </a:endParaRPr>
          </a:p>
        </p:txBody>
      </p:sp>
      <p:sp>
        <p:nvSpPr>
          <p:cNvPr id="17" name="object 17"/>
          <p:cNvSpPr/>
          <p:nvPr/>
        </p:nvSpPr>
        <p:spPr>
          <a:xfrm>
            <a:off x="311050" y="1960716"/>
            <a:ext cx="9101712" cy="0"/>
          </a:xfrm>
          <a:custGeom>
            <a:avLst/>
            <a:gdLst/>
            <a:ahLst/>
            <a:cxnLst/>
            <a:rect l="l" t="t" r="r" b="b"/>
            <a:pathLst>
              <a:path w="9104630">
                <a:moveTo>
                  <a:pt x="0" y="0"/>
                </a:moveTo>
                <a:lnTo>
                  <a:pt x="9104376" y="0"/>
                </a:lnTo>
              </a:path>
            </a:pathLst>
          </a:custGeom>
          <a:ln w="38100">
            <a:solidFill>
              <a:srgbClr val="FFFFFF"/>
            </a:solidFill>
          </a:ln>
        </p:spPr>
        <p:txBody>
          <a:bodyPr wrap="square" lIns="0" tIns="0" rIns="0" bIns="0" rtlCol="0"/>
          <a:lstStyle/>
          <a:p>
            <a:endParaRPr>
              <a:solidFill>
                <a:srgbClr val="000000"/>
              </a:solidFill>
            </a:endParaRPr>
          </a:p>
        </p:txBody>
      </p:sp>
      <p:sp>
        <p:nvSpPr>
          <p:cNvPr id="18" name="object 18"/>
          <p:cNvSpPr/>
          <p:nvPr/>
        </p:nvSpPr>
        <p:spPr>
          <a:xfrm>
            <a:off x="311050" y="3758459"/>
            <a:ext cx="7427119" cy="0"/>
          </a:xfrm>
          <a:custGeom>
            <a:avLst/>
            <a:gdLst/>
            <a:ahLst/>
            <a:cxnLst/>
            <a:rect l="l" t="t" r="r" b="b"/>
            <a:pathLst>
              <a:path w="7429500">
                <a:moveTo>
                  <a:pt x="0" y="0"/>
                </a:moveTo>
                <a:lnTo>
                  <a:pt x="7429500" y="0"/>
                </a:lnTo>
              </a:path>
            </a:pathLst>
          </a:custGeom>
          <a:ln w="12700">
            <a:solidFill>
              <a:srgbClr val="FFFFFF"/>
            </a:solidFill>
          </a:ln>
        </p:spPr>
        <p:txBody>
          <a:bodyPr wrap="square" lIns="0" tIns="0" rIns="0" bIns="0" rtlCol="0"/>
          <a:lstStyle/>
          <a:p>
            <a:endParaRPr>
              <a:solidFill>
                <a:srgbClr val="000000"/>
              </a:solidFill>
            </a:endParaRPr>
          </a:p>
        </p:txBody>
      </p:sp>
      <p:sp>
        <p:nvSpPr>
          <p:cNvPr id="19" name="object 19"/>
          <p:cNvSpPr/>
          <p:nvPr/>
        </p:nvSpPr>
        <p:spPr>
          <a:xfrm>
            <a:off x="317398" y="1375434"/>
            <a:ext cx="0" cy="4349625"/>
          </a:xfrm>
          <a:custGeom>
            <a:avLst/>
            <a:gdLst/>
            <a:ahLst/>
            <a:cxnLst/>
            <a:rect l="l" t="t" r="r" b="b"/>
            <a:pathLst>
              <a:path h="4351020">
                <a:moveTo>
                  <a:pt x="0" y="0"/>
                </a:moveTo>
                <a:lnTo>
                  <a:pt x="0" y="4351020"/>
                </a:lnTo>
              </a:path>
            </a:pathLst>
          </a:custGeom>
          <a:ln w="12700">
            <a:solidFill>
              <a:srgbClr val="FFFFFF"/>
            </a:solidFill>
          </a:ln>
        </p:spPr>
        <p:txBody>
          <a:bodyPr wrap="square" lIns="0" tIns="0" rIns="0" bIns="0" rtlCol="0"/>
          <a:lstStyle/>
          <a:p>
            <a:endParaRPr>
              <a:solidFill>
                <a:srgbClr val="000000"/>
              </a:solidFill>
            </a:endParaRPr>
          </a:p>
        </p:txBody>
      </p:sp>
      <p:sp>
        <p:nvSpPr>
          <p:cNvPr id="20" name="object 20"/>
          <p:cNvSpPr/>
          <p:nvPr/>
        </p:nvSpPr>
        <p:spPr>
          <a:xfrm>
            <a:off x="9406160" y="1375434"/>
            <a:ext cx="0" cy="4349625"/>
          </a:xfrm>
          <a:custGeom>
            <a:avLst/>
            <a:gdLst/>
            <a:ahLst/>
            <a:cxnLst/>
            <a:rect l="l" t="t" r="r" b="b"/>
            <a:pathLst>
              <a:path h="4351020">
                <a:moveTo>
                  <a:pt x="0" y="0"/>
                </a:moveTo>
                <a:lnTo>
                  <a:pt x="0" y="4351020"/>
                </a:lnTo>
              </a:path>
            </a:pathLst>
          </a:custGeom>
          <a:ln w="12700">
            <a:solidFill>
              <a:srgbClr val="FFFFFF"/>
            </a:solidFill>
          </a:ln>
        </p:spPr>
        <p:txBody>
          <a:bodyPr wrap="square" lIns="0" tIns="0" rIns="0" bIns="0" rtlCol="0"/>
          <a:lstStyle/>
          <a:p>
            <a:endParaRPr>
              <a:solidFill>
                <a:srgbClr val="000000"/>
              </a:solidFill>
            </a:endParaRPr>
          </a:p>
        </p:txBody>
      </p:sp>
      <p:sp>
        <p:nvSpPr>
          <p:cNvPr id="21" name="object 21"/>
          <p:cNvSpPr/>
          <p:nvPr/>
        </p:nvSpPr>
        <p:spPr>
          <a:xfrm>
            <a:off x="311050" y="1381781"/>
            <a:ext cx="9101712" cy="0"/>
          </a:xfrm>
          <a:custGeom>
            <a:avLst/>
            <a:gdLst/>
            <a:ahLst/>
            <a:cxnLst/>
            <a:rect l="l" t="t" r="r" b="b"/>
            <a:pathLst>
              <a:path w="9104630">
                <a:moveTo>
                  <a:pt x="0" y="0"/>
                </a:moveTo>
                <a:lnTo>
                  <a:pt x="9104376" y="0"/>
                </a:lnTo>
              </a:path>
            </a:pathLst>
          </a:custGeom>
          <a:ln w="12700">
            <a:solidFill>
              <a:srgbClr val="FFFFFF"/>
            </a:solidFill>
          </a:ln>
        </p:spPr>
        <p:txBody>
          <a:bodyPr wrap="square" lIns="0" tIns="0" rIns="0" bIns="0" rtlCol="0"/>
          <a:lstStyle/>
          <a:p>
            <a:endParaRPr>
              <a:solidFill>
                <a:srgbClr val="000000"/>
              </a:solidFill>
            </a:endParaRPr>
          </a:p>
        </p:txBody>
      </p:sp>
      <p:sp>
        <p:nvSpPr>
          <p:cNvPr id="22" name="object 22"/>
          <p:cNvSpPr/>
          <p:nvPr/>
        </p:nvSpPr>
        <p:spPr>
          <a:xfrm>
            <a:off x="311050" y="5718711"/>
            <a:ext cx="9101712" cy="0"/>
          </a:xfrm>
          <a:custGeom>
            <a:avLst/>
            <a:gdLst/>
            <a:ahLst/>
            <a:cxnLst/>
            <a:rect l="l" t="t" r="r" b="b"/>
            <a:pathLst>
              <a:path w="9104630">
                <a:moveTo>
                  <a:pt x="0" y="0"/>
                </a:moveTo>
                <a:lnTo>
                  <a:pt x="9104376" y="0"/>
                </a:lnTo>
              </a:path>
            </a:pathLst>
          </a:custGeom>
          <a:ln w="12700">
            <a:solidFill>
              <a:srgbClr val="FFFFFF"/>
            </a:solidFill>
          </a:ln>
        </p:spPr>
        <p:txBody>
          <a:bodyPr wrap="square" lIns="0" tIns="0" rIns="0" bIns="0" rtlCol="0"/>
          <a:lstStyle/>
          <a:p>
            <a:endParaRPr>
              <a:solidFill>
                <a:srgbClr val="000000"/>
              </a:solidFill>
            </a:endParaRPr>
          </a:p>
        </p:txBody>
      </p:sp>
      <p:sp>
        <p:nvSpPr>
          <p:cNvPr id="23" name="object 23"/>
          <p:cNvSpPr txBox="1"/>
          <p:nvPr/>
        </p:nvSpPr>
        <p:spPr>
          <a:xfrm>
            <a:off x="396214" y="1448916"/>
            <a:ext cx="712876" cy="246142"/>
          </a:xfrm>
          <a:prstGeom prst="rect">
            <a:avLst/>
          </a:prstGeom>
        </p:spPr>
        <p:txBody>
          <a:bodyPr vert="horz" wrap="square" lIns="0" tIns="0" rIns="0" bIns="0" rtlCol="0">
            <a:spAutoFit/>
          </a:bodyPr>
          <a:lstStyle/>
          <a:p>
            <a:pPr marL="12696"/>
            <a:r>
              <a:rPr sz="1600" b="1" spc="-15" dirty="0">
                <a:solidFill>
                  <a:srgbClr val="FFFFFF"/>
                </a:solidFill>
                <a:latin typeface="Arial"/>
                <a:cs typeface="Arial"/>
              </a:rPr>
              <a:t>So</a:t>
            </a:r>
            <a:r>
              <a:rPr sz="1600" b="1" spc="-20" dirty="0">
                <a:solidFill>
                  <a:srgbClr val="FFFFFF"/>
                </a:solidFill>
                <a:latin typeface="Arial"/>
                <a:cs typeface="Arial"/>
              </a:rPr>
              <a:t>u</a:t>
            </a:r>
            <a:r>
              <a:rPr sz="1600" b="1" spc="-10" dirty="0">
                <a:solidFill>
                  <a:srgbClr val="FFFFFF"/>
                </a:solidFill>
                <a:latin typeface="Arial"/>
                <a:cs typeface="Arial"/>
              </a:rPr>
              <a:t>rce</a:t>
            </a:r>
            <a:endParaRPr sz="1600">
              <a:solidFill>
                <a:srgbClr val="000000"/>
              </a:solidFill>
              <a:latin typeface="Arial"/>
              <a:cs typeface="Arial"/>
            </a:endParaRPr>
          </a:p>
        </p:txBody>
      </p:sp>
      <p:sp>
        <p:nvSpPr>
          <p:cNvPr id="24" name="object 24"/>
          <p:cNvSpPr txBox="1"/>
          <p:nvPr/>
        </p:nvSpPr>
        <p:spPr>
          <a:xfrm>
            <a:off x="2214042" y="1448916"/>
            <a:ext cx="6636797" cy="516899"/>
          </a:xfrm>
          <a:prstGeom prst="rect">
            <a:avLst/>
          </a:prstGeom>
        </p:spPr>
        <p:txBody>
          <a:bodyPr vert="horz" wrap="square" lIns="0" tIns="0" rIns="0" bIns="0" rtlCol="0">
            <a:spAutoFit/>
          </a:bodyPr>
          <a:lstStyle/>
          <a:p>
            <a:pPr marL="12696">
              <a:tabLst>
                <a:tab pos="3210866" algn="l"/>
                <a:tab pos="5610446" algn="l"/>
              </a:tabLst>
            </a:pPr>
            <a:r>
              <a:rPr sz="1600" b="1" spc="-15" dirty="0">
                <a:solidFill>
                  <a:srgbClr val="FFFFFF"/>
                </a:solidFill>
                <a:latin typeface="Arial"/>
                <a:cs typeface="Arial"/>
              </a:rPr>
              <a:t>De</a:t>
            </a:r>
            <a:r>
              <a:rPr sz="1600" b="1" spc="-20" dirty="0">
                <a:solidFill>
                  <a:srgbClr val="FFFFFF"/>
                </a:solidFill>
                <a:latin typeface="Arial"/>
                <a:cs typeface="Arial"/>
              </a:rPr>
              <a:t>g</a:t>
            </a:r>
            <a:r>
              <a:rPr sz="1600" b="1" spc="-10" dirty="0">
                <a:solidFill>
                  <a:srgbClr val="FFFFFF"/>
                </a:solidFill>
                <a:latin typeface="Arial"/>
                <a:cs typeface="Arial"/>
              </a:rPr>
              <a:t>ree</a:t>
            </a:r>
            <a:r>
              <a:rPr sz="1600" b="1" spc="15" dirty="0">
                <a:solidFill>
                  <a:srgbClr val="FFFFFF"/>
                </a:solidFill>
                <a:latin typeface="Arial"/>
                <a:cs typeface="Arial"/>
              </a:rPr>
              <a:t> </a:t>
            </a:r>
            <a:r>
              <a:rPr sz="1600" b="1" spc="-15" dirty="0">
                <a:solidFill>
                  <a:srgbClr val="FFFFFF"/>
                </a:solidFill>
                <a:latin typeface="Arial"/>
                <a:cs typeface="Arial"/>
              </a:rPr>
              <a:t>o</a:t>
            </a:r>
            <a:r>
              <a:rPr sz="1600" b="1" spc="-10" dirty="0">
                <a:solidFill>
                  <a:srgbClr val="FFFFFF"/>
                </a:solidFill>
                <a:latin typeface="Arial"/>
                <a:cs typeface="Arial"/>
              </a:rPr>
              <a:t>f</a:t>
            </a:r>
            <a:r>
              <a:rPr sz="1600" b="1" dirty="0">
                <a:solidFill>
                  <a:srgbClr val="FFFFFF"/>
                </a:solidFill>
                <a:latin typeface="Arial"/>
                <a:cs typeface="Arial"/>
              </a:rPr>
              <a:t>	</a:t>
            </a:r>
            <a:r>
              <a:rPr sz="1600" b="1" spc="-100" dirty="0">
                <a:solidFill>
                  <a:srgbClr val="FFFFFF"/>
                </a:solidFill>
                <a:latin typeface="Arial"/>
                <a:cs typeface="Arial"/>
              </a:rPr>
              <a:t>V</a:t>
            </a:r>
            <a:r>
              <a:rPr sz="1600" b="1" spc="-10" dirty="0">
                <a:solidFill>
                  <a:srgbClr val="FFFFFF"/>
                </a:solidFill>
                <a:latin typeface="Arial"/>
                <a:cs typeface="Arial"/>
              </a:rPr>
              <a:t>arian</a:t>
            </a:r>
            <a:r>
              <a:rPr sz="1600" b="1" spc="-15" dirty="0">
                <a:solidFill>
                  <a:srgbClr val="FFFFFF"/>
                </a:solidFill>
                <a:latin typeface="Arial"/>
                <a:cs typeface="Arial"/>
              </a:rPr>
              <a:t>c</a:t>
            </a:r>
            <a:r>
              <a:rPr sz="1600" b="1" spc="-10" dirty="0">
                <a:solidFill>
                  <a:srgbClr val="FFFFFF"/>
                </a:solidFill>
                <a:latin typeface="Arial"/>
                <a:cs typeface="Arial"/>
              </a:rPr>
              <a:t>e</a:t>
            </a:r>
            <a:r>
              <a:rPr sz="1600" b="1" dirty="0">
                <a:solidFill>
                  <a:srgbClr val="FFFFFF"/>
                </a:solidFill>
                <a:latin typeface="Arial"/>
                <a:cs typeface="Arial"/>
              </a:rPr>
              <a:t>	</a:t>
            </a:r>
            <a:r>
              <a:rPr sz="1600" b="1" spc="-10" dirty="0">
                <a:solidFill>
                  <a:srgbClr val="FFFFFF"/>
                </a:solidFill>
                <a:latin typeface="Arial"/>
                <a:cs typeface="Arial"/>
              </a:rPr>
              <a:t>F</a:t>
            </a:r>
            <a:r>
              <a:rPr sz="1600" b="1" spc="5" dirty="0">
                <a:solidFill>
                  <a:srgbClr val="FFFFFF"/>
                </a:solidFill>
                <a:latin typeface="Arial"/>
                <a:cs typeface="Arial"/>
              </a:rPr>
              <a:t> </a:t>
            </a:r>
            <a:r>
              <a:rPr sz="1600" b="1" spc="-15" dirty="0">
                <a:solidFill>
                  <a:srgbClr val="FFFFFF"/>
                </a:solidFill>
                <a:latin typeface="Arial"/>
                <a:cs typeface="Arial"/>
              </a:rPr>
              <a:t>-</a:t>
            </a:r>
            <a:r>
              <a:rPr sz="1600" b="1" spc="-10" dirty="0">
                <a:solidFill>
                  <a:srgbClr val="FFFFFF"/>
                </a:solidFill>
                <a:latin typeface="Arial"/>
                <a:cs typeface="Arial"/>
              </a:rPr>
              <a:t>s</a:t>
            </a:r>
            <a:r>
              <a:rPr sz="1600" b="1" spc="-15" dirty="0">
                <a:solidFill>
                  <a:srgbClr val="FFFFFF"/>
                </a:solidFill>
                <a:latin typeface="Arial"/>
                <a:cs typeface="Arial"/>
              </a:rPr>
              <a:t>t</a:t>
            </a:r>
            <a:r>
              <a:rPr sz="1600" b="1" spc="-10" dirty="0">
                <a:solidFill>
                  <a:srgbClr val="FFFFFF"/>
                </a:solidFill>
                <a:latin typeface="Arial"/>
                <a:cs typeface="Arial"/>
              </a:rPr>
              <a:t>a</a:t>
            </a:r>
            <a:r>
              <a:rPr sz="1600" b="1" spc="-15" dirty="0">
                <a:solidFill>
                  <a:srgbClr val="FFFFFF"/>
                </a:solidFill>
                <a:latin typeface="Arial"/>
                <a:cs typeface="Arial"/>
              </a:rPr>
              <a:t>t</a:t>
            </a:r>
            <a:r>
              <a:rPr sz="1600" b="1" spc="-10" dirty="0">
                <a:solidFill>
                  <a:srgbClr val="FFFFFF"/>
                </a:solidFill>
                <a:latin typeface="Arial"/>
                <a:cs typeface="Arial"/>
              </a:rPr>
              <a:t>is</a:t>
            </a:r>
            <a:r>
              <a:rPr sz="1600" b="1" spc="-15" dirty="0">
                <a:solidFill>
                  <a:srgbClr val="FFFFFF"/>
                </a:solidFill>
                <a:latin typeface="Arial"/>
                <a:cs typeface="Arial"/>
              </a:rPr>
              <a:t>t</a:t>
            </a:r>
            <a:r>
              <a:rPr sz="1600" b="1" spc="-10" dirty="0">
                <a:solidFill>
                  <a:srgbClr val="FFFFFF"/>
                </a:solidFill>
                <a:latin typeface="Arial"/>
                <a:cs typeface="Arial"/>
              </a:rPr>
              <a:t>ic</a:t>
            </a:r>
            <a:endParaRPr sz="1600">
              <a:solidFill>
                <a:srgbClr val="000000"/>
              </a:solidFill>
              <a:latin typeface="Arial"/>
              <a:cs typeface="Arial"/>
            </a:endParaRPr>
          </a:p>
          <a:p>
            <a:pPr marL="12696"/>
            <a:r>
              <a:rPr sz="1600" b="1" spc="-10" dirty="0">
                <a:solidFill>
                  <a:srgbClr val="FFFFFF"/>
                </a:solidFill>
                <a:latin typeface="Arial"/>
                <a:cs typeface="Arial"/>
              </a:rPr>
              <a:t>freed</a:t>
            </a:r>
            <a:r>
              <a:rPr sz="1600" b="1" spc="-15" dirty="0">
                <a:solidFill>
                  <a:srgbClr val="FFFFFF"/>
                </a:solidFill>
                <a:latin typeface="Arial"/>
                <a:cs typeface="Arial"/>
              </a:rPr>
              <a:t>om</a:t>
            </a:r>
            <a:endParaRPr sz="1600">
              <a:solidFill>
                <a:srgbClr val="000000"/>
              </a:solidFill>
              <a:latin typeface="Arial"/>
              <a:cs typeface="Arial"/>
            </a:endParaRPr>
          </a:p>
        </p:txBody>
      </p:sp>
      <p:sp>
        <p:nvSpPr>
          <p:cNvPr id="25" name="object 25"/>
          <p:cNvSpPr txBox="1"/>
          <p:nvPr/>
        </p:nvSpPr>
        <p:spPr>
          <a:xfrm>
            <a:off x="396214" y="2028098"/>
            <a:ext cx="1490502" cy="246142"/>
          </a:xfrm>
          <a:prstGeom prst="rect">
            <a:avLst/>
          </a:prstGeom>
        </p:spPr>
        <p:txBody>
          <a:bodyPr vert="horz" wrap="square" lIns="0" tIns="0" rIns="0" bIns="0" rtlCol="0">
            <a:spAutoFit/>
          </a:bodyPr>
          <a:lstStyle/>
          <a:p>
            <a:pPr marL="12696"/>
            <a:r>
              <a:rPr sz="1600" spc="-10" dirty="0">
                <a:solidFill>
                  <a:srgbClr val="000000"/>
                </a:solidFill>
                <a:latin typeface="Arial"/>
                <a:cs typeface="Arial"/>
              </a:rPr>
              <a:t>Bet</a:t>
            </a:r>
            <a:r>
              <a:rPr sz="1600" spc="-25" dirty="0">
                <a:solidFill>
                  <a:srgbClr val="000000"/>
                </a:solidFill>
                <a:latin typeface="Arial"/>
                <a:cs typeface="Arial"/>
              </a:rPr>
              <a:t>w</a:t>
            </a:r>
            <a:r>
              <a:rPr sz="1600" spc="-10" dirty="0">
                <a:solidFill>
                  <a:srgbClr val="000000"/>
                </a:solidFill>
                <a:latin typeface="Arial"/>
                <a:cs typeface="Arial"/>
              </a:rPr>
              <a:t>een</a:t>
            </a:r>
            <a:r>
              <a:rPr sz="1600" spc="10" dirty="0">
                <a:solidFill>
                  <a:srgbClr val="000000"/>
                </a:solidFill>
                <a:latin typeface="Arial"/>
                <a:cs typeface="Arial"/>
              </a:rPr>
              <a:t> </a:t>
            </a:r>
            <a:r>
              <a:rPr sz="1600" spc="-10" dirty="0">
                <a:solidFill>
                  <a:srgbClr val="000000"/>
                </a:solidFill>
                <a:latin typeface="Arial"/>
                <a:cs typeface="Arial"/>
              </a:rPr>
              <a:t>groups</a:t>
            </a:r>
            <a:endParaRPr sz="1600" dirty="0">
              <a:solidFill>
                <a:srgbClr val="000000"/>
              </a:solidFill>
              <a:latin typeface="Arial"/>
              <a:cs typeface="Arial"/>
            </a:endParaRPr>
          </a:p>
        </p:txBody>
      </p:sp>
      <p:sp>
        <p:nvSpPr>
          <p:cNvPr id="26" name="object 26"/>
          <p:cNvSpPr txBox="1"/>
          <p:nvPr/>
        </p:nvSpPr>
        <p:spPr>
          <a:xfrm>
            <a:off x="2214042" y="2028097"/>
            <a:ext cx="1143268" cy="738427"/>
          </a:xfrm>
          <a:prstGeom prst="rect">
            <a:avLst/>
          </a:prstGeom>
        </p:spPr>
        <p:txBody>
          <a:bodyPr vert="horz" wrap="square" lIns="0" tIns="0" rIns="0" bIns="0" rtlCol="0">
            <a:spAutoFit/>
          </a:bodyPr>
          <a:lstStyle/>
          <a:p>
            <a:pPr marL="12696" marR="5078"/>
            <a:r>
              <a:rPr sz="1600" spc="-15" dirty="0">
                <a:solidFill>
                  <a:srgbClr val="000000"/>
                </a:solidFill>
                <a:latin typeface="Arial"/>
                <a:cs typeface="Arial"/>
              </a:rPr>
              <a:t>K-</a:t>
            </a:r>
            <a:r>
              <a:rPr sz="1600" spc="-10" dirty="0">
                <a:solidFill>
                  <a:srgbClr val="000000"/>
                </a:solidFill>
                <a:latin typeface="Arial"/>
                <a:cs typeface="Arial"/>
              </a:rPr>
              <a:t>1</a:t>
            </a:r>
            <a:r>
              <a:rPr sz="1600" spc="10" dirty="0">
                <a:solidFill>
                  <a:srgbClr val="000000"/>
                </a:solidFill>
                <a:latin typeface="Arial"/>
                <a:cs typeface="Arial"/>
              </a:rPr>
              <a:t> </a:t>
            </a:r>
            <a:r>
              <a:rPr sz="1600" spc="-10" dirty="0">
                <a:solidFill>
                  <a:srgbClr val="000000"/>
                </a:solidFill>
                <a:latin typeface="Arial"/>
                <a:cs typeface="Arial"/>
              </a:rPr>
              <a:t>(K</a:t>
            </a:r>
            <a:r>
              <a:rPr sz="1600" spc="10" dirty="0">
                <a:solidFill>
                  <a:srgbClr val="000000"/>
                </a:solidFill>
                <a:latin typeface="Arial"/>
                <a:cs typeface="Arial"/>
              </a:rPr>
              <a:t> </a:t>
            </a:r>
            <a:r>
              <a:rPr sz="1600" spc="-10" dirty="0">
                <a:solidFill>
                  <a:srgbClr val="000000"/>
                </a:solidFill>
                <a:latin typeface="Arial"/>
                <a:cs typeface="Arial"/>
              </a:rPr>
              <a:t>is the number</a:t>
            </a:r>
            <a:r>
              <a:rPr sz="1600" spc="15" dirty="0">
                <a:solidFill>
                  <a:srgbClr val="000000"/>
                </a:solidFill>
                <a:latin typeface="Arial"/>
                <a:cs typeface="Arial"/>
              </a:rPr>
              <a:t> </a:t>
            </a:r>
            <a:r>
              <a:rPr sz="1600" spc="-10" dirty="0">
                <a:solidFill>
                  <a:srgbClr val="000000"/>
                </a:solidFill>
                <a:latin typeface="Arial"/>
                <a:cs typeface="Arial"/>
              </a:rPr>
              <a:t>of groups)</a:t>
            </a:r>
            <a:endParaRPr sz="1600">
              <a:solidFill>
                <a:srgbClr val="000000"/>
              </a:solidFill>
              <a:latin typeface="Arial"/>
              <a:cs typeface="Arial"/>
            </a:endParaRPr>
          </a:p>
        </p:txBody>
      </p:sp>
      <p:sp>
        <p:nvSpPr>
          <p:cNvPr id="27" name="object 27"/>
          <p:cNvSpPr txBox="1"/>
          <p:nvPr/>
        </p:nvSpPr>
        <p:spPr>
          <a:xfrm>
            <a:off x="4032227" y="2028097"/>
            <a:ext cx="483079" cy="243578"/>
          </a:xfrm>
          <a:prstGeom prst="rect">
            <a:avLst/>
          </a:prstGeom>
        </p:spPr>
        <p:txBody>
          <a:bodyPr vert="horz" wrap="square" lIns="0" tIns="0" rIns="0" bIns="0" rtlCol="0">
            <a:spAutoFit/>
          </a:bodyPr>
          <a:lstStyle/>
          <a:p>
            <a:pPr marL="12696">
              <a:lnSpc>
                <a:spcPts val="1904"/>
              </a:lnSpc>
            </a:pPr>
            <a:r>
              <a:rPr sz="2399" spc="-22" baseline="13888" dirty="0">
                <a:solidFill>
                  <a:srgbClr val="000000"/>
                </a:solidFill>
                <a:latin typeface="Arial"/>
                <a:cs typeface="Arial"/>
              </a:rPr>
              <a:t>SS</a:t>
            </a:r>
            <a:r>
              <a:rPr sz="1050" spc="-10" dirty="0">
                <a:solidFill>
                  <a:srgbClr val="000000"/>
                </a:solidFill>
                <a:latin typeface="Arial"/>
                <a:cs typeface="Arial"/>
              </a:rPr>
              <a:t>bet</a:t>
            </a:r>
            <a:endParaRPr sz="1050">
              <a:solidFill>
                <a:srgbClr val="000000"/>
              </a:solidFill>
              <a:latin typeface="Arial"/>
              <a:cs typeface="Arial"/>
            </a:endParaRPr>
          </a:p>
        </p:txBody>
      </p:sp>
      <p:sp>
        <p:nvSpPr>
          <p:cNvPr id="28" name="object 28"/>
          <p:cNvSpPr txBox="1"/>
          <p:nvPr/>
        </p:nvSpPr>
        <p:spPr>
          <a:xfrm>
            <a:off x="4583738" y="2028098"/>
            <a:ext cx="2338590" cy="246142"/>
          </a:xfrm>
          <a:prstGeom prst="rect">
            <a:avLst/>
          </a:prstGeom>
        </p:spPr>
        <p:txBody>
          <a:bodyPr vert="horz" wrap="square" lIns="0" tIns="0" rIns="0" bIns="0" rtlCol="0">
            <a:spAutoFit/>
          </a:bodyPr>
          <a:lstStyle/>
          <a:p>
            <a:pPr marL="12696"/>
            <a:r>
              <a:rPr sz="1600" spc="-10" dirty="0">
                <a:solidFill>
                  <a:srgbClr val="000000"/>
                </a:solidFill>
                <a:latin typeface="Arial"/>
                <a:cs typeface="Arial"/>
              </a:rPr>
              <a:t>(Sum</a:t>
            </a:r>
            <a:r>
              <a:rPr sz="1600" spc="20"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squares</a:t>
            </a:r>
            <a:r>
              <a:rPr sz="1600" dirty="0">
                <a:solidFill>
                  <a:srgbClr val="000000"/>
                </a:solidFill>
                <a:latin typeface="Arial"/>
                <a:cs typeface="Arial"/>
              </a:rPr>
              <a:t> </a:t>
            </a:r>
            <a:r>
              <a:rPr sz="1600" spc="-10" dirty="0">
                <a:solidFill>
                  <a:srgbClr val="000000"/>
                </a:solidFill>
                <a:latin typeface="Arial"/>
                <a:cs typeface="Arial"/>
              </a:rPr>
              <a:t>bet</a:t>
            </a:r>
            <a:r>
              <a:rPr sz="1600" spc="-30" dirty="0">
                <a:solidFill>
                  <a:srgbClr val="000000"/>
                </a:solidFill>
                <a:latin typeface="Arial"/>
                <a:cs typeface="Arial"/>
              </a:rPr>
              <a:t>w</a:t>
            </a:r>
            <a:r>
              <a:rPr sz="1600" spc="-10" dirty="0">
                <a:solidFill>
                  <a:srgbClr val="000000"/>
                </a:solidFill>
                <a:latin typeface="Arial"/>
                <a:cs typeface="Arial"/>
              </a:rPr>
              <a:t>een</a:t>
            </a:r>
            <a:endParaRPr sz="1600">
              <a:solidFill>
                <a:srgbClr val="000000"/>
              </a:solidFill>
              <a:latin typeface="Arial"/>
              <a:cs typeface="Arial"/>
            </a:endParaRPr>
          </a:p>
        </p:txBody>
      </p:sp>
      <p:sp>
        <p:nvSpPr>
          <p:cNvPr id="29" name="object 29"/>
          <p:cNvSpPr txBox="1"/>
          <p:nvPr/>
        </p:nvSpPr>
        <p:spPr>
          <a:xfrm>
            <a:off x="4032227" y="2271860"/>
            <a:ext cx="849992" cy="246142"/>
          </a:xfrm>
          <a:prstGeom prst="rect">
            <a:avLst/>
          </a:prstGeom>
        </p:spPr>
        <p:txBody>
          <a:bodyPr vert="horz" wrap="square" lIns="0" tIns="0" rIns="0" bIns="0" rtlCol="0">
            <a:spAutoFit/>
          </a:bodyPr>
          <a:lstStyle/>
          <a:p>
            <a:pPr marL="12696"/>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es)</a:t>
            </a:r>
            <a:endParaRPr sz="1600">
              <a:solidFill>
                <a:srgbClr val="000000"/>
              </a:solidFill>
              <a:latin typeface="Arial"/>
              <a:cs typeface="Arial"/>
            </a:endParaRPr>
          </a:p>
        </p:txBody>
      </p:sp>
      <p:sp>
        <p:nvSpPr>
          <p:cNvPr id="30" name="object 30"/>
          <p:cNvSpPr txBox="1"/>
          <p:nvPr/>
        </p:nvSpPr>
        <p:spPr>
          <a:xfrm>
            <a:off x="5174861" y="2759517"/>
            <a:ext cx="1400996" cy="246142"/>
          </a:xfrm>
          <a:prstGeom prst="rect">
            <a:avLst/>
          </a:prstGeom>
        </p:spPr>
        <p:txBody>
          <a:bodyPr vert="horz" wrap="square" lIns="0" tIns="0" rIns="0" bIns="0" rtlCol="0">
            <a:spAutoFit/>
          </a:bodyPr>
          <a:lstStyle/>
          <a:p>
            <a:pPr marL="12696"/>
            <a:r>
              <a:rPr sz="1600" spc="-10" dirty="0">
                <a:solidFill>
                  <a:srgbClr val="000000"/>
                </a:solidFill>
                <a:latin typeface="Arial"/>
                <a:cs typeface="Arial"/>
              </a:rPr>
              <a:t>(</a:t>
            </a:r>
            <a:r>
              <a:rPr sz="1600" spc="5" dirty="0">
                <a:solidFill>
                  <a:srgbClr val="000000"/>
                </a:solidFill>
                <a:latin typeface="Arial"/>
                <a:cs typeface="Arial"/>
              </a:rPr>
              <a:t> </a:t>
            </a:r>
            <a:r>
              <a:rPr sz="1600" spc="-15" dirty="0">
                <a:solidFill>
                  <a:srgbClr val="000000"/>
                </a:solidFill>
                <a:latin typeface="Arial"/>
                <a:cs typeface="Arial"/>
              </a:rPr>
              <a:t>SS</a:t>
            </a:r>
            <a:r>
              <a:rPr sz="1575" spc="-7" baseline="-21164" dirty="0">
                <a:solidFill>
                  <a:srgbClr val="000000"/>
                </a:solidFill>
                <a:latin typeface="Arial"/>
                <a:cs typeface="Arial"/>
              </a:rPr>
              <a:t>be</a:t>
            </a:r>
            <a:r>
              <a:rPr sz="1575" baseline="-21164" dirty="0">
                <a:solidFill>
                  <a:srgbClr val="000000"/>
                </a:solidFill>
                <a:latin typeface="Arial"/>
                <a:cs typeface="Arial"/>
              </a:rPr>
              <a:t>t  </a:t>
            </a:r>
            <a:r>
              <a:rPr sz="1575" spc="-195" baseline="-21164" dirty="0">
                <a:solidFill>
                  <a:srgbClr val="000000"/>
                </a:solidFill>
                <a:latin typeface="Arial"/>
                <a:cs typeface="Arial"/>
              </a:rPr>
              <a:t> </a:t>
            </a:r>
            <a:r>
              <a:rPr sz="1600" spc="-5" dirty="0">
                <a:solidFill>
                  <a:srgbClr val="000000"/>
                </a:solidFill>
                <a:latin typeface="Arial"/>
                <a:cs typeface="Arial"/>
              </a:rPr>
              <a:t>/</a:t>
            </a:r>
            <a:r>
              <a:rPr sz="1600" spc="5" dirty="0">
                <a:solidFill>
                  <a:srgbClr val="000000"/>
                </a:solidFill>
                <a:latin typeface="Arial"/>
                <a:cs typeface="Arial"/>
              </a:rPr>
              <a:t> </a:t>
            </a:r>
            <a:r>
              <a:rPr sz="1600" spc="-5" dirty="0">
                <a:solidFill>
                  <a:srgbClr val="000000"/>
                </a:solidFill>
                <a:latin typeface="Arial"/>
                <a:cs typeface="Arial"/>
              </a:rPr>
              <a:t>k</a:t>
            </a:r>
            <a:r>
              <a:rPr sz="1600" spc="-15" dirty="0">
                <a:solidFill>
                  <a:srgbClr val="000000"/>
                </a:solidFill>
                <a:latin typeface="Arial"/>
                <a:cs typeface="Arial"/>
              </a:rPr>
              <a:t>-</a:t>
            </a:r>
            <a:r>
              <a:rPr sz="1600" spc="-10" dirty="0">
                <a:solidFill>
                  <a:srgbClr val="000000"/>
                </a:solidFill>
                <a:latin typeface="Arial"/>
                <a:cs typeface="Arial"/>
              </a:rPr>
              <a:t>1</a:t>
            </a:r>
            <a:r>
              <a:rPr sz="1600" spc="5" dirty="0">
                <a:solidFill>
                  <a:srgbClr val="000000"/>
                </a:solidFill>
                <a:latin typeface="Arial"/>
                <a:cs typeface="Arial"/>
              </a:rPr>
              <a:t> </a:t>
            </a:r>
            <a:r>
              <a:rPr sz="1600" spc="-10" dirty="0">
                <a:solidFill>
                  <a:srgbClr val="000000"/>
                </a:solidFill>
                <a:latin typeface="Arial"/>
                <a:cs typeface="Arial"/>
              </a:rPr>
              <a:t>)</a:t>
            </a:r>
            <a:r>
              <a:rPr sz="1600" spc="5" dirty="0">
                <a:solidFill>
                  <a:srgbClr val="000000"/>
                </a:solidFill>
                <a:latin typeface="Arial"/>
                <a:cs typeface="Arial"/>
              </a:rPr>
              <a:t> </a:t>
            </a:r>
            <a:r>
              <a:rPr sz="1600" spc="-10" dirty="0">
                <a:solidFill>
                  <a:srgbClr val="000000"/>
                </a:solidFill>
                <a:latin typeface="Arial"/>
                <a:cs typeface="Arial"/>
              </a:rPr>
              <a:t>=</a:t>
            </a:r>
            <a:endParaRPr sz="1600">
              <a:solidFill>
                <a:srgbClr val="000000"/>
              </a:solidFill>
              <a:latin typeface="Arial"/>
              <a:cs typeface="Arial"/>
            </a:endParaRPr>
          </a:p>
        </p:txBody>
      </p:sp>
      <p:sp>
        <p:nvSpPr>
          <p:cNvPr id="31" name="object 31"/>
          <p:cNvSpPr txBox="1"/>
          <p:nvPr/>
        </p:nvSpPr>
        <p:spPr>
          <a:xfrm>
            <a:off x="4032227" y="3247288"/>
            <a:ext cx="3131451" cy="246142"/>
          </a:xfrm>
          <a:prstGeom prst="rect">
            <a:avLst/>
          </a:prstGeom>
        </p:spPr>
        <p:txBody>
          <a:bodyPr vert="horz" wrap="square" lIns="0" tIns="0" rIns="0" bIns="0" rtlCol="0">
            <a:spAutoFit/>
          </a:bodyPr>
          <a:lstStyle/>
          <a:p>
            <a:pPr marL="12696"/>
            <a:r>
              <a:rPr sz="1600" spc="-15" dirty="0">
                <a:solidFill>
                  <a:srgbClr val="000000"/>
                </a:solidFill>
                <a:latin typeface="Arial"/>
                <a:cs typeface="Arial"/>
              </a:rPr>
              <a:t>MS</a:t>
            </a:r>
            <a:r>
              <a:rPr sz="1575" spc="-7" baseline="-21164" dirty="0">
                <a:solidFill>
                  <a:srgbClr val="000000"/>
                </a:solidFill>
                <a:latin typeface="Arial"/>
                <a:cs typeface="Arial"/>
              </a:rPr>
              <a:t>be</a:t>
            </a:r>
            <a:r>
              <a:rPr sz="1575" baseline="-21164" dirty="0">
                <a:solidFill>
                  <a:srgbClr val="000000"/>
                </a:solidFill>
                <a:latin typeface="Arial"/>
                <a:cs typeface="Arial"/>
              </a:rPr>
              <a:t>t </a:t>
            </a:r>
            <a:r>
              <a:rPr sz="1575" spc="-209" baseline="-21164" dirty="0">
                <a:solidFill>
                  <a:srgbClr val="000000"/>
                </a:solidFill>
                <a:latin typeface="Arial"/>
                <a:cs typeface="Arial"/>
              </a:rPr>
              <a:t> </a:t>
            </a:r>
            <a:r>
              <a:rPr sz="1600" spc="-10" dirty="0">
                <a:solidFill>
                  <a:srgbClr val="000000"/>
                </a:solidFill>
                <a:latin typeface="Arial"/>
                <a:cs typeface="Arial"/>
              </a:rPr>
              <a:t>(</a:t>
            </a:r>
            <a:r>
              <a:rPr sz="1600" spc="-135" dirty="0">
                <a:solidFill>
                  <a:srgbClr val="000000"/>
                </a:solidFill>
                <a:latin typeface="Arial"/>
                <a:cs typeface="Arial"/>
              </a:rPr>
              <a:t>V</a:t>
            </a:r>
            <a:r>
              <a:rPr sz="1600" spc="-10" dirty="0">
                <a:solidFill>
                  <a:srgbClr val="000000"/>
                </a:solidFill>
                <a:latin typeface="Arial"/>
                <a:cs typeface="Arial"/>
              </a:rPr>
              <a:t>arian</a:t>
            </a:r>
            <a:r>
              <a:rPr sz="1600" spc="-5" dirty="0">
                <a:solidFill>
                  <a:srgbClr val="000000"/>
                </a:solidFill>
                <a:latin typeface="Arial"/>
                <a:cs typeface="Arial"/>
              </a:rPr>
              <a:t>c</a:t>
            </a:r>
            <a:r>
              <a:rPr sz="1600" spc="-10" dirty="0">
                <a:solidFill>
                  <a:srgbClr val="000000"/>
                </a:solidFill>
                <a:latin typeface="Arial"/>
                <a:cs typeface="Arial"/>
              </a:rPr>
              <a:t>e</a:t>
            </a:r>
            <a:r>
              <a:rPr sz="1600" spc="10" dirty="0">
                <a:solidFill>
                  <a:srgbClr val="000000"/>
                </a:solidFill>
                <a:latin typeface="Arial"/>
                <a:cs typeface="Arial"/>
              </a:rPr>
              <a:t> </a:t>
            </a:r>
            <a:r>
              <a:rPr sz="1600" spc="-10" dirty="0">
                <a:solidFill>
                  <a:srgbClr val="000000"/>
                </a:solidFill>
                <a:latin typeface="Arial"/>
                <a:cs typeface="Arial"/>
              </a:rPr>
              <a:t>bet</a:t>
            </a:r>
            <a:r>
              <a:rPr sz="1600" spc="-30" dirty="0">
                <a:solidFill>
                  <a:srgbClr val="000000"/>
                </a:solidFill>
                <a:latin typeface="Arial"/>
                <a:cs typeface="Arial"/>
              </a:rPr>
              <a:t>w</a:t>
            </a:r>
            <a:r>
              <a:rPr sz="1600" spc="-10" dirty="0">
                <a:solidFill>
                  <a:srgbClr val="000000"/>
                </a:solidFill>
                <a:latin typeface="Arial"/>
                <a:cs typeface="Arial"/>
              </a:rPr>
              <a:t>een</a:t>
            </a:r>
            <a:r>
              <a:rPr sz="1600" spc="10" dirty="0">
                <a:solidFill>
                  <a:srgbClr val="000000"/>
                </a:solidFill>
                <a:latin typeface="Arial"/>
                <a:cs typeface="Arial"/>
              </a:rPr>
              <a:t> </a:t>
            </a:r>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es)</a:t>
            </a:r>
            <a:endParaRPr sz="1600">
              <a:solidFill>
                <a:srgbClr val="000000"/>
              </a:solidFill>
              <a:latin typeface="Arial"/>
              <a:cs typeface="Arial"/>
            </a:endParaRPr>
          </a:p>
        </p:txBody>
      </p:sp>
      <p:sp>
        <p:nvSpPr>
          <p:cNvPr id="32" name="object 32"/>
          <p:cNvSpPr txBox="1"/>
          <p:nvPr/>
        </p:nvSpPr>
        <p:spPr>
          <a:xfrm>
            <a:off x="7883664" y="3780517"/>
            <a:ext cx="1373065" cy="246142"/>
          </a:xfrm>
          <a:prstGeom prst="rect">
            <a:avLst/>
          </a:prstGeom>
        </p:spPr>
        <p:txBody>
          <a:bodyPr vert="horz" wrap="square" lIns="0" tIns="0" rIns="0" bIns="0" rtlCol="0">
            <a:spAutoFit/>
          </a:bodyPr>
          <a:lstStyle/>
          <a:p>
            <a:pPr marL="12696"/>
            <a:r>
              <a:rPr sz="1600" spc="-15" dirty="0">
                <a:solidFill>
                  <a:srgbClr val="000000"/>
                </a:solidFill>
                <a:latin typeface="Arial"/>
                <a:cs typeface="Arial"/>
              </a:rPr>
              <a:t>F=M</a:t>
            </a:r>
            <a:r>
              <a:rPr sz="1600" spc="-10" dirty="0">
                <a:solidFill>
                  <a:srgbClr val="000000"/>
                </a:solidFill>
                <a:latin typeface="Arial"/>
                <a:cs typeface="Arial"/>
              </a:rPr>
              <a:t>S</a:t>
            </a:r>
            <a:r>
              <a:rPr sz="1575" spc="-7" baseline="-21164" dirty="0">
                <a:solidFill>
                  <a:srgbClr val="000000"/>
                </a:solidFill>
                <a:latin typeface="Arial"/>
                <a:cs typeface="Arial"/>
              </a:rPr>
              <a:t>be</a:t>
            </a:r>
            <a:r>
              <a:rPr sz="1575" baseline="-21164" dirty="0">
                <a:solidFill>
                  <a:srgbClr val="000000"/>
                </a:solidFill>
                <a:latin typeface="Arial"/>
                <a:cs typeface="Arial"/>
              </a:rPr>
              <a:t>t  </a:t>
            </a:r>
            <a:r>
              <a:rPr sz="1575" spc="-179" baseline="-21164" dirty="0">
                <a:solidFill>
                  <a:srgbClr val="000000"/>
                </a:solidFill>
                <a:latin typeface="Arial"/>
                <a:cs typeface="Arial"/>
              </a:rPr>
              <a:t> </a:t>
            </a:r>
            <a:r>
              <a:rPr sz="1600" spc="-5" dirty="0">
                <a:solidFill>
                  <a:srgbClr val="000000"/>
                </a:solidFill>
                <a:latin typeface="Arial"/>
                <a:cs typeface="Arial"/>
              </a:rPr>
              <a:t>/</a:t>
            </a:r>
            <a:r>
              <a:rPr sz="1600" spc="10" dirty="0">
                <a:solidFill>
                  <a:srgbClr val="000000"/>
                </a:solidFill>
                <a:latin typeface="Arial"/>
                <a:cs typeface="Arial"/>
              </a:rPr>
              <a:t> </a:t>
            </a:r>
            <a:r>
              <a:rPr sz="1600" spc="-15" dirty="0">
                <a:solidFill>
                  <a:srgbClr val="000000"/>
                </a:solidFill>
                <a:latin typeface="Arial"/>
                <a:cs typeface="Arial"/>
              </a:rPr>
              <a:t>MS</a:t>
            </a:r>
            <a:r>
              <a:rPr sz="1575" spc="7" baseline="-21164" dirty="0">
                <a:solidFill>
                  <a:srgbClr val="000000"/>
                </a:solidFill>
                <a:latin typeface="Arial"/>
                <a:cs typeface="Arial"/>
              </a:rPr>
              <a:t>w</a:t>
            </a:r>
            <a:endParaRPr sz="1575" baseline="-21164">
              <a:solidFill>
                <a:srgbClr val="000000"/>
              </a:solidFill>
              <a:latin typeface="Arial"/>
              <a:cs typeface="Arial"/>
            </a:endParaRPr>
          </a:p>
        </p:txBody>
      </p:sp>
      <p:sp>
        <p:nvSpPr>
          <p:cNvPr id="33" name="object 33"/>
          <p:cNvSpPr txBox="1"/>
          <p:nvPr/>
        </p:nvSpPr>
        <p:spPr>
          <a:xfrm>
            <a:off x="396214" y="3826222"/>
            <a:ext cx="1265149" cy="246142"/>
          </a:xfrm>
          <a:prstGeom prst="rect">
            <a:avLst/>
          </a:prstGeom>
        </p:spPr>
        <p:txBody>
          <a:bodyPr vert="horz" wrap="square" lIns="0" tIns="0" rIns="0" bIns="0" rtlCol="0">
            <a:spAutoFit/>
          </a:bodyPr>
          <a:lstStyle/>
          <a:p>
            <a:pPr marL="12696"/>
            <a:r>
              <a:rPr sz="1600" spc="-10" dirty="0">
                <a:solidFill>
                  <a:srgbClr val="000000"/>
                </a:solidFill>
                <a:latin typeface="Arial"/>
                <a:cs typeface="Arial"/>
              </a:rPr>
              <a:t>Within groups</a:t>
            </a:r>
            <a:endParaRPr sz="1600">
              <a:solidFill>
                <a:srgbClr val="000000"/>
              </a:solidFill>
              <a:latin typeface="Arial"/>
              <a:cs typeface="Arial"/>
            </a:endParaRPr>
          </a:p>
        </p:txBody>
      </p:sp>
      <p:sp>
        <p:nvSpPr>
          <p:cNvPr id="34" name="object 34"/>
          <p:cNvSpPr txBox="1"/>
          <p:nvPr/>
        </p:nvSpPr>
        <p:spPr>
          <a:xfrm>
            <a:off x="2214042" y="3826222"/>
            <a:ext cx="1629523" cy="1230711"/>
          </a:xfrm>
          <a:prstGeom prst="rect">
            <a:avLst/>
          </a:prstGeom>
        </p:spPr>
        <p:txBody>
          <a:bodyPr vert="horz" wrap="square" lIns="0" tIns="0" rIns="0" bIns="0" rtlCol="0">
            <a:spAutoFit/>
          </a:bodyPr>
          <a:lstStyle/>
          <a:p>
            <a:pPr marL="12696" marR="5078"/>
            <a:r>
              <a:rPr sz="1600" spc="-20" dirty="0">
                <a:solidFill>
                  <a:srgbClr val="000000"/>
                </a:solidFill>
                <a:latin typeface="Arial"/>
                <a:cs typeface="Arial"/>
              </a:rPr>
              <a:t>N</a:t>
            </a:r>
            <a:r>
              <a:rPr sz="1600" spc="-15" dirty="0">
                <a:solidFill>
                  <a:srgbClr val="000000"/>
                </a:solidFill>
                <a:latin typeface="Arial"/>
                <a:cs typeface="Arial"/>
              </a:rPr>
              <a:t>-K</a:t>
            </a:r>
            <a:r>
              <a:rPr sz="1600" spc="10" dirty="0">
                <a:solidFill>
                  <a:srgbClr val="000000"/>
                </a:solidFill>
                <a:latin typeface="Arial"/>
                <a:cs typeface="Arial"/>
              </a:rPr>
              <a:t> </a:t>
            </a:r>
            <a:r>
              <a:rPr sz="1600" spc="-10" dirty="0">
                <a:solidFill>
                  <a:srgbClr val="000000"/>
                </a:solidFill>
                <a:latin typeface="Arial"/>
                <a:cs typeface="Arial"/>
              </a:rPr>
              <a:t>(N</a:t>
            </a:r>
            <a:r>
              <a:rPr sz="1600" spc="5" dirty="0">
                <a:solidFill>
                  <a:srgbClr val="000000"/>
                </a:solidFill>
                <a:latin typeface="Arial"/>
                <a:cs typeface="Arial"/>
              </a:rPr>
              <a:t> </a:t>
            </a:r>
            <a:r>
              <a:rPr sz="1600" spc="-10" dirty="0">
                <a:solidFill>
                  <a:srgbClr val="000000"/>
                </a:solidFill>
                <a:latin typeface="Arial"/>
                <a:cs typeface="Arial"/>
              </a:rPr>
              <a:t>is the</a:t>
            </a:r>
            <a:r>
              <a:rPr sz="1600" spc="20" dirty="0">
                <a:solidFill>
                  <a:srgbClr val="000000"/>
                </a:solidFill>
                <a:latin typeface="Arial"/>
                <a:cs typeface="Arial"/>
              </a:rPr>
              <a:t> </a:t>
            </a:r>
            <a:r>
              <a:rPr sz="1600" spc="-10" dirty="0">
                <a:solidFill>
                  <a:srgbClr val="000000"/>
                </a:solidFill>
                <a:latin typeface="Arial"/>
                <a:cs typeface="Arial"/>
              </a:rPr>
              <a:t>total number</a:t>
            </a:r>
            <a:r>
              <a:rPr sz="1600" spc="15" dirty="0">
                <a:solidFill>
                  <a:srgbClr val="000000"/>
                </a:solidFill>
                <a:latin typeface="Arial"/>
                <a:cs typeface="Arial"/>
              </a:rPr>
              <a:t> </a:t>
            </a:r>
            <a:r>
              <a:rPr sz="1600" spc="-10" dirty="0">
                <a:solidFill>
                  <a:srgbClr val="000000"/>
                </a:solidFill>
                <a:latin typeface="Arial"/>
                <a:cs typeface="Arial"/>
              </a:rPr>
              <a:t>of ob</a:t>
            </a:r>
            <a:r>
              <a:rPr sz="1600" spc="-5" dirty="0">
                <a:solidFill>
                  <a:srgbClr val="000000"/>
                </a:solidFill>
                <a:latin typeface="Arial"/>
                <a:cs typeface="Arial"/>
              </a:rPr>
              <a:t>s</a:t>
            </a:r>
            <a:r>
              <a:rPr sz="1600" spc="-10" dirty="0">
                <a:solidFill>
                  <a:srgbClr val="000000"/>
                </a:solidFill>
                <a:latin typeface="Arial"/>
                <a:cs typeface="Arial"/>
              </a:rPr>
              <a:t>ervat</a:t>
            </a:r>
            <a:r>
              <a:rPr sz="1600" dirty="0">
                <a:solidFill>
                  <a:srgbClr val="000000"/>
                </a:solidFill>
                <a:latin typeface="Arial"/>
                <a:cs typeface="Arial"/>
              </a:rPr>
              <a:t>i</a:t>
            </a:r>
            <a:r>
              <a:rPr sz="1600" spc="-10" dirty="0">
                <a:solidFill>
                  <a:srgbClr val="000000"/>
                </a:solidFill>
                <a:latin typeface="Arial"/>
                <a:cs typeface="Arial"/>
              </a:rPr>
              <a:t>ons across</a:t>
            </a:r>
            <a:r>
              <a:rPr sz="1600" spc="5" dirty="0">
                <a:solidFill>
                  <a:srgbClr val="000000"/>
                </a:solidFill>
                <a:latin typeface="Arial"/>
                <a:cs typeface="Arial"/>
              </a:rPr>
              <a:t> </a:t>
            </a:r>
            <a:r>
              <a:rPr sz="1600" spc="-10" dirty="0">
                <a:solidFill>
                  <a:srgbClr val="000000"/>
                </a:solidFill>
                <a:latin typeface="Arial"/>
                <a:cs typeface="Arial"/>
              </a:rPr>
              <a:t>all the groups)</a:t>
            </a:r>
            <a:endParaRPr sz="1600">
              <a:solidFill>
                <a:srgbClr val="000000"/>
              </a:solidFill>
              <a:latin typeface="Arial"/>
              <a:cs typeface="Arial"/>
            </a:endParaRPr>
          </a:p>
        </p:txBody>
      </p:sp>
      <p:sp>
        <p:nvSpPr>
          <p:cNvPr id="35" name="object 35"/>
          <p:cNvSpPr txBox="1"/>
          <p:nvPr/>
        </p:nvSpPr>
        <p:spPr>
          <a:xfrm>
            <a:off x="4032227" y="3826222"/>
            <a:ext cx="3465989" cy="246142"/>
          </a:xfrm>
          <a:prstGeom prst="rect">
            <a:avLst/>
          </a:prstGeom>
        </p:spPr>
        <p:txBody>
          <a:bodyPr vert="horz" wrap="square" lIns="0" tIns="0" rIns="0" bIns="0" rtlCol="0">
            <a:spAutoFit/>
          </a:bodyPr>
          <a:lstStyle/>
          <a:p>
            <a:pPr marL="12696"/>
            <a:r>
              <a:rPr sz="1600" spc="-15" dirty="0">
                <a:solidFill>
                  <a:srgbClr val="000000"/>
                </a:solidFill>
                <a:latin typeface="Arial"/>
                <a:cs typeface="Arial"/>
              </a:rPr>
              <a:t>S</a:t>
            </a:r>
            <a:r>
              <a:rPr sz="1600" spc="-25" dirty="0">
                <a:solidFill>
                  <a:srgbClr val="000000"/>
                </a:solidFill>
                <a:latin typeface="Arial"/>
                <a:cs typeface="Arial"/>
              </a:rPr>
              <a:t>S</a:t>
            </a:r>
            <a:r>
              <a:rPr sz="1575" spc="15" baseline="-21164" dirty="0">
                <a:solidFill>
                  <a:srgbClr val="000000"/>
                </a:solidFill>
                <a:latin typeface="Arial"/>
                <a:cs typeface="Arial"/>
              </a:rPr>
              <a:t>W</a:t>
            </a:r>
            <a:r>
              <a:rPr sz="1575" baseline="-21164" dirty="0">
                <a:solidFill>
                  <a:srgbClr val="000000"/>
                </a:solidFill>
                <a:latin typeface="Arial"/>
                <a:cs typeface="Arial"/>
              </a:rPr>
              <a:t>  </a:t>
            </a:r>
            <a:r>
              <a:rPr sz="1575" spc="-179" baseline="-21164" dirty="0">
                <a:solidFill>
                  <a:srgbClr val="000000"/>
                </a:solidFill>
                <a:latin typeface="Arial"/>
                <a:cs typeface="Arial"/>
              </a:rPr>
              <a:t> </a:t>
            </a:r>
            <a:r>
              <a:rPr sz="1600" spc="-10" dirty="0">
                <a:solidFill>
                  <a:srgbClr val="000000"/>
                </a:solidFill>
                <a:latin typeface="Arial"/>
                <a:cs typeface="Arial"/>
              </a:rPr>
              <a:t>(Sum</a:t>
            </a:r>
            <a:r>
              <a:rPr sz="1600" spc="10" dirty="0">
                <a:solidFill>
                  <a:srgbClr val="000000"/>
                </a:solidFill>
                <a:latin typeface="Arial"/>
                <a:cs typeface="Arial"/>
              </a:rPr>
              <a:t> </a:t>
            </a:r>
            <a:r>
              <a:rPr sz="1600" spc="-10" dirty="0">
                <a:solidFill>
                  <a:srgbClr val="000000"/>
                </a:solidFill>
                <a:latin typeface="Arial"/>
                <a:cs typeface="Arial"/>
              </a:rPr>
              <a:t>of</a:t>
            </a:r>
            <a:r>
              <a:rPr sz="1600" spc="10" dirty="0">
                <a:solidFill>
                  <a:srgbClr val="000000"/>
                </a:solidFill>
                <a:latin typeface="Arial"/>
                <a:cs typeface="Arial"/>
              </a:rPr>
              <a:t> </a:t>
            </a:r>
            <a:r>
              <a:rPr sz="1600" spc="-10" dirty="0">
                <a:solidFill>
                  <a:srgbClr val="000000"/>
                </a:solidFill>
                <a:latin typeface="Arial"/>
                <a:cs typeface="Arial"/>
              </a:rPr>
              <a:t>squares</a:t>
            </a:r>
            <a:r>
              <a:rPr sz="1600" spc="1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ithin</a:t>
            </a:r>
            <a:r>
              <a:rPr sz="1600" spc="-5" dirty="0">
                <a:solidFill>
                  <a:srgbClr val="000000"/>
                </a:solidFill>
                <a:latin typeface="Arial"/>
                <a:cs typeface="Arial"/>
              </a:rPr>
              <a:t> </a:t>
            </a:r>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es)</a:t>
            </a:r>
            <a:endParaRPr sz="1600">
              <a:solidFill>
                <a:srgbClr val="000000"/>
              </a:solidFill>
              <a:latin typeface="Arial"/>
              <a:cs typeface="Arial"/>
            </a:endParaRPr>
          </a:p>
        </p:txBody>
      </p:sp>
      <p:sp>
        <p:nvSpPr>
          <p:cNvPr id="36" name="object 36"/>
          <p:cNvSpPr/>
          <p:nvPr/>
        </p:nvSpPr>
        <p:spPr>
          <a:xfrm>
            <a:off x="5725355" y="2348829"/>
            <a:ext cx="347361" cy="399160"/>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37" name="object 37"/>
          <p:cNvSpPr/>
          <p:nvPr/>
        </p:nvSpPr>
        <p:spPr>
          <a:xfrm>
            <a:off x="5751255" y="2375238"/>
            <a:ext cx="241223" cy="292006"/>
          </a:xfrm>
          <a:custGeom>
            <a:avLst/>
            <a:gdLst/>
            <a:ahLst/>
            <a:cxnLst/>
            <a:rect l="l" t="t" r="r" b="b"/>
            <a:pathLst>
              <a:path w="241300" h="292100">
                <a:moveTo>
                  <a:pt x="241300" y="171450"/>
                </a:moveTo>
                <a:lnTo>
                  <a:pt x="0" y="171450"/>
                </a:lnTo>
                <a:lnTo>
                  <a:pt x="120650" y="292100"/>
                </a:lnTo>
                <a:lnTo>
                  <a:pt x="241300" y="171450"/>
                </a:lnTo>
                <a:close/>
              </a:path>
              <a:path w="241300" h="292100">
                <a:moveTo>
                  <a:pt x="180975" y="0"/>
                </a:moveTo>
                <a:lnTo>
                  <a:pt x="60325" y="0"/>
                </a:lnTo>
                <a:lnTo>
                  <a:pt x="60325" y="171450"/>
                </a:lnTo>
                <a:lnTo>
                  <a:pt x="180975" y="171450"/>
                </a:lnTo>
                <a:lnTo>
                  <a:pt x="180975" y="0"/>
                </a:lnTo>
                <a:close/>
              </a:path>
            </a:pathLst>
          </a:custGeom>
          <a:solidFill>
            <a:srgbClr val="006666"/>
          </a:solidFill>
        </p:spPr>
        <p:txBody>
          <a:bodyPr wrap="square" lIns="0" tIns="0" rIns="0" bIns="0" rtlCol="0"/>
          <a:lstStyle/>
          <a:p>
            <a:endParaRPr>
              <a:solidFill>
                <a:srgbClr val="000000"/>
              </a:solidFill>
            </a:endParaRPr>
          </a:p>
        </p:txBody>
      </p:sp>
      <p:sp>
        <p:nvSpPr>
          <p:cNvPr id="38" name="object 38"/>
          <p:cNvSpPr/>
          <p:nvPr/>
        </p:nvSpPr>
        <p:spPr>
          <a:xfrm>
            <a:off x="5725355" y="4183137"/>
            <a:ext cx="347361" cy="399160"/>
          </a:xfrm>
          <a:prstGeom prst="rect">
            <a:avLst/>
          </a:prstGeom>
          <a:blipFill>
            <a:blip r:embed="rId4" cstate="print"/>
            <a:stretch>
              <a:fillRect/>
            </a:stretch>
          </a:blipFill>
        </p:spPr>
        <p:txBody>
          <a:bodyPr wrap="square" lIns="0" tIns="0" rIns="0" bIns="0" rtlCol="0"/>
          <a:lstStyle/>
          <a:p>
            <a:endParaRPr>
              <a:solidFill>
                <a:srgbClr val="000000"/>
              </a:solidFill>
            </a:endParaRPr>
          </a:p>
        </p:txBody>
      </p:sp>
      <p:sp>
        <p:nvSpPr>
          <p:cNvPr id="39" name="object 39"/>
          <p:cNvSpPr/>
          <p:nvPr/>
        </p:nvSpPr>
        <p:spPr>
          <a:xfrm>
            <a:off x="5751255" y="4209800"/>
            <a:ext cx="241223" cy="292006"/>
          </a:xfrm>
          <a:custGeom>
            <a:avLst/>
            <a:gdLst/>
            <a:ahLst/>
            <a:cxnLst/>
            <a:rect l="l" t="t" r="r" b="b"/>
            <a:pathLst>
              <a:path w="241300" h="292100">
                <a:moveTo>
                  <a:pt x="241300" y="171450"/>
                </a:moveTo>
                <a:lnTo>
                  <a:pt x="0" y="171450"/>
                </a:lnTo>
                <a:lnTo>
                  <a:pt x="120650" y="292100"/>
                </a:lnTo>
                <a:lnTo>
                  <a:pt x="241300" y="171450"/>
                </a:lnTo>
                <a:close/>
              </a:path>
              <a:path w="241300" h="292100">
                <a:moveTo>
                  <a:pt x="180975" y="0"/>
                </a:moveTo>
                <a:lnTo>
                  <a:pt x="60325" y="0"/>
                </a:lnTo>
                <a:lnTo>
                  <a:pt x="60325" y="171450"/>
                </a:lnTo>
                <a:lnTo>
                  <a:pt x="180975" y="171450"/>
                </a:lnTo>
                <a:lnTo>
                  <a:pt x="180975" y="0"/>
                </a:lnTo>
                <a:close/>
              </a:path>
            </a:pathLst>
          </a:custGeom>
          <a:solidFill>
            <a:srgbClr val="006666"/>
          </a:solidFill>
        </p:spPr>
        <p:txBody>
          <a:bodyPr wrap="square" lIns="0" tIns="0" rIns="0" bIns="0" rtlCol="0"/>
          <a:lstStyle/>
          <a:p>
            <a:endParaRPr>
              <a:solidFill>
                <a:srgbClr val="000000"/>
              </a:solidFill>
            </a:endParaRPr>
          </a:p>
        </p:txBody>
      </p:sp>
      <p:sp>
        <p:nvSpPr>
          <p:cNvPr id="40" name="object 40"/>
          <p:cNvSpPr/>
          <p:nvPr/>
        </p:nvSpPr>
        <p:spPr>
          <a:xfrm>
            <a:off x="6563288" y="2551458"/>
            <a:ext cx="816601" cy="601786"/>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41" name="object 41"/>
          <p:cNvSpPr/>
          <p:nvPr/>
        </p:nvSpPr>
        <p:spPr>
          <a:xfrm>
            <a:off x="6590710" y="2129444"/>
            <a:ext cx="840978" cy="1508276"/>
          </a:xfrm>
          <a:prstGeom prst="rect">
            <a:avLst/>
          </a:prstGeom>
          <a:blipFill>
            <a:blip r:embed="rId6" cstate="print"/>
            <a:stretch>
              <a:fillRect/>
            </a:stretch>
          </a:blipFill>
        </p:spPr>
        <p:txBody>
          <a:bodyPr wrap="square" lIns="0" tIns="0" rIns="0" bIns="0" rtlCol="0"/>
          <a:lstStyle/>
          <a:p>
            <a:endParaRPr>
              <a:solidFill>
                <a:srgbClr val="000000"/>
              </a:solidFill>
            </a:endParaRPr>
          </a:p>
        </p:txBody>
      </p:sp>
      <p:sp>
        <p:nvSpPr>
          <p:cNvPr id="42" name="object 42"/>
          <p:cNvSpPr/>
          <p:nvPr/>
        </p:nvSpPr>
        <p:spPr>
          <a:xfrm>
            <a:off x="6589187" y="2578373"/>
            <a:ext cx="710972" cy="495141"/>
          </a:xfrm>
          <a:custGeom>
            <a:avLst/>
            <a:gdLst/>
            <a:ahLst/>
            <a:cxnLst/>
            <a:rect l="l" t="t" r="r" b="b"/>
            <a:pathLst>
              <a:path w="711200" h="495300">
                <a:moveTo>
                  <a:pt x="355600" y="0"/>
                </a:moveTo>
                <a:lnTo>
                  <a:pt x="297932" y="3241"/>
                </a:lnTo>
                <a:lnTo>
                  <a:pt x="243222" y="12624"/>
                </a:lnTo>
                <a:lnTo>
                  <a:pt x="192203" y="27641"/>
                </a:lnTo>
                <a:lnTo>
                  <a:pt x="145609" y="47780"/>
                </a:lnTo>
                <a:lnTo>
                  <a:pt x="104171" y="72532"/>
                </a:lnTo>
                <a:lnTo>
                  <a:pt x="68624" y="101388"/>
                </a:lnTo>
                <a:lnTo>
                  <a:pt x="39700" y="133838"/>
                </a:lnTo>
                <a:lnTo>
                  <a:pt x="18133" y="169371"/>
                </a:lnTo>
                <a:lnTo>
                  <a:pt x="4655" y="207478"/>
                </a:lnTo>
                <a:lnTo>
                  <a:pt x="0" y="247650"/>
                </a:lnTo>
                <a:lnTo>
                  <a:pt x="1179" y="267961"/>
                </a:lnTo>
                <a:lnTo>
                  <a:pt x="10337" y="307165"/>
                </a:lnTo>
                <a:lnTo>
                  <a:pt x="27951" y="344048"/>
                </a:lnTo>
                <a:lnTo>
                  <a:pt x="53289" y="378103"/>
                </a:lnTo>
                <a:lnTo>
                  <a:pt x="85616" y="408820"/>
                </a:lnTo>
                <a:lnTo>
                  <a:pt x="124199" y="435688"/>
                </a:lnTo>
                <a:lnTo>
                  <a:pt x="168307" y="458197"/>
                </a:lnTo>
                <a:lnTo>
                  <a:pt x="217205" y="475839"/>
                </a:lnTo>
                <a:lnTo>
                  <a:pt x="270161" y="488102"/>
                </a:lnTo>
                <a:lnTo>
                  <a:pt x="326442" y="494479"/>
                </a:lnTo>
                <a:lnTo>
                  <a:pt x="355600" y="495300"/>
                </a:lnTo>
                <a:lnTo>
                  <a:pt x="384757" y="494479"/>
                </a:lnTo>
                <a:lnTo>
                  <a:pt x="441038" y="488102"/>
                </a:lnTo>
                <a:lnTo>
                  <a:pt x="493994" y="475839"/>
                </a:lnTo>
                <a:lnTo>
                  <a:pt x="542892" y="458197"/>
                </a:lnTo>
                <a:lnTo>
                  <a:pt x="587000" y="435688"/>
                </a:lnTo>
                <a:lnTo>
                  <a:pt x="625583" y="408820"/>
                </a:lnTo>
                <a:lnTo>
                  <a:pt x="657910" y="378103"/>
                </a:lnTo>
                <a:lnTo>
                  <a:pt x="683248" y="344048"/>
                </a:lnTo>
                <a:lnTo>
                  <a:pt x="700862" y="307165"/>
                </a:lnTo>
                <a:lnTo>
                  <a:pt x="710020" y="267961"/>
                </a:lnTo>
                <a:lnTo>
                  <a:pt x="711200" y="247650"/>
                </a:lnTo>
                <a:lnTo>
                  <a:pt x="710020" y="227338"/>
                </a:lnTo>
                <a:lnTo>
                  <a:pt x="700862" y="188134"/>
                </a:lnTo>
                <a:lnTo>
                  <a:pt x="683248" y="151251"/>
                </a:lnTo>
                <a:lnTo>
                  <a:pt x="657910" y="117196"/>
                </a:lnTo>
                <a:lnTo>
                  <a:pt x="625583" y="86479"/>
                </a:lnTo>
                <a:lnTo>
                  <a:pt x="587000" y="59611"/>
                </a:lnTo>
                <a:lnTo>
                  <a:pt x="542892" y="37102"/>
                </a:lnTo>
                <a:lnTo>
                  <a:pt x="493994" y="19460"/>
                </a:lnTo>
                <a:lnTo>
                  <a:pt x="441038" y="7197"/>
                </a:lnTo>
                <a:lnTo>
                  <a:pt x="384757" y="820"/>
                </a:lnTo>
                <a:lnTo>
                  <a:pt x="355600" y="0"/>
                </a:lnTo>
                <a:close/>
              </a:path>
            </a:pathLst>
          </a:custGeom>
          <a:solidFill>
            <a:srgbClr val="006666"/>
          </a:solidFill>
        </p:spPr>
        <p:txBody>
          <a:bodyPr wrap="square" lIns="0" tIns="0" rIns="0" bIns="0" rtlCol="0"/>
          <a:lstStyle/>
          <a:p>
            <a:endParaRPr>
              <a:solidFill>
                <a:srgbClr val="000000"/>
              </a:solidFill>
            </a:endParaRPr>
          </a:p>
        </p:txBody>
      </p:sp>
      <p:sp>
        <p:nvSpPr>
          <p:cNvPr id="43" name="object 43"/>
          <p:cNvSpPr/>
          <p:nvPr/>
        </p:nvSpPr>
        <p:spPr>
          <a:xfrm>
            <a:off x="6549576" y="4393382"/>
            <a:ext cx="818125" cy="601787"/>
          </a:xfrm>
          <a:prstGeom prst="rect">
            <a:avLst/>
          </a:prstGeom>
          <a:blipFill>
            <a:blip r:embed="rId7" cstate="print"/>
            <a:stretch>
              <a:fillRect/>
            </a:stretch>
          </a:blipFill>
        </p:spPr>
        <p:txBody>
          <a:bodyPr wrap="square" lIns="0" tIns="0" rIns="0" bIns="0" rtlCol="0"/>
          <a:lstStyle/>
          <a:p>
            <a:endParaRPr>
              <a:solidFill>
                <a:srgbClr val="000000"/>
              </a:solidFill>
            </a:endParaRPr>
          </a:p>
        </p:txBody>
      </p:sp>
      <p:sp>
        <p:nvSpPr>
          <p:cNvPr id="44" name="object 44"/>
          <p:cNvSpPr/>
          <p:nvPr/>
        </p:nvSpPr>
        <p:spPr>
          <a:xfrm>
            <a:off x="6578522" y="3969847"/>
            <a:ext cx="749567" cy="1508275"/>
          </a:xfrm>
          <a:prstGeom prst="rect">
            <a:avLst/>
          </a:prstGeom>
          <a:blipFill>
            <a:blip r:embed="rId8" cstate="print"/>
            <a:stretch>
              <a:fillRect/>
            </a:stretch>
          </a:blipFill>
        </p:spPr>
        <p:txBody>
          <a:bodyPr wrap="square" lIns="0" tIns="0" rIns="0" bIns="0" rtlCol="0"/>
          <a:lstStyle/>
          <a:p>
            <a:endParaRPr>
              <a:solidFill>
                <a:srgbClr val="000000"/>
              </a:solidFill>
            </a:endParaRPr>
          </a:p>
        </p:txBody>
      </p:sp>
      <p:sp>
        <p:nvSpPr>
          <p:cNvPr id="45" name="object 45"/>
          <p:cNvSpPr/>
          <p:nvPr/>
        </p:nvSpPr>
        <p:spPr>
          <a:xfrm>
            <a:off x="6576491" y="4419283"/>
            <a:ext cx="710972" cy="495141"/>
          </a:xfrm>
          <a:custGeom>
            <a:avLst/>
            <a:gdLst/>
            <a:ahLst/>
            <a:cxnLst/>
            <a:rect l="l" t="t" r="r" b="b"/>
            <a:pathLst>
              <a:path w="711200" h="495300">
                <a:moveTo>
                  <a:pt x="355600" y="0"/>
                </a:moveTo>
                <a:lnTo>
                  <a:pt x="297932" y="3241"/>
                </a:lnTo>
                <a:lnTo>
                  <a:pt x="243222" y="12624"/>
                </a:lnTo>
                <a:lnTo>
                  <a:pt x="192203" y="27641"/>
                </a:lnTo>
                <a:lnTo>
                  <a:pt x="145609" y="47780"/>
                </a:lnTo>
                <a:lnTo>
                  <a:pt x="104171" y="72532"/>
                </a:lnTo>
                <a:lnTo>
                  <a:pt x="68624" y="101388"/>
                </a:lnTo>
                <a:lnTo>
                  <a:pt x="39700" y="133838"/>
                </a:lnTo>
                <a:lnTo>
                  <a:pt x="18133" y="169371"/>
                </a:lnTo>
                <a:lnTo>
                  <a:pt x="4655" y="207478"/>
                </a:lnTo>
                <a:lnTo>
                  <a:pt x="0" y="247650"/>
                </a:lnTo>
                <a:lnTo>
                  <a:pt x="1179" y="267961"/>
                </a:lnTo>
                <a:lnTo>
                  <a:pt x="10337" y="307165"/>
                </a:lnTo>
                <a:lnTo>
                  <a:pt x="27951" y="344048"/>
                </a:lnTo>
                <a:lnTo>
                  <a:pt x="53289" y="378103"/>
                </a:lnTo>
                <a:lnTo>
                  <a:pt x="85616" y="408820"/>
                </a:lnTo>
                <a:lnTo>
                  <a:pt x="124199" y="435688"/>
                </a:lnTo>
                <a:lnTo>
                  <a:pt x="168307" y="458197"/>
                </a:lnTo>
                <a:lnTo>
                  <a:pt x="217205" y="475839"/>
                </a:lnTo>
                <a:lnTo>
                  <a:pt x="270161" y="488102"/>
                </a:lnTo>
                <a:lnTo>
                  <a:pt x="326442" y="494479"/>
                </a:lnTo>
                <a:lnTo>
                  <a:pt x="355600" y="495300"/>
                </a:lnTo>
                <a:lnTo>
                  <a:pt x="384757" y="494479"/>
                </a:lnTo>
                <a:lnTo>
                  <a:pt x="441038" y="488102"/>
                </a:lnTo>
                <a:lnTo>
                  <a:pt x="493994" y="475839"/>
                </a:lnTo>
                <a:lnTo>
                  <a:pt x="542892" y="458197"/>
                </a:lnTo>
                <a:lnTo>
                  <a:pt x="587000" y="435688"/>
                </a:lnTo>
                <a:lnTo>
                  <a:pt x="625583" y="408820"/>
                </a:lnTo>
                <a:lnTo>
                  <a:pt x="657910" y="378103"/>
                </a:lnTo>
                <a:lnTo>
                  <a:pt x="683248" y="344048"/>
                </a:lnTo>
                <a:lnTo>
                  <a:pt x="700862" y="307165"/>
                </a:lnTo>
                <a:lnTo>
                  <a:pt x="710020" y="267961"/>
                </a:lnTo>
                <a:lnTo>
                  <a:pt x="711200" y="247650"/>
                </a:lnTo>
                <a:lnTo>
                  <a:pt x="710020" y="227338"/>
                </a:lnTo>
                <a:lnTo>
                  <a:pt x="700862" y="188134"/>
                </a:lnTo>
                <a:lnTo>
                  <a:pt x="683248" y="151251"/>
                </a:lnTo>
                <a:lnTo>
                  <a:pt x="657910" y="117196"/>
                </a:lnTo>
                <a:lnTo>
                  <a:pt x="625583" y="86479"/>
                </a:lnTo>
                <a:lnTo>
                  <a:pt x="587000" y="59611"/>
                </a:lnTo>
                <a:lnTo>
                  <a:pt x="542892" y="37102"/>
                </a:lnTo>
                <a:lnTo>
                  <a:pt x="493994" y="19460"/>
                </a:lnTo>
                <a:lnTo>
                  <a:pt x="441038" y="7197"/>
                </a:lnTo>
                <a:lnTo>
                  <a:pt x="384757" y="820"/>
                </a:lnTo>
                <a:lnTo>
                  <a:pt x="355600" y="0"/>
                </a:lnTo>
                <a:close/>
              </a:path>
            </a:pathLst>
          </a:custGeom>
          <a:solidFill>
            <a:srgbClr val="006666"/>
          </a:solidFill>
        </p:spPr>
        <p:txBody>
          <a:bodyPr wrap="square" lIns="0" tIns="0" rIns="0" bIns="0" rtlCol="0"/>
          <a:lstStyle/>
          <a:p>
            <a:endParaRPr>
              <a:solidFill>
                <a:srgbClr val="000000"/>
              </a:solidFill>
            </a:endParaRPr>
          </a:p>
        </p:txBody>
      </p:sp>
      <p:sp>
        <p:nvSpPr>
          <p:cNvPr id="46" name="object 46"/>
          <p:cNvSpPr txBox="1"/>
          <p:nvPr/>
        </p:nvSpPr>
        <p:spPr>
          <a:xfrm>
            <a:off x="4032227" y="4557762"/>
            <a:ext cx="3110503" cy="669710"/>
          </a:xfrm>
          <a:prstGeom prst="rect">
            <a:avLst/>
          </a:prstGeom>
        </p:spPr>
        <p:txBody>
          <a:bodyPr vert="horz" wrap="square" lIns="0" tIns="0" rIns="0" bIns="0" rtlCol="0">
            <a:spAutoFit/>
          </a:bodyPr>
          <a:lstStyle/>
          <a:p>
            <a:pPr marL="1155353">
              <a:tabLst>
                <a:tab pos="2694766" algn="l"/>
              </a:tabLst>
            </a:pPr>
            <a:r>
              <a:rPr sz="2399" spc="-15" baseline="1736" dirty="0">
                <a:solidFill>
                  <a:srgbClr val="000000"/>
                </a:solidFill>
                <a:latin typeface="Arial"/>
                <a:cs typeface="Arial"/>
              </a:rPr>
              <a:t>(</a:t>
            </a:r>
            <a:r>
              <a:rPr sz="2399" spc="7" baseline="1736" dirty="0">
                <a:solidFill>
                  <a:srgbClr val="000000"/>
                </a:solidFill>
                <a:latin typeface="Arial"/>
                <a:cs typeface="Arial"/>
              </a:rPr>
              <a:t> </a:t>
            </a:r>
            <a:r>
              <a:rPr sz="2399" spc="-22" baseline="1736" dirty="0">
                <a:solidFill>
                  <a:srgbClr val="000000"/>
                </a:solidFill>
                <a:latin typeface="Arial"/>
                <a:cs typeface="Arial"/>
              </a:rPr>
              <a:t>S</a:t>
            </a:r>
            <a:r>
              <a:rPr sz="2399" spc="-30" baseline="1736" dirty="0">
                <a:solidFill>
                  <a:srgbClr val="000000"/>
                </a:solidFill>
                <a:latin typeface="Arial"/>
                <a:cs typeface="Arial"/>
              </a:rPr>
              <a:t>S</a:t>
            </a:r>
            <a:r>
              <a:rPr sz="1575" spc="15" baseline="-15873" dirty="0">
                <a:solidFill>
                  <a:srgbClr val="000000"/>
                </a:solidFill>
                <a:latin typeface="Arial"/>
                <a:cs typeface="Arial"/>
              </a:rPr>
              <a:t>W</a:t>
            </a:r>
            <a:r>
              <a:rPr sz="1575" baseline="-15873" dirty="0">
                <a:solidFill>
                  <a:srgbClr val="000000"/>
                </a:solidFill>
                <a:latin typeface="Arial"/>
                <a:cs typeface="Arial"/>
              </a:rPr>
              <a:t>  </a:t>
            </a:r>
            <a:r>
              <a:rPr sz="1575" spc="-179" baseline="-15873" dirty="0">
                <a:solidFill>
                  <a:srgbClr val="000000"/>
                </a:solidFill>
                <a:latin typeface="Arial"/>
                <a:cs typeface="Arial"/>
              </a:rPr>
              <a:t> </a:t>
            </a:r>
            <a:r>
              <a:rPr sz="2399" spc="-7" baseline="1736" dirty="0">
                <a:solidFill>
                  <a:srgbClr val="000000"/>
                </a:solidFill>
                <a:latin typeface="Arial"/>
                <a:cs typeface="Arial"/>
              </a:rPr>
              <a:t>/</a:t>
            </a:r>
            <a:r>
              <a:rPr sz="2399" spc="15" baseline="1736" dirty="0">
                <a:solidFill>
                  <a:srgbClr val="000000"/>
                </a:solidFill>
                <a:latin typeface="Arial"/>
                <a:cs typeface="Arial"/>
              </a:rPr>
              <a:t> </a:t>
            </a:r>
            <a:r>
              <a:rPr sz="2399" spc="-22" baseline="1736" dirty="0">
                <a:solidFill>
                  <a:srgbClr val="000000"/>
                </a:solidFill>
                <a:latin typeface="Arial"/>
                <a:cs typeface="Arial"/>
              </a:rPr>
              <a:t>N-</a:t>
            </a:r>
            <a:r>
              <a:rPr sz="2399" spc="-15" baseline="1736" dirty="0">
                <a:solidFill>
                  <a:srgbClr val="000000"/>
                </a:solidFill>
                <a:latin typeface="Arial"/>
                <a:cs typeface="Arial"/>
              </a:rPr>
              <a:t>k</a:t>
            </a:r>
            <a:r>
              <a:rPr sz="2399" spc="15" baseline="1736" dirty="0">
                <a:solidFill>
                  <a:srgbClr val="000000"/>
                </a:solidFill>
                <a:latin typeface="Arial"/>
                <a:cs typeface="Arial"/>
              </a:rPr>
              <a:t> </a:t>
            </a:r>
            <a:r>
              <a:rPr sz="2399" spc="-15" baseline="1736" dirty="0">
                <a:solidFill>
                  <a:srgbClr val="000000"/>
                </a:solidFill>
                <a:latin typeface="Arial"/>
                <a:cs typeface="Arial"/>
              </a:rPr>
              <a:t>)</a:t>
            </a:r>
            <a:r>
              <a:rPr sz="2399" spc="7" baseline="1736" dirty="0">
                <a:solidFill>
                  <a:srgbClr val="000000"/>
                </a:solidFill>
                <a:latin typeface="Arial"/>
                <a:cs typeface="Arial"/>
              </a:rPr>
              <a:t> </a:t>
            </a:r>
            <a:r>
              <a:rPr sz="2399" spc="-15" baseline="1736" dirty="0">
                <a:solidFill>
                  <a:srgbClr val="000000"/>
                </a:solidFill>
                <a:latin typeface="Arial"/>
                <a:cs typeface="Arial"/>
              </a:rPr>
              <a:t>=</a:t>
            </a:r>
            <a:r>
              <a:rPr sz="2399" baseline="1736" dirty="0">
                <a:solidFill>
                  <a:srgbClr val="000000"/>
                </a:solidFill>
                <a:latin typeface="Arial"/>
                <a:cs typeface="Arial"/>
              </a:rPr>
              <a:t>	</a:t>
            </a:r>
            <a:r>
              <a:rPr sz="1600" spc="-15" dirty="0">
                <a:solidFill>
                  <a:srgbClr val="FFFFFF"/>
                </a:solidFill>
                <a:latin typeface="Arial"/>
                <a:cs typeface="Arial"/>
              </a:rPr>
              <a:t>MS</a:t>
            </a:r>
            <a:r>
              <a:rPr sz="1575" spc="7" baseline="-21164" dirty="0">
                <a:solidFill>
                  <a:srgbClr val="FFFFFF"/>
                </a:solidFill>
                <a:latin typeface="Arial"/>
                <a:cs typeface="Arial"/>
              </a:rPr>
              <a:t>w</a:t>
            </a:r>
            <a:endParaRPr sz="1575" baseline="-21164">
              <a:solidFill>
                <a:srgbClr val="000000"/>
              </a:solidFill>
              <a:latin typeface="Arial"/>
              <a:cs typeface="Arial"/>
            </a:endParaRPr>
          </a:p>
          <a:p>
            <a:pPr marL="12696">
              <a:spcBef>
                <a:spcPts val="1195"/>
              </a:spcBef>
            </a:pPr>
            <a:r>
              <a:rPr sz="1600" spc="-15" dirty="0">
                <a:solidFill>
                  <a:srgbClr val="000000"/>
                </a:solidFill>
                <a:latin typeface="Arial"/>
                <a:cs typeface="Arial"/>
              </a:rPr>
              <a:t>MS</a:t>
            </a:r>
            <a:r>
              <a:rPr sz="1575" spc="7" baseline="-21164" dirty="0">
                <a:solidFill>
                  <a:srgbClr val="000000"/>
                </a:solidFill>
                <a:latin typeface="Arial"/>
                <a:cs typeface="Arial"/>
              </a:rPr>
              <a:t>w  </a:t>
            </a:r>
            <a:r>
              <a:rPr sz="1575" spc="-187" baseline="-21164" dirty="0">
                <a:solidFill>
                  <a:srgbClr val="000000"/>
                </a:solidFill>
                <a:latin typeface="Arial"/>
                <a:cs typeface="Arial"/>
              </a:rPr>
              <a:t> </a:t>
            </a:r>
            <a:r>
              <a:rPr sz="1600" spc="-10" dirty="0">
                <a:solidFill>
                  <a:srgbClr val="000000"/>
                </a:solidFill>
                <a:latin typeface="Arial"/>
                <a:cs typeface="Arial"/>
              </a:rPr>
              <a:t>(</a:t>
            </a:r>
            <a:r>
              <a:rPr sz="1600" spc="-135" dirty="0">
                <a:solidFill>
                  <a:srgbClr val="000000"/>
                </a:solidFill>
                <a:latin typeface="Arial"/>
                <a:cs typeface="Arial"/>
              </a:rPr>
              <a:t>V</a:t>
            </a:r>
            <a:r>
              <a:rPr sz="1600" spc="-10" dirty="0">
                <a:solidFill>
                  <a:srgbClr val="000000"/>
                </a:solidFill>
                <a:latin typeface="Arial"/>
                <a:cs typeface="Arial"/>
              </a:rPr>
              <a:t>arian</a:t>
            </a:r>
            <a:r>
              <a:rPr sz="1600" spc="-5" dirty="0">
                <a:solidFill>
                  <a:srgbClr val="000000"/>
                </a:solidFill>
                <a:latin typeface="Arial"/>
                <a:cs typeface="Arial"/>
              </a:rPr>
              <a:t>c</a:t>
            </a:r>
            <a:r>
              <a:rPr sz="1600" spc="-10" dirty="0">
                <a:solidFill>
                  <a:srgbClr val="000000"/>
                </a:solidFill>
                <a:latin typeface="Arial"/>
                <a:cs typeface="Arial"/>
              </a:rPr>
              <a:t>e</a:t>
            </a:r>
            <a:r>
              <a:rPr sz="1600" spc="-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ithin</a:t>
            </a:r>
            <a:r>
              <a:rPr sz="1600" spc="10" dirty="0">
                <a:solidFill>
                  <a:srgbClr val="000000"/>
                </a:solidFill>
                <a:latin typeface="Arial"/>
                <a:cs typeface="Arial"/>
              </a:rPr>
              <a:t> </a:t>
            </a:r>
            <a:r>
              <a:rPr sz="1600" spc="-10" dirty="0">
                <a:solidFill>
                  <a:srgbClr val="000000"/>
                </a:solidFill>
                <a:latin typeface="Arial"/>
                <a:cs typeface="Arial"/>
              </a:rPr>
              <a:t>samp</a:t>
            </a:r>
            <a:r>
              <a:rPr sz="1600" dirty="0">
                <a:solidFill>
                  <a:srgbClr val="000000"/>
                </a:solidFill>
                <a:latin typeface="Arial"/>
                <a:cs typeface="Arial"/>
              </a:rPr>
              <a:t>l</a:t>
            </a:r>
            <a:r>
              <a:rPr sz="1600" spc="-10" dirty="0">
                <a:solidFill>
                  <a:srgbClr val="000000"/>
                </a:solidFill>
                <a:latin typeface="Arial"/>
                <a:cs typeface="Arial"/>
              </a:rPr>
              <a:t>es)</a:t>
            </a:r>
            <a:endParaRPr sz="1600">
              <a:solidFill>
                <a:srgbClr val="000000"/>
              </a:solidFill>
              <a:latin typeface="Arial"/>
              <a:cs typeface="Arial"/>
            </a:endParaRPr>
          </a:p>
        </p:txBody>
      </p:sp>
      <p:sp>
        <p:nvSpPr>
          <p:cNvPr id="47" name="object 47"/>
          <p:cNvSpPr txBox="1"/>
          <p:nvPr/>
        </p:nvSpPr>
        <p:spPr>
          <a:xfrm>
            <a:off x="6727319" y="2725865"/>
            <a:ext cx="516724" cy="243578"/>
          </a:xfrm>
          <a:prstGeom prst="rect">
            <a:avLst/>
          </a:prstGeom>
        </p:spPr>
        <p:txBody>
          <a:bodyPr vert="horz" wrap="square" lIns="0" tIns="0" rIns="0" bIns="0" rtlCol="0">
            <a:spAutoFit/>
          </a:bodyPr>
          <a:lstStyle/>
          <a:p>
            <a:pPr marL="12696">
              <a:lnSpc>
                <a:spcPts val="1904"/>
              </a:lnSpc>
            </a:pPr>
            <a:r>
              <a:rPr sz="2399" spc="-22" baseline="13888" dirty="0">
                <a:solidFill>
                  <a:srgbClr val="FFFFFF"/>
                </a:solidFill>
                <a:latin typeface="Arial"/>
                <a:cs typeface="Arial"/>
              </a:rPr>
              <a:t>MS</a:t>
            </a:r>
            <a:r>
              <a:rPr sz="1050" spc="-10" dirty="0">
                <a:solidFill>
                  <a:srgbClr val="FFFFFF"/>
                </a:solidFill>
                <a:latin typeface="Arial"/>
                <a:cs typeface="Arial"/>
              </a:rPr>
              <a:t>bet</a:t>
            </a:r>
            <a:endParaRPr sz="1050">
              <a:solidFill>
                <a:srgbClr val="000000"/>
              </a:solidFill>
              <a:latin typeface="Arial"/>
              <a:cs typeface="Arial"/>
            </a:endParaRPr>
          </a:p>
        </p:txBody>
      </p:sp>
    </p:spTree>
    <p:extLst>
      <p:ext uri="{BB962C8B-B14F-4D97-AF65-F5344CB8AC3E}">
        <p14:creationId xmlns:p14="http://schemas.microsoft.com/office/powerpoint/2010/main" val="1115954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341" y="598011"/>
            <a:ext cx="9126970" cy="615356"/>
          </a:xfrm>
          <a:prstGeom prst="rect">
            <a:avLst/>
          </a:prstGeom>
        </p:spPr>
        <p:txBody>
          <a:bodyPr vert="horz" wrap="square" lIns="0" tIns="0" rIns="0" bIns="0" rtlCol="0">
            <a:spAutoFit/>
          </a:bodyPr>
          <a:lstStyle/>
          <a:p>
            <a:pPr marL="70464" marR="5078">
              <a:lnSpc>
                <a:spcPts val="2379"/>
              </a:lnSpc>
            </a:pPr>
            <a:r>
              <a:rPr spc="-15" dirty="0"/>
              <a:t>The</a:t>
            </a:r>
            <a:r>
              <a:rPr spc="10" dirty="0"/>
              <a:t> </a:t>
            </a:r>
            <a:r>
              <a:rPr spc="-15" dirty="0"/>
              <a:t>F</a:t>
            </a:r>
            <a:r>
              <a:rPr spc="10" dirty="0"/>
              <a:t> </a:t>
            </a:r>
            <a:r>
              <a:rPr spc="-10" dirty="0"/>
              <a:t>statistics</a:t>
            </a:r>
            <a:r>
              <a:rPr spc="25" dirty="0"/>
              <a:t> </a:t>
            </a:r>
            <a:r>
              <a:rPr spc="-15" dirty="0"/>
              <a:t>generated</a:t>
            </a:r>
            <a:r>
              <a:rPr spc="25" dirty="0"/>
              <a:t> </a:t>
            </a:r>
            <a:r>
              <a:rPr spc="-15" dirty="0"/>
              <a:t>gives</a:t>
            </a:r>
            <a:r>
              <a:rPr spc="15" dirty="0"/>
              <a:t> </a:t>
            </a:r>
            <a:r>
              <a:rPr spc="-15" dirty="0"/>
              <a:t>the</a:t>
            </a:r>
            <a:r>
              <a:rPr spc="15" dirty="0"/>
              <a:t> </a:t>
            </a:r>
            <a:r>
              <a:rPr spc="25" dirty="0"/>
              <a:t>p</a:t>
            </a:r>
            <a:r>
              <a:rPr spc="-15" dirty="0"/>
              <a:t>-value</a:t>
            </a:r>
            <a:r>
              <a:rPr spc="15" dirty="0"/>
              <a:t> </a:t>
            </a:r>
            <a:r>
              <a:rPr spc="-15" dirty="0"/>
              <a:t>ba</a:t>
            </a:r>
            <a:r>
              <a:rPr spc="-10" dirty="0"/>
              <a:t>s</a:t>
            </a:r>
            <a:r>
              <a:rPr spc="-15" dirty="0"/>
              <a:t>ed</a:t>
            </a:r>
            <a:r>
              <a:rPr spc="25" dirty="0"/>
              <a:t> </a:t>
            </a:r>
            <a:r>
              <a:rPr spc="-15" dirty="0"/>
              <a:t>on</a:t>
            </a:r>
            <a:r>
              <a:rPr spc="10" dirty="0"/>
              <a:t> </a:t>
            </a:r>
            <a:r>
              <a:rPr spc="-15" dirty="0"/>
              <a:t>the ch</a:t>
            </a:r>
            <a:r>
              <a:rPr spc="-10" dirty="0"/>
              <a:t>aracteristics</a:t>
            </a:r>
            <a:r>
              <a:rPr spc="25" dirty="0"/>
              <a:t> </a:t>
            </a:r>
            <a:r>
              <a:rPr spc="-15" dirty="0"/>
              <a:t>of</a:t>
            </a:r>
            <a:r>
              <a:rPr spc="10" dirty="0"/>
              <a:t> </a:t>
            </a:r>
            <a:r>
              <a:rPr spc="-15" dirty="0"/>
              <a:t>F</a:t>
            </a:r>
            <a:r>
              <a:rPr spc="-5" dirty="0"/>
              <a:t> </a:t>
            </a:r>
            <a:r>
              <a:rPr spc="-10" dirty="0"/>
              <a:t>distribution</a:t>
            </a:r>
          </a:p>
        </p:txBody>
      </p:sp>
      <p:sp>
        <p:nvSpPr>
          <p:cNvPr id="4" name="object 4"/>
          <p:cNvSpPr txBox="1">
            <a:spLocks noGrp="1"/>
          </p:cNvSpPr>
          <p:nvPr>
            <p:ph type="sldNum" sz="quarter" idx="7"/>
          </p:nvPr>
        </p:nvSpPr>
        <p:spPr>
          <a:xfrm>
            <a:off x="9494146" y="6504413"/>
            <a:ext cx="221473" cy="184607"/>
          </a:xfrm>
          <a:prstGeom prst="rect">
            <a:avLst/>
          </a:prstGeom>
        </p:spPr>
        <p:txBody>
          <a:bodyPr vert="horz" wrap="square" lIns="0" tIns="0" rIns="0" bIns="0" rtlCol="0">
            <a:spAutoFit/>
          </a:bodyPr>
          <a:lstStyle/>
          <a:p>
            <a:pPr marL="27297"/>
            <a:r>
              <a:rPr dirty="0">
                <a:solidFill>
                  <a:prstClr val="black"/>
                </a:solidFill>
              </a:rPr>
              <a:t>28</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696"/>
            <a:r>
              <a:rPr spc="-5" dirty="0">
                <a:solidFill>
                  <a:srgbClr val="000000"/>
                </a:solidFill>
              </a:rPr>
              <a:t>M</a:t>
            </a:r>
            <a:r>
              <a:rPr dirty="0">
                <a:solidFill>
                  <a:srgbClr val="000000"/>
                </a:solidFill>
              </a:rPr>
              <a:t>u Sig</a:t>
            </a:r>
            <a:r>
              <a:rPr spc="-15" dirty="0">
                <a:solidFill>
                  <a:srgbClr val="000000"/>
                </a:solidFill>
              </a:rPr>
              <a:t>m</a:t>
            </a:r>
            <a:r>
              <a:rPr dirty="0">
                <a:solidFill>
                  <a:srgbClr val="000000"/>
                </a:solidFill>
              </a:rPr>
              <a:t>a</a:t>
            </a:r>
            <a:r>
              <a:rPr spc="-10" dirty="0">
                <a:solidFill>
                  <a:srgbClr val="000000"/>
                </a:solidFill>
              </a:rPr>
              <a:t> </a:t>
            </a:r>
            <a:r>
              <a:rPr dirty="0">
                <a:solidFill>
                  <a:srgbClr val="000000"/>
                </a:solidFill>
              </a:rPr>
              <a:t>Co</a:t>
            </a:r>
            <a:r>
              <a:rPr spc="5" dirty="0">
                <a:solidFill>
                  <a:srgbClr val="000000"/>
                </a:solidFill>
              </a:rPr>
              <a:t>n</a:t>
            </a:r>
            <a:r>
              <a:rPr dirty="0">
                <a:solidFill>
                  <a:srgbClr val="000000"/>
                </a:solidFill>
              </a:rPr>
              <a:t>fide</a:t>
            </a:r>
            <a:r>
              <a:rPr spc="-10" dirty="0">
                <a:solidFill>
                  <a:srgbClr val="000000"/>
                </a:solidFill>
              </a:rPr>
              <a:t>n</a:t>
            </a:r>
            <a:r>
              <a:rPr dirty="0">
                <a:solidFill>
                  <a:srgbClr val="000000"/>
                </a:solidFill>
              </a:rPr>
              <a:t>ti</a:t>
            </a:r>
            <a:r>
              <a:rPr spc="-10" dirty="0">
                <a:solidFill>
                  <a:srgbClr val="000000"/>
                </a:solidFill>
              </a:rPr>
              <a:t>a</a:t>
            </a:r>
            <a:r>
              <a:rPr dirty="0">
                <a:solidFill>
                  <a:srgbClr val="000000"/>
                </a:solidFill>
              </a:rPr>
              <a:t>l</a:t>
            </a:r>
          </a:p>
        </p:txBody>
      </p:sp>
      <p:sp>
        <p:nvSpPr>
          <p:cNvPr id="3" name="object 3"/>
          <p:cNvSpPr txBox="1">
            <a:spLocks noGrp="1"/>
          </p:cNvSpPr>
          <p:nvPr>
            <p:ph type="body" idx="1"/>
          </p:nvPr>
        </p:nvSpPr>
        <p:spPr>
          <a:xfrm>
            <a:off x="547272" y="1415900"/>
            <a:ext cx="8805105" cy="4806444"/>
          </a:xfrm>
          <a:prstGeom prst="rect">
            <a:avLst/>
          </a:prstGeom>
        </p:spPr>
        <p:txBody>
          <a:bodyPr vert="horz" wrap="square" lIns="0" tIns="0" rIns="0" bIns="0" rtlCol="0">
            <a:spAutoFit/>
          </a:bodyPr>
          <a:lstStyle/>
          <a:p>
            <a:pPr marL="98395"/>
            <a:r>
              <a:rPr spc="-20" dirty="0">
                <a:solidFill>
                  <a:srgbClr val="003399"/>
                </a:solidFill>
                <a:latin typeface="Webdings"/>
                <a:cs typeface="Webdings"/>
              </a:rPr>
              <a:t></a:t>
            </a:r>
            <a:r>
              <a:rPr spc="-150" dirty="0">
                <a:solidFill>
                  <a:srgbClr val="003399"/>
                </a:solidFill>
                <a:latin typeface="Times New Roman"/>
                <a:cs typeface="Times New Roman"/>
              </a:rPr>
              <a:t> </a:t>
            </a:r>
            <a:r>
              <a:rPr spc="-10" dirty="0"/>
              <a:t>This</a:t>
            </a:r>
            <a:r>
              <a:rPr spc="5" dirty="0"/>
              <a:t> </a:t>
            </a:r>
            <a:r>
              <a:rPr spc="-15" dirty="0"/>
              <a:t>F-</a:t>
            </a:r>
            <a:r>
              <a:rPr spc="-10" dirty="0"/>
              <a:t>statistic</a:t>
            </a:r>
            <a:r>
              <a:rPr dirty="0"/>
              <a:t> </a:t>
            </a:r>
            <a:r>
              <a:rPr spc="-10" dirty="0"/>
              <a:t>can</a:t>
            </a:r>
            <a:r>
              <a:rPr spc="-5" dirty="0"/>
              <a:t> </a:t>
            </a:r>
            <a:r>
              <a:rPr spc="-10" dirty="0"/>
              <a:t>be</a:t>
            </a:r>
            <a:r>
              <a:rPr spc="-5" dirty="0"/>
              <a:t> c</a:t>
            </a:r>
            <a:r>
              <a:rPr spc="-10" dirty="0"/>
              <a:t>ompared</a:t>
            </a:r>
            <a:r>
              <a:rPr spc="20" dirty="0"/>
              <a:t> </a:t>
            </a:r>
            <a:r>
              <a:rPr spc="-30" dirty="0"/>
              <a:t>w</a:t>
            </a:r>
            <a:r>
              <a:rPr spc="-10" dirty="0"/>
              <a:t>ith</a:t>
            </a:r>
            <a:r>
              <a:rPr spc="10" dirty="0"/>
              <a:t> </a:t>
            </a:r>
            <a:r>
              <a:rPr spc="-10" dirty="0"/>
              <a:t>the</a:t>
            </a:r>
            <a:r>
              <a:rPr spc="-5" dirty="0"/>
              <a:t> </a:t>
            </a:r>
            <a:r>
              <a:rPr spc="-10" dirty="0"/>
              <a:t>tabu</a:t>
            </a:r>
            <a:r>
              <a:rPr dirty="0"/>
              <a:t>l</a:t>
            </a:r>
            <a:r>
              <a:rPr spc="-10" dirty="0"/>
              <a:t>ated</a:t>
            </a:r>
            <a:r>
              <a:rPr spc="10" dirty="0"/>
              <a:t> </a:t>
            </a:r>
            <a:r>
              <a:rPr spc="-10" dirty="0"/>
              <a:t>values of</a:t>
            </a:r>
            <a:r>
              <a:rPr spc="10" dirty="0"/>
              <a:t> </a:t>
            </a:r>
            <a:r>
              <a:rPr spc="-10" dirty="0"/>
              <a:t>F</a:t>
            </a:r>
            <a:r>
              <a:rPr spc="25" dirty="0"/>
              <a:t> </a:t>
            </a:r>
            <a:r>
              <a:rPr spc="-10" dirty="0"/>
              <a:t>–distribut</a:t>
            </a:r>
            <a:r>
              <a:rPr dirty="0"/>
              <a:t>i</a:t>
            </a:r>
            <a:r>
              <a:rPr spc="-10" dirty="0"/>
              <a:t>on</a:t>
            </a:r>
            <a:r>
              <a:rPr spc="-5" dirty="0"/>
              <a:t> </a:t>
            </a:r>
            <a:r>
              <a:rPr spc="-30" dirty="0"/>
              <a:t>w</a:t>
            </a:r>
            <a:r>
              <a:rPr spc="-10" dirty="0"/>
              <a:t>ith</a:t>
            </a:r>
            <a:r>
              <a:rPr spc="10" dirty="0"/>
              <a:t> </a:t>
            </a:r>
            <a:r>
              <a:rPr spc="-10" dirty="0"/>
              <a:t>(</a:t>
            </a:r>
            <a:r>
              <a:rPr dirty="0"/>
              <a:t>k</a:t>
            </a:r>
            <a:r>
              <a:rPr spc="-15" dirty="0"/>
              <a:t>-</a:t>
            </a:r>
            <a:r>
              <a:rPr spc="-10" dirty="0"/>
              <a:t>1)</a:t>
            </a:r>
            <a:r>
              <a:rPr spc="15" dirty="0"/>
              <a:t> </a:t>
            </a:r>
            <a:r>
              <a:rPr spc="-10" dirty="0"/>
              <a:t>and</a:t>
            </a:r>
            <a:r>
              <a:rPr spc="10" dirty="0"/>
              <a:t> </a:t>
            </a:r>
            <a:r>
              <a:rPr spc="-10" dirty="0"/>
              <a:t>(N-</a:t>
            </a:r>
          </a:p>
          <a:p>
            <a:pPr marL="332640"/>
            <a:r>
              <a:rPr spc="-10" dirty="0"/>
              <a:t>k)</a:t>
            </a:r>
            <a:r>
              <a:rPr spc="5" dirty="0"/>
              <a:t> </a:t>
            </a:r>
            <a:r>
              <a:rPr spc="-10" dirty="0"/>
              <a:t>degrees</a:t>
            </a:r>
            <a:r>
              <a:rPr spc="10" dirty="0"/>
              <a:t> </a:t>
            </a:r>
            <a:r>
              <a:rPr spc="-10" dirty="0"/>
              <a:t>of</a:t>
            </a:r>
            <a:r>
              <a:rPr spc="10" dirty="0"/>
              <a:t> </a:t>
            </a:r>
            <a:r>
              <a:rPr spc="-10" dirty="0"/>
              <a:t>freedom</a:t>
            </a:r>
          </a:p>
          <a:p>
            <a:pPr marL="85699">
              <a:spcBef>
                <a:spcPts val="22"/>
              </a:spcBef>
            </a:pPr>
            <a:endParaRPr dirty="0">
              <a:latin typeface="Times New Roman"/>
              <a:cs typeface="Times New Roman"/>
            </a:endParaRPr>
          </a:p>
          <a:p>
            <a:pPr marL="98395"/>
            <a:r>
              <a:rPr spc="-20" dirty="0">
                <a:solidFill>
                  <a:srgbClr val="003399"/>
                </a:solidFill>
                <a:latin typeface="Webdings"/>
                <a:cs typeface="Webdings"/>
              </a:rPr>
              <a:t></a:t>
            </a:r>
            <a:r>
              <a:rPr spc="-150" dirty="0">
                <a:solidFill>
                  <a:srgbClr val="003399"/>
                </a:solidFill>
                <a:latin typeface="Times New Roman"/>
                <a:cs typeface="Times New Roman"/>
              </a:rPr>
              <a:t> </a:t>
            </a:r>
            <a:r>
              <a:rPr spc="-10" dirty="0"/>
              <a:t>The</a:t>
            </a:r>
            <a:r>
              <a:rPr spc="5" dirty="0"/>
              <a:t> </a:t>
            </a:r>
            <a:r>
              <a:rPr spc="-10" dirty="0"/>
              <a:t>significance</a:t>
            </a:r>
            <a:r>
              <a:rPr spc="-30" dirty="0"/>
              <a:t> </a:t>
            </a:r>
            <a:r>
              <a:rPr spc="-10" dirty="0"/>
              <a:t>level</a:t>
            </a:r>
            <a:r>
              <a:rPr spc="-25" dirty="0"/>
              <a:t> </a:t>
            </a:r>
            <a:r>
              <a:rPr spc="-10" dirty="0"/>
              <a:t>tells </a:t>
            </a:r>
            <a:r>
              <a:rPr spc="-30" dirty="0"/>
              <a:t>w</a:t>
            </a:r>
            <a:r>
              <a:rPr spc="-10" dirty="0"/>
              <a:t>hether</a:t>
            </a:r>
            <a:r>
              <a:rPr spc="30" dirty="0"/>
              <a:t> </a:t>
            </a:r>
            <a:r>
              <a:rPr spc="-10" dirty="0"/>
              <a:t>to</a:t>
            </a:r>
            <a:r>
              <a:rPr spc="10" dirty="0"/>
              <a:t> </a:t>
            </a:r>
            <a:r>
              <a:rPr spc="-10" dirty="0"/>
              <a:t>accept</a:t>
            </a:r>
            <a:r>
              <a:rPr spc="-5" dirty="0"/>
              <a:t> </a:t>
            </a:r>
            <a:r>
              <a:rPr spc="-10" dirty="0"/>
              <a:t>or</a:t>
            </a:r>
            <a:r>
              <a:rPr spc="5" dirty="0"/>
              <a:t> </a:t>
            </a:r>
            <a:r>
              <a:rPr spc="-10" dirty="0"/>
              <a:t>reje</a:t>
            </a:r>
            <a:r>
              <a:rPr spc="-5" dirty="0"/>
              <a:t>ct</a:t>
            </a:r>
            <a:r>
              <a:rPr spc="10" dirty="0"/>
              <a:t> </a:t>
            </a:r>
            <a:r>
              <a:rPr spc="-10" dirty="0"/>
              <a:t>the</a:t>
            </a:r>
            <a:r>
              <a:rPr spc="10" dirty="0"/>
              <a:t> </a:t>
            </a:r>
            <a:r>
              <a:rPr spc="-10" dirty="0"/>
              <a:t>null</a:t>
            </a:r>
            <a:r>
              <a:rPr spc="-25" dirty="0"/>
              <a:t> </a:t>
            </a:r>
            <a:r>
              <a:rPr spc="-10" dirty="0"/>
              <a:t>h</a:t>
            </a:r>
            <a:r>
              <a:rPr spc="-30" dirty="0"/>
              <a:t>y</a:t>
            </a:r>
            <a:r>
              <a:rPr spc="-10" dirty="0"/>
              <a:t>pothe</a:t>
            </a:r>
            <a:r>
              <a:rPr spc="-5" dirty="0"/>
              <a:t>s</a:t>
            </a:r>
            <a:r>
              <a:rPr spc="-10" dirty="0"/>
              <a:t>is</a:t>
            </a:r>
          </a:p>
          <a:p>
            <a:pPr marL="85699">
              <a:spcBef>
                <a:spcPts val="22"/>
              </a:spcBef>
            </a:pPr>
            <a:endParaRPr dirty="0">
              <a:latin typeface="Times New Roman"/>
              <a:cs typeface="Times New Roman"/>
            </a:endParaRPr>
          </a:p>
          <a:p>
            <a:pPr marL="332640" marR="764311" indent="-234880"/>
            <a:r>
              <a:rPr spc="-20" dirty="0">
                <a:solidFill>
                  <a:srgbClr val="003399"/>
                </a:solidFill>
                <a:latin typeface="Webdings"/>
                <a:cs typeface="Webdings"/>
              </a:rPr>
              <a:t></a:t>
            </a:r>
            <a:r>
              <a:rPr spc="-150" dirty="0">
                <a:solidFill>
                  <a:srgbClr val="003399"/>
                </a:solidFill>
                <a:latin typeface="Times New Roman"/>
                <a:cs typeface="Times New Roman"/>
              </a:rPr>
              <a:t> </a:t>
            </a:r>
            <a:r>
              <a:rPr b="1" i="1" spc="-15" dirty="0">
                <a:solidFill>
                  <a:srgbClr val="0000BE"/>
                </a:solidFill>
              </a:rPr>
              <a:t>When</a:t>
            </a:r>
            <a:r>
              <a:rPr b="1" i="1" spc="5" dirty="0">
                <a:solidFill>
                  <a:srgbClr val="0000BE"/>
                </a:solidFill>
              </a:rPr>
              <a:t> </a:t>
            </a:r>
            <a:r>
              <a:rPr b="1" i="1" spc="-25" dirty="0">
                <a:solidFill>
                  <a:srgbClr val="0000BE"/>
                </a:solidFill>
              </a:rPr>
              <a:t>w</a:t>
            </a:r>
            <a:r>
              <a:rPr b="1" i="1" spc="-10" dirty="0">
                <a:solidFill>
                  <a:srgbClr val="0000BE"/>
                </a:solidFill>
              </a:rPr>
              <a:t>e</a:t>
            </a:r>
            <a:r>
              <a:rPr b="1" i="1" spc="20" dirty="0">
                <a:solidFill>
                  <a:srgbClr val="0000BE"/>
                </a:solidFill>
              </a:rPr>
              <a:t> </a:t>
            </a:r>
            <a:r>
              <a:rPr b="1" i="1" spc="-10" dirty="0">
                <a:solidFill>
                  <a:srgbClr val="0000BE"/>
                </a:solidFill>
              </a:rPr>
              <a:t>have</a:t>
            </a:r>
            <a:r>
              <a:rPr b="1" i="1" spc="-5" dirty="0">
                <a:solidFill>
                  <a:srgbClr val="0000BE"/>
                </a:solidFill>
              </a:rPr>
              <a:t> </a:t>
            </a:r>
            <a:r>
              <a:rPr b="1" i="1" spc="-10" dirty="0">
                <a:solidFill>
                  <a:srgbClr val="0000BE"/>
                </a:solidFill>
              </a:rPr>
              <a:t>o</a:t>
            </a:r>
            <a:r>
              <a:rPr b="1" i="1" spc="-20" dirty="0">
                <a:solidFill>
                  <a:srgbClr val="0000BE"/>
                </a:solidFill>
              </a:rPr>
              <a:t>n</a:t>
            </a:r>
            <a:r>
              <a:rPr b="1" i="1" spc="-10" dirty="0">
                <a:solidFill>
                  <a:srgbClr val="0000BE"/>
                </a:solidFill>
              </a:rPr>
              <a:t>ly</a:t>
            </a:r>
            <a:r>
              <a:rPr b="1" i="1" spc="20" dirty="0">
                <a:solidFill>
                  <a:srgbClr val="0000BE"/>
                </a:solidFill>
              </a:rPr>
              <a:t> </a:t>
            </a:r>
            <a:r>
              <a:rPr b="1" i="1" spc="-10" dirty="0">
                <a:solidFill>
                  <a:srgbClr val="0000BE"/>
                </a:solidFill>
              </a:rPr>
              <a:t>t</a:t>
            </a:r>
            <a:r>
              <a:rPr b="1" i="1" spc="-25" dirty="0">
                <a:solidFill>
                  <a:srgbClr val="0000BE"/>
                </a:solidFill>
              </a:rPr>
              <a:t>w</a:t>
            </a:r>
            <a:r>
              <a:rPr b="1" i="1" spc="-10" dirty="0">
                <a:solidFill>
                  <a:srgbClr val="0000BE"/>
                </a:solidFill>
              </a:rPr>
              <a:t>o</a:t>
            </a:r>
            <a:r>
              <a:rPr b="1" i="1" spc="15" dirty="0">
                <a:solidFill>
                  <a:srgbClr val="0000BE"/>
                </a:solidFill>
              </a:rPr>
              <a:t> </a:t>
            </a:r>
            <a:r>
              <a:rPr b="1" i="1" spc="-10" dirty="0">
                <a:solidFill>
                  <a:srgbClr val="0000BE"/>
                </a:solidFill>
              </a:rPr>
              <a:t>gro</a:t>
            </a:r>
            <a:r>
              <a:rPr b="1" i="1" spc="-20" dirty="0">
                <a:solidFill>
                  <a:srgbClr val="0000BE"/>
                </a:solidFill>
              </a:rPr>
              <a:t>u</a:t>
            </a:r>
            <a:r>
              <a:rPr b="1" i="1" spc="-10" dirty="0">
                <a:solidFill>
                  <a:srgbClr val="0000BE"/>
                </a:solidFill>
              </a:rPr>
              <a:t>ps</a:t>
            </a:r>
            <a:r>
              <a:rPr b="1" i="1" spc="15" dirty="0">
                <a:solidFill>
                  <a:srgbClr val="0000BE"/>
                </a:solidFill>
              </a:rPr>
              <a:t> </a:t>
            </a:r>
            <a:r>
              <a:rPr b="1" i="1" spc="-10" dirty="0">
                <a:solidFill>
                  <a:srgbClr val="0000BE"/>
                </a:solidFill>
              </a:rPr>
              <a:t>to</a:t>
            </a:r>
            <a:r>
              <a:rPr b="1" i="1" spc="10" dirty="0">
                <a:solidFill>
                  <a:srgbClr val="0000BE"/>
                </a:solidFill>
              </a:rPr>
              <a:t> </a:t>
            </a:r>
            <a:r>
              <a:rPr b="1" i="1" spc="-10" dirty="0">
                <a:solidFill>
                  <a:srgbClr val="0000BE"/>
                </a:solidFill>
              </a:rPr>
              <a:t>co</a:t>
            </a:r>
            <a:r>
              <a:rPr b="1" i="1" spc="-20" dirty="0">
                <a:solidFill>
                  <a:srgbClr val="0000BE"/>
                </a:solidFill>
              </a:rPr>
              <a:t>n</a:t>
            </a:r>
            <a:r>
              <a:rPr b="1" i="1" spc="-10" dirty="0">
                <a:solidFill>
                  <a:srgbClr val="0000BE"/>
                </a:solidFill>
              </a:rPr>
              <a:t>sider,</a:t>
            </a:r>
            <a:r>
              <a:rPr b="1" i="1" spc="20" dirty="0">
                <a:solidFill>
                  <a:srgbClr val="0000BE"/>
                </a:solidFill>
              </a:rPr>
              <a:t> </a:t>
            </a:r>
            <a:r>
              <a:rPr b="1" i="1" spc="-10" dirty="0">
                <a:solidFill>
                  <a:srgbClr val="0000BE"/>
                </a:solidFill>
              </a:rPr>
              <a:t>a</a:t>
            </a:r>
            <a:r>
              <a:rPr b="1" i="1" spc="-5" dirty="0">
                <a:solidFill>
                  <a:srgbClr val="0000BE"/>
                </a:solidFill>
              </a:rPr>
              <a:t> </a:t>
            </a:r>
            <a:r>
              <a:rPr b="1" i="1" dirty="0">
                <a:solidFill>
                  <a:srgbClr val="0000BE"/>
                </a:solidFill>
              </a:rPr>
              <a:t>t</a:t>
            </a:r>
            <a:r>
              <a:rPr b="1" i="1" spc="-15" dirty="0">
                <a:solidFill>
                  <a:srgbClr val="0000BE"/>
                </a:solidFill>
              </a:rPr>
              <a:t>-</a:t>
            </a:r>
            <a:r>
              <a:rPr b="1" i="1" spc="-10" dirty="0">
                <a:solidFill>
                  <a:srgbClr val="0000BE"/>
                </a:solidFill>
              </a:rPr>
              <a:t>test</a:t>
            </a:r>
            <a:r>
              <a:rPr b="1" i="1" spc="35" dirty="0">
                <a:solidFill>
                  <a:srgbClr val="0000BE"/>
                </a:solidFill>
              </a:rPr>
              <a:t> </a:t>
            </a:r>
            <a:r>
              <a:rPr b="1" i="1" spc="-10" dirty="0">
                <a:solidFill>
                  <a:srgbClr val="0000BE"/>
                </a:solidFill>
              </a:rPr>
              <a:t>can</a:t>
            </a:r>
            <a:r>
              <a:rPr b="1" i="1" spc="-5" dirty="0">
                <a:solidFill>
                  <a:srgbClr val="0000BE"/>
                </a:solidFill>
              </a:rPr>
              <a:t> </a:t>
            </a:r>
            <a:r>
              <a:rPr b="1" i="1" spc="-10" dirty="0">
                <a:solidFill>
                  <a:srgbClr val="0000BE"/>
                </a:solidFill>
              </a:rPr>
              <a:t>be</a:t>
            </a:r>
            <a:r>
              <a:rPr b="1" i="1" spc="5" dirty="0">
                <a:solidFill>
                  <a:srgbClr val="0000BE"/>
                </a:solidFill>
              </a:rPr>
              <a:t> </a:t>
            </a:r>
            <a:r>
              <a:rPr b="1" i="1" spc="-10" dirty="0">
                <a:solidFill>
                  <a:srgbClr val="0000BE"/>
                </a:solidFill>
              </a:rPr>
              <a:t>used</a:t>
            </a:r>
            <a:r>
              <a:rPr b="1" i="1" spc="5" dirty="0">
                <a:solidFill>
                  <a:srgbClr val="0000BE"/>
                </a:solidFill>
              </a:rPr>
              <a:t> </a:t>
            </a:r>
            <a:r>
              <a:rPr b="1" i="1" spc="-10" dirty="0">
                <a:solidFill>
                  <a:srgbClr val="0000BE"/>
                </a:solidFill>
              </a:rPr>
              <a:t>to</a:t>
            </a:r>
            <a:r>
              <a:rPr b="1" i="1" spc="10" dirty="0">
                <a:solidFill>
                  <a:srgbClr val="0000BE"/>
                </a:solidFill>
              </a:rPr>
              <a:t> </a:t>
            </a:r>
            <a:r>
              <a:rPr b="1" i="1" spc="-10" dirty="0">
                <a:solidFill>
                  <a:srgbClr val="0000BE"/>
                </a:solidFill>
              </a:rPr>
              <a:t>co</a:t>
            </a:r>
            <a:r>
              <a:rPr b="1" i="1" spc="-20" dirty="0">
                <a:solidFill>
                  <a:srgbClr val="0000BE"/>
                </a:solidFill>
              </a:rPr>
              <a:t>m</a:t>
            </a:r>
            <a:r>
              <a:rPr b="1" i="1" spc="-10" dirty="0">
                <a:solidFill>
                  <a:srgbClr val="0000BE"/>
                </a:solidFill>
              </a:rPr>
              <a:t>pare</a:t>
            </a:r>
            <a:r>
              <a:rPr b="1" i="1" spc="10" dirty="0">
                <a:solidFill>
                  <a:srgbClr val="0000BE"/>
                </a:solidFill>
              </a:rPr>
              <a:t> </a:t>
            </a:r>
            <a:r>
              <a:rPr b="1" i="1" spc="-10" dirty="0">
                <a:solidFill>
                  <a:srgbClr val="0000BE"/>
                </a:solidFill>
              </a:rPr>
              <a:t>t</a:t>
            </a:r>
            <a:r>
              <a:rPr b="1" i="1" spc="-20" dirty="0">
                <a:solidFill>
                  <a:srgbClr val="0000BE"/>
                </a:solidFill>
              </a:rPr>
              <a:t>h</a:t>
            </a:r>
            <a:r>
              <a:rPr b="1" i="1" spc="-10" dirty="0">
                <a:solidFill>
                  <a:srgbClr val="0000BE"/>
                </a:solidFill>
              </a:rPr>
              <a:t>e di</a:t>
            </a:r>
            <a:r>
              <a:rPr b="1" i="1" spc="-20" dirty="0">
                <a:solidFill>
                  <a:srgbClr val="0000BE"/>
                </a:solidFill>
              </a:rPr>
              <a:t>f</a:t>
            </a:r>
            <a:r>
              <a:rPr b="1" i="1" spc="-10" dirty="0">
                <a:solidFill>
                  <a:srgbClr val="0000BE"/>
                </a:solidFill>
              </a:rPr>
              <a:t>ference</a:t>
            </a:r>
          </a:p>
          <a:p>
            <a:pPr marL="85699">
              <a:spcBef>
                <a:spcPts val="22"/>
              </a:spcBef>
            </a:pPr>
            <a:endParaRPr dirty="0">
              <a:latin typeface="Times New Roman"/>
              <a:cs typeface="Times New Roman"/>
            </a:endParaRPr>
          </a:p>
          <a:p>
            <a:pPr marL="332640" marR="247576" indent="-234880"/>
            <a:r>
              <a:rPr spc="-20" dirty="0">
                <a:solidFill>
                  <a:srgbClr val="003399"/>
                </a:solidFill>
                <a:latin typeface="Webdings"/>
                <a:cs typeface="Webdings"/>
              </a:rPr>
              <a:t></a:t>
            </a:r>
            <a:r>
              <a:rPr spc="-150" dirty="0">
                <a:solidFill>
                  <a:srgbClr val="003399"/>
                </a:solidFill>
                <a:latin typeface="Times New Roman"/>
                <a:cs typeface="Times New Roman"/>
              </a:rPr>
              <a:t> </a:t>
            </a:r>
            <a:r>
              <a:rPr b="1" i="1" spc="-15" dirty="0">
                <a:solidFill>
                  <a:srgbClr val="0000BE"/>
                </a:solidFill>
              </a:rPr>
              <a:t>Ho</a:t>
            </a:r>
            <a:r>
              <a:rPr b="1" i="1" spc="-25" dirty="0">
                <a:solidFill>
                  <a:srgbClr val="0000BE"/>
                </a:solidFill>
              </a:rPr>
              <a:t>w</a:t>
            </a:r>
            <a:r>
              <a:rPr b="1" i="1" spc="-10" dirty="0">
                <a:solidFill>
                  <a:srgbClr val="0000BE"/>
                </a:solidFill>
              </a:rPr>
              <a:t>ever</a:t>
            </a:r>
            <a:r>
              <a:rPr b="1" i="1" spc="30" dirty="0">
                <a:solidFill>
                  <a:srgbClr val="0000BE"/>
                </a:solidFill>
              </a:rPr>
              <a:t> </a:t>
            </a:r>
            <a:r>
              <a:rPr b="1" i="1" spc="-10" dirty="0">
                <a:solidFill>
                  <a:srgbClr val="0000BE"/>
                </a:solidFill>
              </a:rPr>
              <a:t>f</a:t>
            </a:r>
            <a:r>
              <a:rPr b="1" i="1" spc="-20" dirty="0">
                <a:solidFill>
                  <a:srgbClr val="0000BE"/>
                </a:solidFill>
              </a:rPr>
              <a:t>o</a:t>
            </a:r>
            <a:r>
              <a:rPr b="1" i="1" spc="-10" dirty="0">
                <a:solidFill>
                  <a:srgbClr val="0000BE"/>
                </a:solidFill>
              </a:rPr>
              <a:t>r</a:t>
            </a:r>
            <a:r>
              <a:rPr b="1" i="1" spc="10" dirty="0">
                <a:solidFill>
                  <a:srgbClr val="0000BE"/>
                </a:solidFill>
              </a:rPr>
              <a:t> </a:t>
            </a:r>
            <a:r>
              <a:rPr b="1" i="1" spc="-15" dirty="0">
                <a:solidFill>
                  <a:srgbClr val="0000BE"/>
                </a:solidFill>
              </a:rPr>
              <a:t>m</a:t>
            </a:r>
            <a:r>
              <a:rPr b="1" i="1" spc="-20" dirty="0">
                <a:solidFill>
                  <a:srgbClr val="0000BE"/>
                </a:solidFill>
              </a:rPr>
              <a:t>o</a:t>
            </a:r>
            <a:r>
              <a:rPr b="1" i="1" spc="-10" dirty="0">
                <a:solidFill>
                  <a:srgbClr val="0000BE"/>
                </a:solidFill>
              </a:rPr>
              <a:t>re</a:t>
            </a:r>
            <a:r>
              <a:rPr b="1" i="1" spc="25" dirty="0">
                <a:solidFill>
                  <a:srgbClr val="0000BE"/>
                </a:solidFill>
              </a:rPr>
              <a:t> </a:t>
            </a:r>
            <a:r>
              <a:rPr b="1" i="1" spc="-10" dirty="0">
                <a:solidFill>
                  <a:srgbClr val="0000BE"/>
                </a:solidFill>
              </a:rPr>
              <a:t>t</a:t>
            </a:r>
            <a:r>
              <a:rPr b="1" i="1" spc="-20" dirty="0">
                <a:solidFill>
                  <a:srgbClr val="0000BE"/>
                </a:solidFill>
              </a:rPr>
              <a:t>h</a:t>
            </a:r>
            <a:r>
              <a:rPr b="1" i="1" spc="-10" dirty="0">
                <a:solidFill>
                  <a:srgbClr val="0000BE"/>
                </a:solidFill>
              </a:rPr>
              <a:t>an</a:t>
            </a:r>
            <a:r>
              <a:rPr b="1" i="1" spc="15" dirty="0">
                <a:solidFill>
                  <a:srgbClr val="0000BE"/>
                </a:solidFill>
              </a:rPr>
              <a:t> </a:t>
            </a:r>
            <a:r>
              <a:rPr b="1" i="1" spc="-10" dirty="0">
                <a:solidFill>
                  <a:srgbClr val="0000BE"/>
                </a:solidFill>
              </a:rPr>
              <a:t>t</a:t>
            </a:r>
            <a:r>
              <a:rPr b="1" i="1" spc="-25" dirty="0">
                <a:solidFill>
                  <a:srgbClr val="0000BE"/>
                </a:solidFill>
              </a:rPr>
              <a:t>w</a:t>
            </a:r>
            <a:r>
              <a:rPr b="1" i="1" spc="-10" dirty="0">
                <a:solidFill>
                  <a:srgbClr val="0000BE"/>
                </a:solidFill>
              </a:rPr>
              <a:t>o</a:t>
            </a:r>
            <a:r>
              <a:rPr b="1" i="1" spc="15" dirty="0">
                <a:solidFill>
                  <a:srgbClr val="0000BE"/>
                </a:solidFill>
              </a:rPr>
              <a:t> </a:t>
            </a:r>
            <a:r>
              <a:rPr b="1" i="1" spc="-10" dirty="0">
                <a:solidFill>
                  <a:srgbClr val="0000BE"/>
                </a:solidFill>
              </a:rPr>
              <a:t>gro</a:t>
            </a:r>
            <a:r>
              <a:rPr b="1" i="1" spc="-20" dirty="0">
                <a:solidFill>
                  <a:srgbClr val="0000BE"/>
                </a:solidFill>
              </a:rPr>
              <a:t>u</a:t>
            </a:r>
            <a:r>
              <a:rPr b="1" i="1" spc="-10" dirty="0">
                <a:solidFill>
                  <a:srgbClr val="0000BE"/>
                </a:solidFill>
              </a:rPr>
              <a:t>ps,</a:t>
            </a:r>
            <a:r>
              <a:rPr b="1" i="1" spc="15" dirty="0">
                <a:solidFill>
                  <a:srgbClr val="0000BE"/>
                </a:solidFill>
              </a:rPr>
              <a:t> </a:t>
            </a:r>
            <a:r>
              <a:rPr b="1" i="1" spc="-10" dirty="0">
                <a:solidFill>
                  <a:srgbClr val="0000BE"/>
                </a:solidFill>
              </a:rPr>
              <a:t>co</a:t>
            </a:r>
            <a:r>
              <a:rPr b="1" i="1" spc="-20" dirty="0">
                <a:solidFill>
                  <a:srgbClr val="0000BE"/>
                </a:solidFill>
              </a:rPr>
              <a:t>n</a:t>
            </a:r>
            <a:r>
              <a:rPr b="1" i="1" spc="-10" dirty="0">
                <a:solidFill>
                  <a:srgbClr val="0000BE"/>
                </a:solidFill>
              </a:rPr>
              <a:t>d</a:t>
            </a:r>
            <a:r>
              <a:rPr b="1" i="1" spc="-20" dirty="0">
                <a:solidFill>
                  <a:srgbClr val="0000BE"/>
                </a:solidFill>
              </a:rPr>
              <a:t>u</a:t>
            </a:r>
            <a:r>
              <a:rPr b="1" i="1" spc="-10" dirty="0">
                <a:solidFill>
                  <a:srgbClr val="0000BE"/>
                </a:solidFill>
              </a:rPr>
              <a:t>cti</a:t>
            </a:r>
            <a:r>
              <a:rPr b="1" i="1" spc="-20" dirty="0">
                <a:solidFill>
                  <a:srgbClr val="0000BE"/>
                </a:solidFill>
              </a:rPr>
              <a:t>n</a:t>
            </a:r>
            <a:r>
              <a:rPr b="1" i="1" spc="-10" dirty="0">
                <a:solidFill>
                  <a:srgbClr val="0000BE"/>
                </a:solidFill>
              </a:rPr>
              <a:t>g</a:t>
            </a:r>
            <a:r>
              <a:rPr b="1" i="1" spc="40" dirty="0">
                <a:solidFill>
                  <a:srgbClr val="0000BE"/>
                </a:solidFill>
              </a:rPr>
              <a:t> </a:t>
            </a:r>
            <a:r>
              <a:rPr b="1" i="1" spc="-15" dirty="0">
                <a:solidFill>
                  <a:srgbClr val="0000BE"/>
                </a:solidFill>
              </a:rPr>
              <a:t>m</a:t>
            </a:r>
            <a:r>
              <a:rPr b="1" i="1" spc="-20" dirty="0">
                <a:solidFill>
                  <a:srgbClr val="0000BE"/>
                </a:solidFill>
              </a:rPr>
              <a:t>u</a:t>
            </a:r>
            <a:r>
              <a:rPr b="1" i="1" spc="-5" dirty="0">
                <a:solidFill>
                  <a:srgbClr val="0000BE"/>
                </a:solidFill>
              </a:rPr>
              <a:t>lti</a:t>
            </a:r>
            <a:r>
              <a:rPr b="1" i="1" spc="-20" dirty="0">
                <a:solidFill>
                  <a:srgbClr val="0000BE"/>
                </a:solidFill>
              </a:rPr>
              <a:t>p</a:t>
            </a:r>
            <a:r>
              <a:rPr b="1" i="1" spc="-10" dirty="0">
                <a:solidFill>
                  <a:srgbClr val="0000BE"/>
                </a:solidFill>
              </a:rPr>
              <a:t>le</a:t>
            </a:r>
            <a:r>
              <a:rPr b="1" i="1" spc="45" dirty="0">
                <a:solidFill>
                  <a:srgbClr val="0000BE"/>
                </a:solidFill>
              </a:rPr>
              <a:t> </a:t>
            </a:r>
            <a:r>
              <a:rPr b="1" i="1" dirty="0">
                <a:solidFill>
                  <a:srgbClr val="0000BE"/>
                </a:solidFill>
              </a:rPr>
              <a:t>t</a:t>
            </a:r>
            <a:r>
              <a:rPr b="1" i="1" spc="-15" dirty="0">
                <a:solidFill>
                  <a:srgbClr val="0000BE"/>
                </a:solidFill>
              </a:rPr>
              <a:t>-</a:t>
            </a:r>
            <a:r>
              <a:rPr b="1" i="1" spc="-10" dirty="0">
                <a:solidFill>
                  <a:srgbClr val="0000BE"/>
                </a:solidFill>
              </a:rPr>
              <a:t>tes</a:t>
            </a:r>
            <a:r>
              <a:rPr b="1" i="1" spc="-20" dirty="0">
                <a:solidFill>
                  <a:srgbClr val="0000BE"/>
                </a:solidFill>
              </a:rPr>
              <a:t>t</a:t>
            </a:r>
            <a:r>
              <a:rPr b="1" i="1" spc="-10" dirty="0">
                <a:solidFill>
                  <a:srgbClr val="0000BE"/>
                </a:solidFill>
              </a:rPr>
              <a:t>s</a:t>
            </a:r>
            <a:r>
              <a:rPr b="1" i="1" spc="30" dirty="0">
                <a:solidFill>
                  <a:srgbClr val="0000BE"/>
                </a:solidFill>
              </a:rPr>
              <a:t> </a:t>
            </a:r>
            <a:r>
              <a:rPr b="1" i="1" spc="-10" dirty="0">
                <a:solidFill>
                  <a:srgbClr val="0000BE"/>
                </a:solidFill>
              </a:rPr>
              <a:t>(</a:t>
            </a:r>
            <a:r>
              <a:rPr b="1" i="1" spc="-20" dirty="0">
                <a:solidFill>
                  <a:srgbClr val="0000BE"/>
                </a:solidFill>
              </a:rPr>
              <a:t>t</a:t>
            </a:r>
            <a:r>
              <a:rPr b="1" i="1" spc="-10" dirty="0">
                <a:solidFill>
                  <a:srgbClr val="0000BE"/>
                </a:solidFill>
              </a:rPr>
              <a:t>aking</a:t>
            </a:r>
            <a:r>
              <a:rPr b="1" i="1" spc="25" dirty="0">
                <a:solidFill>
                  <a:srgbClr val="0000BE"/>
                </a:solidFill>
              </a:rPr>
              <a:t> </a:t>
            </a:r>
            <a:r>
              <a:rPr b="1" i="1" spc="-10" dirty="0">
                <a:solidFill>
                  <a:srgbClr val="0000BE"/>
                </a:solidFill>
              </a:rPr>
              <a:t>t</a:t>
            </a:r>
            <a:r>
              <a:rPr b="1" i="1" spc="-25" dirty="0">
                <a:solidFill>
                  <a:srgbClr val="0000BE"/>
                </a:solidFill>
              </a:rPr>
              <a:t>w</a:t>
            </a:r>
            <a:r>
              <a:rPr b="1" i="1" spc="-10" dirty="0">
                <a:solidFill>
                  <a:srgbClr val="0000BE"/>
                </a:solidFill>
              </a:rPr>
              <a:t>o</a:t>
            </a:r>
            <a:r>
              <a:rPr b="1" i="1" spc="30" dirty="0">
                <a:solidFill>
                  <a:srgbClr val="0000BE"/>
                </a:solidFill>
              </a:rPr>
              <a:t> </a:t>
            </a:r>
            <a:r>
              <a:rPr b="1" i="1" spc="-10" dirty="0">
                <a:solidFill>
                  <a:srgbClr val="0000BE"/>
                </a:solidFill>
              </a:rPr>
              <a:t>at</a:t>
            </a:r>
            <a:r>
              <a:rPr b="1" i="1" spc="5" dirty="0">
                <a:solidFill>
                  <a:srgbClr val="0000BE"/>
                </a:solidFill>
              </a:rPr>
              <a:t> </a:t>
            </a:r>
            <a:r>
              <a:rPr b="1" i="1" spc="-5" dirty="0">
                <a:solidFill>
                  <a:srgbClr val="0000BE"/>
                </a:solidFill>
              </a:rPr>
              <a:t>ti</a:t>
            </a:r>
            <a:r>
              <a:rPr b="1" i="1" spc="-25" dirty="0">
                <a:solidFill>
                  <a:srgbClr val="0000BE"/>
                </a:solidFill>
              </a:rPr>
              <a:t>m</a:t>
            </a:r>
            <a:r>
              <a:rPr b="1" i="1" spc="-10" dirty="0">
                <a:solidFill>
                  <a:srgbClr val="0000BE"/>
                </a:solidFill>
              </a:rPr>
              <a:t>e)</a:t>
            </a:r>
            <a:r>
              <a:rPr b="1" i="1" spc="30" dirty="0">
                <a:solidFill>
                  <a:srgbClr val="0000BE"/>
                </a:solidFill>
              </a:rPr>
              <a:t> </a:t>
            </a:r>
            <a:r>
              <a:rPr b="1" i="1" spc="-10" dirty="0">
                <a:solidFill>
                  <a:srgbClr val="0000BE"/>
                </a:solidFill>
              </a:rPr>
              <a:t>is n</a:t>
            </a:r>
            <a:r>
              <a:rPr b="1" i="1" spc="-20" dirty="0">
                <a:solidFill>
                  <a:srgbClr val="0000BE"/>
                </a:solidFill>
              </a:rPr>
              <a:t>o</a:t>
            </a:r>
            <a:r>
              <a:rPr b="1" i="1" spc="-10" dirty="0">
                <a:solidFill>
                  <a:srgbClr val="0000BE"/>
                </a:solidFill>
              </a:rPr>
              <a:t>t</a:t>
            </a:r>
            <a:r>
              <a:rPr b="1" i="1" spc="15" dirty="0">
                <a:solidFill>
                  <a:srgbClr val="0000BE"/>
                </a:solidFill>
              </a:rPr>
              <a:t> </a:t>
            </a:r>
            <a:r>
              <a:rPr b="1" i="1" spc="-15" dirty="0">
                <a:solidFill>
                  <a:srgbClr val="0000BE"/>
                </a:solidFill>
              </a:rPr>
              <a:t>recomme</a:t>
            </a:r>
            <a:r>
              <a:rPr b="1" i="1" spc="-20" dirty="0">
                <a:solidFill>
                  <a:srgbClr val="0000BE"/>
                </a:solidFill>
              </a:rPr>
              <a:t>n</a:t>
            </a:r>
            <a:r>
              <a:rPr b="1" i="1" spc="-10" dirty="0">
                <a:solidFill>
                  <a:srgbClr val="0000BE"/>
                </a:solidFill>
              </a:rPr>
              <a:t>ded</a:t>
            </a:r>
            <a:r>
              <a:rPr b="1" i="1" spc="25" dirty="0">
                <a:solidFill>
                  <a:srgbClr val="0000BE"/>
                </a:solidFill>
              </a:rPr>
              <a:t> </a:t>
            </a:r>
            <a:r>
              <a:rPr b="1" i="1" spc="-10" dirty="0">
                <a:solidFill>
                  <a:srgbClr val="0000BE"/>
                </a:solidFill>
              </a:rPr>
              <a:t>as</a:t>
            </a:r>
            <a:r>
              <a:rPr b="1" i="1" spc="-5" dirty="0">
                <a:solidFill>
                  <a:srgbClr val="0000BE"/>
                </a:solidFill>
              </a:rPr>
              <a:t> it</a:t>
            </a:r>
            <a:r>
              <a:rPr b="1" i="1" spc="15" dirty="0">
                <a:solidFill>
                  <a:srgbClr val="0000BE"/>
                </a:solidFill>
              </a:rPr>
              <a:t> </a:t>
            </a:r>
            <a:r>
              <a:rPr b="1" i="1" spc="-10" dirty="0">
                <a:solidFill>
                  <a:srgbClr val="0000BE"/>
                </a:solidFill>
              </a:rPr>
              <a:t>can</a:t>
            </a:r>
            <a:r>
              <a:rPr b="1" i="1" spc="5" dirty="0">
                <a:solidFill>
                  <a:srgbClr val="0000BE"/>
                </a:solidFill>
              </a:rPr>
              <a:t> </a:t>
            </a:r>
            <a:r>
              <a:rPr b="1" i="1" spc="-10" dirty="0">
                <a:solidFill>
                  <a:srgbClr val="0000BE"/>
                </a:solidFill>
              </a:rPr>
              <a:t>severely</a:t>
            </a:r>
            <a:r>
              <a:rPr b="1" i="1" spc="-5" dirty="0">
                <a:solidFill>
                  <a:srgbClr val="0000BE"/>
                </a:solidFill>
              </a:rPr>
              <a:t> </a:t>
            </a:r>
            <a:r>
              <a:rPr b="1" i="1" spc="-10" dirty="0">
                <a:solidFill>
                  <a:srgbClr val="0000BE"/>
                </a:solidFill>
              </a:rPr>
              <a:t>infla</a:t>
            </a:r>
            <a:r>
              <a:rPr b="1" i="1" spc="-20" dirty="0">
                <a:solidFill>
                  <a:srgbClr val="0000BE"/>
                </a:solidFill>
              </a:rPr>
              <a:t>t</a:t>
            </a:r>
            <a:r>
              <a:rPr b="1" i="1" spc="-10" dirty="0">
                <a:solidFill>
                  <a:srgbClr val="0000BE"/>
                </a:solidFill>
              </a:rPr>
              <a:t>e</a:t>
            </a:r>
            <a:r>
              <a:rPr b="1" i="1" spc="45" dirty="0">
                <a:solidFill>
                  <a:srgbClr val="0000BE"/>
                </a:solidFill>
              </a:rPr>
              <a:t> </a:t>
            </a:r>
            <a:r>
              <a:rPr b="1" i="1" spc="-10" dirty="0">
                <a:solidFill>
                  <a:srgbClr val="0000BE"/>
                </a:solidFill>
              </a:rPr>
              <a:t>Ty</a:t>
            </a:r>
            <a:r>
              <a:rPr b="1" i="1" spc="-20" dirty="0">
                <a:solidFill>
                  <a:srgbClr val="0000BE"/>
                </a:solidFill>
              </a:rPr>
              <a:t>p</a:t>
            </a:r>
            <a:r>
              <a:rPr b="1" i="1" spc="-10" dirty="0">
                <a:solidFill>
                  <a:srgbClr val="0000BE"/>
                </a:solidFill>
              </a:rPr>
              <a:t>e</a:t>
            </a:r>
            <a:r>
              <a:rPr b="1" i="1" spc="10" dirty="0">
                <a:solidFill>
                  <a:srgbClr val="0000BE"/>
                </a:solidFill>
              </a:rPr>
              <a:t> </a:t>
            </a:r>
            <a:r>
              <a:rPr b="1" i="1" spc="-10" dirty="0">
                <a:solidFill>
                  <a:srgbClr val="0000BE"/>
                </a:solidFill>
              </a:rPr>
              <a:t>1</a:t>
            </a:r>
            <a:r>
              <a:rPr b="1" i="1" spc="10" dirty="0">
                <a:solidFill>
                  <a:srgbClr val="0000BE"/>
                </a:solidFill>
              </a:rPr>
              <a:t> </a:t>
            </a:r>
            <a:r>
              <a:rPr b="1" i="1" spc="-10" dirty="0">
                <a:solidFill>
                  <a:srgbClr val="0000BE"/>
                </a:solidFill>
              </a:rPr>
              <a:t>errors</a:t>
            </a:r>
          </a:p>
          <a:p>
            <a:pPr marL="85699">
              <a:spcBef>
                <a:spcPts val="24"/>
              </a:spcBef>
            </a:pPr>
            <a:endParaRPr dirty="0">
              <a:latin typeface="Times New Roman"/>
              <a:cs typeface="Times New Roman"/>
            </a:endParaRPr>
          </a:p>
          <a:p>
            <a:pPr marL="98395"/>
            <a:r>
              <a:rPr spc="-20" dirty="0">
                <a:solidFill>
                  <a:srgbClr val="003399"/>
                </a:solidFill>
                <a:latin typeface="Webdings"/>
                <a:cs typeface="Webdings"/>
              </a:rPr>
              <a:t></a:t>
            </a:r>
            <a:r>
              <a:rPr spc="-150" dirty="0">
                <a:solidFill>
                  <a:srgbClr val="003399"/>
                </a:solidFill>
                <a:latin typeface="Times New Roman"/>
                <a:cs typeface="Times New Roman"/>
              </a:rPr>
              <a:t> </a:t>
            </a:r>
            <a:r>
              <a:rPr spc="-10" dirty="0"/>
              <a:t>T</a:t>
            </a:r>
            <a:r>
              <a:rPr spc="-35" dirty="0"/>
              <a:t>w</a:t>
            </a:r>
            <a:r>
              <a:rPr spc="-10" dirty="0"/>
              <a:t>o</a:t>
            </a:r>
            <a:r>
              <a:rPr spc="20" dirty="0"/>
              <a:t> </a:t>
            </a:r>
            <a:r>
              <a:rPr spc="-10" dirty="0"/>
              <a:t>important</a:t>
            </a:r>
            <a:r>
              <a:rPr spc="10" dirty="0"/>
              <a:t> </a:t>
            </a:r>
            <a:r>
              <a:rPr spc="-10" dirty="0"/>
              <a:t>terms</a:t>
            </a:r>
            <a:r>
              <a:rPr spc="25" dirty="0"/>
              <a:t> </a:t>
            </a:r>
            <a:r>
              <a:rPr spc="-30" dirty="0"/>
              <a:t>w</a:t>
            </a:r>
            <a:r>
              <a:rPr spc="-10" dirty="0"/>
              <a:t>hile</a:t>
            </a:r>
            <a:r>
              <a:rPr spc="-5" dirty="0"/>
              <a:t> </a:t>
            </a:r>
            <a:r>
              <a:rPr spc="-10" dirty="0"/>
              <a:t>do</a:t>
            </a:r>
            <a:r>
              <a:rPr dirty="0"/>
              <a:t>i</a:t>
            </a:r>
            <a:r>
              <a:rPr spc="-10" dirty="0"/>
              <a:t>ng</a:t>
            </a:r>
            <a:r>
              <a:rPr spc="-15" dirty="0"/>
              <a:t> ANOVA</a:t>
            </a:r>
            <a:r>
              <a:rPr spc="-5" dirty="0"/>
              <a:t> </a:t>
            </a:r>
            <a:r>
              <a:rPr spc="-10" dirty="0"/>
              <a:t>are:</a:t>
            </a:r>
          </a:p>
          <a:p>
            <a:pPr marL="555458" indent="-220913">
              <a:spcBef>
                <a:spcPts val="500"/>
              </a:spcBef>
              <a:buClr>
                <a:srgbClr val="003399"/>
              </a:buClr>
              <a:buFont typeface="Arial"/>
              <a:buChar char="–"/>
              <a:tabLst>
                <a:tab pos="555458" algn="l"/>
              </a:tabLst>
            </a:pPr>
            <a:r>
              <a:rPr spc="-10" dirty="0"/>
              <a:t>F</a:t>
            </a:r>
            <a:r>
              <a:rPr dirty="0"/>
              <a:t>actor:</a:t>
            </a:r>
            <a:r>
              <a:rPr spc="-40" dirty="0"/>
              <a:t> </a:t>
            </a:r>
            <a:r>
              <a:rPr dirty="0"/>
              <a:t>A</a:t>
            </a:r>
            <a:r>
              <a:rPr spc="-10" dirty="0"/>
              <a:t> </a:t>
            </a:r>
            <a:r>
              <a:rPr dirty="0"/>
              <a:t>charac</a:t>
            </a:r>
            <a:r>
              <a:rPr spc="-10" dirty="0"/>
              <a:t>t</a:t>
            </a:r>
            <a:r>
              <a:rPr dirty="0"/>
              <a:t>eri</a:t>
            </a:r>
            <a:r>
              <a:rPr spc="-10" dirty="0"/>
              <a:t>st</a:t>
            </a:r>
            <a:r>
              <a:rPr dirty="0"/>
              <a:t>ic</a:t>
            </a:r>
            <a:r>
              <a:rPr spc="-40" dirty="0"/>
              <a:t> </a:t>
            </a:r>
            <a:r>
              <a:rPr dirty="0"/>
              <a:t>under</a:t>
            </a:r>
            <a:r>
              <a:rPr spc="-35" dirty="0"/>
              <a:t> </a:t>
            </a:r>
            <a:r>
              <a:rPr dirty="0"/>
              <a:t>consider</a:t>
            </a:r>
            <a:r>
              <a:rPr spc="-15" dirty="0"/>
              <a:t>a</a:t>
            </a:r>
            <a:r>
              <a:rPr dirty="0"/>
              <a:t>ti</a:t>
            </a:r>
            <a:r>
              <a:rPr spc="-15" dirty="0"/>
              <a:t>o</a:t>
            </a:r>
            <a:r>
              <a:rPr dirty="0"/>
              <a:t>n</a:t>
            </a:r>
            <a:r>
              <a:rPr spc="-45" dirty="0"/>
              <a:t> </a:t>
            </a:r>
            <a:r>
              <a:rPr dirty="0"/>
              <a:t>e.g.</a:t>
            </a:r>
            <a:r>
              <a:rPr spc="-30" dirty="0"/>
              <a:t> </a:t>
            </a:r>
            <a:r>
              <a:rPr dirty="0"/>
              <a:t>fla</a:t>
            </a:r>
            <a:r>
              <a:rPr spc="-20" dirty="0"/>
              <a:t>v</a:t>
            </a:r>
            <a:r>
              <a:rPr dirty="0"/>
              <a:t>or,</a:t>
            </a:r>
            <a:r>
              <a:rPr spc="-15" dirty="0"/>
              <a:t> </a:t>
            </a:r>
            <a:r>
              <a:rPr dirty="0"/>
              <a:t>thought</a:t>
            </a:r>
            <a:r>
              <a:rPr spc="-40" dirty="0"/>
              <a:t> </a:t>
            </a:r>
            <a:r>
              <a:rPr dirty="0"/>
              <a:t>to</a:t>
            </a:r>
            <a:r>
              <a:rPr spc="-20" dirty="0"/>
              <a:t> </a:t>
            </a:r>
            <a:r>
              <a:rPr dirty="0"/>
              <a:t>influence</a:t>
            </a:r>
            <a:r>
              <a:rPr spc="-45" dirty="0"/>
              <a:t> </a:t>
            </a:r>
            <a:r>
              <a:rPr dirty="0"/>
              <a:t>the</a:t>
            </a:r>
            <a:r>
              <a:rPr spc="-20" dirty="0"/>
              <a:t> </a:t>
            </a:r>
            <a:r>
              <a:rPr spc="-10" dirty="0"/>
              <a:t>m</a:t>
            </a:r>
            <a:r>
              <a:rPr dirty="0"/>
              <a:t>easured</a:t>
            </a:r>
            <a:r>
              <a:rPr spc="-45" dirty="0"/>
              <a:t> </a:t>
            </a:r>
            <a:r>
              <a:rPr dirty="0"/>
              <a:t>obser</a:t>
            </a:r>
            <a:r>
              <a:rPr spc="-20" dirty="0"/>
              <a:t>v</a:t>
            </a:r>
            <a:r>
              <a:rPr dirty="0"/>
              <a:t>ation</a:t>
            </a:r>
          </a:p>
          <a:p>
            <a:pPr marL="555458" indent="-220913">
              <a:spcBef>
                <a:spcPts val="500"/>
              </a:spcBef>
              <a:buClr>
                <a:srgbClr val="003399"/>
              </a:buClr>
              <a:buFont typeface="Arial"/>
              <a:buChar char="–"/>
              <a:tabLst>
                <a:tab pos="555458" algn="l"/>
              </a:tabLst>
            </a:pPr>
            <a:r>
              <a:rPr dirty="0"/>
              <a:t>Le</a:t>
            </a:r>
            <a:r>
              <a:rPr spc="-20" dirty="0"/>
              <a:t>v</a:t>
            </a:r>
            <a:r>
              <a:rPr dirty="0"/>
              <a:t>els:</a:t>
            </a:r>
            <a:r>
              <a:rPr spc="-15" dirty="0"/>
              <a:t> </a:t>
            </a:r>
            <a:r>
              <a:rPr dirty="0"/>
              <a:t>A</a:t>
            </a:r>
            <a:r>
              <a:rPr spc="-10" dirty="0"/>
              <a:t> </a:t>
            </a:r>
            <a:r>
              <a:rPr spc="-20" dirty="0"/>
              <a:t>v</a:t>
            </a:r>
            <a:r>
              <a:rPr dirty="0"/>
              <a:t>alue of</a:t>
            </a:r>
            <a:r>
              <a:rPr spc="-10" dirty="0"/>
              <a:t> </a:t>
            </a:r>
            <a:r>
              <a:rPr dirty="0"/>
              <a:t>the</a:t>
            </a:r>
            <a:r>
              <a:rPr spc="-20" dirty="0"/>
              <a:t> </a:t>
            </a:r>
            <a:r>
              <a:rPr dirty="0"/>
              <a:t>factor</a:t>
            </a:r>
            <a:r>
              <a:rPr spc="-45" dirty="0"/>
              <a:t> </a:t>
            </a:r>
            <a:r>
              <a:rPr dirty="0"/>
              <a:t>e.g.</a:t>
            </a:r>
            <a:r>
              <a:rPr spc="-30" dirty="0"/>
              <a:t> </a:t>
            </a:r>
            <a:r>
              <a:rPr dirty="0"/>
              <a:t>chocola</a:t>
            </a:r>
            <a:r>
              <a:rPr spc="-10" dirty="0"/>
              <a:t>t</a:t>
            </a:r>
            <a:r>
              <a:rPr dirty="0"/>
              <a:t>e,</a:t>
            </a:r>
            <a:r>
              <a:rPr spc="-50" dirty="0"/>
              <a:t> </a:t>
            </a:r>
            <a:r>
              <a:rPr dirty="0"/>
              <a:t>le</a:t>
            </a:r>
            <a:r>
              <a:rPr spc="-10" dirty="0"/>
              <a:t>m</a:t>
            </a:r>
            <a:r>
              <a:rPr dirty="0"/>
              <a:t>on</a:t>
            </a:r>
            <a:r>
              <a:rPr spc="-20" dirty="0"/>
              <a:t> </a:t>
            </a:r>
            <a:r>
              <a:rPr dirty="0"/>
              <a:t>etc.</a:t>
            </a:r>
          </a:p>
          <a:p>
            <a:pPr marL="85699">
              <a:spcBef>
                <a:spcPts val="26"/>
              </a:spcBef>
            </a:pPr>
            <a:endParaRPr dirty="0">
              <a:latin typeface="Times New Roman"/>
              <a:cs typeface="Times New Roman"/>
            </a:endParaRPr>
          </a:p>
          <a:p>
            <a:pPr marL="332640" marR="5078" indent="-234880"/>
            <a:r>
              <a:rPr spc="-20" dirty="0">
                <a:solidFill>
                  <a:srgbClr val="003399"/>
                </a:solidFill>
                <a:latin typeface="Webdings"/>
                <a:cs typeface="Webdings"/>
              </a:rPr>
              <a:t></a:t>
            </a:r>
            <a:r>
              <a:rPr spc="-150" dirty="0">
                <a:solidFill>
                  <a:srgbClr val="003399"/>
                </a:solidFill>
                <a:latin typeface="Times New Roman"/>
                <a:cs typeface="Times New Roman"/>
              </a:rPr>
              <a:t> </a:t>
            </a:r>
            <a:r>
              <a:rPr spc="-25" dirty="0"/>
              <a:t>O</a:t>
            </a:r>
            <a:r>
              <a:rPr spc="-10" dirty="0"/>
              <a:t>ne</a:t>
            </a:r>
            <a:r>
              <a:rPr spc="20" dirty="0"/>
              <a:t> </a:t>
            </a:r>
            <a:r>
              <a:rPr spc="-30" dirty="0"/>
              <a:t>w</a:t>
            </a:r>
            <a:r>
              <a:rPr spc="-10" dirty="0"/>
              <a:t>ay</a:t>
            </a:r>
            <a:r>
              <a:rPr spc="15" dirty="0"/>
              <a:t> </a:t>
            </a:r>
            <a:r>
              <a:rPr spc="-15" dirty="0"/>
              <a:t>ANOVA</a:t>
            </a:r>
            <a:r>
              <a:rPr spc="-5" dirty="0"/>
              <a:t> </a:t>
            </a:r>
            <a:r>
              <a:rPr dirty="0"/>
              <a:t>i</a:t>
            </a:r>
            <a:r>
              <a:rPr spc="-10" dirty="0"/>
              <a:t>s a</a:t>
            </a:r>
            <a:r>
              <a:rPr spc="-5" dirty="0"/>
              <a:t> </a:t>
            </a:r>
            <a:r>
              <a:rPr spc="-10" dirty="0"/>
              <a:t>te</a:t>
            </a:r>
            <a:r>
              <a:rPr spc="-5" dirty="0"/>
              <a:t>st</a:t>
            </a:r>
            <a:r>
              <a:rPr spc="20" dirty="0"/>
              <a:t> </a:t>
            </a:r>
            <a:r>
              <a:rPr spc="-10" dirty="0"/>
              <a:t>to</a:t>
            </a:r>
            <a:r>
              <a:rPr spc="10" dirty="0"/>
              <a:t> </a:t>
            </a:r>
            <a:r>
              <a:rPr spc="-10" dirty="0"/>
              <a:t>study</a:t>
            </a:r>
            <a:r>
              <a:rPr spc="5" dirty="0"/>
              <a:t> </a:t>
            </a:r>
            <a:r>
              <a:rPr spc="-10" dirty="0"/>
              <a:t>effe</a:t>
            </a:r>
            <a:r>
              <a:rPr spc="-5" dirty="0"/>
              <a:t>c</a:t>
            </a:r>
            <a:r>
              <a:rPr spc="-10" dirty="0"/>
              <a:t>ts</a:t>
            </a:r>
            <a:r>
              <a:rPr spc="10" dirty="0"/>
              <a:t> </a:t>
            </a:r>
            <a:r>
              <a:rPr spc="-10" dirty="0"/>
              <a:t>of</a:t>
            </a:r>
            <a:r>
              <a:rPr spc="10" dirty="0"/>
              <a:t> </a:t>
            </a:r>
            <a:r>
              <a:rPr spc="-10" dirty="0"/>
              <a:t>more</a:t>
            </a:r>
            <a:r>
              <a:rPr spc="20" dirty="0"/>
              <a:t> </a:t>
            </a:r>
            <a:r>
              <a:rPr spc="-10" dirty="0"/>
              <a:t>than</a:t>
            </a:r>
            <a:r>
              <a:rPr spc="10" dirty="0"/>
              <a:t> </a:t>
            </a:r>
            <a:r>
              <a:rPr spc="-10" dirty="0"/>
              <a:t>one</a:t>
            </a:r>
            <a:r>
              <a:rPr spc="-5" dirty="0"/>
              <a:t> </a:t>
            </a:r>
            <a:r>
              <a:rPr dirty="0"/>
              <a:t>l</a:t>
            </a:r>
            <a:r>
              <a:rPr spc="-10" dirty="0"/>
              <a:t>evels</a:t>
            </a:r>
            <a:r>
              <a:rPr spc="-25" dirty="0"/>
              <a:t> </a:t>
            </a:r>
            <a:r>
              <a:rPr spc="-10" dirty="0"/>
              <a:t>of</a:t>
            </a:r>
            <a:r>
              <a:rPr spc="10" dirty="0"/>
              <a:t> </a:t>
            </a:r>
            <a:r>
              <a:rPr spc="-10" dirty="0"/>
              <a:t>a</a:t>
            </a:r>
            <a:r>
              <a:rPr spc="-5" dirty="0"/>
              <a:t> </a:t>
            </a:r>
            <a:r>
              <a:rPr spc="-10" dirty="0"/>
              <a:t>single</a:t>
            </a:r>
            <a:r>
              <a:rPr spc="-15" dirty="0"/>
              <a:t> </a:t>
            </a:r>
            <a:r>
              <a:rPr spc="-10" dirty="0"/>
              <a:t>factor</a:t>
            </a:r>
            <a:r>
              <a:rPr spc="15" dirty="0"/>
              <a:t> </a:t>
            </a:r>
            <a:r>
              <a:rPr spc="-10" dirty="0"/>
              <a:t>so</a:t>
            </a:r>
            <a:r>
              <a:rPr spc="-5" dirty="0"/>
              <a:t> </a:t>
            </a:r>
            <a:r>
              <a:rPr spc="-10" dirty="0"/>
              <a:t>the</a:t>
            </a:r>
            <a:r>
              <a:rPr spc="10" dirty="0"/>
              <a:t> </a:t>
            </a:r>
            <a:r>
              <a:rPr spc="-10" dirty="0"/>
              <a:t>test of</a:t>
            </a:r>
            <a:r>
              <a:rPr spc="5" dirty="0"/>
              <a:t> </a:t>
            </a:r>
            <a:r>
              <a:rPr spc="-10" dirty="0"/>
              <a:t>h</a:t>
            </a:r>
            <a:r>
              <a:rPr spc="-30" dirty="0"/>
              <a:t>y</a:t>
            </a:r>
            <a:r>
              <a:rPr spc="-10" dirty="0"/>
              <a:t>potheses</a:t>
            </a:r>
            <a:r>
              <a:rPr spc="25" dirty="0"/>
              <a:t> </a:t>
            </a:r>
            <a:r>
              <a:rPr spc="-15" dirty="0"/>
              <a:t>H</a:t>
            </a:r>
            <a:r>
              <a:rPr spc="-7" baseline="-21164" dirty="0"/>
              <a:t>0</a:t>
            </a:r>
            <a:r>
              <a:rPr spc="-5" dirty="0"/>
              <a:t>:</a:t>
            </a:r>
            <a:r>
              <a:rPr dirty="0"/>
              <a:t> </a:t>
            </a:r>
            <a:r>
              <a:rPr spc="5" dirty="0"/>
              <a:t> </a:t>
            </a:r>
            <a:r>
              <a:rPr spc="-5" dirty="0"/>
              <a:t>µ</a:t>
            </a:r>
            <a:r>
              <a:rPr baseline="-21164" dirty="0"/>
              <a:t>i</a:t>
            </a:r>
            <a:r>
              <a:rPr spc="-10" dirty="0"/>
              <a:t>=</a:t>
            </a:r>
            <a:r>
              <a:rPr spc="10" dirty="0"/>
              <a:t> </a:t>
            </a:r>
            <a:r>
              <a:rPr spc="-40" dirty="0"/>
              <a:t>µ</a:t>
            </a:r>
            <a:r>
              <a:rPr spc="30" dirty="0"/>
              <a:t> </a:t>
            </a:r>
            <a:r>
              <a:rPr spc="-30" dirty="0"/>
              <a:t>w</a:t>
            </a:r>
            <a:r>
              <a:rPr spc="-10" dirty="0"/>
              <a:t>he</a:t>
            </a:r>
            <a:r>
              <a:rPr spc="-20" dirty="0"/>
              <a:t>r</a:t>
            </a:r>
            <a:r>
              <a:rPr spc="-10" dirty="0"/>
              <a:t>e</a:t>
            </a:r>
            <a:r>
              <a:rPr spc="20" dirty="0"/>
              <a:t> </a:t>
            </a:r>
            <a:r>
              <a:rPr spc="-5" dirty="0"/>
              <a:t>i</a:t>
            </a:r>
            <a:r>
              <a:rPr spc="5" dirty="0"/>
              <a:t> </a:t>
            </a:r>
            <a:r>
              <a:rPr spc="-10" dirty="0"/>
              <a:t>=</a:t>
            </a:r>
            <a:r>
              <a:rPr spc="-5" dirty="0"/>
              <a:t> </a:t>
            </a:r>
            <a:r>
              <a:rPr spc="-10" dirty="0"/>
              <a:t>1,2,3,4,….k</a:t>
            </a:r>
            <a:r>
              <a:rPr spc="35" dirty="0"/>
              <a:t> </a:t>
            </a:r>
            <a:r>
              <a:rPr spc="-10" dirty="0"/>
              <a:t>(µ</a:t>
            </a:r>
            <a:r>
              <a:rPr baseline="-21164" dirty="0"/>
              <a:t>i  </a:t>
            </a:r>
            <a:r>
              <a:rPr spc="52" baseline="-21164" dirty="0"/>
              <a:t> </a:t>
            </a:r>
            <a:r>
              <a:rPr spc="-10" dirty="0"/>
              <a:t>is the</a:t>
            </a:r>
            <a:r>
              <a:rPr spc="5" dirty="0"/>
              <a:t> </a:t>
            </a:r>
            <a:r>
              <a:rPr spc="-10" dirty="0"/>
              <a:t>mean</a:t>
            </a:r>
            <a:r>
              <a:rPr spc="5" dirty="0"/>
              <a:t> </a:t>
            </a:r>
            <a:r>
              <a:rPr spc="-10" dirty="0"/>
              <a:t>of</a:t>
            </a:r>
            <a:r>
              <a:rPr spc="5" dirty="0"/>
              <a:t> </a:t>
            </a:r>
            <a:r>
              <a:rPr spc="-10" dirty="0"/>
              <a:t>population</a:t>
            </a:r>
            <a:r>
              <a:rPr spc="-15" dirty="0"/>
              <a:t> </a:t>
            </a:r>
            <a:r>
              <a:rPr spc="-10" dirty="0"/>
              <a:t>for</a:t>
            </a:r>
            <a:r>
              <a:rPr spc="15" dirty="0"/>
              <a:t> </a:t>
            </a:r>
            <a:r>
              <a:rPr spc="-10" dirty="0"/>
              <a:t>the</a:t>
            </a:r>
            <a:r>
              <a:rPr spc="5" dirty="0"/>
              <a:t> </a:t>
            </a:r>
            <a:r>
              <a:rPr spc="-10" dirty="0"/>
              <a:t>different levels</a:t>
            </a:r>
            <a:r>
              <a:rPr spc="-25" dirty="0"/>
              <a:t> </a:t>
            </a:r>
            <a:r>
              <a:rPr spc="-10" dirty="0"/>
              <a:t>of</a:t>
            </a:r>
            <a:r>
              <a:rPr spc="15" dirty="0"/>
              <a:t> </a:t>
            </a:r>
            <a:r>
              <a:rPr dirty="0"/>
              <a:t>i</a:t>
            </a:r>
            <a:r>
              <a:rPr spc="-10" dirty="0"/>
              <a:t>)</a:t>
            </a:r>
            <a:endParaRPr dirty="0"/>
          </a:p>
        </p:txBody>
      </p:sp>
    </p:spTree>
    <p:extLst>
      <p:ext uri="{BB962C8B-B14F-4D97-AF65-F5344CB8AC3E}">
        <p14:creationId xmlns:p14="http://schemas.microsoft.com/office/powerpoint/2010/main" val="375152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scientific method</a:t>
            </a:r>
            <a:endParaRPr lang="en-IN" dirty="0"/>
          </a:p>
        </p:txBody>
      </p:sp>
      <p:pic>
        <p:nvPicPr>
          <p:cNvPr id="4" name="Picture 2" descr="C:\Users\Abhilash.J2\Pictures\tumblr_mmix7dm0b21res364o1_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2" y="1371598"/>
            <a:ext cx="7315200" cy="502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66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testing hypothesis</a:t>
            </a:r>
            <a:endParaRPr lang="en-US" dirty="0"/>
          </a:p>
        </p:txBody>
      </p:sp>
      <p:sp>
        <p:nvSpPr>
          <p:cNvPr id="3" name="Content Placeholder 2"/>
          <p:cNvSpPr>
            <a:spLocks noGrp="1"/>
          </p:cNvSpPr>
          <p:nvPr>
            <p:ph idx="1"/>
          </p:nvPr>
        </p:nvSpPr>
        <p:spPr/>
        <p:txBody>
          <a:bodyPr/>
          <a:lstStyle/>
          <a:p>
            <a:r>
              <a:rPr lang="en-US" dirty="0" smtClean="0"/>
              <a:t>The intent of hypothesis testing is to formally examine two opposing conjectures (hypotheses) H</a:t>
            </a:r>
            <a:r>
              <a:rPr lang="en-US" baseline="-25000" dirty="0" smtClean="0"/>
              <a:t>0</a:t>
            </a:r>
            <a:r>
              <a:rPr lang="en-US" dirty="0" smtClean="0"/>
              <a:t> and H</a:t>
            </a:r>
            <a:r>
              <a:rPr lang="en-US" baseline="-25000" dirty="0" smtClean="0"/>
              <a:t>1</a:t>
            </a:r>
            <a:r>
              <a:rPr lang="en-US" dirty="0" smtClean="0"/>
              <a:t> </a:t>
            </a:r>
          </a:p>
          <a:p>
            <a:r>
              <a:rPr lang="en-US" dirty="0" smtClean="0"/>
              <a:t>H</a:t>
            </a:r>
            <a:r>
              <a:rPr lang="en-US" baseline="-25000" dirty="0" smtClean="0"/>
              <a:t>0</a:t>
            </a:r>
            <a:r>
              <a:rPr lang="en-US" dirty="0" smtClean="0"/>
              <a:t> is referred to as the null hypothesis which can be your </a:t>
            </a:r>
            <a:r>
              <a:rPr lang="en-US" i="1" dirty="0" smtClean="0"/>
              <a:t>status quo</a:t>
            </a:r>
          </a:p>
          <a:p>
            <a:r>
              <a:rPr lang="en-US" dirty="0" smtClean="0"/>
              <a:t>H</a:t>
            </a:r>
            <a:r>
              <a:rPr lang="en-US" baseline="-25000" dirty="0" smtClean="0"/>
              <a:t>1</a:t>
            </a:r>
            <a:r>
              <a:rPr lang="en-US" dirty="0" smtClean="0"/>
              <a:t> is the alternative hypothesis – which has been put up against the null hypothesis</a:t>
            </a:r>
          </a:p>
          <a:p>
            <a:r>
              <a:rPr lang="en-US" dirty="0" smtClean="0"/>
              <a:t>These two hypotheses are mutually exclusive so that one is true to the exclusion of the other</a:t>
            </a:r>
          </a:p>
          <a:p>
            <a:r>
              <a:rPr lang="en-US" dirty="0" smtClean="0"/>
              <a:t>It is important to remember that hypotheses are always statements about the population or distribution under study, not statements about the sample</a:t>
            </a:r>
          </a:p>
          <a:p>
            <a:r>
              <a:rPr lang="en-US" dirty="0" smtClean="0"/>
              <a:t>The hypotheses may result from past experiences or knowledge of the process or even from previous experiments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test of hypothesis is a procedure leading to a decision</a:t>
            </a:r>
            <a:endParaRPr lang="en-US" dirty="0"/>
          </a:p>
        </p:txBody>
      </p:sp>
      <p:sp>
        <p:nvSpPr>
          <p:cNvPr id="3" name="Content Placeholder 2"/>
          <p:cNvSpPr>
            <a:spLocks noGrp="1"/>
          </p:cNvSpPr>
          <p:nvPr>
            <p:ph idx="1"/>
          </p:nvPr>
        </p:nvSpPr>
        <p:spPr/>
        <p:txBody>
          <a:bodyPr/>
          <a:lstStyle/>
          <a:p>
            <a:r>
              <a:rPr lang="en-US" dirty="0" smtClean="0"/>
              <a:t>Hypothesis testing procedures rely on using information in a random sample from population of interest</a:t>
            </a:r>
          </a:p>
          <a:p>
            <a:r>
              <a:rPr lang="en-US" dirty="0" smtClean="0"/>
              <a:t>If the information is consistent with the hypothesis, we will conclude that the hypothesis is true</a:t>
            </a:r>
          </a:p>
          <a:p>
            <a:r>
              <a:rPr lang="en-US" dirty="0" smtClean="0"/>
              <a:t>However, if this information is inconsistent, we will conclude that the hypothesis is false</a:t>
            </a:r>
          </a:p>
          <a:p>
            <a:r>
              <a:rPr lang="en-US" dirty="0" smtClean="0"/>
              <a:t>Truth or falsity of a particular hypothesis can never be known with certainty, unless we can examine the entire population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decision making process is in danger of errors</a:t>
            </a:r>
            <a:endParaRPr lang="en-US" dirty="0"/>
          </a:p>
        </p:txBody>
      </p:sp>
      <p:sp>
        <p:nvSpPr>
          <p:cNvPr id="3" name="Content Placeholder 2"/>
          <p:cNvSpPr>
            <a:spLocks noGrp="1"/>
          </p:cNvSpPr>
          <p:nvPr>
            <p:ph idx="1"/>
          </p:nvPr>
        </p:nvSpPr>
        <p:spPr>
          <a:xfrm>
            <a:off x="646113" y="3848669"/>
            <a:ext cx="8763000" cy="1723455"/>
          </a:xfrm>
        </p:spPr>
        <p:txBody>
          <a:bodyPr/>
          <a:lstStyle/>
          <a:p>
            <a:r>
              <a:rPr lang="en-US" dirty="0" smtClean="0"/>
              <a:t>Two kinds of errors exist in any decision making process</a:t>
            </a:r>
          </a:p>
          <a:p>
            <a:r>
              <a:rPr lang="en-US" dirty="0" smtClean="0"/>
              <a:t>Rejecting the null hypothesis (H</a:t>
            </a:r>
            <a:r>
              <a:rPr lang="en-US" baseline="-25000" dirty="0" smtClean="0"/>
              <a:t>0</a:t>
            </a:r>
            <a:r>
              <a:rPr lang="en-US" dirty="0" smtClean="0"/>
              <a:t>) when it is true is defined as </a:t>
            </a:r>
            <a:r>
              <a:rPr lang="en-US" b="1" dirty="0" smtClean="0"/>
              <a:t>Type I</a:t>
            </a:r>
            <a:r>
              <a:rPr lang="en-US" dirty="0" smtClean="0"/>
              <a:t> error (</a:t>
            </a:r>
            <a:r>
              <a:rPr lang="el-GR" dirty="0" smtClean="0"/>
              <a:t>α</a:t>
            </a:r>
            <a:r>
              <a:rPr lang="en-US" dirty="0" smtClean="0"/>
              <a:t>)</a:t>
            </a:r>
          </a:p>
          <a:p>
            <a:r>
              <a:rPr lang="en-US" dirty="0" smtClean="0"/>
              <a:t>Failing to reject the null hypothesis when it is false, is defined as </a:t>
            </a:r>
            <a:r>
              <a:rPr lang="en-US" b="1" dirty="0" smtClean="0"/>
              <a:t>Type II</a:t>
            </a:r>
            <a:r>
              <a:rPr lang="en-US" dirty="0" smtClean="0"/>
              <a:t> error (</a:t>
            </a:r>
            <a:r>
              <a:rPr lang="el-GR" dirty="0" smtClean="0"/>
              <a:t>β</a:t>
            </a:r>
            <a:r>
              <a:rPr lang="en-US" dirty="0" smtClean="0"/>
              <a:t>)</a:t>
            </a:r>
            <a:endParaRPr lang="en-US" dirty="0"/>
          </a:p>
        </p:txBody>
      </p:sp>
      <p:pic>
        <p:nvPicPr>
          <p:cNvPr id="1141762" name="Picture 2"/>
          <p:cNvPicPr>
            <a:picLocks noChangeAspect="1" noChangeArrowheads="1"/>
          </p:cNvPicPr>
          <p:nvPr/>
        </p:nvPicPr>
        <p:blipFill>
          <a:blip r:embed="rId3"/>
          <a:srcRect/>
          <a:stretch>
            <a:fillRect/>
          </a:stretch>
        </p:blipFill>
        <p:spPr bwMode="auto">
          <a:xfrm>
            <a:off x="1639489" y="1493492"/>
            <a:ext cx="6699297" cy="19999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51388" y="2717508"/>
            <a:ext cx="4456271" cy="1010209"/>
          </a:xfrm>
          <a:prstGeom prst="rect">
            <a:avLst/>
          </a:prstGeom>
          <a:ln w="25399">
            <a:solidFill>
              <a:srgbClr val="800000"/>
            </a:solidFill>
          </a:ln>
        </p:spPr>
        <p:txBody>
          <a:bodyPr vert="horz" wrap="square" lIns="0" tIns="0" rIns="0" bIns="0" rtlCol="0">
            <a:spAutoFit/>
          </a:bodyPr>
          <a:lstStyle/>
          <a:p>
            <a:pPr marL="199965" marR="789703"/>
            <a:r>
              <a:rPr sz="1600" spc="-100" dirty="0">
                <a:solidFill>
                  <a:srgbClr val="000000"/>
                </a:solidFill>
                <a:latin typeface="Arial"/>
                <a:cs typeface="Arial"/>
              </a:rPr>
              <a:t>T</a:t>
            </a:r>
            <a:r>
              <a:rPr sz="1600" spc="-30" dirty="0">
                <a:solidFill>
                  <a:srgbClr val="000000"/>
                </a:solidFill>
                <a:latin typeface="Arial"/>
                <a:cs typeface="Arial"/>
              </a:rPr>
              <a:t>y</a:t>
            </a:r>
            <a:r>
              <a:rPr sz="1600" spc="-10" dirty="0">
                <a:solidFill>
                  <a:srgbClr val="000000"/>
                </a:solidFill>
                <a:latin typeface="Arial"/>
                <a:cs typeface="Arial"/>
              </a:rPr>
              <a:t>pe</a:t>
            </a:r>
            <a:r>
              <a:rPr sz="1600" spc="20" dirty="0">
                <a:solidFill>
                  <a:srgbClr val="000000"/>
                </a:solidFill>
                <a:latin typeface="Arial"/>
                <a:cs typeface="Arial"/>
              </a:rPr>
              <a:t> </a:t>
            </a:r>
            <a:r>
              <a:rPr sz="1600" spc="-10" dirty="0">
                <a:solidFill>
                  <a:srgbClr val="000000"/>
                </a:solidFill>
                <a:latin typeface="Arial"/>
                <a:cs typeface="Arial"/>
              </a:rPr>
              <a:t>1</a:t>
            </a:r>
            <a:r>
              <a:rPr sz="1600" spc="-5" dirty="0">
                <a:solidFill>
                  <a:srgbClr val="000000"/>
                </a:solidFill>
                <a:latin typeface="Arial"/>
                <a:cs typeface="Arial"/>
              </a:rPr>
              <a:t> </a:t>
            </a:r>
            <a:r>
              <a:rPr sz="1600" spc="-10" dirty="0">
                <a:solidFill>
                  <a:srgbClr val="000000"/>
                </a:solidFill>
                <a:latin typeface="Arial"/>
                <a:cs typeface="Arial"/>
              </a:rPr>
              <a:t>er</a:t>
            </a:r>
            <a:r>
              <a:rPr sz="1600" spc="-15" dirty="0">
                <a:solidFill>
                  <a:srgbClr val="000000"/>
                </a:solidFill>
                <a:latin typeface="Arial"/>
                <a:cs typeface="Arial"/>
              </a:rPr>
              <a:t>r</a:t>
            </a:r>
            <a:r>
              <a:rPr sz="1600" spc="-10" dirty="0">
                <a:solidFill>
                  <a:srgbClr val="000000"/>
                </a:solidFill>
                <a:latin typeface="Arial"/>
                <a:cs typeface="Arial"/>
              </a:rPr>
              <a:t>or</a:t>
            </a:r>
            <a:r>
              <a:rPr sz="1600" spc="30" dirty="0">
                <a:solidFill>
                  <a:srgbClr val="000000"/>
                </a:solidFill>
                <a:latin typeface="Arial"/>
                <a:cs typeface="Arial"/>
              </a:rPr>
              <a:t> </a:t>
            </a:r>
            <a:r>
              <a:rPr sz="1600" spc="-10" dirty="0">
                <a:solidFill>
                  <a:srgbClr val="000000"/>
                </a:solidFill>
                <a:latin typeface="Arial"/>
                <a:cs typeface="Arial"/>
              </a:rPr>
              <a:t>is</a:t>
            </a:r>
            <a:r>
              <a:rPr sz="1600" dirty="0">
                <a:solidFill>
                  <a:srgbClr val="000000"/>
                </a:solidFill>
                <a:latin typeface="Arial"/>
                <a:cs typeface="Arial"/>
              </a:rPr>
              <a:t> </a:t>
            </a:r>
            <a:r>
              <a:rPr sz="1600" spc="-10" dirty="0">
                <a:solidFill>
                  <a:srgbClr val="000000"/>
                </a:solidFill>
                <a:latin typeface="Arial"/>
                <a:cs typeface="Arial"/>
              </a:rPr>
              <a:t>like</a:t>
            </a:r>
            <a:r>
              <a:rPr sz="1600" spc="-25" dirty="0">
                <a:solidFill>
                  <a:srgbClr val="000000"/>
                </a:solidFill>
                <a:latin typeface="Arial"/>
                <a:cs typeface="Arial"/>
              </a:rPr>
              <a:t> </a:t>
            </a:r>
            <a:r>
              <a:rPr sz="1600" spc="-10" dirty="0">
                <a:solidFill>
                  <a:srgbClr val="000000"/>
                </a:solidFill>
                <a:latin typeface="Arial"/>
                <a:cs typeface="Arial"/>
              </a:rPr>
              <a:t>putt</a:t>
            </a:r>
            <a:r>
              <a:rPr sz="1600" dirty="0">
                <a:solidFill>
                  <a:srgbClr val="000000"/>
                </a:solidFill>
                <a:latin typeface="Arial"/>
                <a:cs typeface="Arial"/>
              </a:rPr>
              <a:t>i</a:t>
            </a:r>
            <a:r>
              <a:rPr sz="1600" spc="-10" dirty="0">
                <a:solidFill>
                  <a:srgbClr val="000000"/>
                </a:solidFill>
                <a:latin typeface="Arial"/>
                <a:cs typeface="Arial"/>
              </a:rPr>
              <a:t>ng</a:t>
            </a:r>
            <a:r>
              <a:rPr sz="1600" spc="10" dirty="0">
                <a:solidFill>
                  <a:srgbClr val="000000"/>
                </a:solidFill>
                <a:latin typeface="Arial"/>
                <a:cs typeface="Arial"/>
              </a:rPr>
              <a:t> </a:t>
            </a:r>
            <a:r>
              <a:rPr sz="1600" spc="-10" dirty="0">
                <a:solidFill>
                  <a:srgbClr val="000000"/>
                </a:solidFill>
                <a:latin typeface="Arial"/>
                <a:cs typeface="Arial"/>
              </a:rPr>
              <a:t>an</a:t>
            </a:r>
            <a:r>
              <a:rPr sz="1600" spc="-5" dirty="0">
                <a:solidFill>
                  <a:srgbClr val="000000"/>
                </a:solidFill>
                <a:latin typeface="Arial"/>
                <a:cs typeface="Arial"/>
              </a:rPr>
              <a:t> </a:t>
            </a:r>
            <a:r>
              <a:rPr sz="1600" dirty="0">
                <a:solidFill>
                  <a:srgbClr val="000000"/>
                </a:solidFill>
                <a:latin typeface="Arial"/>
                <a:cs typeface="Arial"/>
              </a:rPr>
              <a:t>i</a:t>
            </a:r>
            <a:r>
              <a:rPr sz="1600" spc="-10" dirty="0">
                <a:solidFill>
                  <a:srgbClr val="000000"/>
                </a:solidFill>
                <a:latin typeface="Arial"/>
                <a:cs typeface="Arial"/>
              </a:rPr>
              <a:t>nno</a:t>
            </a:r>
            <a:r>
              <a:rPr sz="1600" spc="-5" dirty="0">
                <a:solidFill>
                  <a:srgbClr val="000000"/>
                </a:solidFill>
                <a:latin typeface="Arial"/>
                <a:cs typeface="Arial"/>
              </a:rPr>
              <a:t>c</a:t>
            </a:r>
            <a:r>
              <a:rPr sz="1600" spc="-10" dirty="0">
                <a:solidFill>
                  <a:srgbClr val="000000"/>
                </a:solidFill>
                <a:latin typeface="Arial"/>
                <a:cs typeface="Arial"/>
              </a:rPr>
              <a:t>ent person</a:t>
            </a:r>
            <a:r>
              <a:rPr sz="1600" spc="10" dirty="0">
                <a:solidFill>
                  <a:srgbClr val="000000"/>
                </a:solidFill>
                <a:latin typeface="Arial"/>
                <a:cs typeface="Arial"/>
              </a:rPr>
              <a:t> </a:t>
            </a:r>
            <a:r>
              <a:rPr sz="1600" spc="-10" dirty="0">
                <a:solidFill>
                  <a:srgbClr val="000000"/>
                </a:solidFill>
                <a:latin typeface="Arial"/>
                <a:cs typeface="Arial"/>
              </a:rPr>
              <a:t>beh</a:t>
            </a:r>
            <a:r>
              <a:rPr sz="1600" dirty="0">
                <a:solidFill>
                  <a:srgbClr val="000000"/>
                </a:solidFill>
                <a:latin typeface="Arial"/>
                <a:cs typeface="Arial"/>
              </a:rPr>
              <a:t>i</a:t>
            </a:r>
            <a:r>
              <a:rPr sz="1600" spc="-10" dirty="0">
                <a:solidFill>
                  <a:srgbClr val="000000"/>
                </a:solidFill>
                <a:latin typeface="Arial"/>
                <a:cs typeface="Arial"/>
              </a:rPr>
              <a:t>nd</a:t>
            </a:r>
            <a:r>
              <a:rPr sz="1600" spc="-1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bars.</a:t>
            </a:r>
            <a:endParaRPr sz="1600">
              <a:solidFill>
                <a:srgbClr val="000000"/>
              </a:solidFill>
              <a:latin typeface="Arial"/>
              <a:cs typeface="Arial"/>
            </a:endParaRPr>
          </a:p>
          <a:p>
            <a:pPr marL="199965" marR="329466">
              <a:spcBef>
                <a:spcPts val="190"/>
              </a:spcBef>
            </a:pPr>
            <a:r>
              <a:rPr sz="1600" spc="-100" dirty="0">
                <a:solidFill>
                  <a:srgbClr val="000000"/>
                </a:solidFill>
                <a:latin typeface="Arial"/>
                <a:cs typeface="Arial"/>
              </a:rPr>
              <a:t>T</a:t>
            </a:r>
            <a:r>
              <a:rPr sz="1600" spc="-30" dirty="0">
                <a:solidFill>
                  <a:srgbClr val="000000"/>
                </a:solidFill>
                <a:latin typeface="Arial"/>
                <a:cs typeface="Arial"/>
              </a:rPr>
              <a:t>y</a:t>
            </a:r>
            <a:r>
              <a:rPr sz="1600" spc="-10" dirty="0">
                <a:solidFill>
                  <a:srgbClr val="000000"/>
                </a:solidFill>
                <a:latin typeface="Arial"/>
                <a:cs typeface="Arial"/>
              </a:rPr>
              <a:t>pe</a:t>
            </a:r>
            <a:r>
              <a:rPr sz="1600" spc="20" dirty="0">
                <a:solidFill>
                  <a:srgbClr val="000000"/>
                </a:solidFill>
                <a:latin typeface="Arial"/>
                <a:cs typeface="Arial"/>
              </a:rPr>
              <a:t> </a:t>
            </a:r>
            <a:r>
              <a:rPr sz="1600" spc="-10" dirty="0">
                <a:solidFill>
                  <a:srgbClr val="000000"/>
                </a:solidFill>
                <a:latin typeface="Arial"/>
                <a:cs typeface="Arial"/>
              </a:rPr>
              <a:t>1</a:t>
            </a:r>
            <a:r>
              <a:rPr sz="1600" spc="-5" dirty="0">
                <a:solidFill>
                  <a:srgbClr val="000000"/>
                </a:solidFill>
                <a:latin typeface="Arial"/>
                <a:cs typeface="Arial"/>
              </a:rPr>
              <a:t> </a:t>
            </a:r>
            <a:r>
              <a:rPr sz="1600" spc="-10" dirty="0">
                <a:solidFill>
                  <a:srgbClr val="000000"/>
                </a:solidFill>
                <a:latin typeface="Arial"/>
                <a:cs typeface="Arial"/>
              </a:rPr>
              <a:t>er</a:t>
            </a:r>
            <a:r>
              <a:rPr sz="1600" spc="-15" dirty="0">
                <a:solidFill>
                  <a:srgbClr val="000000"/>
                </a:solidFill>
                <a:latin typeface="Arial"/>
                <a:cs typeface="Arial"/>
              </a:rPr>
              <a:t>r</a:t>
            </a:r>
            <a:r>
              <a:rPr sz="1600" spc="-10" dirty="0">
                <a:solidFill>
                  <a:srgbClr val="000000"/>
                </a:solidFill>
                <a:latin typeface="Arial"/>
                <a:cs typeface="Arial"/>
              </a:rPr>
              <a:t>or</a:t>
            </a:r>
            <a:r>
              <a:rPr sz="1600" spc="30" dirty="0">
                <a:solidFill>
                  <a:srgbClr val="000000"/>
                </a:solidFill>
                <a:latin typeface="Arial"/>
                <a:cs typeface="Arial"/>
              </a:rPr>
              <a:t> </a:t>
            </a:r>
            <a:r>
              <a:rPr sz="1600" spc="-10" dirty="0">
                <a:solidFill>
                  <a:srgbClr val="000000"/>
                </a:solidFill>
                <a:latin typeface="Arial"/>
                <a:cs typeface="Arial"/>
              </a:rPr>
              <a:t>occurs</a:t>
            </a:r>
            <a:r>
              <a:rPr sz="1600" spc="-5" dirty="0">
                <a:solidFill>
                  <a:srgbClr val="000000"/>
                </a:solidFill>
                <a:latin typeface="Arial"/>
                <a:cs typeface="Arial"/>
              </a:rPr>
              <a:t> </a:t>
            </a:r>
            <a:r>
              <a:rPr sz="1600" spc="-25" dirty="0">
                <a:solidFill>
                  <a:srgbClr val="000000"/>
                </a:solidFill>
                <a:latin typeface="Arial"/>
                <a:cs typeface="Arial"/>
              </a:rPr>
              <a:t>w</a:t>
            </a:r>
            <a:r>
              <a:rPr sz="1600" spc="-10" dirty="0">
                <a:solidFill>
                  <a:srgbClr val="000000"/>
                </a:solidFill>
                <a:latin typeface="Arial"/>
                <a:cs typeface="Arial"/>
              </a:rPr>
              <a:t>hen</a:t>
            </a:r>
            <a:r>
              <a:rPr sz="1600" spc="20" dirty="0">
                <a:solidFill>
                  <a:srgbClr val="000000"/>
                </a:solidFill>
                <a:latin typeface="Arial"/>
                <a:cs typeface="Arial"/>
              </a:rPr>
              <a:t> </a:t>
            </a:r>
            <a:r>
              <a:rPr sz="1600" spc="-10" dirty="0">
                <a:solidFill>
                  <a:srgbClr val="000000"/>
                </a:solidFill>
                <a:latin typeface="Arial"/>
                <a:cs typeface="Arial"/>
              </a:rPr>
              <a:t>null</a:t>
            </a:r>
            <a:r>
              <a:rPr sz="1600" spc="-25" dirty="0">
                <a:solidFill>
                  <a:srgbClr val="000000"/>
                </a:solidFill>
                <a:latin typeface="Arial"/>
                <a:cs typeface="Arial"/>
              </a:rPr>
              <a:t> </a:t>
            </a:r>
            <a:r>
              <a:rPr sz="1600" spc="-10" dirty="0">
                <a:solidFill>
                  <a:srgbClr val="000000"/>
                </a:solidFill>
                <a:latin typeface="Arial"/>
                <a:cs typeface="Arial"/>
              </a:rPr>
              <a:t>h</a:t>
            </a:r>
            <a:r>
              <a:rPr sz="1600" spc="-30" dirty="0">
                <a:solidFill>
                  <a:srgbClr val="000000"/>
                </a:solidFill>
                <a:latin typeface="Arial"/>
                <a:cs typeface="Arial"/>
              </a:rPr>
              <a:t>y</a:t>
            </a:r>
            <a:r>
              <a:rPr sz="1600" spc="-10" dirty="0">
                <a:solidFill>
                  <a:srgbClr val="000000"/>
                </a:solidFill>
                <a:latin typeface="Arial"/>
                <a:cs typeface="Arial"/>
              </a:rPr>
              <a:t>pothe</a:t>
            </a:r>
            <a:r>
              <a:rPr sz="1600" spc="-5" dirty="0">
                <a:solidFill>
                  <a:srgbClr val="000000"/>
                </a:solidFill>
                <a:latin typeface="Arial"/>
                <a:cs typeface="Arial"/>
              </a:rPr>
              <a:t>s</a:t>
            </a:r>
            <a:r>
              <a:rPr sz="1600" spc="-10" dirty="0">
                <a:solidFill>
                  <a:srgbClr val="000000"/>
                </a:solidFill>
                <a:latin typeface="Arial"/>
                <a:cs typeface="Arial"/>
              </a:rPr>
              <a:t>is</a:t>
            </a:r>
            <a:r>
              <a:rPr sz="1600" spc="10" dirty="0">
                <a:solidFill>
                  <a:srgbClr val="000000"/>
                </a:solidFill>
                <a:latin typeface="Arial"/>
                <a:cs typeface="Arial"/>
              </a:rPr>
              <a:t> </a:t>
            </a:r>
            <a:r>
              <a:rPr sz="1600" spc="-10" dirty="0">
                <a:solidFill>
                  <a:srgbClr val="000000"/>
                </a:solidFill>
                <a:latin typeface="Arial"/>
                <a:cs typeface="Arial"/>
              </a:rPr>
              <a:t>is reje</a:t>
            </a:r>
            <a:r>
              <a:rPr sz="1600" spc="-5" dirty="0">
                <a:solidFill>
                  <a:srgbClr val="000000"/>
                </a:solidFill>
                <a:latin typeface="Arial"/>
                <a:cs typeface="Arial"/>
              </a:rPr>
              <a:t>c</a:t>
            </a:r>
            <a:r>
              <a:rPr sz="1600" spc="-10" dirty="0">
                <a:solidFill>
                  <a:srgbClr val="000000"/>
                </a:solidFill>
                <a:latin typeface="Arial"/>
                <a:cs typeface="Arial"/>
              </a:rPr>
              <a:t>ted</a:t>
            </a:r>
            <a:r>
              <a:rPr sz="1600" spc="-5" dirty="0">
                <a:solidFill>
                  <a:srgbClr val="000000"/>
                </a:solidFill>
                <a:latin typeface="Arial"/>
                <a:cs typeface="Arial"/>
              </a:rPr>
              <a:t> </a:t>
            </a:r>
            <a:r>
              <a:rPr sz="1600" spc="-10" dirty="0">
                <a:solidFill>
                  <a:srgbClr val="000000"/>
                </a:solidFill>
                <a:latin typeface="Arial"/>
                <a:cs typeface="Arial"/>
              </a:rPr>
              <a:t>but</a:t>
            </a:r>
            <a:r>
              <a:rPr sz="1600" spc="10" dirty="0">
                <a:solidFill>
                  <a:srgbClr val="000000"/>
                </a:solidFill>
                <a:latin typeface="Arial"/>
                <a:cs typeface="Arial"/>
              </a:rPr>
              <a:t> </a:t>
            </a:r>
            <a:r>
              <a:rPr sz="1600" spc="-5" dirty="0">
                <a:solidFill>
                  <a:srgbClr val="000000"/>
                </a:solidFill>
                <a:latin typeface="Arial"/>
                <a:cs typeface="Arial"/>
              </a:rPr>
              <a:t>it</a:t>
            </a:r>
            <a:r>
              <a:rPr sz="1600" spc="10" dirty="0">
                <a:solidFill>
                  <a:srgbClr val="000000"/>
                </a:solidFill>
                <a:latin typeface="Arial"/>
                <a:cs typeface="Arial"/>
              </a:rPr>
              <a:t> </a:t>
            </a:r>
            <a:r>
              <a:rPr sz="1600" spc="-10" dirty="0">
                <a:solidFill>
                  <a:srgbClr val="000000"/>
                </a:solidFill>
                <a:latin typeface="Arial"/>
                <a:cs typeface="Arial"/>
              </a:rPr>
              <a:t>is true</a:t>
            </a:r>
            <a:endParaRPr sz="1600">
              <a:solidFill>
                <a:srgbClr val="000000"/>
              </a:solidFill>
              <a:latin typeface="Arial"/>
              <a:cs typeface="Arial"/>
            </a:endParaRPr>
          </a:p>
        </p:txBody>
      </p:sp>
      <p:sp>
        <p:nvSpPr>
          <p:cNvPr id="3" name="object 3"/>
          <p:cNvSpPr/>
          <p:nvPr/>
        </p:nvSpPr>
        <p:spPr>
          <a:xfrm>
            <a:off x="451911" y="3944010"/>
            <a:ext cx="1647297" cy="1810567"/>
          </a:xfrm>
          <a:prstGeom prst="rect">
            <a:avLst/>
          </a:prstGeom>
          <a:blipFill>
            <a:blip r:embed="rId3" cstate="print"/>
            <a:stretch>
              <a:fillRect/>
            </a:stretch>
          </a:blipFill>
        </p:spPr>
        <p:txBody>
          <a:bodyPr wrap="square" lIns="0" tIns="0" rIns="0" bIns="0" rtlCol="0"/>
          <a:lstStyle/>
          <a:p>
            <a:endParaRPr>
              <a:solidFill>
                <a:srgbClr val="000000"/>
              </a:solidFill>
            </a:endParaRPr>
          </a:p>
        </p:txBody>
      </p:sp>
      <p:sp>
        <p:nvSpPr>
          <p:cNvPr id="4" name="object 4"/>
          <p:cNvSpPr/>
          <p:nvPr/>
        </p:nvSpPr>
        <p:spPr>
          <a:xfrm>
            <a:off x="2208166" y="3958477"/>
            <a:ext cx="2156404" cy="1536207"/>
          </a:xfrm>
          <a:custGeom>
            <a:avLst/>
            <a:gdLst/>
            <a:ahLst/>
            <a:cxnLst/>
            <a:rect l="l" t="t" r="r" b="b"/>
            <a:pathLst>
              <a:path w="2157095" h="1536700">
                <a:moveTo>
                  <a:pt x="1379477" y="1409700"/>
                </a:moveTo>
                <a:lnTo>
                  <a:pt x="836457" y="1409700"/>
                </a:lnTo>
                <a:lnTo>
                  <a:pt x="844636" y="1422400"/>
                </a:lnTo>
                <a:lnTo>
                  <a:pt x="853188" y="1435100"/>
                </a:lnTo>
                <a:lnTo>
                  <a:pt x="862101" y="1447800"/>
                </a:lnTo>
                <a:lnTo>
                  <a:pt x="871362" y="1447800"/>
                </a:lnTo>
                <a:lnTo>
                  <a:pt x="880961" y="1460500"/>
                </a:lnTo>
                <a:lnTo>
                  <a:pt x="890884" y="1473200"/>
                </a:lnTo>
                <a:lnTo>
                  <a:pt x="901120" y="1473200"/>
                </a:lnTo>
                <a:lnTo>
                  <a:pt x="911657" y="1485900"/>
                </a:lnTo>
                <a:lnTo>
                  <a:pt x="922484" y="1485900"/>
                </a:lnTo>
                <a:lnTo>
                  <a:pt x="933588" y="1498600"/>
                </a:lnTo>
                <a:lnTo>
                  <a:pt x="944957" y="1498600"/>
                </a:lnTo>
                <a:lnTo>
                  <a:pt x="956580" y="1511300"/>
                </a:lnTo>
                <a:lnTo>
                  <a:pt x="968444" y="1511300"/>
                </a:lnTo>
                <a:lnTo>
                  <a:pt x="980538" y="1524000"/>
                </a:lnTo>
                <a:lnTo>
                  <a:pt x="1005368" y="1524000"/>
                </a:lnTo>
                <a:lnTo>
                  <a:pt x="1032114" y="1536700"/>
                </a:lnTo>
                <a:lnTo>
                  <a:pt x="1189808" y="1536700"/>
                </a:lnTo>
                <a:lnTo>
                  <a:pt x="1238785" y="1511300"/>
                </a:lnTo>
                <a:lnTo>
                  <a:pt x="1284562" y="1485900"/>
                </a:lnTo>
                <a:lnTo>
                  <a:pt x="1326297" y="1460500"/>
                </a:lnTo>
                <a:lnTo>
                  <a:pt x="1363148" y="1422400"/>
                </a:lnTo>
                <a:lnTo>
                  <a:pt x="1379477" y="1409700"/>
                </a:lnTo>
                <a:close/>
              </a:path>
              <a:path w="2157095" h="1536700">
                <a:moveTo>
                  <a:pt x="741564" y="1435100"/>
                </a:moveTo>
                <a:lnTo>
                  <a:pt x="532668" y="1435100"/>
                </a:lnTo>
                <a:lnTo>
                  <a:pt x="561808" y="1447800"/>
                </a:lnTo>
                <a:lnTo>
                  <a:pt x="711679" y="1447800"/>
                </a:lnTo>
                <a:lnTo>
                  <a:pt x="741564" y="1435100"/>
                </a:lnTo>
                <a:close/>
              </a:path>
              <a:path w="2157095" h="1536700">
                <a:moveTo>
                  <a:pt x="658280" y="152400"/>
                </a:moveTo>
                <a:lnTo>
                  <a:pt x="405560" y="152400"/>
                </a:lnTo>
                <a:lnTo>
                  <a:pt x="381281" y="165100"/>
                </a:lnTo>
                <a:lnTo>
                  <a:pt x="358129" y="177800"/>
                </a:lnTo>
                <a:lnTo>
                  <a:pt x="336176" y="190500"/>
                </a:lnTo>
                <a:lnTo>
                  <a:pt x="315498" y="203200"/>
                </a:lnTo>
                <a:lnTo>
                  <a:pt x="296168" y="228600"/>
                </a:lnTo>
                <a:lnTo>
                  <a:pt x="278259" y="241300"/>
                </a:lnTo>
                <a:lnTo>
                  <a:pt x="261847" y="266700"/>
                </a:lnTo>
                <a:lnTo>
                  <a:pt x="247004" y="279400"/>
                </a:lnTo>
                <a:lnTo>
                  <a:pt x="233805" y="304800"/>
                </a:lnTo>
                <a:lnTo>
                  <a:pt x="212633" y="355600"/>
                </a:lnTo>
                <a:lnTo>
                  <a:pt x="198922" y="406400"/>
                </a:lnTo>
                <a:lnTo>
                  <a:pt x="193265" y="457200"/>
                </a:lnTo>
                <a:lnTo>
                  <a:pt x="193641" y="482600"/>
                </a:lnTo>
                <a:lnTo>
                  <a:pt x="196251" y="508000"/>
                </a:lnTo>
                <a:lnTo>
                  <a:pt x="176662" y="508000"/>
                </a:lnTo>
                <a:lnTo>
                  <a:pt x="163636" y="520700"/>
                </a:lnTo>
                <a:lnTo>
                  <a:pt x="138413" y="520700"/>
                </a:lnTo>
                <a:lnTo>
                  <a:pt x="126278" y="533400"/>
                </a:lnTo>
                <a:lnTo>
                  <a:pt x="114502" y="533400"/>
                </a:lnTo>
                <a:lnTo>
                  <a:pt x="103116" y="546100"/>
                </a:lnTo>
                <a:lnTo>
                  <a:pt x="92150" y="546100"/>
                </a:lnTo>
                <a:lnTo>
                  <a:pt x="81636" y="558800"/>
                </a:lnTo>
                <a:lnTo>
                  <a:pt x="71603" y="558800"/>
                </a:lnTo>
                <a:lnTo>
                  <a:pt x="62084" y="571500"/>
                </a:lnTo>
                <a:lnTo>
                  <a:pt x="53109" y="584200"/>
                </a:lnTo>
                <a:lnTo>
                  <a:pt x="44708" y="596900"/>
                </a:lnTo>
                <a:lnTo>
                  <a:pt x="36913" y="609600"/>
                </a:lnTo>
                <a:lnTo>
                  <a:pt x="29754" y="609600"/>
                </a:lnTo>
                <a:lnTo>
                  <a:pt x="21414" y="635000"/>
                </a:lnTo>
                <a:lnTo>
                  <a:pt x="14476" y="647700"/>
                </a:lnTo>
                <a:lnTo>
                  <a:pt x="8916" y="660400"/>
                </a:lnTo>
                <a:lnTo>
                  <a:pt x="4712" y="673100"/>
                </a:lnTo>
                <a:lnTo>
                  <a:pt x="1840" y="698500"/>
                </a:lnTo>
                <a:lnTo>
                  <a:pt x="277" y="711200"/>
                </a:lnTo>
                <a:lnTo>
                  <a:pt x="985" y="749300"/>
                </a:lnTo>
                <a:lnTo>
                  <a:pt x="11287" y="787400"/>
                </a:lnTo>
                <a:lnTo>
                  <a:pt x="17092" y="812800"/>
                </a:lnTo>
                <a:lnTo>
                  <a:pt x="41295" y="850900"/>
                </a:lnTo>
                <a:lnTo>
                  <a:pt x="75195" y="889000"/>
                </a:lnTo>
                <a:lnTo>
                  <a:pt x="102873" y="914400"/>
                </a:lnTo>
                <a:lnTo>
                  <a:pt x="94477" y="914400"/>
                </a:lnTo>
                <a:lnTo>
                  <a:pt x="73331" y="952500"/>
                </a:lnTo>
                <a:lnTo>
                  <a:pt x="58489" y="990600"/>
                </a:lnTo>
                <a:lnTo>
                  <a:pt x="50252" y="1028700"/>
                </a:lnTo>
                <a:lnTo>
                  <a:pt x="48583" y="1054100"/>
                </a:lnTo>
                <a:lnTo>
                  <a:pt x="48928" y="1066800"/>
                </a:lnTo>
                <a:lnTo>
                  <a:pt x="50074" y="1079500"/>
                </a:lnTo>
                <a:lnTo>
                  <a:pt x="52864" y="1092200"/>
                </a:lnTo>
                <a:lnTo>
                  <a:pt x="57002" y="1104900"/>
                </a:lnTo>
                <a:lnTo>
                  <a:pt x="62425" y="1130300"/>
                </a:lnTo>
                <a:lnTo>
                  <a:pt x="85790" y="1168400"/>
                </a:lnTo>
                <a:lnTo>
                  <a:pt x="118493" y="1206500"/>
                </a:lnTo>
                <a:lnTo>
                  <a:pt x="144656" y="1231900"/>
                </a:lnTo>
                <a:lnTo>
                  <a:pt x="158860" y="1231900"/>
                </a:lnTo>
                <a:lnTo>
                  <a:pt x="173730" y="1244600"/>
                </a:lnTo>
                <a:lnTo>
                  <a:pt x="189204" y="1244600"/>
                </a:lnTo>
                <a:lnTo>
                  <a:pt x="205219" y="1257300"/>
                </a:lnTo>
                <a:lnTo>
                  <a:pt x="292517" y="1257300"/>
                </a:lnTo>
                <a:lnTo>
                  <a:pt x="293914" y="1270000"/>
                </a:lnTo>
                <a:lnTo>
                  <a:pt x="295311" y="1270000"/>
                </a:lnTo>
                <a:lnTo>
                  <a:pt x="312645" y="1295400"/>
                </a:lnTo>
                <a:lnTo>
                  <a:pt x="331753" y="1320800"/>
                </a:lnTo>
                <a:lnTo>
                  <a:pt x="352504" y="1333500"/>
                </a:lnTo>
                <a:lnTo>
                  <a:pt x="374766" y="1358900"/>
                </a:lnTo>
                <a:lnTo>
                  <a:pt x="423294" y="1397000"/>
                </a:lnTo>
                <a:lnTo>
                  <a:pt x="476280" y="1422400"/>
                </a:lnTo>
                <a:lnTo>
                  <a:pt x="504115" y="1435100"/>
                </a:lnTo>
                <a:lnTo>
                  <a:pt x="771111" y="1435100"/>
                </a:lnTo>
                <a:lnTo>
                  <a:pt x="828662" y="1409700"/>
                </a:lnTo>
                <a:lnTo>
                  <a:pt x="1379477" y="1409700"/>
                </a:lnTo>
                <a:lnTo>
                  <a:pt x="1394270" y="1384300"/>
                </a:lnTo>
                <a:lnTo>
                  <a:pt x="1407419" y="1358900"/>
                </a:lnTo>
                <a:lnTo>
                  <a:pt x="1418821" y="1333500"/>
                </a:lnTo>
                <a:lnTo>
                  <a:pt x="1428369" y="1308100"/>
                </a:lnTo>
                <a:lnTo>
                  <a:pt x="1727746" y="1308100"/>
                </a:lnTo>
                <a:lnTo>
                  <a:pt x="1763985" y="1282700"/>
                </a:lnTo>
                <a:lnTo>
                  <a:pt x="1795939" y="1257300"/>
                </a:lnTo>
                <a:lnTo>
                  <a:pt x="1810133" y="1231900"/>
                </a:lnTo>
                <a:lnTo>
                  <a:pt x="1823043" y="1219200"/>
                </a:lnTo>
                <a:lnTo>
                  <a:pt x="1834599" y="1206500"/>
                </a:lnTo>
                <a:lnTo>
                  <a:pt x="1844731" y="1181100"/>
                </a:lnTo>
                <a:lnTo>
                  <a:pt x="1853367" y="1155700"/>
                </a:lnTo>
                <a:lnTo>
                  <a:pt x="1860437" y="1143000"/>
                </a:lnTo>
                <a:lnTo>
                  <a:pt x="1865870" y="1117600"/>
                </a:lnTo>
                <a:lnTo>
                  <a:pt x="1869595" y="1092200"/>
                </a:lnTo>
                <a:lnTo>
                  <a:pt x="1871541" y="1066800"/>
                </a:lnTo>
                <a:lnTo>
                  <a:pt x="1909325" y="1066800"/>
                </a:lnTo>
                <a:lnTo>
                  <a:pt x="1921649" y="1054100"/>
                </a:lnTo>
                <a:lnTo>
                  <a:pt x="1945808" y="1054100"/>
                </a:lnTo>
                <a:lnTo>
                  <a:pt x="1957615" y="1041400"/>
                </a:lnTo>
                <a:lnTo>
                  <a:pt x="1980617" y="1041400"/>
                </a:lnTo>
                <a:lnTo>
                  <a:pt x="1991784" y="1028700"/>
                </a:lnTo>
                <a:lnTo>
                  <a:pt x="2002709" y="1016000"/>
                </a:lnTo>
                <a:lnTo>
                  <a:pt x="2013380" y="1016000"/>
                </a:lnTo>
                <a:lnTo>
                  <a:pt x="2023781" y="1003300"/>
                </a:lnTo>
                <a:lnTo>
                  <a:pt x="2045053" y="990600"/>
                </a:lnTo>
                <a:lnTo>
                  <a:pt x="2064512" y="965200"/>
                </a:lnTo>
                <a:lnTo>
                  <a:pt x="2082145" y="952500"/>
                </a:lnTo>
                <a:lnTo>
                  <a:pt x="2097939" y="927100"/>
                </a:lnTo>
                <a:lnTo>
                  <a:pt x="2111881" y="914400"/>
                </a:lnTo>
                <a:lnTo>
                  <a:pt x="2134158" y="863600"/>
                </a:lnTo>
                <a:lnTo>
                  <a:pt x="2148873" y="812800"/>
                </a:lnTo>
                <a:lnTo>
                  <a:pt x="2155922" y="762000"/>
                </a:lnTo>
                <a:lnTo>
                  <a:pt x="2156540" y="736600"/>
                </a:lnTo>
                <a:lnTo>
                  <a:pt x="2155203" y="711200"/>
                </a:lnTo>
                <a:lnTo>
                  <a:pt x="2146612" y="660400"/>
                </a:lnTo>
                <a:lnTo>
                  <a:pt x="2130046" y="609600"/>
                </a:lnTo>
                <a:lnTo>
                  <a:pt x="2105402" y="558800"/>
                </a:lnTo>
                <a:lnTo>
                  <a:pt x="2090019" y="533400"/>
                </a:lnTo>
                <a:lnTo>
                  <a:pt x="2094328" y="520700"/>
                </a:lnTo>
                <a:lnTo>
                  <a:pt x="2098076" y="508000"/>
                </a:lnTo>
                <a:lnTo>
                  <a:pt x="2102942" y="495300"/>
                </a:lnTo>
                <a:lnTo>
                  <a:pt x="2106025" y="469900"/>
                </a:lnTo>
                <a:lnTo>
                  <a:pt x="2107373" y="444500"/>
                </a:lnTo>
                <a:lnTo>
                  <a:pt x="2107031" y="431800"/>
                </a:lnTo>
                <a:lnTo>
                  <a:pt x="2105047" y="406400"/>
                </a:lnTo>
                <a:lnTo>
                  <a:pt x="2101468" y="393700"/>
                </a:lnTo>
                <a:lnTo>
                  <a:pt x="2096338" y="368300"/>
                </a:lnTo>
                <a:lnTo>
                  <a:pt x="2089706" y="342900"/>
                </a:lnTo>
                <a:lnTo>
                  <a:pt x="2081618" y="330200"/>
                </a:lnTo>
                <a:lnTo>
                  <a:pt x="2072120" y="317500"/>
                </a:lnTo>
                <a:lnTo>
                  <a:pt x="2061260" y="292100"/>
                </a:lnTo>
                <a:lnTo>
                  <a:pt x="2049082" y="279400"/>
                </a:lnTo>
                <a:lnTo>
                  <a:pt x="2035635" y="266700"/>
                </a:lnTo>
                <a:lnTo>
                  <a:pt x="2020965" y="254000"/>
                </a:lnTo>
                <a:lnTo>
                  <a:pt x="2005117" y="228600"/>
                </a:lnTo>
                <a:lnTo>
                  <a:pt x="1988140" y="215900"/>
                </a:lnTo>
                <a:lnTo>
                  <a:pt x="1970079" y="215900"/>
                </a:lnTo>
                <a:lnTo>
                  <a:pt x="1950981" y="203200"/>
                </a:lnTo>
                <a:lnTo>
                  <a:pt x="1930892" y="190500"/>
                </a:lnTo>
                <a:lnTo>
                  <a:pt x="1909860" y="177800"/>
                </a:lnTo>
                <a:lnTo>
                  <a:pt x="692642" y="177800"/>
                </a:lnTo>
                <a:lnTo>
                  <a:pt x="681374" y="165100"/>
                </a:lnTo>
                <a:lnTo>
                  <a:pt x="669916" y="165100"/>
                </a:lnTo>
                <a:lnTo>
                  <a:pt x="658280" y="152400"/>
                </a:lnTo>
                <a:close/>
              </a:path>
              <a:path w="2157095" h="1536700">
                <a:moveTo>
                  <a:pt x="1666594" y="1333500"/>
                </a:moveTo>
                <a:lnTo>
                  <a:pt x="1486732" y="1333500"/>
                </a:lnTo>
                <a:lnTo>
                  <a:pt x="1499011" y="1346200"/>
                </a:lnTo>
                <a:lnTo>
                  <a:pt x="1644680" y="1346200"/>
                </a:lnTo>
                <a:lnTo>
                  <a:pt x="1666594" y="1333500"/>
                </a:lnTo>
                <a:close/>
              </a:path>
              <a:path w="2157095" h="1536700">
                <a:moveTo>
                  <a:pt x="1727746" y="1308100"/>
                </a:moveTo>
                <a:lnTo>
                  <a:pt x="1428369" y="1308100"/>
                </a:lnTo>
                <a:lnTo>
                  <a:pt x="1439575" y="1320800"/>
                </a:lnTo>
                <a:lnTo>
                  <a:pt x="1451033" y="1320800"/>
                </a:lnTo>
                <a:lnTo>
                  <a:pt x="1462725" y="1333500"/>
                </a:lnTo>
                <a:lnTo>
                  <a:pt x="1687789" y="1333500"/>
                </a:lnTo>
                <a:lnTo>
                  <a:pt x="1708197" y="1320800"/>
                </a:lnTo>
                <a:lnTo>
                  <a:pt x="1727746" y="1308100"/>
                </a:lnTo>
                <a:close/>
              </a:path>
              <a:path w="2157095" h="1536700">
                <a:moveTo>
                  <a:pt x="1019495" y="50800"/>
                </a:moveTo>
                <a:lnTo>
                  <a:pt x="855803" y="50800"/>
                </a:lnTo>
                <a:lnTo>
                  <a:pt x="836239" y="63500"/>
                </a:lnTo>
                <a:lnTo>
                  <a:pt x="817163" y="63500"/>
                </a:lnTo>
                <a:lnTo>
                  <a:pt x="780830" y="88900"/>
                </a:lnTo>
                <a:lnTo>
                  <a:pt x="747501" y="114300"/>
                </a:lnTo>
                <a:lnTo>
                  <a:pt x="717873" y="139700"/>
                </a:lnTo>
                <a:lnTo>
                  <a:pt x="692642" y="177800"/>
                </a:lnTo>
                <a:lnTo>
                  <a:pt x="1909860" y="177800"/>
                </a:lnTo>
                <a:lnTo>
                  <a:pt x="1906686" y="165100"/>
                </a:lnTo>
                <a:lnTo>
                  <a:pt x="1902828" y="152400"/>
                </a:lnTo>
                <a:lnTo>
                  <a:pt x="1898301" y="152400"/>
                </a:lnTo>
                <a:lnTo>
                  <a:pt x="1893117" y="139700"/>
                </a:lnTo>
                <a:lnTo>
                  <a:pt x="1887293" y="127000"/>
                </a:lnTo>
                <a:lnTo>
                  <a:pt x="1880840" y="114300"/>
                </a:lnTo>
                <a:lnTo>
                  <a:pt x="1873774" y="101600"/>
                </a:lnTo>
                <a:lnTo>
                  <a:pt x="1101943" y="101600"/>
                </a:lnTo>
                <a:lnTo>
                  <a:pt x="1091783" y="88900"/>
                </a:lnTo>
                <a:lnTo>
                  <a:pt x="1081261" y="88900"/>
                </a:lnTo>
                <a:lnTo>
                  <a:pt x="1070398" y="76200"/>
                </a:lnTo>
                <a:lnTo>
                  <a:pt x="1059216" y="76200"/>
                </a:lnTo>
                <a:lnTo>
                  <a:pt x="1039546" y="63500"/>
                </a:lnTo>
                <a:lnTo>
                  <a:pt x="1019495" y="50800"/>
                </a:lnTo>
                <a:close/>
              </a:path>
              <a:path w="2157095" h="1536700">
                <a:moveTo>
                  <a:pt x="622448" y="139700"/>
                </a:moveTo>
                <a:lnTo>
                  <a:pt x="457200" y="139700"/>
                </a:lnTo>
                <a:lnTo>
                  <a:pt x="430891" y="152400"/>
                </a:lnTo>
                <a:lnTo>
                  <a:pt x="634533" y="152400"/>
                </a:lnTo>
                <a:lnTo>
                  <a:pt x="622448" y="139700"/>
                </a:lnTo>
                <a:close/>
              </a:path>
              <a:path w="2157095" h="1536700">
                <a:moveTo>
                  <a:pt x="535183" y="127000"/>
                </a:moveTo>
                <a:lnTo>
                  <a:pt x="522498" y="127000"/>
                </a:lnTo>
                <a:lnTo>
                  <a:pt x="509799" y="139700"/>
                </a:lnTo>
                <a:lnTo>
                  <a:pt x="547840" y="139700"/>
                </a:lnTo>
                <a:lnTo>
                  <a:pt x="535183" y="127000"/>
                </a:lnTo>
                <a:close/>
              </a:path>
              <a:path w="2157095" h="1536700">
                <a:moveTo>
                  <a:pt x="1465424" y="50800"/>
                </a:moveTo>
                <a:lnTo>
                  <a:pt x="1156873" y="50800"/>
                </a:lnTo>
                <a:lnTo>
                  <a:pt x="1144301" y="63500"/>
                </a:lnTo>
                <a:lnTo>
                  <a:pt x="1132539" y="76200"/>
                </a:lnTo>
                <a:lnTo>
                  <a:pt x="1121656" y="88900"/>
                </a:lnTo>
                <a:lnTo>
                  <a:pt x="1111720" y="101600"/>
                </a:lnTo>
                <a:lnTo>
                  <a:pt x="1873774" y="101600"/>
                </a:lnTo>
                <a:lnTo>
                  <a:pt x="1866108" y="88900"/>
                </a:lnTo>
                <a:lnTo>
                  <a:pt x="1857856" y="76200"/>
                </a:lnTo>
                <a:lnTo>
                  <a:pt x="1483065" y="76200"/>
                </a:lnTo>
                <a:lnTo>
                  <a:pt x="1474513" y="63500"/>
                </a:lnTo>
                <a:lnTo>
                  <a:pt x="1465424" y="50800"/>
                </a:lnTo>
                <a:close/>
              </a:path>
              <a:path w="2157095" h="1536700">
                <a:moveTo>
                  <a:pt x="1797722" y="25400"/>
                </a:moveTo>
                <a:lnTo>
                  <a:pt x="1544665" y="25400"/>
                </a:lnTo>
                <a:lnTo>
                  <a:pt x="1528193" y="38100"/>
                </a:lnTo>
                <a:lnTo>
                  <a:pt x="1512380" y="50800"/>
                </a:lnTo>
                <a:lnTo>
                  <a:pt x="1497310" y="63500"/>
                </a:lnTo>
                <a:lnTo>
                  <a:pt x="1483065" y="76200"/>
                </a:lnTo>
                <a:lnTo>
                  <a:pt x="1849032" y="76200"/>
                </a:lnTo>
                <a:lnTo>
                  <a:pt x="1839651" y="63500"/>
                </a:lnTo>
                <a:lnTo>
                  <a:pt x="1829725" y="50800"/>
                </a:lnTo>
                <a:lnTo>
                  <a:pt x="1814062" y="38100"/>
                </a:lnTo>
                <a:lnTo>
                  <a:pt x="1797722" y="25400"/>
                </a:lnTo>
                <a:close/>
              </a:path>
              <a:path w="2157095" h="1536700">
                <a:moveTo>
                  <a:pt x="978596" y="38100"/>
                </a:moveTo>
                <a:lnTo>
                  <a:pt x="896054" y="38100"/>
                </a:lnTo>
                <a:lnTo>
                  <a:pt x="875771" y="50800"/>
                </a:lnTo>
                <a:lnTo>
                  <a:pt x="999149" y="50800"/>
                </a:lnTo>
                <a:lnTo>
                  <a:pt x="978596" y="38100"/>
                </a:lnTo>
                <a:close/>
              </a:path>
              <a:path w="2157095" h="1536700">
                <a:moveTo>
                  <a:pt x="1396488" y="12700"/>
                </a:moveTo>
                <a:lnTo>
                  <a:pt x="1213904" y="12700"/>
                </a:lnTo>
                <a:lnTo>
                  <a:pt x="1198771" y="25400"/>
                </a:lnTo>
                <a:lnTo>
                  <a:pt x="1184175" y="38100"/>
                </a:lnTo>
                <a:lnTo>
                  <a:pt x="1170187" y="50800"/>
                </a:lnTo>
                <a:lnTo>
                  <a:pt x="1455821" y="50800"/>
                </a:lnTo>
                <a:lnTo>
                  <a:pt x="1445730" y="38100"/>
                </a:lnTo>
                <a:lnTo>
                  <a:pt x="1435177" y="38100"/>
                </a:lnTo>
                <a:lnTo>
                  <a:pt x="1424187" y="25400"/>
                </a:lnTo>
                <a:lnTo>
                  <a:pt x="1412784" y="25400"/>
                </a:lnTo>
                <a:lnTo>
                  <a:pt x="1396488" y="12700"/>
                </a:lnTo>
                <a:close/>
              </a:path>
              <a:path w="2157095" h="1536700">
                <a:moveTo>
                  <a:pt x="1763346" y="12700"/>
                </a:moveTo>
                <a:lnTo>
                  <a:pt x="1579252" y="12700"/>
                </a:lnTo>
                <a:lnTo>
                  <a:pt x="1561713" y="25400"/>
                </a:lnTo>
                <a:lnTo>
                  <a:pt x="1780789" y="25400"/>
                </a:lnTo>
                <a:lnTo>
                  <a:pt x="1763346" y="12700"/>
                </a:lnTo>
                <a:close/>
              </a:path>
              <a:path w="2157095" h="1536700">
                <a:moveTo>
                  <a:pt x="1363132" y="0"/>
                </a:moveTo>
                <a:lnTo>
                  <a:pt x="1261858" y="0"/>
                </a:lnTo>
                <a:lnTo>
                  <a:pt x="1245516" y="12700"/>
                </a:lnTo>
                <a:lnTo>
                  <a:pt x="1379915" y="12700"/>
                </a:lnTo>
                <a:lnTo>
                  <a:pt x="1363132" y="0"/>
                </a:lnTo>
                <a:close/>
              </a:path>
              <a:path w="2157095" h="1536700">
                <a:moveTo>
                  <a:pt x="1727266" y="0"/>
                </a:moveTo>
                <a:lnTo>
                  <a:pt x="1615474" y="0"/>
                </a:lnTo>
                <a:lnTo>
                  <a:pt x="1597201" y="12700"/>
                </a:lnTo>
                <a:lnTo>
                  <a:pt x="1745477" y="12700"/>
                </a:lnTo>
                <a:lnTo>
                  <a:pt x="1727266" y="0"/>
                </a:lnTo>
                <a:close/>
              </a:path>
            </a:pathLst>
          </a:custGeom>
          <a:solidFill>
            <a:srgbClr val="006666"/>
          </a:solidFill>
        </p:spPr>
        <p:txBody>
          <a:bodyPr wrap="square" lIns="0" tIns="0" rIns="0" bIns="0" rtlCol="0"/>
          <a:lstStyle/>
          <a:p>
            <a:endParaRPr>
              <a:solidFill>
                <a:srgbClr val="000000"/>
              </a:solidFill>
            </a:endParaRPr>
          </a:p>
        </p:txBody>
      </p:sp>
      <p:sp>
        <p:nvSpPr>
          <p:cNvPr id="5" name="object 5"/>
          <p:cNvSpPr/>
          <p:nvPr/>
        </p:nvSpPr>
        <p:spPr>
          <a:xfrm>
            <a:off x="1577327" y="4288076"/>
            <a:ext cx="85698" cy="84428"/>
          </a:xfrm>
          <a:custGeom>
            <a:avLst/>
            <a:gdLst/>
            <a:ahLst/>
            <a:cxnLst/>
            <a:rect l="l" t="t" r="r" b="b"/>
            <a:pathLst>
              <a:path w="85725" h="84454">
                <a:moveTo>
                  <a:pt x="39981" y="0"/>
                </a:moveTo>
                <a:lnTo>
                  <a:pt x="7357" y="19787"/>
                </a:lnTo>
                <a:lnTo>
                  <a:pt x="0" y="49343"/>
                </a:lnTo>
                <a:lnTo>
                  <a:pt x="3764" y="61036"/>
                </a:lnTo>
                <a:lnTo>
                  <a:pt x="11132" y="70956"/>
                </a:lnTo>
                <a:lnTo>
                  <a:pt x="21980" y="78526"/>
                </a:lnTo>
                <a:lnTo>
                  <a:pt x="36187" y="83170"/>
                </a:lnTo>
                <a:lnTo>
                  <a:pt x="53630" y="84314"/>
                </a:lnTo>
                <a:lnTo>
                  <a:pt x="66307" y="78558"/>
                </a:lnTo>
                <a:lnTo>
                  <a:pt x="76356" y="69196"/>
                </a:lnTo>
                <a:lnTo>
                  <a:pt x="82974" y="57027"/>
                </a:lnTo>
                <a:lnTo>
                  <a:pt x="85358" y="42856"/>
                </a:lnTo>
                <a:lnTo>
                  <a:pt x="83419" y="30133"/>
                </a:lnTo>
                <a:lnTo>
                  <a:pt x="77308" y="18054"/>
                </a:lnTo>
                <a:lnTo>
                  <a:pt x="67624" y="8501"/>
                </a:lnTo>
                <a:lnTo>
                  <a:pt x="54978" y="2230"/>
                </a:lnTo>
                <a:lnTo>
                  <a:pt x="39981" y="0"/>
                </a:lnTo>
                <a:close/>
              </a:path>
            </a:pathLst>
          </a:custGeom>
          <a:solidFill>
            <a:srgbClr val="006666"/>
          </a:solidFill>
        </p:spPr>
        <p:txBody>
          <a:bodyPr wrap="square" lIns="0" tIns="0" rIns="0" bIns="0" rtlCol="0"/>
          <a:lstStyle/>
          <a:p>
            <a:endParaRPr>
              <a:solidFill>
                <a:srgbClr val="000000"/>
              </a:solidFill>
            </a:endParaRPr>
          </a:p>
        </p:txBody>
      </p:sp>
      <p:sp>
        <p:nvSpPr>
          <p:cNvPr id="6" name="object 6"/>
          <p:cNvSpPr/>
          <p:nvPr/>
        </p:nvSpPr>
        <p:spPr>
          <a:xfrm>
            <a:off x="1720173" y="4288701"/>
            <a:ext cx="172030" cy="171395"/>
          </a:xfrm>
          <a:custGeom>
            <a:avLst/>
            <a:gdLst/>
            <a:ahLst/>
            <a:cxnLst/>
            <a:rect l="l" t="t" r="r" b="b"/>
            <a:pathLst>
              <a:path w="172085" h="171450">
                <a:moveTo>
                  <a:pt x="77068" y="0"/>
                </a:moveTo>
                <a:lnTo>
                  <a:pt x="37817" y="14231"/>
                </a:lnTo>
                <a:lnTo>
                  <a:pt x="10344" y="44675"/>
                </a:lnTo>
                <a:lnTo>
                  <a:pt x="0" y="86108"/>
                </a:lnTo>
                <a:lnTo>
                  <a:pt x="1234" y="99950"/>
                </a:lnTo>
                <a:lnTo>
                  <a:pt x="17307" y="136383"/>
                </a:lnTo>
                <a:lnTo>
                  <a:pt x="49373" y="161627"/>
                </a:lnTo>
                <a:lnTo>
                  <a:pt x="94077" y="170872"/>
                </a:lnTo>
                <a:lnTo>
                  <a:pt x="108201" y="168316"/>
                </a:lnTo>
                <a:lnTo>
                  <a:pt x="144356" y="148208"/>
                </a:lnTo>
                <a:lnTo>
                  <a:pt x="166919" y="113702"/>
                </a:lnTo>
                <a:lnTo>
                  <a:pt x="171693" y="84222"/>
                </a:lnTo>
                <a:lnTo>
                  <a:pt x="170392" y="70443"/>
                </a:lnTo>
                <a:lnTo>
                  <a:pt x="154147" y="34168"/>
                </a:lnTo>
                <a:lnTo>
                  <a:pt x="121943" y="9125"/>
                </a:lnTo>
                <a:lnTo>
                  <a:pt x="77068" y="0"/>
                </a:lnTo>
                <a:close/>
              </a:path>
            </a:pathLst>
          </a:custGeom>
          <a:solidFill>
            <a:srgbClr val="006666"/>
          </a:solidFill>
        </p:spPr>
        <p:txBody>
          <a:bodyPr wrap="square" lIns="0" tIns="0" rIns="0" bIns="0" rtlCol="0"/>
          <a:lstStyle/>
          <a:p>
            <a:endParaRPr>
              <a:solidFill>
                <a:srgbClr val="000000"/>
              </a:solidFill>
            </a:endParaRPr>
          </a:p>
        </p:txBody>
      </p:sp>
      <p:sp>
        <p:nvSpPr>
          <p:cNvPr id="7" name="object 7"/>
          <p:cNvSpPr/>
          <p:nvPr/>
        </p:nvSpPr>
        <p:spPr>
          <a:xfrm>
            <a:off x="1947375" y="4308286"/>
            <a:ext cx="257727" cy="257093"/>
          </a:xfrm>
          <a:custGeom>
            <a:avLst/>
            <a:gdLst/>
            <a:ahLst/>
            <a:cxnLst/>
            <a:rect l="l" t="t" r="r" b="b"/>
            <a:pathLst>
              <a:path w="257810" h="257175">
                <a:moveTo>
                  <a:pt x="115945" y="0"/>
                </a:moveTo>
                <a:lnTo>
                  <a:pt x="76325" y="10551"/>
                </a:lnTo>
                <a:lnTo>
                  <a:pt x="42819" y="32938"/>
                </a:lnTo>
                <a:lnTo>
                  <a:pt x="17614" y="65444"/>
                </a:lnTo>
                <a:lnTo>
                  <a:pt x="2900" y="106352"/>
                </a:lnTo>
                <a:lnTo>
                  <a:pt x="0" y="137444"/>
                </a:lnTo>
                <a:lnTo>
                  <a:pt x="1790" y="151531"/>
                </a:lnTo>
                <a:lnTo>
                  <a:pt x="15810" y="190374"/>
                </a:lnTo>
                <a:lnTo>
                  <a:pt x="41234" y="222300"/>
                </a:lnTo>
                <a:lnTo>
                  <a:pt x="76048" y="245010"/>
                </a:lnTo>
                <a:lnTo>
                  <a:pt x="118235" y="256205"/>
                </a:lnTo>
                <a:lnTo>
                  <a:pt x="133588" y="256980"/>
                </a:lnTo>
                <a:lnTo>
                  <a:pt x="148091" y="255590"/>
                </a:lnTo>
                <a:lnTo>
                  <a:pt x="188160" y="242402"/>
                </a:lnTo>
                <a:lnTo>
                  <a:pt x="221184" y="217589"/>
                </a:lnTo>
                <a:lnTo>
                  <a:pt x="244739" y="183588"/>
                </a:lnTo>
                <a:lnTo>
                  <a:pt x="256401" y="142838"/>
                </a:lnTo>
                <a:lnTo>
                  <a:pt x="257227" y="128176"/>
                </a:lnTo>
                <a:lnTo>
                  <a:pt x="257221" y="126985"/>
                </a:lnTo>
                <a:lnTo>
                  <a:pt x="250266" y="86621"/>
                </a:lnTo>
                <a:lnTo>
                  <a:pt x="231164" y="51627"/>
                </a:lnTo>
                <a:lnTo>
                  <a:pt x="201413" y="24115"/>
                </a:lnTo>
                <a:lnTo>
                  <a:pt x="162508" y="6202"/>
                </a:lnTo>
                <a:lnTo>
                  <a:pt x="115945" y="0"/>
                </a:lnTo>
                <a:close/>
              </a:path>
            </a:pathLst>
          </a:custGeom>
          <a:solidFill>
            <a:srgbClr val="006666"/>
          </a:solidFill>
        </p:spPr>
        <p:txBody>
          <a:bodyPr wrap="square" lIns="0" tIns="0" rIns="0" bIns="0" rtlCol="0"/>
          <a:lstStyle/>
          <a:p>
            <a:endParaRPr>
              <a:solidFill>
                <a:srgbClr val="000000"/>
              </a:solidFill>
            </a:endParaRPr>
          </a:p>
        </p:txBody>
      </p:sp>
      <p:sp>
        <p:nvSpPr>
          <p:cNvPr id="8" name="object 8"/>
          <p:cNvSpPr txBox="1"/>
          <p:nvPr/>
        </p:nvSpPr>
        <p:spPr>
          <a:xfrm>
            <a:off x="2278029" y="4203172"/>
            <a:ext cx="1865666" cy="1084051"/>
          </a:xfrm>
          <a:prstGeom prst="rect">
            <a:avLst/>
          </a:prstGeom>
        </p:spPr>
        <p:txBody>
          <a:bodyPr vert="horz" wrap="square" lIns="0" tIns="0" rIns="0" bIns="0" rtlCol="0">
            <a:spAutoFit/>
          </a:bodyPr>
          <a:lstStyle/>
          <a:p>
            <a:pPr marL="12696" marR="5078" indent="261542">
              <a:lnSpc>
                <a:spcPct val="110000"/>
              </a:lnSpc>
            </a:pPr>
            <a:r>
              <a:rPr sz="1600" spc="-15" dirty="0">
                <a:solidFill>
                  <a:srgbClr val="FFFFFF"/>
                </a:solidFill>
                <a:latin typeface="Arial"/>
                <a:cs typeface="Arial"/>
              </a:rPr>
              <a:t>A</a:t>
            </a:r>
            <a:r>
              <a:rPr sz="1600" spc="-120" dirty="0">
                <a:solidFill>
                  <a:srgbClr val="FFFFFF"/>
                </a:solidFill>
                <a:latin typeface="Arial"/>
                <a:cs typeface="Arial"/>
              </a:rPr>
              <a:t> </a:t>
            </a:r>
            <a:r>
              <a:rPr sz="1600" spc="-100" dirty="0">
                <a:solidFill>
                  <a:srgbClr val="FFFFFF"/>
                </a:solidFill>
                <a:latin typeface="Arial"/>
                <a:cs typeface="Arial"/>
              </a:rPr>
              <a:t>T</a:t>
            </a:r>
            <a:r>
              <a:rPr sz="1600" spc="-30" dirty="0">
                <a:solidFill>
                  <a:srgbClr val="FFFFFF"/>
                </a:solidFill>
                <a:latin typeface="Arial"/>
                <a:cs typeface="Arial"/>
              </a:rPr>
              <a:t>y</a:t>
            </a:r>
            <a:r>
              <a:rPr sz="1600" spc="-10" dirty="0">
                <a:solidFill>
                  <a:srgbClr val="FFFFFF"/>
                </a:solidFill>
                <a:latin typeface="Arial"/>
                <a:cs typeface="Arial"/>
              </a:rPr>
              <a:t>pe</a:t>
            </a:r>
            <a:r>
              <a:rPr sz="1600" spc="20" dirty="0">
                <a:solidFill>
                  <a:srgbClr val="FFFFFF"/>
                </a:solidFill>
                <a:latin typeface="Arial"/>
                <a:cs typeface="Arial"/>
              </a:rPr>
              <a:t> </a:t>
            </a:r>
            <a:r>
              <a:rPr sz="1600" spc="-5" dirty="0">
                <a:solidFill>
                  <a:srgbClr val="FFFFFF"/>
                </a:solidFill>
                <a:latin typeface="Arial"/>
                <a:cs typeface="Arial"/>
              </a:rPr>
              <a:t>II</a:t>
            </a:r>
            <a:r>
              <a:rPr sz="1600" spc="5" dirty="0">
                <a:solidFill>
                  <a:srgbClr val="FFFFFF"/>
                </a:solidFill>
                <a:latin typeface="Arial"/>
                <a:cs typeface="Arial"/>
              </a:rPr>
              <a:t> </a:t>
            </a:r>
            <a:r>
              <a:rPr sz="1600" spc="-10" dirty="0">
                <a:solidFill>
                  <a:srgbClr val="FFFFFF"/>
                </a:solidFill>
                <a:latin typeface="Arial"/>
                <a:cs typeface="Arial"/>
              </a:rPr>
              <a:t>e</a:t>
            </a:r>
            <a:r>
              <a:rPr sz="1600" spc="-15" dirty="0">
                <a:solidFill>
                  <a:srgbClr val="FFFFFF"/>
                </a:solidFill>
                <a:latin typeface="Arial"/>
                <a:cs typeface="Arial"/>
              </a:rPr>
              <a:t>r</a:t>
            </a:r>
            <a:r>
              <a:rPr sz="1600" spc="-10" dirty="0">
                <a:solidFill>
                  <a:srgbClr val="FFFFFF"/>
                </a:solidFill>
                <a:latin typeface="Arial"/>
                <a:cs typeface="Arial"/>
              </a:rPr>
              <a:t>r</a:t>
            </a:r>
            <a:r>
              <a:rPr sz="1600" spc="-15" dirty="0">
                <a:solidFill>
                  <a:srgbClr val="FFFFFF"/>
                </a:solidFill>
                <a:latin typeface="Arial"/>
                <a:cs typeface="Arial"/>
              </a:rPr>
              <a:t>o</a:t>
            </a:r>
            <a:r>
              <a:rPr sz="1600" spc="-10" dirty="0">
                <a:solidFill>
                  <a:srgbClr val="FFFFFF"/>
                </a:solidFill>
                <a:latin typeface="Arial"/>
                <a:cs typeface="Arial"/>
              </a:rPr>
              <a:t>r</a:t>
            </a:r>
            <a:r>
              <a:rPr sz="1600" spc="30" dirty="0">
                <a:solidFill>
                  <a:srgbClr val="FFFFFF"/>
                </a:solidFill>
                <a:latin typeface="Arial"/>
                <a:cs typeface="Arial"/>
              </a:rPr>
              <a:t> </a:t>
            </a:r>
            <a:r>
              <a:rPr sz="1600" spc="-10" dirty="0">
                <a:solidFill>
                  <a:srgbClr val="FFFFFF"/>
                </a:solidFill>
                <a:latin typeface="Arial"/>
                <a:cs typeface="Arial"/>
              </a:rPr>
              <a:t>is</a:t>
            </a:r>
            <a:r>
              <a:rPr sz="1600" spc="-5" dirty="0">
                <a:solidFill>
                  <a:srgbClr val="FFFFFF"/>
                </a:solidFill>
                <a:latin typeface="Arial"/>
                <a:cs typeface="Arial"/>
              </a:rPr>
              <a:t> </a:t>
            </a:r>
            <a:r>
              <a:rPr sz="1600" spc="-30" dirty="0">
                <a:solidFill>
                  <a:srgbClr val="FFFFFF"/>
                </a:solidFill>
                <a:latin typeface="Arial"/>
                <a:cs typeface="Arial"/>
              </a:rPr>
              <a:t>w</a:t>
            </a:r>
            <a:r>
              <a:rPr sz="1600" spc="-10" dirty="0">
                <a:solidFill>
                  <a:srgbClr val="FFFFFF"/>
                </a:solidFill>
                <a:latin typeface="Arial"/>
                <a:cs typeface="Arial"/>
              </a:rPr>
              <a:t>hen</a:t>
            </a:r>
            <a:r>
              <a:rPr sz="1600" spc="10" dirty="0">
                <a:solidFill>
                  <a:srgbClr val="FFFFFF"/>
                </a:solidFill>
                <a:latin typeface="Arial"/>
                <a:cs typeface="Arial"/>
              </a:rPr>
              <a:t> </a:t>
            </a:r>
            <a:r>
              <a:rPr sz="1600" spc="-30" dirty="0">
                <a:solidFill>
                  <a:srgbClr val="FFFFFF"/>
                </a:solidFill>
                <a:latin typeface="Arial"/>
                <a:cs typeface="Arial"/>
              </a:rPr>
              <a:t>y</a:t>
            </a:r>
            <a:r>
              <a:rPr sz="1600" spc="-10" dirty="0">
                <a:solidFill>
                  <a:srgbClr val="FFFFFF"/>
                </a:solidFill>
                <a:latin typeface="Arial"/>
                <a:cs typeface="Arial"/>
              </a:rPr>
              <a:t>ou</a:t>
            </a:r>
            <a:r>
              <a:rPr sz="1600" spc="25" dirty="0">
                <a:solidFill>
                  <a:srgbClr val="FFFFFF"/>
                </a:solidFill>
                <a:latin typeface="Arial"/>
                <a:cs typeface="Arial"/>
              </a:rPr>
              <a:t> </a:t>
            </a:r>
            <a:r>
              <a:rPr sz="1600" spc="-10" dirty="0">
                <a:solidFill>
                  <a:srgbClr val="FFFFFF"/>
                </a:solidFill>
                <a:latin typeface="Arial"/>
                <a:cs typeface="Arial"/>
              </a:rPr>
              <a:t>accept</a:t>
            </a:r>
            <a:r>
              <a:rPr sz="1600" spc="10" dirty="0">
                <a:solidFill>
                  <a:srgbClr val="FFFFFF"/>
                </a:solidFill>
                <a:latin typeface="Arial"/>
                <a:cs typeface="Arial"/>
              </a:rPr>
              <a:t> </a:t>
            </a:r>
            <a:r>
              <a:rPr sz="1600" spc="-15" dirty="0">
                <a:solidFill>
                  <a:srgbClr val="FFFFFF"/>
                </a:solidFill>
                <a:latin typeface="Arial"/>
                <a:cs typeface="Arial"/>
              </a:rPr>
              <a:t>H0</a:t>
            </a:r>
            <a:r>
              <a:rPr sz="1600" spc="-10" dirty="0">
                <a:solidFill>
                  <a:srgbClr val="FFFFFF"/>
                </a:solidFill>
                <a:latin typeface="Arial"/>
                <a:cs typeface="Arial"/>
              </a:rPr>
              <a:t> When</a:t>
            </a:r>
            <a:r>
              <a:rPr sz="1600" spc="-5" dirty="0">
                <a:solidFill>
                  <a:srgbClr val="FFFFFF"/>
                </a:solidFill>
                <a:latin typeface="Arial"/>
                <a:cs typeface="Arial"/>
              </a:rPr>
              <a:t> </a:t>
            </a:r>
            <a:r>
              <a:rPr sz="1600" dirty="0">
                <a:solidFill>
                  <a:srgbClr val="FFFFFF"/>
                </a:solidFill>
                <a:latin typeface="Arial"/>
                <a:cs typeface="Arial"/>
              </a:rPr>
              <a:t>i</a:t>
            </a:r>
            <a:r>
              <a:rPr sz="1600" spc="-5" dirty="0">
                <a:solidFill>
                  <a:srgbClr val="FFFFFF"/>
                </a:solidFill>
                <a:latin typeface="Arial"/>
                <a:cs typeface="Arial"/>
              </a:rPr>
              <a:t>t</a:t>
            </a:r>
            <a:r>
              <a:rPr sz="1600" spc="10" dirty="0">
                <a:solidFill>
                  <a:srgbClr val="FFFFFF"/>
                </a:solidFill>
                <a:latin typeface="Arial"/>
                <a:cs typeface="Arial"/>
              </a:rPr>
              <a:t> </a:t>
            </a:r>
            <a:r>
              <a:rPr sz="1600" spc="-10" dirty="0">
                <a:solidFill>
                  <a:srgbClr val="FFFFFF"/>
                </a:solidFill>
                <a:latin typeface="Arial"/>
                <a:cs typeface="Arial"/>
              </a:rPr>
              <a:t>is</a:t>
            </a:r>
            <a:r>
              <a:rPr sz="1600" spc="-5" dirty="0">
                <a:solidFill>
                  <a:srgbClr val="FFFFFF"/>
                </a:solidFill>
                <a:latin typeface="Arial"/>
                <a:cs typeface="Arial"/>
              </a:rPr>
              <a:t> </a:t>
            </a:r>
            <a:r>
              <a:rPr sz="1600" spc="-10" dirty="0">
                <a:solidFill>
                  <a:srgbClr val="FFFFFF"/>
                </a:solidFill>
                <a:latin typeface="Arial"/>
                <a:cs typeface="Arial"/>
              </a:rPr>
              <a:t>actua</a:t>
            </a:r>
            <a:r>
              <a:rPr sz="1600" dirty="0">
                <a:solidFill>
                  <a:srgbClr val="FFFFFF"/>
                </a:solidFill>
                <a:latin typeface="Arial"/>
                <a:cs typeface="Arial"/>
              </a:rPr>
              <a:t>l</a:t>
            </a:r>
            <a:r>
              <a:rPr sz="1600" spc="-10" dirty="0">
                <a:solidFill>
                  <a:srgbClr val="FFFFFF"/>
                </a:solidFill>
                <a:latin typeface="Arial"/>
                <a:cs typeface="Arial"/>
              </a:rPr>
              <a:t>ly</a:t>
            </a:r>
            <a:endParaRPr sz="1600">
              <a:solidFill>
                <a:srgbClr val="000000"/>
              </a:solidFill>
              <a:latin typeface="Arial"/>
              <a:cs typeface="Arial"/>
            </a:endParaRPr>
          </a:p>
          <a:p>
            <a:pPr marL="53959">
              <a:spcBef>
                <a:spcPts val="190"/>
              </a:spcBef>
            </a:pPr>
            <a:r>
              <a:rPr sz="1600" spc="-30" dirty="0">
                <a:solidFill>
                  <a:srgbClr val="FFFFFF"/>
                </a:solidFill>
                <a:latin typeface="Arial"/>
                <a:cs typeface="Arial"/>
              </a:rPr>
              <a:t>w</a:t>
            </a:r>
            <a:r>
              <a:rPr sz="1600" spc="-10" dirty="0">
                <a:solidFill>
                  <a:srgbClr val="FFFFFF"/>
                </a:solidFill>
                <a:latin typeface="Arial"/>
                <a:cs typeface="Arial"/>
              </a:rPr>
              <a:t>rong</a:t>
            </a:r>
            <a:endParaRPr sz="1600">
              <a:solidFill>
                <a:srgbClr val="000000"/>
              </a:solidFill>
              <a:latin typeface="Arial"/>
              <a:cs typeface="Arial"/>
            </a:endParaRPr>
          </a:p>
        </p:txBody>
      </p:sp>
      <p:sp>
        <p:nvSpPr>
          <p:cNvPr id="9" name="object 9"/>
          <p:cNvSpPr txBox="1"/>
          <p:nvPr/>
        </p:nvSpPr>
        <p:spPr>
          <a:xfrm>
            <a:off x="5520444" y="4321370"/>
            <a:ext cx="3133355" cy="738427"/>
          </a:xfrm>
          <a:prstGeom prst="rect">
            <a:avLst/>
          </a:prstGeom>
        </p:spPr>
        <p:txBody>
          <a:bodyPr vert="horz" wrap="square" lIns="0" tIns="0" rIns="0" bIns="0" rtlCol="0">
            <a:spAutoFit/>
          </a:bodyPr>
          <a:lstStyle/>
          <a:p>
            <a:pPr marL="12696" marR="5078" indent="635"/>
            <a:r>
              <a:rPr sz="1600" spc="-5" dirty="0">
                <a:solidFill>
                  <a:srgbClr val="000000"/>
                </a:solidFill>
                <a:latin typeface="Arial"/>
                <a:cs typeface="Arial"/>
              </a:rPr>
              <a:t>If</a:t>
            </a:r>
            <a:r>
              <a:rPr sz="1600" spc="5" dirty="0">
                <a:solidFill>
                  <a:srgbClr val="000000"/>
                </a:solidFill>
                <a:latin typeface="Arial"/>
                <a:cs typeface="Arial"/>
              </a:rPr>
              <a:t> </a:t>
            </a:r>
            <a:r>
              <a:rPr sz="1600" spc="-30" dirty="0">
                <a:solidFill>
                  <a:srgbClr val="000000"/>
                </a:solidFill>
                <a:latin typeface="Arial"/>
                <a:cs typeface="Arial"/>
              </a:rPr>
              <a:t>y</a:t>
            </a:r>
            <a:r>
              <a:rPr sz="1600" spc="-10" dirty="0">
                <a:solidFill>
                  <a:srgbClr val="000000"/>
                </a:solidFill>
                <a:latin typeface="Arial"/>
                <a:cs typeface="Arial"/>
              </a:rPr>
              <a:t>ou</a:t>
            </a:r>
            <a:r>
              <a:rPr sz="1600" spc="30" dirty="0">
                <a:solidFill>
                  <a:srgbClr val="000000"/>
                </a:solidFill>
                <a:latin typeface="Arial"/>
                <a:cs typeface="Arial"/>
              </a:rPr>
              <a:t> </a:t>
            </a:r>
            <a:r>
              <a:rPr sz="1600" spc="-10" dirty="0">
                <a:solidFill>
                  <a:srgbClr val="000000"/>
                </a:solidFill>
                <a:latin typeface="Arial"/>
                <a:cs typeface="Arial"/>
              </a:rPr>
              <a:t>get</a:t>
            </a:r>
            <a:r>
              <a:rPr sz="1600" spc="-5" dirty="0">
                <a:solidFill>
                  <a:srgbClr val="000000"/>
                </a:solidFill>
                <a:latin typeface="Arial"/>
                <a:cs typeface="Arial"/>
              </a:rPr>
              <a:t> </a:t>
            </a:r>
            <a:r>
              <a:rPr sz="1600" spc="-10" dirty="0">
                <a:solidFill>
                  <a:srgbClr val="000000"/>
                </a:solidFill>
                <a:latin typeface="Arial"/>
                <a:cs typeface="Arial"/>
              </a:rPr>
              <a:t>a</a:t>
            </a:r>
            <a:r>
              <a:rPr sz="1600" spc="5" dirty="0">
                <a:solidFill>
                  <a:srgbClr val="000000"/>
                </a:solidFill>
                <a:latin typeface="Arial"/>
                <a:cs typeface="Arial"/>
              </a:rPr>
              <a:t> </a:t>
            </a:r>
            <a:r>
              <a:rPr sz="1600" spc="-5" dirty="0">
                <a:solidFill>
                  <a:srgbClr val="000000"/>
                </a:solidFill>
                <a:latin typeface="Arial"/>
                <a:cs typeface="Arial"/>
              </a:rPr>
              <a:t>t</a:t>
            </a:r>
            <a:r>
              <a:rPr sz="1600" spc="-30" dirty="0">
                <a:solidFill>
                  <a:srgbClr val="000000"/>
                </a:solidFill>
                <a:latin typeface="Arial"/>
                <a:cs typeface="Arial"/>
              </a:rPr>
              <a:t>y</a:t>
            </a:r>
            <a:r>
              <a:rPr sz="1600" spc="-10" dirty="0">
                <a:solidFill>
                  <a:srgbClr val="000000"/>
                </a:solidFill>
                <a:latin typeface="Arial"/>
                <a:cs typeface="Arial"/>
              </a:rPr>
              <a:t>pe</a:t>
            </a:r>
            <a:r>
              <a:rPr sz="1600" spc="30" dirty="0">
                <a:solidFill>
                  <a:srgbClr val="000000"/>
                </a:solidFill>
                <a:latin typeface="Arial"/>
                <a:cs typeface="Arial"/>
              </a:rPr>
              <a:t> </a:t>
            </a:r>
            <a:r>
              <a:rPr sz="1600" spc="-5" dirty="0">
                <a:solidFill>
                  <a:srgbClr val="000000"/>
                </a:solidFill>
                <a:latin typeface="Arial"/>
                <a:cs typeface="Arial"/>
              </a:rPr>
              <a:t>I</a:t>
            </a:r>
            <a:r>
              <a:rPr sz="1600" spc="5" dirty="0">
                <a:solidFill>
                  <a:srgbClr val="000000"/>
                </a:solidFill>
                <a:latin typeface="Arial"/>
                <a:cs typeface="Arial"/>
              </a:rPr>
              <a:t> </a:t>
            </a:r>
            <a:r>
              <a:rPr sz="1600" spc="-10" dirty="0">
                <a:solidFill>
                  <a:srgbClr val="000000"/>
                </a:solidFill>
                <a:latin typeface="Arial"/>
                <a:cs typeface="Arial"/>
              </a:rPr>
              <a:t>e</a:t>
            </a:r>
            <a:r>
              <a:rPr sz="1600" spc="-15" dirty="0">
                <a:solidFill>
                  <a:srgbClr val="000000"/>
                </a:solidFill>
                <a:latin typeface="Arial"/>
                <a:cs typeface="Arial"/>
              </a:rPr>
              <a:t>r</a:t>
            </a:r>
            <a:r>
              <a:rPr sz="1600" spc="-10" dirty="0">
                <a:solidFill>
                  <a:srgbClr val="000000"/>
                </a:solidFill>
                <a:latin typeface="Arial"/>
                <a:cs typeface="Arial"/>
              </a:rPr>
              <a:t>r</a:t>
            </a:r>
            <a:r>
              <a:rPr sz="1600" spc="-15" dirty="0">
                <a:solidFill>
                  <a:srgbClr val="000000"/>
                </a:solidFill>
                <a:latin typeface="Arial"/>
                <a:cs typeface="Arial"/>
              </a:rPr>
              <a:t>o</a:t>
            </a:r>
            <a:r>
              <a:rPr sz="1600" spc="-10" dirty="0">
                <a:solidFill>
                  <a:srgbClr val="000000"/>
                </a:solidFill>
                <a:latin typeface="Arial"/>
                <a:cs typeface="Arial"/>
              </a:rPr>
              <a:t>r</a:t>
            </a:r>
            <a:r>
              <a:rPr sz="1600" spc="15" dirty="0">
                <a:solidFill>
                  <a:srgbClr val="000000"/>
                </a:solidFill>
                <a:latin typeface="Arial"/>
                <a:cs typeface="Arial"/>
              </a:rPr>
              <a:t> </a:t>
            </a:r>
            <a:r>
              <a:rPr sz="1600" spc="-5" dirty="0">
                <a:solidFill>
                  <a:srgbClr val="000000"/>
                </a:solidFill>
                <a:latin typeface="Arial"/>
                <a:cs typeface="Arial"/>
              </a:rPr>
              <a:t>,</a:t>
            </a:r>
            <a:r>
              <a:rPr sz="1600" spc="5" dirty="0">
                <a:solidFill>
                  <a:srgbClr val="000000"/>
                </a:solidFill>
                <a:latin typeface="Arial"/>
                <a:cs typeface="Arial"/>
              </a:rPr>
              <a:t> </a:t>
            </a:r>
            <a:r>
              <a:rPr sz="1600" spc="-30" dirty="0">
                <a:solidFill>
                  <a:srgbClr val="000000"/>
                </a:solidFill>
                <a:latin typeface="Arial"/>
                <a:cs typeface="Arial"/>
              </a:rPr>
              <a:t>y</a:t>
            </a:r>
            <a:r>
              <a:rPr sz="1600" spc="-10" dirty="0">
                <a:solidFill>
                  <a:srgbClr val="000000"/>
                </a:solidFill>
                <a:latin typeface="Arial"/>
                <a:cs typeface="Arial"/>
              </a:rPr>
              <a:t>our</a:t>
            </a:r>
            <a:r>
              <a:rPr sz="1600" spc="25" dirty="0">
                <a:solidFill>
                  <a:srgbClr val="000000"/>
                </a:solidFill>
                <a:latin typeface="Arial"/>
                <a:cs typeface="Arial"/>
              </a:rPr>
              <a:t> </a:t>
            </a:r>
            <a:r>
              <a:rPr sz="1600" spc="-10" dirty="0">
                <a:solidFill>
                  <a:srgbClr val="000000"/>
                </a:solidFill>
                <a:latin typeface="Arial"/>
                <a:cs typeface="Arial"/>
              </a:rPr>
              <a:t>test statistic </a:t>
            </a:r>
            <a:r>
              <a:rPr sz="1600" spc="-15" dirty="0">
                <a:solidFill>
                  <a:srgbClr val="000000"/>
                </a:solidFill>
                <a:latin typeface="Arial"/>
                <a:cs typeface="Arial"/>
              </a:rPr>
              <a:t>mu</a:t>
            </a:r>
            <a:r>
              <a:rPr sz="1600" spc="-5" dirty="0">
                <a:solidFill>
                  <a:srgbClr val="000000"/>
                </a:solidFill>
                <a:latin typeface="Arial"/>
                <a:cs typeface="Arial"/>
              </a:rPr>
              <a:t>st</a:t>
            </a:r>
            <a:r>
              <a:rPr sz="1600" spc="10" dirty="0">
                <a:solidFill>
                  <a:srgbClr val="000000"/>
                </a:solidFill>
                <a:latin typeface="Arial"/>
                <a:cs typeface="Arial"/>
              </a:rPr>
              <a:t> </a:t>
            </a:r>
            <a:r>
              <a:rPr sz="1600" spc="-10" dirty="0">
                <a:solidFill>
                  <a:srgbClr val="000000"/>
                </a:solidFill>
                <a:latin typeface="Arial"/>
                <a:cs typeface="Arial"/>
              </a:rPr>
              <a:t>be</a:t>
            </a:r>
            <a:r>
              <a:rPr sz="1600" spc="10" dirty="0">
                <a:solidFill>
                  <a:srgbClr val="000000"/>
                </a:solidFill>
                <a:latin typeface="Arial"/>
                <a:cs typeface="Arial"/>
              </a:rPr>
              <a:t> </a:t>
            </a:r>
            <a:r>
              <a:rPr sz="1600" spc="-10" dirty="0">
                <a:solidFill>
                  <a:srgbClr val="000000"/>
                </a:solidFill>
                <a:latin typeface="Arial"/>
                <a:cs typeface="Arial"/>
              </a:rPr>
              <a:t>here</a:t>
            </a:r>
            <a:r>
              <a:rPr sz="1600" spc="5" dirty="0">
                <a:solidFill>
                  <a:srgbClr val="000000"/>
                </a:solidFill>
                <a:latin typeface="Arial"/>
                <a:cs typeface="Arial"/>
              </a:rPr>
              <a:t> </a:t>
            </a:r>
            <a:r>
              <a:rPr sz="1600" spc="-10" dirty="0">
                <a:solidFill>
                  <a:srgbClr val="000000"/>
                </a:solidFill>
                <a:latin typeface="Arial"/>
                <a:cs typeface="Arial"/>
              </a:rPr>
              <a:t>in</a:t>
            </a:r>
            <a:r>
              <a:rPr sz="1600" spc="-5" dirty="0">
                <a:solidFill>
                  <a:srgbClr val="000000"/>
                </a:solidFill>
                <a:latin typeface="Arial"/>
                <a:cs typeface="Arial"/>
              </a:rPr>
              <a:t> </a:t>
            </a:r>
            <a:r>
              <a:rPr sz="1600" spc="-10" dirty="0">
                <a:solidFill>
                  <a:srgbClr val="000000"/>
                </a:solidFill>
                <a:latin typeface="Arial"/>
                <a:cs typeface="Arial"/>
              </a:rPr>
              <a:t>the</a:t>
            </a:r>
            <a:r>
              <a:rPr sz="1600" spc="10" dirty="0">
                <a:solidFill>
                  <a:srgbClr val="000000"/>
                </a:solidFill>
                <a:latin typeface="Arial"/>
                <a:cs typeface="Arial"/>
              </a:rPr>
              <a:t> </a:t>
            </a:r>
            <a:r>
              <a:rPr sz="1600" spc="-10" dirty="0">
                <a:solidFill>
                  <a:srgbClr val="000000"/>
                </a:solidFill>
                <a:latin typeface="Arial"/>
                <a:cs typeface="Arial"/>
              </a:rPr>
              <a:t>crit</a:t>
            </a:r>
            <a:r>
              <a:rPr sz="1600" dirty="0">
                <a:solidFill>
                  <a:srgbClr val="000000"/>
                </a:solidFill>
                <a:latin typeface="Arial"/>
                <a:cs typeface="Arial"/>
              </a:rPr>
              <a:t>i</a:t>
            </a:r>
            <a:r>
              <a:rPr sz="1600" spc="-10" dirty="0">
                <a:solidFill>
                  <a:srgbClr val="000000"/>
                </a:solidFill>
                <a:latin typeface="Arial"/>
                <a:cs typeface="Arial"/>
              </a:rPr>
              <a:t>cal region</a:t>
            </a:r>
            <a:endParaRPr sz="1600">
              <a:solidFill>
                <a:srgbClr val="000000"/>
              </a:solidFill>
              <a:latin typeface="Arial"/>
              <a:cs typeface="Arial"/>
            </a:endParaRPr>
          </a:p>
        </p:txBody>
      </p:sp>
      <p:sp>
        <p:nvSpPr>
          <p:cNvPr id="10" name="object 10"/>
          <p:cNvSpPr/>
          <p:nvPr/>
        </p:nvSpPr>
        <p:spPr>
          <a:xfrm>
            <a:off x="380878" y="1436755"/>
            <a:ext cx="1247375" cy="2317642"/>
          </a:xfrm>
          <a:prstGeom prst="rect">
            <a:avLst/>
          </a:prstGeom>
          <a:blipFill>
            <a:blip r:embed="rId4" cstate="print"/>
            <a:stretch>
              <a:fillRect/>
            </a:stretch>
          </a:blipFill>
        </p:spPr>
        <p:txBody>
          <a:bodyPr wrap="square" lIns="0" tIns="0" rIns="0" bIns="0" rtlCol="0"/>
          <a:lstStyle/>
          <a:p>
            <a:endParaRPr>
              <a:solidFill>
                <a:srgbClr val="000000"/>
              </a:solidFill>
            </a:endParaRPr>
          </a:p>
        </p:txBody>
      </p:sp>
      <p:sp>
        <p:nvSpPr>
          <p:cNvPr id="11" name="object 11"/>
          <p:cNvSpPr/>
          <p:nvPr/>
        </p:nvSpPr>
        <p:spPr>
          <a:xfrm>
            <a:off x="2096625" y="1219057"/>
            <a:ext cx="2765173" cy="1333073"/>
          </a:xfrm>
          <a:custGeom>
            <a:avLst/>
            <a:gdLst/>
            <a:ahLst/>
            <a:cxnLst/>
            <a:rect l="l" t="t" r="r" b="b"/>
            <a:pathLst>
              <a:path w="2766060" h="1333500">
                <a:moveTo>
                  <a:pt x="1558144" y="1320800"/>
                </a:moveTo>
                <a:lnTo>
                  <a:pt x="1275420" y="1320800"/>
                </a:lnTo>
                <a:lnTo>
                  <a:pt x="1289665" y="1333500"/>
                </a:lnTo>
                <a:lnTo>
                  <a:pt x="1526272" y="1333500"/>
                </a:lnTo>
                <a:lnTo>
                  <a:pt x="1558144" y="1320800"/>
                </a:lnTo>
                <a:close/>
              </a:path>
              <a:path w="2766060" h="1333500">
                <a:moveTo>
                  <a:pt x="1788991" y="1206500"/>
                </a:moveTo>
                <a:lnTo>
                  <a:pt x="1055985" y="1206500"/>
                </a:lnTo>
                <a:lnTo>
                  <a:pt x="1064511" y="1219200"/>
                </a:lnTo>
                <a:lnTo>
                  <a:pt x="1073432" y="1231900"/>
                </a:lnTo>
                <a:lnTo>
                  <a:pt x="1082738" y="1231900"/>
                </a:lnTo>
                <a:lnTo>
                  <a:pt x="1092419" y="1244600"/>
                </a:lnTo>
                <a:lnTo>
                  <a:pt x="1102463" y="1257300"/>
                </a:lnTo>
                <a:lnTo>
                  <a:pt x="1112861" y="1257300"/>
                </a:lnTo>
                <a:lnTo>
                  <a:pt x="1123601" y="1270000"/>
                </a:lnTo>
                <a:lnTo>
                  <a:pt x="1134674" y="1270000"/>
                </a:lnTo>
                <a:lnTo>
                  <a:pt x="1146069" y="1282700"/>
                </a:lnTo>
                <a:lnTo>
                  <a:pt x="1157776" y="1282700"/>
                </a:lnTo>
                <a:lnTo>
                  <a:pt x="1169783" y="1295400"/>
                </a:lnTo>
                <a:lnTo>
                  <a:pt x="1194659" y="1295400"/>
                </a:lnTo>
                <a:lnTo>
                  <a:pt x="1207506" y="1308100"/>
                </a:lnTo>
                <a:lnTo>
                  <a:pt x="1233968" y="1308100"/>
                </a:lnTo>
                <a:lnTo>
                  <a:pt x="1247561" y="1320800"/>
                </a:lnTo>
                <a:lnTo>
                  <a:pt x="1589130" y="1320800"/>
                </a:lnTo>
                <a:lnTo>
                  <a:pt x="1647908" y="1295400"/>
                </a:lnTo>
                <a:lnTo>
                  <a:pt x="1701528" y="1270000"/>
                </a:lnTo>
                <a:lnTo>
                  <a:pt x="1748915" y="1231900"/>
                </a:lnTo>
                <a:lnTo>
                  <a:pt x="1769934" y="1219200"/>
                </a:lnTo>
                <a:lnTo>
                  <a:pt x="1788991" y="1206500"/>
                </a:lnTo>
                <a:close/>
              </a:path>
              <a:path w="2766060" h="1333500">
                <a:moveTo>
                  <a:pt x="859362" y="139700"/>
                </a:moveTo>
                <a:lnTo>
                  <a:pt x="489163" y="139700"/>
                </a:lnTo>
                <a:lnTo>
                  <a:pt x="459472" y="152400"/>
                </a:lnTo>
                <a:lnTo>
                  <a:pt x="431318" y="165100"/>
                </a:lnTo>
                <a:lnTo>
                  <a:pt x="404796" y="177800"/>
                </a:lnTo>
                <a:lnTo>
                  <a:pt x="380002" y="190500"/>
                </a:lnTo>
                <a:lnTo>
                  <a:pt x="357029" y="215900"/>
                </a:lnTo>
                <a:lnTo>
                  <a:pt x="335974" y="228600"/>
                </a:lnTo>
                <a:lnTo>
                  <a:pt x="316932" y="241300"/>
                </a:lnTo>
                <a:lnTo>
                  <a:pt x="299998" y="266700"/>
                </a:lnTo>
                <a:lnTo>
                  <a:pt x="285266" y="279400"/>
                </a:lnTo>
                <a:lnTo>
                  <a:pt x="272833" y="304800"/>
                </a:lnTo>
                <a:lnTo>
                  <a:pt x="262793" y="330200"/>
                </a:lnTo>
                <a:lnTo>
                  <a:pt x="255241" y="342900"/>
                </a:lnTo>
                <a:lnTo>
                  <a:pt x="250273" y="368300"/>
                </a:lnTo>
                <a:lnTo>
                  <a:pt x="247983" y="393700"/>
                </a:lnTo>
                <a:lnTo>
                  <a:pt x="248468" y="419100"/>
                </a:lnTo>
                <a:lnTo>
                  <a:pt x="251821" y="444500"/>
                </a:lnTo>
                <a:lnTo>
                  <a:pt x="205434" y="444500"/>
                </a:lnTo>
                <a:lnTo>
                  <a:pt x="191621" y="457200"/>
                </a:lnTo>
                <a:lnTo>
                  <a:pt x="164846" y="457200"/>
                </a:lnTo>
                <a:lnTo>
                  <a:pt x="151932" y="469900"/>
                </a:lnTo>
                <a:lnTo>
                  <a:pt x="127177" y="469900"/>
                </a:lnTo>
                <a:lnTo>
                  <a:pt x="115385" y="482600"/>
                </a:lnTo>
                <a:lnTo>
                  <a:pt x="104015" y="482600"/>
                </a:lnTo>
                <a:lnTo>
                  <a:pt x="93093" y="495300"/>
                </a:lnTo>
                <a:lnTo>
                  <a:pt x="82643" y="495300"/>
                </a:lnTo>
                <a:lnTo>
                  <a:pt x="72690" y="508000"/>
                </a:lnTo>
                <a:lnTo>
                  <a:pt x="63257" y="508000"/>
                </a:lnTo>
                <a:lnTo>
                  <a:pt x="54371" y="520700"/>
                </a:lnTo>
                <a:lnTo>
                  <a:pt x="46055" y="520700"/>
                </a:lnTo>
                <a:lnTo>
                  <a:pt x="38334" y="533400"/>
                </a:lnTo>
                <a:lnTo>
                  <a:pt x="27623" y="546100"/>
                </a:lnTo>
                <a:lnTo>
                  <a:pt x="18709" y="558800"/>
                </a:lnTo>
                <a:lnTo>
                  <a:pt x="11561" y="571500"/>
                </a:lnTo>
                <a:lnTo>
                  <a:pt x="6147" y="584200"/>
                </a:lnTo>
                <a:lnTo>
                  <a:pt x="2437" y="609600"/>
                </a:lnTo>
                <a:lnTo>
                  <a:pt x="398" y="622300"/>
                </a:lnTo>
                <a:lnTo>
                  <a:pt x="3997" y="660400"/>
                </a:lnTo>
                <a:lnTo>
                  <a:pt x="21510" y="698500"/>
                </a:lnTo>
                <a:lnTo>
                  <a:pt x="52088" y="736600"/>
                </a:lnTo>
                <a:lnTo>
                  <a:pt x="94882" y="774700"/>
                </a:lnTo>
                <a:lnTo>
                  <a:pt x="111715" y="787400"/>
                </a:lnTo>
                <a:lnTo>
                  <a:pt x="129780" y="787400"/>
                </a:lnTo>
                <a:lnTo>
                  <a:pt x="118574" y="800100"/>
                </a:lnTo>
                <a:lnTo>
                  <a:pt x="108336" y="812800"/>
                </a:lnTo>
                <a:lnTo>
                  <a:pt x="99083" y="825500"/>
                </a:lnTo>
                <a:lnTo>
                  <a:pt x="90830" y="838200"/>
                </a:lnTo>
                <a:lnTo>
                  <a:pt x="83595" y="838200"/>
                </a:lnTo>
                <a:lnTo>
                  <a:pt x="68165" y="876300"/>
                </a:lnTo>
                <a:lnTo>
                  <a:pt x="62499" y="914400"/>
                </a:lnTo>
                <a:lnTo>
                  <a:pt x="62858" y="927100"/>
                </a:lnTo>
                <a:lnTo>
                  <a:pt x="73251" y="965200"/>
                </a:lnTo>
                <a:lnTo>
                  <a:pt x="98740" y="1003300"/>
                </a:lnTo>
                <a:lnTo>
                  <a:pt x="136922" y="1041400"/>
                </a:lnTo>
                <a:lnTo>
                  <a:pt x="152098" y="1041400"/>
                </a:lnTo>
                <a:lnTo>
                  <a:pt x="168366" y="1054100"/>
                </a:lnTo>
                <a:lnTo>
                  <a:pt x="185647" y="1066800"/>
                </a:lnTo>
                <a:lnTo>
                  <a:pt x="203861" y="1066800"/>
                </a:lnTo>
                <a:lnTo>
                  <a:pt x="222928" y="1079500"/>
                </a:lnTo>
                <a:lnTo>
                  <a:pt x="242769" y="1079500"/>
                </a:lnTo>
                <a:lnTo>
                  <a:pt x="263305" y="1092200"/>
                </a:lnTo>
                <a:lnTo>
                  <a:pt x="375392" y="1092200"/>
                </a:lnTo>
                <a:lnTo>
                  <a:pt x="377043" y="1104900"/>
                </a:lnTo>
                <a:lnTo>
                  <a:pt x="378821" y="1104900"/>
                </a:lnTo>
                <a:lnTo>
                  <a:pt x="401081" y="1117600"/>
                </a:lnTo>
                <a:lnTo>
                  <a:pt x="452226" y="1168400"/>
                </a:lnTo>
                <a:lnTo>
                  <a:pt x="511042" y="1193800"/>
                </a:lnTo>
                <a:lnTo>
                  <a:pt x="576134" y="1219200"/>
                </a:lnTo>
                <a:lnTo>
                  <a:pt x="646110" y="1244600"/>
                </a:lnTo>
                <a:lnTo>
                  <a:pt x="682494" y="1244600"/>
                </a:lnTo>
                <a:lnTo>
                  <a:pt x="719576" y="1257300"/>
                </a:lnTo>
                <a:lnTo>
                  <a:pt x="909360" y="1257300"/>
                </a:lnTo>
                <a:lnTo>
                  <a:pt x="984064" y="1231900"/>
                </a:lnTo>
                <a:lnTo>
                  <a:pt x="1020459" y="1231900"/>
                </a:lnTo>
                <a:lnTo>
                  <a:pt x="1055985" y="1206500"/>
                </a:lnTo>
                <a:lnTo>
                  <a:pt x="1788991" y="1206500"/>
                </a:lnTo>
                <a:lnTo>
                  <a:pt x="1805952" y="1181100"/>
                </a:lnTo>
                <a:lnTo>
                  <a:pt x="1820682" y="1155700"/>
                </a:lnTo>
                <a:lnTo>
                  <a:pt x="1833046" y="1143000"/>
                </a:lnTo>
                <a:lnTo>
                  <a:pt x="2216211" y="1143000"/>
                </a:lnTo>
                <a:lnTo>
                  <a:pt x="2240096" y="1130300"/>
                </a:lnTo>
                <a:lnTo>
                  <a:pt x="2283923" y="1104900"/>
                </a:lnTo>
                <a:lnTo>
                  <a:pt x="2321891" y="1079500"/>
                </a:lnTo>
                <a:lnTo>
                  <a:pt x="2338453" y="1054100"/>
                </a:lnTo>
                <a:lnTo>
                  <a:pt x="2353278" y="1041400"/>
                </a:lnTo>
                <a:lnTo>
                  <a:pt x="2366277" y="1028700"/>
                </a:lnTo>
                <a:lnTo>
                  <a:pt x="2377360" y="1003300"/>
                </a:lnTo>
                <a:lnTo>
                  <a:pt x="2386435" y="990600"/>
                </a:lnTo>
                <a:lnTo>
                  <a:pt x="2393412" y="965200"/>
                </a:lnTo>
                <a:lnTo>
                  <a:pt x="2398201" y="952500"/>
                </a:lnTo>
                <a:lnTo>
                  <a:pt x="2400712" y="927100"/>
                </a:lnTo>
                <a:lnTo>
                  <a:pt x="2453113" y="927100"/>
                </a:lnTo>
                <a:lnTo>
                  <a:pt x="2465918" y="914400"/>
                </a:lnTo>
                <a:lnTo>
                  <a:pt x="2503485" y="914400"/>
                </a:lnTo>
                <a:lnTo>
                  <a:pt x="2515694" y="901700"/>
                </a:lnTo>
                <a:lnTo>
                  <a:pt x="2539589" y="901700"/>
                </a:lnTo>
                <a:lnTo>
                  <a:pt x="2551257" y="889000"/>
                </a:lnTo>
                <a:lnTo>
                  <a:pt x="2573991" y="889000"/>
                </a:lnTo>
                <a:lnTo>
                  <a:pt x="2585038" y="876300"/>
                </a:lnTo>
                <a:lnTo>
                  <a:pt x="2595860" y="876300"/>
                </a:lnTo>
                <a:lnTo>
                  <a:pt x="2623144" y="863600"/>
                </a:lnTo>
                <a:lnTo>
                  <a:pt x="2648103" y="838200"/>
                </a:lnTo>
                <a:lnTo>
                  <a:pt x="2670717" y="825500"/>
                </a:lnTo>
                <a:lnTo>
                  <a:pt x="2690971" y="812800"/>
                </a:lnTo>
                <a:lnTo>
                  <a:pt x="2708846" y="787400"/>
                </a:lnTo>
                <a:lnTo>
                  <a:pt x="2724326" y="774700"/>
                </a:lnTo>
                <a:lnTo>
                  <a:pt x="2737394" y="749300"/>
                </a:lnTo>
                <a:lnTo>
                  <a:pt x="2748031" y="723900"/>
                </a:lnTo>
                <a:lnTo>
                  <a:pt x="2756220" y="711200"/>
                </a:lnTo>
                <a:lnTo>
                  <a:pt x="2761945" y="685800"/>
                </a:lnTo>
                <a:lnTo>
                  <a:pt x="2765187" y="660400"/>
                </a:lnTo>
                <a:lnTo>
                  <a:pt x="2765930" y="635000"/>
                </a:lnTo>
                <a:lnTo>
                  <a:pt x="2764156" y="622300"/>
                </a:lnTo>
                <a:lnTo>
                  <a:pt x="2759848" y="596900"/>
                </a:lnTo>
                <a:lnTo>
                  <a:pt x="2752988" y="571500"/>
                </a:lnTo>
                <a:lnTo>
                  <a:pt x="2743559" y="546100"/>
                </a:lnTo>
                <a:lnTo>
                  <a:pt x="2731545" y="533400"/>
                </a:lnTo>
                <a:lnTo>
                  <a:pt x="2716926" y="508000"/>
                </a:lnTo>
                <a:lnTo>
                  <a:pt x="2699687" y="482600"/>
                </a:lnTo>
                <a:lnTo>
                  <a:pt x="2679810" y="469900"/>
                </a:lnTo>
                <a:lnTo>
                  <a:pt x="2685899" y="457200"/>
                </a:lnTo>
                <a:lnTo>
                  <a:pt x="2691110" y="444500"/>
                </a:lnTo>
                <a:lnTo>
                  <a:pt x="2697374" y="431800"/>
                </a:lnTo>
                <a:lnTo>
                  <a:pt x="2701348" y="406400"/>
                </a:lnTo>
                <a:lnTo>
                  <a:pt x="2703092" y="393700"/>
                </a:lnTo>
                <a:lnTo>
                  <a:pt x="2702666" y="368300"/>
                </a:lnTo>
                <a:lnTo>
                  <a:pt x="2700131" y="355600"/>
                </a:lnTo>
                <a:lnTo>
                  <a:pt x="2695547" y="342900"/>
                </a:lnTo>
                <a:lnTo>
                  <a:pt x="2688975" y="317500"/>
                </a:lnTo>
                <a:lnTo>
                  <a:pt x="2680475" y="304800"/>
                </a:lnTo>
                <a:lnTo>
                  <a:pt x="2670107" y="292100"/>
                </a:lnTo>
                <a:lnTo>
                  <a:pt x="2657931" y="266700"/>
                </a:lnTo>
                <a:lnTo>
                  <a:pt x="2628400" y="241300"/>
                </a:lnTo>
                <a:lnTo>
                  <a:pt x="2592365" y="215900"/>
                </a:lnTo>
                <a:lnTo>
                  <a:pt x="2550309" y="190500"/>
                </a:lnTo>
                <a:lnTo>
                  <a:pt x="2527173" y="190500"/>
                </a:lnTo>
                <a:lnTo>
                  <a:pt x="2502714" y="177800"/>
                </a:lnTo>
                <a:lnTo>
                  <a:pt x="2476991" y="165100"/>
                </a:lnTo>
                <a:lnTo>
                  <a:pt x="2450064" y="165100"/>
                </a:lnTo>
                <a:lnTo>
                  <a:pt x="2446046" y="152400"/>
                </a:lnTo>
                <a:lnTo>
                  <a:pt x="872346" y="152400"/>
                </a:lnTo>
                <a:lnTo>
                  <a:pt x="859362" y="139700"/>
                </a:lnTo>
                <a:close/>
              </a:path>
              <a:path w="2766060" h="1333500">
                <a:moveTo>
                  <a:pt x="2137761" y="1155700"/>
                </a:moveTo>
                <a:lnTo>
                  <a:pt x="1904529" y="1155700"/>
                </a:lnTo>
                <a:lnTo>
                  <a:pt x="1917019" y="1168400"/>
                </a:lnTo>
                <a:lnTo>
                  <a:pt x="2109647" y="1168400"/>
                </a:lnTo>
                <a:lnTo>
                  <a:pt x="2137761" y="1155700"/>
                </a:lnTo>
                <a:close/>
              </a:path>
              <a:path w="2766060" h="1333500">
                <a:moveTo>
                  <a:pt x="2191134" y="1143000"/>
                </a:moveTo>
                <a:lnTo>
                  <a:pt x="1856134" y="1143000"/>
                </a:lnTo>
                <a:lnTo>
                  <a:pt x="1867974" y="1155700"/>
                </a:lnTo>
                <a:lnTo>
                  <a:pt x="2164954" y="1155700"/>
                </a:lnTo>
                <a:lnTo>
                  <a:pt x="2191134" y="1143000"/>
                </a:lnTo>
                <a:close/>
              </a:path>
              <a:path w="2766060" h="1333500">
                <a:moveTo>
                  <a:pt x="1371201" y="63500"/>
                </a:moveTo>
                <a:lnTo>
                  <a:pt x="1027104" y="63500"/>
                </a:lnTo>
                <a:lnTo>
                  <a:pt x="1004858" y="76200"/>
                </a:lnTo>
                <a:lnTo>
                  <a:pt x="963659" y="101600"/>
                </a:lnTo>
                <a:lnTo>
                  <a:pt x="927639" y="127000"/>
                </a:lnTo>
                <a:lnTo>
                  <a:pt x="897743" y="152400"/>
                </a:lnTo>
                <a:lnTo>
                  <a:pt x="2446046" y="152400"/>
                </a:lnTo>
                <a:lnTo>
                  <a:pt x="2441132" y="139700"/>
                </a:lnTo>
                <a:lnTo>
                  <a:pt x="2435340" y="127000"/>
                </a:lnTo>
                <a:lnTo>
                  <a:pt x="2428691" y="114300"/>
                </a:lnTo>
                <a:lnTo>
                  <a:pt x="2421204" y="114300"/>
                </a:lnTo>
                <a:lnTo>
                  <a:pt x="2412897" y="101600"/>
                </a:lnTo>
                <a:lnTo>
                  <a:pt x="2403791" y="88900"/>
                </a:lnTo>
                <a:lnTo>
                  <a:pt x="1406574" y="88900"/>
                </a:lnTo>
                <a:lnTo>
                  <a:pt x="1395128" y="76200"/>
                </a:lnTo>
                <a:lnTo>
                  <a:pt x="1383332" y="76200"/>
                </a:lnTo>
                <a:lnTo>
                  <a:pt x="1371201" y="63500"/>
                </a:lnTo>
                <a:close/>
              </a:path>
              <a:path w="2766060" h="1333500">
                <a:moveTo>
                  <a:pt x="819409" y="127000"/>
                </a:moveTo>
                <a:lnTo>
                  <a:pt x="552774" y="127000"/>
                </a:lnTo>
                <a:lnTo>
                  <a:pt x="520295" y="139700"/>
                </a:lnTo>
                <a:lnTo>
                  <a:pt x="832882" y="139700"/>
                </a:lnTo>
                <a:lnTo>
                  <a:pt x="819409" y="127000"/>
                </a:lnTo>
                <a:close/>
              </a:path>
              <a:path w="2766060" h="1333500">
                <a:moveTo>
                  <a:pt x="750178" y="114300"/>
                </a:moveTo>
                <a:lnTo>
                  <a:pt x="621391" y="114300"/>
                </a:lnTo>
                <a:lnTo>
                  <a:pt x="586504" y="127000"/>
                </a:lnTo>
                <a:lnTo>
                  <a:pt x="764234" y="127000"/>
                </a:lnTo>
                <a:lnTo>
                  <a:pt x="750178" y="114300"/>
                </a:lnTo>
                <a:close/>
              </a:path>
              <a:path w="2766060" h="1333500">
                <a:moveTo>
                  <a:pt x="2393904" y="76200"/>
                </a:moveTo>
                <a:lnTo>
                  <a:pt x="1440758" y="76200"/>
                </a:lnTo>
                <a:lnTo>
                  <a:pt x="1428350" y="88900"/>
                </a:lnTo>
                <a:lnTo>
                  <a:pt x="2403791" y="88900"/>
                </a:lnTo>
                <a:lnTo>
                  <a:pt x="2393904" y="76200"/>
                </a:lnTo>
                <a:close/>
              </a:path>
              <a:path w="2766060" h="1333500">
                <a:moveTo>
                  <a:pt x="1861225" y="38100"/>
                </a:moveTo>
                <a:lnTo>
                  <a:pt x="1501980" y="38100"/>
                </a:lnTo>
                <a:lnTo>
                  <a:pt x="1485113" y="50800"/>
                </a:lnTo>
                <a:lnTo>
                  <a:pt x="1469228" y="63500"/>
                </a:lnTo>
                <a:lnTo>
                  <a:pt x="1454413" y="76200"/>
                </a:lnTo>
                <a:lnTo>
                  <a:pt x="2383256" y="76200"/>
                </a:lnTo>
                <a:lnTo>
                  <a:pt x="2371867" y="63500"/>
                </a:lnTo>
                <a:lnTo>
                  <a:pt x="1893166" y="63500"/>
                </a:lnTo>
                <a:lnTo>
                  <a:pt x="1883029" y="50800"/>
                </a:lnTo>
                <a:lnTo>
                  <a:pt x="1872374" y="50800"/>
                </a:lnTo>
                <a:lnTo>
                  <a:pt x="1861225" y="38100"/>
                </a:lnTo>
                <a:close/>
              </a:path>
              <a:path w="2766060" h="1333500">
                <a:moveTo>
                  <a:pt x="1333518" y="50800"/>
                </a:moveTo>
                <a:lnTo>
                  <a:pt x="1074296" y="50800"/>
                </a:lnTo>
                <a:lnTo>
                  <a:pt x="1050289" y="63500"/>
                </a:lnTo>
                <a:lnTo>
                  <a:pt x="1358753" y="63500"/>
                </a:lnTo>
                <a:lnTo>
                  <a:pt x="1333518" y="50800"/>
                </a:lnTo>
                <a:close/>
              </a:path>
              <a:path w="2766060" h="1333500">
                <a:moveTo>
                  <a:pt x="2261847" y="12700"/>
                </a:moveTo>
                <a:lnTo>
                  <a:pt x="2003373" y="12700"/>
                </a:lnTo>
                <a:lnTo>
                  <a:pt x="1981545" y="25400"/>
                </a:lnTo>
                <a:lnTo>
                  <a:pt x="1960462" y="38100"/>
                </a:lnTo>
                <a:lnTo>
                  <a:pt x="1940232" y="38100"/>
                </a:lnTo>
                <a:lnTo>
                  <a:pt x="1920964" y="50800"/>
                </a:lnTo>
                <a:lnTo>
                  <a:pt x="1902764" y="63500"/>
                </a:lnTo>
                <a:lnTo>
                  <a:pt x="2371867" y="63500"/>
                </a:lnTo>
                <a:lnTo>
                  <a:pt x="2359755" y="50800"/>
                </a:lnTo>
                <a:lnTo>
                  <a:pt x="2346940" y="50800"/>
                </a:lnTo>
                <a:lnTo>
                  <a:pt x="2326866" y="38100"/>
                </a:lnTo>
                <a:lnTo>
                  <a:pt x="2305921" y="25400"/>
                </a:lnTo>
                <a:lnTo>
                  <a:pt x="2284211" y="25400"/>
                </a:lnTo>
                <a:lnTo>
                  <a:pt x="2261847" y="12700"/>
                </a:lnTo>
                <a:close/>
              </a:path>
              <a:path w="2766060" h="1333500">
                <a:moveTo>
                  <a:pt x="1281727" y="38100"/>
                </a:moveTo>
                <a:lnTo>
                  <a:pt x="1124301" y="38100"/>
                </a:lnTo>
                <a:lnTo>
                  <a:pt x="1099006" y="50800"/>
                </a:lnTo>
                <a:lnTo>
                  <a:pt x="1307803" y="50800"/>
                </a:lnTo>
                <a:lnTo>
                  <a:pt x="1281727" y="38100"/>
                </a:lnTo>
                <a:close/>
              </a:path>
              <a:path w="2766060" h="1333500">
                <a:moveTo>
                  <a:pt x="1812143" y="12700"/>
                </a:moveTo>
                <a:lnTo>
                  <a:pt x="1557574" y="12700"/>
                </a:lnTo>
                <a:lnTo>
                  <a:pt x="1538299" y="25400"/>
                </a:lnTo>
                <a:lnTo>
                  <a:pt x="1519738" y="38100"/>
                </a:lnTo>
                <a:lnTo>
                  <a:pt x="1849604" y="38100"/>
                </a:lnTo>
                <a:lnTo>
                  <a:pt x="1837535" y="25400"/>
                </a:lnTo>
                <a:lnTo>
                  <a:pt x="1825040" y="25400"/>
                </a:lnTo>
                <a:lnTo>
                  <a:pt x="1812143" y="12700"/>
                </a:lnTo>
                <a:close/>
              </a:path>
              <a:path w="2766060" h="1333500">
                <a:moveTo>
                  <a:pt x="1748482" y="0"/>
                </a:moveTo>
                <a:lnTo>
                  <a:pt x="1618793" y="0"/>
                </a:lnTo>
                <a:lnTo>
                  <a:pt x="1597910" y="12700"/>
                </a:lnTo>
                <a:lnTo>
                  <a:pt x="1769997" y="12700"/>
                </a:lnTo>
                <a:lnTo>
                  <a:pt x="1748482" y="0"/>
                </a:lnTo>
                <a:close/>
              </a:path>
              <a:path w="2766060" h="1333500">
                <a:moveTo>
                  <a:pt x="2215580" y="0"/>
                </a:moveTo>
                <a:lnTo>
                  <a:pt x="2072251" y="0"/>
                </a:lnTo>
                <a:lnTo>
                  <a:pt x="2048834" y="12700"/>
                </a:lnTo>
                <a:lnTo>
                  <a:pt x="2238934" y="12700"/>
                </a:lnTo>
                <a:lnTo>
                  <a:pt x="2215580" y="0"/>
                </a:lnTo>
                <a:close/>
              </a:path>
            </a:pathLst>
          </a:custGeom>
          <a:solidFill>
            <a:srgbClr val="006666"/>
          </a:solidFill>
        </p:spPr>
        <p:txBody>
          <a:bodyPr wrap="square" lIns="0" tIns="0" rIns="0" bIns="0" rtlCol="0"/>
          <a:lstStyle/>
          <a:p>
            <a:endParaRPr>
              <a:solidFill>
                <a:srgbClr val="000000"/>
              </a:solidFill>
            </a:endParaRPr>
          </a:p>
        </p:txBody>
      </p:sp>
      <p:sp>
        <p:nvSpPr>
          <p:cNvPr id="12" name="object 12"/>
          <p:cNvSpPr/>
          <p:nvPr/>
        </p:nvSpPr>
        <p:spPr>
          <a:xfrm>
            <a:off x="1583258" y="1720631"/>
            <a:ext cx="74906" cy="74271"/>
          </a:xfrm>
          <a:custGeom>
            <a:avLst/>
            <a:gdLst/>
            <a:ahLst/>
            <a:cxnLst/>
            <a:rect l="l" t="t" r="r" b="b"/>
            <a:pathLst>
              <a:path w="74930" h="74294">
                <a:moveTo>
                  <a:pt x="31831" y="0"/>
                </a:moveTo>
                <a:lnTo>
                  <a:pt x="19206" y="4318"/>
                </a:lnTo>
                <a:lnTo>
                  <a:pt x="9068" y="12965"/>
                </a:lnTo>
                <a:lnTo>
                  <a:pt x="2353" y="25311"/>
                </a:lnTo>
                <a:lnTo>
                  <a:pt x="0" y="40731"/>
                </a:lnTo>
                <a:lnTo>
                  <a:pt x="3975" y="53840"/>
                </a:lnTo>
                <a:lnTo>
                  <a:pt x="12397" y="64406"/>
                </a:lnTo>
                <a:lnTo>
                  <a:pt x="24433" y="71448"/>
                </a:lnTo>
                <a:lnTo>
                  <a:pt x="39247" y="73986"/>
                </a:lnTo>
                <a:lnTo>
                  <a:pt x="52948" y="70510"/>
                </a:lnTo>
                <a:lnTo>
                  <a:pt x="64100" y="62446"/>
                </a:lnTo>
                <a:lnTo>
                  <a:pt x="71600" y="50864"/>
                </a:lnTo>
                <a:lnTo>
                  <a:pt x="74346" y="36834"/>
                </a:lnTo>
                <a:lnTo>
                  <a:pt x="73802" y="30510"/>
                </a:lnTo>
                <a:lnTo>
                  <a:pt x="69191" y="18292"/>
                </a:lnTo>
                <a:lnTo>
                  <a:pt x="60310" y="8547"/>
                </a:lnTo>
                <a:lnTo>
                  <a:pt x="47682" y="2157"/>
                </a:lnTo>
                <a:lnTo>
                  <a:pt x="31831" y="0"/>
                </a:lnTo>
                <a:close/>
              </a:path>
            </a:pathLst>
          </a:custGeom>
          <a:solidFill>
            <a:srgbClr val="006666"/>
          </a:solidFill>
        </p:spPr>
        <p:txBody>
          <a:bodyPr wrap="square" lIns="0" tIns="0" rIns="0" bIns="0" rtlCol="0"/>
          <a:lstStyle/>
          <a:p>
            <a:endParaRPr>
              <a:solidFill>
                <a:srgbClr val="000000"/>
              </a:solidFill>
            </a:endParaRPr>
          </a:p>
        </p:txBody>
      </p:sp>
      <p:sp>
        <p:nvSpPr>
          <p:cNvPr id="13" name="object 13"/>
          <p:cNvSpPr/>
          <p:nvPr/>
        </p:nvSpPr>
        <p:spPr>
          <a:xfrm>
            <a:off x="1685160" y="1692680"/>
            <a:ext cx="148542" cy="148542"/>
          </a:xfrm>
          <a:custGeom>
            <a:avLst/>
            <a:gdLst/>
            <a:ahLst/>
            <a:cxnLst/>
            <a:rect l="l" t="t" r="r" b="b"/>
            <a:pathLst>
              <a:path w="148589" h="148589">
                <a:moveTo>
                  <a:pt x="63516" y="0"/>
                </a:moveTo>
                <a:lnTo>
                  <a:pt x="27428" y="16259"/>
                </a:lnTo>
                <a:lnTo>
                  <a:pt x="4680" y="50647"/>
                </a:lnTo>
                <a:lnTo>
                  <a:pt x="0" y="81557"/>
                </a:lnTo>
                <a:lnTo>
                  <a:pt x="2753" y="95174"/>
                </a:lnTo>
                <a:lnTo>
                  <a:pt x="24713" y="128920"/>
                </a:lnTo>
                <a:lnTo>
                  <a:pt x="63005" y="146814"/>
                </a:lnTo>
                <a:lnTo>
                  <a:pt x="78461" y="148103"/>
                </a:lnTo>
                <a:lnTo>
                  <a:pt x="92693" y="145870"/>
                </a:lnTo>
                <a:lnTo>
                  <a:pt x="128165" y="124899"/>
                </a:lnTo>
                <a:lnTo>
                  <a:pt x="147150" y="88173"/>
                </a:lnTo>
                <a:lnTo>
                  <a:pt x="148559" y="73684"/>
                </a:lnTo>
                <a:lnTo>
                  <a:pt x="147476" y="61036"/>
                </a:lnTo>
                <a:lnTo>
                  <a:pt x="130411" y="26124"/>
                </a:lnTo>
                <a:lnTo>
                  <a:pt x="95277" y="4322"/>
                </a:lnTo>
                <a:lnTo>
                  <a:pt x="63516" y="0"/>
                </a:lnTo>
                <a:close/>
              </a:path>
            </a:pathLst>
          </a:custGeom>
          <a:solidFill>
            <a:srgbClr val="006666"/>
          </a:solidFill>
        </p:spPr>
        <p:txBody>
          <a:bodyPr wrap="square" lIns="0" tIns="0" rIns="0" bIns="0" rtlCol="0"/>
          <a:lstStyle/>
          <a:p>
            <a:endParaRPr>
              <a:solidFill>
                <a:srgbClr val="000000"/>
              </a:solidFill>
            </a:endParaRPr>
          </a:p>
        </p:txBody>
      </p:sp>
      <p:sp>
        <p:nvSpPr>
          <p:cNvPr id="14" name="object 14"/>
          <p:cNvSpPr/>
          <p:nvPr/>
        </p:nvSpPr>
        <p:spPr>
          <a:xfrm>
            <a:off x="1861318" y="1668470"/>
            <a:ext cx="222814" cy="223448"/>
          </a:xfrm>
          <a:custGeom>
            <a:avLst/>
            <a:gdLst/>
            <a:ahLst/>
            <a:cxnLst/>
            <a:rect l="l" t="t" r="r" b="b"/>
            <a:pathLst>
              <a:path w="222885" h="223519">
                <a:moveTo>
                  <a:pt x="109206" y="0"/>
                </a:moveTo>
                <a:lnTo>
                  <a:pt x="69430" y="8151"/>
                </a:lnTo>
                <a:lnTo>
                  <a:pt x="36245" y="29975"/>
                </a:lnTo>
                <a:lnTo>
                  <a:pt x="12419" y="63556"/>
                </a:lnTo>
                <a:lnTo>
                  <a:pt x="724" y="106974"/>
                </a:lnTo>
                <a:lnTo>
                  <a:pt x="0" y="123301"/>
                </a:lnTo>
                <a:lnTo>
                  <a:pt x="2322" y="137082"/>
                </a:lnTo>
                <a:lnTo>
                  <a:pt x="18884" y="174229"/>
                </a:lnTo>
                <a:lnTo>
                  <a:pt x="47951" y="202774"/>
                </a:lnTo>
                <a:lnTo>
                  <a:pt x="87101" y="219755"/>
                </a:lnTo>
                <a:lnTo>
                  <a:pt x="117605" y="223188"/>
                </a:lnTo>
                <a:lnTo>
                  <a:pt x="131997" y="221414"/>
                </a:lnTo>
                <a:lnTo>
                  <a:pt x="170946" y="205975"/>
                </a:lnTo>
                <a:lnTo>
                  <a:pt x="201046" y="177866"/>
                </a:lnTo>
                <a:lnTo>
                  <a:pt x="219071" y="140311"/>
                </a:lnTo>
                <a:lnTo>
                  <a:pt x="222789" y="111618"/>
                </a:lnTo>
                <a:lnTo>
                  <a:pt x="222513" y="103717"/>
                </a:lnTo>
                <a:lnTo>
                  <a:pt x="211644" y="63076"/>
                </a:lnTo>
                <a:lnTo>
                  <a:pt x="187137" y="30134"/>
                </a:lnTo>
                <a:lnTo>
                  <a:pt x="151990" y="8055"/>
                </a:lnTo>
                <a:lnTo>
                  <a:pt x="109206" y="0"/>
                </a:lnTo>
                <a:close/>
              </a:path>
            </a:pathLst>
          </a:custGeom>
          <a:solidFill>
            <a:srgbClr val="006666"/>
          </a:solidFill>
        </p:spPr>
        <p:txBody>
          <a:bodyPr wrap="square" lIns="0" tIns="0" rIns="0" bIns="0" rtlCol="0"/>
          <a:lstStyle/>
          <a:p>
            <a:endParaRPr>
              <a:solidFill>
                <a:srgbClr val="000000"/>
              </a:solidFill>
            </a:endParaRPr>
          </a:p>
        </p:txBody>
      </p:sp>
      <p:sp>
        <p:nvSpPr>
          <p:cNvPr id="15" name="object 15"/>
          <p:cNvSpPr txBox="1"/>
          <p:nvPr/>
        </p:nvSpPr>
        <p:spPr>
          <a:xfrm>
            <a:off x="2513032" y="1379971"/>
            <a:ext cx="2180526" cy="984569"/>
          </a:xfrm>
          <a:prstGeom prst="rect">
            <a:avLst/>
          </a:prstGeom>
        </p:spPr>
        <p:txBody>
          <a:bodyPr vert="horz" wrap="square" lIns="0" tIns="0" rIns="0" bIns="0" rtlCol="0">
            <a:spAutoFit/>
          </a:bodyPr>
          <a:lstStyle/>
          <a:p>
            <a:pPr marL="12696" marR="5078"/>
            <a:r>
              <a:rPr sz="1600" spc="-10" dirty="0">
                <a:solidFill>
                  <a:srgbClr val="FFFFFF"/>
                </a:solidFill>
                <a:latin typeface="Arial"/>
                <a:cs typeface="Arial"/>
              </a:rPr>
              <a:t>So</a:t>
            </a:r>
            <a:r>
              <a:rPr sz="1600" spc="-5" dirty="0">
                <a:solidFill>
                  <a:srgbClr val="FFFFFF"/>
                </a:solidFill>
                <a:latin typeface="Arial"/>
                <a:cs typeface="Arial"/>
              </a:rPr>
              <a:t> </a:t>
            </a:r>
            <a:r>
              <a:rPr sz="1600" spc="-25" dirty="0">
                <a:solidFill>
                  <a:srgbClr val="FFFFFF"/>
                </a:solidFill>
                <a:latin typeface="Arial"/>
                <a:cs typeface="Arial"/>
              </a:rPr>
              <a:t>w</a:t>
            </a:r>
            <a:r>
              <a:rPr sz="1600" spc="-10" dirty="0">
                <a:solidFill>
                  <a:srgbClr val="FFFFFF"/>
                </a:solidFill>
                <a:latin typeface="Arial"/>
                <a:cs typeface="Arial"/>
              </a:rPr>
              <a:t>hat</a:t>
            </a:r>
            <a:r>
              <a:rPr sz="1600" spc="20" dirty="0">
                <a:solidFill>
                  <a:srgbClr val="FFFFFF"/>
                </a:solidFill>
                <a:latin typeface="Arial"/>
                <a:cs typeface="Arial"/>
              </a:rPr>
              <a:t> </a:t>
            </a:r>
            <a:r>
              <a:rPr sz="1600" spc="-10" dirty="0">
                <a:solidFill>
                  <a:srgbClr val="FFFFFF"/>
                </a:solidFill>
                <a:latin typeface="Arial"/>
                <a:cs typeface="Arial"/>
              </a:rPr>
              <a:t>does</a:t>
            </a:r>
            <a:r>
              <a:rPr sz="1600" spc="5" dirty="0">
                <a:solidFill>
                  <a:srgbClr val="FFFFFF"/>
                </a:solidFill>
                <a:latin typeface="Arial"/>
                <a:cs typeface="Arial"/>
              </a:rPr>
              <a:t> </a:t>
            </a:r>
            <a:r>
              <a:rPr sz="1600" spc="-10" dirty="0">
                <a:solidFill>
                  <a:srgbClr val="FFFFFF"/>
                </a:solidFill>
                <a:latin typeface="Arial"/>
                <a:cs typeface="Arial"/>
              </a:rPr>
              <a:t>putt</a:t>
            </a:r>
            <a:r>
              <a:rPr sz="1600" dirty="0">
                <a:solidFill>
                  <a:srgbClr val="FFFFFF"/>
                </a:solidFill>
                <a:latin typeface="Arial"/>
                <a:cs typeface="Arial"/>
              </a:rPr>
              <a:t>i</a:t>
            </a:r>
            <a:r>
              <a:rPr sz="1600" spc="-10" dirty="0">
                <a:solidFill>
                  <a:srgbClr val="FFFFFF"/>
                </a:solidFill>
                <a:latin typeface="Arial"/>
                <a:cs typeface="Arial"/>
              </a:rPr>
              <a:t>ng pri</a:t>
            </a:r>
            <a:r>
              <a:rPr sz="1600" spc="-5" dirty="0">
                <a:solidFill>
                  <a:srgbClr val="FFFFFF"/>
                </a:solidFill>
                <a:latin typeface="Arial"/>
                <a:cs typeface="Arial"/>
              </a:rPr>
              <a:t>s</a:t>
            </a:r>
            <a:r>
              <a:rPr sz="1600" spc="-10" dirty="0">
                <a:solidFill>
                  <a:srgbClr val="FFFFFF"/>
                </a:solidFill>
                <a:latin typeface="Arial"/>
                <a:cs typeface="Arial"/>
              </a:rPr>
              <a:t>oners</a:t>
            </a:r>
            <a:r>
              <a:rPr sz="1600" spc="-5" dirty="0">
                <a:solidFill>
                  <a:srgbClr val="FFFFFF"/>
                </a:solidFill>
                <a:latin typeface="Arial"/>
                <a:cs typeface="Arial"/>
              </a:rPr>
              <a:t> </a:t>
            </a:r>
            <a:r>
              <a:rPr sz="1600" dirty="0">
                <a:solidFill>
                  <a:srgbClr val="FFFFFF"/>
                </a:solidFill>
                <a:latin typeface="Arial"/>
                <a:cs typeface="Arial"/>
              </a:rPr>
              <a:t>i</a:t>
            </a:r>
            <a:r>
              <a:rPr sz="1600" spc="-10" dirty="0">
                <a:solidFill>
                  <a:srgbClr val="FFFFFF"/>
                </a:solidFill>
                <a:latin typeface="Arial"/>
                <a:cs typeface="Arial"/>
              </a:rPr>
              <a:t>n</a:t>
            </a:r>
            <a:r>
              <a:rPr sz="1600" spc="-5" dirty="0">
                <a:solidFill>
                  <a:srgbClr val="FFFFFF"/>
                </a:solidFill>
                <a:latin typeface="Arial"/>
                <a:cs typeface="Arial"/>
              </a:rPr>
              <a:t> </a:t>
            </a:r>
            <a:r>
              <a:rPr sz="1600" spc="-10" dirty="0">
                <a:solidFill>
                  <a:srgbClr val="FFFFFF"/>
                </a:solidFill>
                <a:latin typeface="Arial"/>
                <a:cs typeface="Arial"/>
              </a:rPr>
              <a:t>trial</a:t>
            </a:r>
            <a:r>
              <a:rPr sz="1600" spc="5" dirty="0">
                <a:solidFill>
                  <a:srgbClr val="FFFFFF"/>
                </a:solidFill>
                <a:latin typeface="Arial"/>
                <a:cs typeface="Arial"/>
              </a:rPr>
              <a:t> </a:t>
            </a:r>
            <a:r>
              <a:rPr sz="1600" spc="-10" dirty="0">
                <a:solidFill>
                  <a:srgbClr val="FFFFFF"/>
                </a:solidFill>
                <a:latin typeface="Arial"/>
                <a:cs typeface="Arial"/>
              </a:rPr>
              <a:t>ha</a:t>
            </a:r>
            <a:r>
              <a:rPr sz="1600" spc="-5" dirty="0">
                <a:solidFill>
                  <a:srgbClr val="FFFFFF"/>
                </a:solidFill>
                <a:latin typeface="Arial"/>
                <a:cs typeface="Arial"/>
              </a:rPr>
              <a:t>v</a:t>
            </a:r>
            <a:r>
              <a:rPr sz="1600" spc="-10" dirty="0">
                <a:solidFill>
                  <a:srgbClr val="FFFFFF"/>
                </a:solidFill>
                <a:latin typeface="Arial"/>
                <a:cs typeface="Arial"/>
              </a:rPr>
              <a:t>e</a:t>
            </a:r>
            <a:r>
              <a:rPr sz="1600" spc="-5" dirty="0">
                <a:solidFill>
                  <a:srgbClr val="FFFFFF"/>
                </a:solidFill>
                <a:latin typeface="Arial"/>
                <a:cs typeface="Arial"/>
              </a:rPr>
              <a:t> </a:t>
            </a:r>
            <a:r>
              <a:rPr sz="1600" spc="-10" dirty="0">
                <a:solidFill>
                  <a:srgbClr val="FFFFFF"/>
                </a:solidFill>
                <a:latin typeface="Arial"/>
                <a:cs typeface="Arial"/>
              </a:rPr>
              <a:t>to do</a:t>
            </a:r>
            <a:r>
              <a:rPr sz="1600" spc="-5" dirty="0">
                <a:solidFill>
                  <a:srgbClr val="FFFFFF"/>
                </a:solidFill>
                <a:latin typeface="Arial"/>
                <a:cs typeface="Arial"/>
              </a:rPr>
              <a:t> </a:t>
            </a:r>
            <a:r>
              <a:rPr sz="1600" spc="-30" dirty="0">
                <a:solidFill>
                  <a:srgbClr val="FFFFFF"/>
                </a:solidFill>
                <a:latin typeface="Arial"/>
                <a:cs typeface="Arial"/>
              </a:rPr>
              <a:t>w</a:t>
            </a:r>
            <a:r>
              <a:rPr sz="1600" spc="-10" dirty="0">
                <a:solidFill>
                  <a:srgbClr val="FFFFFF"/>
                </a:solidFill>
                <a:latin typeface="Arial"/>
                <a:cs typeface="Arial"/>
              </a:rPr>
              <a:t>ith</a:t>
            </a:r>
            <a:r>
              <a:rPr sz="1600" spc="10" dirty="0">
                <a:solidFill>
                  <a:srgbClr val="FFFFFF"/>
                </a:solidFill>
                <a:latin typeface="Arial"/>
                <a:cs typeface="Arial"/>
              </a:rPr>
              <a:t> </a:t>
            </a:r>
            <a:r>
              <a:rPr sz="1600" spc="-10" dirty="0">
                <a:solidFill>
                  <a:srgbClr val="FFFFFF"/>
                </a:solidFill>
                <a:latin typeface="Arial"/>
                <a:cs typeface="Arial"/>
              </a:rPr>
              <a:t>h</a:t>
            </a:r>
            <a:r>
              <a:rPr sz="1600" spc="-30" dirty="0">
                <a:solidFill>
                  <a:srgbClr val="FFFFFF"/>
                </a:solidFill>
                <a:latin typeface="Arial"/>
                <a:cs typeface="Arial"/>
              </a:rPr>
              <a:t>y</a:t>
            </a:r>
            <a:r>
              <a:rPr sz="1600" spc="-10" dirty="0">
                <a:solidFill>
                  <a:srgbClr val="FFFFFF"/>
                </a:solidFill>
                <a:latin typeface="Arial"/>
                <a:cs typeface="Arial"/>
              </a:rPr>
              <a:t>pothe</a:t>
            </a:r>
            <a:r>
              <a:rPr sz="1600" spc="-5" dirty="0">
                <a:solidFill>
                  <a:srgbClr val="FFFFFF"/>
                </a:solidFill>
                <a:latin typeface="Arial"/>
                <a:cs typeface="Arial"/>
              </a:rPr>
              <a:t>s</a:t>
            </a:r>
            <a:r>
              <a:rPr sz="1600" spc="-10" dirty="0">
                <a:solidFill>
                  <a:srgbClr val="FFFFFF"/>
                </a:solidFill>
                <a:latin typeface="Arial"/>
                <a:cs typeface="Arial"/>
              </a:rPr>
              <a:t>is testing?</a:t>
            </a:r>
            <a:endParaRPr sz="1600">
              <a:solidFill>
                <a:srgbClr val="000000"/>
              </a:solidFill>
              <a:latin typeface="Arial"/>
              <a:cs typeface="Arial"/>
            </a:endParaRPr>
          </a:p>
        </p:txBody>
      </p:sp>
      <p:sp>
        <p:nvSpPr>
          <p:cNvPr id="16" name="object 16"/>
          <p:cNvSpPr/>
          <p:nvPr/>
        </p:nvSpPr>
        <p:spPr>
          <a:xfrm>
            <a:off x="7949175" y="1126846"/>
            <a:ext cx="1571121" cy="2361443"/>
          </a:xfrm>
          <a:prstGeom prst="rect">
            <a:avLst/>
          </a:prstGeom>
          <a:blipFill>
            <a:blip r:embed="rId5" cstate="print"/>
            <a:stretch>
              <a:fillRect/>
            </a:stretch>
          </a:blipFill>
        </p:spPr>
        <p:txBody>
          <a:bodyPr wrap="square" lIns="0" tIns="0" rIns="0" bIns="0" rtlCol="0"/>
          <a:lstStyle/>
          <a:p>
            <a:endParaRPr>
              <a:solidFill>
                <a:srgbClr val="000000"/>
              </a:solidFill>
            </a:endParaRPr>
          </a:p>
        </p:txBody>
      </p:sp>
      <p:sp>
        <p:nvSpPr>
          <p:cNvPr id="17" name="object 17"/>
          <p:cNvSpPr txBox="1"/>
          <p:nvPr/>
        </p:nvSpPr>
        <p:spPr>
          <a:xfrm>
            <a:off x="5128265" y="1393174"/>
            <a:ext cx="2925142" cy="541513"/>
          </a:xfrm>
          <a:prstGeom prst="rect">
            <a:avLst/>
          </a:prstGeom>
        </p:spPr>
        <p:txBody>
          <a:bodyPr vert="horz" wrap="square" lIns="0" tIns="0" rIns="0" bIns="0" rtlCol="0">
            <a:spAutoFit/>
          </a:bodyPr>
          <a:lstStyle/>
          <a:p>
            <a:pPr marL="170764" marR="5078" indent="-158702">
              <a:lnSpc>
                <a:spcPct val="110000"/>
              </a:lnSpc>
            </a:pPr>
            <a:r>
              <a:rPr sz="1600" spc="-15" dirty="0">
                <a:solidFill>
                  <a:srgbClr val="000000"/>
                </a:solidFill>
                <a:latin typeface="Arial"/>
                <a:cs typeface="Arial"/>
              </a:rPr>
              <a:t>A</a:t>
            </a:r>
            <a:r>
              <a:rPr sz="1600" spc="-120" dirty="0">
                <a:solidFill>
                  <a:srgbClr val="000000"/>
                </a:solidFill>
                <a:latin typeface="Arial"/>
                <a:cs typeface="Arial"/>
              </a:rPr>
              <a:t> </a:t>
            </a:r>
            <a:r>
              <a:rPr sz="1600" spc="-100" dirty="0">
                <a:solidFill>
                  <a:srgbClr val="000000"/>
                </a:solidFill>
                <a:latin typeface="Arial"/>
                <a:cs typeface="Arial"/>
              </a:rPr>
              <a:t>T</a:t>
            </a:r>
            <a:r>
              <a:rPr sz="1600" spc="-30" dirty="0">
                <a:solidFill>
                  <a:srgbClr val="000000"/>
                </a:solidFill>
                <a:latin typeface="Arial"/>
                <a:cs typeface="Arial"/>
              </a:rPr>
              <a:t>y</a:t>
            </a:r>
            <a:r>
              <a:rPr sz="1600" spc="-10" dirty="0">
                <a:solidFill>
                  <a:srgbClr val="000000"/>
                </a:solidFill>
                <a:latin typeface="Arial"/>
                <a:cs typeface="Arial"/>
              </a:rPr>
              <a:t>pe</a:t>
            </a:r>
            <a:r>
              <a:rPr sz="1600" spc="20" dirty="0">
                <a:solidFill>
                  <a:srgbClr val="000000"/>
                </a:solidFill>
                <a:latin typeface="Arial"/>
                <a:cs typeface="Arial"/>
              </a:rPr>
              <a:t> </a:t>
            </a:r>
            <a:r>
              <a:rPr sz="1600" spc="-5" dirty="0">
                <a:solidFill>
                  <a:srgbClr val="000000"/>
                </a:solidFill>
                <a:latin typeface="Arial"/>
                <a:cs typeface="Arial"/>
              </a:rPr>
              <a:t>I</a:t>
            </a:r>
            <a:r>
              <a:rPr sz="1600" spc="10" dirty="0">
                <a:solidFill>
                  <a:srgbClr val="000000"/>
                </a:solidFill>
                <a:latin typeface="Arial"/>
                <a:cs typeface="Arial"/>
              </a:rPr>
              <a:t> </a:t>
            </a:r>
            <a:r>
              <a:rPr sz="1600" spc="-10" dirty="0">
                <a:solidFill>
                  <a:srgbClr val="000000"/>
                </a:solidFill>
                <a:latin typeface="Arial"/>
                <a:cs typeface="Arial"/>
              </a:rPr>
              <a:t>er</a:t>
            </a:r>
            <a:r>
              <a:rPr sz="1600" spc="-20" dirty="0">
                <a:solidFill>
                  <a:srgbClr val="000000"/>
                </a:solidFill>
                <a:latin typeface="Arial"/>
                <a:cs typeface="Arial"/>
              </a:rPr>
              <a:t>r</a:t>
            </a:r>
            <a:r>
              <a:rPr sz="1600" spc="-10" dirty="0">
                <a:solidFill>
                  <a:srgbClr val="000000"/>
                </a:solidFill>
                <a:latin typeface="Arial"/>
                <a:cs typeface="Arial"/>
              </a:rPr>
              <a:t>or</a:t>
            </a:r>
            <a:r>
              <a:rPr sz="1600" spc="30" dirty="0">
                <a:solidFill>
                  <a:srgbClr val="000000"/>
                </a:solidFill>
                <a:latin typeface="Arial"/>
                <a:cs typeface="Arial"/>
              </a:rPr>
              <a:t> </a:t>
            </a:r>
            <a:r>
              <a:rPr sz="1600" spc="-10" dirty="0">
                <a:solidFill>
                  <a:srgbClr val="000000"/>
                </a:solidFill>
                <a:latin typeface="Arial"/>
                <a:cs typeface="Arial"/>
              </a:rPr>
              <a:t>is </a:t>
            </a:r>
            <a:r>
              <a:rPr sz="1600" spc="-30" dirty="0">
                <a:solidFill>
                  <a:srgbClr val="000000"/>
                </a:solidFill>
                <a:latin typeface="Arial"/>
                <a:cs typeface="Arial"/>
              </a:rPr>
              <a:t>w</a:t>
            </a:r>
            <a:r>
              <a:rPr sz="1600" spc="-10" dirty="0">
                <a:solidFill>
                  <a:srgbClr val="000000"/>
                </a:solidFill>
                <a:latin typeface="Arial"/>
                <a:cs typeface="Arial"/>
              </a:rPr>
              <a:t>hen</a:t>
            </a:r>
            <a:r>
              <a:rPr sz="1600" spc="20" dirty="0">
                <a:solidFill>
                  <a:srgbClr val="000000"/>
                </a:solidFill>
                <a:latin typeface="Arial"/>
                <a:cs typeface="Arial"/>
              </a:rPr>
              <a:t> </a:t>
            </a:r>
            <a:r>
              <a:rPr sz="1600" spc="-30" dirty="0">
                <a:solidFill>
                  <a:srgbClr val="000000"/>
                </a:solidFill>
                <a:latin typeface="Arial"/>
                <a:cs typeface="Arial"/>
              </a:rPr>
              <a:t>y</a:t>
            </a:r>
            <a:r>
              <a:rPr sz="1600" spc="-10" dirty="0">
                <a:solidFill>
                  <a:srgbClr val="000000"/>
                </a:solidFill>
                <a:latin typeface="Arial"/>
                <a:cs typeface="Arial"/>
              </a:rPr>
              <a:t>ou</a:t>
            </a:r>
            <a:r>
              <a:rPr sz="1600" spc="20" dirty="0">
                <a:solidFill>
                  <a:srgbClr val="000000"/>
                </a:solidFill>
                <a:latin typeface="Arial"/>
                <a:cs typeface="Arial"/>
              </a:rPr>
              <a:t> </a:t>
            </a:r>
            <a:r>
              <a:rPr sz="1600" spc="-10" dirty="0">
                <a:solidFill>
                  <a:srgbClr val="000000"/>
                </a:solidFill>
                <a:latin typeface="Arial"/>
                <a:cs typeface="Arial"/>
              </a:rPr>
              <a:t>reje</a:t>
            </a:r>
            <a:r>
              <a:rPr sz="1600" spc="-5" dirty="0">
                <a:solidFill>
                  <a:srgbClr val="000000"/>
                </a:solidFill>
                <a:latin typeface="Arial"/>
                <a:cs typeface="Arial"/>
              </a:rPr>
              <a:t>ct</a:t>
            </a:r>
            <a:r>
              <a:rPr sz="1600" spc="-10" dirty="0">
                <a:solidFill>
                  <a:srgbClr val="000000"/>
                </a:solidFill>
                <a:latin typeface="Arial"/>
                <a:cs typeface="Arial"/>
              </a:rPr>
              <a:t> Ho</a:t>
            </a:r>
            <a:r>
              <a:rPr sz="1600" spc="-5"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hen</a:t>
            </a:r>
            <a:r>
              <a:rPr sz="1600" spc="10" dirty="0">
                <a:solidFill>
                  <a:srgbClr val="000000"/>
                </a:solidFill>
                <a:latin typeface="Arial"/>
                <a:cs typeface="Arial"/>
              </a:rPr>
              <a:t> </a:t>
            </a:r>
            <a:r>
              <a:rPr sz="1600" spc="-10" dirty="0">
                <a:solidFill>
                  <a:srgbClr val="000000"/>
                </a:solidFill>
                <a:latin typeface="Arial"/>
                <a:cs typeface="Arial"/>
              </a:rPr>
              <a:t>actua</a:t>
            </a:r>
            <a:r>
              <a:rPr sz="1600" dirty="0">
                <a:solidFill>
                  <a:srgbClr val="000000"/>
                </a:solidFill>
                <a:latin typeface="Arial"/>
                <a:cs typeface="Arial"/>
              </a:rPr>
              <a:t>l</a:t>
            </a:r>
            <a:r>
              <a:rPr sz="1600" spc="-10" dirty="0">
                <a:solidFill>
                  <a:srgbClr val="000000"/>
                </a:solidFill>
                <a:latin typeface="Arial"/>
                <a:cs typeface="Arial"/>
              </a:rPr>
              <a:t>ly </a:t>
            </a:r>
            <a:r>
              <a:rPr sz="1600" spc="-5" dirty="0">
                <a:solidFill>
                  <a:srgbClr val="000000"/>
                </a:solidFill>
                <a:latin typeface="Arial"/>
                <a:cs typeface="Arial"/>
              </a:rPr>
              <a:t>it </a:t>
            </a:r>
            <a:r>
              <a:rPr sz="1600" spc="-10" dirty="0">
                <a:solidFill>
                  <a:srgbClr val="000000"/>
                </a:solidFill>
                <a:latin typeface="Arial"/>
                <a:cs typeface="Arial"/>
              </a:rPr>
              <a:t>is</a:t>
            </a:r>
            <a:r>
              <a:rPr sz="1600" dirty="0">
                <a:solidFill>
                  <a:srgbClr val="000000"/>
                </a:solidFill>
                <a:latin typeface="Arial"/>
                <a:cs typeface="Arial"/>
              </a:rPr>
              <a:t> </a:t>
            </a:r>
            <a:r>
              <a:rPr sz="1600" spc="-10" dirty="0">
                <a:solidFill>
                  <a:srgbClr val="000000"/>
                </a:solidFill>
                <a:latin typeface="Arial"/>
                <a:cs typeface="Arial"/>
              </a:rPr>
              <a:t>cor</a:t>
            </a:r>
            <a:r>
              <a:rPr sz="1600" spc="-20" dirty="0">
                <a:solidFill>
                  <a:srgbClr val="000000"/>
                </a:solidFill>
                <a:latin typeface="Arial"/>
                <a:cs typeface="Arial"/>
              </a:rPr>
              <a:t>r</a:t>
            </a:r>
            <a:r>
              <a:rPr sz="1600" spc="-10" dirty="0">
                <a:solidFill>
                  <a:srgbClr val="000000"/>
                </a:solidFill>
                <a:latin typeface="Arial"/>
                <a:cs typeface="Arial"/>
              </a:rPr>
              <a:t>ect</a:t>
            </a:r>
            <a:endParaRPr sz="1600">
              <a:solidFill>
                <a:srgbClr val="000000"/>
              </a:solidFill>
              <a:latin typeface="Arial"/>
              <a:cs typeface="Arial"/>
            </a:endParaRPr>
          </a:p>
        </p:txBody>
      </p:sp>
      <p:sp>
        <p:nvSpPr>
          <p:cNvPr id="18" name="object 18"/>
          <p:cNvSpPr/>
          <p:nvPr/>
        </p:nvSpPr>
        <p:spPr>
          <a:xfrm>
            <a:off x="6586774" y="1934690"/>
            <a:ext cx="1362273" cy="246936"/>
          </a:xfrm>
          <a:custGeom>
            <a:avLst/>
            <a:gdLst/>
            <a:ahLst/>
            <a:cxnLst/>
            <a:rect l="l" t="t" r="r" b="b"/>
            <a:pathLst>
              <a:path w="1362709" h="247014">
                <a:moveTo>
                  <a:pt x="1335662" y="201974"/>
                </a:moveTo>
                <a:lnTo>
                  <a:pt x="1274445" y="237362"/>
                </a:lnTo>
                <a:lnTo>
                  <a:pt x="1272159" y="238632"/>
                </a:lnTo>
                <a:lnTo>
                  <a:pt x="1271397" y="241553"/>
                </a:lnTo>
                <a:lnTo>
                  <a:pt x="1272667" y="243839"/>
                </a:lnTo>
                <a:lnTo>
                  <a:pt x="1274064" y="246125"/>
                </a:lnTo>
                <a:lnTo>
                  <a:pt x="1276985" y="246887"/>
                </a:lnTo>
                <a:lnTo>
                  <a:pt x="1279271" y="245617"/>
                </a:lnTo>
                <a:lnTo>
                  <a:pt x="1354585" y="202056"/>
                </a:lnTo>
                <a:lnTo>
                  <a:pt x="1335662" y="201974"/>
                </a:lnTo>
                <a:close/>
              </a:path>
              <a:path w="1362709" h="247014">
                <a:moveTo>
                  <a:pt x="1343759" y="197294"/>
                </a:moveTo>
                <a:lnTo>
                  <a:pt x="1335662" y="201974"/>
                </a:lnTo>
                <a:lnTo>
                  <a:pt x="1353185" y="202056"/>
                </a:lnTo>
                <a:lnTo>
                  <a:pt x="1353193" y="201422"/>
                </a:lnTo>
                <a:lnTo>
                  <a:pt x="1350772" y="201422"/>
                </a:lnTo>
                <a:lnTo>
                  <a:pt x="1343759" y="197294"/>
                </a:lnTo>
                <a:close/>
              </a:path>
              <a:path w="1362709" h="247014">
                <a:moveTo>
                  <a:pt x="1277366" y="147065"/>
                </a:moveTo>
                <a:lnTo>
                  <a:pt x="1274445" y="147827"/>
                </a:lnTo>
                <a:lnTo>
                  <a:pt x="1273175" y="150113"/>
                </a:lnTo>
                <a:lnTo>
                  <a:pt x="1271778" y="152400"/>
                </a:lnTo>
                <a:lnTo>
                  <a:pt x="1272540" y="155320"/>
                </a:lnTo>
                <a:lnTo>
                  <a:pt x="1274826" y="156717"/>
                </a:lnTo>
                <a:lnTo>
                  <a:pt x="1335598" y="192490"/>
                </a:lnTo>
                <a:lnTo>
                  <a:pt x="1353312" y="192531"/>
                </a:lnTo>
                <a:lnTo>
                  <a:pt x="1353185" y="202056"/>
                </a:lnTo>
                <a:lnTo>
                  <a:pt x="1354585" y="202056"/>
                </a:lnTo>
                <a:lnTo>
                  <a:pt x="1362710" y="197357"/>
                </a:lnTo>
                <a:lnTo>
                  <a:pt x="1279652" y="148462"/>
                </a:lnTo>
                <a:lnTo>
                  <a:pt x="1277366" y="147065"/>
                </a:lnTo>
                <a:close/>
              </a:path>
              <a:path w="1362709" h="247014">
                <a:moveTo>
                  <a:pt x="9525" y="0"/>
                </a:moveTo>
                <a:lnTo>
                  <a:pt x="0" y="1015"/>
                </a:lnTo>
                <a:lnTo>
                  <a:pt x="508" y="5587"/>
                </a:lnTo>
                <a:lnTo>
                  <a:pt x="762" y="6603"/>
                </a:lnTo>
                <a:lnTo>
                  <a:pt x="2540" y="11937"/>
                </a:lnTo>
                <a:lnTo>
                  <a:pt x="4953" y="16510"/>
                </a:lnTo>
                <a:lnTo>
                  <a:pt x="5207" y="16890"/>
                </a:lnTo>
                <a:lnTo>
                  <a:pt x="5334" y="17144"/>
                </a:lnTo>
                <a:lnTo>
                  <a:pt x="40894" y="45847"/>
                </a:lnTo>
                <a:lnTo>
                  <a:pt x="81407" y="64135"/>
                </a:lnTo>
                <a:lnTo>
                  <a:pt x="134366" y="81787"/>
                </a:lnTo>
                <a:lnTo>
                  <a:pt x="181864" y="94487"/>
                </a:lnTo>
                <a:lnTo>
                  <a:pt x="235331" y="106806"/>
                </a:lnTo>
                <a:lnTo>
                  <a:pt x="274193" y="114680"/>
                </a:lnTo>
                <a:lnTo>
                  <a:pt x="315468" y="122427"/>
                </a:lnTo>
                <a:lnTo>
                  <a:pt x="428371" y="140715"/>
                </a:lnTo>
                <a:lnTo>
                  <a:pt x="527812" y="153924"/>
                </a:lnTo>
                <a:lnTo>
                  <a:pt x="634111" y="165862"/>
                </a:lnTo>
                <a:lnTo>
                  <a:pt x="689610" y="171323"/>
                </a:lnTo>
                <a:lnTo>
                  <a:pt x="746506" y="176275"/>
                </a:lnTo>
                <a:lnTo>
                  <a:pt x="863854" y="185292"/>
                </a:lnTo>
                <a:lnTo>
                  <a:pt x="985012" y="192404"/>
                </a:lnTo>
                <a:lnTo>
                  <a:pt x="1109218" y="197738"/>
                </a:lnTo>
                <a:lnTo>
                  <a:pt x="1235456" y="201040"/>
                </a:lnTo>
                <a:lnTo>
                  <a:pt x="1335662" y="201974"/>
                </a:lnTo>
                <a:lnTo>
                  <a:pt x="1343759" y="197294"/>
                </a:lnTo>
                <a:lnTo>
                  <a:pt x="1335598" y="192490"/>
                </a:lnTo>
                <a:lnTo>
                  <a:pt x="1235710" y="191642"/>
                </a:lnTo>
                <a:lnTo>
                  <a:pt x="1047242" y="185927"/>
                </a:lnTo>
                <a:lnTo>
                  <a:pt x="924560" y="179577"/>
                </a:lnTo>
                <a:lnTo>
                  <a:pt x="805307" y="171450"/>
                </a:lnTo>
                <a:lnTo>
                  <a:pt x="747395" y="166877"/>
                </a:lnTo>
                <a:lnTo>
                  <a:pt x="635254" y="156337"/>
                </a:lnTo>
                <a:lnTo>
                  <a:pt x="529082" y="144525"/>
                </a:lnTo>
                <a:lnTo>
                  <a:pt x="478536" y="138049"/>
                </a:lnTo>
                <a:lnTo>
                  <a:pt x="429895" y="131190"/>
                </a:lnTo>
                <a:lnTo>
                  <a:pt x="338582" y="116839"/>
                </a:lnTo>
                <a:lnTo>
                  <a:pt x="276098" y="105410"/>
                </a:lnTo>
                <a:lnTo>
                  <a:pt x="237363" y="97536"/>
                </a:lnTo>
                <a:lnTo>
                  <a:pt x="184150" y="85216"/>
                </a:lnTo>
                <a:lnTo>
                  <a:pt x="137160" y="72643"/>
                </a:lnTo>
                <a:lnTo>
                  <a:pt x="96901" y="59689"/>
                </a:lnTo>
                <a:lnTo>
                  <a:pt x="54102" y="42037"/>
                </a:lnTo>
                <a:lnTo>
                  <a:pt x="20320" y="20319"/>
                </a:lnTo>
                <a:lnTo>
                  <a:pt x="12954" y="11556"/>
                </a:lnTo>
                <a:lnTo>
                  <a:pt x="11430" y="8254"/>
                </a:lnTo>
                <a:lnTo>
                  <a:pt x="10108" y="4572"/>
                </a:lnTo>
                <a:lnTo>
                  <a:pt x="9779" y="3555"/>
                </a:lnTo>
                <a:lnTo>
                  <a:pt x="9920" y="3555"/>
                </a:lnTo>
                <a:lnTo>
                  <a:pt x="9525" y="0"/>
                </a:lnTo>
                <a:close/>
              </a:path>
              <a:path w="1362709" h="247014">
                <a:moveTo>
                  <a:pt x="1350899" y="193166"/>
                </a:moveTo>
                <a:lnTo>
                  <a:pt x="1343759" y="197294"/>
                </a:lnTo>
                <a:lnTo>
                  <a:pt x="1350772" y="201422"/>
                </a:lnTo>
                <a:lnTo>
                  <a:pt x="1350899" y="193166"/>
                </a:lnTo>
                <a:close/>
              </a:path>
              <a:path w="1362709" h="247014">
                <a:moveTo>
                  <a:pt x="1353303" y="193166"/>
                </a:moveTo>
                <a:lnTo>
                  <a:pt x="1350899" y="193166"/>
                </a:lnTo>
                <a:lnTo>
                  <a:pt x="1350772" y="201422"/>
                </a:lnTo>
                <a:lnTo>
                  <a:pt x="1353193" y="201422"/>
                </a:lnTo>
                <a:lnTo>
                  <a:pt x="1353303" y="193166"/>
                </a:lnTo>
                <a:close/>
              </a:path>
              <a:path w="1362709" h="247014">
                <a:moveTo>
                  <a:pt x="1335598" y="192490"/>
                </a:moveTo>
                <a:lnTo>
                  <a:pt x="1343759" y="197294"/>
                </a:lnTo>
                <a:lnTo>
                  <a:pt x="1350899" y="193166"/>
                </a:lnTo>
                <a:lnTo>
                  <a:pt x="1353303" y="193166"/>
                </a:lnTo>
                <a:lnTo>
                  <a:pt x="1353312" y="192531"/>
                </a:lnTo>
                <a:lnTo>
                  <a:pt x="1335598" y="192490"/>
                </a:lnTo>
                <a:close/>
              </a:path>
              <a:path w="1362709" h="247014">
                <a:moveTo>
                  <a:pt x="13081" y="11556"/>
                </a:moveTo>
                <a:lnTo>
                  <a:pt x="13335" y="12064"/>
                </a:lnTo>
                <a:lnTo>
                  <a:pt x="13081" y="11556"/>
                </a:lnTo>
                <a:close/>
              </a:path>
              <a:path w="1362709" h="247014">
                <a:moveTo>
                  <a:pt x="11068" y="7532"/>
                </a:moveTo>
                <a:lnTo>
                  <a:pt x="11303" y="8254"/>
                </a:lnTo>
                <a:lnTo>
                  <a:pt x="11068" y="7532"/>
                </a:lnTo>
                <a:close/>
              </a:path>
              <a:path w="1362709" h="247014">
                <a:moveTo>
                  <a:pt x="11055" y="7492"/>
                </a:moveTo>
                <a:close/>
              </a:path>
              <a:path w="1362709" h="247014">
                <a:moveTo>
                  <a:pt x="9779" y="3555"/>
                </a:moveTo>
                <a:lnTo>
                  <a:pt x="10033" y="4572"/>
                </a:lnTo>
                <a:lnTo>
                  <a:pt x="9993" y="4217"/>
                </a:lnTo>
                <a:lnTo>
                  <a:pt x="9779" y="3555"/>
                </a:lnTo>
                <a:close/>
              </a:path>
              <a:path w="1362709" h="247014">
                <a:moveTo>
                  <a:pt x="9993" y="4217"/>
                </a:moveTo>
                <a:lnTo>
                  <a:pt x="10033" y="4572"/>
                </a:lnTo>
                <a:lnTo>
                  <a:pt x="9993" y="4217"/>
                </a:lnTo>
                <a:close/>
              </a:path>
              <a:path w="1362709" h="247014">
                <a:moveTo>
                  <a:pt x="9920" y="3555"/>
                </a:moveTo>
                <a:lnTo>
                  <a:pt x="9779" y="3555"/>
                </a:lnTo>
                <a:lnTo>
                  <a:pt x="9993" y="4217"/>
                </a:lnTo>
                <a:lnTo>
                  <a:pt x="9920" y="3555"/>
                </a:lnTo>
                <a:close/>
              </a:path>
            </a:pathLst>
          </a:custGeom>
          <a:solidFill>
            <a:srgbClr val="000000"/>
          </a:solidFill>
        </p:spPr>
        <p:txBody>
          <a:bodyPr wrap="square" lIns="0" tIns="0" rIns="0" bIns="0" rtlCol="0"/>
          <a:lstStyle/>
          <a:p>
            <a:endParaRPr>
              <a:solidFill>
                <a:srgbClr val="000000"/>
              </a:solidFill>
            </a:endParaRPr>
          </a:p>
        </p:txBody>
      </p:sp>
      <p:sp>
        <p:nvSpPr>
          <p:cNvPr id="19" name="object 19"/>
          <p:cNvSpPr txBox="1">
            <a:spLocks noGrp="1"/>
          </p:cNvSpPr>
          <p:nvPr>
            <p:ph type="title"/>
          </p:nvPr>
        </p:nvSpPr>
        <p:spPr>
          <a:xfrm>
            <a:off x="457053" y="578914"/>
            <a:ext cx="8982370" cy="640995"/>
          </a:xfrm>
          <a:prstGeom prst="rect">
            <a:avLst/>
          </a:prstGeom>
        </p:spPr>
        <p:txBody>
          <a:bodyPr vert="horz" wrap="square" lIns="0" tIns="0" rIns="0" bIns="0" numCol="1" rtlCol="0" anchor="b" anchorCtr="0" compatLnSpc="1">
            <a:prstTxWarp prst="textNoShape">
              <a:avLst/>
            </a:prstTxWarp>
            <a:spAutoFit/>
          </a:bodyPr>
          <a:lstStyle/>
          <a:p>
            <a:pPr marL="161876">
              <a:lnSpc>
                <a:spcPts val="2509"/>
              </a:lnSpc>
            </a:pPr>
            <a:r>
              <a:rPr spc="-15" dirty="0"/>
              <a:t>Case</a:t>
            </a:r>
            <a:r>
              <a:rPr spc="10" dirty="0"/>
              <a:t> </a:t>
            </a:r>
            <a:r>
              <a:rPr spc="-15" dirty="0"/>
              <a:t>Stud</a:t>
            </a:r>
            <a:r>
              <a:rPr spc="-40" dirty="0"/>
              <a:t>y</a:t>
            </a:r>
            <a:r>
              <a:rPr spc="-10" dirty="0"/>
              <a:t>:</a:t>
            </a:r>
            <a:r>
              <a:rPr spc="45" dirty="0"/>
              <a:t> </a:t>
            </a:r>
            <a:r>
              <a:rPr spc="-15" dirty="0"/>
              <a:t>What</a:t>
            </a:r>
            <a:r>
              <a:rPr spc="10" dirty="0"/>
              <a:t> </a:t>
            </a:r>
            <a:r>
              <a:rPr spc="-15" dirty="0"/>
              <a:t>are</a:t>
            </a:r>
            <a:r>
              <a:rPr spc="-5" dirty="0"/>
              <a:t> </a:t>
            </a:r>
            <a:r>
              <a:rPr spc="-15" dirty="0"/>
              <a:t>the</a:t>
            </a:r>
            <a:r>
              <a:rPr spc="10" dirty="0"/>
              <a:t> </a:t>
            </a:r>
            <a:r>
              <a:rPr spc="-15" dirty="0"/>
              <a:t>chances</a:t>
            </a:r>
            <a:r>
              <a:rPr spc="10" dirty="0"/>
              <a:t> </a:t>
            </a:r>
            <a:r>
              <a:rPr spc="-15" dirty="0"/>
              <a:t>of</a:t>
            </a:r>
            <a:r>
              <a:rPr spc="10" dirty="0"/>
              <a:t> </a:t>
            </a:r>
            <a:r>
              <a:rPr spc="-15" dirty="0"/>
              <a:t>putting</a:t>
            </a:r>
            <a:r>
              <a:rPr spc="35" dirty="0"/>
              <a:t> </a:t>
            </a:r>
            <a:r>
              <a:rPr spc="-15" dirty="0"/>
              <a:t>an</a:t>
            </a:r>
            <a:r>
              <a:rPr spc="10" dirty="0"/>
              <a:t> </a:t>
            </a:r>
            <a:r>
              <a:rPr spc="-15" dirty="0"/>
              <a:t>innocent</a:t>
            </a:r>
            <a:r>
              <a:rPr spc="20" dirty="0"/>
              <a:t> </a:t>
            </a:r>
            <a:r>
              <a:rPr spc="-15" dirty="0"/>
              <a:t>prisoner</a:t>
            </a:r>
          </a:p>
          <a:p>
            <a:pPr marL="161876">
              <a:lnSpc>
                <a:spcPts val="2509"/>
              </a:lnSpc>
            </a:pPr>
            <a:r>
              <a:rPr spc="-15" dirty="0"/>
              <a:t>behind</a:t>
            </a:r>
            <a:r>
              <a:rPr spc="25" dirty="0"/>
              <a:t> </a:t>
            </a:r>
            <a:r>
              <a:rPr spc="-15" dirty="0"/>
              <a:t>bars?</a:t>
            </a:r>
          </a:p>
        </p:txBody>
      </p:sp>
      <p:sp>
        <p:nvSpPr>
          <p:cNvPr id="20" name="object 20"/>
          <p:cNvSpPr txBox="1"/>
          <p:nvPr/>
        </p:nvSpPr>
        <p:spPr>
          <a:xfrm>
            <a:off x="1860207" y="5754577"/>
            <a:ext cx="4456271" cy="492285"/>
          </a:xfrm>
          <a:prstGeom prst="rect">
            <a:avLst/>
          </a:prstGeom>
          <a:ln w="25400">
            <a:solidFill>
              <a:srgbClr val="800000"/>
            </a:solidFill>
          </a:ln>
        </p:spPr>
        <p:txBody>
          <a:bodyPr vert="horz" wrap="square" lIns="0" tIns="0" rIns="0" bIns="0" rtlCol="0">
            <a:spAutoFit/>
          </a:bodyPr>
          <a:lstStyle/>
          <a:p>
            <a:pPr marL="130771" marR="543397"/>
            <a:r>
              <a:rPr sz="1600" spc="-100" dirty="0">
                <a:solidFill>
                  <a:srgbClr val="000000"/>
                </a:solidFill>
                <a:latin typeface="Arial"/>
                <a:cs typeface="Arial"/>
              </a:rPr>
              <a:t>T</a:t>
            </a:r>
            <a:r>
              <a:rPr sz="1600" spc="-30" dirty="0">
                <a:solidFill>
                  <a:srgbClr val="000000"/>
                </a:solidFill>
                <a:latin typeface="Arial"/>
                <a:cs typeface="Arial"/>
              </a:rPr>
              <a:t>y</a:t>
            </a:r>
            <a:r>
              <a:rPr sz="1600" spc="-10" dirty="0">
                <a:solidFill>
                  <a:srgbClr val="000000"/>
                </a:solidFill>
                <a:latin typeface="Arial"/>
                <a:cs typeface="Arial"/>
              </a:rPr>
              <a:t>pe</a:t>
            </a:r>
            <a:r>
              <a:rPr sz="1600" spc="20" dirty="0">
                <a:solidFill>
                  <a:srgbClr val="000000"/>
                </a:solidFill>
                <a:latin typeface="Arial"/>
                <a:cs typeface="Arial"/>
              </a:rPr>
              <a:t> </a:t>
            </a:r>
            <a:r>
              <a:rPr sz="1600" spc="-10" dirty="0">
                <a:solidFill>
                  <a:srgbClr val="000000"/>
                </a:solidFill>
                <a:latin typeface="Arial"/>
                <a:cs typeface="Arial"/>
              </a:rPr>
              <a:t>2</a:t>
            </a:r>
            <a:r>
              <a:rPr sz="1600" spc="-5" dirty="0">
                <a:solidFill>
                  <a:srgbClr val="000000"/>
                </a:solidFill>
                <a:latin typeface="Arial"/>
                <a:cs typeface="Arial"/>
              </a:rPr>
              <a:t> </a:t>
            </a:r>
            <a:r>
              <a:rPr sz="1600" spc="-10" dirty="0">
                <a:solidFill>
                  <a:srgbClr val="000000"/>
                </a:solidFill>
                <a:latin typeface="Arial"/>
                <a:cs typeface="Arial"/>
              </a:rPr>
              <a:t>er</a:t>
            </a:r>
            <a:r>
              <a:rPr sz="1600" spc="-15" dirty="0">
                <a:solidFill>
                  <a:srgbClr val="000000"/>
                </a:solidFill>
                <a:latin typeface="Arial"/>
                <a:cs typeface="Arial"/>
              </a:rPr>
              <a:t>r</a:t>
            </a:r>
            <a:r>
              <a:rPr sz="1600" spc="-10" dirty="0">
                <a:solidFill>
                  <a:srgbClr val="000000"/>
                </a:solidFill>
                <a:latin typeface="Arial"/>
                <a:cs typeface="Arial"/>
              </a:rPr>
              <a:t>or</a:t>
            </a:r>
            <a:r>
              <a:rPr sz="1600" spc="30" dirty="0">
                <a:solidFill>
                  <a:srgbClr val="000000"/>
                </a:solidFill>
                <a:latin typeface="Arial"/>
                <a:cs typeface="Arial"/>
              </a:rPr>
              <a:t> </a:t>
            </a:r>
            <a:r>
              <a:rPr sz="1600" spc="-30" dirty="0">
                <a:solidFill>
                  <a:srgbClr val="000000"/>
                </a:solidFill>
                <a:latin typeface="Arial"/>
                <a:cs typeface="Arial"/>
              </a:rPr>
              <a:t>w</a:t>
            </a:r>
            <a:r>
              <a:rPr sz="1600" spc="-10" dirty="0">
                <a:solidFill>
                  <a:srgbClr val="000000"/>
                </a:solidFill>
                <a:latin typeface="Arial"/>
                <a:cs typeface="Arial"/>
              </a:rPr>
              <a:t>ould</a:t>
            </a:r>
            <a:r>
              <a:rPr sz="1600" spc="10" dirty="0">
                <a:solidFill>
                  <a:srgbClr val="000000"/>
                </a:solidFill>
                <a:latin typeface="Arial"/>
                <a:cs typeface="Arial"/>
              </a:rPr>
              <a:t> </a:t>
            </a:r>
            <a:r>
              <a:rPr sz="1600" spc="-10" dirty="0">
                <a:solidFill>
                  <a:srgbClr val="000000"/>
                </a:solidFill>
                <a:latin typeface="Arial"/>
                <a:cs typeface="Arial"/>
              </a:rPr>
              <a:t>resu</a:t>
            </a:r>
            <a:r>
              <a:rPr sz="1600" dirty="0">
                <a:solidFill>
                  <a:srgbClr val="000000"/>
                </a:solidFill>
                <a:latin typeface="Arial"/>
                <a:cs typeface="Arial"/>
              </a:rPr>
              <a:t>l</a:t>
            </a:r>
            <a:r>
              <a:rPr sz="1600" spc="-5" dirty="0">
                <a:solidFill>
                  <a:srgbClr val="000000"/>
                </a:solidFill>
                <a:latin typeface="Arial"/>
                <a:cs typeface="Arial"/>
              </a:rPr>
              <a:t>t </a:t>
            </a:r>
            <a:r>
              <a:rPr sz="1600" spc="-10" dirty="0">
                <a:solidFill>
                  <a:srgbClr val="000000"/>
                </a:solidFill>
                <a:latin typeface="Arial"/>
                <a:cs typeface="Arial"/>
              </a:rPr>
              <a:t>in</a:t>
            </a:r>
            <a:r>
              <a:rPr sz="1600" spc="-5" dirty="0">
                <a:solidFill>
                  <a:srgbClr val="000000"/>
                </a:solidFill>
                <a:latin typeface="Arial"/>
                <a:cs typeface="Arial"/>
              </a:rPr>
              <a:t> </a:t>
            </a:r>
            <a:r>
              <a:rPr sz="1600" spc="-10" dirty="0">
                <a:solidFill>
                  <a:srgbClr val="000000"/>
                </a:solidFill>
                <a:latin typeface="Arial"/>
                <a:cs typeface="Arial"/>
              </a:rPr>
              <a:t>letting</a:t>
            </a:r>
            <a:r>
              <a:rPr sz="1600" spc="-15" dirty="0">
                <a:solidFill>
                  <a:srgbClr val="000000"/>
                </a:solidFill>
                <a:latin typeface="Arial"/>
                <a:cs typeface="Arial"/>
              </a:rPr>
              <a:t> </a:t>
            </a:r>
            <a:r>
              <a:rPr sz="1600" spc="-10" dirty="0">
                <a:solidFill>
                  <a:srgbClr val="000000"/>
                </a:solidFill>
                <a:latin typeface="Arial"/>
                <a:cs typeface="Arial"/>
              </a:rPr>
              <a:t>a</a:t>
            </a:r>
            <a:r>
              <a:rPr sz="1600" spc="10" dirty="0">
                <a:solidFill>
                  <a:srgbClr val="000000"/>
                </a:solidFill>
                <a:latin typeface="Arial"/>
                <a:cs typeface="Arial"/>
              </a:rPr>
              <a:t> </a:t>
            </a:r>
            <a:r>
              <a:rPr sz="1600" spc="-10" dirty="0">
                <a:solidFill>
                  <a:srgbClr val="000000"/>
                </a:solidFill>
                <a:latin typeface="Arial"/>
                <a:cs typeface="Arial"/>
              </a:rPr>
              <a:t>guilty person</a:t>
            </a:r>
            <a:r>
              <a:rPr sz="1600" spc="10" dirty="0">
                <a:solidFill>
                  <a:srgbClr val="000000"/>
                </a:solidFill>
                <a:latin typeface="Arial"/>
                <a:cs typeface="Arial"/>
              </a:rPr>
              <a:t> </a:t>
            </a:r>
            <a:r>
              <a:rPr sz="1600" spc="-10" dirty="0">
                <a:solidFill>
                  <a:srgbClr val="000000"/>
                </a:solidFill>
                <a:latin typeface="Arial"/>
                <a:cs typeface="Arial"/>
              </a:rPr>
              <a:t>go</a:t>
            </a:r>
            <a:r>
              <a:rPr sz="1600" spc="-5" dirty="0">
                <a:solidFill>
                  <a:srgbClr val="000000"/>
                </a:solidFill>
                <a:latin typeface="Arial"/>
                <a:cs typeface="Arial"/>
              </a:rPr>
              <a:t> </a:t>
            </a:r>
            <a:r>
              <a:rPr sz="1600" dirty="0">
                <a:solidFill>
                  <a:srgbClr val="000000"/>
                </a:solidFill>
                <a:latin typeface="Arial"/>
                <a:cs typeface="Arial"/>
              </a:rPr>
              <a:t>i</a:t>
            </a:r>
            <a:r>
              <a:rPr sz="1600" spc="-10" dirty="0">
                <a:solidFill>
                  <a:srgbClr val="000000"/>
                </a:solidFill>
                <a:latin typeface="Arial"/>
                <a:cs typeface="Arial"/>
              </a:rPr>
              <a:t>nno</a:t>
            </a:r>
            <a:r>
              <a:rPr sz="1600" spc="-5" dirty="0">
                <a:solidFill>
                  <a:srgbClr val="000000"/>
                </a:solidFill>
                <a:latin typeface="Arial"/>
                <a:cs typeface="Arial"/>
              </a:rPr>
              <a:t>c</a:t>
            </a:r>
            <a:r>
              <a:rPr sz="1600" spc="-10" dirty="0">
                <a:solidFill>
                  <a:srgbClr val="000000"/>
                </a:solidFill>
                <a:latin typeface="Arial"/>
                <a:cs typeface="Arial"/>
              </a:rPr>
              <a:t>ent</a:t>
            </a:r>
            <a:endParaRPr sz="1600">
              <a:solidFill>
                <a:srgbClr val="000000"/>
              </a:solidFill>
              <a:latin typeface="Arial"/>
              <a:cs typeface="Arial"/>
            </a:endParaRPr>
          </a:p>
        </p:txBody>
      </p:sp>
      <p:sp>
        <p:nvSpPr>
          <p:cNvPr id="21" name="object 21"/>
          <p:cNvSpPr/>
          <p:nvPr/>
        </p:nvSpPr>
        <p:spPr>
          <a:xfrm>
            <a:off x="6948354" y="5084244"/>
            <a:ext cx="2222548" cy="1325455"/>
          </a:xfrm>
          <a:prstGeom prst="rect">
            <a:avLst/>
          </a:prstGeom>
          <a:blipFill>
            <a:blip r:embed="rId6" cstate="print"/>
            <a:stretch>
              <a:fillRect/>
            </a:stretch>
          </a:blipFill>
        </p:spPr>
        <p:txBody>
          <a:bodyPr wrap="square" lIns="0" tIns="0" rIns="0" bIns="0" rtlCol="0"/>
          <a:lstStyle/>
          <a:p>
            <a:endParaRPr>
              <a:solidFill>
                <a:srgbClr val="000000"/>
              </a:solidFill>
            </a:endParaRPr>
          </a:p>
        </p:txBody>
      </p:sp>
      <p:sp>
        <p:nvSpPr>
          <p:cNvPr id="22" name="object 22"/>
          <p:cNvSpPr/>
          <p:nvPr/>
        </p:nvSpPr>
        <p:spPr>
          <a:xfrm>
            <a:off x="7413914" y="6078868"/>
            <a:ext cx="0" cy="321207"/>
          </a:xfrm>
          <a:custGeom>
            <a:avLst/>
            <a:gdLst/>
            <a:ahLst/>
            <a:cxnLst/>
            <a:rect l="l" t="t" r="r" b="b"/>
            <a:pathLst>
              <a:path h="321310">
                <a:moveTo>
                  <a:pt x="0" y="0"/>
                </a:moveTo>
                <a:lnTo>
                  <a:pt x="0" y="320776"/>
                </a:lnTo>
              </a:path>
            </a:pathLst>
          </a:custGeom>
          <a:ln w="9525">
            <a:solidFill>
              <a:srgbClr val="0000FF"/>
            </a:solidFill>
          </a:ln>
        </p:spPr>
        <p:txBody>
          <a:bodyPr wrap="square" lIns="0" tIns="0" rIns="0" bIns="0" rtlCol="0"/>
          <a:lstStyle/>
          <a:p>
            <a:endParaRPr>
              <a:solidFill>
                <a:srgbClr val="000000"/>
              </a:solidFill>
            </a:endParaRPr>
          </a:p>
        </p:txBody>
      </p:sp>
      <p:sp>
        <p:nvSpPr>
          <p:cNvPr id="23" name="object 23"/>
          <p:cNvSpPr/>
          <p:nvPr/>
        </p:nvSpPr>
        <p:spPr>
          <a:xfrm>
            <a:off x="6795623" y="6373592"/>
            <a:ext cx="2520142" cy="100298"/>
          </a:xfrm>
          <a:custGeom>
            <a:avLst/>
            <a:gdLst/>
            <a:ahLst/>
            <a:cxnLst/>
            <a:rect l="l" t="t" r="r" b="b"/>
            <a:pathLst>
              <a:path w="2520950" h="100329">
                <a:moveTo>
                  <a:pt x="85598" y="0"/>
                </a:moveTo>
                <a:lnTo>
                  <a:pt x="0" y="49898"/>
                </a:lnTo>
                <a:lnTo>
                  <a:pt x="85598" y="99783"/>
                </a:lnTo>
                <a:lnTo>
                  <a:pt x="88519" y="99009"/>
                </a:lnTo>
                <a:lnTo>
                  <a:pt x="89789" y="96748"/>
                </a:lnTo>
                <a:lnTo>
                  <a:pt x="91186" y="94475"/>
                </a:lnTo>
                <a:lnTo>
                  <a:pt x="90424" y="91554"/>
                </a:lnTo>
                <a:lnTo>
                  <a:pt x="27160" y="54660"/>
                </a:lnTo>
                <a:lnTo>
                  <a:pt x="9525" y="54660"/>
                </a:lnTo>
                <a:lnTo>
                  <a:pt x="9525" y="45135"/>
                </a:lnTo>
                <a:lnTo>
                  <a:pt x="27156" y="45135"/>
                </a:lnTo>
                <a:lnTo>
                  <a:pt x="90424" y="8229"/>
                </a:lnTo>
                <a:lnTo>
                  <a:pt x="91186" y="5321"/>
                </a:lnTo>
                <a:lnTo>
                  <a:pt x="89789" y="3047"/>
                </a:lnTo>
                <a:lnTo>
                  <a:pt x="88519" y="774"/>
                </a:lnTo>
                <a:lnTo>
                  <a:pt x="85598" y="0"/>
                </a:lnTo>
                <a:close/>
              </a:path>
              <a:path w="2520950" h="100329">
                <a:moveTo>
                  <a:pt x="2501449" y="49897"/>
                </a:moveTo>
                <a:lnTo>
                  <a:pt x="2430018" y="91554"/>
                </a:lnTo>
                <a:lnTo>
                  <a:pt x="2429255" y="94475"/>
                </a:lnTo>
                <a:lnTo>
                  <a:pt x="2430653" y="96748"/>
                </a:lnTo>
                <a:lnTo>
                  <a:pt x="2431923" y="99009"/>
                </a:lnTo>
                <a:lnTo>
                  <a:pt x="2434844" y="99783"/>
                </a:lnTo>
                <a:lnTo>
                  <a:pt x="2512270" y="54660"/>
                </a:lnTo>
                <a:lnTo>
                  <a:pt x="2510917" y="54660"/>
                </a:lnTo>
                <a:lnTo>
                  <a:pt x="2510917" y="54013"/>
                </a:lnTo>
                <a:lnTo>
                  <a:pt x="2508504" y="54013"/>
                </a:lnTo>
                <a:lnTo>
                  <a:pt x="2501449" y="49897"/>
                </a:lnTo>
                <a:close/>
              </a:path>
              <a:path w="2520950" h="100329">
                <a:moveTo>
                  <a:pt x="27156" y="45135"/>
                </a:moveTo>
                <a:lnTo>
                  <a:pt x="9525" y="45135"/>
                </a:lnTo>
                <a:lnTo>
                  <a:pt x="9525" y="54660"/>
                </a:lnTo>
                <a:lnTo>
                  <a:pt x="27160" y="54660"/>
                </a:lnTo>
                <a:lnTo>
                  <a:pt x="26049" y="54013"/>
                </a:lnTo>
                <a:lnTo>
                  <a:pt x="11938" y="54013"/>
                </a:lnTo>
                <a:lnTo>
                  <a:pt x="11938" y="45783"/>
                </a:lnTo>
                <a:lnTo>
                  <a:pt x="26045" y="45783"/>
                </a:lnTo>
                <a:lnTo>
                  <a:pt x="27156" y="45135"/>
                </a:lnTo>
                <a:close/>
              </a:path>
              <a:path w="2520950" h="100329">
                <a:moveTo>
                  <a:pt x="2493285" y="45135"/>
                </a:moveTo>
                <a:lnTo>
                  <a:pt x="27156" y="45135"/>
                </a:lnTo>
                <a:lnTo>
                  <a:pt x="18992" y="49897"/>
                </a:lnTo>
                <a:lnTo>
                  <a:pt x="27160" y="54660"/>
                </a:lnTo>
                <a:lnTo>
                  <a:pt x="2493281" y="54660"/>
                </a:lnTo>
                <a:lnTo>
                  <a:pt x="2501449" y="49897"/>
                </a:lnTo>
                <a:lnTo>
                  <a:pt x="2493285" y="45135"/>
                </a:lnTo>
                <a:close/>
              </a:path>
              <a:path w="2520950" h="100329">
                <a:moveTo>
                  <a:pt x="2512272" y="45135"/>
                </a:moveTo>
                <a:lnTo>
                  <a:pt x="2510917" y="45135"/>
                </a:lnTo>
                <a:lnTo>
                  <a:pt x="2510917" y="54660"/>
                </a:lnTo>
                <a:lnTo>
                  <a:pt x="2512270" y="54660"/>
                </a:lnTo>
                <a:lnTo>
                  <a:pt x="2520442" y="49898"/>
                </a:lnTo>
                <a:lnTo>
                  <a:pt x="2512272" y="45135"/>
                </a:lnTo>
                <a:close/>
              </a:path>
              <a:path w="2520950" h="100329">
                <a:moveTo>
                  <a:pt x="11938" y="45783"/>
                </a:moveTo>
                <a:lnTo>
                  <a:pt x="11938" y="54013"/>
                </a:lnTo>
                <a:lnTo>
                  <a:pt x="18992" y="49897"/>
                </a:lnTo>
                <a:lnTo>
                  <a:pt x="11938" y="45783"/>
                </a:lnTo>
                <a:close/>
              </a:path>
              <a:path w="2520950" h="100329">
                <a:moveTo>
                  <a:pt x="18992" y="49897"/>
                </a:moveTo>
                <a:lnTo>
                  <a:pt x="11938" y="54013"/>
                </a:lnTo>
                <a:lnTo>
                  <a:pt x="26049" y="54013"/>
                </a:lnTo>
                <a:lnTo>
                  <a:pt x="18992" y="49897"/>
                </a:lnTo>
                <a:close/>
              </a:path>
              <a:path w="2520950" h="100329">
                <a:moveTo>
                  <a:pt x="2508504" y="45783"/>
                </a:moveTo>
                <a:lnTo>
                  <a:pt x="2501449" y="49897"/>
                </a:lnTo>
                <a:lnTo>
                  <a:pt x="2508504" y="54013"/>
                </a:lnTo>
                <a:lnTo>
                  <a:pt x="2508504" y="45783"/>
                </a:lnTo>
                <a:close/>
              </a:path>
              <a:path w="2520950" h="100329">
                <a:moveTo>
                  <a:pt x="2510917" y="45783"/>
                </a:moveTo>
                <a:lnTo>
                  <a:pt x="2508504" y="45783"/>
                </a:lnTo>
                <a:lnTo>
                  <a:pt x="2508504" y="54013"/>
                </a:lnTo>
                <a:lnTo>
                  <a:pt x="2510917" y="54013"/>
                </a:lnTo>
                <a:lnTo>
                  <a:pt x="2510917" y="45783"/>
                </a:lnTo>
                <a:close/>
              </a:path>
              <a:path w="2520950" h="100329">
                <a:moveTo>
                  <a:pt x="26045" y="45783"/>
                </a:moveTo>
                <a:lnTo>
                  <a:pt x="11938" y="45783"/>
                </a:lnTo>
                <a:lnTo>
                  <a:pt x="18992" y="49897"/>
                </a:lnTo>
                <a:lnTo>
                  <a:pt x="26045" y="45783"/>
                </a:lnTo>
                <a:close/>
              </a:path>
              <a:path w="2520950" h="100329">
                <a:moveTo>
                  <a:pt x="2434844" y="0"/>
                </a:moveTo>
                <a:lnTo>
                  <a:pt x="2431923" y="774"/>
                </a:lnTo>
                <a:lnTo>
                  <a:pt x="2430653" y="3047"/>
                </a:lnTo>
                <a:lnTo>
                  <a:pt x="2429255" y="5321"/>
                </a:lnTo>
                <a:lnTo>
                  <a:pt x="2430018" y="8229"/>
                </a:lnTo>
                <a:lnTo>
                  <a:pt x="2501449" y="49897"/>
                </a:lnTo>
                <a:lnTo>
                  <a:pt x="2508504" y="45783"/>
                </a:lnTo>
                <a:lnTo>
                  <a:pt x="2510917" y="45783"/>
                </a:lnTo>
                <a:lnTo>
                  <a:pt x="2510917" y="45135"/>
                </a:lnTo>
                <a:lnTo>
                  <a:pt x="2512272" y="45135"/>
                </a:lnTo>
                <a:lnTo>
                  <a:pt x="2434844" y="0"/>
                </a:lnTo>
                <a:close/>
              </a:path>
            </a:pathLst>
          </a:custGeom>
          <a:solidFill>
            <a:srgbClr val="000000"/>
          </a:solidFill>
        </p:spPr>
        <p:txBody>
          <a:bodyPr wrap="square" lIns="0" tIns="0" rIns="0" bIns="0" rtlCol="0"/>
          <a:lstStyle/>
          <a:p>
            <a:endParaRPr>
              <a:solidFill>
                <a:srgbClr val="000000"/>
              </a:solidFill>
            </a:endParaRPr>
          </a:p>
        </p:txBody>
      </p:sp>
      <p:sp>
        <p:nvSpPr>
          <p:cNvPr id="24" name="object 24"/>
          <p:cNvSpPr/>
          <p:nvPr/>
        </p:nvSpPr>
        <p:spPr>
          <a:xfrm>
            <a:off x="6456133" y="5145109"/>
            <a:ext cx="723033" cy="992187"/>
          </a:xfrm>
          <a:custGeom>
            <a:avLst/>
            <a:gdLst/>
            <a:ahLst/>
            <a:cxnLst/>
            <a:rect l="l" t="t" r="r" b="b"/>
            <a:pathLst>
              <a:path w="723265" h="992504">
                <a:moveTo>
                  <a:pt x="628142" y="902017"/>
                </a:moveTo>
                <a:lnTo>
                  <a:pt x="625855" y="903389"/>
                </a:lnTo>
                <a:lnTo>
                  <a:pt x="623697" y="904760"/>
                </a:lnTo>
                <a:lnTo>
                  <a:pt x="622935" y="907694"/>
                </a:lnTo>
                <a:lnTo>
                  <a:pt x="624331" y="909942"/>
                </a:lnTo>
                <a:lnTo>
                  <a:pt x="674624" y="992174"/>
                </a:lnTo>
                <a:lnTo>
                  <a:pt x="679823" y="982827"/>
                </a:lnTo>
                <a:lnTo>
                  <a:pt x="669671" y="982827"/>
                </a:lnTo>
                <a:lnTo>
                  <a:pt x="669492" y="973256"/>
                </a:lnTo>
                <a:lnTo>
                  <a:pt x="669378" y="968616"/>
                </a:lnTo>
                <a:lnTo>
                  <a:pt x="669141" y="965031"/>
                </a:lnTo>
                <a:lnTo>
                  <a:pt x="632333" y="904760"/>
                </a:lnTo>
                <a:lnTo>
                  <a:pt x="631063" y="902728"/>
                </a:lnTo>
                <a:lnTo>
                  <a:pt x="628142" y="902017"/>
                </a:lnTo>
                <a:close/>
              </a:path>
              <a:path w="723265" h="992504">
                <a:moveTo>
                  <a:pt x="669141" y="965031"/>
                </a:moveTo>
                <a:lnTo>
                  <a:pt x="669378" y="968616"/>
                </a:lnTo>
                <a:lnTo>
                  <a:pt x="669492" y="973256"/>
                </a:lnTo>
                <a:lnTo>
                  <a:pt x="669671" y="982827"/>
                </a:lnTo>
                <a:lnTo>
                  <a:pt x="679196" y="982624"/>
                </a:lnTo>
                <a:lnTo>
                  <a:pt x="679135" y="980414"/>
                </a:lnTo>
                <a:lnTo>
                  <a:pt x="670178" y="980414"/>
                </a:lnTo>
                <a:lnTo>
                  <a:pt x="674163" y="973256"/>
                </a:lnTo>
                <a:lnTo>
                  <a:pt x="669141" y="965031"/>
                </a:lnTo>
                <a:close/>
              </a:path>
              <a:path w="723265" h="992504">
                <a:moveTo>
                  <a:pt x="717296" y="900188"/>
                </a:moveTo>
                <a:lnTo>
                  <a:pt x="714375" y="901014"/>
                </a:lnTo>
                <a:lnTo>
                  <a:pt x="678614" y="965259"/>
                </a:lnTo>
                <a:lnTo>
                  <a:pt x="678815" y="968616"/>
                </a:lnTo>
                <a:lnTo>
                  <a:pt x="679196" y="982624"/>
                </a:lnTo>
                <a:lnTo>
                  <a:pt x="669671" y="982827"/>
                </a:lnTo>
                <a:lnTo>
                  <a:pt x="679823" y="982827"/>
                </a:lnTo>
                <a:lnTo>
                  <a:pt x="722756" y="905649"/>
                </a:lnTo>
                <a:lnTo>
                  <a:pt x="721868" y="902754"/>
                </a:lnTo>
                <a:lnTo>
                  <a:pt x="717296" y="900188"/>
                </a:lnTo>
                <a:close/>
              </a:path>
              <a:path w="723265" h="992504">
                <a:moveTo>
                  <a:pt x="674163" y="973256"/>
                </a:moveTo>
                <a:lnTo>
                  <a:pt x="670178" y="980414"/>
                </a:lnTo>
                <a:lnTo>
                  <a:pt x="678434" y="980249"/>
                </a:lnTo>
                <a:lnTo>
                  <a:pt x="674163" y="973256"/>
                </a:lnTo>
                <a:close/>
              </a:path>
              <a:path w="723265" h="992504">
                <a:moveTo>
                  <a:pt x="678614" y="965259"/>
                </a:moveTo>
                <a:lnTo>
                  <a:pt x="674163" y="973256"/>
                </a:lnTo>
                <a:lnTo>
                  <a:pt x="678434" y="980249"/>
                </a:lnTo>
                <a:lnTo>
                  <a:pt x="670178" y="980414"/>
                </a:lnTo>
                <a:lnTo>
                  <a:pt x="679135" y="980414"/>
                </a:lnTo>
                <a:lnTo>
                  <a:pt x="678815" y="968616"/>
                </a:lnTo>
                <a:lnTo>
                  <a:pt x="678614" y="965259"/>
                </a:lnTo>
                <a:close/>
              </a:path>
              <a:path w="723265" h="992504">
                <a:moveTo>
                  <a:pt x="9525" y="0"/>
                </a:moveTo>
                <a:lnTo>
                  <a:pt x="0" y="254"/>
                </a:lnTo>
                <a:lnTo>
                  <a:pt x="508" y="23495"/>
                </a:lnTo>
                <a:lnTo>
                  <a:pt x="1905" y="46863"/>
                </a:lnTo>
                <a:lnTo>
                  <a:pt x="7620" y="93218"/>
                </a:lnTo>
                <a:lnTo>
                  <a:pt x="16763" y="138938"/>
                </a:lnTo>
                <a:lnTo>
                  <a:pt x="28956" y="183642"/>
                </a:lnTo>
                <a:lnTo>
                  <a:pt x="44196" y="226822"/>
                </a:lnTo>
                <a:lnTo>
                  <a:pt x="62229" y="268097"/>
                </a:lnTo>
                <a:lnTo>
                  <a:pt x="82676" y="307086"/>
                </a:lnTo>
                <a:lnTo>
                  <a:pt x="105537" y="343662"/>
                </a:lnTo>
                <a:lnTo>
                  <a:pt x="130175" y="377317"/>
                </a:lnTo>
                <a:lnTo>
                  <a:pt x="156591" y="407797"/>
                </a:lnTo>
                <a:lnTo>
                  <a:pt x="184657" y="434594"/>
                </a:lnTo>
                <a:lnTo>
                  <a:pt x="228980" y="467131"/>
                </a:lnTo>
                <a:lnTo>
                  <a:pt x="275463" y="489369"/>
                </a:lnTo>
                <a:lnTo>
                  <a:pt x="323342" y="500049"/>
                </a:lnTo>
                <a:lnTo>
                  <a:pt x="355219" y="501611"/>
                </a:lnTo>
                <a:lnTo>
                  <a:pt x="370459" y="503669"/>
                </a:lnTo>
                <a:lnTo>
                  <a:pt x="415798" y="517753"/>
                </a:lnTo>
                <a:lnTo>
                  <a:pt x="460121" y="542759"/>
                </a:lnTo>
                <a:lnTo>
                  <a:pt x="502412" y="577443"/>
                </a:lnTo>
                <a:lnTo>
                  <a:pt x="529081" y="605497"/>
                </a:lnTo>
                <a:lnTo>
                  <a:pt x="554101" y="636905"/>
                </a:lnTo>
                <a:lnTo>
                  <a:pt x="577469" y="671474"/>
                </a:lnTo>
                <a:lnTo>
                  <a:pt x="598677" y="708774"/>
                </a:lnTo>
                <a:lnTo>
                  <a:pt x="617727" y="748385"/>
                </a:lnTo>
                <a:lnTo>
                  <a:pt x="634111" y="790079"/>
                </a:lnTo>
                <a:lnTo>
                  <a:pt x="647700" y="833297"/>
                </a:lnTo>
                <a:lnTo>
                  <a:pt x="658368" y="877824"/>
                </a:lnTo>
                <a:lnTo>
                  <a:pt x="665606" y="923290"/>
                </a:lnTo>
                <a:lnTo>
                  <a:pt x="669141" y="965031"/>
                </a:lnTo>
                <a:lnTo>
                  <a:pt x="674163" y="973256"/>
                </a:lnTo>
                <a:lnTo>
                  <a:pt x="678614" y="965259"/>
                </a:lnTo>
                <a:lnTo>
                  <a:pt x="677418" y="945184"/>
                </a:lnTo>
                <a:lnTo>
                  <a:pt x="675004" y="921956"/>
                </a:lnTo>
                <a:lnTo>
                  <a:pt x="667639" y="875792"/>
                </a:lnTo>
                <a:lnTo>
                  <a:pt x="656844" y="830592"/>
                </a:lnTo>
                <a:lnTo>
                  <a:pt x="643001" y="786752"/>
                </a:lnTo>
                <a:lnTo>
                  <a:pt x="626364" y="744423"/>
                </a:lnTo>
                <a:lnTo>
                  <a:pt x="607060" y="704227"/>
                </a:lnTo>
                <a:lnTo>
                  <a:pt x="585470" y="666280"/>
                </a:lnTo>
                <a:lnTo>
                  <a:pt x="561721" y="631113"/>
                </a:lnTo>
                <a:lnTo>
                  <a:pt x="536067" y="599097"/>
                </a:lnTo>
                <a:lnTo>
                  <a:pt x="508762" y="570382"/>
                </a:lnTo>
                <a:lnTo>
                  <a:pt x="465200" y="534771"/>
                </a:lnTo>
                <a:lnTo>
                  <a:pt x="419226" y="508901"/>
                </a:lnTo>
                <a:lnTo>
                  <a:pt x="371601" y="494233"/>
                </a:lnTo>
                <a:lnTo>
                  <a:pt x="324612" y="490613"/>
                </a:lnTo>
                <a:lnTo>
                  <a:pt x="309372" y="488594"/>
                </a:lnTo>
                <a:lnTo>
                  <a:pt x="263905" y="474548"/>
                </a:lnTo>
                <a:lnTo>
                  <a:pt x="219582" y="449681"/>
                </a:lnTo>
                <a:lnTo>
                  <a:pt x="177165" y="414909"/>
                </a:lnTo>
                <a:lnTo>
                  <a:pt x="150495" y="386969"/>
                </a:lnTo>
                <a:lnTo>
                  <a:pt x="125349" y="355473"/>
                </a:lnTo>
                <a:lnTo>
                  <a:pt x="101980" y="320802"/>
                </a:lnTo>
                <a:lnTo>
                  <a:pt x="80772" y="283591"/>
                </a:lnTo>
                <a:lnTo>
                  <a:pt x="61722" y="243967"/>
                </a:lnTo>
                <a:lnTo>
                  <a:pt x="45339" y="202311"/>
                </a:lnTo>
                <a:lnTo>
                  <a:pt x="31750" y="159004"/>
                </a:lnTo>
                <a:lnTo>
                  <a:pt x="21082" y="114681"/>
                </a:lnTo>
                <a:lnTo>
                  <a:pt x="13843" y="69215"/>
                </a:lnTo>
                <a:lnTo>
                  <a:pt x="10033" y="23241"/>
                </a:lnTo>
                <a:lnTo>
                  <a:pt x="9525" y="0"/>
                </a:lnTo>
                <a:close/>
              </a:path>
            </a:pathLst>
          </a:custGeom>
          <a:solidFill>
            <a:srgbClr val="000000"/>
          </a:solidFill>
        </p:spPr>
        <p:txBody>
          <a:bodyPr wrap="square" lIns="0" tIns="0" rIns="0" bIns="0" rtlCol="0"/>
          <a:lstStyle/>
          <a:p>
            <a:endParaRPr>
              <a:solidFill>
                <a:srgbClr val="000000"/>
              </a:solidFill>
            </a:endParaRPr>
          </a:p>
        </p:txBody>
      </p:sp>
      <p:sp>
        <p:nvSpPr>
          <p:cNvPr id="25" name="object 25"/>
          <p:cNvSpPr txBox="1"/>
          <p:nvPr/>
        </p:nvSpPr>
        <p:spPr>
          <a:xfrm>
            <a:off x="7210905" y="6502407"/>
            <a:ext cx="151082" cy="169223"/>
          </a:xfrm>
          <a:prstGeom prst="rect">
            <a:avLst/>
          </a:prstGeom>
        </p:spPr>
        <p:txBody>
          <a:bodyPr vert="horz" wrap="square" lIns="0" tIns="0" rIns="0" bIns="0" rtlCol="0">
            <a:spAutoFit/>
          </a:bodyPr>
          <a:lstStyle/>
          <a:p>
            <a:pPr marL="12696"/>
            <a:r>
              <a:rPr dirty="0">
                <a:solidFill>
                  <a:srgbClr val="000000"/>
                </a:solidFill>
                <a:latin typeface="Arial"/>
                <a:cs typeface="Arial"/>
              </a:rPr>
              <a:t>-2</a:t>
            </a:r>
            <a:endParaRPr>
              <a:solidFill>
                <a:srgbClr val="000000"/>
              </a:solidFill>
              <a:latin typeface="Arial"/>
              <a:cs typeface="Arial"/>
            </a:endParaRPr>
          </a:p>
        </p:txBody>
      </p:sp>
      <p:sp>
        <p:nvSpPr>
          <p:cNvPr id="26" name="object 26"/>
          <p:cNvSpPr txBox="1"/>
          <p:nvPr/>
        </p:nvSpPr>
        <p:spPr>
          <a:xfrm>
            <a:off x="7561314" y="6502407"/>
            <a:ext cx="151082" cy="169223"/>
          </a:xfrm>
          <a:prstGeom prst="rect">
            <a:avLst/>
          </a:prstGeom>
        </p:spPr>
        <p:txBody>
          <a:bodyPr vert="horz" wrap="square" lIns="0" tIns="0" rIns="0" bIns="0" rtlCol="0">
            <a:spAutoFit/>
          </a:bodyPr>
          <a:lstStyle/>
          <a:p>
            <a:pPr marL="12696"/>
            <a:r>
              <a:rPr dirty="0">
                <a:solidFill>
                  <a:srgbClr val="000000"/>
                </a:solidFill>
                <a:latin typeface="Arial"/>
                <a:cs typeface="Arial"/>
              </a:rPr>
              <a:t>-1</a:t>
            </a:r>
            <a:endParaRPr>
              <a:solidFill>
                <a:srgbClr val="000000"/>
              </a:solidFill>
              <a:latin typeface="Arial"/>
              <a:cs typeface="Arial"/>
            </a:endParaRPr>
          </a:p>
        </p:txBody>
      </p:sp>
      <p:sp>
        <p:nvSpPr>
          <p:cNvPr id="27" name="object 27"/>
          <p:cNvSpPr txBox="1"/>
          <p:nvPr/>
        </p:nvSpPr>
        <p:spPr>
          <a:xfrm>
            <a:off x="7969235" y="6502407"/>
            <a:ext cx="103472" cy="169223"/>
          </a:xfrm>
          <a:prstGeom prst="rect">
            <a:avLst/>
          </a:prstGeom>
        </p:spPr>
        <p:txBody>
          <a:bodyPr vert="horz" wrap="square" lIns="0" tIns="0" rIns="0" bIns="0" rtlCol="0">
            <a:spAutoFit/>
          </a:bodyPr>
          <a:lstStyle/>
          <a:p>
            <a:pPr marL="12696"/>
            <a:r>
              <a:rPr dirty="0">
                <a:solidFill>
                  <a:srgbClr val="000000"/>
                </a:solidFill>
                <a:latin typeface="Arial"/>
                <a:cs typeface="Arial"/>
              </a:rPr>
              <a:t>0</a:t>
            </a:r>
            <a:endParaRPr>
              <a:solidFill>
                <a:srgbClr val="000000"/>
              </a:solidFill>
              <a:latin typeface="Arial"/>
              <a:cs typeface="Arial"/>
            </a:endParaRPr>
          </a:p>
        </p:txBody>
      </p:sp>
      <p:sp>
        <p:nvSpPr>
          <p:cNvPr id="28" name="object 28"/>
          <p:cNvSpPr txBox="1"/>
          <p:nvPr/>
        </p:nvSpPr>
        <p:spPr>
          <a:xfrm>
            <a:off x="8338558" y="6502407"/>
            <a:ext cx="103472" cy="169223"/>
          </a:xfrm>
          <a:prstGeom prst="rect">
            <a:avLst/>
          </a:prstGeom>
        </p:spPr>
        <p:txBody>
          <a:bodyPr vert="horz" wrap="square" lIns="0" tIns="0" rIns="0" bIns="0" rtlCol="0">
            <a:spAutoFit/>
          </a:bodyPr>
          <a:lstStyle/>
          <a:p>
            <a:pPr marL="12696"/>
            <a:r>
              <a:rPr dirty="0">
                <a:solidFill>
                  <a:srgbClr val="000000"/>
                </a:solidFill>
                <a:latin typeface="Arial"/>
                <a:cs typeface="Arial"/>
              </a:rPr>
              <a:t>1</a:t>
            </a:r>
            <a:endParaRPr>
              <a:solidFill>
                <a:srgbClr val="000000"/>
              </a:solidFill>
              <a:latin typeface="Arial"/>
              <a:cs typeface="Arial"/>
            </a:endParaRPr>
          </a:p>
        </p:txBody>
      </p:sp>
      <p:sp>
        <p:nvSpPr>
          <p:cNvPr id="29" name="object 29"/>
          <p:cNvSpPr txBox="1"/>
          <p:nvPr/>
        </p:nvSpPr>
        <p:spPr>
          <a:xfrm>
            <a:off x="8708138" y="6502407"/>
            <a:ext cx="103472" cy="169223"/>
          </a:xfrm>
          <a:prstGeom prst="rect">
            <a:avLst/>
          </a:prstGeom>
        </p:spPr>
        <p:txBody>
          <a:bodyPr vert="horz" wrap="square" lIns="0" tIns="0" rIns="0" bIns="0" rtlCol="0">
            <a:spAutoFit/>
          </a:bodyPr>
          <a:lstStyle/>
          <a:p>
            <a:pPr marL="12696"/>
            <a:r>
              <a:rPr dirty="0">
                <a:solidFill>
                  <a:srgbClr val="000000"/>
                </a:solidFill>
                <a:latin typeface="Arial"/>
                <a:cs typeface="Arial"/>
              </a:rPr>
              <a:t>2</a:t>
            </a:r>
            <a:endParaRPr>
              <a:solidFill>
                <a:srgbClr val="000000"/>
              </a:solidFill>
              <a:latin typeface="Arial"/>
              <a:cs typeface="Arial"/>
            </a:endParaRPr>
          </a:p>
        </p:txBody>
      </p:sp>
    </p:spTree>
    <p:extLst>
      <p:ext uri="{BB962C8B-B14F-4D97-AF65-F5344CB8AC3E}">
        <p14:creationId xmlns:p14="http://schemas.microsoft.com/office/powerpoint/2010/main" val="271591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 X claims that he is able to distinguish between Diet Coke and Coke</a:t>
            </a:r>
            <a:endParaRPr lang="en-US" dirty="0"/>
          </a:p>
        </p:txBody>
      </p:sp>
      <p:sp>
        <p:nvSpPr>
          <p:cNvPr id="3" name="Content Placeholder 2"/>
          <p:cNvSpPr>
            <a:spLocks noGrp="1"/>
          </p:cNvSpPr>
          <p:nvPr>
            <p:ph idx="1"/>
          </p:nvPr>
        </p:nvSpPr>
        <p:spPr/>
        <p:txBody>
          <a:bodyPr/>
          <a:lstStyle/>
          <a:p>
            <a:r>
              <a:rPr lang="en-US" dirty="0" smtClean="0"/>
              <a:t>To test this claim, 8 cups were offered to him to taste and make a decision</a:t>
            </a:r>
          </a:p>
          <a:p>
            <a:r>
              <a:rPr lang="en-US" dirty="0" smtClean="0"/>
              <a:t>In each cup, there would be either coke or diet coke - which Mr. X would have to guess after tasting</a:t>
            </a:r>
          </a:p>
          <a:p>
            <a:r>
              <a:rPr lang="en-US" dirty="0" smtClean="0"/>
              <a:t>If Mr. X is able to guess 6 out of 8 cups - can we say Mr. X has the ability to distinguish between the two types of drinks?</a:t>
            </a:r>
          </a:p>
          <a:p>
            <a:r>
              <a:rPr lang="en-US" dirty="0" smtClean="0"/>
              <a:t>What is the procedure to test the claim?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2832</TotalTime>
  <Pages>8</Pages>
  <Words>3354</Words>
  <Application>Microsoft Office PowerPoint</Application>
  <PresentationFormat>Custom</PresentationFormat>
  <Paragraphs>404</Paragraphs>
  <Slides>33</Slides>
  <Notes>25</Notes>
  <HiddenSlides>0</HiddenSlides>
  <MMClips>0</MMClips>
  <ScaleCrop>false</ScaleCrop>
  <HeadingPairs>
    <vt:vector size="8" baseType="variant">
      <vt:variant>
        <vt:lpstr>Fonts Used</vt:lpstr>
      </vt:variant>
      <vt:variant>
        <vt:i4>8</vt:i4>
      </vt:variant>
      <vt:variant>
        <vt:lpstr>Theme</vt:lpstr>
      </vt:variant>
      <vt:variant>
        <vt:i4>10</vt:i4>
      </vt:variant>
      <vt:variant>
        <vt:lpstr>Embedded OLE Servers</vt:lpstr>
      </vt:variant>
      <vt:variant>
        <vt:i4>1</vt:i4>
      </vt:variant>
      <vt:variant>
        <vt:lpstr>Slide Titles</vt:lpstr>
      </vt:variant>
      <vt:variant>
        <vt:i4>33</vt:i4>
      </vt:variant>
    </vt:vector>
  </HeadingPairs>
  <TitlesOfParts>
    <vt:vector size="52" baseType="lpstr">
      <vt:lpstr>Arial Unicode MS</vt:lpstr>
      <vt:lpstr>Arial</vt:lpstr>
      <vt:lpstr>Arial Black</vt:lpstr>
      <vt:lpstr>Calibri</vt:lpstr>
      <vt:lpstr>Cambria Math</vt:lpstr>
      <vt:lpstr>Times New Roman</vt:lpstr>
      <vt:lpstr>Verdana</vt:lpstr>
      <vt:lpstr>Webdings</vt:lpstr>
      <vt:lpstr>blank</vt:lpstr>
      <vt:lpstr>Office Theme</vt:lpstr>
      <vt:lpstr>1_blank</vt:lpstr>
      <vt:lpstr>1_Office Theme</vt:lpstr>
      <vt:lpstr>2_Office Theme</vt:lpstr>
      <vt:lpstr>3_Office Theme</vt:lpstr>
      <vt:lpstr>4_Office Theme</vt:lpstr>
      <vt:lpstr>5_Office Theme</vt:lpstr>
      <vt:lpstr>6_Office Theme</vt:lpstr>
      <vt:lpstr>7_Office Theme</vt:lpstr>
      <vt:lpstr>Equation</vt:lpstr>
      <vt:lpstr>Hypothesis Testing</vt:lpstr>
      <vt:lpstr>Contents</vt:lpstr>
      <vt:lpstr>PowerPoint Presentation</vt:lpstr>
      <vt:lpstr>The scientific method</vt:lpstr>
      <vt:lpstr>Motivation for testing hypothesis</vt:lpstr>
      <vt:lpstr>A test of hypothesis is a procedure leading to a decision</vt:lpstr>
      <vt:lpstr>Any decision making process is in danger of errors</vt:lpstr>
      <vt:lpstr>Case Study: What are the chances of putting an innocent prisoner behind bars?</vt:lpstr>
      <vt:lpstr>Mr. X claims that he is able to distinguish between Diet Coke and Coke</vt:lpstr>
      <vt:lpstr>The underlying probability distribution in this example is Binomial with 8 trials and probability of success θ</vt:lpstr>
      <vt:lpstr>We evaluate the chance of observing the data obtained under the null hypothesis</vt:lpstr>
      <vt:lpstr>We reject our null hypothesis if our p-value is less than the significance level</vt:lpstr>
      <vt:lpstr>A manufacturer claims, burning rate of a particular type of propellant is 50 cm/sec</vt:lpstr>
      <vt:lpstr>We assume that the burning rate has normal distribution</vt:lpstr>
      <vt:lpstr>Case Study: SnoreCull claims to cure snoring with a 90% success rate</vt:lpstr>
      <vt:lpstr>To conclusively say that the claims are false, we would need to perform a hypothesis test</vt:lpstr>
      <vt:lpstr>The relation between significance, critical and p-value</vt:lpstr>
      <vt:lpstr>Hypothesis testing is the first and most essential part of statistical inference</vt:lpstr>
      <vt:lpstr>PowerPoint Presentation</vt:lpstr>
      <vt:lpstr>Z test: Known Variance-Small sample</vt:lpstr>
      <vt:lpstr>t test: Unknown Variance-Small sample</vt:lpstr>
      <vt:lpstr>Appendix</vt:lpstr>
      <vt:lpstr>Z test : Illustration</vt:lpstr>
      <vt:lpstr>Z test : lets take a different case</vt:lpstr>
      <vt:lpstr>Building Blocks: Test statistic, Significance level....</vt:lpstr>
      <vt:lpstr>Building Blocks (contd.): ….Critical value and region, p-value</vt:lpstr>
      <vt:lpstr>Chi square test: Test of frequency</vt:lpstr>
      <vt:lpstr>Chi square test: Illustration</vt:lpstr>
      <vt:lpstr>Chi square test: Illustration</vt:lpstr>
      <vt:lpstr>Analysis of Variance : ANOVA</vt:lpstr>
      <vt:lpstr>Visualizing the variability and variance within a group and amongst groups</vt:lpstr>
      <vt:lpstr>Calculation of ANOVA depends on the number of groups being considered</vt:lpstr>
      <vt:lpstr>The F statistics generated gives the p-value based on the characteristics of F distribution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Unnikrishnan</dc:creator>
  <cp:lastModifiedBy>Naren Srinivasan</cp:lastModifiedBy>
  <cp:revision>101</cp:revision>
  <cp:lastPrinted>2001-09-28T15:01:44Z</cp:lastPrinted>
  <dcterms:created xsi:type="dcterms:W3CDTF">2011-05-02T07:00:45Z</dcterms:created>
  <dcterms:modified xsi:type="dcterms:W3CDTF">2016-06-03T13:03:42Z</dcterms:modified>
</cp:coreProperties>
</file>