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2" r:id="rId4"/>
    <p:sldId id="263" r:id="rId5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Prateek Panchratana" initials="PP" lastIdx="1" clrIdx="1">
    <p:extLst>
      <p:ext uri="{19B8F6BF-5375-455C-9EA6-DF929625EA0E}">
        <p15:presenceInfo xmlns:p15="http://schemas.microsoft.com/office/powerpoint/2012/main" userId="Prateek Panchratana" providerId="None"/>
      </p:ext>
    </p:extLst>
  </p:cmAuthor>
  <p:cmAuthor id="2" name="Joseph Daniel Mark" initials="JDM" lastIdx="4" clrIdx="2">
    <p:extLst>
      <p:ext uri="{19B8F6BF-5375-455C-9EA6-DF929625EA0E}">
        <p15:presenceInfo xmlns:p15="http://schemas.microsoft.com/office/powerpoint/2012/main" userId="Joseph Daniel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3D3"/>
    <a:srgbClr val="D8CBCB"/>
    <a:srgbClr val="800000"/>
    <a:srgbClr val="006666"/>
    <a:srgbClr val="EDE7E7"/>
    <a:srgbClr val="FF0000"/>
    <a:srgbClr val="D40000"/>
    <a:srgbClr val="AA0000"/>
    <a:srgbClr val="016666"/>
    <a:srgbClr val="0B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9" autoAdjust="0"/>
    <p:restoredTop sz="94434" autoAdjust="0"/>
  </p:normalViewPr>
  <p:slideViewPr>
    <p:cSldViewPr snapToObjects="1">
      <p:cViewPr varScale="1">
        <p:scale>
          <a:sx n="70" d="100"/>
          <a:sy n="70" d="100"/>
        </p:scale>
        <p:origin x="1314" y="7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2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2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MuKyun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2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Who is the end consumer?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is the business question?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 smtClean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QFIRe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4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 smtClean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FIRe</a:t>
            </a:r>
            <a:r>
              <a:rPr lang="en-US" dirty="0" smtClean="0"/>
              <a:t> – What is the Key Takeaway from the Slide?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7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Recommendation 1</a:t>
            </a:r>
          </a:p>
          <a:p>
            <a:pPr lvl="1"/>
            <a:r>
              <a:rPr lang="en-US" dirty="0" smtClean="0"/>
              <a:t>Sub-recommendation 1</a:t>
            </a:r>
          </a:p>
          <a:p>
            <a:pPr lvl="0"/>
            <a:r>
              <a:rPr lang="en-US" dirty="0" smtClean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 smtClean="0"/>
              <a:t>Finding 1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2</a:t>
            </a:r>
          </a:p>
          <a:p>
            <a:pPr lvl="1"/>
            <a:r>
              <a:rPr lang="en-US" dirty="0" smtClean="0"/>
              <a:t>Sub-finding 1</a:t>
            </a:r>
          </a:p>
          <a:p>
            <a:pPr lvl="1"/>
            <a:r>
              <a:rPr lang="en-US" dirty="0" smtClean="0"/>
              <a:t>Sub-finding 2</a:t>
            </a:r>
          </a:p>
          <a:p>
            <a:pPr lvl="0"/>
            <a:r>
              <a:rPr lang="en-US" dirty="0" smtClean="0"/>
              <a:t>Finding 3</a:t>
            </a:r>
          </a:p>
          <a:p>
            <a:pPr lvl="0"/>
            <a:r>
              <a:rPr lang="en-US" dirty="0" smtClean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Findings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Recommendations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Insight 1</a:t>
            </a:r>
          </a:p>
          <a:p>
            <a:pPr lvl="1"/>
            <a:r>
              <a:rPr lang="en-US" dirty="0" smtClean="0"/>
              <a:t>Sub-insight</a:t>
            </a:r>
          </a:p>
          <a:p>
            <a:pPr lvl="1"/>
            <a:r>
              <a:rPr lang="en-US" dirty="0" smtClean="0"/>
              <a:t>Sub-insight</a:t>
            </a:r>
          </a:p>
          <a:p>
            <a:pPr lvl="0"/>
            <a:r>
              <a:rPr lang="en-US" dirty="0" smtClean="0"/>
              <a:t>Insight 2</a:t>
            </a:r>
          </a:p>
          <a:p>
            <a:pPr lvl="0"/>
            <a:r>
              <a:rPr lang="en-US" dirty="0" smtClean="0"/>
              <a:t>Insight 3</a:t>
            </a:r>
          </a:p>
          <a:p>
            <a:pPr lvl="0"/>
            <a:r>
              <a:rPr lang="en-US" dirty="0" smtClean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Background</a:t>
                      </a:r>
                      <a:endParaRPr lang="en-US" sz="1400" dirty="0"/>
                    </a:p>
                  </a:txBody>
                  <a:tcPr anchor="ctr"/>
                </a:tc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relevant facts that serve as the background for this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key project objectives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Approach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8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Analysis</a:t>
                      </a:r>
                      <a:r>
                        <a:rPr lang="en-US" sz="1400" baseline="0" dirty="0" smtClean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Paste charts/graphics that illustrate key analysis outputs and support the key findings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Findings</a:t>
                      </a:r>
                      <a:endParaRPr lang="en-US" sz="1400" dirty="0"/>
                    </a:p>
                  </a:txBody>
                  <a:tcPr anchor="ctr"/>
                </a:tc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Business Impact</a:t>
                      </a:r>
                      <a:endParaRPr lang="en-US" sz="1400" dirty="0"/>
                    </a:p>
                  </a:txBody>
                  <a:tcPr anchor="ctr"/>
                </a:tc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findings/insights obtained from the analysis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was the real/projected impact of the project on the business?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1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9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4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6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9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2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5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47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5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4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MPDNA – 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69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MSU – Statistics Course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Minimum expectations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minimum requirement to pass the Statistics course, it is expected that the student be able to demonstrate understanding in the following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 – Data – Basic characteristics, representation, interpretation and summary statistics</a:t>
            </a:r>
          </a:p>
          <a:p>
            <a:pPr lvl="1"/>
            <a:r>
              <a:rPr lang="en-US" dirty="0" smtClean="0"/>
              <a:t>Is able to perform and interpret basic aggregations of data, and apply these to analysis of problems</a:t>
            </a:r>
          </a:p>
          <a:p>
            <a:r>
              <a:rPr lang="en-US" dirty="0" smtClean="0"/>
              <a:t>Day 2 – Probability, probability distributions and central limit theorem</a:t>
            </a:r>
          </a:p>
          <a:p>
            <a:pPr lvl="1"/>
            <a:r>
              <a:rPr lang="en-US" dirty="0" smtClean="0"/>
              <a:t>Understands basic definitions and laws of probability, including distinguishing between independent and mutually exclusive events, the concept of conditional probability, and is able to apply them to situations</a:t>
            </a:r>
          </a:p>
          <a:p>
            <a:pPr lvl="1"/>
            <a:r>
              <a:rPr lang="en-US" dirty="0" smtClean="0"/>
              <a:t>Understands the central limit theorem and its implications, is able to distinguish between population and sample characteristics and understands the concept of sampling distributions</a:t>
            </a:r>
          </a:p>
          <a:p>
            <a:pPr lvl="1"/>
            <a:r>
              <a:rPr lang="en-US" dirty="0" smtClean="0"/>
              <a:t>Understands </a:t>
            </a:r>
            <a:r>
              <a:rPr lang="en-US" dirty="0" smtClean="0"/>
              <a:t>the idea of random sampling</a:t>
            </a:r>
          </a:p>
          <a:p>
            <a:r>
              <a:rPr lang="en-US" dirty="0" smtClean="0"/>
              <a:t>Day 3 – Estimation</a:t>
            </a:r>
          </a:p>
          <a:p>
            <a:pPr lvl="1"/>
            <a:r>
              <a:rPr lang="en-US" dirty="0" smtClean="0"/>
              <a:t>Understands the exact meaning of a confidence interval, and how it should be interpreted</a:t>
            </a:r>
          </a:p>
          <a:p>
            <a:r>
              <a:rPr lang="en-US" dirty="0" smtClean="0"/>
              <a:t>Day 4 – Hypothesis testing</a:t>
            </a:r>
          </a:p>
          <a:p>
            <a:pPr lvl="1"/>
            <a:r>
              <a:rPr lang="en-US" dirty="0" smtClean="0"/>
              <a:t>Is clear on the procedure of hypothesis testing, including how null and alternate hypotheses should be specified for different cases </a:t>
            </a:r>
          </a:p>
          <a:p>
            <a:pPr lvl="1"/>
            <a:r>
              <a:rPr lang="en-US" dirty="0" smtClean="0"/>
              <a:t>Understands the meaning Type-1/ Type-2 error, and is able to evaluate the trade-off between them for different situations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8325" y="5867400"/>
            <a:ext cx="8763000" cy="533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Starred questions </a:t>
            </a:r>
            <a:r>
              <a:rPr lang="en-US" sz="1600" dirty="0" smtClean="0">
                <a:solidFill>
                  <a:schemeClr val="bg1"/>
                </a:solidFill>
              </a:rPr>
              <a:t>in each of the interim, final and retest papers will test students’ understanding in the above mentioned areas</a:t>
            </a:r>
            <a:endParaRPr lang="en-GB" sz="1600" b="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starred questions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&lt;Given a few visualizations of aggregations of data, questions on calculating/interpreting some summary statistics&gt;</a:t>
            </a:r>
          </a:p>
          <a:p>
            <a:r>
              <a:rPr lang="en-US" dirty="0" smtClean="0"/>
              <a:t>What is the distribution of sample means called?</a:t>
            </a:r>
          </a:p>
          <a:p>
            <a:r>
              <a:rPr lang="en-US" dirty="0" smtClean="0"/>
              <a:t>Is tossing an unbiased coin twice independent events?</a:t>
            </a:r>
          </a:p>
          <a:p>
            <a:r>
              <a:rPr lang="en-US" dirty="0" smtClean="0"/>
              <a:t>What do you mean by a confidence interval?</a:t>
            </a:r>
          </a:p>
          <a:p>
            <a:r>
              <a:rPr lang="en-US" dirty="0" smtClean="0"/>
              <a:t>What is the definition of a p-value?</a:t>
            </a:r>
          </a:p>
          <a:p>
            <a:r>
              <a:rPr lang="en-US" dirty="0" smtClean="0"/>
              <a:t>Suppose a drug company is checking the effectiveness of a new treatment in curing a disease as compared to the existing treatment. What kind of error would they be worried more about? (Type-1 or Type-2 error)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6113" y="5572125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Starred Questions will be along the lines of questions listed above, and not exactly the same. They will test fundamental concepts and your ability to apply them to a situation and interpret correctly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1050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 not change the way you approach questions in the examinations, try to ‘spot’ starred questions/ etc.</a:t>
            </a:r>
          </a:p>
          <a:p>
            <a:r>
              <a:rPr lang="en-US" dirty="0"/>
              <a:t>Starred questions will not be marked in the exam, simply so that you do not change the way you approach questions</a:t>
            </a:r>
          </a:p>
          <a:p>
            <a:r>
              <a:rPr lang="en-US" dirty="0" smtClean="0"/>
              <a:t>To do well on starred questions, a sufficient focus on learning fundamental concepts during the course of the week is necessary</a:t>
            </a:r>
          </a:p>
          <a:p>
            <a:r>
              <a:rPr lang="en-US" dirty="0" smtClean="0"/>
              <a:t>Starred questions are simply a method for us to evaluate your understanding on core concepts</a:t>
            </a:r>
          </a:p>
          <a:p>
            <a:r>
              <a:rPr lang="en-US" dirty="0" smtClean="0"/>
              <a:t>Crossing the specified cut-off on starred questions is a minimum requirement to pass the course.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9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15173</TotalTime>
  <Pages>8</Pages>
  <Words>454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Times New Roman</vt:lpstr>
      <vt:lpstr>Webdings</vt:lpstr>
      <vt:lpstr>blank</vt:lpstr>
      <vt:lpstr>MSU – Statistics Course</vt:lpstr>
      <vt:lpstr>As a minimum requirement to pass the Statistics course, it is expected that the student be able to demonstrate understanding in the following areas</vt:lpstr>
      <vt:lpstr>Examples of starred questions  </vt:lpstr>
      <vt:lpstr>Guidelines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Abhilash.J2</dc:creator>
  <cp:lastModifiedBy>Naren Srinivasan</cp:lastModifiedBy>
  <cp:revision>215</cp:revision>
  <cp:lastPrinted>2001-09-28T15:01:44Z</cp:lastPrinted>
  <dcterms:created xsi:type="dcterms:W3CDTF">2013-12-16T16:04:53Z</dcterms:created>
  <dcterms:modified xsi:type="dcterms:W3CDTF">2016-08-09T10:33:18Z</dcterms:modified>
</cp:coreProperties>
</file>